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3" r:id="rId1"/>
  </p:sldMasterIdLst>
  <p:notesMasterIdLst>
    <p:notesMasterId r:id="rId32"/>
  </p:notesMasterIdLst>
  <p:sldIdLst>
    <p:sldId id="256" r:id="rId2"/>
    <p:sldId id="257" r:id="rId3"/>
    <p:sldId id="261" r:id="rId4"/>
    <p:sldId id="258" r:id="rId5"/>
    <p:sldId id="262" r:id="rId6"/>
    <p:sldId id="266" r:id="rId7"/>
    <p:sldId id="263" r:id="rId8"/>
    <p:sldId id="267" r:id="rId9"/>
    <p:sldId id="259" r:id="rId10"/>
    <p:sldId id="260" r:id="rId11"/>
    <p:sldId id="270" r:id="rId12"/>
    <p:sldId id="269" r:id="rId13"/>
    <p:sldId id="264" r:id="rId14"/>
    <p:sldId id="268" r:id="rId15"/>
    <p:sldId id="265" r:id="rId16"/>
    <p:sldId id="273" r:id="rId17"/>
    <p:sldId id="312" r:id="rId18"/>
    <p:sldId id="313" r:id="rId19"/>
    <p:sldId id="277" r:id="rId20"/>
    <p:sldId id="276" r:id="rId21"/>
    <p:sldId id="281" r:id="rId22"/>
    <p:sldId id="278" r:id="rId23"/>
    <p:sldId id="275" r:id="rId24"/>
    <p:sldId id="279" r:id="rId25"/>
    <p:sldId id="282" r:id="rId26"/>
    <p:sldId id="283" r:id="rId27"/>
    <p:sldId id="288" r:id="rId28"/>
    <p:sldId id="272" r:id="rId29"/>
    <p:sldId id="280" r:id="rId30"/>
    <p:sldId id="289" r:id="rId31"/>
  </p:sldIdLst>
  <p:sldSz cx="9144000" cy="5143500" type="screen16x9"/>
  <p:notesSz cx="6858000" cy="9144000"/>
  <p:embeddedFontLst>
    <p:embeddedFont>
      <p:font typeface="Cambria Math" pitchFamily="18" charset="0"/>
      <p:regular r:id="rId33"/>
    </p:embeddedFont>
    <p:embeddedFont>
      <p:font typeface="Archivo Black" charset="0"/>
      <p:regular r:id="rId34"/>
    </p:embeddedFont>
    <p:embeddedFont>
      <p:font typeface="Calibri" pitchFamily="34" charset="0"/>
      <p:regular r:id="rId35"/>
      <p:bold r:id="rId36"/>
      <p:italic r:id="rId37"/>
      <p:boldItalic r:id="rId38"/>
    </p:embeddedFont>
    <p:embeddedFont>
      <p:font typeface="Exo 2 Black" charset="0"/>
      <p:bold r:id="rId39"/>
      <p:boldItalic r:id="rId40"/>
    </p:embeddedFont>
    <p:embeddedFont>
      <p:font typeface="Montserrat Medium" charset="0"/>
      <p:regular r:id="rId41"/>
      <p:bold r:id="rId42"/>
      <p:italic r:id="rId43"/>
      <p:boldItalic r:id="rId44"/>
    </p:embeddedFont>
    <p:embeddedFont>
      <p:font typeface="Bebas Neue"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84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9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5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468a04dee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12468a04dee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1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341"/>
        <p:cNvGrpSpPr/>
        <p:nvPr/>
      </p:nvGrpSpPr>
      <p:grpSpPr>
        <a:xfrm>
          <a:off x="0" y="0"/>
          <a:ext cx="0" cy="0"/>
          <a:chOff x="0" y="0"/>
          <a:chExt cx="0" cy="0"/>
        </a:xfrm>
      </p:grpSpPr>
      <p:sp>
        <p:nvSpPr>
          <p:cNvPr id="342" name="Google Shape;342;p1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a:spLocks noGrp="1"/>
          </p:cNvSpPr>
          <p:nvPr>
            <p:ph type="subTitle" idx="1"/>
          </p:nvPr>
        </p:nvSpPr>
        <p:spPr>
          <a:xfrm>
            <a:off x="1565377" y="241005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19"/>
          <p:cNvSpPr txBox="1">
            <a:spLocks noGrp="1"/>
          </p:cNvSpPr>
          <p:nvPr>
            <p:ph type="title"/>
          </p:nvPr>
        </p:nvSpPr>
        <p:spPr>
          <a:xfrm>
            <a:off x="1565377" y="1686750"/>
            <a:ext cx="2887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6" name="Google Shape;346;p19"/>
          <p:cNvGrpSpPr/>
          <p:nvPr/>
        </p:nvGrpSpPr>
        <p:grpSpPr>
          <a:xfrm>
            <a:off x="8715845" y="1811855"/>
            <a:ext cx="214918" cy="250565"/>
            <a:chOff x="6571050" y="2495000"/>
            <a:chExt cx="307025" cy="357950"/>
          </a:xfrm>
        </p:grpSpPr>
        <p:sp>
          <p:nvSpPr>
            <p:cNvPr id="347" name="Google Shape;347;p1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9"/>
          <p:cNvGrpSpPr/>
          <p:nvPr/>
        </p:nvGrpSpPr>
        <p:grpSpPr>
          <a:xfrm>
            <a:off x="8715860" y="2291035"/>
            <a:ext cx="346832" cy="1809080"/>
            <a:chOff x="4713875" y="2486650"/>
            <a:chExt cx="495475" cy="2584400"/>
          </a:xfrm>
        </p:grpSpPr>
        <p:sp>
          <p:nvSpPr>
            <p:cNvPr id="351" name="Google Shape;351;p1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a:off x="7495925" y="4328730"/>
            <a:ext cx="1552163" cy="755352"/>
            <a:chOff x="359700" y="4031500"/>
            <a:chExt cx="2217375" cy="1079075"/>
          </a:xfrm>
        </p:grpSpPr>
        <p:sp>
          <p:nvSpPr>
            <p:cNvPr id="367" name="Google Shape;367;p19"/>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0.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802457" y="1096738"/>
            <a:ext cx="7621584" cy="2586000"/>
          </a:xfrm>
          <a:prstGeom prst="rect">
            <a:avLst/>
          </a:prstGeom>
        </p:spPr>
        <p:txBody>
          <a:bodyPr spcFirstLastPara="1" wrap="square" lIns="90000" tIns="91425" rIns="90000" bIns="91425" anchor="ctr" anchorCtr="0">
            <a:noAutofit/>
          </a:bodyPr>
          <a:lstStyle/>
          <a:p>
            <a:pPr marL="0" lvl="0" indent="0" algn="ctr" rtl="0">
              <a:lnSpc>
                <a:spcPct val="150000"/>
              </a:lnSpc>
              <a:spcBef>
                <a:spcPts val="0"/>
              </a:spcBef>
              <a:spcAft>
                <a:spcPts val="0"/>
              </a:spcAft>
              <a:buNone/>
            </a:pPr>
            <a:r>
              <a:rPr lang="en-US" sz="4000" b="1" dirty="0" smtClean="0">
                <a:solidFill>
                  <a:srgbClr val="002060"/>
                </a:solidFill>
                <a:latin typeface="+mn-lt"/>
              </a:rPr>
              <a:t>CHÀO MỪNG CÁC EM </a:t>
            </a:r>
            <a:br>
              <a:rPr lang="en-US" sz="4000" b="1" dirty="0" smtClean="0">
                <a:solidFill>
                  <a:srgbClr val="002060"/>
                </a:solidFill>
                <a:latin typeface="+mn-lt"/>
              </a:rPr>
            </a:br>
            <a:r>
              <a:rPr lang="en-US" sz="4000" b="1" dirty="0" smtClean="0">
                <a:solidFill>
                  <a:srgbClr val="002060"/>
                </a:solidFill>
                <a:latin typeface="+mn-lt"/>
              </a:rPr>
              <a:t>ĐẾN VỚI TIẾT HỌC HÔM NAY!</a:t>
            </a:r>
            <a:endParaRPr sz="4000" b="1" dirty="0">
              <a:solidFill>
                <a:srgbClr val="002060"/>
              </a:solidFill>
              <a:latin typeface="+mn-lt"/>
            </a:endParaRP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274199" y="660550"/>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510409" y="3488021"/>
            <a:ext cx="913644" cy="1115479"/>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373372" y="1004539"/>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smtClean="0"/>
              <a:t>Vận</a:t>
            </a:r>
            <a:r>
              <a:rPr lang="en-US" sz="2000" b="1" dirty="0" smtClean="0"/>
              <a:t> </a:t>
            </a:r>
            <a:r>
              <a:rPr lang="en-US" sz="2000" b="1" dirty="0" err="1" smtClean="0"/>
              <a:t>dụng</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tính</a:t>
                </a:r>
                <a:r>
                  <a:rPr lang="en-US" sz="2000" dirty="0" smtClean="0">
                    <a:latin typeface="+mn-lt"/>
                  </a:rPr>
                  <a:t> </a:t>
                </a:r>
                <a:r>
                  <a:rPr lang="en-US" sz="2000" dirty="0" err="1" smtClean="0">
                    <a:latin typeface="+mn-lt"/>
                  </a:rPr>
                  <a:t>đường</a:t>
                </a:r>
                <a:r>
                  <a:rPr lang="en-US" sz="2000" dirty="0" smtClean="0">
                    <a:latin typeface="+mn-lt"/>
                  </a:rPr>
                  <a:t> </a:t>
                </a:r>
                <a:r>
                  <a:rPr lang="en-US" sz="2000" dirty="0" err="1" smtClean="0">
                    <a:latin typeface="+mn-lt"/>
                  </a:rPr>
                  <a:t>kính</a:t>
                </a:r>
                <a:r>
                  <a:rPr lang="en-US" sz="2000" dirty="0" smtClean="0">
                    <a:latin typeface="+mn-lt"/>
                  </a:rPr>
                  <a:t>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a:t>
                </a:r>
                <a:r>
                  <a:rPr lang="en-US" sz="2000" dirty="0" err="1" smtClean="0">
                    <a:latin typeface="+mn-lt"/>
                  </a:rPr>
                  <a:t>theo</a:t>
                </a:r>
                <a:r>
                  <a:rPr lang="en-US" sz="2000" dirty="0" smtClean="0">
                    <a:latin typeface="+mn-lt"/>
                  </a:rPr>
                  <a:t> </a:t>
                </a:r>
                <a:r>
                  <a:rPr lang="en-US" sz="2000" dirty="0" err="1" smtClean="0">
                    <a:latin typeface="+mn-lt"/>
                  </a:rPr>
                  <a:t>quy</a:t>
                </a:r>
                <a:r>
                  <a:rPr lang="en-US" sz="2000" dirty="0" smtClean="0">
                    <a:latin typeface="+mn-lt"/>
                  </a:rPr>
                  <a:t> </a:t>
                </a:r>
                <a:r>
                  <a:rPr lang="en-US" sz="2000" dirty="0" err="1" smtClean="0">
                    <a:latin typeface="+mn-lt"/>
                  </a:rPr>
                  <a:t>tắc</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tức</a:t>
                </a:r>
                <a:r>
                  <a:rPr lang="en-US" sz="2000" dirty="0" smtClean="0">
                    <a:latin typeface="+mn-lt"/>
                  </a:rPr>
                  <a:t> </a:t>
                </a:r>
                <a:r>
                  <a:rPr lang="en-US" sz="2000" dirty="0" err="1" smtClean="0">
                    <a:latin typeface="+mn-lt"/>
                  </a:rPr>
                  <a:t>là</a:t>
                </a:r>
                <a:r>
                  <a:rPr lang="en-US" sz="2000" dirty="0" smtClean="0">
                    <a:latin typeface="+mn-lt"/>
                  </a:rPr>
                  <a:t> </a:t>
                </a:r>
                <a:r>
                  <a:rPr lang="en-US" sz="2000" dirty="0" err="1" smtClean="0">
                    <a:latin typeface="+mn-lt"/>
                  </a:rPr>
                  <a:t>lấy</a:t>
                </a:r>
                <a:r>
                  <a:rPr lang="en-US" sz="2000" dirty="0" smtClean="0">
                    <a:latin typeface="+mn-lt"/>
                  </a:rPr>
                  <a:t> </a:t>
                </a:r>
                <a:r>
                  <a:rPr lang="en-US" sz="2000" dirty="0" err="1" smtClean="0">
                    <a:latin typeface="+mn-lt"/>
                  </a:rPr>
                  <a:t>chu</a:t>
                </a:r>
                <a:r>
                  <a:rPr lang="en-US" sz="2000" dirty="0" smtClean="0">
                    <a:latin typeface="+mn-lt"/>
                  </a:rPr>
                  <a:t> vi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chia </a:t>
                </a:r>
                <a:r>
                  <a:rPr lang="en-US" sz="2000" dirty="0" err="1" smtClean="0">
                    <a:latin typeface="+mn-lt"/>
                  </a:rPr>
                  <a:t>làm</a:t>
                </a:r>
                <a:r>
                  <a:rPr lang="en-US" sz="2000" dirty="0" smtClean="0">
                    <a:latin typeface="+mn-lt"/>
                  </a:rPr>
                  <a:t> 8 </a:t>
                </a:r>
                <a:r>
                  <a:rPr lang="en-US" sz="2000" dirty="0" err="1" smtClean="0">
                    <a:latin typeface="+mn-lt"/>
                  </a:rPr>
                  <a:t>phần</a:t>
                </a:r>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nhau</a:t>
                </a:r>
                <a:r>
                  <a:rPr lang="en-US" sz="2000" dirty="0">
                    <a:latin typeface="+mn-lt"/>
                  </a:rPr>
                  <a:t> </a:t>
                </a:r>
                <a:r>
                  <a:rPr lang="en-US" sz="2000" dirty="0" smtClean="0">
                    <a:latin typeface="+mn-lt"/>
                  </a:rPr>
                  <a:t>(</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bớt</a:t>
                </a:r>
                <a:r>
                  <a:rPr lang="en-US" sz="2000" dirty="0" smtClean="0">
                    <a:latin typeface="+mn-lt"/>
                  </a:rPr>
                  <a:t> </a:t>
                </a:r>
                <a:r>
                  <a:rPr lang="en-US" sz="2000" dirty="0" err="1" smtClean="0">
                    <a:latin typeface="+mn-lt"/>
                  </a:rPr>
                  <a:t>đi</a:t>
                </a:r>
                <a:r>
                  <a:rPr lang="en-US" sz="2000" dirty="0" smtClean="0">
                    <a:latin typeface="+mn-lt"/>
                  </a:rPr>
                  <a:t> </a:t>
                </a:r>
                <a:r>
                  <a:rPr lang="en-US" sz="2000" dirty="0" err="1" smtClean="0">
                    <a:latin typeface="+mn-lt"/>
                  </a:rPr>
                  <a:t>ba</a:t>
                </a:r>
                <a:r>
                  <a:rPr lang="en-US" sz="2000" dirty="0" smtClean="0">
                    <a:latin typeface="+mn-lt"/>
                  </a:rPr>
                  <a:t> </a:t>
                </a:r>
                <a:r>
                  <a:rPr lang="en-US" sz="2000" dirty="0" err="1" smtClean="0">
                    <a:latin typeface="+mn-lt"/>
                  </a:rPr>
                  <a:t>phần</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còn</a:t>
                </a:r>
                <a:r>
                  <a:rPr lang="en-US" sz="2000" dirty="0" smtClean="0">
                    <a:latin typeface="+mn-lt"/>
                  </a:rPr>
                  <a:t> </a:t>
                </a:r>
                <a:r>
                  <a:rPr lang="en-US" sz="2000" dirty="0" err="1" smtClean="0">
                    <a:latin typeface="+mn-lt"/>
                  </a:rPr>
                  <a:t>lại</a:t>
                </a:r>
                <a:r>
                  <a:rPr lang="en-US" sz="2000" dirty="0" smtClean="0">
                    <a:latin typeface="+mn-lt"/>
                  </a:rPr>
                  <a:t> 5 </a:t>
                </a:r>
                <a:r>
                  <a:rPr lang="en-US" sz="2000" dirty="0" err="1" smtClean="0">
                    <a:latin typeface="+mn-lt"/>
                  </a:rPr>
                  <a:t>phần</a:t>
                </a:r>
                <a:r>
                  <a:rPr lang="en-US" sz="2000" dirty="0" smtClean="0">
                    <a:latin typeface="+mn-lt"/>
                  </a:rPr>
                  <a:t>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rồi</a:t>
                </a:r>
                <a:r>
                  <a:rPr lang="en-US" sz="2000" dirty="0" smtClean="0">
                    <a:latin typeface="+mn-lt"/>
                  </a:rPr>
                  <a:t> chia </a:t>
                </a:r>
                <a:r>
                  <a:rPr lang="en-US" sz="2000" dirty="0" err="1" smtClean="0">
                    <a:latin typeface="+mn-lt"/>
                  </a:rPr>
                  <a:t>đôi</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cho</a:t>
                </a:r>
                <a:r>
                  <a:rPr lang="en-US" sz="2000" dirty="0" smtClean="0">
                    <a:latin typeface="+mn-lt"/>
                  </a:rPr>
                  <a:t> </a:t>
                </a:r>
                <a:r>
                  <a:rPr lang="en-US" sz="2000" dirty="0" err="1" smtClean="0">
                    <a:latin typeface="+mn-lt"/>
                  </a:rPr>
                  <a:t>biết</a:t>
                </a:r>
                <a:r>
                  <a:rPr lang="en-US" sz="2000" dirty="0" smtClean="0">
                    <a:latin typeface="+mn-lt"/>
                  </a:rPr>
                  <a:t> </a:t>
                </a: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ước</a:t>
                </a:r>
                <a:r>
                  <a:rPr lang="en-US" sz="2000" dirty="0" smtClean="0">
                    <a:latin typeface="+mn-lt"/>
                  </a:rPr>
                  <a:t> </a:t>
                </a:r>
                <a:r>
                  <a:rPr lang="en-US" sz="2000" dirty="0" err="1" smtClean="0">
                    <a:latin typeface="+mn-lt"/>
                  </a:rPr>
                  <a:t>lượng</a:t>
                </a:r>
                <a:r>
                  <a:rPr lang="en-US" sz="2000" dirty="0" smtClean="0">
                    <a:latin typeface="+mn-lt"/>
                  </a:rPr>
                  <a:t> </a:t>
                </a:r>
                <a:r>
                  <a:rPr lang="en-US" sz="2000" dirty="0" err="1" smtClean="0">
                    <a:latin typeface="+mn-lt"/>
                  </a:rPr>
                  <a:t>số</a:t>
                </a:r>
                <a:r>
                  <a:rPr lang="en-US" sz="2000" dirty="0" smtClean="0">
                    <a:latin typeface="+mn-lt"/>
                  </a:rPr>
                  <a:t> </a:t>
                </a:r>
                <a14:m>
                  <m:oMath xmlns:m="http://schemas.openxmlformats.org/officeDocument/2006/math">
                    <m:r>
                      <m:rPr>
                        <m:sty m:val="p"/>
                      </m:rPr>
                      <a:rPr lang="en-US" sz="2000" i="0" smtClean="0">
                        <a:latin typeface="Cambria Math"/>
                        <a:ea typeface="Cambria Math" panose="02040503050406030204" pitchFamily="18" charset="0"/>
                      </a:rPr>
                      <m:t>π</m:t>
                    </m:r>
                  </m:oMath>
                </a14:m>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bao</a:t>
                </a:r>
                <a:r>
                  <a:rPr lang="en-US" sz="2000" dirty="0" smtClean="0">
                    <a:latin typeface="+mn-lt"/>
                  </a:rPr>
                  <a:t> </a:t>
                </a:r>
                <a:r>
                  <a:rPr lang="en-US" sz="2000" dirty="0" err="1" smtClean="0">
                    <a:latin typeface="+mn-lt"/>
                  </a:rPr>
                  <a:t>nhiêu</a:t>
                </a:r>
                <a:r>
                  <a:rPr lang="en-US" sz="2000" dirty="0" smtClean="0">
                    <a:latin typeface="+mn-lt"/>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smtClean="0">
                <a:solidFill>
                  <a:srgbClr val="002060"/>
                </a:solidFill>
              </a:rPr>
              <a:t>Hoạt</a:t>
            </a:r>
            <a:r>
              <a:rPr lang="en-US" sz="2000" i="1" dirty="0" smtClean="0">
                <a:solidFill>
                  <a:srgbClr val="002060"/>
                </a:solidFill>
              </a:rPr>
              <a:t> </a:t>
            </a:r>
            <a:r>
              <a:rPr lang="en-US" sz="2000" i="1" dirty="0" err="1" smtClean="0">
                <a:solidFill>
                  <a:srgbClr val="002060"/>
                </a:solidFill>
              </a:rPr>
              <a:t>động</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dirty="0" smtClean="0">
                <a:solidFill>
                  <a:srgbClr val="002060"/>
                </a:solidFill>
              </a:rPr>
              <a:t> </a:t>
            </a:r>
            <a:r>
              <a:rPr lang="en-US" sz="2000" b="1" i="1" dirty="0" err="1" smtClean="0">
                <a:solidFill>
                  <a:srgbClr val="002060"/>
                </a:solidFill>
              </a:rPr>
              <a:t>Vận</a:t>
            </a:r>
            <a:r>
              <a:rPr lang="en-US" sz="2000" b="1" i="1" dirty="0" smtClean="0">
                <a:solidFill>
                  <a:srgbClr val="002060"/>
                </a:solidFill>
              </a:rPr>
              <a:t> </a:t>
            </a:r>
            <a:r>
              <a:rPr lang="en-US" sz="2000" b="1" i="1" dirty="0" err="1" smtClean="0">
                <a:solidFill>
                  <a:srgbClr val="002060"/>
                </a:solidFill>
              </a:rPr>
              <a:t>dụng</a:t>
            </a:r>
            <a:r>
              <a:rPr lang="en-US" sz="2000" b="1" i="1" dirty="0" smtClean="0">
                <a:solidFill>
                  <a:srgbClr val="002060"/>
                </a:solidFill>
              </a:rPr>
              <a:t> 1.</a:t>
            </a:r>
            <a:endParaRPr lang="en-US" sz="2000" b="1" i="1" dirty="0">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smtClean="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a:rPr lang="nl-NL" sz="2400" i="0">
                            <a:latin typeface="Cambria Math"/>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a:t>
                </a:r>
                <a:r>
                  <a:rPr lang="nl-NL" sz="2000" dirty="0" smtClean="0">
                    <a:latin typeface="+mn-lt"/>
                    <a:ea typeface="Calibri" panose="020F0502020204030204" pitchFamily="34" charset="0"/>
                    <a:cs typeface="Times New Roman" panose="02020603050405020304" pitchFamily="18" charset="0"/>
                  </a:rPr>
                  <a:t>d = </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a:rPr lang="nl-NL" sz="2400" b="0" i="0">
                            <a:latin typeface="Cambria Math"/>
                            <a:ea typeface="Calibri" panose="020F0502020204030204" pitchFamily="34" charset="0"/>
                            <a:cs typeface="Times New Roman" panose="02020603050405020304" pitchFamily="18" charset="0"/>
                          </a:rPr>
                          <m:t>5</m:t>
                        </m:r>
                        <m:r>
                          <m:rPr>
                            <m:sty m:val="p"/>
                          </m:rPr>
                          <a:rPr lang="nl-NL" sz="2400" b="0" i="0">
                            <a:latin typeface="Cambria Math"/>
                            <a:ea typeface="Calibri" panose="020F0502020204030204" pitchFamily="34" charset="0"/>
                            <a:cs typeface="Times New Roman" panose="02020603050405020304" pitchFamily="18" charset="0"/>
                          </a:rPr>
                          <m:t>C</m:t>
                        </m:r>
                      </m:num>
                      <m:den>
                        <m:r>
                          <a:rPr lang="nl-NL" sz="2400" b="0" i="0">
                            <a:latin typeface="Cambria Math"/>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m:rPr>
                            <m:sty m:val="p"/>
                          </m:rPr>
                          <a:rPr lang="nl-NL" sz="2400" i="0">
                            <a:latin typeface="Cambria Math"/>
                            <a:ea typeface="Calibri" panose="020F0502020204030204" pitchFamily="34" charset="0"/>
                            <a:cs typeface="Times New Roman" panose="02020603050405020304" pitchFamily="18" charset="0"/>
                          </a:rPr>
                          <m:t>d</m:t>
                        </m:r>
                      </m:den>
                    </m:f>
                  </m:oMath>
                </a14:m>
                <a:r>
                  <a:rPr lang="nl-NL" sz="2000" dirty="0" smtClean="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smtClean="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Cambria Math"/>
                        <a:ea typeface="Calibri" panose="020F0502020204030204" pitchFamily="34" charset="0"/>
                        <a:cs typeface="Times New Roman" panose="02020603050405020304" pitchFamily="18" charset="0"/>
                      </a:rPr>
                      <m:t>π</m:t>
                    </m:r>
                    <m:r>
                      <a:rPr lang="nl-NL" sz="2000" i="1">
                        <a:latin typeface="Cambria Math"/>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smtClean="0">
                    <a:effectLst/>
                    <a:latin typeface="+mn-lt"/>
                    <a:ea typeface="Calibri" panose="020F0502020204030204" pitchFamily="34" charset="0"/>
                    <a:cs typeface="Times New Roman" panose="02020603050405020304" pitchFamily="18" charset="0"/>
                  </a:rPr>
                  <a:t>3,2.</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solidFill>
                  <a:srgbClr val="002060"/>
                </a:solidFill>
                <a:latin typeface="+mn-lt"/>
              </a:rPr>
              <a:t>2. </a:t>
            </a:r>
            <a:r>
              <a:rPr lang="en-US" sz="2400" b="1" dirty="0" err="1" smtClean="0">
                <a:solidFill>
                  <a:srgbClr val="002060"/>
                </a:solidFill>
                <a:latin typeface="+mn-lt"/>
              </a:rPr>
              <a:t>Căn</a:t>
            </a:r>
            <a:r>
              <a:rPr lang="en-US" sz="2400" b="1" dirty="0" smtClean="0">
                <a:solidFill>
                  <a:srgbClr val="002060"/>
                </a:solidFill>
                <a:latin typeface="+mn-lt"/>
              </a:rPr>
              <a:t> </a:t>
            </a:r>
            <a:r>
              <a:rPr lang="en-US" sz="2400" b="1" dirty="0" err="1" smtClean="0">
                <a:solidFill>
                  <a:srgbClr val="002060"/>
                </a:solidFill>
                <a:latin typeface="+mn-lt"/>
              </a:rPr>
              <a:t>bậc</a:t>
            </a:r>
            <a:r>
              <a:rPr lang="en-US" sz="2400" b="1" dirty="0" smtClean="0">
                <a:solidFill>
                  <a:srgbClr val="002060"/>
                </a:solidFill>
                <a:latin typeface="+mn-lt"/>
              </a:rPr>
              <a:t> </a:t>
            </a:r>
            <a:r>
              <a:rPr lang="en-US" sz="2400" b="1" dirty="0" err="1" smtClean="0">
                <a:solidFill>
                  <a:srgbClr val="002060"/>
                </a:solidFill>
                <a:latin typeface="+mn-lt"/>
              </a:rPr>
              <a:t>hai</a:t>
            </a:r>
            <a:r>
              <a:rPr lang="en-US" sz="2400" b="1" dirty="0" smtClean="0">
                <a:solidFill>
                  <a:srgbClr val="002060"/>
                </a:solidFill>
                <a:latin typeface="+mn-lt"/>
              </a:rPr>
              <a:t> </a:t>
            </a:r>
            <a:r>
              <a:rPr lang="en-US" sz="2400" b="1" dirty="0" err="1" smtClean="0">
                <a:solidFill>
                  <a:srgbClr val="002060"/>
                </a:solidFill>
                <a:latin typeface="+mn-lt"/>
              </a:rPr>
              <a:t>số</a:t>
            </a:r>
            <a:r>
              <a:rPr lang="en-US" sz="2400" b="1" dirty="0" smtClean="0">
                <a:solidFill>
                  <a:srgbClr val="002060"/>
                </a:solidFill>
                <a:latin typeface="+mn-lt"/>
              </a:rPr>
              <a:t> </a:t>
            </a:r>
            <a:r>
              <a:rPr lang="en-US" sz="2400" b="1" dirty="0" err="1" smtClean="0">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229906"/>
            <a:ext cx="1551398" cy="400110"/>
          </a:xfrm>
          <a:prstGeom prst="rect">
            <a:avLst/>
          </a:prstGeom>
          <a:solidFill>
            <a:srgbClr val="A7D971"/>
          </a:solidFill>
        </p:spPr>
        <p:txBody>
          <a:bodyPr wrap="square" rtlCol="0">
            <a:spAutoFit/>
          </a:bodyPr>
          <a:lstStyle/>
          <a:p>
            <a:pPr algn="ctr"/>
            <a:r>
              <a:rPr lang="en-US" sz="2000" b="1" dirty="0" err="1" smtClean="0">
                <a:solidFill>
                  <a:schemeClr val="tx1"/>
                </a:solidFill>
              </a:rPr>
              <a:t>Khái</a:t>
            </a:r>
            <a:r>
              <a:rPr lang="en-US" sz="2000" b="1" dirty="0" smtClean="0">
                <a:solidFill>
                  <a:schemeClr val="tx1"/>
                </a:solidFill>
              </a:rPr>
              <a:t> </a:t>
            </a:r>
            <a:r>
              <a:rPr lang="en-US" sz="2000" b="1" dirty="0" err="1" smtClean="0">
                <a:solidFill>
                  <a:schemeClr val="tx1"/>
                </a:solidFill>
              </a:rPr>
              <a:t>niệm</a:t>
            </a:r>
            <a:r>
              <a:rPr lang="en-US" sz="2000" b="1" dirty="0" smtClean="0">
                <a:solidFill>
                  <a:schemeClr val="tx1"/>
                </a:solidFill>
              </a:rPr>
              <a:t>:</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smtClean="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i="1">
                            <a:solidFill>
                              <a:srgbClr val="0070C0"/>
                            </a:solidFill>
                            <a:latin typeface="Cambria Math"/>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i="1">
                            <a:solidFill>
                              <a:srgbClr val="0070C0"/>
                            </a:solidFill>
                            <a:latin typeface="Cambria Math"/>
                            <a:ea typeface="Calibri" panose="020F0502020204030204" pitchFamily="34" charset="0"/>
                            <a:cs typeface="Times New Roman" panose="02020603050405020304" pitchFamily="18" charset="0"/>
                          </a:rPr>
                        </m:ctrlPr>
                      </m:sSupPr>
                      <m:e>
                        <m:r>
                          <m:rPr>
                            <m:sty m:val="p"/>
                          </m:rPr>
                          <a:rPr lang="nl-NL" sz="2000" i="0">
                            <a:solidFill>
                              <a:srgbClr val="0070C0"/>
                            </a:solidFill>
                            <a:latin typeface="Cambria Math"/>
                            <a:ea typeface="Calibri" panose="020F0502020204030204" pitchFamily="34" charset="0"/>
                            <a:cs typeface="Times New Roman" panose="02020603050405020304" pitchFamily="18" charset="0"/>
                          </a:rPr>
                          <m:t>x</m:t>
                        </m:r>
                      </m:e>
                      <m:sup>
                        <m:r>
                          <a:rPr lang="nl-NL" sz="2000" i="0">
                            <a:solidFill>
                              <a:srgbClr val="0070C0"/>
                            </a:solidFill>
                            <a:latin typeface="Cambria Math"/>
                            <a:ea typeface="Calibri" panose="020F0502020204030204" pitchFamily="34" charset="0"/>
                            <a:cs typeface="Times New Roman" panose="02020603050405020304" pitchFamily="18" charset="0"/>
                          </a:rPr>
                          <m:t>2</m:t>
                        </m:r>
                      </m:sup>
                    </m:sSup>
                    <m:r>
                      <a:rPr lang="nl-NL" sz="2000" i="0">
                        <a:solidFill>
                          <a:srgbClr val="0070C0"/>
                        </a:solidFill>
                        <a:latin typeface="Cambria Math"/>
                        <a:ea typeface="Calibri" panose="020F0502020204030204" pitchFamily="34" charset="0"/>
                        <a:cs typeface="Times New Roman" panose="02020603050405020304" pitchFamily="18" charset="0"/>
                      </a:rPr>
                      <m:t>=</m:t>
                    </m:r>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oMath>
                </a14:m>
                <a:r>
                  <a:rPr lang="en-US" sz="2000" dirty="0" smtClean="0">
                    <a:solidFill>
                      <a:srgbClr val="0070C0"/>
                    </a:solidFill>
                    <a:effectLst/>
                    <a:latin typeface="+mn-lt"/>
                    <a:ea typeface="Calibri" panose="020F0502020204030204" pitchFamily="34" charset="0"/>
                    <a:cs typeface="Times New Roman" panose="02020603050405020304" pitchFamily="18" charset="0"/>
                  </a:rPr>
                  <a:t>.</a:t>
                </a:r>
                <a:endParaRPr lang="en-US" sz="20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Ví</a:t>
            </a:r>
            <a:r>
              <a:rPr lang="en-US" sz="2000" b="1" dirty="0" smtClean="0">
                <a:solidFill>
                  <a:schemeClr val="tx1"/>
                </a:solidFill>
              </a:rPr>
              <a:t> </a:t>
            </a:r>
            <a:r>
              <a:rPr lang="en-US" sz="2000" b="1" dirty="0" err="1" smtClean="0">
                <a:solidFill>
                  <a:schemeClr val="tx1"/>
                </a:solidFill>
              </a:rPr>
              <a:t>dụ</a:t>
            </a:r>
            <a:r>
              <a:rPr lang="en-US" sz="2000" b="1" dirty="0" smtClean="0">
                <a:solidFill>
                  <a:schemeClr val="tx1"/>
                </a:solidFill>
              </a:rPr>
              <a:t> 2:</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100</m:t>
                        </m:r>
                      </m:e>
                    </m:rad>
                  </m:oMath>
                </a14:m>
                <a:r>
                  <a:rPr lang="en-US" sz="2000" dirty="0" smtClean="0"/>
                  <a:t>;      b)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c)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10</a:t>
                </a:r>
                <a:r>
                  <a:rPr lang="en-US" sz="2000" baseline="30000" dirty="0" smtClean="0"/>
                  <a:t>2</a:t>
                </a:r>
                <a:r>
                  <a:rPr lang="en-US" sz="2000" dirty="0" smtClean="0"/>
                  <a:t> = 100 </a:t>
                </a:r>
                <a:r>
                  <a:rPr lang="en-US" sz="2000" dirty="0" err="1" smtClean="0"/>
                  <a:t>và</a:t>
                </a:r>
                <a:r>
                  <a:rPr lang="en-US" sz="2000" dirty="0" smtClean="0"/>
                  <a:t> 10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100</m:t>
                        </m:r>
                      </m:e>
                    </m:rad>
                  </m:oMath>
                </a14:m>
                <a:r>
                  <a:rPr lang="en-US" sz="2000" dirty="0" smtClean="0"/>
                  <a:t> = 10;</a:t>
                </a:r>
              </a:p>
              <a:p>
                <a:pPr algn="just">
                  <a:lnSpc>
                    <a:spcPct val="150000"/>
                  </a:lnSpc>
                </a:pPr>
                <a:r>
                  <a:rPr lang="en-US" sz="2000" dirty="0" smtClean="0"/>
                  <a:t>b) </a:t>
                </a:r>
                <a:r>
                  <a:rPr lang="en-US" sz="2000" dirty="0" err="1" smtClean="0"/>
                  <a:t>Vì</a:t>
                </a:r>
                <a:r>
                  <a:rPr lang="en-US" sz="2000" dirty="0" smtClean="0"/>
                  <a:t> 191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191;      c) </a:t>
                </a:r>
                <a:r>
                  <a:rPr lang="en-US" sz="2000" dirty="0" err="1" smtClean="0"/>
                  <a:t>Tương</a:t>
                </a:r>
                <a:r>
                  <a:rPr lang="en-US" sz="2000" dirty="0" smtClean="0"/>
                  <a:t> </a:t>
                </a:r>
                <a:r>
                  <a:rPr lang="en-US" sz="2000" dirty="0" err="1" smtClean="0"/>
                  <a:t>tự</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smtClean="0"/>
                  <a:t> = 21,5</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1</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16</m:t>
                        </m:r>
                      </m:e>
                    </m:rad>
                  </m:oMath>
                </a14:m>
                <a:r>
                  <a:rPr lang="en-US" sz="2000" dirty="0" smtClean="0"/>
                  <a:t>;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81</m:t>
                        </m:r>
                      </m:e>
                    </m:rad>
                  </m:oMath>
                </a14:m>
                <a:r>
                  <a:rPr lang="en-US" sz="2000" dirty="0" smtClean="0"/>
                  <a:t>;                 c)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a:t>
                </a:r>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4</a:t>
                </a:r>
                <a:r>
                  <a:rPr lang="en-US" sz="2000" baseline="30000" dirty="0" smtClean="0"/>
                  <a:t>2</a:t>
                </a:r>
                <a:r>
                  <a:rPr lang="en-US" sz="2000" dirty="0" smtClean="0"/>
                  <a:t> = 16 </a:t>
                </a:r>
                <a:r>
                  <a:rPr lang="en-US" sz="2000" dirty="0" err="1" smtClean="0"/>
                  <a:t>và</a:t>
                </a:r>
                <a:r>
                  <a:rPr lang="en-US" sz="2000" dirty="0" smtClean="0"/>
                  <a:t> 4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16</m:t>
                        </m:r>
                      </m:e>
                    </m:rad>
                  </m:oMath>
                </a14:m>
                <a:r>
                  <a:rPr lang="en-US" sz="2000" dirty="0" smtClean="0"/>
                  <a:t> = 4.</a:t>
                </a:r>
              </a:p>
              <a:p>
                <a:pPr algn="just">
                  <a:lnSpc>
                    <a:spcPct val="150000"/>
                  </a:lnSpc>
                </a:pPr>
                <a:r>
                  <a:rPr lang="en-US" sz="2000" dirty="0" smtClean="0"/>
                  <a:t>b) </a:t>
                </a:r>
                <a:r>
                  <a:rPr lang="en-US" sz="2000" dirty="0" err="1" smtClean="0"/>
                  <a:t>Vì</a:t>
                </a:r>
                <a:r>
                  <a:rPr lang="en-US" sz="2000" dirty="0" smtClean="0"/>
                  <a:t> 9</a:t>
                </a:r>
                <a:r>
                  <a:rPr lang="en-US" sz="2000" baseline="30000" dirty="0" smtClean="0"/>
                  <a:t>2</a:t>
                </a:r>
                <a:r>
                  <a:rPr lang="en-US" sz="2000" dirty="0" smtClean="0"/>
                  <a:t> = 81 </a:t>
                </a:r>
                <a:r>
                  <a:rPr lang="en-US" sz="2000" dirty="0" err="1" smtClean="0"/>
                  <a:t>và</a:t>
                </a:r>
                <a:r>
                  <a:rPr lang="en-US" sz="2000" dirty="0" smtClean="0"/>
                  <a:t> 9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81</m:t>
                        </m:r>
                      </m:e>
                    </m:rad>
                  </m:oMath>
                </a14:m>
                <a:r>
                  <a:rPr lang="en-US" sz="2000" dirty="0" smtClean="0"/>
                  <a:t> = 9.</a:t>
                </a:r>
              </a:p>
              <a:p>
                <a:pPr algn="just">
                  <a:lnSpc>
                    <a:spcPct val="150000"/>
                  </a:lnSpc>
                </a:pPr>
                <a:r>
                  <a:rPr lang="en-US" sz="2000" dirty="0" smtClean="0"/>
                  <a:t>c) </a:t>
                </a:r>
                <a:r>
                  <a:rPr lang="en-US" sz="2000" dirty="0" err="1" smtClean="0"/>
                  <a:t>Vì</a:t>
                </a:r>
                <a:r>
                  <a:rPr lang="en-US" sz="2000" dirty="0" smtClean="0"/>
                  <a:t> 2 021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 2 021.</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 calcmode="lin" valueType="num">
                                      <p:cBhvr additive="base">
                                        <p:cTn id="39"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smtClean="0"/>
              <a:t>Hoàn</a:t>
            </a:r>
            <a:r>
              <a:rPr lang="en-US" sz="2000" i="1" dirty="0" smtClean="0"/>
              <a:t> </a:t>
            </a:r>
            <a:r>
              <a:rPr lang="en-US" sz="2000" i="1" dirty="0" err="1" smtClean="0"/>
              <a:t>thành</a:t>
            </a:r>
            <a:r>
              <a:rPr lang="en-US" sz="2000" i="1" dirty="0" smtClean="0"/>
              <a:t> </a:t>
            </a:r>
            <a:r>
              <a:rPr lang="en-US" sz="2000" b="1" i="1" dirty="0" err="1" smtClean="0"/>
              <a:t>Vận</a:t>
            </a:r>
            <a:r>
              <a:rPr lang="en-US" sz="2000" b="1" i="1" dirty="0" smtClean="0"/>
              <a:t> </a:t>
            </a:r>
            <a:r>
              <a:rPr lang="en-US" sz="2000" b="1" i="1" dirty="0" err="1" smtClean="0"/>
              <a:t>dụng</a:t>
            </a:r>
            <a:r>
              <a:rPr lang="en-US" sz="2000" b="1" i="1" dirty="0" smtClean="0"/>
              <a:t> 2 </a:t>
            </a:r>
            <a:r>
              <a:rPr lang="en-US" sz="2000" i="1" dirty="0" err="1" smtClean="0"/>
              <a:t>theo</a:t>
            </a:r>
            <a:r>
              <a:rPr lang="en-US" sz="2000" i="1" dirty="0" smtClean="0"/>
              <a:t> </a:t>
            </a:r>
            <a:r>
              <a:rPr lang="en-US" sz="2000" i="1" dirty="0" err="1" smtClean="0"/>
              <a:t>nhóm</a:t>
            </a:r>
            <a:r>
              <a:rPr lang="en-US" sz="2000" i="1" dirty="0" smtClean="0"/>
              <a:t> </a:t>
            </a:r>
            <a:r>
              <a:rPr lang="en-US" sz="2000" i="1" dirty="0" err="1" smtClean="0"/>
              <a:t>đôi</a:t>
            </a:r>
            <a:endParaRPr lang="en-US" sz="2000" i="1" dirty="0"/>
          </a:p>
        </p:txBody>
      </p:sp>
      <p:sp>
        <p:nvSpPr>
          <p:cNvPr id="127" name="Pentagon 126"/>
          <p:cNvSpPr/>
          <p:nvPr/>
        </p:nvSpPr>
        <p:spPr>
          <a:xfrm>
            <a:off x="1112921" y="160765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Vận</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2:</a:t>
            </a:r>
            <a:endParaRPr lang="en-US" sz="2000" b="1" dirty="0">
              <a:solidFill>
                <a:schemeClr val="tx1"/>
              </a:solidFill>
            </a:endParaRP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bộ</a:t>
            </a:r>
            <a:r>
              <a:rPr lang="en-US" sz="2000" dirty="0" smtClean="0"/>
              <a:t> </a:t>
            </a:r>
            <a:r>
              <a:rPr lang="en-US" sz="2000" dirty="0" err="1" smtClean="0"/>
              <a:t>môn</a:t>
            </a:r>
            <a:r>
              <a:rPr lang="en-US" sz="2000" dirty="0" smtClean="0"/>
              <a:t> </a:t>
            </a:r>
            <a:r>
              <a:rPr lang="en-US" sz="2000" dirty="0" err="1" smtClean="0"/>
              <a:t>cử</a:t>
            </a:r>
            <a:r>
              <a:rPr lang="en-US" sz="2000" dirty="0" smtClean="0"/>
              <a:t> </a:t>
            </a:r>
            <a:r>
              <a:rPr lang="en-US" sz="2000" dirty="0" err="1" smtClean="0"/>
              <a:t>tạ</a:t>
            </a:r>
            <a:r>
              <a:rPr lang="en-US" sz="2000" dirty="0" smtClean="0"/>
              <a:t> </a:t>
            </a:r>
            <a:r>
              <a:rPr lang="en-US" sz="2000" dirty="0" err="1" smtClean="0"/>
              <a:t>có</a:t>
            </a:r>
            <a:r>
              <a:rPr lang="en-US" sz="2000" dirty="0" smtClean="0"/>
              <a:t> </a:t>
            </a:r>
            <a:r>
              <a:rPr lang="en-US" sz="2000" dirty="0" err="1" smtClean="0"/>
              <a:t>dạng</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diện</a:t>
            </a:r>
            <a:r>
              <a:rPr lang="en-US" sz="2000" dirty="0" smtClean="0"/>
              <a:t> </a:t>
            </a:r>
            <a:r>
              <a:rPr lang="en-US" sz="2000" dirty="0" err="1" smtClean="0"/>
              <a:t>tích</a:t>
            </a:r>
            <a:r>
              <a:rPr lang="en-US" sz="2000" dirty="0" smtClean="0"/>
              <a:t> 144 m</a:t>
            </a:r>
            <a:r>
              <a:rPr lang="en-US" sz="2000" baseline="30000" dirty="0" smtClean="0"/>
              <a:t>2</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chu</a:t>
            </a:r>
            <a:r>
              <a:rPr lang="en-US" sz="2000" dirty="0" smtClean="0"/>
              <a:t> vi </a:t>
            </a:r>
            <a:r>
              <a:rPr lang="en-US" sz="2000" dirty="0" err="1" smtClean="0"/>
              <a:t>của</a:t>
            </a:r>
            <a:r>
              <a:rPr lang="en-US" sz="2000" dirty="0" smtClean="0"/>
              <a:t> </a:t>
            </a: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đó</a:t>
            </a:r>
            <a:r>
              <a:rPr lang="en-US" sz="2000" dirty="0" smtClean="0"/>
              <a:t>.</a:t>
            </a:r>
            <a:endParaRPr lang="en-US" sz="2000" dirty="0"/>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smtClean="0">
                <a:solidFill>
                  <a:srgbClr val="002060"/>
                </a:solidFill>
              </a:rPr>
              <a:t>x</a:t>
            </a:r>
            <a:r>
              <a:rPr lang="en-US" sz="2000" baseline="30000" dirty="0" smtClean="0">
                <a:solidFill>
                  <a:srgbClr val="002060"/>
                </a:solidFill>
              </a:rPr>
              <a:t>2</a:t>
            </a:r>
            <a:r>
              <a:rPr lang="en-US" sz="2000" dirty="0" smtClean="0">
                <a:solidFill>
                  <a:srgbClr val="002060"/>
                </a:solidFill>
              </a:rPr>
              <a:t> = 144 ⇒ x = 12 </a:t>
            </a:r>
            <a:r>
              <a:rPr lang="en-US" sz="2000" dirty="0">
                <a:solidFill>
                  <a:srgbClr val="002060"/>
                </a:solidFill>
              </a:rPr>
              <a:t>(m)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smtClean="0">
                <a:solidFill>
                  <a:srgbClr val="002060"/>
                </a:solidFill>
              </a:rPr>
              <a:t>là</a:t>
            </a:r>
            <a:r>
              <a:rPr lang="en-US" sz="2000" dirty="0" smtClean="0">
                <a:solidFill>
                  <a:srgbClr val="002060"/>
                </a:solidFill>
              </a:rPr>
              <a:t>: 4</a:t>
            </a:r>
            <a:r>
              <a:rPr lang="en-US" sz="2000" dirty="0">
                <a:solidFill>
                  <a:srgbClr val="002060"/>
                </a:solidFill>
              </a:rPr>
              <a:t>.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left)">
                                      <p:cBhvr>
                                        <p:cTn id="44" dur="500"/>
                                        <p:tgtEl>
                                          <p:spTgt spid="20">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wipe(left)">
                                      <p:cBhvr>
                                        <p:cTn id="47" dur="500"/>
                                        <p:tgtEl>
                                          <p:spTgt spid="2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smtClean="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smtClean="0">
                <a:solidFill>
                  <a:srgbClr val="002060"/>
                </a:solidFill>
              </a:rPr>
              <a:t>Lưu</a:t>
            </a:r>
            <a:r>
              <a:rPr lang="en-US" sz="2000" b="1" dirty="0" smtClean="0">
                <a:solidFill>
                  <a:srgbClr val="002060"/>
                </a:solidFill>
              </a:rPr>
              <a:t> ý</a:t>
            </a:r>
            <a:endParaRPr lang="en-US" sz="2000" b="1" dirty="0">
              <a:solidFill>
                <a:srgbClr val="00206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
        <p:nvSpPr>
          <p:cNvPr id="29" name="TextBox 28"/>
          <p:cNvSpPr txBox="1"/>
          <p:nvPr/>
        </p:nvSpPr>
        <p:spPr>
          <a:xfrm>
            <a:off x="1159820" y="3074913"/>
            <a:ext cx="6658814" cy="1015663"/>
          </a:xfrm>
          <a:prstGeom prst="rect">
            <a:avLst/>
          </a:prstGeom>
          <a:noFill/>
        </p:spPr>
        <p:txBody>
          <a:bodyPr wrap="square" rtlCol="0">
            <a:spAutoFit/>
          </a:bodyPr>
          <a:lstStyle/>
          <a:p>
            <a:pPr algn="just">
              <a:lnSpc>
                <a:spcPct val="150000"/>
              </a:lnSpc>
            </a:pPr>
            <a:r>
              <a:rPr lang="en-US" sz="2000" dirty="0" err="1" smtClean="0">
                <a:solidFill>
                  <a:srgbClr val="002060"/>
                </a:solidFill>
              </a:rPr>
              <a:t>Ấn</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phím</a:t>
            </a:r>
            <a:r>
              <a:rPr lang="en-US" sz="2000" dirty="0" smtClean="0">
                <a:solidFill>
                  <a:srgbClr val="002060"/>
                </a:solidFill>
              </a:rPr>
              <a:t>                                       ta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a:t>
            </a:r>
          </a:p>
          <a:p>
            <a:pPr algn="ctr">
              <a:lnSpc>
                <a:spcPct val="150000"/>
              </a:lnSpc>
            </a:pPr>
            <a:r>
              <a:rPr lang="en-US" sz="2000" dirty="0" smtClean="0">
                <a:solidFill>
                  <a:srgbClr val="002060"/>
                </a:solidFill>
              </a:rPr>
              <a:t>9,539392014.</a:t>
            </a:r>
            <a:endParaRPr lang="en-US" sz="2000" dirty="0">
              <a:solidFill>
                <a:srgbClr val="002060"/>
              </a:solidFill>
            </a:endParaRPr>
          </a:p>
        </p:txBody>
      </p:sp>
      <mc:AlternateContent xmlns:mc="http://schemas.openxmlformats.org/markup-compatibility/2006" xmlns:a14="http://schemas.microsoft.com/office/drawing/2010/main">
        <mc:Choice Requires="a14">
          <p:sp>
            <p:nvSpPr>
              <p:cNvPr id="30" name="Rounded Rectangle 29"/>
              <p:cNvSpPr/>
              <p:nvPr/>
            </p:nvSpPr>
            <p:spPr>
              <a:xfrm>
                <a:off x="2866490" y="3164288"/>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2866490" y="3164288"/>
                <a:ext cx="472611" cy="362687"/>
              </a:xfrm>
              <a:prstGeom prst="roundRect">
                <a:avLst/>
              </a:prstGeom>
              <a:blipFill rotWithShape="0">
                <a:blip r:embed="rId4"/>
                <a:stretch>
                  <a:fillRect/>
                </a:stretch>
              </a:blipFill>
              <a:ln>
                <a:solidFill>
                  <a:srgbClr val="002060"/>
                </a:solidFill>
              </a:ln>
            </p:spPr>
            <p:txBody>
              <a:bodyPr/>
              <a:lstStyle/>
              <a:p>
                <a:r>
                  <a:rPr lang="en-US">
                    <a:noFill/>
                  </a:rPr>
                  <a:t> </a:t>
                </a:r>
              </a:p>
            </p:txBody>
          </p:sp>
        </mc:Fallback>
      </mc:AlternateContent>
      <p:sp>
        <p:nvSpPr>
          <p:cNvPr id="161" name="Rounded Rectangle 160"/>
          <p:cNvSpPr/>
          <p:nvPr/>
        </p:nvSpPr>
        <p:spPr>
          <a:xfrm>
            <a:off x="3501775" y="316428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9</a:t>
            </a:r>
            <a:endParaRPr lang="en-US" sz="2000" dirty="0">
              <a:solidFill>
                <a:schemeClr val="tx1"/>
              </a:solidFill>
            </a:endParaRPr>
          </a:p>
        </p:txBody>
      </p:sp>
      <p:sp>
        <p:nvSpPr>
          <p:cNvPr id="162" name="Rounded Rectangle 161"/>
          <p:cNvSpPr/>
          <p:nvPr/>
        </p:nvSpPr>
        <p:spPr>
          <a:xfrm>
            <a:off x="4137060" y="3165030"/>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163" name="Rounded Rectangle 162"/>
          <p:cNvSpPr/>
          <p:nvPr/>
        </p:nvSpPr>
        <p:spPr>
          <a:xfrm>
            <a:off x="4788613" y="316812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04178" y="3526974"/>
            <a:ext cx="963716" cy="120804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ta </a:t>
                </a:r>
                <a:r>
                  <a:rPr lang="en-US" sz="2000" dirty="0" err="1" smtClean="0"/>
                  <a:t>được</a:t>
                </a:r>
                <a:r>
                  <a:rPr lang="en-US" sz="2000" dirty="0" smtClean="0"/>
                  <a:t>: </a:t>
                </a:r>
              </a:p>
              <a:p>
                <a:pPr algn="ctr">
                  <a:lnSpc>
                    <a:spcPct val="140000"/>
                  </a:lnSpc>
                </a:pP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9,5394</a:t>
                </a:r>
              </a:p>
              <a:p>
                <a:pPr algn="just">
                  <a:lnSpc>
                    <a:spcPct val="140000"/>
                  </a:lnSpc>
                </a:pPr>
                <a:r>
                  <a:rPr lang="en-US" sz="2000" dirty="0" smtClean="0"/>
                  <a:t>b) </a:t>
                </a:r>
                <a:r>
                  <a:rPr lang="en-US" sz="2000" dirty="0" err="1" smtClean="0"/>
                  <a:t>Để</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algn="ctr">
                  <a:lnSpc>
                    <a:spcPct val="140000"/>
                  </a:lnSpc>
                </a:pP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a:t>
                </a:r>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rotWithShape="0">
                <a:blip r:embed="rId4"/>
                <a:stretch>
                  <a:fillRect l="-814" b="-5316"/>
                </a:stretch>
              </a:blipFill>
            </p:spPr>
            <p:txBody>
              <a:bodyPr/>
              <a:lstStyle/>
              <a:p>
                <a:r>
                  <a:rPr lang="en-US">
                    <a:noFill/>
                  </a:rPr>
                  <a:t> </a:t>
                </a:r>
              </a:p>
            </p:txBody>
          </p:sp>
        </mc:Fallback>
      </mc:AlternateContent>
    </p:spTree>
    <p:extLst>
      <p:ext uri="{BB962C8B-B14F-4D97-AF65-F5344CB8AC3E}">
        <p14:creationId xmlns:p14="http://schemas.microsoft.com/office/powerpoint/2010/main" val="3608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smtClean="0"/>
              <a:t>Căn</a:t>
            </a:r>
            <a:r>
              <a:rPr lang="en-US" sz="2400" dirty="0" smtClean="0"/>
              <a:t> </a:t>
            </a:r>
            <a:r>
              <a:rPr lang="en-US" sz="2400" dirty="0" err="1" smtClean="0"/>
              <a:t>bậc</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học</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không</a:t>
            </a:r>
            <a:r>
              <a:rPr lang="en-US" sz="2400" dirty="0" smtClean="0"/>
              <a:t> </a:t>
            </a:r>
            <a:r>
              <a:rPr lang="en-US" sz="2400" dirty="0" err="1" smtClean="0"/>
              <a:t>chính</a:t>
            </a:r>
            <a:r>
              <a:rPr lang="en-US" sz="2400" dirty="0" smtClean="0"/>
              <a:t> </a:t>
            </a:r>
            <a:r>
              <a:rPr lang="en-US" sz="2400" dirty="0" err="1" smtClean="0"/>
              <a:t>phương</a:t>
            </a:r>
            <a:r>
              <a:rPr lang="en-US" sz="2400" dirty="0" smtClean="0"/>
              <a:t> </a:t>
            </a:r>
            <a:r>
              <a:rPr lang="en-US" sz="2400" dirty="0" err="1" smtClean="0"/>
              <a:t>luôn</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vô</a:t>
            </a:r>
            <a:r>
              <a:rPr lang="en-US" sz="2400" dirty="0" smtClean="0"/>
              <a:t> </a:t>
            </a:r>
            <a:r>
              <a:rPr lang="en-US" sz="2400" dirty="0" err="1" smtClean="0"/>
              <a:t>tỉ</a:t>
            </a:r>
            <a:r>
              <a:rPr lang="en-US" sz="2400" dirty="0" smtClean="0"/>
              <a:t>.</a:t>
            </a:r>
            <a:endParaRPr lang="en-US" sz="2400" dirty="0"/>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2</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tính</a:t>
                </a:r>
                <a:r>
                  <a:rPr lang="en-US" sz="2000" dirty="0" smtClean="0"/>
                  <a:t> </a:t>
                </a:r>
                <a:r>
                  <a:rPr lang="en-US" sz="2000" dirty="0" err="1" smtClean="0"/>
                  <a:t>các</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sau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a:t> </a:t>
                </a:r>
                <a:r>
                  <a:rPr lang="en-US" sz="2000" dirty="0" smtClean="0"/>
                  <a:t>0,005, </a:t>
                </a:r>
                <a:r>
                  <a:rPr lang="en-US" sz="2000" dirty="0" err="1" smtClean="0"/>
                  <a:t>nếu</a:t>
                </a:r>
                <a:r>
                  <a:rPr lang="en-US" sz="2000" dirty="0" smtClean="0"/>
                  <a:t> </a:t>
                </a:r>
                <a:r>
                  <a:rPr lang="en-US" sz="2000" dirty="0" err="1" smtClean="0"/>
                  <a:t>cần</a:t>
                </a:r>
                <a:r>
                  <a:rPr lang="en-US" sz="2000" dirty="0" smtClean="0"/>
                  <a:t>).</a:t>
                </a:r>
              </a:p>
              <a:p>
                <a:pPr algn="just">
                  <a:lnSpc>
                    <a:spcPct val="150000"/>
                  </a:lnSpc>
                </a:pPr>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15</m:t>
                        </m:r>
                      </m:e>
                    </m:rad>
                  </m:oMath>
                </a14:m>
                <a:r>
                  <a:rPr lang="en-US" sz="2000" dirty="0" smtClean="0"/>
                  <a:t>;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2,56</m:t>
                        </m:r>
                      </m:e>
                    </m:rad>
                  </m:oMath>
                </a14:m>
                <a:r>
                  <a:rPr lang="en-US" sz="2000" dirty="0" smtClean="0"/>
                  <a:t>;          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17 256</m:t>
                        </m:r>
                      </m:e>
                    </m:rad>
                  </m:oMath>
                </a14:m>
                <a:r>
                  <a:rPr lang="en-US" sz="2000" dirty="0" smtClean="0"/>
                  <a:t>;         d)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793 881</m:t>
                        </m:r>
                      </m:e>
                    </m:rad>
                  </m:oMath>
                </a14:m>
                <a:r>
                  <a:rPr lang="en-US" sz="2000" dirty="0" smtClean="0"/>
                  <a:t>.</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smtClean="0">
                <a:solidFill>
                  <a:srgbClr val="0070C0"/>
                </a:solidFill>
              </a:rPr>
              <a:t>Giải</a:t>
            </a:r>
            <a:r>
              <a:rPr lang="en-US" sz="2000" b="1" dirty="0" smtClean="0">
                <a:solidFill>
                  <a:srgbClr val="0070C0"/>
                </a:solidFill>
              </a:rPr>
              <a:t>:</a:t>
            </a:r>
            <a:endParaRPr lang="en-US" sz="2000" b="1" dirty="0">
              <a:solidFill>
                <a:srgbClr val="0070C0"/>
              </a:solidFill>
            </a:endParaRPr>
          </a:p>
        </p:txBody>
      </p:sp>
      <mc:AlternateContent xmlns:mc="http://schemas.openxmlformats.org/markup-compatibility/2006" xmlns:a14="http://schemas.microsoft.com/office/drawing/2010/main">
        <mc:Choice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15</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3,87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2,56</m:t>
                        </m:r>
                      </m:e>
                    </m:rad>
                  </m:oMath>
                </a14:m>
                <a:r>
                  <a:rPr lang="en-US" sz="2000" dirty="0" smtClean="0"/>
                  <a:t> = 1,6</a:t>
                </a:r>
              </a:p>
              <a:p>
                <a:pPr algn="just">
                  <a:lnSpc>
                    <a:spcPct val="150000"/>
                  </a:lnSpc>
                </a:pPr>
                <a:r>
                  <a:rPr lang="en-US" sz="2000" dirty="0" smtClean="0"/>
                  <a:t>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17 256</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131,36      d)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smtClean="0"/>
                  <a:t>= 891</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smtClean="0"/>
              <a:t>Một</a:t>
            </a:r>
            <a:r>
              <a:rPr lang="en-US" sz="2000" dirty="0" smtClean="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a:t>
            </a:r>
            <a:r>
              <a:rPr lang="en-US" sz="2000" dirty="0" smtClean="0"/>
              <a:t>dm</a:t>
            </a:r>
            <a:r>
              <a:rPr lang="en-US" sz="2000" baseline="30000" dirty="0" smtClean="0"/>
              <a:t>2</a:t>
            </a:r>
            <a:r>
              <a:rPr lang="en-US" sz="2000" dirty="0" smtClean="0"/>
              <a:t>, </a:t>
            </a:r>
            <a:r>
              <a:rPr lang="en-US" sz="2000" dirty="0" err="1"/>
              <a:t>khi</a:t>
            </a:r>
            <a:r>
              <a:rPr lang="en-US" sz="2000" dirty="0"/>
              <a:t> </a:t>
            </a:r>
            <a:r>
              <a:rPr lang="en-US" sz="2000" dirty="0" err="1"/>
              <a:t>đó</a:t>
            </a:r>
            <a:r>
              <a:rPr lang="en-US" sz="2000" dirty="0"/>
              <a:t> </a:t>
            </a:r>
            <a:r>
              <a:rPr lang="en-US" sz="2000" dirty="0" err="1" smtClean="0"/>
              <a:t>số</a:t>
            </a:r>
            <a:r>
              <a:rPr lang="en-US" sz="2000" dirty="0" smtClean="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 = 2 dm</a:t>
            </a:r>
            <a:r>
              <a:rPr lang="en-US" sz="2000" baseline="30000" dirty="0" smtClean="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smtClean="0">
                <a:solidFill>
                  <a:srgbClr val="002060"/>
                </a:solidFill>
              </a:rPr>
              <a:t>Gợi</a:t>
            </a:r>
            <a:r>
              <a:rPr lang="en-US" sz="2000" b="1" dirty="0" smtClean="0">
                <a:solidFill>
                  <a:srgbClr val="002060"/>
                </a:solidFill>
              </a:rPr>
              <a:t> ý</a:t>
            </a:r>
            <a:endParaRPr lang="en-US" sz="2000" b="1" dirty="0">
              <a:solidFill>
                <a:srgbClr val="002060"/>
              </a:solidFill>
            </a:endParaRP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smtClean="0"/>
              <a:t>Từ</a:t>
            </a:r>
            <a:r>
              <a:rPr lang="en-US" sz="2000" i="1" dirty="0" smtClean="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a:t>
            </a:r>
            <a:r>
              <a:rPr lang="en-US" sz="2000" i="1" dirty="0" smtClean="0"/>
              <a:t>dm</a:t>
            </a:r>
            <a:r>
              <a:rPr lang="en-US" sz="2000" i="1" baseline="30000" dirty="0" smtClean="0"/>
              <a:t>2</a:t>
            </a:r>
            <a:r>
              <a:rPr lang="en-US" sz="2000" i="1" dirty="0" smtClean="0"/>
              <a:t>? </a:t>
            </a:r>
            <a:endParaRPr lang="en-US" sz="2000"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smtClean="0">
                <a:solidFill>
                  <a:schemeClr val="accent6"/>
                </a:solidFill>
              </a:rPr>
              <a:t>Vận</a:t>
            </a:r>
            <a:r>
              <a:rPr lang="en-US" sz="2200" b="1" dirty="0" smtClean="0">
                <a:solidFill>
                  <a:schemeClr val="accent6"/>
                </a:solidFill>
              </a:rPr>
              <a:t> </a:t>
            </a:r>
            <a:r>
              <a:rPr lang="en-US" sz="2200" b="1" dirty="0" err="1" smtClean="0">
                <a:solidFill>
                  <a:schemeClr val="accent6"/>
                </a:solidFill>
              </a:rPr>
              <a:t>dụng</a:t>
            </a:r>
            <a:r>
              <a:rPr lang="en-US" sz="2200" b="1" dirty="0" smtClean="0">
                <a:solidFill>
                  <a:schemeClr val="accent6"/>
                </a:solidFill>
              </a:rPr>
              <a:t> 3</a:t>
            </a:r>
            <a:endParaRPr lang="en-US" sz="2200" b="1" dirty="0">
              <a:solidFill>
                <a:schemeClr val="accent6"/>
              </a:solidFill>
            </a:endParaRP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smtClean="0"/>
              <a:t>Kim </a:t>
            </a:r>
            <a:r>
              <a:rPr lang="en-US" sz="2000" dirty="0" err="1" smtClean="0"/>
              <a:t>tự</a:t>
            </a:r>
            <a:r>
              <a:rPr lang="en-US" sz="2000" dirty="0" smtClean="0"/>
              <a:t> </a:t>
            </a:r>
            <a:r>
              <a:rPr lang="en-US" sz="2000" dirty="0" err="1" smtClean="0"/>
              <a:t>tháp</a:t>
            </a:r>
            <a:r>
              <a:rPr lang="en-US" sz="2000" dirty="0" smtClean="0"/>
              <a:t> </a:t>
            </a:r>
            <a:r>
              <a:rPr lang="en-US" sz="2000" dirty="0" err="1" smtClean="0"/>
              <a:t>Kheops</a:t>
            </a:r>
            <a:r>
              <a:rPr lang="en-US" sz="2000" dirty="0" smtClean="0"/>
              <a:t> </a:t>
            </a:r>
            <a:r>
              <a:rPr lang="en-US" sz="2000" dirty="0" err="1" smtClean="0"/>
              <a:t>là</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kiến</a:t>
            </a:r>
            <a:r>
              <a:rPr lang="en-US" sz="2000" dirty="0" smtClean="0"/>
              <a:t> </a:t>
            </a:r>
            <a:r>
              <a:rPr lang="en-US" sz="2000" dirty="0" err="1" smtClean="0"/>
              <a:t>trúc</a:t>
            </a:r>
            <a:r>
              <a:rPr lang="en-US" sz="2000" dirty="0" smtClean="0"/>
              <a:t> </a:t>
            </a:r>
            <a:r>
              <a:rPr lang="en-US" sz="2000" dirty="0" err="1" smtClean="0"/>
              <a:t>nổi</a:t>
            </a:r>
            <a:r>
              <a:rPr lang="en-US" sz="2000" dirty="0" smtClean="0"/>
              <a:t> </a:t>
            </a:r>
            <a:r>
              <a:rPr lang="en-US" sz="2000" dirty="0" err="1" smtClean="0"/>
              <a:t>tiếng</a:t>
            </a:r>
            <a:r>
              <a:rPr lang="en-US" sz="2000" dirty="0" smtClean="0"/>
              <a:t> </a:t>
            </a:r>
            <a:r>
              <a:rPr lang="en-US" sz="2000" dirty="0" err="1" smtClean="0"/>
              <a:t>thế</a:t>
            </a:r>
            <a:r>
              <a:rPr lang="en-US" sz="2000" dirty="0" smtClean="0"/>
              <a:t> </a:t>
            </a:r>
            <a:r>
              <a:rPr lang="en-US" sz="2000" dirty="0" err="1" smtClean="0"/>
              <a:t>giới</a:t>
            </a:r>
            <a:r>
              <a:rPr lang="en-US" sz="2000" dirty="0" smtClean="0"/>
              <a:t>. </a:t>
            </a:r>
            <a:r>
              <a:rPr lang="en-US" sz="2000" dirty="0" err="1" smtClean="0"/>
              <a:t>Để</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được</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này</a:t>
            </a:r>
            <a:r>
              <a:rPr lang="en-US" sz="2000" dirty="0" smtClean="0"/>
              <a:t>, </a:t>
            </a:r>
            <a:r>
              <a:rPr lang="en-US" sz="2000" dirty="0" err="1" smtClean="0"/>
              <a:t>người</a:t>
            </a:r>
            <a:r>
              <a:rPr lang="en-US" sz="2000" dirty="0" smtClean="0"/>
              <a:t> ta </a:t>
            </a:r>
            <a:r>
              <a:rPr lang="en-US" sz="2000" dirty="0" err="1" smtClean="0"/>
              <a:t>phải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tới</a:t>
            </a:r>
            <a:r>
              <a:rPr lang="en-US" sz="2000" dirty="0" smtClean="0"/>
              <a:t> </a:t>
            </a:r>
            <a:r>
              <a:rPr lang="en-US" sz="2000" dirty="0" err="1" smtClean="0"/>
              <a:t>hơn</a:t>
            </a:r>
            <a:r>
              <a:rPr lang="en-US" sz="2000" dirty="0" smtClean="0"/>
              <a:t> 2,5 </a:t>
            </a:r>
            <a:r>
              <a:rPr lang="en-US" sz="2000" dirty="0" err="1" smtClean="0"/>
              <a:t>triệu</a:t>
            </a:r>
            <a:r>
              <a:rPr lang="en-US" sz="2000" dirty="0" smtClean="0"/>
              <a:t> </a:t>
            </a:r>
            <a:r>
              <a:rPr lang="en-US" sz="2000" dirty="0" err="1" smtClean="0"/>
              <a:t>mét</a:t>
            </a:r>
            <a:r>
              <a:rPr lang="en-US" sz="2000" dirty="0" smtClean="0"/>
              <a:t> </a:t>
            </a:r>
            <a:r>
              <a:rPr lang="en-US" sz="2000" dirty="0" err="1" smtClean="0"/>
              <a:t>khối</a:t>
            </a:r>
            <a:r>
              <a:rPr lang="en-US" sz="2000" dirty="0" smtClean="0"/>
              <a:t> </a:t>
            </a:r>
            <a:r>
              <a:rPr lang="en-US" sz="2000" dirty="0" err="1" smtClean="0"/>
              <a:t>đá</a:t>
            </a:r>
            <a:r>
              <a:rPr lang="en-US" sz="2000" dirty="0" smtClean="0"/>
              <a:t>, </a:t>
            </a:r>
            <a:r>
              <a:rPr lang="en-US" sz="2000" dirty="0" err="1" smtClean="0"/>
              <a:t>với</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đáy</a:t>
            </a:r>
            <a:r>
              <a:rPr lang="en-US" sz="2000" dirty="0" smtClean="0"/>
              <a:t> </a:t>
            </a:r>
            <a:r>
              <a:rPr lang="en-US" sz="2000" dirty="0" err="1" smtClean="0"/>
              <a:t>lên</a:t>
            </a:r>
            <a:r>
              <a:rPr lang="en-US" sz="2000" dirty="0" smtClean="0"/>
              <a:t> </a:t>
            </a:r>
            <a:r>
              <a:rPr lang="en-US" sz="2000" dirty="0" err="1" smtClean="0"/>
              <a:t>tới</a:t>
            </a:r>
            <a:r>
              <a:rPr lang="en-US" sz="2000" dirty="0" smtClean="0"/>
              <a:t> 52 198,16 m</a:t>
            </a:r>
            <a:r>
              <a:rPr lang="en-US" sz="2000" baseline="30000" dirty="0" smtClean="0"/>
              <a:t>2</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Cambria Math"/>
                            <a:ea typeface="Calibri" panose="020F0502020204030204" pitchFamily="34" charset="0"/>
                            <a:cs typeface="Times New Roman" panose="02020603050405020304" pitchFamily="18" charset="0"/>
                          </a:rPr>
                        </m:ctrlPr>
                      </m:radPr>
                      <m:deg/>
                      <m:e>
                        <m:r>
                          <a:rPr lang="nl-NL" sz="2400" i="1">
                            <a:latin typeface="Cambria Math"/>
                            <a:ea typeface="Calibri" panose="020F0502020204030204" pitchFamily="34" charset="0"/>
                            <a:cs typeface="Times New Roman" panose="02020603050405020304" pitchFamily="18" charset="0"/>
                          </a:rPr>
                          <m:t>52198,16</m:t>
                        </m:r>
                      </m:e>
                    </m:rad>
                    <m:r>
                      <a:rPr lang="nl-NL" sz="2400" i="1">
                        <a:latin typeface="Cambria Math"/>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0"/>
          <p:cNvGrpSpPr/>
          <p:nvPr/>
        </p:nvGrpSpPr>
        <p:grpSpPr>
          <a:xfrm>
            <a:off x="7964555" y="76190"/>
            <a:ext cx="1103235" cy="1479835"/>
            <a:chOff x="393738" y="1475915"/>
            <a:chExt cx="1103235" cy="1479835"/>
          </a:xfrm>
        </p:grpSpPr>
        <p:sp>
          <p:nvSpPr>
            <p:cNvPr id="2464"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smtClean="0"/>
              <a:t>Bài</a:t>
            </a:r>
            <a:r>
              <a:rPr lang="en-US" sz="2000" b="1" dirty="0" smtClean="0"/>
              <a:t> 2.6 (SGK - tr32)</a:t>
            </a:r>
            <a:endParaRPr lang="en-US" sz="2000" b="1" dirty="0"/>
          </a:p>
        </p:txBody>
      </p:sp>
      <mc:AlternateContent xmlns:mc="http://schemas.openxmlformats.org/markup-compatibility/2006" xmlns:a14="http://schemas.microsoft.com/office/drawing/2010/main">
        <mc:Choice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smtClean="0"/>
                  <a:t>Cho </a:t>
                </a:r>
                <a:r>
                  <a:rPr lang="en-US" sz="2000" dirty="0" err="1" smtClean="0"/>
                  <a:t>biết</a:t>
                </a:r>
                <a:r>
                  <a:rPr lang="en-US" sz="2000" dirty="0" smtClean="0"/>
                  <a:t> 153</a:t>
                </a:r>
                <a:r>
                  <a:rPr lang="en-US" sz="2000" baseline="30000" dirty="0" smtClean="0"/>
                  <a:t>2</a:t>
                </a:r>
                <a:r>
                  <a:rPr lang="en-US" sz="2000" dirty="0" smtClean="0"/>
                  <a:t> = 23 409. </a:t>
                </a:r>
                <a:r>
                  <a:rPr lang="en-US" sz="2000" dirty="0" err="1" smtClean="0"/>
                  <a:t>Hãy</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23 409</m:t>
                        </m:r>
                      </m:e>
                    </m:rad>
                  </m:oMath>
                </a14:m>
                <a:r>
                  <a:rPr lang="en-US" sz="2000" dirty="0" smtClean="0"/>
                  <a:t>.</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smtClean="0"/>
                  <a:t>Vì 153</a:t>
                </a:r>
                <a:r>
                  <a:rPr lang="en-US" sz="2000" baseline="30000" dirty="0" smtClean="0"/>
                  <a:t>2</a:t>
                </a:r>
                <a:r>
                  <a:rPr lang="en-US" sz="2000" dirty="0" smtClean="0"/>
                  <a:t> = 23 409 </a:t>
                </a:r>
                <a:r>
                  <a:rPr lang="en-US" sz="2000" dirty="0" err="1" smtClean="0"/>
                  <a:t>và</a:t>
                </a:r>
                <a:r>
                  <a:rPr lang="en-US" sz="2000" dirty="0" smtClean="0"/>
                  <a:t> 153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23 409</m:t>
                        </m:r>
                      </m:e>
                    </m:rad>
                  </m:oMath>
                </a14:m>
                <a:r>
                  <a:rPr lang="en-US" sz="2000" dirty="0" smtClean="0"/>
                  <a:t> = 153.</a:t>
                </a:r>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Bài</a:t>
            </a:r>
            <a:r>
              <a:rPr lang="en-US" sz="2000" b="1" dirty="0" smtClean="0">
                <a:solidFill>
                  <a:schemeClr val="accent6"/>
                </a:solidFill>
              </a:rPr>
              <a:t> 2.7 (SGK - tr32)</a:t>
            </a:r>
            <a:endParaRPr lang="en-US" sz="2000" b="1" dirty="0">
              <a:solidFill>
                <a:schemeClr val="accent6"/>
              </a:solidFill>
            </a:endParaRP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smtClean="0"/>
              <a:t>Từ</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là</a:t>
            </a:r>
            <a:r>
              <a:rPr lang="en-US" sz="2000" dirty="0" smtClean="0"/>
              <a:t> </a:t>
            </a:r>
            <a:r>
              <a:rPr lang="en-US" sz="2000" dirty="0" err="1" smtClean="0"/>
              <a:t>bình</a:t>
            </a:r>
            <a:r>
              <a:rPr lang="en-US" sz="2000" dirty="0" smtClean="0"/>
              <a:t> </a:t>
            </a:r>
            <a:r>
              <a:rPr lang="en-US" sz="2000" dirty="0" err="1" smtClean="0"/>
              <a:t>phương</a:t>
            </a:r>
            <a:r>
              <a:rPr lang="en-US" sz="2000" dirty="0" smtClean="0"/>
              <a:t> </a:t>
            </a:r>
            <a:r>
              <a:rPr lang="en-US" sz="2000" dirty="0" err="1" smtClean="0"/>
              <a:t>của</a:t>
            </a:r>
            <a:r>
              <a:rPr lang="en-US" sz="2000" dirty="0" smtClean="0"/>
              <a:t> 12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đầu</a:t>
            </a:r>
            <a:r>
              <a:rPr lang="en-US" sz="2000" dirty="0" smtClean="0"/>
              <a:t> </a:t>
            </a:r>
            <a:r>
              <a:rPr lang="en-US" sz="2000" dirty="0" err="1" smtClean="0"/>
              <a:t>tiên</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a:t>
            </a:r>
          </a:p>
          <a:p>
            <a:pPr marL="457200" indent="-457200" algn="just">
              <a:lnSpc>
                <a:spcPct val="150000"/>
              </a:lnSpc>
              <a:buAutoNum type="alphaLcParenR"/>
            </a:pPr>
            <a:r>
              <a:rPr lang="en-US" sz="2000" dirty="0" smtClean="0"/>
              <a:t>9;                              b) 16;</a:t>
            </a:r>
          </a:p>
          <a:p>
            <a:pPr algn="just">
              <a:lnSpc>
                <a:spcPct val="150000"/>
              </a:lnSpc>
            </a:pPr>
            <a:r>
              <a:rPr lang="en-US" sz="2000" dirty="0" smtClean="0"/>
              <a:t>c) 81;                              d) 121.</a:t>
            </a:r>
            <a:endParaRPr lang="en-US" sz="2000" dirty="0"/>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9</m:t>
                        </m:r>
                      </m:e>
                    </m:rad>
                  </m:oMath>
                </a14:m>
                <a:r>
                  <a:rPr lang="en-US" sz="2000" dirty="0" smtClean="0">
                    <a:solidFill>
                      <a:srgbClr val="002060"/>
                    </a:solidFill>
                  </a:rPr>
                  <a:t> = 3;                        b)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16</m:t>
                        </m:r>
                      </m:e>
                    </m:rad>
                  </m:oMath>
                </a14:m>
                <a:r>
                  <a:rPr lang="en-US" sz="2000" dirty="0" smtClean="0">
                    <a:solidFill>
                      <a:srgbClr val="002060"/>
                    </a:solidFill>
                  </a:rPr>
                  <a:t> = 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81</m:t>
                        </m:r>
                      </m:e>
                    </m:rad>
                  </m:oMath>
                </a14:m>
                <a:r>
                  <a:rPr lang="en-US" sz="2000" dirty="0" smtClean="0">
                    <a:solidFill>
                      <a:srgbClr val="002060"/>
                    </a:solidFill>
                  </a:rPr>
                  <a:t> = 9;                      d)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121</m:t>
                        </m:r>
                      </m:e>
                    </m:rad>
                  </m:oMath>
                </a14:m>
                <a:r>
                  <a:rPr lang="en-US" sz="2000" dirty="0" smtClean="0">
                    <a:solidFill>
                      <a:srgbClr val="002060"/>
                    </a:solidFill>
                  </a:rPr>
                  <a:t> = 11.</a:t>
                </a:r>
                <a:endParaRPr lang="en-US" sz="2000"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smtClean="0"/>
              <a:t>Bài</a:t>
            </a:r>
            <a:r>
              <a:rPr lang="en-US" sz="2000" b="1" dirty="0" smtClean="0"/>
              <a:t> 2.8 (SGK - tr32)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smtClean="0"/>
                  <a:t>Khi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ta </a:t>
                </a:r>
                <a:r>
                  <a:rPr lang="en-US" sz="2000" dirty="0" err="1" smtClean="0"/>
                  <a:t>thường</a:t>
                </a:r>
                <a:r>
                  <a:rPr lang="en-US" sz="2000" dirty="0" smtClean="0"/>
                  <a:t> </a:t>
                </a:r>
                <a:r>
                  <a:rPr lang="en-US" sz="2000" dirty="0" err="1" smtClean="0"/>
                  <a:t>phân</a:t>
                </a:r>
                <a:r>
                  <a:rPr lang="en-US" sz="2000" dirty="0" smtClean="0"/>
                  <a:t> </a:t>
                </a:r>
                <a:r>
                  <a:rPr lang="en-US" sz="2000" dirty="0" err="1" smtClean="0"/>
                  <a:t>tích</a:t>
                </a:r>
                <a:r>
                  <a:rPr lang="en-US" sz="2000" dirty="0" smtClean="0"/>
                  <a:t> </a:t>
                </a:r>
                <a:r>
                  <a:rPr lang="en-US" sz="2000" dirty="0" err="1" smtClean="0"/>
                  <a:t>số</a:t>
                </a:r>
                <a:r>
                  <a:rPr lang="en-US" sz="2000" dirty="0" smtClean="0"/>
                  <a:t> </a:t>
                </a:r>
                <a:r>
                  <a:rPr lang="en-US" sz="2000" dirty="0" err="1" smtClean="0"/>
                  <a:t>đó</a:t>
                </a:r>
                <a:r>
                  <a:rPr lang="en-US" sz="2000" dirty="0" smtClean="0"/>
                  <a:t> </a:t>
                </a:r>
                <a:r>
                  <a:rPr lang="en-US" sz="2000" dirty="0" err="1" smtClean="0"/>
                  <a:t>ra</a:t>
                </a:r>
                <a:r>
                  <a:rPr lang="en-US" sz="2000" dirty="0" smtClean="0"/>
                  <a:t> </a:t>
                </a:r>
                <a:r>
                  <a:rPr lang="en-US" sz="2000" dirty="0" err="1" smtClean="0"/>
                  <a:t>thừa</a:t>
                </a:r>
                <a:r>
                  <a:rPr lang="en-US" sz="2000" dirty="0" smtClean="0"/>
                  <a:t> </a:t>
                </a:r>
                <a:r>
                  <a:rPr lang="en-US" sz="2000" dirty="0" err="1" smtClean="0"/>
                  <a:t>số</a:t>
                </a:r>
                <a:r>
                  <a:rPr lang="en-US" sz="2000" dirty="0" smtClean="0"/>
                  <a:t> </a:t>
                </a:r>
                <a:r>
                  <a:rPr lang="en-US" sz="2000" dirty="0" err="1" smtClean="0"/>
                  <a:t>nguyên</a:t>
                </a:r>
                <a:r>
                  <a:rPr lang="en-US" sz="2000" dirty="0" smtClean="0"/>
                  <a:t> </a:t>
                </a:r>
                <a:r>
                  <a:rPr lang="en-US" sz="2000" dirty="0" err="1" smtClean="0"/>
                  <a:t>tố</a:t>
                </a:r>
                <a:r>
                  <a:rPr lang="en-US" sz="2000" dirty="0" smtClean="0"/>
                  <a:t>. </a:t>
                </a:r>
                <a:r>
                  <a:rPr lang="en-US" sz="2000" dirty="0" err="1" smtClean="0"/>
                  <a:t>Chẳng</a:t>
                </a:r>
                <a:r>
                  <a:rPr lang="en-US" sz="2000" dirty="0" smtClean="0"/>
                  <a:t> </a:t>
                </a:r>
                <a:r>
                  <a:rPr lang="en-US" sz="2000" dirty="0" err="1" smtClean="0"/>
                  <a:t>hạn</a:t>
                </a:r>
                <a:r>
                  <a:rPr lang="en-US" sz="2000" dirty="0" smtClean="0"/>
                  <a:t>:</a:t>
                </a:r>
              </a:p>
              <a:p>
                <a:pPr algn="just">
                  <a:lnSpc>
                    <a:spcPct val="150000"/>
                  </a:lnSpc>
                </a:pPr>
                <a:r>
                  <a:rPr lang="en-US" sz="2000" dirty="0" smtClean="0">
                    <a:solidFill>
                      <a:schemeClr val="bg1">
                        <a:lumMod val="50000"/>
                      </a:schemeClr>
                    </a:solidFill>
                  </a:rPr>
                  <a:t>Vì 324 = 2</a:t>
                </a:r>
                <a:r>
                  <a:rPr lang="en-US" sz="2000" baseline="30000" dirty="0" smtClean="0">
                    <a:solidFill>
                      <a:schemeClr val="bg1">
                        <a:lumMod val="50000"/>
                      </a:schemeClr>
                    </a:solidFill>
                  </a:rPr>
                  <a:t>2</a:t>
                </a:r>
                <a:r>
                  <a:rPr lang="en-US" sz="2000" dirty="0" smtClean="0">
                    <a:solidFill>
                      <a:schemeClr val="bg1">
                        <a:lumMod val="50000"/>
                      </a:schemeClr>
                    </a:solidFill>
                  </a:rPr>
                  <a:t>. 3</a:t>
                </a:r>
                <a:r>
                  <a:rPr lang="en-US" sz="2000" baseline="30000" dirty="0" smtClean="0">
                    <a:solidFill>
                      <a:schemeClr val="bg1">
                        <a:lumMod val="50000"/>
                      </a:schemeClr>
                    </a:solidFill>
                  </a:rPr>
                  <a:t>4</a:t>
                </a:r>
                <a:r>
                  <a:rPr lang="en-US" sz="2000" dirty="0" smtClean="0">
                    <a:solidFill>
                      <a:schemeClr val="bg1">
                        <a:lumMod val="50000"/>
                      </a:schemeClr>
                    </a:solidFill>
                  </a:rPr>
                  <a:t> = (2. 3</a:t>
                </a:r>
                <a:r>
                  <a:rPr lang="en-US" sz="2000" baseline="30000" dirty="0" smtClean="0">
                    <a:solidFill>
                      <a:schemeClr val="bg1">
                        <a:lumMod val="50000"/>
                      </a:schemeClr>
                    </a:solidFill>
                  </a:rPr>
                  <a:t>2</a:t>
                </a:r>
                <a:r>
                  <a:rPr lang="en-US" sz="2000" dirty="0" smtClean="0">
                    <a:solidFill>
                      <a:schemeClr val="bg1">
                        <a:lumMod val="50000"/>
                      </a:schemeClr>
                    </a:solidFill>
                  </a:rPr>
                  <a:t>)</a:t>
                </a:r>
                <a:r>
                  <a:rPr lang="en-US" sz="2000" baseline="30000" dirty="0" smtClean="0">
                    <a:solidFill>
                      <a:schemeClr val="bg1">
                        <a:lumMod val="50000"/>
                      </a:schemeClr>
                    </a:solidFill>
                  </a:rPr>
                  <a:t>2</a:t>
                </a:r>
                <a:r>
                  <a:rPr lang="en-US" sz="2000" dirty="0" smtClean="0">
                    <a:solidFill>
                      <a:schemeClr val="bg1">
                        <a:lumMod val="50000"/>
                      </a:schemeClr>
                    </a:solidFill>
                  </a:rPr>
                  <a:t> = 18</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err="1" smtClean="0">
                    <a:solidFill>
                      <a:schemeClr val="bg1">
                        <a:lumMod val="50000"/>
                      </a:schemeClr>
                    </a:solidFill>
                  </a:rPr>
                  <a:t>nên</a:t>
                </a:r>
                <a:r>
                  <a:rPr lang="en-US" sz="2000" dirty="0" smtClean="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smtClean="0">
                    <a:solidFill>
                      <a:schemeClr val="bg1">
                        <a:lumMod val="50000"/>
                      </a:schemeClr>
                    </a:solidFill>
                  </a:rPr>
                  <a:t> = 18.</a:t>
                </a:r>
              </a:p>
              <a:p>
                <a:pPr algn="just">
                  <a:lnSpc>
                    <a:spcPct val="150000"/>
                  </a:lnSpc>
                </a:pPr>
                <a:r>
                  <a:rPr lang="en-US" sz="2000" dirty="0" err="1" smtClean="0"/>
                  <a:t>Tính</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129 600.</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smtClean="0">
                    <a:solidFill>
                      <a:srgbClr val="002060"/>
                    </a:solidFill>
                  </a:rPr>
                  <a:t>Vì 129 600 = 1 296. 100 = 2</a:t>
                </a:r>
                <a:r>
                  <a:rPr lang="en-US" sz="2000" baseline="30000" dirty="0" smtClean="0">
                    <a:solidFill>
                      <a:srgbClr val="002060"/>
                    </a:solidFill>
                  </a:rPr>
                  <a:t>4</a:t>
                </a:r>
                <a:r>
                  <a:rPr lang="en-US" sz="2000" dirty="0" smtClean="0">
                    <a:solidFill>
                      <a:srgbClr val="002060"/>
                    </a:solidFill>
                  </a:rPr>
                  <a:t>. 3</a:t>
                </a:r>
                <a:r>
                  <a:rPr lang="en-US" sz="2000" baseline="30000" dirty="0" smtClean="0">
                    <a:solidFill>
                      <a:srgbClr val="002060"/>
                    </a:solidFill>
                  </a:rPr>
                  <a:t>4</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 4</a:t>
                </a:r>
                <a:r>
                  <a:rPr lang="en-US" sz="2000" baseline="30000" dirty="0" smtClean="0">
                    <a:solidFill>
                      <a:srgbClr val="002060"/>
                    </a:solidFill>
                  </a:rPr>
                  <a:t>2</a:t>
                </a:r>
                <a:r>
                  <a:rPr lang="en-US" sz="2000" dirty="0" smtClean="0">
                    <a:solidFill>
                      <a:srgbClr val="002060"/>
                    </a:solidFill>
                  </a:rPr>
                  <a:t>. 9</a:t>
                </a:r>
                <a:r>
                  <a:rPr lang="en-US" sz="2000" baseline="30000" dirty="0" smtClean="0">
                    <a:solidFill>
                      <a:srgbClr val="002060"/>
                    </a:solidFill>
                  </a:rPr>
                  <a:t>2</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a:t>
                </a:r>
              </a:p>
              <a:p>
                <a:pPr algn="just">
                  <a:lnSpc>
                    <a:spcPct val="150000"/>
                  </a:lnSpc>
                </a:pPr>
                <a:r>
                  <a:rPr lang="en-US" sz="2000" dirty="0">
                    <a:solidFill>
                      <a:srgbClr val="002060"/>
                    </a:solidFill>
                  </a:rPr>
                  <a:t> </a:t>
                </a:r>
                <a:r>
                  <a:rPr lang="en-US" sz="2000" dirty="0" smtClean="0">
                    <a:solidFill>
                      <a:srgbClr val="002060"/>
                    </a:solidFill>
                  </a:rPr>
                  <a:t>                  = (4. 9. 10)</a:t>
                </a:r>
                <a:r>
                  <a:rPr lang="en-US" sz="2000" baseline="30000" dirty="0" smtClean="0">
                    <a:solidFill>
                      <a:srgbClr val="002060"/>
                    </a:solidFill>
                  </a:rPr>
                  <a:t>2</a:t>
                </a:r>
                <a:r>
                  <a:rPr lang="en-US" sz="2000" dirty="0" smtClean="0">
                    <a:solidFill>
                      <a:srgbClr val="002060"/>
                    </a:solidFill>
                  </a:rPr>
                  <a:t> = 360</a:t>
                </a:r>
                <a:r>
                  <a:rPr lang="en-US" sz="2000" baseline="30000" dirty="0" smtClean="0">
                    <a:solidFill>
                      <a:srgbClr val="002060"/>
                    </a:solidFill>
                  </a:rPr>
                  <a:t>2</a:t>
                </a:r>
                <a:endParaRPr lang="en-US" sz="2000" dirty="0" smtClean="0">
                  <a:solidFill>
                    <a:srgbClr val="002060"/>
                  </a:solidFill>
                </a:endParaRPr>
              </a:p>
              <a:p>
                <a:pPr algn="just">
                  <a:lnSpc>
                    <a:spcPct val="150000"/>
                  </a:lnSpc>
                </a:pPr>
                <a:r>
                  <a:rPr lang="en-US" sz="2000" dirty="0" smtClean="0">
                    <a:solidFill>
                      <a:srgbClr val="002060"/>
                    </a:solidFill>
                  </a:rPr>
                  <a:t>Do </a:t>
                </a:r>
                <a:r>
                  <a:rPr lang="en-US" sz="2000" dirty="0" err="1" smtClean="0">
                    <a:solidFill>
                      <a:srgbClr val="002060"/>
                    </a:solidFill>
                  </a:rPr>
                  <a:t>đó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129 600</m:t>
                        </m:r>
                      </m:e>
                    </m:rad>
                  </m:oMath>
                </a14:m>
                <a:r>
                  <a:rPr lang="en-US" sz="2000" dirty="0" smtClean="0">
                    <a:solidFill>
                      <a:srgbClr val="002060"/>
                    </a:solidFill>
                  </a:rPr>
                  <a:t>  = 360.</a:t>
                </a:r>
                <a:endParaRPr lang="en-US" sz="2000" dirty="0">
                  <a:solidFill>
                    <a:srgbClr val="00206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smtClean="0"/>
              <a:t>Giải</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64"/>
          <p:cNvGrpSpPr/>
          <p:nvPr/>
        </p:nvGrpSpPr>
        <p:grpSpPr>
          <a:xfrm>
            <a:off x="8004465" y="76195"/>
            <a:ext cx="1063335" cy="1454810"/>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smtClean="0">
                <a:solidFill>
                  <a:srgbClr val="0070C0"/>
                </a:solidFill>
              </a:rPr>
              <a:t>Bài</a:t>
            </a:r>
            <a:r>
              <a:rPr lang="en-US" sz="2000" b="1" dirty="0" smtClean="0">
                <a:solidFill>
                  <a:srgbClr val="0070C0"/>
                </a:solidFill>
              </a:rPr>
              <a:t> 2.10 (SGK - tr32)</a:t>
            </a:r>
            <a:endParaRPr lang="en-US" sz="2000" b="1" dirty="0">
              <a:solidFill>
                <a:srgbClr val="0070C0"/>
              </a:solidFill>
            </a:endParaRP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các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p>
          <a:p>
            <a:pPr algn="just">
              <a:lnSpc>
                <a:spcPct val="150000"/>
              </a:lnSpc>
            </a:pPr>
            <a:r>
              <a:rPr lang="en-US" sz="2000" dirty="0" smtClean="0"/>
              <a:t>a) 3;                        b) 41;                    c) 2 021.</a:t>
            </a:r>
            <a:endParaRPr lang="en-US" sz="2000" dirty="0"/>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3</m:t>
                        </m:r>
                      </m:e>
                    </m:rad>
                  </m:oMath>
                </a14:m>
                <a:r>
                  <a:rPr lang="en-US" sz="2000" dirty="0" smtClean="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1,73;             b)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6,4;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44,96.</a:t>
                </a:r>
                <a:endParaRPr lang="en-US" sz="20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smtClean="0">
                <a:solidFill>
                  <a:srgbClr val="002060"/>
                </a:solidFill>
                <a:latin typeface="+mn-lt"/>
              </a:rPr>
              <a:t>VẬN DỤNG</a:t>
            </a:r>
            <a:endParaRPr lang="en-US" sz="3200" b="1" dirty="0">
              <a:solidFill>
                <a:srgbClr val="002060"/>
              </a:solidFill>
              <a:latin typeface="+mn-lt"/>
            </a:endParaRP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smtClean="0">
                <a:solidFill>
                  <a:schemeClr val="tx1"/>
                </a:solidFill>
              </a:rPr>
              <a:t>Bài</a:t>
            </a:r>
            <a:r>
              <a:rPr lang="en-US" sz="1800" b="1" dirty="0" smtClean="0">
                <a:solidFill>
                  <a:schemeClr val="tx1"/>
                </a:solidFill>
              </a:rPr>
              <a:t> 2.11 (SGK - tr32) </a:t>
            </a:r>
            <a:r>
              <a:rPr lang="en-US" sz="1800" dirty="0" err="1" smtClean="0">
                <a:solidFill>
                  <a:schemeClr val="tx1"/>
                </a:solidFill>
              </a:rPr>
              <a:t>Biết</a:t>
            </a:r>
            <a:r>
              <a:rPr lang="en-US" sz="1800" dirty="0" smtClean="0">
                <a:solidFill>
                  <a:schemeClr val="tx1"/>
                </a:solidFill>
              </a:rPr>
              <a:t> </a:t>
            </a:r>
            <a:r>
              <a:rPr lang="en-US" sz="1800" dirty="0" err="1" smtClean="0">
                <a:solidFill>
                  <a:schemeClr val="tx1"/>
                </a:solidFill>
              </a:rPr>
              <a:t>rằng</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tổng</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hai</a:t>
            </a:r>
            <a:r>
              <a:rPr lang="en-US" sz="1800" dirty="0" smtClean="0">
                <a:solidFill>
                  <a:schemeClr val="tx1"/>
                </a:solidFill>
              </a:rPr>
              <a:t> </a:t>
            </a:r>
            <a:r>
              <a:rPr lang="en-US" sz="1800" dirty="0" err="1" smtClean="0">
                <a:solidFill>
                  <a:schemeClr val="tx1"/>
                </a:solidFill>
              </a:rPr>
              <a:t>cạnh</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nó</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có</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8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rộng</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5 dm.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bao</a:t>
            </a:r>
            <a:r>
              <a:rPr lang="en-US" sz="1800" dirty="0" smtClean="0">
                <a:solidFill>
                  <a:schemeClr val="tx1"/>
                </a:solidFill>
              </a:rPr>
              <a:t> </a:t>
            </a:r>
            <a:r>
              <a:rPr lang="en-US" sz="1800" dirty="0" err="1" smtClean="0">
                <a:solidFill>
                  <a:schemeClr val="tx1"/>
                </a:solidFill>
              </a:rPr>
              <a:t>nhiêu</a:t>
            </a:r>
            <a:r>
              <a:rPr lang="en-US" sz="1800" dirty="0" smtClean="0">
                <a:solidFill>
                  <a:schemeClr val="tx1"/>
                </a:solidFill>
              </a:rPr>
              <a:t>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làm</a:t>
            </a:r>
            <a:r>
              <a:rPr lang="en-US" sz="1800" dirty="0" smtClean="0">
                <a:solidFill>
                  <a:schemeClr val="tx1"/>
                </a:solidFill>
              </a:rPr>
              <a:t> </a:t>
            </a:r>
            <a:r>
              <a:rPr lang="en-US" sz="1800" dirty="0" err="1" smtClean="0">
                <a:solidFill>
                  <a:schemeClr val="tx1"/>
                </a:solidFill>
              </a:rPr>
              <a:t>tròn</a:t>
            </a:r>
            <a:r>
              <a:rPr lang="en-US" sz="1800" dirty="0" smtClean="0">
                <a:solidFill>
                  <a:schemeClr val="tx1"/>
                </a:solidFill>
              </a:rPr>
              <a:t> </a:t>
            </a:r>
            <a:r>
              <a:rPr lang="en-US" sz="1800" dirty="0" err="1" smtClean="0">
                <a:solidFill>
                  <a:schemeClr val="tx1"/>
                </a:solidFill>
              </a:rPr>
              <a:t>kết</a:t>
            </a:r>
            <a:r>
              <a:rPr lang="en-US" sz="1800" dirty="0" smtClean="0">
                <a:solidFill>
                  <a:schemeClr val="tx1"/>
                </a:solidFill>
              </a:rPr>
              <a:t> </a:t>
            </a:r>
            <a:r>
              <a:rPr lang="en-US" sz="1800" dirty="0" err="1" smtClean="0">
                <a:solidFill>
                  <a:schemeClr val="tx1"/>
                </a:solidFill>
              </a:rPr>
              <a:t>quả</a:t>
            </a:r>
            <a:r>
              <a:rPr lang="en-US" sz="1800" dirty="0" smtClean="0">
                <a:solidFill>
                  <a:schemeClr val="tx1"/>
                </a:solidFill>
              </a:rPr>
              <a:t> </a:t>
            </a:r>
            <a:r>
              <a:rPr lang="en-US" sz="1800" dirty="0" err="1" smtClean="0">
                <a:solidFill>
                  <a:schemeClr val="tx1"/>
                </a:solidFill>
              </a:rPr>
              <a:t>đến</a:t>
            </a:r>
            <a:r>
              <a:rPr lang="en-US" sz="1800" dirty="0" smtClean="0">
                <a:solidFill>
                  <a:schemeClr val="tx1"/>
                </a:solidFill>
              </a:rPr>
              <a:t> </a:t>
            </a:r>
            <a:r>
              <a:rPr lang="en-US" sz="1800" dirty="0" err="1" smtClean="0">
                <a:solidFill>
                  <a:schemeClr val="tx1"/>
                </a:solidFill>
              </a:rPr>
              <a:t>hàng</a:t>
            </a:r>
            <a:r>
              <a:rPr lang="en-US" sz="1800" dirty="0" smtClean="0">
                <a:solidFill>
                  <a:schemeClr val="tx1"/>
                </a:solidFill>
              </a:rPr>
              <a:t> </a:t>
            </a:r>
            <a:r>
              <a:rPr lang="en-US" sz="1800" dirty="0" err="1" smtClean="0">
                <a:solidFill>
                  <a:schemeClr val="tx1"/>
                </a:solidFill>
              </a:rPr>
              <a:t>phần</a:t>
            </a:r>
            <a:r>
              <a:rPr lang="en-US" sz="1800" dirty="0" smtClean="0">
                <a:solidFill>
                  <a:schemeClr val="tx1"/>
                </a:solidFill>
              </a:rPr>
              <a:t> </a:t>
            </a:r>
            <a:r>
              <a:rPr lang="en-US" sz="1800" dirty="0" err="1" smtClean="0">
                <a:solidFill>
                  <a:schemeClr val="tx1"/>
                </a:solidFill>
              </a:rPr>
              <a:t>mười</a:t>
            </a:r>
            <a:r>
              <a:rPr lang="en-US" sz="1800" dirty="0" smtClean="0">
                <a:solidFill>
                  <a:schemeClr val="tx1"/>
                </a:solidFill>
              </a:rPr>
              <a:t>)?</a:t>
            </a:r>
            <a:endParaRPr lang="en-US" sz="1800" dirty="0">
              <a:solidFill>
                <a:schemeClr val="tx1"/>
              </a:solidFill>
            </a:endParaRP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smtClean="0">
                <a:solidFill>
                  <a:srgbClr val="0070C0"/>
                </a:solidFill>
              </a:rPr>
              <a:t>5 </a:t>
            </a:r>
            <a:r>
              <a:rPr lang="en-US" sz="1600" dirty="0" err="1" smtClean="0">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3" name="Google Shape;3283;p70"/>
          <p:cNvGrpSpPr/>
          <p:nvPr/>
        </p:nvGrpSpPr>
        <p:grpSpPr>
          <a:xfrm>
            <a:off x="7964565" y="76195"/>
            <a:ext cx="1103235" cy="1479835"/>
            <a:chOff x="393738" y="1475915"/>
            <a:chExt cx="1103235" cy="1479835"/>
          </a:xfrm>
        </p:grpSpPr>
        <p:sp>
          <p:nvSpPr>
            <p:cNvPr id="3284" name="Google Shape;3284;p7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Cambria Math"/>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Cambria Math"/>
                            <a:ea typeface="Calibri" panose="020F0502020204030204" pitchFamily="34" charset="0"/>
                            <a:cs typeface="Times New Roman" panose="02020603050405020304" pitchFamily="18" charset="0"/>
                          </a:rPr>
                        </m:ctrlPr>
                      </m:radPr>
                      <m:deg/>
                      <m:e>
                        <m:r>
                          <a:rPr lang="fr-FR" sz="2000" i="1">
                            <a:latin typeface="Cambria Math"/>
                            <a:ea typeface="Calibri" panose="020F0502020204030204" pitchFamily="34" charset="0"/>
                            <a:cs typeface="Times New Roman" panose="02020603050405020304" pitchFamily="18" charset="0"/>
                          </a:rPr>
                          <m:t>89</m:t>
                        </m:r>
                      </m:e>
                    </m:rad>
                    <m:r>
                      <a:rPr lang="fr-FR" sz="2000" i="1">
                        <a:latin typeface="Cambria Math"/>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smtClean="0"/>
              <a:t>Bài</a:t>
            </a:r>
            <a:r>
              <a:rPr lang="en-US" sz="2000" b="1" dirty="0" smtClean="0"/>
              <a:t> 2.12 (SGK - tr32)</a:t>
            </a:r>
            <a:endParaRPr lang="en-US" sz="2000" b="1" dirty="0"/>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smtClean="0"/>
              <a:t>Để</a:t>
            </a:r>
            <a:r>
              <a:rPr lang="en-US" sz="2000" dirty="0" smtClean="0"/>
              <a:t> </a:t>
            </a:r>
            <a:r>
              <a:rPr lang="en-US" sz="2000" dirty="0" err="1" smtClean="0"/>
              <a:t>lát</a:t>
            </a:r>
            <a:r>
              <a:rPr lang="en-US" sz="2000" dirty="0" smtClean="0"/>
              <a:t> </a:t>
            </a:r>
            <a:r>
              <a:rPr lang="en-US" sz="2000" dirty="0" err="1" smtClean="0"/>
              <a:t>một</a:t>
            </a:r>
            <a:r>
              <a:rPr lang="en-US" sz="2000" dirty="0" smtClean="0"/>
              <a:t> </a:t>
            </a:r>
            <a:r>
              <a:rPr lang="en-US" sz="2000" dirty="0" err="1" smtClean="0"/>
              <a:t>mảnh</a:t>
            </a:r>
            <a:r>
              <a:rPr lang="en-US" sz="2000" dirty="0" smtClean="0"/>
              <a:t> </a:t>
            </a:r>
            <a:r>
              <a:rPr lang="en-US" sz="2000" dirty="0" err="1" smtClean="0"/>
              <a:t>sân</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100 m</a:t>
            </a:r>
            <a:r>
              <a:rPr lang="en-US" sz="2000" baseline="30000" dirty="0" smtClean="0"/>
              <a:t>2</a:t>
            </a:r>
            <a:r>
              <a:rPr lang="en-US" sz="2000" dirty="0" smtClean="0"/>
              <a:t>, </a:t>
            </a:r>
            <a:r>
              <a:rPr lang="en-US" sz="2000" dirty="0" err="1" smtClean="0"/>
              <a:t>người</a:t>
            </a:r>
            <a:r>
              <a:rPr lang="en-US" sz="2000" dirty="0" smtClean="0"/>
              <a:t> ta </a:t>
            </a:r>
            <a:r>
              <a:rPr lang="en-US" sz="2000" dirty="0" err="1" smtClean="0"/>
              <a:t>cần</a:t>
            </a:r>
            <a:r>
              <a:rPr lang="en-US" sz="2000" dirty="0" smtClean="0"/>
              <a:t> </a:t>
            </a:r>
            <a:r>
              <a:rPr lang="en-US" sz="2000" dirty="0" err="1" smtClean="0"/>
              <a:t>dùng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viên</a:t>
            </a:r>
            <a:r>
              <a:rPr lang="en-US" sz="2000" dirty="0" smtClean="0"/>
              <a:t> </a:t>
            </a:r>
            <a:r>
              <a:rPr lang="en-US" sz="2000" dirty="0" err="1" smtClean="0"/>
              <a:t>gạch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dài</a:t>
            </a:r>
            <a:r>
              <a:rPr lang="en-US" sz="2000" dirty="0" smtClean="0"/>
              <a:t> 50 cm (</a:t>
            </a:r>
            <a:r>
              <a:rPr lang="en-US" sz="2000" dirty="0" err="1" smtClean="0"/>
              <a:t>coi</a:t>
            </a:r>
            <a:r>
              <a:rPr lang="en-US" sz="2000" dirty="0" smtClean="0"/>
              <a:t> </a:t>
            </a:r>
            <a:r>
              <a:rPr lang="en-US" sz="2000" dirty="0" err="1" smtClean="0"/>
              <a:t>các</a:t>
            </a:r>
            <a:r>
              <a:rPr lang="en-US" sz="2000" dirty="0" smtClean="0"/>
              <a:t> </a:t>
            </a:r>
            <a:r>
              <a:rPr lang="en-US" sz="2000" dirty="0" err="1" smtClean="0"/>
              <a:t>mạch</a:t>
            </a:r>
            <a:r>
              <a:rPr lang="en-US" sz="2000" dirty="0" smtClean="0"/>
              <a:t> </a:t>
            </a:r>
            <a:r>
              <a:rPr lang="en-US" sz="2000" dirty="0" err="1" smtClean="0"/>
              <a:t>ghép</a:t>
            </a:r>
            <a:r>
              <a:rPr lang="en-US" sz="2000" dirty="0" smtClean="0"/>
              <a:t> </a:t>
            </a:r>
            <a:r>
              <a:rPr lang="en-US" sz="2000" dirty="0" err="1" smtClean="0"/>
              <a:t>là</a:t>
            </a:r>
            <a:r>
              <a:rPr lang="en-US" sz="2000" dirty="0" smtClean="0"/>
              <a:t> </a:t>
            </a:r>
            <a:r>
              <a:rPr lang="en-US" sz="2000" dirty="0" err="1" smtClean="0"/>
              <a:t>không</a:t>
            </a:r>
            <a:r>
              <a:rPr lang="en-US" sz="2000" dirty="0" smtClean="0"/>
              <a:t> </a:t>
            </a:r>
            <a:r>
              <a:rPr lang="en-US" sz="2000" dirty="0" err="1" smtClean="0"/>
              <a:t>đáng</a:t>
            </a:r>
            <a:r>
              <a:rPr lang="en-US" sz="2000" dirty="0" smtClean="0"/>
              <a:t> </a:t>
            </a:r>
            <a:r>
              <a:rPr lang="en-US" sz="2000" dirty="0" err="1" smtClean="0"/>
              <a:t>kể</a:t>
            </a:r>
            <a:r>
              <a:rPr lang="en-US" sz="2000" dirty="0" smtClean="0"/>
              <a:t>)?</a:t>
            </a:r>
            <a:endParaRPr lang="en-US" sz="2000" dirty="0"/>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của</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là</a:t>
            </a:r>
            <a:r>
              <a:rPr lang="en-US" sz="2000" dirty="0"/>
              <a:t>: 0,52 = 0,25 (</a:t>
            </a:r>
            <a:r>
              <a:rPr lang="en-US" sz="2000" dirty="0" smtClean="0"/>
              <a:t>m</a:t>
            </a:r>
            <a:r>
              <a:rPr lang="en-US" sz="2000" baseline="30000" dirty="0" smtClean="0"/>
              <a:t>2</a:t>
            </a:r>
            <a:r>
              <a:rPr lang="en-US" sz="2000" dirty="0" smtClean="0"/>
              <a:t>)</a:t>
            </a:r>
            <a:endParaRPr lang="en-US" sz="2000" dirty="0"/>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smtClean="0"/>
              <a:t>(</a:t>
            </a:r>
            <a:r>
              <a:rPr lang="en-US" sz="2000" dirty="0" err="1" smtClean="0"/>
              <a:t>viên</a:t>
            </a:r>
            <a:r>
              <a:rPr lang="en-US" sz="2000" dirty="0" smtClean="0"/>
              <a:t>).</a:t>
            </a:r>
            <a:endParaRPr 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a:t>
            </a:r>
            <a:r>
              <a:rPr lang="en-US" sz="2000" dirty="0" err="1" smtClean="0"/>
              <a:t>trong</a:t>
            </a:r>
            <a:r>
              <a:rPr lang="en-US" sz="2000" dirty="0" smtClean="0"/>
              <a:t> SGK </a:t>
            </a:r>
            <a:r>
              <a:rPr lang="en-US" sz="2000" dirty="0" err="1" smtClean="0"/>
              <a:t>và</a:t>
            </a:r>
            <a:r>
              <a:rPr lang="en-US" sz="2000" dirty="0" smtClean="0"/>
              <a:t> </a:t>
            </a:r>
            <a:r>
              <a:rPr lang="en-US" sz="2000" dirty="0" err="1" smtClean="0"/>
              <a:t>làm</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mới</a:t>
            </a:r>
            <a:r>
              <a:rPr lang="en-US" sz="2000" dirty="0" smtClean="0"/>
              <a:t> - </a:t>
            </a:r>
          </a:p>
          <a:p>
            <a:pPr algn="just">
              <a:lnSpc>
                <a:spcPct val="150000"/>
              </a:lnSpc>
            </a:pPr>
            <a:r>
              <a:rPr lang="en-US" sz="2000" b="1" dirty="0" err="1" smtClean="0"/>
              <a:t>Bài</a:t>
            </a:r>
            <a:r>
              <a:rPr lang="en-US" sz="2000" b="1" dirty="0" smtClean="0"/>
              <a:t> 7: </a:t>
            </a:r>
            <a:r>
              <a:rPr lang="en-US" sz="2000" b="1" dirty="0" err="1" smtClean="0"/>
              <a:t>Tập</a:t>
            </a:r>
            <a:r>
              <a:rPr lang="en-US" sz="2000" b="1" dirty="0" smtClean="0"/>
              <a:t> </a:t>
            </a:r>
            <a:r>
              <a:rPr lang="en-US" sz="2000" b="1" dirty="0" err="1" smtClean="0"/>
              <a:t>hợp</a:t>
            </a:r>
            <a:r>
              <a:rPr lang="en-US" sz="2000" b="1" dirty="0" smtClean="0"/>
              <a:t> </a:t>
            </a:r>
            <a:r>
              <a:rPr lang="en-US" sz="2000" b="1" dirty="0" err="1" smtClean="0"/>
              <a:t>số</a:t>
            </a:r>
            <a:r>
              <a:rPr lang="en-US" sz="2000" b="1" dirty="0" smtClean="0"/>
              <a:t> </a:t>
            </a:r>
            <a:r>
              <a:rPr lang="en-US" sz="2000" b="1" dirty="0" err="1" smtClean="0"/>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41" name="Google Shape;1341;p43"/>
          <p:cNvGrpSpPr/>
          <p:nvPr/>
        </p:nvGrpSpPr>
        <p:grpSpPr>
          <a:xfrm>
            <a:off x="8004465" y="76195"/>
            <a:ext cx="1063335" cy="1454810"/>
            <a:chOff x="3064150" y="3027700"/>
            <a:chExt cx="1519050" cy="2078300"/>
          </a:xfrm>
        </p:grpSpPr>
        <p:sp>
          <p:nvSpPr>
            <p:cNvPr id="1342" name="Google Shape;1342;p43"/>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43"/>
          <p:cNvGrpSpPr/>
          <p:nvPr/>
        </p:nvGrpSpPr>
        <p:grpSpPr>
          <a:xfrm>
            <a:off x="8077160" y="1731985"/>
            <a:ext cx="346832" cy="1809080"/>
            <a:chOff x="4713875" y="2486650"/>
            <a:chExt cx="495475" cy="2584400"/>
          </a:xfrm>
        </p:grpSpPr>
        <p:sp>
          <p:nvSpPr>
            <p:cNvPr id="1420"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dirty="0" smtClean="0">
                <a:solidFill>
                  <a:srgbClr val="002060"/>
                </a:solidFill>
              </a:rPr>
              <a:t>BÀI 6: SỐ VÔ TỈ. CĂN BẬC HAI SỐ HỌC (2 </a:t>
            </a:r>
            <a:r>
              <a:rPr lang="en-US" sz="3600" b="1" dirty="0" err="1" smtClean="0">
                <a:solidFill>
                  <a:srgbClr val="002060"/>
                </a:solidFill>
              </a:rPr>
              <a:t>Tiết</a:t>
            </a:r>
            <a:r>
              <a:rPr lang="en-US" sz="3600" b="1" dirty="0" smtClean="0">
                <a:solidFill>
                  <a:srgbClr val="002060"/>
                </a:solidFill>
              </a:rPr>
              <a:t>)</a:t>
            </a:r>
            <a:endParaRPr lang="en-US" sz="3600" b="1" dirty="0">
              <a:solidFill>
                <a:srgbClr val="002060"/>
              </a:solidFill>
            </a:endParaRPr>
          </a:p>
        </p:txBody>
      </p:sp>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45" name="Google Shape;3345;p71"/>
          <p:cNvGrpSpPr/>
          <p:nvPr/>
        </p:nvGrpSpPr>
        <p:grpSpPr>
          <a:xfrm>
            <a:off x="76200" y="76205"/>
            <a:ext cx="1552162" cy="755352"/>
            <a:chOff x="359700" y="4031500"/>
            <a:chExt cx="2217375" cy="1079075"/>
          </a:xfrm>
        </p:grpSpPr>
        <p:sp>
          <p:nvSpPr>
            <p:cNvPr id="3346" name="Google Shape;3346;p7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1"/>
          <p:cNvGrpSpPr/>
          <p:nvPr/>
        </p:nvGrpSpPr>
        <p:grpSpPr>
          <a:xfrm>
            <a:off x="1856952" y="540003"/>
            <a:ext cx="1675047" cy="149573"/>
            <a:chOff x="4790625" y="1824675"/>
            <a:chExt cx="2392925" cy="213675"/>
          </a:xfrm>
        </p:grpSpPr>
        <p:sp>
          <p:nvSpPr>
            <p:cNvPr id="3349" name="Google Shape;3349;p7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71"/>
          <p:cNvGrpSpPr/>
          <p:nvPr/>
        </p:nvGrpSpPr>
        <p:grpSpPr>
          <a:xfrm>
            <a:off x="76202" y="1060140"/>
            <a:ext cx="214917" cy="230335"/>
            <a:chOff x="424275" y="4593075"/>
            <a:chExt cx="307025" cy="329050"/>
          </a:xfrm>
        </p:grpSpPr>
        <p:sp>
          <p:nvSpPr>
            <p:cNvPr id="3355" name="Google Shape;3355;p7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71"/>
          <p:cNvGrpSpPr/>
          <p:nvPr/>
        </p:nvGrpSpPr>
        <p:grpSpPr>
          <a:xfrm>
            <a:off x="136911" y="1598697"/>
            <a:ext cx="346832" cy="1809080"/>
            <a:chOff x="4713875" y="2486650"/>
            <a:chExt cx="495475" cy="2584400"/>
          </a:xfrm>
        </p:grpSpPr>
        <p:sp>
          <p:nvSpPr>
            <p:cNvPr id="3359" name="Google Shape;3359;p7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24710" y="1424726"/>
            <a:ext cx="8029346" cy="1754326"/>
          </a:xfrm>
          <a:prstGeom prst="rect">
            <a:avLst/>
          </a:prstGeom>
          <a:noFill/>
        </p:spPr>
        <p:txBody>
          <a:bodyPr wrap="square" rtlCol="0">
            <a:spAutoFit/>
          </a:bodyPr>
          <a:lstStyle/>
          <a:p>
            <a:pPr algn="ctr">
              <a:lnSpc>
                <a:spcPct val="150000"/>
              </a:lnSpc>
            </a:pPr>
            <a:r>
              <a:rPr lang="en-US" sz="3600" b="1" dirty="0" smtClean="0">
                <a:solidFill>
                  <a:srgbClr val="C00000"/>
                </a:solidFill>
              </a:rPr>
              <a:t>BÀI HỌC KẾT THÚC, </a:t>
            </a:r>
          </a:p>
          <a:p>
            <a:pPr algn="ctr">
              <a:lnSpc>
                <a:spcPct val="150000"/>
              </a:lnSpc>
            </a:pPr>
            <a:r>
              <a:rPr lang="en-US" sz="3600" b="1" dirty="0" smtClean="0">
                <a:solidFill>
                  <a:srgbClr val="C00000"/>
                </a:solidFill>
              </a:rPr>
              <a:t>CẢM ƠN CÁC EM ĐÃ LẮNG NGHE!</a:t>
            </a:r>
            <a:endParaRPr lang="en-US" sz="36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smtClean="0"/>
              <a:t>Số</a:t>
            </a:r>
            <a:r>
              <a:rPr lang="en-US" sz="2400" b="1" dirty="0" smtClean="0"/>
              <a:t> </a:t>
            </a:r>
            <a:r>
              <a:rPr lang="en-US" sz="2400" b="1" dirty="0" err="1" smtClean="0"/>
              <a:t>vô</a:t>
            </a:r>
            <a:r>
              <a:rPr lang="en-US" sz="2400" b="1" dirty="0" smtClean="0"/>
              <a:t> </a:t>
            </a:r>
            <a:r>
              <a:rPr lang="en-US" sz="2400" b="1" dirty="0" err="1" smtClean="0"/>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smtClean="0"/>
              <a:t>Căn</a:t>
            </a:r>
            <a:r>
              <a:rPr lang="en-US" sz="2400" b="1" dirty="0" smtClean="0"/>
              <a:t> </a:t>
            </a:r>
            <a:r>
              <a:rPr lang="en-US" sz="2400" b="1" dirty="0" err="1" smtClean="0"/>
              <a:t>bậc</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học</a:t>
            </a:r>
            <a:endParaRPr 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smtClean="0">
                <a:solidFill>
                  <a:srgbClr val="0070C0"/>
                </a:solidFill>
                <a:latin typeface="+mn-lt"/>
              </a:rPr>
              <a:t>1. </a:t>
            </a:r>
            <a:r>
              <a:rPr lang="en-US" sz="2400" b="1" dirty="0" err="1" smtClean="0">
                <a:solidFill>
                  <a:srgbClr val="0070C0"/>
                </a:solidFill>
                <a:latin typeface="+mn-lt"/>
              </a:rPr>
              <a:t>Số</a:t>
            </a:r>
            <a:r>
              <a:rPr lang="en-US" sz="2400" b="1" dirty="0" smtClean="0">
                <a:solidFill>
                  <a:srgbClr val="0070C0"/>
                </a:solidFill>
                <a:latin typeface="+mn-lt"/>
              </a:rPr>
              <a:t> </a:t>
            </a:r>
            <a:r>
              <a:rPr lang="en-US" sz="2400" b="1" dirty="0" err="1" smtClean="0">
                <a:solidFill>
                  <a:srgbClr val="0070C0"/>
                </a:solidFill>
                <a:latin typeface="+mn-lt"/>
              </a:rPr>
              <a:t>vô</a:t>
            </a:r>
            <a:r>
              <a:rPr lang="en-US" sz="2400" b="1" dirty="0" smtClean="0">
                <a:solidFill>
                  <a:srgbClr val="0070C0"/>
                </a:solidFill>
                <a:latin typeface="+mn-lt"/>
              </a:rPr>
              <a:t> </a:t>
            </a:r>
            <a:r>
              <a:rPr lang="en-US" sz="2400" b="1" dirty="0" err="1" smtClean="0">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119970" y="1317715"/>
            <a:ext cx="6110968" cy="400110"/>
          </a:xfrm>
          <a:prstGeom prst="rect">
            <a:avLst/>
          </a:prstGeom>
        </p:spPr>
        <p:txBody>
          <a:bodyPr wrap="none">
            <a:spAutoFit/>
          </a:bodyPr>
          <a:lstStyle/>
          <a:p>
            <a:r>
              <a:rPr lang="en-US" sz="2000" i="1" dirty="0" err="1" smtClean="0"/>
              <a:t>Thảo</a:t>
            </a:r>
            <a:r>
              <a:rPr lang="en-US" sz="2000" i="1" dirty="0" smtClean="0"/>
              <a:t> </a:t>
            </a:r>
            <a:r>
              <a:rPr lang="en-US" sz="2000" i="1" dirty="0" err="1"/>
              <a:t>luận</a:t>
            </a:r>
            <a:r>
              <a:rPr lang="en-US" sz="2000" i="1" dirty="0"/>
              <a:t> </a:t>
            </a:r>
            <a:r>
              <a:rPr lang="en-US" sz="2000" i="1" dirty="0" err="1"/>
              <a:t>nhóm</a:t>
            </a:r>
            <a:r>
              <a:rPr lang="en-US" sz="2000" i="1" dirty="0"/>
              <a:t> 4, </a:t>
            </a:r>
            <a:r>
              <a:rPr lang="en-US" sz="2000" i="1" dirty="0" err="1" smtClean="0"/>
              <a:t>hoàn</a:t>
            </a:r>
            <a:r>
              <a:rPr lang="en-US" sz="2000" i="1" dirty="0" smtClean="0"/>
              <a:t> </a:t>
            </a:r>
            <a:r>
              <a:rPr lang="en-US" sz="2000" i="1" dirty="0" err="1" smtClean="0"/>
              <a:t>thành</a:t>
            </a:r>
            <a:r>
              <a:rPr lang="en-US" sz="2000" i="1" dirty="0" smtClean="0"/>
              <a:t> </a:t>
            </a:r>
            <a:r>
              <a:rPr lang="en-US" sz="2000" i="1" dirty="0" err="1"/>
              <a:t>các</a:t>
            </a:r>
            <a:r>
              <a:rPr lang="en-US" sz="2000" i="1" dirty="0"/>
              <a:t> </a:t>
            </a:r>
            <a:r>
              <a:rPr lang="en-US" sz="2000" b="1" i="1" dirty="0" smtClean="0"/>
              <a:t>HĐ1</a:t>
            </a:r>
            <a:r>
              <a:rPr lang="en-US" sz="2000" i="1" dirty="0"/>
              <a:t>, </a:t>
            </a:r>
            <a:r>
              <a:rPr lang="en-US" sz="2000" b="1" i="1" dirty="0" smtClean="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2109357"/>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2127629"/>
            <a:ext cx="764120" cy="400110"/>
          </a:xfrm>
          <a:prstGeom prst="rect">
            <a:avLst/>
          </a:prstGeom>
          <a:noFill/>
        </p:spPr>
        <p:txBody>
          <a:bodyPr wrap="square" rtlCol="0">
            <a:spAutoFit/>
          </a:bodyPr>
          <a:lstStyle/>
          <a:p>
            <a:pPr algn="ctr"/>
            <a:r>
              <a:rPr lang="en-US" sz="2000" b="1" dirty="0" smtClean="0">
                <a:solidFill>
                  <a:schemeClr val="accent4"/>
                </a:solidFill>
              </a:rPr>
              <a:t>HĐ1</a:t>
            </a:r>
            <a:endParaRPr lang="en-US" sz="2000" b="1" dirty="0">
              <a:solidFill>
                <a:schemeClr val="accent4"/>
              </a:solidFill>
            </a:endParaRPr>
          </a:p>
        </p:txBody>
      </p:sp>
      <p:sp>
        <p:nvSpPr>
          <p:cNvPr id="8" name="TextBox 7"/>
          <p:cNvSpPr txBox="1"/>
          <p:nvPr/>
        </p:nvSpPr>
        <p:spPr>
          <a:xfrm>
            <a:off x="1842907" y="1911871"/>
            <a:ext cx="3684590" cy="2400657"/>
          </a:xfrm>
          <a:prstGeom prst="rect">
            <a:avLst/>
          </a:prstGeom>
          <a:noFill/>
        </p:spPr>
        <p:txBody>
          <a:bodyPr wrap="square" rtlCol="0">
            <a:spAutoFit/>
          </a:bodyPr>
          <a:lstStyle/>
          <a:p>
            <a:pPr algn="just">
              <a:lnSpc>
                <a:spcPct val="150000"/>
              </a:lnSpc>
            </a:pPr>
            <a:r>
              <a:rPr lang="en-US" sz="2000" dirty="0" err="1" smtClean="0"/>
              <a:t>Cắt</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bằng</a:t>
            </a:r>
            <a:r>
              <a:rPr lang="en-US" sz="2000" dirty="0" smtClean="0"/>
              <a:t> 2 </a:t>
            </a:r>
            <a:r>
              <a:rPr lang="en-US" sz="2000" dirty="0" err="1" smtClean="0"/>
              <a:t>dm</a:t>
            </a:r>
            <a:r>
              <a:rPr lang="en-US" sz="2000" dirty="0" smtClean="0"/>
              <a:t>, </a:t>
            </a:r>
            <a:r>
              <a:rPr lang="en-US" sz="2000" dirty="0" err="1" smtClean="0"/>
              <a:t>rồi</a:t>
            </a:r>
            <a:r>
              <a:rPr lang="en-US" sz="2000" dirty="0" smtClean="0"/>
              <a:t> </a:t>
            </a:r>
            <a:r>
              <a:rPr lang="en-US" sz="2000" dirty="0" err="1" smtClean="0"/>
              <a:t>cắt</a:t>
            </a:r>
            <a:r>
              <a:rPr lang="en-US" sz="2000" dirty="0" smtClean="0"/>
              <a:t> </a:t>
            </a:r>
            <a:r>
              <a:rPr lang="en-US" sz="2000" dirty="0" err="1" smtClean="0"/>
              <a:t>nó</a:t>
            </a:r>
            <a:r>
              <a:rPr lang="en-US" sz="2000" dirty="0" smtClean="0"/>
              <a:t> </a:t>
            </a:r>
            <a:r>
              <a:rPr lang="en-US" sz="2000" dirty="0" err="1" smtClean="0"/>
              <a:t>thành</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vuông</a:t>
            </a:r>
            <a:r>
              <a:rPr lang="en-US" sz="2000" dirty="0" smtClean="0"/>
              <a:t> </a:t>
            </a:r>
            <a:r>
              <a:rPr lang="en-US" sz="2000" dirty="0" err="1" smtClean="0"/>
              <a:t>bằng</a:t>
            </a:r>
            <a:r>
              <a:rPr lang="en-US" sz="2000" dirty="0" smtClean="0"/>
              <a:t> </a:t>
            </a:r>
            <a:r>
              <a:rPr lang="en-US" sz="2000" dirty="0" err="1" smtClean="0"/>
              <a:t>nhau</a:t>
            </a:r>
            <a:r>
              <a:rPr lang="en-US" sz="2000" dirty="0" smtClean="0"/>
              <a:t> </a:t>
            </a:r>
            <a:r>
              <a:rPr lang="en-US" sz="2000" dirty="0" err="1" smtClean="0"/>
              <a:t>dọc</a:t>
            </a:r>
            <a:r>
              <a:rPr lang="en-US" sz="2000" dirty="0" smtClean="0"/>
              <a:t> </a:t>
            </a:r>
            <a:r>
              <a:rPr lang="en-US" sz="2000" dirty="0" err="1" smtClean="0"/>
              <a:t>theo</a:t>
            </a:r>
            <a:r>
              <a:rPr lang="en-US" sz="2000" dirty="0" smtClean="0"/>
              <a:t> </a:t>
            </a:r>
            <a:r>
              <a:rPr lang="en-US" sz="2000" dirty="0" err="1" smtClean="0"/>
              <a:t>hai</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vuông</a:t>
            </a:r>
            <a:r>
              <a:rPr lang="en-US" sz="2000" dirty="0" smtClean="0"/>
              <a:t>.</a:t>
            </a:r>
            <a:endParaRPr lang="en-US" sz="20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89" y="2004695"/>
            <a:ext cx="2307833" cy="2307833"/>
          </a:xfrm>
          <a:prstGeom prst="rect">
            <a:avLst/>
          </a:prstGeom>
        </p:spPr>
      </p:pic>
      <p:sp>
        <p:nvSpPr>
          <p:cNvPr id="11" name="TextBox 10"/>
          <p:cNvSpPr txBox="1"/>
          <p:nvPr/>
        </p:nvSpPr>
        <p:spPr>
          <a:xfrm rot="5400000">
            <a:off x="7788880" y="2856781"/>
            <a:ext cx="1027416" cy="369332"/>
          </a:xfrm>
          <a:prstGeom prst="rect">
            <a:avLst/>
          </a:prstGeom>
          <a:noFill/>
        </p:spPr>
        <p:txBody>
          <a:bodyPr wrap="square" rtlCol="0">
            <a:spAutoFit/>
          </a:bodyPr>
          <a:lstStyle/>
          <a:p>
            <a:pPr algn="ctr"/>
            <a:r>
              <a:rPr lang="en-US" sz="1800" dirty="0" smtClean="0">
                <a:solidFill>
                  <a:srgbClr val="0070C0"/>
                </a:solidFill>
              </a:rPr>
              <a:t>2 </a:t>
            </a:r>
            <a:r>
              <a:rPr lang="en-US" sz="1800" dirty="0" err="1" smtClean="0">
                <a:solidFill>
                  <a:srgbClr val="0070C0"/>
                </a:solidFill>
              </a:rPr>
              <a:t>dm</a:t>
            </a:r>
            <a:endParaRPr lang="en-US" sz="1800" dirty="0">
              <a:solidFill>
                <a:srgbClr val="0070C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3"/>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Effect transition="in" filter="fade">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8"/>
          <p:cNvGrpSpPr/>
          <p:nvPr/>
        </p:nvGrpSpPr>
        <p:grpSpPr>
          <a:xfrm>
            <a:off x="6819370" y="475957"/>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smtClean="0">
                <a:solidFill>
                  <a:schemeClr val="accent4"/>
                </a:solidFill>
              </a:rPr>
              <a:t>HĐ2</a:t>
            </a:r>
            <a:endParaRPr lang="en-US" sz="2000" b="1" dirty="0">
              <a:solidFill>
                <a:schemeClr val="accent4"/>
              </a:solidFill>
            </a:endParaRP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smtClean="0"/>
              <a:t>Lấy</a:t>
            </a:r>
            <a:r>
              <a:rPr lang="en-US" sz="2000" dirty="0" smtClean="0"/>
              <a:t> </a:t>
            </a:r>
            <a:r>
              <a:rPr lang="en-US" sz="2000" dirty="0" err="1" smtClean="0"/>
              <a:t>hai</a:t>
            </a:r>
            <a:r>
              <a:rPr lang="en-US" sz="2000" dirty="0" smtClean="0"/>
              <a:t> </a:t>
            </a:r>
            <a:r>
              <a:rPr lang="en-US" sz="2000" dirty="0" err="1" smtClean="0"/>
              <a:t>trong</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nhận</a:t>
            </a:r>
            <a:r>
              <a:rPr lang="en-US" sz="2000" dirty="0" smtClean="0"/>
              <a:t> </a:t>
            </a:r>
            <a:r>
              <a:rPr lang="en-US" sz="2000" dirty="0" err="1" smtClean="0"/>
              <a:t>được</a:t>
            </a:r>
            <a:r>
              <a:rPr lang="en-US" sz="2000" dirty="0" smtClean="0"/>
              <a:t> ở </a:t>
            </a:r>
            <a:r>
              <a:rPr lang="en-US" sz="2000" dirty="0" err="1" smtClean="0"/>
              <a:t>trên</a:t>
            </a:r>
            <a:r>
              <a:rPr lang="en-US" sz="2000" dirty="0" smtClean="0"/>
              <a:t> </a:t>
            </a:r>
            <a:r>
              <a:rPr lang="en-US" sz="2000" dirty="0" err="1" smtClean="0"/>
              <a:t>ghép</a:t>
            </a:r>
            <a:r>
              <a:rPr lang="en-US" sz="2000" dirty="0" smtClean="0"/>
              <a:t> </a:t>
            </a:r>
            <a:r>
              <a:rPr lang="en-US" sz="2000" dirty="0" err="1" smtClean="0"/>
              <a:t>thành</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 name="TextBox 2"/>
          <p:cNvSpPr txBox="1"/>
          <p:nvPr/>
        </p:nvSpPr>
        <p:spPr>
          <a:xfrm>
            <a:off x="6285114" y="1503913"/>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smtClean="0">
                <a:solidFill>
                  <a:schemeClr val="accent4"/>
                </a:solidFill>
              </a:rPr>
              <a:t>HĐ3</a:t>
            </a:r>
            <a:endParaRPr lang="en-US" sz="2000" b="1" dirty="0">
              <a:solidFill>
                <a:schemeClr val="accent4"/>
              </a:solidFill>
            </a:endParaRP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smtClean="0"/>
              <a:t>Dùng</a:t>
            </a:r>
            <a:r>
              <a:rPr lang="en-US" sz="2000" dirty="0" smtClean="0"/>
              <a:t> </a:t>
            </a:r>
            <a:r>
              <a:rPr lang="en-US" sz="2000" dirty="0" err="1" smtClean="0"/>
              <a:t>thước</a:t>
            </a:r>
            <a:r>
              <a:rPr lang="en-US" sz="2000" dirty="0" smtClean="0"/>
              <a:t> </a:t>
            </a:r>
            <a:r>
              <a:rPr lang="en-US" sz="2000" dirty="0" err="1" smtClean="0"/>
              <a:t>có</a:t>
            </a:r>
            <a:r>
              <a:rPr lang="en-US" sz="2000" dirty="0" smtClean="0"/>
              <a:t> </a:t>
            </a:r>
            <a:r>
              <a:rPr lang="en-US" sz="2000" dirty="0" err="1" smtClean="0"/>
              <a:t>vạch</a:t>
            </a:r>
            <a:r>
              <a:rPr lang="en-US" sz="2000" dirty="0" smtClean="0"/>
              <a:t> chia </a:t>
            </a:r>
            <a:r>
              <a:rPr lang="en-US" sz="2000" dirty="0" err="1" smtClean="0"/>
              <a:t>để</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b="1" dirty="0" smtClean="0"/>
              <a:t>HĐ2</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này</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đề</a:t>
            </a:r>
            <a:r>
              <a:rPr lang="en-US" sz="2000" dirty="0" smtClean="0"/>
              <a:t> xi </a:t>
            </a:r>
            <a:r>
              <a:rPr lang="en-US" sz="2000" dirty="0" err="1" smtClean="0"/>
              <a:t>mét</a:t>
            </a:r>
            <a:r>
              <a:rPr lang="en-US" sz="2000" dirty="0" smtClean="0"/>
              <a:t>?</a:t>
            </a:r>
            <a:endParaRPr lang="en-US" sz="2000" dirty="0"/>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smtClean="0">
                <a:solidFill>
                  <a:schemeClr val="tx2">
                    <a:lumMod val="50000"/>
                  </a:schemeClr>
                </a:solidFill>
              </a:rPr>
              <a:t>Xấp</a:t>
            </a:r>
            <a:r>
              <a:rPr lang="en-US" sz="2000" dirty="0" smtClean="0">
                <a:solidFill>
                  <a:schemeClr val="tx2">
                    <a:lumMod val="50000"/>
                  </a:schemeClr>
                </a:solidFill>
              </a:rPr>
              <a:t> </a:t>
            </a:r>
            <a:r>
              <a:rPr lang="en-US" sz="2000" dirty="0" err="1" smtClean="0">
                <a:solidFill>
                  <a:schemeClr val="tx2">
                    <a:lumMod val="50000"/>
                  </a:schemeClr>
                </a:solidFill>
              </a:rPr>
              <a:t>xỉ</a:t>
            </a:r>
            <a:r>
              <a:rPr lang="en-US" sz="2000" dirty="0" smtClean="0">
                <a:solidFill>
                  <a:schemeClr val="tx2">
                    <a:lumMod val="50000"/>
                  </a:schemeClr>
                </a:solidFill>
              </a:rPr>
              <a:t> 1,4 </a:t>
            </a:r>
            <a:r>
              <a:rPr lang="en-US" sz="2000" dirty="0" err="1" smtClean="0">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outVertical)">
                                      <p:cBhvr>
                                        <p:cTn id="28" dur="500"/>
                                        <p:tgtEl>
                                          <p:spTgt spid="3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out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5E-6 -1.97531E-6 L -0.25434 -0.31636 " pathEditMode="relative" rAng="0" ptsTypes="AA">
                                      <p:cBhvr>
                                        <p:cTn id="40" dur="500" fill="hold"/>
                                        <p:tgtEl>
                                          <p:spTgt spid="42"/>
                                        </p:tgtEl>
                                        <p:attrNameLst>
                                          <p:attrName>ppt_x</p:attrName>
                                          <p:attrName>ppt_y</p:attrName>
                                        </p:attrNameLst>
                                      </p:cBhvr>
                                      <p:rCtr x="-12726" y="-15833"/>
                                    </p:animMotion>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ppt_x</p:attrName>
                                        </p:attrNameLst>
                                      </p:cBhvr>
                                      <p:tavLst>
                                        <p:tav tm="0">
                                          <p:val>
                                            <p:strVal val="#ppt_x+#ppt_w*1.125000"/>
                                          </p:val>
                                        </p:tav>
                                        <p:tav tm="100000">
                                          <p:val>
                                            <p:strVal val="#ppt_x"/>
                                          </p:val>
                                        </p:tav>
                                      </p:tavLst>
                                    </p:anim>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 grpId="0"/>
      <p:bldP spid="36" grpId="0" animBg="1"/>
      <p:bldP spid="39"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5"/>
          <p:cNvGrpSpPr/>
          <p:nvPr/>
        </p:nvGrpSpPr>
        <p:grpSpPr>
          <a:xfrm>
            <a:off x="7964555" y="76190"/>
            <a:ext cx="1103235" cy="1479835"/>
            <a:chOff x="393738" y="1475915"/>
            <a:chExt cx="1103235" cy="1479835"/>
          </a:xfrm>
        </p:grpSpPr>
        <p:sp>
          <p:nvSpPr>
            <p:cNvPr id="1482" name="Google Shape;1482;p4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sp>
        <p:nvSpPr>
          <p:cNvPr id="53" name="TextBox 52"/>
          <p:cNvSpPr txBox="1"/>
          <p:nvPr/>
        </p:nvSpPr>
        <p:spPr>
          <a:xfrm>
            <a:off x="1219923" y="1206539"/>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77328"/>
          </a:xfrm>
          <a:prstGeom prst="rect">
            <a:avLst/>
          </a:prstGeom>
          <a:noFill/>
        </p:spPr>
        <p:txBody>
          <a:bodyPr wrap="square" rtlCol="0">
            <a:spAutoFit/>
          </a:bodyPr>
          <a:lstStyle/>
          <a:p>
            <a:pPr algn="just">
              <a:lnSpc>
                <a:spcPct val="150000"/>
              </a:lnSpc>
            </a:pP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bằng</a:t>
            </a:r>
            <a:r>
              <a:rPr lang="en-US" sz="2000" dirty="0" smtClean="0"/>
              <a:t> 2 dm</a:t>
            </a:r>
            <a:r>
              <a:rPr lang="en-US" sz="2000" baseline="30000" dirty="0" smtClean="0"/>
              <a:t>2</a:t>
            </a:r>
            <a:r>
              <a:rPr lang="en-US" sz="2000" dirty="0" smtClean="0"/>
              <a:t>. </a:t>
            </a:r>
            <a:r>
              <a:rPr lang="en-US" sz="2000" dirty="0" err="1" smtClean="0"/>
              <a:t>Nếu</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đó</a:t>
            </a:r>
            <a:r>
              <a:rPr lang="en-US" sz="2000" dirty="0" smtClean="0"/>
              <a:t> </a:t>
            </a:r>
            <a:r>
              <a:rPr lang="en-US" sz="2000" dirty="0" err="1" smtClean="0"/>
              <a:t>là</a:t>
            </a:r>
            <a:r>
              <a:rPr lang="en-US" sz="2000" dirty="0" smtClean="0"/>
              <a:t> x (</a:t>
            </a:r>
            <a:r>
              <a:rPr lang="en-US" sz="2000" dirty="0" err="1" smtClean="0"/>
              <a:t>dm</a:t>
            </a:r>
            <a:r>
              <a:rPr lang="en-US" sz="2000" dirty="0" smtClean="0"/>
              <a:t>) (x &gt; 0) </a:t>
            </a:r>
            <a:r>
              <a:rPr lang="en-US" sz="2000" dirty="0" err="1" smtClean="0"/>
              <a:t>thì</a:t>
            </a:r>
            <a:r>
              <a:rPr lang="en-US" sz="2000" dirty="0" smtClean="0"/>
              <a:t> </a:t>
            </a:r>
            <a:r>
              <a:rPr lang="en-US" sz="2000" dirty="0" smtClean="0">
                <a:solidFill>
                  <a:srgbClr val="0070C0"/>
                </a:solidFill>
              </a:rPr>
              <a:t>x</a:t>
            </a:r>
            <a:r>
              <a:rPr lang="en-US" sz="2000" baseline="30000" dirty="0" smtClean="0">
                <a:solidFill>
                  <a:srgbClr val="0070C0"/>
                </a:solidFill>
              </a:rPr>
              <a:t>2</a:t>
            </a:r>
            <a:r>
              <a:rPr lang="en-US" sz="2000" dirty="0" smtClean="0">
                <a:solidFill>
                  <a:srgbClr val="0070C0"/>
                </a:solidFill>
              </a:rPr>
              <a:t> = 2</a:t>
            </a:r>
            <a:r>
              <a:rPr lang="en-US" sz="2000" dirty="0" smtClean="0"/>
              <a:t>.</a:t>
            </a:r>
            <a:endParaRPr lang="en-US" sz="2000" dirty="0"/>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smtClean="0"/>
              <a:t>Người</a:t>
            </a:r>
            <a:r>
              <a:rPr lang="en-US" sz="2000" dirty="0" smtClean="0"/>
              <a:t> ta </a:t>
            </a:r>
            <a:r>
              <a:rPr lang="en-US" sz="2000" dirty="0" err="1" smtClean="0"/>
              <a:t>chứng</a:t>
            </a:r>
            <a:r>
              <a:rPr lang="en-US" sz="2000" dirty="0" smtClean="0"/>
              <a:t> minh </a:t>
            </a:r>
            <a:r>
              <a:rPr lang="en-US" sz="2000" dirty="0" err="1" smtClean="0"/>
              <a:t>được</a:t>
            </a:r>
            <a:r>
              <a:rPr lang="en-US" sz="2000" dirty="0" smtClean="0"/>
              <a:t>:</a:t>
            </a:r>
            <a:endParaRPr lang="en-US" sz="2000" dirty="0"/>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smtClean="0"/>
              <a:t>x = 1,4142135623730950488016887... </a:t>
            </a:r>
            <a:endParaRPr lang="en-US" sz="2000" i="1" dirty="0"/>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smtClean="0">
                <a:solidFill>
                  <a:srgbClr val="0070C0"/>
                </a:solidFill>
              </a:rPr>
              <a:t>Số</a:t>
            </a:r>
            <a:r>
              <a:rPr lang="en-US" sz="2000" dirty="0" smtClean="0">
                <a:solidFill>
                  <a:srgbClr val="0070C0"/>
                </a:solidFill>
              </a:rPr>
              <a:t> </a:t>
            </a:r>
            <a:r>
              <a:rPr lang="en-US" sz="2000" dirty="0" err="1" smtClean="0">
                <a:solidFill>
                  <a:srgbClr val="0070C0"/>
                </a:solidFill>
              </a:rPr>
              <a:t>vô</a:t>
            </a:r>
            <a:r>
              <a:rPr lang="en-US" sz="2000" dirty="0" smtClean="0">
                <a:solidFill>
                  <a:srgbClr val="0070C0"/>
                </a:solidFill>
              </a:rPr>
              <a:t> </a:t>
            </a:r>
            <a:r>
              <a:rPr lang="en-US" sz="2000" dirty="0" err="1" smtClean="0">
                <a:solidFill>
                  <a:srgbClr val="0070C0"/>
                </a:solidFill>
              </a:rPr>
              <a:t>tỉ</a:t>
            </a:r>
            <a:endParaRPr lang="en-US" sz="2000" dirty="0">
              <a:solidFill>
                <a:srgbClr val="0070C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3)">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p:bldP spid="10"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077173" y="1004710"/>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49"/>
          <p:cNvGrpSpPr/>
          <p:nvPr/>
        </p:nvGrpSpPr>
        <p:grpSpPr>
          <a:xfrm>
            <a:off x="7883728" y="76210"/>
            <a:ext cx="1184085" cy="1158745"/>
            <a:chOff x="5301275" y="2528150"/>
            <a:chExt cx="1691550" cy="1655350"/>
          </a:xfrm>
        </p:grpSpPr>
        <p:sp>
          <p:nvSpPr>
            <p:cNvPr id="1772" name="Google Shape;1772;p49"/>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718295" y="1463555"/>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smtClean="0"/>
              <a:t>Ghi</a:t>
            </a:r>
            <a:r>
              <a:rPr lang="en-US" sz="2400" b="1" dirty="0" smtClean="0"/>
              <a:t> </a:t>
            </a:r>
            <a:r>
              <a:rPr lang="en-US" sz="2400" b="1" dirty="0" err="1" smtClean="0"/>
              <a:t>nhớ</a:t>
            </a:r>
            <a:endParaRPr lang="en-US" sz="2400" b="1" dirty="0"/>
          </a:p>
        </p:txBody>
      </p:sp>
      <mc:AlternateContent xmlns:mc="http://schemas.openxmlformats.org/markup-compatibility/2006" xmlns:a14="http://schemas.microsoft.com/office/drawing/2010/main">
        <mc:Choice Requires="a14">
          <p:sp>
            <p:nvSpPr>
              <p:cNvPr id="6" name="Rectangle 5"/>
              <p:cNvSpPr/>
              <p:nvPr/>
            </p:nvSpPr>
            <p:spPr>
              <a:xfrm>
                <a:off x="2107926" y="1748757"/>
                <a:ext cx="5297659" cy="175432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14:m>
                  <m:oMath xmlns:m="http://schemas.openxmlformats.org/officeDocument/2006/math">
                    <m:r>
                      <a:rPr lang="vi-VN" sz="2400" i="1" smtClean="0">
                        <a:latin typeface="Cambria Math" panose="02040503050406030204" pitchFamily="18" charset="0"/>
                        <a:ea typeface="Cambria Math" panose="02040503050406030204" pitchFamily="18" charset="0"/>
                      </a:rPr>
                      <m:t>𝕀</m:t>
                    </m:r>
                  </m:oMath>
                </a14:m>
                <a:r>
                  <a:rPr lang="vi-VN" sz="2400" dirty="0" smtClean="0"/>
                  <a:t>.</a:t>
                </a:r>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2107926" y="1748757"/>
                <a:ext cx="5297659" cy="1754326"/>
              </a:xfrm>
              <a:prstGeom prst="rect">
                <a:avLst/>
              </a:prstGeom>
              <a:blipFill rotWithShape="0">
                <a:blip r:embed="rId4"/>
                <a:stretch>
                  <a:fillRect l="-1841" r="-1726" b="-3472"/>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rot="16200000">
            <a:off x="7307219" y="912505"/>
            <a:ext cx="1552163" cy="755352"/>
            <a:chOff x="359700" y="4031500"/>
            <a:chExt cx="2217375" cy="1079075"/>
          </a:xfrm>
        </p:grpSpPr>
        <p:sp>
          <p:nvSpPr>
            <p:cNvPr id="1185" name="Google Shape;1185;p4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1"/>
          <p:cNvGrpSpPr/>
          <p:nvPr/>
        </p:nvGrpSpPr>
        <p:grpSpPr>
          <a:xfrm>
            <a:off x="8224778" y="2249393"/>
            <a:ext cx="246838" cy="387257"/>
            <a:chOff x="404525" y="4002625"/>
            <a:chExt cx="352625" cy="553225"/>
          </a:xfrm>
        </p:grpSpPr>
        <p:sp>
          <p:nvSpPr>
            <p:cNvPr id="1194" name="Google Shape;1194;p41"/>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15845" y="211390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715860" y="7621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Người</a:t>
                </a:r>
                <a:r>
                  <a:rPr lang="en-US" sz="2000" dirty="0" smtClean="0"/>
                  <a:t> ta </a:t>
                </a:r>
                <a:r>
                  <a:rPr lang="en-US" sz="2000" dirty="0" err="1" smtClean="0"/>
                  <a:t>tính</a:t>
                </a:r>
                <a:r>
                  <a:rPr lang="en-US" sz="2000" dirty="0" smtClean="0"/>
                  <a:t> </a:t>
                </a:r>
                <a:r>
                  <a:rPr lang="en-US" sz="2000" dirty="0" err="1" smtClean="0"/>
                  <a:t>được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chu</a:t>
                </a:r>
                <a:r>
                  <a:rPr lang="en-US" sz="2000" dirty="0" smtClean="0"/>
                  <a:t> vi </a:t>
                </a:r>
                <a:r>
                  <a:rPr lang="en-US" sz="2000" dirty="0" err="1" smtClean="0"/>
                  <a:t>và</a:t>
                </a:r>
                <a:r>
                  <a:rPr lang="en-US" sz="2000" dirty="0" smtClean="0"/>
                  <a:t> </a:t>
                </a:r>
                <a:r>
                  <a:rPr lang="en-US" sz="2000" dirty="0" err="1" smtClean="0"/>
                  <a:t>đường</a:t>
                </a:r>
                <a:r>
                  <a:rPr lang="en-US" sz="2000" dirty="0" smtClean="0"/>
                  <a:t> </a:t>
                </a:r>
                <a:r>
                  <a:rPr lang="en-US" sz="2000" dirty="0" err="1" smtClean="0"/>
                  <a:t>kính</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đường</a:t>
                </a:r>
                <a:r>
                  <a:rPr lang="en-US" sz="2000" dirty="0" smtClean="0"/>
                  <a:t> </a:t>
                </a:r>
                <a:r>
                  <a:rPr lang="en-US" sz="2000" dirty="0" err="1" smtClean="0"/>
                  <a:t>tròn</a:t>
                </a:r>
                <a:r>
                  <a:rPr lang="en-US" sz="2000" dirty="0" smtClean="0"/>
                  <a:t> </a:t>
                </a:r>
                <a:r>
                  <a:rPr lang="en-US" sz="2000" dirty="0" err="1" smtClean="0"/>
                  <a:t>luôn</a:t>
                </a:r>
                <a:r>
                  <a:rPr lang="en-US" sz="2000" dirty="0" smtClean="0"/>
                  <a:t> </a:t>
                </a:r>
                <a:r>
                  <a:rPr lang="en-US" sz="2000" dirty="0" err="1" smtClean="0"/>
                  <a:t>bằng</a:t>
                </a:r>
                <a:r>
                  <a:rPr lang="en-US" sz="2000" dirty="0" smtClean="0"/>
                  <a:t> 3,14159265358... </a:t>
                </a:r>
                <a:r>
                  <a:rPr lang="en-US" sz="2000" dirty="0" err="1" smtClean="0"/>
                  <a:t>đây</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 (</a:t>
                </a:r>
                <a:r>
                  <a:rPr lang="en-US" sz="2000" dirty="0" err="1" smtClean="0"/>
                  <a:t>kí</a:t>
                </a:r>
                <a:r>
                  <a:rPr lang="en-US" sz="2000" dirty="0" smtClean="0"/>
                  <a:t> </a:t>
                </a:r>
                <a:r>
                  <a:rPr lang="en-US" sz="2000" dirty="0" err="1" smtClean="0"/>
                  <a:t>hiệu</a:t>
                </a:r>
                <a:r>
                  <a:rPr lang="en-US" sz="2000" dirty="0" smtClean="0"/>
                  <a:t> </a:t>
                </a:r>
                <a:r>
                  <a:rPr lang="en-US" sz="2000" dirty="0" err="1" smtClean="0"/>
                  <a:t>là</a:t>
                </a:r>
                <a:r>
                  <a:rPr lang="en-US" sz="2000" dirty="0" smtClean="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smtClean="0"/>
                  <a:t>, </a:t>
                </a:r>
                <a:r>
                  <a:rPr lang="en-US" sz="2000" dirty="0" err="1" smtClean="0"/>
                  <a:t>đọc</a:t>
                </a:r>
                <a:r>
                  <a:rPr lang="en-US" sz="2000" dirty="0" smtClean="0"/>
                  <a:t> </a:t>
                </a:r>
                <a:r>
                  <a:rPr lang="en-US" sz="2000" dirty="0" err="1" smtClean="0"/>
                  <a:t>là</a:t>
                </a:r>
                <a:r>
                  <a:rPr lang="en-US" sz="2000" dirty="0" smtClean="0"/>
                  <a:t> “pi”).</a:t>
                </a:r>
              </a:p>
            </p:txBody>
          </p:sp>
        </mc:Choice>
        <mc:Fallback xmlns="">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Số</a:t>
            </a:r>
            <a:r>
              <a:rPr lang="en-US" sz="2000" dirty="0" smtClean="0"/>
              <a:t> -0,10100100...(</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1000;...) </a:t>
            </a:r>
            <a:r>
              <a:rPr lang="en-US" sz="2000" dirty="0" err="1" smtClean="0"/>
              <a:t>là</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a:t>
            </a:r>
            <a:endParaRPr 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1771</Words>
  <PresentationFormat>On-screen Show (16:9)</PresentationFormat>
  <Paragraphs>145</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Cambria Math</vt:lpstr>
      <vt:lpstr>Archivo Black</vt:lpstr>
      <vt:lpstr>Calibri</vt:lpstr>
      <vt:lpstr>Wingdings</vt:lpstr>
      <vt:lpstr>Exo 2 Black</vt:lpstr>
      <vt:lpstr>Montserrat Medium</vt:lpstr>
      <vt:lpstr>Bebas Neue</vt:lpstr>
      <vt:lpstr>Times New Roman</vt:lpstr>
      <vt:lpstr>Math Subject for Middle School - 8th Grade: Measurement by Slidesgo</vt:lpstr>
      <vt:lpstr>CHÀO MỪNG CÁC EM  ĐẾN VỚI TIẾT HỌC HÔM NAY!</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modified xsi:type="dcterms:W3CDTF">2022-09-23T05:37:15Z</dcterms:modified>
</cp:coreProperties>
</file>