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x-wav"/>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7" r:id="rId2"/>
    <p:sldId id="258" r:id="rId3"/>
    <p:sldId id="260" r:id="rId4"/>
    <p:sldId id="268" r:id="rId5"/>
    <p:sldId id="267" r:id="rId6"/>
    <p:sldId id="269" r:id="rId7"/>
    <p:sldId id="270" r:id="rId8"/>
    <p:sldId id="271" r:id="rId9"/>
    <p:sldId id="272" r:id="rId10"/>
    <p:sldId id="273" r:id="rId11"/>
    <p:sldId id="274" r:id="rId12"/>
    <p:sldId id="277" r:id="rId13"/>
    <p:sldId id="275" r:id="rId14"/>
    <p:sldId id="280" r:id="rId15"/>
    <p:sldId id="279" r:id="rId16"/>
    <p:sldId id="276" r:id="rId17"/>
    <p:sldId id="278" r:id="rId18"/>
    <p:sldId id="281" r:id="rId19"/>
    <p:sldId id="282" r:id="rId20"/>
    <p:sldId id="283" r:id="rId21"/>
    <p:sldId id="290" r:id="rId22"/>
    <p:sldId id="291" r:id="rId23"/>
    <p:sldId id="284" r:id="rId24"/>
    <p:sldId id="285" r:id="rId25"/>
    <p:sldId id="286" r:id="rId26"/>
    <p:sldId id="287" r:id="rId27"/>
    <p:sldId id="288" r:id="rId28"/>
    <p:sldId id="289" r:id="rId29"/>
    <p:sldId id="29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5" Type="http://schemas.openxmlformats.org/officeDocument/2006/relationships/image" Target="../media/image25.emf"/><Relationship Id="rId4" Type="http://schemas.openxmlformats.org/officeDocument/2006/relationships/image" Target="../media/image2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 Id="rId4" Type="http://schemas.openxmlformats.org/officeDocument/2006/relationships/image" Target="../media/image3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591073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3492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84889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18756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2874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9635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2378548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1706932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1410838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7CC6143-0101-4961-B847-20B87393E891}" type="datetimeFigureOut">
              <a:rPr lang="en-US" smtClean="0"/>
              <a:t>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093300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7CC6143-0101-4961-B847-20B87393E891}" type="datetimeFigureOut">
              <a:rPr lang="en-US" smtClean="0"/>
              <a:t>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3692268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7CC6143-0101-4961-B847-20B87393E891}" type="datetimeFigureOut">
              <a:rPr lang="en-US" smtClean="0"/>
              <a:t>30/6/2023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297810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7CC6143-0101-4961-B847-20B87393E891}" type="datetimeFigureOut">
              <a:rPr lang="en-US" smtClean="0"/>
              <a:t>30/6/2023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2199533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CC6143-0101-4961-B847-20B87393E891}" type="datetimeFigureOut">
              <a:rPr lang="en-US" smtClean="0"/>
              <a:t>30/6/2023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98425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7CC6143-0101-4961-B847-20B87393E891}" type="datetimeFigureOut">
              <a:rPr lang="en-US" smtClean="0"/>
              <a:t>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E5C27F-CAE1-4588-BFBB-477E7080676C}" type="slidenum">
              <a:rPr lang="en-US" smtClean="0"/>
              <a:t>‹#›</a:t>
            </a:fld>
            <a:endParaRPr lang="en-US"/>
          </a:p>
        </p:txBody>
      </p:sp>
    </p:spTree>
    <p:extLst>
      <p:ext uri="{BB962C8B-B14F-4D97-AF65-F5344CB8AC3E}">
        <p14:creationId xmlns:p14="http://schemas.microsoft.com/office/powerpoint/2010/main" val="252002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E5C27F-CAE1-4588-BFBB-477E7080676C}" type="slidenum">
              <a:rPr lang="en-US" smtClean="0"/>
              <a:t>‹#›</a:t>
            </a:fld>
            <a:endParaRPr lang="en-US"/>
          </a:p>
        </p:txBody>
      </p:sp>
      <p:sp>
        <p:nvSpPr>
          <p:cNvPr id="5" name="Date Placeholder 4"/>
          <p:cNvSpPr>
            <a:spLocks noGrp="1"/>
          </p:cNvSpPr>
          <p:nvPr>
            <p:ph type="dt" sz="half" idx="10"/>
          </p:nvPr>
        </p:nvSpPr>
        <p:spPr/>
        <p:txBody>
          <a:bodyPr/>
          <a:lstStyle/>
          <a:p>
            <a:fld id="{27CC6143-0101-4961-B847-20B87393E891}" type="datetimeFigureOut">
              <a:rPr lang="en-US" smtClean="0"/>
              <a:t>30/6/2023</a:t>
            </a:fld>
            <a:endParaRPr lang="en-US"/>
          </a:p>
        </p:txBody>
      </p:sp>
    </p:spTree>
    <p:extLst>
      <p:ext uri="{BB962C8B-B14F-4D97-AF65-F5344CB8AC3E}">
        <p14:creationId xmlns:p14="http://schemas.microsoft.com/office/powerpoint/2010/main" val="240245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7CC6143-0101-4961-B847-20B87393E891}" type="datetimeFigureOut">
              <a:rPr lang="en-US" smtClean="0"/>
              <a:t>30/6/2023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0E5C27F-CAE1-4588-BFBB-477E7080676C}" type="slidenum">
              <a:rPr lang="en-US" smtClean="0"/>
              <a:t>‹#›</a:t>
            </a:fld>
            <a:endParaRPr lang="en-US"/>
          </a:p>
        </p:txBody>
      </p:sp>
    </p:spTree>
    <p:extLst>
      <p:ext uri="{BB962C8B-B14F-4D97-AF65-F5344CB8AC3E}">
        <p14:creationId xmlns:p14="http://schemas.microsoft.com/office/powerpoint/2010/main" val="251582156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0.png"/><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4.wmf"/><Relationship Id="rId11" Type="http://schemas.openxmlformats.org/officeDocument/2006/relationships/image" Target="../media/image17.png"/><Relationship Id="rId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5.wmf"/><Relationship Id="rId5" Type="http://schemas.openxmlformats.org/officeDocument/2006/relationships/oleObject" Target="../embeddings/oleObject10.bin"/><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0.png"/><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25.e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2.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24.emf"/><Relationship Id="rId4" Type="http://schemas.openxmlformats.org/officeDocument/2006/relationships/image" Target="../media/image21.wmf"/><Relationship Id="rId9" Type="http://schemas.openxmlformats.org/officeDocument/2006/relationships/oleObject" Target="../embeddings/oleObject14.bin"/></Relationships>
</file>

<file path=ppt/slides/_rels/slide17.xml.rels><?xml version="1.0" encoding="UTF-8" standalone="yes"?>
<Relationships xmlns="http://schemas.openxmlformats.org/package/2006/relationships"><Relationship Id="rId3" Type="http://schemas.openxmlformats.org/officeDocument/2006/relationships/video" Target="../media/media3.mp4"/><Relationship Id="rId7" Type="http://schemas.openxmlformats.org/officeDocument/2006/relationships/image" Target="../media/image27.png"/><Relationship Id="rId2" Type="http://schemas.microsoft.com/office/2007/relationships/media" Target="../media/media3.mp4"/><Relationship Id="rId1" Type="http://schemas.openxmlformats.org/officeDocument/2006/relationships/vmlDrawing" Target="../drawings/vmlDrawing7.vml"/><Relationship Id="rId6" Type="http://schemas.openxmlformats.org/officeDocument/2006/relationships/image" Target="../media/image26.emf"/><Relationship Id="rId5" Type="http://schemas.openxmlformats.org/officeDocument/2006/relationships/oleObject" Target="../embeddings/oleObject16.bin"/><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0.wmf"/><Relationship Id="rId5" Type="http://schemas.openxmlformats.org/officeDocument/2006/relationships/oleObject" Target="../embeddings/oleObject18.bin"/><Relationship Id="rId4" Type="http://schemas.openxmlformats.org/officeDocument/2006/relationships/image" Target="../media/image29.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3.wmf"/><Relationship Id="rId5" Type="http://schemas.openxmlformats.org/officeDocument/2006/relationships/oleObject" Target="../embeddings/oleObject21.bin"/><Relationship Id="rId10" Type="http://schemas.openxmlformats.org/officeDocument/2006/relationships/image" Target="../media/image35.wmf"/><Relationship Id="rId4" Type="http://schemas.openxmlformats.org/officeDocument/2006/relationships/image" Target="../media/image32.wmf"/><Relationship Id="rId9" Type="http://schemas.openxmlformats.org/officeDocument/2006/relationships/oleObject" Target="../embeddings/oleObject23.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36.wmf"/></Relationships>
</file>

<file path=ppt/slides/_rels/slide22.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41.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8.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28.bin"/><Relationship Id="rId14" Type="http://schemas.openxmlformats.org/officeDocument/2006/relationships/image" Target="../media/image42.wmf"/></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audio" Target="../media/audio2.wav"/><Relationship Id="rId7" Type="http://schemas.openxmlformats.org/officeDocument/2006/relationships/oleObject" Target="../embeddings/oleObject32.bin"/><Relationship Id="rId12" Type="http://schemas.openxmlformats.org/officeDocument/2006/relationships/image" Target="../media/image46.w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43.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45.wmf"/><Relationship Id="rId4" Type="http://schemas.openxmlformats.org/officeDocument/2006/relationships/audio" Target="../media/audio1.wav"/><Relationship Id="rId9" Type="http://schemas.openxmlformats.org/officeDocument/2006/relationships/oleObject" Target="../embeddings/oleObject33.bin"/></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png"/><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smtClean="0">
                <a:latin typeface="Times New Roman" panose="02020603050405020304" pitchFamily="18" charset="0"/>
                <a:cs typeface="Times New Roman" panose="02020603050405020304" pitchFamily="18" charset="0"/>
              </a:rPr>
              <a:t>ĐẶT VẤN ĐỀ</a:t>
            </a:r>
            <a:endParaRPr lang="en-US" sz="20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a:p>
        </p:txBody>
      </p:sp>
      <p:sp>
        <p:nvSpPr>
          <p:cNvPr id="5" name="Rectangle 4"/>
          <p:cNvSpPr/>
          <p:nvPr/>
        </p:nvSpPr>
        <p:spPr>
          <a:xfrm>
            <a:off x="903111" y="2644778"/>
            <a:ext cx="7868356" cy="1258421"/>
          </a:xfrm>
          <a:prstGeom prst="rect">
            <a:avLst/>
          </a:prstGeom>
        </p:spPr>
        <p:txBody>
          <a:bodyPr wrap="square">
            <a:spAutoFit/>
          </a:bodyPr>
          <a:lstStyle/>
          <a:p>
            <a:pPr algn="just">
              <a:lnSpc>
                <a:spcPct val="107000"/>
              </a:lnSpc>
              <a:spcAft>
                <a:spcPts val="0"/>
              </a:spcAft>
            </a:pPr>
            <a:r>
              <a:rPr lang="en-US" sz="2400" i="1">
                <a:solidFill>
                  <a:srgbClr val="000000"/>
                </a:solidFill>
                <a:latin typeface="Times New Roman" panose="02020603050405020304" pitchFamily="18" charset="0"/>
                <a:ea typeface="Calibri" panose="020F0502020204030204" pitchFamily="34" charset="0"/>
              </a:rPr>
              <a:t>“</a:t>
            </a:r>
            <a:r>
              <a:rPr lang="vi-VN" sz="2400" i="1">
                <a:solidFill>
                  <a:srgbClr val="000000"/>
                </a:solidFill>
                <a:latin typeface="Times New Roman" panose="02020603050405020304" pitchFamily="18" charset="0"/>
                <a:ea typeface="Calibri" panose="020F0502020204030204" pitchFamily="34" charset="0"/>
              </a:rPr>
              <a:t>Ở lớp 10, khi học về chuyển động của vật, ta đã biết có sự chuyển hoá giữa động năng và thế năng của vật. Vậy trong dao động điều hoà có sự chuyển hoá tương tự không?</a:t>
            </a:r>
            <a:r>
              <a:rPr lang="en-US" sz="2400" i="1">
                <a:solidFill>
                  <a:srgbClr val="000000"/>
                </a:solidFill>
                <a:latin typeface="Times New Roman" panose="02020603050405020304" pitchFamily="18" charset="0"/>
                <a:ea typeface="Calibri" panose="020F0502020204030204" pitchFamily="34" charset="0"/>
              </a:rPr>
              <a:t>”</a:t>
            </a:r>
            <a:endParaRPr lang="en-US" sz="24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1831456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07067" y="1740471"/>
            <a:ext cx="1823156" cy="449574"/>
          </a:xfrm>
        </p:spPr>
        <p:txBody>
          <a:bodyPr/>
          <a:lstStyle/>
          <a:p>
            <a:r>
              <a:rPr lang="en-US" sz="2000" smtClean="0">
                <a:solidFill>
                  <a:schemeClr val="tx1"/>
                </a:solidFill>
                <a:latin typeface="Times New Roman" panose="02020603050405020304" pitchFamily="18" charset="0"/>
                <a:cs typeface="Times New Roman" panose="02020603050405020304" pitchFamily="18" charset="0"/>
              </a:rPr>
              <a:t>II. THẾ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8" name="Subtitle 2"/>
          <p:cNvSpPr txBox="1">
            <a:spLocks/>
          </p:cNvSpPr>
          <p:nvPr/>
        </p:nvSpPr>
        <p:spPr>
          <a:xfrm>
            <a:off x="1507066" y="1332260"/>
            <a:ext cx="1992487" cy="408211"/>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000" smtClean="0">
                <a:solidFill>
                  <a:schemeClr val="tx1"/>
                </a:solidFill>
                <a:latin typeface="Times New Roman" panose="02020603050405020304" pitchFamily="18" charset="0"/>
                <a:cs typeface="Times New Roman" panose="02020603050405020304" pitchFamily="18" charset="0"/>
              </a:rPr>
              <a:t>I. ĐỘNG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7" name="Subtitle 2"/>
          <p:cNvSpPr txBox="1">
            <a:spLocks/>
          </p:cNvSpPr>
          <p:nvPr/>
        </p:nvSpPr>
        <p:spPr>
          <a:xfrm>
            <a:off x="1213554" y="2103090"/>
            <a:ext cx="2116669" cy="408211"/>
          </a:xfrm>
          <a:prstGeom prst="rect">
            <a:avLst/>
          </a:prstGeom>
        </p:spPr>
        <p:txBody>
          <a:bodyPr vert="horz" lIns="91440" tIns="45720" rIns="91440" bIns="45720" rtlCol="0" anchor="t">
            <a:normAutofit fontScale="92500" lnSpcReduction="10000"/>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b="1" smtClean="0">
                <a:solidFill>
                  <a:srgbClr val="FF0000"/>
                </a:solidFill>
                <a:latin typeface="Times New Roman" panose="02020603050405020304" pitchFamily="18" charset="0"/>
                <a:cs typeface="Times New Roman" panose="02020603050405020304" pitchFamily="18" charset="0"/>
              </a:rPr>
              <a:t>III. CƠ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
        <p:nvSpPr>
          <p:cNvPr id="6" name="Rectangle 2"/>
          <p:cNvSpPr>
            <a:spLocks noChangeArrowheads="1"/>
          </p:cNvSpPr>
          <p:nvPr/>
        </p:nvSpPr>
        <p:spPr bwMode="auto">
          <a:xfrm>
            <a:off x="1106311" y="2410023"/>
            <a:ext cx="754027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vi-VN"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rong dao động điều hoà có sự chuyển hoá qua lại giữa động năng và thế năng của vật, còn cơ năng, tức tổng động năng và thế năng của vật thì được bảo toàn.</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4272844362"/>
              </p:ext>
            </p:extLst>
          </p:nvPr>
        </p:nvGraphicFramePr>
        <p:xfrm>
          <a:off x="1592448" y="3384938"/>
          <a:ext cx="4333790" cy="683876"/>
        </p:xfrm>
        <a:graphic>
          <a:graphicData uri="http://schemas.openxmlformats.org/presentationml/2006/ole">
            <mc:AlternateContent xmlns:mc="http://schemas.openxmlformats.org/markup-compatibility/2006">
              <mc:Choice xmlns:v="urn:schemas-microsoft-com:vml" Requires="v">
                <p:oleObj spid="_x0000_s4114" name="Equation" r:id="rId3" imgW="2019300" imgH="393700" progId="Equation.DSMT4">
                  <p:embed/>
                </p:oleObj>
              </mc:Choice>
              <mc:Fallback>
                <p:oleObj name="Equation" r:id="rId3" imgW="2019300" imgH="3937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2448" y="3384938"/>
                        <a:ext cx="4333790" cy="683876"/>
                      </a:xfrm>
                      <a:prstGeom prst="rect">
                        <a:avLst/>
                      </a:prstGeom>
                      <a:noFill/>
                    </p:spPr>
                  </p:pic>
                </p:oleObj>
              </mc:Fallback>
            </mc:AlternateContent>
          </a:graphicData>
        </a:graphic>
      </p:graphicFrame>
      <p:pic>
        <p:nvPicPr>
          <p:cNvPr id="10" name="Picture 9"/>
          <p:cNvPicPr/>
          <p:nvPr/>
        </p:nvPicPr>
        <p:blipFill>
          <a:blip r:embed="rId5">
            <a:extLst>
              <a:ext uri="{28A0092B-C50C-407E-A947-70E740481C1C}">
                <a14:useLocalDpi xmlns:a14="http://schemas.microsoft.com/office/drawing/2010/main" val="0"/>
              </a:ext>
            </a:extLst>
          </a:blip>
          <a:stretch>
            <a:fillRect/>
          </a:stretch>
        </p:blipFill>
        <p:spPr>
          <a:xfrm>
            <a:off x="8854999" y="3020992"/>
            <a:ext cx="2997405" cy="2603306"/>
          </a:xfrm>
          <a:prstGeom prst="rect">
            <a:avLst/>
          </a:prstGeom>
        </p:spPr>
      </p:pic>
      <p:sp>
        <p:nvSpPr>
          <p:cNvPr id="12" name="Rectangle 11"/>
          <p:cNvSpPr/>
          <p:nvPr/>
        </p:nvSpPr>
        <p:spPr>
          <a:xfrm>
            <a:off x="1106311" y="4027659"/>
            <a:ext cx="7887218" cy="2123658"/>
          </a:xfrm>
          <a:prstGeom prst="rect">
            <a:avLst/>
          </a:prstGeom>
        </p:spPr>
        <p:txBody>
          <a:bodyPr wrap="square">
            <a:spAutoFit/>
          </a:bodyPr>
          <a:lstStyle/>
          <a:p>
            <a:r>
              <a:rPr lang="en-US" sz="2200" smtClean="0">
                <a:latin typeface="Times New Roman" panose="02020603050405020304" pitchFamily="18" charset="0"/>
                <a:ea typeface="Times New Roman" panose="02020603050405020304" pitchFamily="18" charset="0"/>
              </a:rPr>
              <a:t>    -</a:t>
            </a:r>
            <a:r>
              <a:rPr lang="en-US" sz="2200">
                <a:latin typeface="Times New Roman" panose="02020603050405020304" pitchFamily="18" charset="0"/>
                <a:ea typeface="Times New Roman" panose="02020603050405020304" pitchFamily="18" charset="0"/>
              </a:rPr>
              <a:t>Khi vật di chuyển từ biên âm đến vị trí cân bằng thì thế năng giảm động năng tăng và ngược </a:t>
            </a:r>
            <a:r>
              <a:rPr lang="en-US" sz="2200" smtClean="0">
                <a:latin typeface="Times New Roman" panose="02020603050405020304" pitchFamily="18" charset="0"/>
                <a:ea typeface="Times New Roman" panose="02020603050405020304" pitchFamily="18" charset="0"/>
              </a:rPr>
              <a:t>lại.</a:t>
            </a:r>
            <a:endParaRPr lang="en-US" sz="2200">
              <a:latin typeface="Times New Roman" panose="02020603050405020304" pitchFamily="18" charset="0"/>
              <a:ea typeface="Times New Roman" panose="02020603050405020304" pitchFamily="18" charset="0"/>
            </a:endParaRPr>
          </a:p>
          <a:p>
            <a:r>
              <a:rPr lang="en-US" sz="2200" smtClean="0">
                <a:latin typeface="Times New Roman" panose="02020603050405020304" pitchFamily="18" charset="0"/>
                <a:ea typeface="Times New Roman" panose="02020603050405020304" pitchFamily="18" charset="0"/>
              </a:rPr>
              <a:t>    -</a:t>
            </a:r>
            <a:r>
              <a:rPr lang="en-US" sz="2200">
                <a:latin typeface="Times New Roman" panose="02020603050405020304" pitchFamily="18" charset="0"/>
                <a:ea typeface="Times New Roman" panose="02020603050405020304" pitchFamily="18" charset="0"/>
              </a:rPr>
              <a:t>Khi vật đi chuyển từ vị trí cân bằng đến biên dương thì thế năng tăng động năng giảm và ngược </a:t>
            </a:r>
            <a:r>
              <a:rPr lang="en-US" sz="2200" smtClean="0">
                <a:latin typeface="Times New Roman" panose="02020603050405020304" pitchFamily="18" charset="0"/>
                <a:ea typeface="Times New Roman" panose="02020603050405020304" pitchFamily="18" charset="0"/>
              </a:rPr>
              <a:t>lại.</a:t>
            </a:r>
            <a:endParaRPr lang="en-US" sz="2200">
              <a:latin typeface="Times New Roman" panose="02020603050405020304" pitchFamily="18" charset="0"/>
              <a:ea typeface="Times New Roman" panose="02020603050405020304" pitchFamily="18" charset="0"/>
            </a:endParaRPr>
          </a:p>
          <a:p>
            <a:r>
              <a:rPr lang="en-US" sz="2200" smtClean="0">
                <a:latin typeface="Times New Roman" panose="02020603050405020304" pitchFamily="18" charset="0"/>
                <a:ea typeface="Times New Roman" panose="02020603050405020304" pitchFamily="18" charset="0"/>
              </a:rPr>
              <a:t>   -</a:t>
            </a:r>
            <a:r>
              <a:rPr lang="en-US" sz="2200">
                <a:latin typeface="Times New Roman" panose="02020603050405020304" pitchFamily="18" charset="0"/>
                <a:ea typeface="Times New Roman" panose="02020603050405020304" pitchFamily="18" charset="0"/>
              </a:rPr>
              <a:t>Vật đạt động năng cực đại khi ở vị trí cân bằng và cực tiểu khi ở vị trí biên còn thế năng thì ngược </a:t>
            </a:r>
            <a:r>
              <a:rPr lang="en-US" sz="2200" smtClean="0">
                <a:latin typeface="Times New Roman" panose="02020603050405020304" pitchFamily="18" charset="0"/>
                <a:ea typeface="Times New Roman" panose="02020603050405020304" pitchFamily="18" charset="0"/>
              </a:rPr>
              <a:t>lại.</a:t>
            </a:r>
            <a:endParaRPr lang="en-US" sz="22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4556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barn(inVertical)">
                                      <p:cBhvr>
                                        <p:cTn id="20" dur="500"/>
                                        <p:tgtEl>
                                          <p:spTgt spid="1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animEffect transition="in" filter="barn(inVertical)">
                                      <p:cBhvr>
                                        <p:cTn id="25" dur="500"/>
                                        <p:tgtEl>
                                          <p:spTgt spid="1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animEffect transition="in" filter="barn(inVertical)">
                                      <p:cBhvr>
                                        <p:cTn id="30"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07067" y="1740471"/>
            <a:ext cx="1823156" cy="449574"/>
          </a:xfrm>
        </p:spPr>
        <p:txBody>
          <a:bodyPr/>
          <a:lstStyle/>
          <a:p>
            <a:r>
              <a:rPr lang="en-US" sz="2000" smtClean="0">
                <a:solidFill>
                  <a:schemeClr val="tx1"/>
                </a:solidFill>
                <a:latin typeface="Times New Roman" panose="02020603050405020304" pitchFamily="18" charset="0"/>
                <a:cs typeface="Times New Roman" panose="02020603050405020304" pitchFamily="18" charset="0"/>
              </a:rPr>
              <a:t>II. THẾ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8" name="Subtitle 2"/>
          <p:cNvSpPr txBox="1">
            <a:spLocks/>
          </p:cNvSpPr>
          <p:nvPr/>
        </p:nvSpPr>
        <p:spPr>
          <a:xfrm>
            <a:off x="1507066" y="1332260"/>
            <a:ext cx="1992487" cy="408211"/>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000" smtClean="0">
                <a:solidFill>
                  <a:schemeClr val="tx1"/>
                </a:solidFill>
                <a:latin typeface="Times New Roman" panose="02020603050405020304" pitchFamily="18" charset="0"/>
                <a:cs typeface="Times New Roman" panose="02020603050405020304" pitchFamily="18" charset="0"/>
              </a:rPr>
              <a:t>I. ĐỘNG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7" name="Subtitle 2"/>
          <p:cNvSpPr txBox="1">
            <a:spLocks/>
          </p:cNvSpPr>
          <p:nvPr/>
        </p:nvSpPr>
        <p:spPr>
          <a:xfrm>
            <a:off x="1213554" y="2103090"/>
            <a:ext cx="2116669" cy="408211"/>
          </a:xfrm>
          <a:prstGeom prst="rect">
            <a:avLst/>
          </a:prstGeom>
        </p:spPr>
        <p:txBody>
          <a:bodyPr vert="horz" lIns="91440" tIns="45720" rIns="91440" bIns="45720" rtlCol="0" anchor="t">
            <a:normAutofit fontScale="92500" lnSpcReduction="10000"/>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b="1" smtClean="0">
                <a:solidFill>
                  <a:srgbClr val="FF0000"/>
                </a:solidFill>
                <a:latin typeface="Times New Roman" panose="02020603050405020304" pitchFamily="18" charset="0"/>
                <a:cs typeface="Times New Roman" panose="02020603050405020304" pitchFamily="18" charset="0"/>
              </a:rPr>
              <a:t>III. CƠ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7942971" y="5069710"/>
            <a:ext cx="4249029" cy="1788289"/>
          </a:xfrm>
          <a:prstGeom prst="rect">
            <a:avLst/>
          </a:prstGeom>
        </p:spPr>
      </p:pic>
      <p:sp>
        <p:nvSpPr>
          <p:cNvPr id="6" name="Rectangle 5"/>
          <p:cNvSpPr/>
          <p:nvPr/>
        </p:nvSpPr>
        <p:spPr>
          <a:xfrm>
            <a:off x="1507066" y="2425339"/>
            <a:ext cx="8447162" cy="4493538"/>
          </a:xfrm>
          <a:prstGeom prst="rect">
            <a:avLst/>
          </a:prstGeom>
        </p:spPr>
        <p:txBody>
          <a:bodyPr wrap="square">
            <a:spAutoFit/>
          </a:bodyPr>
          <a:lstStyle/>
          <a:p>
            <a:r>
              <a:rPr lang="en-US" sz="2200">
                <a:latin typeface="Times New Roman" panose="02020603050405020304" pitchFamily="18" charset="0"/>
                <a:ea typeface="Times New Roman" panose="02020603050405020304" pitchFamily="18" charset="0"/>
              </a:rPr>
              <a:t>a) -Từ 0 đến T/4: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tăng từ 0 đến giá trị lớn nhất tại T/4,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giảm từ giá trị lớn nhất về 0 tại T/4</a:t>
            </a:r>
          </a:p>
          <a:p>
            <a:r>
              <a:rPr lang="en-US" sz="2200">
                <a:latin typeface="Times New Roman" panose="02020603050405020304" pitchFamily="18" charset="0"/>
                <a:ea typeface="Times New Roman" panose="02020603050405020304" pitchFamily="18" charset="0"/>
              </a:rPr>
              <a:t>-Từ T/4 đến T/2: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giảm từ giá trị lớn nhất về 0 tại T/2,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tăng từ 0 đến giá trị lớn nhất tại T/2</a:t>
            </a:r>
          </a:p>
          <a:p>
            <a:r>
              <a:rPr lang="en-US" sz="2200">
                <a:latin typeface="Times New Roman" panose="02020603050405020304" pitchFamily="18" charset="0"/>
                <a:ea typeface="Times New Roman" panose="02020603050405020304" pitchFamily="18" charset="0"/>
              </a:rPr>
              <a:t>-Từ T/2 đến 3T/4: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tăng từ 0 đạt giá trị lớn nhất tại 3T/4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giảm từ giá trị lớn nhất về 0 tại 3T/4</a:t>
            </a:r>
          </a:p>
          <a:p>
            <a:r>
              <a:rPr lang="en-US" sz="2200">
                <a:latin typeface="Times New Roman" panose="02020603050405020304" pitchFamily="18" charset="0"/>
                <a:ea typeface="Times New Roman" panose="02020603050405020304" pitchFamily="18" charset="0"/>
              </a:rPr>
              <a:t>-Từ 3T/4 đến T: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giảm từ giá trị lớn nhất về 0 tại T,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tăng từ 0 đến giá trị lớn nhất tại T</a:t>
            </a:r>
          </a:p>
          <a:p>
            <a:r>
              <a:rPr lang="en-US" sz="2200">
                <a:latin typeface="Times New Roman" panose="02020603050405020304" pitchFamily="18" charset="0"/>
                <a:ea typeface="Times New Roman" panose="02020603050405020304" pitchFamily="18" charset="0"/>
              </a:rPr>
              <a:t>b) -Tại thời điểm t = 0: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 0,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 W</a:t>
            </a:r>
          </a:p>
          <a:p>
            <a:r>
              <a:rPr lang="en-US" sz="2200">
                <a:latin typeface="Times New Roman" panose="02020603050405020304" pitchFamily="18" charset="0"/>
                <a:ea typeface="Times New Roman" panose="02020603050405020304" pitchFamily="18" charset="0"/>
              </a:rPr>
              <a:t>   -Tại thời điểm t = T/8: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 W/2</a:t>
            </a:r>
          </a:p>
          <a:p>
            <a:r>
              <a:rPr lang="en-US" sz="2200">
                <a:latin typeface="Times New Roman" panose="02020603050405020304" pitchFamily="18" charset="0"/>
                <a:ea typeface="Times New Roman" panose="02020603050405020304" pitchFamily="18" charset="0"/>
              </a:rPr>
              <a:t>   -Tại thời điểm t = T/4: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 W,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 0</a:t>
            </a:r>
          </a:p>
          <a:p>
            <a:r>
              <a:rPr lang="en-US" sz="2200">
                <a:latin typeface="Times New Roman" panose="02020603050405020304" pitchFamily="18" charset="0"/>
                <a:ea typeface="Times New Roman" panose="02020603050405020304" pitchFamily="18" charset="0"/>
              </a:rPr>
              <a:t>   -Tại thời điểm t = 3T/8: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 W/2</a:t>
            </a:r>
          </a:p>
          <a:p>
            <a:pPr>
              <a:spcAft>
                <a:spcPts val="0"/>
              </a:spcAft>
            </a:pPr>
            <a:r>
              <a:rPr lang="en-US" sz="2200">
                <a:latin typeface="Times New Roman" panose="02020603050405020304" pitchFamily="18" charset="0"/>
                <a:ea typeface="Times New Roman" panose="02020603050405020304" pitchFamily="18" charset="0"/>
              </a:rPr>
              <a:t>→ ở mỗi thời điểm trên ta đều có: W</a:t>
            </a:r>
            <a:r>
              <a:rPr lang="en-US" sz="2200" baseline="-25000">
                <a:latin typeface="Times New Roman" panose="02020603050405020304" pitchFamily="18" charset="0"/>
                <a:ea typeface="Times New Roman" panose="02020603050405020304" pitchFamily="18" charset="0"/>
              </a:rPr>
              <a:t>đ</a:t>
            </a:r>
            <a:r>
              <a:rPr lang="en-US" sz="2200">
                <a:latin typeface="Times New Roman" panose="02020603050405020304" pitchFamily="18" charset="0"/>
                <a:ea typeface="Times New Roman" panose="02020603050405020304" pitchFamily="18" charset="0"/>
              </a:rPr>
              <a:t>  + W</a:t>
            </a:r>
            <a:r>
              <a:rPr lang="en-US" sz="2200" baseline="-25000">
                <a:latin typeface="Times New Roman" panose="02020603050405020304" pitchFamily="18" charset="0"/>
                <a:ea typeface="Times New Roman" panose="02020603050405020304" pitchFamily="18" charset="0"/>
              </a:rPr>
              <a:t>t</a:t>
            </a:r>
            <a:r>
              <a:rPr lang="en-US" sz="2200">
                <a:latin typeface="Times New Roman" panose="02020603050405020304" pitchFamily="18" charset="0"/>
                <a:ea typeface="Times New Roman" panose="02020603050405020304" pitchFamily="18" charset="0"/>
              </a:rPr>
              <a:t>  = W.</a:t>
            </a:r>
          </a:p>
        </p:txBody>
      </p:sp>
    </p:spTree>
    <p:extLst>
      <p:ext uri="{BB962C8B-B14F-4D97-AF65-F5344CB8AC3E}">
        <p14:creationId xmlns:p14="http://schemas.microsoft.com/office/powerpoint/2010/main" val="24489685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12" name="Rectangle 5"/>
          <p:cNvSpPr>
            <a:spLocks noChangeArrowheads="1"/>
          </p:cNvSpPr>
          <p:nvPr/>
        </p:nvSpPr>
        <p:spPr bwMode="auto">
          <a:xfrm>
            <a:off x="1334069" y="1285078"/>
            <a:ext cx="9292281"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Con lắc lò xo:</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 name="Dao động điều hòa - con lắc lò x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34069" y="2211858"/>
            <a:ext cx="8749045" cy="4646141"/>
          </a:xfrm>
          <a:prstGeom prst="rect">
            <a:avLst/>
          </a:prstGeom>
        </p:spPr>
      </p:pic>
    </p:spTree>
    <p:extLst>
      <p:ext uri="{BB962C8B-B14F-4D97-AF65-F5344CB8AC3E}">
        <p14:creationId xmlns:p14="http://schemas.microsoft.com/office/powerpoint/2010/main" val="10584299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38152894"/>
              </p:ext>
            </p:extLst>
          </p:nvPr>
        </p:nvGraphicFramePr>
        <p:xfrm>
          <a:off x="2011080" y="2817495"/>
          <a:ext cx="2641497" cy="690705"/>
        </p:xfrm>
        <a:graphic>
          <a:graphicData uri="http://schemas.openxmlformats.org/presentationml/2006/ole">
            <mc:AlternateContent xmlns:mc="http://schemas.openxmlformats.org/markup-compatibility/2006">
              <mc:Choice xmlns:v="urn:schemas-microsoft-com:vml" Requires="v">
                <p:oleObj spid="_x0000_s6214" name="Equation" r:id="rId3" imgW="965200" imgH="393700" progId="Equation.DSMT4">
                  <p:embed/>
                </p:oleObj>
              </mc:Choice>
              <mc:Fallback>
                <p:oleObj name="Equation" r:id="rId3" imgW="965200" imgH="3937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1080" y="2817495"/>
                        <a:ext cx="2641497" cy="69070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53229882"/>
              </p:ext>
            </p:extLst>
          </p:nvPr>
        </p:nvGraphicFramePr>
        <p:xfrm>
          <a:off x="4463258" y="3448216"/>
          <a:ext cx="1654321" cy="772505"/>
        </p:xfrm>
        <a:graphic>
          <a:graphicData uri="http://schemas.openxmlformats.org/presentationml/2006/ole">
            <mc:AlternateContent xmlns:mc="http://schemas.openxmlformats.org/markup-compatibility/2006">
              <mc:Choice xmlns:v="urn:schemas-microsoft-com:vml" Requires="v">
                <p:oleObj spid="_x0000_s6215" name="Equation" r:id="rId5" imgW="723586" imgH="444307" progId="Equation.DSMT4">
                  <p:embed/>
                </p:oleObj>
              </mc:Choice>
              <mc:Fallback>
                <p:oleObj name="Equation" r:id="rId5" imgW="723586" imgH="444307"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258" y="3448216"/>
                        <a:ext cx="1654321" cy="77250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171019356"/>
              </p:ext>
            </p:extLst>
          </p:nvPr>
        </p:nvGraphicFramePr>
        <p:xfrm>
          <a:off x="8885953" y="3448216"/>
          <a:ext cx="2179668" cy="793835"/>
        </p:xfrm>
        <a:graphic>
          <a:graphicData uri="http://schemas.openxmlformats.org/presentationml/2006/ole">
            <mc:AlternateContent xmlns:mc="http://schemas.openxmlformats.org/markup-compatibility/2006">
              <mc:Choice xmlns:v="urn:schemas-microsoft-com:vml" Requires="v">
                <p:oleObj spid="_x0000_s6216" name="Equation" r:id="rId7" imgW="901309" imgH="444307" progId="Equation.DSMT4">
                  <p:embed/>
                </p:oleObj>
              </mc:Choice>
              <mc:Fallback>
                <p:oleObj name="Equation" r:id="rId7" imgW="901309" imgH="444307"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85953" y="3448216"/>
                        <a:ext cx="2179668" cy="793835"/>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723896181"/>
              </p:ext>
            </p:extLst>
          </p:nvPr>
        </p:nvGraphicFramePr>
        <p:xfrm>
          <a:off x="1334069" y="5501531"/>
          <a:ext cx="7217514" cy="652134"/>
        </p:xfrm>
        <a:graphic>
          <a:graphicData uri="http://schemas.openxmlformats.org/presentationml/2006/ole">
            <mc:AlternateContent xmlns:mc="http://schemas.openxmlformats.org/markup-compatibility/2006">
              <mc:Choice xmlns:v="urn:schemas-microsoft-com:vml" Requires="v">
                <p:oleObj spid="_x0000_s6217" name="Equation" r:id="rId9" imgW="2717800" imgH="393700" progId="Equation.DSMT4">
                  <p:embed/>
                </p:oleObj>
              </mc:Choice>
              <mc:Fallback>
                <p:oleObj name="Equation" r:id="rId9" imgW="2717800" imgH="3937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4069" y="5501531"/>
                        <a:ext cx="7217514" cy="652134"/>
                      </a:xfrm>
                      <a:prstGeom prst="rect">
                        <a:avLst/>
                      </a:prstGeom>
                      <a:noFill/>
                    </p:spPr>
                  </p:pic>
                </p:oleObj>
              </mc:Fallback>
            </mc:AlternateContent>
          </a:graphicData>
        </a:graphic>
      </p:graphicFrame>
      <p:sp>
        <p:nvSpPr>
          <p:cNvPr id="12" name="Rectangle 5"/>
          <p:cNvSpPr>
            <a:spLocks noChangeArrowheads="1"/>
          </p:cNvSpPr>
          <p:nvPr/>
        </p:nvSpPr>
        <p:spPr bwMode="auto">
          <a:xfrm>
            <a:off x="1334069" y="1273410"/>
            <a:ext cx="9292281"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Con lắc lò xo:</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Nếu chọn mốc thế năng ở vị trí cân bằng, thì thế năng đàn hồi của con lắc lò xo ở li độ x là: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3" name="Rectangle 6"/>
          <p:cNvSpPr>
            <a:spLocks noChangeArrowheads="1"/>
          </p:cNvSpPr>
          <p:nvPr/>
        </p:nvSpPr>
        <p:spPr bwMode="auto">
          <a:xfrm>
            <a:off x="3891158" y="2917728"/>
            <a:ext cx="336545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k: là độ cứng của lò xo)</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4" name="Rectangle 7"/>
          <p:cNvSpPr>
            <a:spLocks noChangeArrowheads="1"/>
          </p:cNvSpPr>
          <p:nvPr/>
        </p:nvSpPr>
        <p:spPr bwMode="auto">
          <a:xfrm>
            <a:off x="6117579" y="3597557"/>
            <a:ext cx="27683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Chu kì con lắc lò xo: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5" name="Rectangle 8"/>
          <p:cNvSpPr>
            <a:spLocks noChangeArrowheads="1"/>
          </p:cNvSpPr>
          <p:nvPr/>
        </p:nvSpPr>
        <p:spPr bwMode="auto">
          <a:xfrm>
            <a:off x="1334071" y="4806420"/>
            <a:ext cx="929228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Cơ năng con lắc lò xo: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6" name="Rectangle 9"/>
          <p:cNvSpPr>
            <a:spLocks noChangeArrowheads="1"/>
          </p:cNvSpPr>
          <p:nvPr/>
        </p:nvSpPr>
        <p:spPr bwMode="auto">
          <a:xfrm>
            <a:off x="7751630" y="5616543"/>
            <a:ext cx="929228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hằng số</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9" name="Rectangle 18"/>
          <p:cNvSpPr/>
          <p:nvPr/>
        </p:nvSpPr>
        <p:spPr>
          <a:xfrm>
            <a:off x="1320789" y="3654929"/>
            <a:ext cx="3185487"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-Tần số góc con lắc lò xo: </a:t>
            </a:r>
            <a:endParaRPr lang="en-US" sz="2200"/>
          </a:p>
        </p:txBody>
      </p:sp>
      <p:pic>
        <p:nvPicPr>
          <p:cNvPr id="20" name="Picture 19"/>
          <p:cNvPicPr>
            <a:picLocks noChangeAspect="1"/>
          </p:cNvPicPr>
          <p:nvPr/>
        </p:nvPicPr>
        <p:blipFill>
          <a:blip r:embed="rId11"/>
          <a:stretch>
            <a:fillRect/>
          </a:stretch>
        </p:blipFill>
        <p:spPr>
          <a:xfrm>
            <a:off x="10799348" y="1539276"/>
            <a:ext cx="1392652" cy="3038475"/>
          </a:xfrm>
          <a:prstGeom prst="rect">
            <a:avLst/>
          </a:prstGeom>
        </p:spPr>
      </p:pic>
    </p:spTree>
    <p:extLst>
      <p:ext uri="{BB962C8B-B14F-4D97-AF65-F5344CB8AC3E}">
        <p14:creationId xmlns:p14="http://schemas.microsoft.com/office/powerpoint/2010/main" val="418397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barn(inVertical)">
                                      <p:cBhvr>
                                        <p:cTn id="7" dur="500"/>
                                        <p:tgtEl>
                                          <p:spTgt spid="1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barn(inVertical)">
                                      <p:cBhvr>
                                        <p:cTn id="10" dur="500"/>
                                        <p:tgtEl>
                                          <p:spTgt spid="1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12" name="Rectangle 5"/>
          <p:cNvSpPr>
            <a:spLocks noChangeArrowheads="1"/>
          </p:cNvSpPr>
          <p:nvPr/>
        </p:nvSpPr>
        <p:spPr bwMode="auto">
          <a:xfrm>
            <a:off x="1334069" y="1611964"/>
            <a:ext cx="9292281"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Con lắc lò xo:</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3"/>
          <a:stretch>
            <a:fillRect/>
          </a:stretch>
        </p:blipFill>
        <p:spPr>
          <a:xfrm>
            <a:off x="10693229" y="1811124"/>
            <a:ext cx="1392652" cy="3038475"/>
          </a:xfrm>
          <a:prstGeom prst="rect">
            <a:avLst/>
          </a:prstGeom>
        </p:spPr>
      </p:pic>
      <p:pic>
        <p:nvPicPr>
          <p:cNvPr id="2" name="Picture 1"/>
          <p:cNvPicPr>
            <a:picLocks noChangeAspect="1"/>
          </p:cNvPicPr>
          <p:nvPr/>
        </p:nvPicPr>
        <p:blipFill>
          <a:blip r:embed="rId4"/>
          <a:stretch>
            <a:fillRect/>
          </a:stretch>
        </p:blipFill>
        <p:spPr>
          <a:xfrm>
            <a:off x="1008159" y="2460463"/>
            <a:ext cx="9359160" cy="2028825"/>
          </a:xfrm>
          <a:prstGeom prst="rect">
            <a:avLst/>
          </a:prstGeom>
        </p:spPr>
      </p:pic>
      <p:grpSp>
        <p:nvGrpSpPr>
          <p:cNvPr id="8" name="Group 7"/>
          <p:cNvGrpSpPr/>
          <p:nvPr/>
        </p:nvGrpSpPr>
        <p:grpSpPr>
          <a:xfrm>
            <a:off x="1133533" y="4454303"/>
            <a:ext cx="4681969" cy="694800"/>
            <a:chOff x="1133533" y="4454303"/>
            <a:chExt cx="4681969" cy="694800"/>
          </a:xfrm>
        </p:grpSpPr>
        <p:sp>
          <p:nvSpPr>
            <p:cNvPr id="3" name="Rectangle 2"/>
            <p:cNvSpPr>
              <a:spLocks noChangeArrowheads="1"/>
            </p:cNvSpPr>
            <p:nvPr/>
          </p:nvSpPr>
          <p:spPr bwMode="auto">
            <a:xfrm>
              <a:off x="1133533" y="4564907"/>
              <a:ext cx="29936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Chu kì con lắc lò xo: </a:t>
              </a:r>
              <a:endParaRPr kumimoji="0" lang="en-US" altLang="en-US" sz="2200" b="0" i="0" u="none" strike="noStrike" cap="none" normalizeH="0" baseline="0" smtClean="0">
                <a:ln>
                  <a:noFill/>
                </a:ln>
                <a:solidFill>
                  <a:schemeClr val="tx1"/>
                </a:solidFill>
                <a:effectLst/>
                <a:latin typeface="Arial" panose="020B0604020202020204"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4062579841"/>
                </p:ext>
              </p:extLst>
            </p:nvPr>
          </p:nvGraphicFramePr>
          <p:xfrm>
            <a:off x="4127157" y="4454303"/>
            <a:ext cx="1688345" cy="694800"/>
          </p:xfrm>
          <a:graphic>
            <a:graphicData uri="http://schemas.openxmlformats.org/presentationml/2006/ole">
              <mc:AlternateContent xmlns:mc="http://schemas.openxmlformats.org/markup-compatibility/2006">
                <mc:Choice xmlns:v="urn:schemas-microsoft-com:vml" Requires="v">
                  <p:oleObj spid="_x0000_s11277" name="Equation" r:id="rId5" imgW="901309" imgH="444307" progId="Equation.DSMT4">
                    <p:embed/>
                  </p:oleObj>
                </mc:Choice>
                <mc:Fallback>
                  <p:oleObj name="Equation" r:id="rId5" imgW="901309" imgH="444307"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7157" y="4454303"/>
                          <a:ext cx="1688345" cy="694800"/>
                        </a:xfrm>
                        <a:prstGeom prst="rect">
                          <a:avLst/>
                        </a:prstGeom>
                        <a:noFill/>
                      </p:spPr>
                    </p:pic>
                  </p:oleObj>
                </mc:Fallback>
              </mc:AlternateContent>
            </a:graphicData>
          </a:graphic>
        </p:graphicFrame>
      </p:grpSp>
      <p:sp>
        <p:nvSpPr>
          <p:cNvPr id="7" name="Rectangle 3"/>
          <p:cNvSpPr>
            <a:spLocks noChangeArrowheads="1"/>
          </p:cNvSpPr>
          <p:nvPr/>
        </p:nvSpPr>
        <p:spPr bwMode="auto">
          <a:xfrm>
            <a:off x="1133533" y="5065663"/>
            <a:ext cx="646587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 </a:t>
            </a:r>
            <a:r>
              <a:rPr kumimoji="0" lang="vi-VN"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Thực hiện bằng đồng hồ bấm giờ thấy kết quả giống với công thức tính với sai số nhỏ hơn 0,01s</a:t>
            </a:r>
            <a:endParaRPr kumimoji="0" lang="vi-VN" altLang="en-US" sz="22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9227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21" name="Rectangle 11"/>
          <p:cNvSpPr>
            <a:spLocks noChangeArrowheads="1"/>
          </p:cNvSpPr>
          <p:nvPr/>
        </p:nvSpPr>
        <p:spPr bwMode="auto">
          <a:xfrm>
            <a:off x="3225114" y="3247343"/>
            <a:ext cx="2743200" cy="362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2" name="Rectangle 5"/>
          <p:cNvSpPr>
            <a:spLocks noChangeArrowheads="1"/>
          </p:cNvSpPr>
          <p:nvPr/>
        </p:nvSpPr>
        <p:spPr bwMode="auto">
          <a:xfrm>
            <a:off x="1334069" y="1438966"/>
            <a:ext cx="947809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200" b="1">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Con lắc </a:t>
            </a:r>
            <a:r>
              <a:rPr lang="en-US" altLang="en-US" sz="2200" b="1" smtClean="0">
                <a:latin typeface="Times New Roman" panose="02020603050405020304" pitchFamily="18" charset="0"/>
                <a:ea typeface="Calibri" panose="020F0502020204030204" pitchFamily="34" charset="0"/>
                <a:cs typeface="Times New Roman" panose="02020603050405020304" pitchFamily="18" charset="0"/>
              </a:rPr>
              <a:t>đơn</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037969" y="2333490"/>
            <a:ext cx="4633782" cy="3511255"/>
          </a:xfrm>
          <a:prstGeom prst="rect">
            <a:avLst/>
          </a:prstGeom>
        </p:spPr>
      </p:pic>
      <p:pic>
        <p:nvPicPr>
          <p:cNvPr id="13" name="Picture 12"/>
          <p:cNvPicPr>
            <a:picLocks noChangeAspect="1"/>
          </p:cNvPicPr>
          <p:nvPr/>
        </p:nvPicPr>
        <p:blipFill>
          <a:blip r:embed="rId3"/>
          <a:stretch>
            <a:fillRect/>
          </a:stretch>
        </p:blipFill>
        <p:spPr>
          <a:xfrm>
            <a:off x="6649798" y="2333490"/>
            <a:ext cx="2418196" cy="3390900"/>
          </a:xfrm>
          <a:prstGeom prst="rect">
            <a:avLst/>
          </a:prstGeom>
        </p:spPr>
      </p:pic>
    </p:spTree>
    <p:extLst>
      <p:ext uri="{BB962C8B-B14F-4D97-AF65-F5344CB8AC3E}">
        <p14:creationId xmlns:p14="http://schemas.microsoft.com/office/powerpoint/2010/main" val="21289735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904127141"/>
              </p:ext>
            </p:extLst>
          </p:nvPr>
        </p:nvGraphicFramePr>
        <p:xfrm>
          <a:off x="8811811" y="2243569"/>
          <a:ext cx="258048" cy="267848"/>
        </p:xfrm>
        <a:graphic>
          <a:graphicData uri="http://schemas.openxmlformats.org/presentationml/2006/ole">
            <mc:AlternateContent xmlns:mc="http://schemas.openxmlformats.org/markup-compatibility/2006">
              <mc:Choice xmlns:v="urn:schemas-microsoft-com:vml" Requires="v">
                <p:oleObj spid="_x0000_s7263" name="Equation" r:id="rId3" imgW="152280" imgH="139680" progId="Equation.DSMT4">
                  <p:embed/>
                </p:oleObj>
              </mc:Choice>
              <mc:Fallback>
                <p:oleObj name="Equation" r:id="rId3" imgW="152280" imgH="139680" progId="Equation.DSMT4">
                  <p:embed/>
                  <p:pic>
                    <p:nvPicPr>
                      <p:cNvPr id="0" name=""/>
                      <p:cNvPicPr/>
                      <p:nvPr/>
                    </p:nvPicPr>
                    <p:blipFill>
                      <a:blip r:embed="rId4"/>
                      <a:stretch>
                        <a:fillRect/>
                      </a:stretch>
                    </p:blipFill>
                    <p:spPr>
                      <a:xfrm>
                        <a:off x="8811811" y="2243569"/>
                        <a:ext cx="258048" cy="267848"/>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946160166"/>
              </p:ext>
            </p:extLst>
          </p:nvPr>
        </p:nvGraphicFramePr>
        <p:xfrm>
          <a:off x="2766572" y="3020585"/>
          <a:ext cx="618554" cy="647816"/>
        </p:xfrm>
        <a:graphic>
          <a:graphicData uri="http://schemas.openxmlformats.org/presentationml/2006/ole">
            <mc:AlternateContent xmlns:mc="http://schemas.openxmlformats.org/markup-compatibility/2006">
              <mc:Choice xmlns:v="urn:schemas-microsoft-com:vml" Requires="v">
                <p:oleObj spid="_x0000_s7264" name="Equation" r:id="rId5" imgW="393529" imgH="393529" progId="Equation.DSMT4">
                  <p:embed/>
                </p:oleObj>
              </mc:Choice>
              <mc:Fallback>
                <p:oleObj name="Equation" r:id="rId5" imgW="393529" imgH="393529"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6572" y="3020585"/>
                        <a:ext cx="618554" cy="647816"/>
                      </a:xfrm>
                      <a:prstGeom prst="rect">
                        <a:avLst/>
                      </a:prstGeom>
                      <a:noFill/>
                    </p:spPr>
                  </p:pic>
                </p:oleObj>
              </mc:Fallback>
            </mc:AlternateContent>
          </a:graphicData>
        </a:graphic>
      </p:graphicFrame>
      <p:sp>
        <p:nvSpPr>
          <p:cNvPr id="21" name="Rectangle 11"/>
          <p:cNvSpPr>
            <a:spLocks noChangeArrowheads="1"/>
          </p:cNvSpPr>
          <p:nvPr/>
        </p:nvSpPr>
        <p:spPr bwMode="auto">
          <a:xfrm>
            <a:off x="3225114" y="3247343"/>
            <a:ext cx="2743200" cy="362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pSp>
        <p:nvGrpSpPr>
          <p:cNvPr id="29" name="Group 28"/>
          <p:cNvGrpSpPr/>
          <p:nvPr/>
        </p:nvGrpSpPr>
        <p:grpSpPr>
          <a:xfrm>
            <a:off x="1334069" y="1438966"/>
            <a:ext cx="9478093" cy="2083851"/>
            <a:chOff x="1334069" y="1438966"/>
            <a:chExt cx="9478093" cy="2083851"/>
          </a:xfrm>
        </p:grpSpPr>
        <p:sp>
          <p:nvSpPr>
            <p:cNvPr id="12" name="Rectangle 5"/>
            <p:cNvSpPr>
              <a:spLocks noChangeArrowheads="1"/>
            </p:cNvSpPr>
            <p:nvPr/>
          </p:nvSpPr>
          <p:spPr bwMode="auto">
            <a:xfrm>
              <a:off x="1334069" y="1438966"/>
              <a:ext cx="947809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200" b="1">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Con lắc </a:t>
              </a:r>
              <a:r>
                <a:rPr lang="en-US" altLang="en-US" sz="2200" b="1" smtClean="0">
                  <a:latin typeface="Times New Roman" panose="02020603050405020304" pitchFamily="18" charset="0"/>
                  <a:ea typeface="Calibri" panose="020F0502020204030204" pitchFamily="34" charset="0"/>
                  <a:cs typeface="Times New Roman" panose="02020603050405020304" pitchFamily="18" charset="0"/>
                </a:rPr>
                <a:t>đơn</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Nếu chọn mốc thế năng ở vị trí cân bằng, thì thế năng </a:t>
              </a:r>
              <a:r>
                <a:rPr lang="en-US" altLang="en-US" sz="2200" smtClean="0">
                  <a:latin typeface="Times New Roman" panose="02020603050405020304" pitchFamily="18" charset="0"/>
                  <a:ea typeface="Calibri" panose="020F0502020204030204" pitchFamily="34" charset="0"/>
                  <a:cs typeface="Times New Roman" panose="02020603050405020304" pitchFamily="18" charset="0"/>
                </a:rPr>
                <a:t>ở li độ góc     là: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959988239"/>
                </p:ext>
              </p:extLst>
            </p:nvPr>
          </p:nvGraphicFramePr>
          <p:xfrm>
            <a:off x="2079783" y="2618277"/>
            <a:ext cx="3751396" cy="374978"/>
          </p:xfrm>
          <a:graphic>
            <a:graphicData uri="http://schemas.openxmlformats.org/presentationml/2006/ole">
              <mc:AlternateContent xmlns:mc="http://schemas.openxmlformats.org/markup-compatibility/2006">
                <mc:Choice xmlns:v="urn:schemas-microsoft-com:vml" Requires="v">
                  <p:oleObj spid="_x0000_s7265" name="Equation" r:id="rId7" imgW="1473200" imgH="228600" progId="Equation.DSMT4">
                    <p:embed/>
                  </p:oleObj>
                </mc:Choice>
                <mc:Fallback>
                  <p:oleObj name="Equation" r:id="rId7" imgW="1473200" imgH="2286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9783" y="2618277"/>
                          <a:ext cx="3751396" cy="374978"/>
                        </a:xfrm>
                        <a:prstGeom prst="rect">
                          <a:avLst/>
                        </a:prstGeom>
                        <a:noFill/>
                      </p:spPr>
                    </p:pic>
                  </p:oleObj>
                </mc:Fallback>
              </mc:AlternateContent>
            </a:graphicData>
          </a:graphic>
        </p:graphicFrame>
        <p:sp>
          <p:nvSpPr>
            <p:cNvPr id="23" name="Rectangle 13"/>
            <p:cNvSpPr>
              <a:spLocks noChangeArrowheads="1"/>
            </p:cNvSpPr>
            <p:nvPr/>
          </p:nvSpPr>
          <p:spPr bwMode="auto">
            <a:xfrm rot="10800000" flipV="1">
              <a:off x="2021649" y="3122707"/>
              <a:ext cx="761906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Với          </a:t>
              </a:r>
              <a:r>
                <a:rPr kumimoji="0" lang="en-US" altLang="en-US" sz="2000" b="0" i="0" u="none" strike="noStrike" cap="none" normalizeH="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trong đó: </a:t>
              </a: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 li độ dài;  l: chiều dài con lắc đơn)</a:t>
              </a:r>
              <a:endParaRPr kumimoji="0" lang="en-US" altLang="en-US" sz="2000" b="0" i="0" u="none" strike="noStrike" cap="none" normalizeH="0" baseline="0" smtClean="0">
                <a:ln>
                  <a:noFill/>
                </a:ln>
                <a:solidFill>
                  <a:schemeClr val="tx1"/>
                </a:solidFill>
                <a:effectLst/>
                <a:latin typeface="Arial" panose="020B0604020202020204" pitchFamily="34" charset="0"/>
              </a:endParaRPr>
            </a:p>
          </p:txBody>
        </p:sp>
      </p:grpSp>
      <p:grpSp>
        <p:nvGrpSpPr>
          <p:cNvPr id="27" name="Group 26"/>
          <p:cNvGrpSpPr/>
          <p:nvPr/>
        </p:nvGrpSpPr>
        <p:grpSpPr>
          <a:xfrm>
            <a:off x="1320789" y="3461033"/>
            <a:ext cx="4338606" cy="827221"/>
            <a:chOff x="1320789" y="3461033"/>
            <a:chExt cx="4338606" cy="827221"/>
          </a:xfrm>
        </p:grpSpPr>
        <p:sp>
          <p:nvSpPr>
            <p:cNvPr id="19" name="Rectangle 18"/>
            <p:cNvSpPr/>
            <p:nvPr/>
          </p:nvSpPr>
          <p:spPr>
            <a:xfrm>
              <a:off x="1320789" y="3654929"/>
              <a:ext cx="3044423"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-Tần số góc con lắc </a:t>
              </a:r>
              <a:r>
                <a:rPr lang="en-US" sz="2200" smtClean="0">
                  <a:latin typeface="Times New Roman" panose="02020603050405020304" pitchFamily="18" charset="0"/>
                  <a:ea typeface="Calibri" panose="020F0502020204030204" pitchFamily="34" charset="0"/>
                </a:rPr>
                <a:t>đơn: </a:t>
              </a:r>
              <a:endParaRPr lang="en-US" sz="2200"/>
            </a:p>
          </p:txBody>
        </p:sp>
        <p:graphicFrame>
          <p:nvGraphicFramePr>
            <p:cNvPr id="24" name="Object 23"/>
            <p:cNvGraphicFramePr>
              <a:graphicFrameLocks noChangeAspect="1"/>
            </p:cNvGraphicFramePr>
            <p:nvPr>
              <p:extLst>
                <p:ext uri="{D42A27DB-BD31-4B8C-83A1-F6EECF244321}">
                  <p14:modId xmlns:p14="http://schemas.microsoft.com/office/powerpoint/2010/main" val="100076837"/>
                </p:ext>
              </p:extLst>
            </p:nvPr>
          </p:nvGraphicFramePr>
          <p:xfrm>
            <a:off x="4167119" y="3461033"/>
            <a:ext cx="1492276" cy="827221"/>
          </p:xfrm>
          <a:graphic>
            <a:graphicData uri="http://schemas.openxmlformats.org/presentationml/2006/ole">
              <mc:AlternateContent xmlns:mc="http://schemas.openxmlformats.org/markup-compatibility/2006">
                <mc:Choice xmlns:v="urn:schemas-microsoft-com:vml" Requires="v">
                  <p:oleObj spid="_x0000_s7266" name="Equation" r:id="rId9" imgW="706356" imgH="438012" progId="Equation.DSMT4">
                    <p:embed/>
                  </p:oleObj>
                </mc:Choice>
                <mc:Fallback>
                  <p:oleObj name="Equation" r:id="rId9" imgW="706356" imgH="438012" progId="Equation.DSMT4">
                    <p:embed/>
                    <p:pic>
                      <p:nvPicPr>
                        <p:cNvPr id="0" name=""/>
                        <p:cNvPicPr/>
                        <p:nvPr/>
                      </p:nvPicPr>
                      <p:blipFill>
                        <a:blip r:embed="rId10"/>
                        <a:stretch>
                          <a:fillRect/>
                        </a:stretch>
                      </p:blipFill>
                      <p:spPr>
                        <a:xfrm>
                          <a:off x="4167119" y="3461033"/>
                          <a:ext cx="1492276" cy="827221"/>
                        </a:xfrm>
                        <a:prstGeom prst="rect">
                          <a:avLst/>
                        </a:prstGeom>
                      </p:spPr>
                    </p:pic>
                  </p:oleObj>
                </mc:Fallback>
              </mc:AlternateContent>
            </a:graphicData>
          </a:graphic>
        </p:graphicFrame>
      </p:grpSp>
      <p:grpSp>
        <p:nvGrpSpPr>
          <p:cNvPr id="28" name="Group 27"/>
          <p:cNvGrpSpPr/>
          <p:nvPr/>
        </p:nvGrpSpPr>
        <p:grpSpPr>
          <a:xfrm>
            <a:off x="5783209" y="3461033"/>
            <a:ext cx="4040538" cy="809765"/>
            <a:chOff x="5783209" y="3461033"/>
            <a:chExt cx="4040538" cy="809765"/>
          </a:xfrm>
        </p:grpSpPr>
        <p:sp>
          <p:nvSpPr>
            <p:cNvPr id="14" name="Rectangle 7"/>
            <p:cNvSpPr>
              <a:spLocks noChangeArrowheads="1"/>
            </p:cNvSpPr>
            <p:nvPr/>
          </p:nvSpPr>
          <p:spPr bwMode="auto">
            <a:xfrm>
              <a:off x="5783209" y="3609841"/>
              <a:ext cx="27683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Chu kì con lắc </a:t>
              </a:r>
              <a:r>
                <a:rPr lang="en-US" altLang="en-US" sz="2200" smtClean="0">
                  <a:latin typeface="Times New Roman" panose="02020603050405020304" pitchFamily="18" charset="0"/>
                  <a:ea typeface="Calibri" panose="020F0502020204030204" pitchFamily="34" charset="0"/>
                  <a:cs typeface="Times New Roman" panose="02020603050405020304" pitchFamily="18" charset="0"/>
                </a:rPr>
                <a:t>đơn</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3182110581"/>
                </p:ext>
              </p:extLst>
            </p:nvPr>
          </p:nvGraphicFramePr>
          <p:xfrm>
            <a:off x="8315971" y="3461033"/>
            <a:ext cx="1507776" cy="809765"/>
          </p:xfrm>
          <a:graphic>
            <a:graphicData uri="http://schemas.openxmlformats.org/presentationml/2006/ole">
              <mc:AlternateContent xmlns:mc="http://schemas.openxmlformats.org/markup-compatibility/2006">
                <mc:Choice xmlns:v="urn:schemas-microsoft-com:vml" Requires="v">
                  <p:oleObj spid="_x0000_s7267" name="Equation" r:id="rId11" imgW="868695" imgH="466445" progId="Equation.DSMT4">
                    <p:embed/>
                  </p:oleObj>
                </mc:Choice>
                <mc:Fallback>
                  <p:oleObj name="Equation" r:id="rId11" imgW="868695" imgH="466445" progId="Equation.DSMT4">
                    <p:embed/>
                    <p:pic>
                      <p:nvPicPr>
                        <p:cNvPr id="0" name=""/>
                        <p:cNvPicPr/>
                        <p:nvPr/>
                      </p:nvPicPr>
                      <p:blipFill>
                        <a:blip r:embed="rId12"/>
                        <a:stretch>
                          <a:fillRect/>
                        </a:stretch>
                      </p:blipFill>
                      <p:spPr>
                        <a:xfrm>
                          <a:off x="8315971" y="3461033"/>
                          <a:ext cx="1507776" cy="809765"/>
                        </a:xfrm>
                        <a:prstGeom prst="rect">
                          <a:avLst/>
                        </a:prstGeom>
                      </p:spPr>
                    </p:pic>
                  </p:oleObj>
                </mc:Fallback>
              </mc:AlternateContent>
            </a:graphicData>
          </a:graphic>
        </p:graphicFrame>
      </p:grpSp>
      <p:pic>
        <p:nvPicPr>
          <p:cNvPr id="31" name="Picture 30"/>
          <p:cNvPicPr>
            <a:picLocks noChangeAspect="1"/>
          </p:cNvPicPr>
          <p:nvPr/>
        </p:nvPicPr>
        <p:blipFill>
          <a:blip r:embed="rId13"/>
          <a:stretch>
            <a:fillRect/>
          </a:stretch>
        </p:blipFill>
        <p:spPr>
          <a:xfrm>
            <a:off x="9808251" y="1822836"/>
            <a:ext cx="2418196" cy="3390900"/>
          </a:xfrm>
          <a:prstGeom prst="rect">
            <a:avLst/>
          </a:prstGeom>
        </p:spPr>
      </p:pic>
    </p:spTree>
    <p:extLst>
      <p:ext uri="{BB962C8B-B14F-4D97-AF65-F5344CB8AC3E}">
        <p14:creationId xmlns:p14="http://schemas.microsoft.com/office/powerpoint/2010/main" val="4688079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16" name="Rectangle 9"/>
          <p:cNvSpPr>
            <a:spLocks noChangeArrowheads="1"/>
          </p:cNvSpPr>
          <p:nvPr/>
        </p:nvSpPr>
        <p:spPr bwMode="auto">
          <a:xfrm>
            <a:off x="4313831" y="2919778"/>
            <a:ext cx="159303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hằng số</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1" name="Rectangle 11"/>
          <p:cNvSpPr>
            <a:spLocks noChangeArrowheads="1"/>
          </p:cNvSpPr>
          <p:nvPr/>
        </p:nvSpPr>
        <p:spPr bwMode="auto">
          <a:xfrm>
            <a:off x="3225114" y="3247343"/>
            <a:ext cx="2743200" cy="362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2" name="Rectangle 5"/>
          <p:cNvSpPr>
            <a:spLocks noChangeArrowheads="1"/>
          </p:cNvSpPr>
          <p:nvPr/>
        </p:nvSpPr>
        <p:spPr bwMode="auto">
          <a:xfrm>
            <a:off x="1334069" y="1438966"/>
            <a:ext cx="947809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IV. </a:t>
            </a:r>
            <a:r>
              <a:rPr kumimoji="0" lang="en-US" altLang="en-US" sz="2200" b="1" i="0" u="none" strike="noStrike" cap="none" normalizeH="0" baseline="0" smtClean="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CƠ NĂNG CON LẮC ĐƠN VÀ CON LẮC LÒ XO.</a:t>
            </a:r>
            <a:endParaRPr kumimoji="0" lang="en-US" altLang="en-US" sz="2200" b="0" i="0" u="none" strike="noStrike" cap="none" normalizeH="0" baseline="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200" b="1">
                <a:latin typeface="Times New Roman" panose="02020603050405020304" pitchFamily="18" charset="0"/>
                <a:ea typeface="Calibri" panose="020F0502020204030204" pitchFamily="34" charset="0"/>
                <a:cs typeface="Times New Roman" panose="02020603050405020304" pitchFamily="18" charset="0"/>
              </a:rPr>
              <a:t>2</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Con lắc </a:t>
            </a:r>
            <a:r>
              <a:rPr lang="en-US" altLang="en-US" sz="2200" b="1" smtClean="0">
                <a:latin typeface="Times New Roman" panose="02020603050405020304" pitchFamily="18" charset="0"/>
                <a:ea typeface="Calibri" panose="020F0502020204030204" pitchFamily="34" charset="0"/>
                <a:cs typeface="Times New Roman" panose="02020603050405020304" pitchFamily="18" charset="0"/>
              </a:rPr>
              <a:t>đơn</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30" name="Group 29"/>
          <p:cNvGrpSpPr/>
          <p:nvPr/>
        </p:nvGrpSpPr>
        <p:grpSpPr>
          <a:xfrm>
            <a:off x="519106" y="2179372"/>
            <a:ext cx="9292281" cy="1300268"/>
            <a:chOff x="1334071" y="4806420"/>
            <a:chExt cx="9292281" cy="1300268"/>
          </a:xfrm>
        </p:grpSpPr>
        <p:sp>
          <p:nvSpPr>
            <p:cNvPr id="15" name="Rectangle 8"/>
            <p:cNvSpPr>
              <a:spLocks noChangeArrowheads="1"/>
            </p:cNvSpPr>
            <p:nvPr/>
          </p:nvSpPr>
          <p:spPr bwMode="auto">
            <a:xfrm>
              <a:off x="1334071" y="4806420"/>
              <a:ext cx="929228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Cơ năng con lắc </a:t>
              </a:r>
              <a:r>
                <a:rPr lang="en-US" altLang="en-US" sz="2200" smtClean="0">
                  <a:latin typeface="Times New Roman" panose="02020603050405020304" pitchFamily="18" charset="0"/>
                  <a:ea typeface="Calibri" panose="020F0502020204030204" pitchFamily="34" charset="0"/>
                  <a:cs typeface="Times New Roman" panose="02020603050405020304" pitchFamily="18" charset="0"/>
                </a:rPr>
                <a:t>đơn</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6" name="Object 25"/>
            <p:cNvGraphicFramePr>
              <a:graphicFrameLocks noChangeAspect="1"/>
            </p:cNvGraphicFramePr>
            <p:nvPr/>
          </p:nvGraphicFramePr>
          <p:xfrm>
            <a:off x="1773206" y="5365726"/>
            <a:ext cx="4010003" cy="740962"/>
          </p:xfrm>
          <a:graphic>
            <a:graphicData uri="http://schemas.openxmlformats.org/presentationml/2006/ole">
              <mc:AlternateContent xmlns:mc="http://schemas.openxmlformats.org/markup-compatibility/2006">
                <mc:Choice xmlns:v="urn:schemas-microsoft-com:vml" Requires="v">
                  <p:oleObj spid="_x0000_s10251" name="Equation" r:id="rId5" imgW="1737029" imgH="390504" progId="Equation.DSMT4">
                    <p:embed/>
                  </p:oleObj>
                </mc:Choice>
                <mc:Fallback>
                  <p:oleObj name="Equation" r:id="rId5" imgW="1737029" imgH="390504" progId="Equation.DSMT4">
                    <p:embed/>
                    <p:pic>
                      <p:nvPicPr>
                        <p:cNvPr id="26" name="Object 25"/>
                        <p:cNvPicPr/>
                        <p:nvPr/>
                      </p:nvPicPr>
                      <p:blipFill>
                        <a:blip r:embed="rId6"/>
                        <a:stretch>
                          <a:fillRect/>
                        </a:stretch>
                      </p:blipFill>
                      <p:spPr>
                        <a:xfrm>
                          <a:off x="1773206" y="5365726"/>
                          <a:ext cx="4010003" cy="740962"/>
                        </a:xfrm>
                        <a:prstGeom prst="rect">
                          <a:avLst/>
                        </a:prstGeom>
                      </p:spPr>
                    </p:pic>
                  </p:oleObj>
                </mc:Fallback>
              </mc:AlternateContent>
            </a:graphicData>
          </a:graphic>
        </p:graphicFrame>
      </p:grpSp>
      <p:pic>
        <p:nvPicPr>
          <p:cNvPr id="2" name="Cơ năng của con lắc đơn">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6252518" y="1902940"/>
            <a:ext cx="5939481" cy="4955059"/>
          </a:xfrm>
          <a:prstGeom prst="rect">
            <a:avLst/>
          </a:prstGeom>
        </p:spPr>
      </p:pic>
    </p:spTree>
    <p:extLst>
      <p:ext uri="{BB962C8B-B14F-4D97-AF65-F5344CB8AC3E}">
        <p14:creationId xmlns:p14="http://schemas.microsoft.com/office/powerpoint/2010/main" val="28994599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a:latin typeface="Times New Roman" panose="02020603050405020304" pitchFamily="18" charset="0"/>
                <a:cs typeface="Times New Roman" panose="02020603050405020304" pitchFamily="18" charset="0"/>
              </a:rPr>
              <a:t>VẬN DỤNG</a:t>
            </a:r>
          </a:p>
        </p:txBody>
      </p:sp>
      <p:pic>
        <p:nvPicPr>
          <p:cNvPr id="4" name="Content Placeholder 3"/>
          <p:cNvPicPr>
            <a:picLocks noGrp="1" noChangeAspect="1"/>
          </p:cNvPicPr>
          <p:nvPr>
            <p:ph idx="1"/>
          </p:nvPr>
        </p:nvPicPr>
        <p:blipFill>
          <a:blip r:embed="rId2"/>
          <a:stretch>
            <a:fillRect/>
          </a:stretch>
        </p:blipFill>
        <p:spPr>
          <a:xfrm>
            <a:off x="677333" y="1136822"/>
            <a:ext cx="9096861" cy="5387546"/>
          </a:xfrm>
          <a:prstGeom prst="rect">
            <a:avLst/>
          </a:prstGeom>
        </p:spPr>
      </p:pic>
    </p:spTree>
    <p:extLst>
      <p:ext uri="{BB962C8B-B14F-4D97-AF65-F5344CB8AC3E}">
        <p14:creationId xmlns:p14="http://schemas.microsoft.com/office/powerpoint/2010/main" val="3292953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14865"/>
          </a:xfrm>
        </p:spPr>
        <p:txBody>
          <a:bodyPr>
            <a:normAutofit/>
          </a:bodyPr>
          <a:lstStyle/>
          <a:p>
            <a:r>
              <a:rPr lang="en-US" sz="2400">
                <a:latin typeface="Times New Roman" panose="02020603050405020304" pitchFamily="18" charset="0"/>
                <a:cs typeface="Times New Roman" panose="02020603050405020304" pitchFamily="18" charset="0"/>
              </a:rPr>
              <a:t>VẬN DỤNG</a:t>
            </a:r>
          </a:p>
        </p:txBody>
      </p:sp>
      <p:sp>
        <p:nvSpPr>
          <p:cNvPr id="15" name="Rectangle 10"/>
          <p:cNvSpPr>
            <a:spLocks noChangeArrowheads="1"/>
          </p:cNvSpPr>
          <p:nvPr/>
        </p:nvSpPr>
        <p:spPr bwMode="auto">
          <a:xfrm>
            <a:off x="621726" y="1270997"/>
            <a:ext cx="9140111" cy="110799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Từ đồ thị ta có T = 1,2s →</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ω</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n-US" altLang="en-US" sz="2200" b="0" i="0" u="none" strike="noStrike" cap="none" normalizeH="0" baseline="0" smtClean="0">
                <a:ln>
                  <a:noFill/>
                </a:ln>
                <a:solidFill>
                  <a:schemeClr val="tx1"/>
                </a:solidFill>
                <a:effectLst/>
                <a:latin typeface="Times New Roman" panose="02020603050405020304" pitchFamily="18" charset="0"/>
                <a:ea typeface="Georgia" panose="02040502050405020303" pitchFamily="18" charset="0"/>
                <a:cs typeface="Times New Roman" panose="02020603050405020304" pitchFamily="18" charset="0"/>
              </a:rPr>
              <a:t>2</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π/T</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n-US" altLang="en-US" sz="2200" b="0" i="0" u="none" strike="noStrike" cap="none" normalizeH="0" baseline="0" smtClean="0">
                <a:ln>
                  <a:noFill/>
                </a:ln>
                <a:solidFill>
                  <a:schemeClr val="tx1"/>
                </a:solidFill>
                <a:effectLst/>
                <a:latin typeface="Times New Roman" panose="02020603050405020304" pitchFamily="18" charset="0"/>
                <a:ea typeface="Georgia" panose="02040502050405020303" pitchFamily="18" charset="0"/>
                <a:cs typeface="Times New Roman" panose="02020603050405020304" pitchFamily="18" charset="0"/>
              </a:rPr>
              <a:t>5/3</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(rad/s)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Vận tốc cực đại của vật: v</a:t>
            </a:r>
            <a:r>
              <a:rPr kumimoji="0" lang="en-US" altLang="en-US" sz="2200" b="0" i="0" u="none" strike="noStrike" cap="none" normalizeH="0" baseline="-3000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max </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0,3 cm/s= 0,003 m/s = </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ωA</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=&gt;</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0,0018 (m)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18" name="Group 17"/>
          <p:cNvGrpSpPr/>
          <p:nvPr/>
        </p:nvGrpSpPr>
        <p:grpSpPr>
          <a:xfrm>
            <a:off x="677334" y="3525656"/>
            <a:ext cx="9805830" cy="1107996"/>
            <a:chOff x="677334" y="4284936"/>
            <a:chExt cx="9805830" cy="1107996"/>
          </a:xfrm>
        </p:grpSpPr>
        <p:graphicFrame>
          <p:nvGraphicFramePr>
            <p:cNvPr id="13" name="Object 12"/>
            <p:cNvGraphicFramePr>
              <a:graphicFrameLocks noChangeAspect="1"/>
            </p:cNvGraphicFramePr>
            <p:nvPr>
              <p:extLst>
                <p:ext uri="{D42A27DB-BD31-4B8C-83A1-F6EECF244321}">
                  <p14:modId xmlns:p14="http://schemas.microsoft.com/office/powerpoint/2010/main" val="362752887"/>
                </p:ext>
              </p:extLst>
            </p:nvPr>
          </p:nvGraphicFramePr>
          <p:xfrm>
            <a:off x="5438002" y="4406190"/>
            <a:ext cx="5045162" cy="865488"/>
          </p:xfrm>
          <a:graphic>
            <a:graphicData uri="http://schemas.openxmlformats.org/presentationml/2006/ole">
              <mc:AlternateContent xmlns:mc="http://schemas.openxmlformats.org/markup-compatibility/2006">
                <mc:Choice xmlns:v="urn:schemas-microsoft-com:vml" Requires="v">
                  <p:oleObj spid="_x0000_s13361" name="Equation" r:id="rId3" imgW="2286000" imgH="393700" progId="Equation.DSMT4">
                    <p:embed/>
                  </p:oleObj>
                </mc:Choice>
                <mc:Fallback>
                  <p:oleObj name="Equation" r:id="rId3" imgW="2286000" imgH="3937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8002" y="4406190"/>
                          <a:ext cx="5045162" cy="865488"/>
                        </a:xfrm>
                        <a:prstGeom prst="rect">
                          <a:avLst/>
                        </a:prstGeom>
                        <a:noFill/>
                      </p:spPr>
                    </p:pic>
                  </p:oleObj>
                </mc:Fallback>
              </mc:AlternateContent>
            </a:graphicData>
          </a:graphic>
        </p:graphicFrame>
        <p:sp>
          <p:nvSpPr>
            <p:cNvPr id="16" name="Rectangle 11"/>
            <p:cNvSpPr>
              <a:spLocks noChangeArrowheads="1"/>
            </p:cNvSpPr>
            <p:nvPr/>
          </p:nvSpPr>
          <p:spPr bwMode="auto">
            <a:xfrm>
              <a:off x="677334" y="4284936"/>
              <a:ext cx="4821423" cy="110799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 Theo định luật bảo toàn cơ năng ta có:</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9" name="Group 18"/>
          <p:cNvGrpSpPr/>
          <p:nvPr/>
        </p:nvGrpSpPr>
        <p:grpSpPr>
          <a:xfrm>
            <a:off x="677334" y="4450869"/>
            <a:ext cx="9571051" cy="1035264"/>
            <a:chOff x="912113" y="5345566"/>
            <a:chExt cx="9571051" cy="1035264"/>
          </a:xfrm>
        </p:grpSpPr>
        <p:graphicFrame>
          <p:nvGraphicFramePr>
            <p:cNvPr id="14" name="Object 13"/>
            <p:cNvGraphicFramePr>
              <a:graphicFrameLocks noChangeAspect="1"/>
            </p:cNvGraphicFramePr>
            <p:nvPr>
              <p:extLst>
                <p:ext uri="{D42A27DB-BD31-4B8C-83A1-F6EECF244321}">
                  <p14:modId xmlns:p14="http://schemas.microsoft.com/office/powerpoint/2010/main" val="3060399874"/>
                </p:ext>
              </p:extLst>
            </p:nvPr>
          </p:nvGraphicFramePr>
          <p:xfrm>
            <a:off x="6240163" y="5409795"/>
            <a:ext cx="4243001" cy="971035"/>
          </p:xfrm>
          <a:graphic>
            <a:graphicData uri="http://schemas.openxmlformats.org/presentationml/2006/ole">
              <mc:AlternateContent xmlns:mc="http://schemas.openxmlformats.org/markup-compatibility/2006">
                <mc:Choice xmlns:v="urn:schemas-microsoft-com:vml" Requires="v">
                  <p:oleObj spid="_x0000_s13362" name="Equation" r:id="rId5" imgW="1930400" imgH="444500" progId="Equation.DSMT4">
                    <p:embed/>
                  </p:oleObj>
                </mc:Choice>
                <mc:Fallback>
                  <p:oleObj name="Equation" r:id="rId5" imgW="1930400" imgH="4445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0163" y="5409795"/>
                          <a:ext cx="4243001" cy="971035"/>
                        </a:xfrm>
                        <a:prstGeom prst="rect">
                          <a:avLst/>
                        </a:prstGeom>
                        <a:noFill/>
                      </p:spPr>
                    </p:pic>
                  </p:oleObj>
                </mc:Fallback>
              </mc:AlternateContent>
            </a:graphicData>
          </a:graphic>
        </p:graphicFrame>
        <p:sp>
          <p:nvSpPr>
            <p:cNvPr id="17" name="Rectangle 12"/>
            <p:cNvSpPr>
              <a:spLocks noChangeArrowheads="1"/>
            </p:cNvSpPr>
            <p:nvPr/>
          </p:nvSpPr>
          <p:spPr bwMode="auto">
            <a:xfrm>
              <a:off x="912113" y="5345566"/>
              <a:ext cx="5328050" cy="7694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 Độ cứng k của lò xo tính theo công thức: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21" name="Group 20"/>
          <p:cNvGrpSpPr/>
          <p:nvPr/>
        </p:nvGrpSpPr>
        <p:grpSpPr>
          <a:xfrm>
            <a:off x="621726" y="2303096"/>
            <a:ext cx="7917255" cy="865488"/>
            <a:chOff x="621726" y="3183630"/>
            <a:chExt cx="7917255" cy="865488"/>
          </a:xfrm>
        </p:grpSpPr>
        <p:graphicFrame>
          <p:nvGraphicFramePr>
            <p:cNvPr id="12" name="Object 11"/>
            <p:cNvGraphicFramePr>
              <a:graphicFrameLocks noChangeAspect="1"/>
            </p:cNvGraphicFramePr>
            <p:nvPr>
              <p:extLst>
                <p:ext uri="{D42A27DB-BD31-4B8C-83A1-F6EECF244321}">
                  <p14:modId xmlns:p14="http://schemas.microsoft.com/office/powerpoint/2010/main" val="817009709"/>
                </p:ext>
              </p:extLst>
            </p:nvPr>
          </p:nvGraphicFramePr>
          <p:xfrm>
            <a:off x="4401526" y="3183630"/>
            <a:ext cx="4137455" cy="865488"/>
          </p:xfrm>
          <a:graphic>
            <a:graphicData uri="http://schemas.openxmlformats.org/presentationml/2006/ole">
              <mc:AlternateContent xmlns:mc="http://schemas.openxmlformats.org/markup-compatibility/2006">
                <mc:Choice xmlns:v="urn:schemas-microsoft-com:vml" Requires="v">
                  <p:oleObj spid="_x0000_s13363" name="Equation" r:id="rId7" imgW="1879600" imgH="393700" progId="Equation.DSMT4">
                    <p:embed/>
                  </p:oleObj>
                </mc:Choice>
                <mc:Fallback>
                  <p:oleObj name="Equation" r:id="rId7" imgW="1879600" imgH="39370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01526" y="3183630"/>
                          <a:ext cx="4137455" cy="865488"/>
                        </a:xfrm>
                        <a:prstGeom prst="rect">
                          <a:avLst/>
                        </a:prstGeom>
                        <a:noFill/>
                      </p:spPr>
                    </p:pic>
                  </p:oleObj>
                </mc:Fallback>
              </mc:AlternateContent>
            </a:graphicData>
          </a:graphic>
        </p:graphicFrame>
        <p:sp>
          <p:nvSpPr>
            <p:cNvPr id="20" name="Rectangle 19"/>
            <p:cNvSpPr/>
            <p:nvPr/>
          </p:nvSpPr>
          <p:spPr>
            <a:xfrm>
              <a:off x="621726" y="3344494"/>
              <a:ext cx="3853940" cy="430887"/>
            </a:xfrm>
            <a:prstGeom prst="rect">
              <a:avLst/>
            </a:prstGeom>
          </p:spPr>
          <p:txBody>
            <a:bodyPr wrap="none">
              <a:spAutoFit/>
            </a:bodyPr>
            <a:lstStyle/>
            <a:p>
              <a:pPr lvl="0" eaLnBrk="0" fontAlgn="base" hangingPunct="0">
                <a:spcBef>
                  <a:spcPct val="0"/>
                </a:spcBef>
                <a:spcAft>
                  <a:spcPct val="0"/>
                </a:spcAft>
              </a:pPr>
              <a:r>
                <a:rPr lang="en-US" altLang="en-US" sz="22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b) Động năng cực đại của vật là:</a:t>
              </a:r>
            </a:p>
          </p:txBody>
        </p:sp>
      </p:grpSp>
    </p:spTree>
    <p:extLst>
      <p:ext uri="{BB962C8B-B14F-4D97-AF65-F5344CB8AC3E}">
        <p14:creationId xmlns:p14="http://schemas.microsoft.com/office/powerpoint/2010/main" val="421157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Rectangle 4"/>
          <p:cNvSpPr/>
          <p:nvPr/>
        </p:nvSpPr>
        <p:spPr>
          <a:xfrm>
            <a:off x="677334" y="2967335"/>
            <a:ext cx="8466666" cy="1200329"/>
          </a:xfrm>
          <a:prstGeom prst="rect">
            <a:avLst/>
          </a:prstGeom>
        </p:spPr>
        <p:txBody>
          <a:bodyPr wrap="square">
            <a:spAutoFit/>
          </a:bodyPr>
          <a:lstStyle/>
          <a:p>
            <a:r>
              <a:rPr lang="vi-VN" sz="2400" i="1">
                <a:solidFill>
                  <a:srgbClr val="000000"/>
                </a:solidFill>
                <a:latin typeface="Times New Roman" panose="02020603050405020304" pitchFamily="18" charset="0"/>
                <a:ea typeface="Calibri" panose="020F0502020204030204" pitchFamily="34" charset="0"/>
              </a:rPr>
              <a:t>Trong dao động điều hòa cũng có sự chuyển đổi giữa động năng và thế năng vì có sự thay đổi về vận tốc đồng thời cũng có sự thay đổi về li độ trong quá trình dao động</a:t>
            </a:r>
            <a:r>
              <a:rPr lang="vi-VN" sz="2400" i="1">
                <a:solidFill>
                  <a:srgbClr val="000000"/>
                </a:solidFill>
                <a:latin typeface="Times New Roman" panose="02020603050405020304" pitchFamily="18" charset="0"/>
                <a:ea typeface="Times New Roman" panose="02020603050405020304" pitchFamily="18" charset="0"/>
              </a:rPr>
              <a:t>.</a:t>
            </a:r>
            <a:endParaRPr lang="en-US" sz="2400"/>
          </a:p>
        </p:txBody>
      </p:sp>
    </p:spTree>
    <p:extLst>
      <p:ext uri="{BB962C8B-B14F-4D97-AF65-F5344CB8AC3E}">
        <p14:creationId xmlns:p14="http://schemas.microsoft.com/office/powerpoint/2010/main" val="4894920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77334" y="609600"/>
            <a:ext cx="8596668" cy="527222"/>
          </a:xfrm>
        </p:spPr>
        <p:txBody>
          <a:bodyPr>
            <a:normAutofit/>
          </a:bodyPr>
          <a:lstStyle/>
          <a:p>
            <a:r>
              <a:rPr lang="en-US" sz="2400">
                <a:latin typeface="Times New Roman" panose="02020603050405020304" pitchFamily="18" charset="0"/>
                <a:cs typeface="Times New Roman" panose="02020603050405020304" pitchFamily="18" charset="0"/>
              </a:rPr>
              <a:t>VẬN DỤNG</a:t>
            </a:r>
          </a:p>
        </p:txBody>
      </p:sp>
      <p:sp>
        <p:nvSpPr>
          <p:cNvPr id="9" name="Rectangle 5"/>
          <p:cNvSpPr>
            <a:spLocks noChangeArrowheads="1"/>
          </p:cNvSpPr>
          <p:nvPr/>
        </p:nvSpPr>
        <p:spPr bwMode="auto">
          <a:xfrm>
            <a:off x="797265" y="1504705"/>
            <a:ext cx="9656552" cy="110799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Ta có:</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Độ cứng k = 100 N/m, Khối lượng m = 200 g = 0,2 kg, Biên độ A = 5 cm = 0,05 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16" name="Group 15"/>
          <p:cNvGrpSpPr/>
          <p:nvPr/>
        </p:nvGrpSpPr>
        <p:grpSpPr>
          <a:xfrm>
            <a:off x="945548" y="3946618"/>
            <a:ext cx="4245454" cy="806930"/>
            <a:chOff x="945548" y="3946618"/>
            <a:chExt cx="4245454" cy="806930"/>
          </a:xfrm>
        </p:grpSpPr>
        <p:graphicFrame>
          <p:nvGraphicFramePr>
            <p:cNvPr id="6" name="Object 5"/>
            <p:cNvGraphicFramePr>
              <a:graphicFrameLocks noChangeAspect="1"/>
            </p:cNvGraphicFramePr>
            <p:nvPr>
              <p:extLst>
                <p:ext uri="{D42A27DB-BD31-4B8C-83A1-F6EECF244321}">
                  <p14:modId xmlns:p14="http://schemas.microsoft.com/office/powerpoint/2010/main" val="3574330862"/>
                </p:ext>
              </p:extLst>
            </p:nvPr>
          </p:nvGraphicFramePr>
          <p:xfrm>
            <a:off x="2982616" y="3946618"/>
            <a:ext cx="2208386" cy="806930"/>
          </p:xfrm>
          <a:graphic>
            <a:graphicData uri="http://schemas.openxmlformats.org/presentationml/2006/ole">
              <mc:AlternateContent xmlns:mc="http://schemas.openxmlformats.org/markup-compatibility/2006">
                <mc:Choice xmlns:v="urn:schemas-microsoft-com:vml" Requires="v">
                  <p:oleObj spid="_x0000_s14393" name="Equation" r:id="rId3" imgW="1637589" imgH="444307" progId="Equation.DSMT4">
                    <p:embed/>
                  </p:oleObj>
                </mc:Choice>
                <mc:Fallback>
                  <p:oleObj name="Equation" r:id="rId3" imgW="1637589" imgH="44430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616" y="3946618"/>
                          <a:ext cx="2208386" cy="806930"/>
                        </a:xfrm>
                        <a:prstGeom prst="rect">
                          <a:avLst/>
                        </a:prstGeom>
                        <a:noFill/>
                      </p:spPr>
                    </p:pic>
                  </p:oleObj>
                </mc:Fallback>
              </mc:AlternateContent>
            </a:graphicData>
          </a:graphic>
        </p:graphicFrame>
        <p:sp>
          <p:nvSpPr>
            <p:cNvPr id="10" name="Rectangle 6"/>
            <p:cNvSpPr>
              <a:spLocks noChangeArrowheads="1"/>
            </p:cNvSpPr>
            <p:nvPr/>
          </p:nvSpPr>
          <p:spPr bwMode="auto">
            <a:xfrm>
              <a:off x="945548" y="4134640"/>
              <a:ext cx="1995360" cy="4308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 Tần số góc: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3" name="Group 12"/>
          <p:cNvGrpSpPr/>
          <p:nvPr/>
        </p:nvGrpSpPr>
        <p:grpSpPr>
          <a:xfrm>
            <a:off x="945548" y="4496528"/>
            <a:ext cx="11145121" cy="1057293"/>
            <a:chOff x="677334" y="3871400"/>
            <a:chExt cx="11145121" cy="1057293"/>
          </a:xfrm>
        </p:grpSpPr>
        <p:graphicFrame>
          <p:nvGraphicFramePr>
            <p:cNvPr id="7" name="Object 6"/>
            <p:cNvGraphicFramePr>
              <a:graphicFrameLocks noChangeAspect="1"/>
            </p:cNvGraphicFramePr>
            <p:nvPr>
              <p:extLst>
                <p:ext uri="{D42A27DB-BD31-4B8C-83A1-F6EECF244321}">
                  <p14:modId xmlns:p14="http://schemas.microsoft.com/office/powerpoint/2010/main" val="1963483089"/>
                </p:ext>
              </p:extLst>
            </p:nvPr>
          </p:nvGraphicFramePr>
          <p:xfrm>
            <a:off x="6725549" y="3871400"/>
            <a:ext cx="5096906" cy="944429"/>
          </p:xfrm>
          <a:graphic>
            <a:graphicData uri="http://schemas.openxmlformats.org/presentationml/2006/ole">
              <mc:AlternateContent xmlns:mc="http://schemas.openxmlformats.org/markup-compatibility/2006">
                <mc:Choice xmlns:v="urn:schemas-microsoft-com:vml" Requires="v">
                  <p:oleObj spid="_x0000_s14394" name="Equation" r:id="rId5" imgW="2286000" imgH="431800" progId="Equation.DSMT4">
                    <p:embed/>
                  </p:oleObj>
                </mc:Choice>
                <mc:Fallback>
                  <p:oleObj name="Equation" r:id="rId5" imgW="2286000" imgH="4318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25549" y="3871400"/>
                          <a:ext cx="5096906" cy="944429"/>
                        </a:xfrm>
                        <a:prstGeom prst="rect">
                          <a:avLst/>
                        </a:prstGeom>
                        <a:noFill/>
                      </p:spPr>
                    </p:pic>
                  </p:oleObj>
                </mc:Fallback>
              </mc:AlternateContent>
            </a:graphicData>
          </a:graphic>
        </p:graphicFrame>
        <p:sp>
          <p:nvSpPr>
            <p:cNvPr id="11" name="Rectangle 7"/>
            <p:cNvSpPr>
              <a:spLocks noChangeArrowheads="1"/>
            </p:cNvSpPr>
            <p:nvPr/>
          </p:nvSpPr>
          <p:spPr bwMode="auto">
            <a:xfrm>
              <a:off x="677334" y="4159252"/>
              <a:ext cx="77353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Khi vật đi qua vị trí cân bằng vật có tốc độ lớn nhất: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7" name="Group 16"/>
          <p:cNvGrpSpPr/>
          <p:nvPr/>
        </p:nvGrpSpPr>
        <p:grpSpPr>
          <a:xfrm>
            <a:off x="945548" y="5593910"/>
            <a:ext cx="4030120" cy="795518"/>
            <a:chOff x="945548" y="5593910"/>
            <a:chExt cx="4030120" cy="795518"/>
          </a:xfrm>
        </p:grpSpPr>
        <p:graphicFrame>
          <p:nvGraphicFramePr>
            <p:cNvPr id="8" name="Object 7"/>
            <p:cNvGraphicFramePr>
              <a:graphicFrameLocks noChangeAspect="1"/>
            </p:cNvGraphicFramePr>
            <p:nvPr>
              <p:extLst>
                <p:ext uri="{D42A27DB-BD31-4B8C-83A1-F6EECF244321}">
                  <p14:modId xmlns:p14="http://schemas.microsoft.com/office/powerpoint/2010/main" val="756691453"/>
                </p:ext>
              </p:extLst>
            </p:nvPr>
          </p:nvGraphicFramePr>
          <p:xfrm>
            <a:off x="1423355" y="5593910"/>
            <a:ext cx="3552313" cy="795518"/>
          </p:xfrm>
          <a:graphic>
            <a:graphicData uri="http://schemas.openxmlformats.org/presentationml/2006/ole">
              <mc:AlternateContent xmlns:mc="http://schemas.openxmlformats.org/markup-compatibility/2006">
                <mc:Choice xmlns:v="urn:schemas-microsoft-com:vml" Requires="v">
                  <p:oleObj spid="_x0000_s14395" name="Equation" r:id="rId7" imgW="1625600" imgH="393700" progId="Equation.DSMT4">
                    <p:embed/>
                  </p:oleObj>
                </mc:Choice>
                <mc:Fallback>
                  <p:oleObj name="Equation" r:id="rId7" imgW="1625600" imgH="3937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3355" y="5593910"/>
                          <a:ext cx="3552313" cy="795518"/>
                        </a:xfrm>
                        <a:prstGeom prst="rect">
                          <a:avLst/>
                        </a:prstGeom>
                        <a:noFill/>
                      </p:spPr>
                    </p:pic>
                  </p:oleObj>
                </mc:Fallback>
              </mc:AlternateContent>
            </a:graphicData>
          </a:graphic>
        </p:graphicFrame>
        <p:sp>
          <p:nvSpPr>
            <p:cNvPr id="12" name="Rectangle 8"/>
            <p:cNvSpPr>
              <a:spLocks noChangeArrowheads="1"/>
            </p:cNvSpPr>
            <p:nvPr/>
          </p:nvSpPr>
          <p:spPr bwMode="auto">
            <a:xfrm>
              <a:off x="945548" y="5772674"/>
              <a:ext cx="103153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 </a:t>
              </a:r>
              <a:endParaRPr kumimoji="0" lang="vi-VN"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5" name="Group 14"/>
          <p:cNvGrpSpPr/>
          <p:nvPr/>
        </p:nvGrpSpPr>
        <p:grpSpPr>
          <a:xfrm>
            <a:off x="797265" y="2537569"/>
            <a:ext cx="9114018" cy="1107996"/>
            <a:chOff x="797265" y="2537569"/>
            <a:chExt cx="9114018" cy="1107996"/>
          </a:xfrm>
        </p:grpSpPr>
        <p:graphicFrame>
          <p:nvGraphicFramePr>
            <p:cNvPr id="5" name="Object 4"/>
            <p:cNvGraphicFramePr>
              <a:graphicFrameLocks noChangeAspect="1"/>
            </p:cNvGraphicFramePr>
            <p:nvPr>
              <p:extLst>
                <p:ext uri="{D42A27DB-BD31-4B8C-83A1-F6EECF244321}">
                  <p14:modId xmlns:p14="http://schemas.microsoft.com/office/powerpoint/2010/main" val="16043203"/>
                </p:ext>
              </p:extLst>
            </p:nvPr>
          </p:nvGraphicFramePr>
          <p:xfrm>
            <a:off x="5191002" y="2785622"/>
            <a:ext cx="4720281" cy="844693"/>
          </p:xfrm>
          <a:graphic>
            <a:graphicData uri="http://schemas.openxmlformats.org/presentationml/2006/ole">
              <mc:AlternateContent xmlns:mc="http://schemas.openxmlformats.org/markup-compatibility/2006">
                <mc:Choice xmlns:v="urn:schemas-microsoft-com:vml" Requires="v">
                  <p:oleObj spid="_x0000_s14396" name="Equation" r:id="rId9" imgW="2540000" imgH="393700" progId="Equation.DSMT4">
                    <p:embed/>
                  </p:oleObj>
                </mc:Choice>
                <mc:Fallback>
                  <p:oleObj name="Equation" r:id="rId9" imgW="2540000" imgH="3937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91002" y="2785622"/>
                          <a:ext cx="4720281" cy="844693"/>
                        </a:xfrm>
                        <a:prstGeom prst="rect">
                          <a:avLst/>
                        </a:prstGeom>
                        <a:noFill/>
                      </p:spPr>
                    </p:pic>
                  </p:oleObj>
                </mc:Fallback>
              </mc:AlternateContent>
            </a:graphicData>
          </a:graphic>
        </p:graphicFrame>
        <p:sp>
          <p:nvSpPr>
            <p:cNvPr id="14" name="Rectangle 13"/>
            <p:cNvSpPr/>
            <p:nvPr/>
          </p:nvSpPr>
          <p:spPr>
            <a:xfrm>
              <a:off x="797265" y="2537569"/>
              <a:ext cx="4035355" cy="1107996"/>
            </a:xfrm>
            <a:prstGeom prst="rect">
              <a:avLst/>
            </a:prstGeom>
          </p:spPr>
          <p:txBody>
            <a:bodyPr wrap="square">
              <a:spAutoFit/>
            </a:bodyPr>
            <a:lstStyle/>
            <a:p>
              <a:pPr lvl="0" eaLnBrk="0" fontAlgn="base" hangingPunct="0">
                <a:spcBef>
                  <a:spcPct val="0"/>
                </a:spcBef>
                <a:spcAft>
                  <a:spcPct val="0"/>
                </a:spcAft>
              </a:pP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a) W</a:t>
              </a:r>
              <a:r>
                <a:rPr lang="en-US" altLang="en-US" sz="2200" baseline="-30000">
                  <a:latin typeface="Times New Roman" panose="02020603050405020304" pitchFamily="18" charset="0"/>
                  <a:ea typeface="Times New Roman" panose="02020603050405020304" pitchFamily="18" charset="0"/>
                  <a:cs typeface="Times New Roman" panose="02020603050405020304" pitchFamily="18" charset="0"/>
                </a:rPr>
                <a:t>đ</a:t>
              </a: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 = 3 W</a:t>
              </a:r>
              <a:r>
                <a:rPr lang="en-US" altLang="en-US" sz="2200" baseline="-30000">
                  <a:latin typeface="Times New Roman" panose="02020603050405020304" pitchFamily="18" charset="0"/>
                  <a:ea typeface="Times New Roman" panose="02020603050405020304" pitchFamily="18" charset="0"/>
                  <a:cs typeface="Times New Roman" panose="02020603050405020304" pitchFamily="18" charset="0"/>
                </a:rPr>
                <a:t>t </a:t>
              </a:r>
              <a:endParaRPr lang="en-US" altLang="en-US" sz="2200">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Theo định luật bảo toàn cơ năng:</a:t>
              </a:r>
            </a:p>
            <a:p>
              <a:pPr lvl="0" eaLnBrk="0" fontAlgn="base" hangingPunct="0">
                <a:spcBef>
                  <a:spcPct val="0"/>
                </a:spcBef>
                <a:spcAft>
                  <a:spcPct val="0"/>
                </a:spcAft>
              </a:pP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 W = W</a:t>
              </a:r>
              <a:r>
                <a:rPr lang="en-US" altLang="en-US" sz="2200" baseline="-30000">
                  <a:latin typeface="Times New Roman" panose="02020603050405020304" pitchFamily="18" charset="0"/>
                  <a:ea typeface="Times New Roman" panose="02020603050405020304" pitchFamily="18" charset="0"/>
                  <a:cs typeface="Times New Roman" panose="02020603050405020304" pitchFamily="18" charset="0"/>
                </a:rPr>
                <a:t>đ</a:t>
              </a: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 + W</a:t>
              </a:r>
              <a:r>
                <a:rPr lang="en-US" altLang="en-US" sz="2200" baseline="-30000">
                  <a:latin typeface="Times New Roman" panose="02020603050405020304" pitchFamily="18" charset="0"/>
                  <a:ea typeface="Times New Roman" panose="02020603050405020304" pitchFamily="18" charset="0"/>
                  <a:cs typeface="Times New Roman" panose="02020603050405020304" pitchFamily="18" charset="0"/>
                </a:rPr>
                <a:t>t</a:t>
              </a:r>
              <a:r>
                <a:rPr lang="en-US" altLang="en-US" sz="2200">
                  <a:latin typeface="Times New Roman" panose="02020603050405020304" pitchFamily="18" charset="0"/>
                  <a:ea typeface="Times New Roman" panose="02020603050405020304" pitchFamily="18" charset="0"/>
                  <a:cs typeface="Times New Roman" panose="02020603050405020304" pitchFamily="18" charset="0"/>
                </a:rPr>
                <a:t> = 4 W</a:t>
              </a:r>
              <a:r>
                <a:rPr lang="en-US" altLang="en-US" sz="2200" baseline="-30000">
                  <a:latin typeface="Times New Roman" panose="02020603050405020304" pitchFamily="18" charset="0"/>
                  <a:ea typeface="Times New Roman" panose="02020603050405020304" pitchFamily="18" charset="0"/>
                  <a:cs typeface="Times New Roman" panose="02020603050405020304" pitchFamily="18" charset="0"/>
                </a:rPr>
                <a:t>t</a:t>
              </a:r>
              <a:endParaRPr lang="en-US" altLang="en-US" sz="2200">
                <a:latin typeface="Times New Roman" panose="02020603050405020304"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62665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a:solidFill>
                  <a:srgbClr val="5FCBEF"/>
                </a:solidFill>
                <a:latin typeface="Times New Roman" panose="02020603050405020304" pitchFamily="18" charset="0"/>
                <a:cs typeface="Times New Roman" panose="02020603050405020304" pitchFamily="18" charset="0"/>
              </a:rPr>
              <a:t>VẬN DỤNG</a:t>
            </a:r>
            <a:endParaRPr lang="en-US"/>
          </a:p>
        </p:txBody>
      </p:sp>
      <p:sp>
        <p:nvSpPr>
          <p:cNvPr id="7" name="Rectangle 5"/>
          <p:cNvSpPr>
            <a:spLocks noChangeArrowheads="1"/>
          </p:cNvSpPr>
          <p:nvPr/>
        </p:nvSpPr>
        <p:spPr bwMode="auto">
          <a:xfrm>
            <a:off x="677334" y="1463856"/>
            <a:ext cx="895531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 </a:t>
            </a: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Một  con lắc lò xo có độ cứng k = 40 N/m dao động điều hòa phương trình. Biểu thức thế năng  là: </a:t>
            </a:r>
            <a:endParaRPr kumimoji="0" lang="pt-BR"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7487923"/>
              </p:ext>
            </p:extLst>
          </p:nvPr>
        </p:nvGraphicFramePr>
        <p:xfrm>
          <a:off x="677334" y="2233297"/>
          <a:ext cx="5215466" cy="850266"/>
        </p:xfrm>
        <a:graphic>
          <a:graphicData uri="http://schemas.openxmlformats.org/presentationml/2006/ole">
            <mc:AlternateContent xmlns:mc="http://schemas.openxmlformats.org/markup-compatibility/2006">
              <mc:Choice xmlns:v="urn:schemas-microsoft-com:vml" Requires="v">
                <p:oleObj spid="_x0000_s16395" name="Equation" r:id="rId3" imgW="1777229" imgH="406224" progId="Equation.DSMT4">
                  <p:embed/>
                </p:oleObj>
              </mc:Choice>
              <mc:Fallback>
                <p:oleObj name="Equation" r:id="rId3" imgW="1777229" imgH="406224"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334" y="2233297"/>
                        <a:ext cx="5215466" cy="850266"/>
                      </a:xfrm>
                      <a:prstGeom prst="rect">
                        <a:avLst/>
                      </a:prstGeom>
                      <a:noFill/>
                    </p:spPr>
                  </p:pic>
                </p:oleObj>
              </mc:Fallback>
            </mc:AlternateContent>
          </a:graphicData>
        </a:graphic>
      </p:graphicFrame>
      <p:sp>
        <p:nvSpPr>
          <p:cNvPr id="9" name="Rectangle 6"/>
          <p:cNvSpPr>
            <a:spLocks noChangeArrowheads="1"/>
          </p:cNvSpPr>
          <p:nvPr/>
        </p:nvSpPr>
        <p:spPr bwMode="auto">
          <a:xfrm>
            <a:off x="677334" y="3083563"/>
            <a:ext cx="8955314"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Lấy </a:t>
            </a: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kumimoji="0" lang="pt-BR" altLang="en-US" sz="2200" b="0" i="0" u="none" strike="noStrike" cap="none" normalizeH="0" baseline="3000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a:t>
            </a: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 = 10.</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 Xác định cơ năng của con lắc.</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b) Xác định biên độ dao động của con lắc.</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c) Con lắc dao động với tần số bằng bao nhiêu ?</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d) Xác định tốc độ của vật khi qua vị trí cân bằng.</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e) Xác định khối lượng m của vật nặng.</a:t>
            </a:r>
          </a:p>
        </p:txBody>
      </p:sp>
    </p:spTree>
    <p:extLst>
      <p:ext uri="{BB962C8B-B14F-4D97-AF65-F5344CB8AC3E}">
        <p14:creationId xmlns:p14="http://schemas.microsoft.com/office/powerpoint/2010/main" val="312698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solidFill>
                  <a:srgbClr val="5FCBEF"/>
                </a:solidFill>
                <a:latin typeface="Times New Roman" panose="02020603050405020304" pitchFamily="18" charset="0"/>
                <a:cs typeface="Times New Roman" panose="02020603050405020304" pitchFamily="18" charset="0"/>
              </a:rPr>
              <a:t>VẬN DỤNG</a:t>
            </a:r>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344027016"/>
              </p:ext>
            </p:extLst>
          </p:nvPr>
        </p:nvGraphicFramePr>
        <p:xfrm>
          <a:off x="4975667" y="4768106"/>
          <a:ext cx="4033561" cy="583287"/>
        </p:xfrm>
        <a:graphic>
          <a:graphicData uri="http://schemas.openxmlformats.org/presentationml/2006/ole">
            <mc:AlternateContent xmlns:mc="http://schemas.openxmlformats.org/markup-compatibility/2006">
              <mc:Choice xmlns:v="urn:schemas-microsoft-com:vml" Requires="v">
                <p:oleObj spid="_x0000_s17445" name="Equation" r:id="rId3" imgW="1866900" imgH="228600" progId="Equation.DSMT4">
                  <p:embed/>
                </p:oleObj>
              </mc:Choice>
              <mc:Fallback>
                <p:oleObj name="Equation" r:id="rId3" imgW="1866900" imgH="2286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5667" y="4768106"/>
                        <a:ext cx="4033561" cy="583287"/>
                      </a:xfrm>
                      <a:prstGeom prst="rect">
                        <a:avLst/>
                      </a:prstGeom>
                      <a:noFill/>
                    </p:spPr>
                  </p:pic>
                </p:oleObj>
              </mc:Fallback>
            </mc:AlternateContent>
          </a:graphicData>
        </a:graphic>
      </p:graphicFrame>
      <p:grpSp>
        <p:nvGrpSpPr>
          <p:cNvPr id="16" name="Group 15"/>
          <p:cNvGrpSpPr/>
          <p:nvPr/>
        </p:nvGrpSpPr>
        <p:grpSpPr>
          <a:xfrm>
            <a:off x="812799" y="1853456"/>
            <a:ext cx="8345715" cy="482143"/>
            <a:chOff x="812799" y="1853456"/>
            <a:chExt cx="8345715" cy="482143"/>
          </a:xfrm>
        </p:grpSpPr>
        <p:graphicFrame>
          <p:nvGraphicFramePr>
            <p:cNvPr id="4" name="Object 3"/>
            <p:cNvGraphicFramePr>
              <a:graphicFrameLocks noChangeAspect="1"/>
            </p:cNvGraphicFramePr>
            <p:nvPr>
              <p:extLst>
                <p:ext uri="{D42A27DB-BD31-4B8C-83A1-F6EECF244321}">
                  <p14:modId xmlns:p14="http://schemas.microsoft.com/office/powerpoint/2010/main" val="3657038745"/>
                </p:ext>
              </p:extLst>
            </p:nvPr>
          </p:nvGraphicFramePr>
          <p:xfrm>
            <a:off x="6647856" y="1867356"/>
            <a:ext cx="2510658" cy="468243"/>
          </p:xfrm>
          <a:graphic>
            <a:graphicData uri="http://schemas.openxmlformats.org/presentationml/2006/ole">
              <mc:AlternateContent xmlns:mc="http://schemas.openxmlformats.org/markup-compatibility/2006">
                <mc:Choice xmlns:v="urn:schemas-microsoft-com:vml" Requires="v">
                  <p:oleObj spid="_x0000_s17446" name="Equation" r:id="rId5" imgW="1219200" imgH="228600" progId="Equation.DSMT4">
                    <p:embed/>
                  </p:oleObj>
                </mc:Choice>
                <mc:Fallback>
                  <p:oleObj name="Equation" r:id="rId5" imgW="1219200" imgH="2286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7856" y="1867356"/>
                          <a:ext cx="2510658" cy="468243"/>
                        </a:xfrm>
                        <a:prstGeom prst="rect">
                          <a:avLst/>
                        </a:prstGeom>
                        <a:noFill/>
                      </p:spPr>
                    </p:pic>
                  </p:oleObj>
                </mc:Fallback>
              </mc:AlternateContent>
            </a:graphicData>
          </a:graphic>
        </p:graphicFrame>
        <p:sp>
          <p:nvSpPr>
            <p:cNvPr id="10" name="Rectangle 7"/>
            <p:cNvSpPr>
              <a:spLocks noChangeArrowheads="1"/>
            </p:cNvSpPr>
            <p:nvPr/>
          </p:nvSpPr>
          <p:spPr bwMode="auto">
            <a:xfrm>
              <a:off x="812799" y="185345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Cơ năng của con lắc bằng thế năng cực đại nên: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grpSp>
        <p:nvGrpSpPr>
          <p:cNvPr id="17" name="Group 16"/>
          <p:cNvGrpSpPr/>
          <p:nvPr/>
        </p:nvGrpSpPr>
        <p:grpSpPr>
          <a:xfrm>
            <a:off x="812799" y="2416647"/>
            <a:ext cx="7692789" cy="792542"/>
            <a:chOff x="812799" y="2416647"/>
            <a:chExt cx="7329715" cy="792542"/>
          </a:xfrm>
        </p:grpSpPr>
        <p:graphicFrame>
          <p:nvGraphicFramePr>
            <p:cNvPr id="5" name="Object 4"/>
            <p:cNvGraphicFramePr>
              <a:graphicFrameLocks noChangeAspect="1"/>
            </p:cNvGraphicFramePr>
            <p:nvPr>
              <p:extLst>
                <p:ext uri="{D42A27DB-BD31-4B8C-83A1-F6EECF244321}">
                  <p14:modId xmlns:p14="http://schemas.microsoft.com/office/powerpoint/2010/main" val="829784279"/>
                </p:ext>
              </p:extLst>
            </p:nvPr>
          </p:nvGraphicFramePr>
          <p:xfrm>
            <a:off x="5079999" y="2416647"/>
            <a:ext cx="3062515" cy="792542"/>
          </p:xfrm>
          <a:graphic>
            <a:graphicData uri="http://schemas.openxmlformats.org/presentationml/2006/ole">
              <mc:AlternateContent xmlns:mc="http://schemas.openxmlformats.org/markup-compatibility/2006">
                <mc:Choice xmlns:v="urn:schemas-microsoft-com:vml" Requires="v">
                  <p:oleObj spid="_x0000_s17447" name="Equation" r:id="rId7" imgW="1993035" imgH="406224" progId="Equation.DSMT4">
                    <p:embed/>
                  </p:oleObj>
                </mc:Choice>
                <mc:Fallback>
                  <p:oleObj name="Equation" r:id="rId7" imgW="1993035" imgH="40622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9999" y="2416647"/>
                          <a:ext cx="3062515" cy="792542"/>
                        </a:xfrm>
                        <a:prstGeom prst="rect">
                          <a:avLst/>
                        </a:prstGeom>
                        <a:noFill/>
                      </p:spPr>
                    </p:pic>
                  </p:oleObj>
                </mc:Fallback>
              </mc:AlternateContent>
            </a:graphicData>
          </a:graphic>
        </p:graphicFrame>
        <p:sp>
          <p:nvSpPr>
            <p:cNvPr id="11" name="Rectangle 8"/>
            <p:cNvSpPr>
              <a:spLocks noChangeArrowheads="1"/>
            </p:cNvSpPr>
            <p:nvPr/>
          </p:nvSpPr>
          <p:spPr bwMode="auto">
            <a:xfrm>
              <a:off x="812799" y="253925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 Biên độ dao động của con lắc: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grpSp>
        <p:nvGrpSpPr>
          <p:cNvPr id="18" name="Group 17"/>
          <p:cNvGrpSpPr/>
          <p:nvPr/>
        </p:nvGrpSpPr>
        <p:grpSpPr>
          <a:xfrm>
            <a:off x="812799" y="3370356"/>
            <a:ext cx="8196430" cy="524160"/>
            <a:chOff x="812799" y="3370356"/>
            <a:chExt cx="8196430" cy="524160"/>
          </a:xfrm>
        </p:grpSpPr>
        <p:graphicFrame>
          <p:nvGraphicFramePr>
            <p:cNvPr id="6" name="Object 5"/>
            <p:cNvGraphicFramePr>
              <a:graphicFrameLocks noChangeAspect="1"/>
            </p:cNvGraphicFramePr>
            <p:nvPr>
              <p:extLst>
                <p:ext uri="{D42A27DB-BD31-4B8C-83A1-F6EECF244321}">
                  <p14:modId xmlns:p14="http://schemas.microsoft.com/office/powerpoint/2010/main" val="3613777486"/>
                </p:ext>
              </p:extLst>
            </p:nvPr>
          </p:nvGraphicFramePr>
          <p:xfrm>
            <a:off x="7213600" y="3370356"/>
            <a:ext cx="1795629" cy="524160"/>
          </p:xfrm>
          <a:graphic>
            <a:graphicData uri="http://schemas.openxmlformats.org/presentationml/2006/ole">
              <mc:AlternateContent xmlns:mc="http://schemas.openxmlformats.org/markup-compatibility/2006">
                <mc:Choice xmlns:v="urn:schemas-microsoft-com:vml" Requires="v">
                  <p:oleObj spid="_x0000_s17448" name="Equation" r:id="rId9" imgW="927100" imgH="228600" progId="Equation.DSMT4">
                    <p:embed/>
                  </p:oleObj>
                </mc:Choice>
                <mc:Fallback>
                  <p:oleObj name="Equation" r:id="rId9" imgW="927100" imgH="2286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13600" y="3370356"/>
                          <a:ext cx="1795629" cy="524160"/>
                        </a:xfrm>
                        <a:prstGeom prst="rect">
                          <a:avLst/>
                        </a:prstGeom>
                        <a:noFill/>
                      </p:spPr>
                    </p:pic>
                  </p:oleObj>
                </mc:Fallback>
              </mc:AlternateContent>
            </a:graphicData>
          </a:graphic>
        </p:graphicFrame>
        <p:sp>
          <p:nvSpPr>
            <p:cNvPr id="12" name="Rectangle 9"/>
            <p:cNvSpPr>
              <a:spLocks noChangeArrowheads="1"/>
            </p:cNvSpPr>
            <p:nvPr/>
          </p:nvSpPr>
          <p:spPr bwMode="auto">
            <a:xfrm>
              <a:off x="812799" y="339650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 Theo đề bài suy ra thế năng biến thiên với tần số góc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grpSp>
        <p:nvGrpSpPr>
          <p:cNvPr id="19" name="Group 18"/>
          <p:cNvGrpSpPr/>
          <p:nvPr/>
        </p:nvGrpSpPr>
        <p:grpSpPr>
          <a:xfrm>
            <a:off x="812799" y="3894516"/>
            <a:ext cx="7910287" cy="873590"/>
            <a:chOff x="812799" y="3894516"/>
            <a:chExt cx="7910287" cy="873590"/>
          </a:xfrm>
        </p:grpSpPr>
        <p:graphicFrame>
          <p:nvGraphicFramePr>
            <p:cNvPr id="7" name="Object 6"/>
            <p:cNvGraphicFramePr>
              <a:graphicFrameLocks noChangeAspect="1"/>
            </p:cNvGraphicFramePr>
            <p:nvPr>
              <p:extLst>
                <p:ext uri="{D42A27DB-BD31-4B8C-83A1-F6EECF244321}">
                  <p14:modId xmlns:p14="http://schemas.microsoft.com/office/powerpoint/2010/main" val="1448572719"/>
                </p:ext>
              </p:extLst>
            </p:nvPr>
          </p:nvGraphicFramePr>
          <p:xfrm>
            <a:off x="4789715" y="3894516"/>
            <a:ext cx="3933371" cy="873590"/>
          </p:xfrm>
          <a:graphic>
            <a:graphicData uri="http://schemas.openxmlformats.org/presentationml/2006/ole">
              <mc:AlternateContent xmlns:mc="http://schemas.openxmlformats.org/markup-compatibility/2006">
                <mc:Choice xmlns:v="urn:schemas-microsoft-com:vml" Requires="v">
                  <p:oleObj spid="_x0000_s17449" name="Equation" r:id="rId11" imgW="1778000" imgH="381000" progId="Equation.DSMT4">
                    <p:embed/>
                  </p:oleObj>
                </mc:Choice>
                <mc:Fallback>
                  <p:oleObj name="Equation" r:id="rId11" imgW="1778000" imgH="381000"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89715" y="3894516"/>
                          <a:ext cx="3933371" cy="873590"/>
                        </a:xfrm>
                        <a:prstGeom prst="rect">
                          <a:avLst/>
                        </a:prstGeom>
                        <a:noFill/>
                      </p:spPr>
                    </p:pic>
                  </p:oleObj>
                </mc:Fallback>
              </mc:AlternateContent>
            </a:graphicData>
          </a:graphic>
        </p:graphicFrame>
        <p:sp>
          <p:nvSpPr>
            <p:cNvPr id="13" name="Rectangle 10"/>
            <p:cNvSpPr>
              <a:spLocks noChangeArrowheads="1"/>
            </p:cNvSpPr>
            <p:nvPr/>
          </p:nvSpPr>
          <p:spPr bwMode="auto">
            <a:xfrm>
              <a:off x="812799" y="408230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Vật dao động với tần số góc: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sp>
        <p:nvSpPr>
          <p:cNvPr id="14" name="Rectangle 11"/>
          <p:cNvSpPr>
            <a:spLocks noChangeArrowheads="1"/>
          </p:cNvSpPr>
          <p:nvPr/>
        </p:nvSpPr>
        <p:spPr bwMode="auto">
          <a:xfrm>
            <a:off x="812799" y="492050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 Tốc độ của vật khi qua VTCB: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nvGrpSpPr>
          <p:cNvPr id="20" name="Group 19"/>
          <p:cNvGrpSpPr/>
          <p:nvPr/>
        </p:nvGrpSpPr>
        <p:grpSpPr>
          <a:xfrm>
            <a:off x="812799" y="5464042"/>
            <a:ext cx="7692789" cy="950172"/>
            <a:chOff x="812799" y="5464042"/>
            <a:chExt cx="7692789" cy="950172"/>
          </a:xfrm>
        </p:grpSpPr>
        <p:graphicFrame>
          <p:nvGraphicFramePr>
            <p:cNvPr id="9" name="Object 8"/>
            <p:cNvGraphicFramePr>
              <a:graphicFrameLocks noChangeAspect="1"/>
            </p:cNvGraphicFramePr>
            <p:nvPr>
              <p:extLst>
                <p:ext uri="{D42A27DB-BD31-4B8C-83A1-F6EECF244321}">
                  <p14:modId xmlns:p14="http://schemas.microsoft.com/office/powerpoint/2010/main" val="119445387"/>
                </p:ext>
              </p:extLst>
            </p:nvPr>
          </p:nvGraphicFramePr>
          <p:xfrm>
            <a:off x="4223437" y="5464042"/>
            <a:ext cx="4282151" cy="950172"/>
          </p:xfrm>
          <a:graphic>
            <a:graphicData uri="http://schemas.openxmlformats.org/presentationml/2006/ole">
              <mc:AlternateContent xmlns:mc="http://schemas.openxmlformats.org/markup-compatibility/2006">
                <mc:Choice xmlns:v="urn:schemas-microsoft-com:vml" Requires="v">
                  <p:oleObj spid="_x0000_s17450" name="Equation" r:id="rId13" imgW="2260600" imgH="457200" progId="Equation.DSMT4">
                    <p:embed/>
                  </p:oleObj>
                </mc:Choice>
                <mc:Fallback>
                  <p:oleObj name="Equation" r:id="rId13" imgW="2260600" imgH="45720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23437" y="5464042"/>
                          <a:ext cx="4282151" cy="950172"/>
                        </a:xfrm>
                        <a:prstGeom prst="rect">
                          <a:avLst/>
                        </a:prstGeom>
                        <a:noFill/>
                      </p:spPr>
                    </p:pic>
                  </p:oleObj>
                </mc:Fallback>
              </mc:AlternateContent>
            </a:graphicData>
          </a:graphic>
        </p:graphicFrame>
        <p:sp>
          <p:nvSpPr>
            <p:cNvPr id="15" name="Rectangle 12"/>
            <p:cNvSpPr>
              <a:spLocks noChangeArrowheads="1"/>
            </p:cNvSpPr>
            <p:nvPr/>
          </p:nvSpPr>
          <p:spPr bwMode="auto">
            <a:xfrm>
              <a:off x="812799" y="5606306"/>
              <a:ext cx="71120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 Khối lượng của vật nặng: </a:t>
              </a:r>
              <a:endParaRPr kumimoji="0" lang="pt-BR" altLang="en-US" sz="2200" b="0" i="0" u="none" strike="noStrike" cap="none" normalizeH="0" baseline="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6043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par>
                                <p:cTn id="28" presetID="16" presetClass="entr" presetSubtype="2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39578"/>
          </a:xfrm>
        </p:spPr>
        <p:txBody>
          <a:bodyPr>
            <a:normAutofit/>
          </a:bodyPr>
          <a:lstStyle/>
          <a:p>
            <a:r>
              <a:rPr lang="en-US" sz="2200" smtClean="0">
                <a:latin typeface="Times New Roman" panose="02020603050405020304" pitchFamily="18" charset="0"/>
                <a:cs typeface="Times New Roman" panose="02020603050405020304" pitchFamily="18" charset="0"/>
              </a:rPr>
              <a:t>VẬN DỤNG</a:t>
            </a:r>
            <a:endParaRPr lang="en-US" sz="2200"/>
          </a:p>
        </p:txBody>
      </p:sp>
      <p:sp>
        <p:nvSpPr>
          <p:cNvPr id="4" name="Rectangle 3"/>
          <p:cNvSpPr/>
          <p:nvPr/>
        </p:nvSpPr>
        <p:spPr>
          <a:xfrm>
            <a:off x="677334" y="1492468"/>
            <a:ext cx="6096000" cy="454612"/>
          </a:xfrm>
          <a:prstGeom prst="rect">
            <a:avLst/>
          </a:prstGeom>
        </p:spPr>
        <p:txBody>
          <a:bodyPr>
            <a:spAutoFit/>
          </a:bodyPr>
          <a:lstStyle/>
          <a:p>
            <a:pPr lvl="0" algn="just">
              <a:lnSpc>
                <a:spcPct val="107000"/>
              </a:lnSpc>
              <a:spcAft>
                <a:spcPts val="0"/>
              </a:spcAft>
              <a:buSzPts val="1200"/>
            </a:pPr>
            <a:r>
              <a:rPr lang="en-US" sz="2200" b="1" kern="800" smtClean="0">
                <a:latin typeface="Times New Roman" panose="02020603050405020304" pitchFamily="18" charset="0"/>
                <a:ea typeface="Calibri" panose="020F0502020204030204" pitchFamily="34" charset="0"/>
                <a:cs typeface="Times New Roman" panose="02020603050405020304" pitchFamily="18" charset="0"/>
              </a:rPr>
              <a:t>Câu 1.</a:t>
            </a:r>
            <a:r>
              <a:rPr lang="en-US" sz="2200" kern="800" smtClean="0">
                <a:latin typeface="Times New Roman" panose="02020603050405020304" pitchFamily="18" charset="0"/>
                <a:ea typeface="Calibri" panose="020F0502020204030204" pitchFamily="34" charset="0"/>
                <a:cs typeface="Times New Roman" panose="02020603050405020304" pitchFamily="18" charset="0"/>
              </a:rPr>
              <a:t> </a:t>
            </a:r>
            <a:r>
              <a:rPr lang="vi-VN" sz="2200" kern="800" smtClean="0">
                <a:latin typeface="Times New Roman" panose="02020603050405020304" pitchFamily="18" charset="0"/>
                <a:ea typeface="Calibri" panose="020F0502020204030204" pitchFamily="34" charset="0"/>
                <a:cs typeface="Times New Roman" panose="02020603050405020304" pitchFamily="18" charset="0"/>
              </a:rPr>
              <a:t>Cơ </a:t>
            </a:r>
            <a:r>
              <a:rPr lang="vi-VN" sz="2200" kern="800">
                <a:latin typeface="Times New Roman" panose="02020603050405020304" pitchFamily="18" charset="0"/>
                <a:ea typeface="Calibri" panose="020F0502020204030204" pitchFamily="34" charset="0"/>
                <a:cs typeface="Times New Roman" panose="02020603050405020304" pitchFamily="18" charset="0"/>
              </a:rPr>
              <a:t>năng của một vật </a:t>
            </a:r>
            <a:r>
              <a:rPr lang="en-US" sz="2200" kern="800">
                <a:latin typeface="Times New Roman" panose="02020603050405020304" pitchFamily="18" charset="0"/>
                <a:ea typeface="Calibri" panose="020F0502020204030204" pitchFamily="34" charset="0"/>
                <a:cs typeface="Times New Roman" panose="02020603050405020304" pitchFamily="18" charset="0"/>
              </a:rPr>
              <a:t>dao động điều </a:t>
            </a:r>
            <a:r>
              <a:rPr lang="en-US" sz="2200" kern="800" smtClean="0">
                <a:latin typeface="Times New Roman" panose="02020603050405020304" pitchFamily="18" charset="0"/>
                <a:ea typeface="Calibri" panose="020F0502020204030204" pitchFamily="34" charset="0"/>
                <a:cs typeface="Times New Roman" panose="02020603050405020304" pitchFamily="18" charset="0"/>
              </a:rPr>
              <a:t>hoà</a:t>
            </a:r>
            <a:endParaRPr lang="en-US" sz="2200" kern="8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677333" y="4020336"/>
            <a:ext cx="8281315" cy="816890"/>
          </a:xfrm>
          <a:prstGeom prst="rect">
            <a:avLst/>
          </a:prstGeom>
        </p:spPr>
        <p:txBody>
          <a:bodyPr wrap="square">
            <a:spAutoFit/>
          </a:bodyPr>
          <a:lstStyle/>
          <a:p>
            <a:pPr algn="just">
              <a:lnSpc>
                <a:spcPct val="107000"/>
              </a:lnSpc>
              <a:spcAft>
                <a:spcPts val="0"/>
              </a:spcAft>
              <a:tabLst>
                <a:tab pos="152400" algn="l"/>
                <a:tab pos="1600200" algn="l"/>
                <a:tab pos="3124200" algn="l"/>
                <a:tab pos="4724400" algn="l"/>
              </a:tabLst>
            </a:pPr>
            <a:r>
              <a:rPr lang="vi-VN" sz="2200" b="1">
                <a:latin typeface="Times New Roman" panose="02020603050405020304" pitchFamily="18" charset="0"/>
                <a:ea typeface="Calibri" panose="020F0502020204030204" pitchFamily="34" charset="0"/>
                <a:cs typeface="Times New Roman" panose="02020603050405020304" pitchFamily="18" charset="0"/>
              </a:rPr>
              <a:t>D.</a:t>
            </a:r>
            <a:r>
              <a:rPr lang="vi-VN" sz="2200">
                <a:latin typeface="Times New Roman" panose="02020603050405020304" pitchFamily="18" charset="0"/>
                <a:ea typeface="Calibri" panose="020F0502020204030204" pitchFamily="34" charset="0"/>
                <a:cs typeface="Times New Roman" panose="02020603050405020304" pitchFamily="18" charset="0"/>
              </a:rPr>
              <a:t> biến thiên tuần hoàn theo thời gian với chu kỳ bằng chu kỳ dao động của vật.</a:t>
            </a:r>
            <a:endParaRPr lang="en-US" sz="2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677334" y="3469681"/>
            <a:ext cx="5318828" cy="454612"/>
          </a:xfrm>
          <a:prstGeom prst="rect">
            <a:avLst/>
          </a:prstGeom>
        </p:spPr>
        <p:txBody>
          <a:bodyPr wrap="none">
            <a:spAutoFit/>
          </a:bodyPr>
          <a:lstStyle/>
          <a:p>
            <a:pPr algn="just">
              <a:lnSpc>
                <a:spcPct val="107000"/>
              </a:lnSpc>
              <a:spcAft>
                <a:spcPts val="0"/>
              </a:spcAft>
              <a:tabLst>
                <a:tab pos="152400" algn="l"/>
                <a:tab pos="1600200" algn="l"/>
                <a:tab pos="3420745" algn="l"/>
                <a:tab pos="4724400" algn="l"/>
              </a:tabLst>
            </a:pPr>
            <a:r>
              <a:rPr lang="vi-VN" sz="2200" b="1">
                <a:latin typeface="Times New Roman" panose="02020603050405020304" pitchFamily="18" charset="0"/>
                <a:ea typeface="Calibri" panose="020F0502020204030204" pitchFamily="34" charset="0"/>
                <a:cs typeface="Times New Roman" panose="02020603050405020304" pitchFamily="18" charset="0"/>
              </a:rPr>
              <a:t>C. </a:t>
            </a:r>
            <a:r>
              <a:rPr lang="vi-VN" sz="2200">
                <a:latin typeface="Times New Roman" panose="02020603050405020304" pitchFamily="18" charset="0"/>
                <a:ea typeface="Calibri" panose="020F0502020204030204" pitchFamily="34" charset="0"/>
                <a:cs typeface="Times New Roman" panose="02020603050405020304" pitchFamily="18" charset="0"/>
              </a:rPr>
              <a:t>bằng động năng của vật khi vật tới VTCB.</a:t>
            </a:r>
            <a:endParaRPr lang="en-US" sz="2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ectangle 6"/>
          <p:cNvSpPr/>
          <p:nvPr/>
        </p:nvSpPr>
        <p:spPr>
          <a:xfrm>
            <a:off x="677334" y="2977262"/>
            <a:ext cx="7571303" cy="430246"/>
          </a:xfrm>
          <a:prstGeom prst="rect">
            <a:avLst/>
          </a:prstGeom>
        </p:spPr>
        <p:txBody>
          <a:bodyPr wrap="none">
            <a:spAutoFit/>
          </a:bodyPr>
          <a:lstStyle/>
          <a:p>
            <a:pPr algn="just">
              <a:lnSpc>
                <a:spcPct val="107000"/>
              </a:lnSpc>
              <a:spcAft>
                <a:spcPts val="0"/>
              </a:spcAft>
              <a:tabLst>
                <a:tab pos="152400" algn="l"/>
                <a:tab pos="1600200" algn="l"/>
                <a:tab pos="3420745" algn="l"/>
                <a:tab pos="4724400" algn="l"/>
              </a:tabLst>
            </a:pPr>
            <a:r>
              <a:rPr lang="vi-VN" sz="2200" b="1">
                <a:latin typeface="Times New Roman" panose="02020603050405020304" pitchFamily="18" charset="0"/>
                <a:ea typeface="Calibri" panose="020F0502020204030204" pitchFamily="34" charset="0"/>
                <a:cs typeface="Times New Roman" panose="02020603050405020304" pitchFamily="18" charset="0"/>
              </a:rPr>
              <a:t>B.</a:t>
            </a:r>
            <a:r>
              <a:rPr lang="vi-VN" sz="2200">
                <a:latin typeface="Times New Roman" panose="02020603050405020304" pitchFamily="18" charset="0"/>
                <a:ea typeface="Calibri" panose="020F0502020204030204" pitchFamily="34" charset="0"/>
                <a:cs typeface="Times New Roman" panose="02020603050405020304" pitchFamily="18" charset="0"/>
              </a:rPr>
              <a:t> tăng gấp đôi khi biên độ dao động của vật tăng gấp đôi.	</a:t>
            </a:r>
            <a:endParaRPr lang="en-US" sz="2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p:cNvSpPr/>
          <p:nvPr/>
        </p:nvSpPr>
        <p:spPr>
          <a:xfrm>
            <a:off x="677333" y="2101586"/>
            <a:ext cx="8380169" cy="816890"/>
          </a:xfrm>
          <a:prstGeom prst="rect">
            <a:avLst/>
          </a:prstGeom>
        </p:spPr>
        <p:txBody>
          <a:bodyPr wrap="square">
            <a:spAutoFit/>
          </a:bodyPr>
          <a:lstStyle/>
          <a:p>
            <a:pPr algn="just">
              <a:lnSpc>
                <a:spcPct val="107000"/>
              </a:lnSpc>
              <a:spcAft>
                <a:spcPts val="0"/>
              </a:spcAft>
              <a:tabLst>
                <a:tab pos="152400" algn="l"/>
                <a:tab pos="1600200" algn="l"/>
                <a:tab pos="3124200" algn="l"/>
                <a:tab pos="4724400" algn="l"/>
              </a:tabLst>
            </a:pPr>
            <a:r>
              <a:rPr lang="vi-VN" sz="2200" b="1">
                <a:latin typeface="Times New Roman" panose="02020603050405020304" pitchFamily="18" charset="0"/>
                <a:ea typeface="Calibri" panose="020F0502020204030204" pitchFamily="34" charset="0"/>
                <a:cs typeface="Times New Roman" panose="02020603050405020304" pitchFamily="18" charset="0"/>
              </a:rPr>
              <a:t>A.</a:t>
            </a:r>
            <a:r>
              <a:rPr lang="vi-VN" sz="2200">
                <a:latin typeface="Times New Roman" panose="02020603050405020304" pitchFamily="18" charset="0"/>
                <a:ea typeface="Calibri" panose="020F0502020204030204" pitchFamily="34" charset="0"/>
                <a:cs typeface="Times New Roman" panose="02020603050405020304" pitchFamily="18" charset="0"/>
              </a:rPr>
              <a:t> biến thiên tuần hoàn theo thời gian với chu kỳ bằng một nửa chu kỳ dao động của vật.</a:t>
            </a:r>
            <a:endParaRPr lang="en-US" sz="2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Rectangle 8"/>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10" name="Oval 9"/>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1" name="Oval 10"/>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2" name="Oval 11"/>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50166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subTnLst>
                                    <p:audio>
                                      <p:cMediaNode>
                                        <p:cTn display="0" masterRel="sameClick">
                                          <p:stCondLst>
                                            <p:cond evt="begin" delay="0">
                                              <p:tn val="20"/>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subTnLst>
                                    <p:audio>
                                      <p:cMediaNode>
                                        <p:cTn display="0" masterRel="sameClick">
                                          <p:stCondLst>
                                            <p:cond evt="begin" delay="0">
                                              <p:tn val="26"/>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7"/>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subTnLst>
                                    <p:audio>
                                      <p:cMediaNode vol="90000">
                                        <p:cTn display="0" masterRel="sameClick">
                                          <p:stCondLst>
                                            <p:cond evt="begin" delay="0">
                                              <p:tn val="32"/>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5"/>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circle(in)">
                                      <p:cBhvr>
                                        <p:cTn id="39" dur="2000"/>
                                        <p:tgtEl>
                                          <p:spTgt spid="12"/>
                                        </p:tgtEl>
                                      </p:cBhvr>
                                    </p:animEffect>
                                  </p:childTnLst>
                                  <p:subTnLst>
                                    <p:audio>
                                      <p:cMediaNode vol="100000">
                                        <p:cTn display="0" masterRel="sameClick">
                                          <p:stCondLst>
                                            <p:cond evt="begin" delay="0">
                                              <p:tn val="37"/>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5"/>
                  </p:tgtEl>
                </p:cond>
              </p:nextCondLst>
            </p:seq>
          </p:childTnLst>
        </p:cTn>
      </p:par>
    </p:tnLst>
    <p:bldLst>
      <p:bldP spid="5" grpId="0"/>
      <p:bldP spid="6" grpId="0"/>
      <p:bldP spid="7" grpId="0"/>
      <p:bldP spid="8" grpId="0"/>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5568" y="1921447"/>
            <a:ext cx="6096000" cy="816890"/>
          </a:xfrm>
          <a:prstGeom prst="rect">
            <a:avLst/>
          </a:prstGeom>
        </p:spPr>
        <p:txBody>
          <a:bodyPr>
            <a:spAutoFit/>
          </a:bodyPr>
          <a:lstStyle/>
          <a:p>
            <a:pPr lvl="0" algn="just">
              <a:lnSpc>
                <a:spcPct val="107000"/>
              </a:lnSpc>
              <a:spcAft>
                <a:spcPts val="0"/>
              </a:spcAft>
              <a:buSzPts val="1200"/>
            </a:pPr>
            <a:r>
              <a:rPr lang="en-US" sz="2200" b="1" kern="800" smtClean="0">
                <a:latin typeface="Times New Roman" panose="02020603050405020304" pitchFamily="18" charset="0"/>
                <a:ea typeface="Calibri" panose="020F0502020204030204" pitchFamily="34" charset="0"/>
              </a:rPr>
              <a:t>Câu 2.</a:t>
            </a:r>
            <a:r>
              <a:rPr lang="en-US" sz="2200" kern="800" smtClean="0">
                <a:latin typeface="Times New Roman" panose="02020603050405020304" pitchFamily="18" charset="0"/>
                <a:ea typeface="Calibri" panose="020F0502020204030204" pitchFamily="34" charset="0"/>
              </a:rPr>
              <a:t> </a:t>
            </a:r>
            <a:r>
              <a:rPr lang="vi-VN" sz="2200" kern="800" smtClean="0">
                <a:latin typeface="Times New Roman" panose="02020603050405020304" pitchFamily="18" charset="0"/>
                <a:ea typeface="Calibri" panose="020F0502020204030204" pitchFamily="34" charset="0"/>
              </a:rPr>
              <a:t>Khi </a:t>
            </a:r>
            <a:r>
              <a:rPr lang="vi-VN" sz="2200" kern="800">
                <a:latin typeface="Times New Roman" panose="02020603050405020304" pitchFamily="18" charset="0"/>
                <a:ea typeface="Calibri" panose="020F0502020204030204" pitchFamily="34" charset="0"/>
              </a:rPr>
              <a:t>nói về năng lượng của một vật </a:t>
            </a:r>
            <a:r>
              <a:rPr lang="en-US" sz="2200" kern="800">
                <a:latin typeface="Times New Roman" panose="02020603050405020304" pitchFamily="18" charset="0"/>
                <a:ea typeface="Calibri" panose="020F0502020204030204" pitchFamily="34" charset="0"/>
              </a:rPr>
              <a:t>dao động điều hoà</a:t>
            </a:r>
            <a:r>
              <a:rPr lang="vi-VN" sz="2200" kern="800">
                <a:latin typeface="Times New Roman" panose="02020603050405020304" pitchFamily="18" charset="0"/>
                <a:ea typeface="Calibri" panose="020F0502020204030204" pitchFamily="34" charset="0"/>
              </a:rPr>
              <a:t>, phát biểu nào sau đây là đúng</a:t>
            </a:r>
            <a:r>
              <a:rPr lang="vi-VN" sz="2200" kern="800" smtClean="0">
                <a:latin typeface="Times New Roman" panose="02020603050405020304" pitchFamily="18" charset="0"/>
                <a:ea typeface="Calibri" panose="020F0502020204030204" pitchFamily="34" charset="0"/>
              </a:rPr>
              <a:t>?</a:t>
            </a:r>
            <a:endParaRPr lang="en-US" sz="2200" kern="800">
              <a:latin typeface="Calibri" panose="020F0502020204030204" pitchFamily="34" charset="0"/>
              <a:ea typeface="Calibri" panose="020F0502020204030204" pitchFamily="34" charset="0"/>
            </a:endParaRPr>
          </a:p>
        </p:txBody>
      </p:sp>
      <p:sp>
        <p:nvSpPr>
          <p:cNvPr id="6" name="Rectangle 5"/>
          <p:cNvSpPr/>
          <p:nvPr/>
        </p:nvSpPr>
        <p:spPr>
          <a:xfrm>
            <a:off x="885568" y="4768785"/>
            <a:ext cx="6096000" cy="799065"/>
          </a:xfrm>
          <a:prstGeom prst="rect">
            <a:avLst/>
          </a:prstGeom>
        </p:spPr>
        <p:txBody>
          <a:bodyPr>
            <a:spAutoFit/>
          </a:bodyPr>
          <a:lstStyle/>
          <a:p>
            <a:pPr algn="just">
              <a:lnSpc>
                <a:spcPct val="107000"/>
              </a:lnSpc>
              <a:spcAft>
                <a:spcPts val="0"/>
              </a:spcAft>
              <a:tabLst>
                <a:tab pos="152400" algn="l"/>
                <a:tab pos="1600200" algn="l"/>
                <a:tab pos="3124200" algn="l"/>
                <a:tab pos="4724400" algn="l"/>
              </a:tabLst>
            </a:pPr>
            <a:r>
              <a:rPr lang="vi-VN" sz="2200" b="1">
                <a:latin typeface="Times New Roman" panose="02020603050405020304" pitchFamily="18" charset="0"/>
                <a:ea typeface="Calibri" panose="020F0502020204030204" pitchFamily="34" charset="0"/>
              </a:rPr>
              <a:t>D.</a:t>
            </a:r>
            <a:r>
              <a:rPr lang="vi-VN" sz="2200">
                <a:latin typeface="Times New Roman" panose="02020603050405020304" pitchFamily="18" charset="0"/>
                <a:ea typeface="Calibri" panose="020F0502020204030204" pitchFamily="34" charset="0"/>
              </a:rPr>
              <a:t> Thế năng và động năng của vật biến thiên cùng tần số với tần số của li độ.</a:t>
            </a:r>
            <a:endParaRPr lang="en-US" sz="2200">
              <a:latin typeface="Calibri" panose="020F0502020204030204" pitchFamily="34" charset="0"/>
              <a:ea typeface="Calibri" panose="020F0502020204030204" pitchFamily="34" charset="0"/>
            </a:endParaRPr>
          </a:p>
        </p:txBody>
      </p:sp>
      <p:sp>
        <p:nvSpPr>
          <p:cNvPr id="7" name="Rectangle 6"/>
          <p:cNvSpPr/>
          <p:nvPr/>
        </p:nvSpPr>
        <p:spPr>
          <a:xfrm>
            <a:off x="887298" y="4243984"/>
            <a:ext cx="5721182" cy="436786"/>
          </a:xfrm>
          <a:prstGeom prst="rect">
            <a:avLst/>
          </a:prstGeom>
        </p:spPr>
        <p:txBody>
          <a:bodyPr wrap="none">
            <a:spAutoFit/>
          </a:bodyPr>
          <a:lstStyle/>
          <a:p>
            <a:pPr algn="just">
              <a:lnSpc>
                <a:spcPct val="107000"/>
              </a:lnSpc>
              <a:spcAft>
                <a:spcPts val="0"/>
              </a:spcAft>
              <a:tabLst>
                <a:tab pos="152400" algn="l"/>
                <a:tab pos="1600200" algn="l"/>
                <a:tab pos="3420745" algn="l"/>
                <a:tab pos="4724400" algn="l"/>
              </a:tabLst>
            </a:pPr>
            <a:r>
              <a:rPr lang="vi-VN" sz="2200" b="1">
                <a:latin typeface="Times New Roman" panose="02020603050405020304" pitchFamily="18" charset="0"/>
                <a:ea typeface="Calibri" panose="020F0502020204030204" pitchFamily="34" charset="0"/>
              </a:rPr>
              <a:t>C.</a:t>
            </a:r>
            <a:r>
              <a:rPr lang="vi-VN" sz="2200">
                <a:latin typeface="Times New Roman" panose="02020603050405020304" pitchFamily="18" charset="0"/>
                <a:ea typeface="Calibri" panose="020F0502020204030204" pitchFamily="34" charset="0"/>
              </a:rPr>
              <a:t> Động năng của vật đạt cực đại khi vật ở VTB.</a:t>
            </a:r>
            <a:endParaRPr lang="en-US" sz="2200">
              <a:latin typeface="Calibri" panose="020F0502020204030204" pitchFamily="34" charset="0"/>
              <a:ea typeface="Calibri" panose="020F0502020204030204" pitchFamily="34" charset="0"/>
            </a:endParaRPr>
          </a:p>
        </p:txBody>
      </p:sp>
      <p:sp>
        <p:nvSpPr>
          <p:cNvPr id="8" name="Rectangle 7"/>
          <p:cNvSpPr/>
          <p:nvPr/>
        </p:nvSpPr>
        <p:spPr>
          <a:xfrm>
            <a:off x="885567" y="3675473"/>
            <a:ext cx="5724644" cy="436786"/>
          </a:xfrm>
          <a:prstGeom prst="rect">
            <a:avLst/>
          </a:prstGeom>
        </p:spPr>
        <p:txBody>
          <a:bodyPr wrap="none">
            <a:spAutoFit/>
          </a:bodyPr>
          <a:lstStyle/>
          <a:p>
            <a:pPr algn="just">
              <a:lnSpc>
                <a:spcPct val="107000"/>
              </a:lnSpc>
              <a:spcAft>
                <a:spcPts val="0"/>
              </a:spcAft>
              <a:tabLst>
                <a:tab pos="152400" algn="l"/>
                <a:tab pos="1600200" algn="l"/>
                <a:tab pos="3420745" algn="l"/>
                <a:tab pos="4724400" algn="l"/>
              </a:tabLst>
            </a:pPr>
            <a:r>
              <a:rPr lang="vi-VN" sz="2200" b="1">
                <a:latin typeface="Times New Roman" panose="02020603050405020304" pitchFamily="18" charset="0"/>
                <a:ea typeface="Calibri" panose="020F0502020204030204" pitchFamily="34" charset="0"/>
              </a:rPr>
              <a:t>B.</a:t>
            </a:r>
            <a:r>
              <a:rPr lang="vi-VN" sz="2200">
                <a:latin typeface="Times New Roman" panose="02020603050405020304" pitchFamily="18" charset="0"/>
                <a:ea typeface="Calibri" panose="020F0502020204030204" pitchFamily="34" charset="0"/>
              </a:rPr>
              <a:t> Thế năng của vật đạt cực đại khi vật ở VTCB.	</a:t>
            </a:r>
            <a:endParaRPr lang="en-US" sz="2200">
              <a:latin typeface="Calibri" panose="020F0502020204030204" pitchFamily="34" charset="0"/>
              <a:ea typeface="Calibri" panose="020F0502020204030204" pitchFamily="34" charset="0"/>
            </a:endParaRPr>
          </a:p>
        </p:txBody>
      </p:sp>
      <p:sp>
        <p:nvSpPr>
          <p:cNvPr id="9" name="Rectangle 8"/>
          <p:cNvSpPr/>
          <p:nvPr/>
        </p:nvSpPr>
        <p:spPr>
          <a:xfrm>
            <a:off x="885567" y="2726858"/>
            <a:ext cx="6787979" cy="816890"/>
          </a:xfrm>
          <a:prstGeom prst="rect">
            <a:avLst/>
          </a:prstGeom>
        </p:spPr>
        <p:txBody>
          <a:bodyPr wrap="square">
            <a:spAutoFit/>
          </a:bodyPr>
          <a:lstStyle/>
          <a:p>
            <a:pPr algn="just">
              <a:lnSpc>
                <a:spcPct val="107000"/>
              </a:lnSpc>
              <a:spcAft>
                <a:spcPts val="0"/>
              </a:spcAft>
              <a:tabLst>
                <a:tab pos="152400" algn="l"/>
                <a:tab pos="1600200" algn="l"/>
                <a:tab pos="3124200" algn="l"/>
                <a:tab pos="4724400" algn="l"/>
              </a:tabLst>
            </a:pPr>
            <a:r>
              <a:rPr lang="vi-VN" sz="2200" b="1">
                <a:latin typeface="Times New Roman" panose="02020603050405020304" pitchFamily="18" charset="0"/>
                <a:ea typeface="Calibri" panose="020F0502020204030204" pitchFamily="34" charset="0"/>
              </a:rPr>
              <a:t>A.</a:t>
            </a:r>
            <a:r>
              <a:rPr lang="vi-VN" sz="2200">
                <a:latin typeface="Times New Roman" panose="02020603050405020304" pitchFamily="18" charset="0"/>
                <a:ea typeface="Calibri" panose="020F0502020204030204" pitchFamily="34" charset="0"/>
              </a:rPr>
              <a:t> Cứ mỗi chu kì dao động của vật, có bốn thời điểm thế năng bằng động năng.</a:t>
            </a:r>
            <a:endParaRPr lang="en-US" sz="2200">
              <a:latin typeface="Calibri" panose="020F0502020204030204" pitchFamily="34" charset="0"/>
              <a:ea typeface="Calibri" panose="020F0502020204030204" pitchFamily="34" charset="0"/>
            </a:endParaRPr>
          </a:p>
        </p:txBody>
      </p:sp>
      <p:sp>
        <p:nvSpPr>
          <p:cNvPr id="10" name="Title 1"/>
          <p:cNvSpPr>
            <a:spLocks noGrp="1"/>
          </p:cNvSpPr>
          <p:nvPr>
            <p:ph type="title"/>
          </p:nvPr>
        </p:nvSpPr>
        <p:spPr>
          <a:xfrm>
            <a:off x="677334" y="609600"/>
            <a:ext cx="8596668" cy="539578"/>
          </a:xfrm>
        </p:spPr>
        <p:txBody>
          <a:bodyPr>
            <a:normAutofit/>
          </a:bodyPr>
          <a:lstStyle/>
          <a:p>
            <a:r>
              <a:rPr lang="en-US" sz="2200">
                <a:latin typeface="Times New Roman" panose="02020603050405020304" pitchFamily="18" charset="0"/>
                <a:cs typeface="Times New Roman" panose="02020603050405020304" pitchFamily="18" charset="0"/>
              </a:rPr>
              <a:t>VẬN DỤNG</a:t>
            </a:r>
            <a:endParaRPr lang="en-US" sz="2200"/>
          </a:p>
        </p:txBody>
      </p:sp>
      <p:sp>
        <p:nvSpPr>
          <p:cNvPr id="11" name="Rectangle 10"/>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12" name="Oval 11"/>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3" name="Oval 12"/>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4" name="Oval 13"/>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393573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subTnLst>
                                    <p:audio>
                                      <p:cMediaNode vol="90000">
                                        <p:cTn display="0" masterRel="sameClick">
                                          <p:stCondLst>
                                            <p:cond evt="begin" delay="0">
                                              <p:tn val="2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subTnLst>
                                    <p:audio>
                                      <p:cMediaNode>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8"/>
                  </p:tgtEl>
                </p:cond>
              </p:nextCondLst>
            </p:seq>
            <p:seq concurrent="1" nextAc="seek">
              <p:cTn id="28" restart="whenNotActive" fill="hold" evtFilter="cancelBubble" nodeType="interactiveSeq">
                <p:stCondLst>
                  <p:cond evt="onClick" delay="0">
                    <p:tgtEl>
                      <p:spTgt spid="7"/>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
                  </p:tgtEl>
                </p:cond>
              </p:nextCondLst>
            </p:seq>
            <p:seq concurrent="1" nextAc="seek">
              <p:cTn id="34" restart="whenNotActive" fill="hold" evtFilter="cancelBubble" nodeType="interactiveSeq">
                <p:stCondLst>
                  <p:cond evt="onClick" delay="0">
                    <p:tgtEl>
                      <p:spTgt spid="6"/>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ircle(in)">
                                      <p:cBhvr>
                                        <p:cTn id="39" dur="2000"/>
                                        <p:tgtEl>
                                          <p:spTgt spid="14"/>
                                        </p:tgtEl>
                                      </p:cBhvr>
                                    </p:animEffect>
                                  </p:childTnLst>
                                  <p:subTnLst>
                                    <p:audio>
                                      <p:cMediaNode vol="100000">
                                        <p:cTn display="0" masterRel="sameClick">
                                          <p:stCondLst>
                                            <p:cond evt="begin" delay="0">
                                              <p:tn val="3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
                  </p:tgtEl>
                </p:cond>
              </p:nextCondLst>
            </p:seq>
          </p:childTnLst>
        </p:cTn>
      </p:par>
    </p:tnLst>
    <p:bldLst>
      <p:bldP spid="6" grpId="0"/>
      <p:bldP spid="7" grpId="0"/>
      <p:bldP spid="8" grpId="0"/>
      <p:bldP spid="9" grpId="0"/>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47350" y="1476499"/>
            <a:ext cx="8023654" cy="1475532"/>
          </a:xfrm>
          <a:prstGeom prst="rect">
            <a:avLst/>
          </a:prstGeom>
        </p:spPr>
        <p:txBody>
          <a:bodyPr wrap="square">
            <a:spAutoFit/>
          </a:bodyPr>
          <a:lstStyle/>
          <a:p>
            <a:pPr lvl="0" algn="just">
              <a:lnSpc>
                <a:spcPct val="107000"/>
              </a:lnSpc>
              <a:spcAft>
                <a:spcPts val="0"/>
              </a:spcAft>
              <a:buSzPts val="1200"/>
              <a:tabLst>
                <a:tab pos="180340" algn="l"/>
                <a:tab pos="540385" algn="l"/>
                <a:tab pos="630555" algn="l"/>
                <a:tab pos="3420745" algn="l"/>
              </a:tabLst>
            </a:pPr>
            <a:r>
              <a:rPr lang="en-US" sz="2200" b="1" kern="800" smtClean="0">
                <a:latin typeface="Times New Roman" panose="02020603050405020304" pitchFamily="18" charset="0"/>
                <a:ea typeface="Calibri" panose="020F0502020204030204" pitchFamily="34" charset="0"/>
                <a:cs typeface="Times New Roman" panose="02020603050405020304" pitchFamily="18" charset="0"/>
              </a:rPr>
              <a:t>Câu 3.</a:t>
            </a:r>
            <a:r>
              <a:rPr lang="en-US" sz="2200" kern="800" smtClean="0">
                <a:latin typeface="Times New Roman" panose="02020603050405020304" pitchFamily="18" charset="0"/>
                <a:ea typeface="Calibri" panose="020F0502020204030204" pitchFamily="34" charset="0"/>
                <a:cs typeface="Times New Roman" panose="02020603050405020304" pitchFamily="18" charset="0"/>
              </a:rPr>
              <a:t> </a:t>
            </a:r>
            <a:r>
              <a:rPr lang="vi-VN" sz="2200" kern="800" smtClean="0">
                <a:latin typeface="Times New Roman" panose="02020603050405020304" pitchFamily="18" charset="0"/>
                <a:ea typeface="Calibri" panose="020F0502020204030204" pitchFamily="34" charset="0"/>
                <a:cs typeface="Times New Roman" panose="02020603050405020304" pitchFamily="18" charset="0"/>
              </a:rPr>
              <a:t>Một </a:t>
            </a:r>
            <a:r>
              <a:rPr lang="vi-VN" sz="2200" kern="800">
                <a:latin typeface="Times New Roman" panose="02020603050405020304" pitchFamily="18" charset="0"/>
                <a:ea typeface="Calibri" panose="020F0502020204030204" pitchFamily="34" charset="0"/>
                <a:cs typeface="Times New Roman" panose="02020603050405020304" pitchFamily="18" charset="0"/>
              </a:rPr>
              <a:t>vật nhỏ khối lượng100 g </a:t>
            </a:r>
            <a:r>
              <a:rPr lang="en-US" sz="2200" kern="800">
                <a:latin typeface="Times New Roman" panose="02020603050405020304" pitchFamily="18" charset="0"/>
                <a:ea typeface="Calibri" panose="020F0502020204030204" pitchFamily="34" charset="0"/>
                <a:cs typeface="Times New Roman" panose="02020603050405020304" pitchFamily="18" charset="0"/>
              </a:rPr>
              <a:t>dao động điều hoà</a:t>
            </a:r>
            <a:r>
              <a:rPr lang="vi-VN" sz="2200" kern="800">
                <a:latin typeface="Times New Roman" panose="02020603050405020304" pitchFamily="18" charset="0"/>
                <a:ea typeface="Calibri" panose="020F0502020204030204" pitchFamily="34" charset="0"/>
                <a:cs typeface="Times New Roman" panose="02020603050405020304" pitchFamily="18" charset="0"/>
              </a:rPr>
              <a:t> trên một quỹ đạo thẳng dài 20 cm với tần số góc 6 rad/s. Cơ năng của vật dao động này là</a:t>
            </a:r>
            <a:endParaRPr lang="en-US" sz="2200" kern="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tabLst>
                <a:tab pos="180340" algn="l"/>
                <a:tab pos="3420745" algn="l"/>
              </a:tabLst>
            </a:pPr>
            <a:r>
              <a:rPr lang="vi-VN">
                <a:latin typeface="Times New Roman" panose="02020603050405020304" pitchFamily="18" charset="0"/>
                <a:ea typeface="Calibri" panose="020F0502020204030204" pitchFamily="34" charset="0"/>
              </a:rPr>
              <a:t>	</a:t>
            </a:r>
            <a:endParaRPr lang="en-US" sz="1600">
              <a:effectLst/>
              <a:latin typeface="Calibri" panose="020F0502020204030204" pitchFamily="34" charset="0"/>
              <a:ea typeface="Calibri" panose="020F0502020204030204" pitchFamily="34" charset="0"/>
            </a:endParaRPr>
          </a:p>
        </p:txBody>
      </p:sp>
      <p:sp>
        <p:nvSpPr>
          <p:cNvPr id="6" name="Rectangle 5"/>
          <p:cNvSpPr/>
          <p:nvPr/>
        </p:nvSpPr>
        <p:spPr>
          <a:xfrm>
            <a:off x="1233231" y="4226550"/>
            <a:ext cx="902811" cy="388696"/>
          </a:xfrm>
          <a:prstGeom prst="rect">
            <a:avLst/>
          </a:prstGeom>
        </p:spPr>
        <p:txBody>
          <a:bodyPr wrap="none">
            <a:spAutoFit/>
          </a:bodyPr>
          <a:lstStyle/>
          <a:p>
            <a:pPr algn="just">
              <a:lnSpc>
                <a:spcPct val="107000"/>
              </a:lnSpc>
              <a:spcAft>
                <a:spcPts val="0"/>
              </a:spcAft>
              <a:tabLst>
                <a:tab pos="180340" algn="l"/>
                <a:tab pos="3420745" algn="l"/>
              </a:tabLst>
            </a:pPr>
            <a:r>
              <a:rPr lang="vi-VN" b="1">
                <a:latin typeface="Times New Roman" panose="02020603050405020304" pitchFamily="18" charset="0"/>
                <a:ea typeface="Calibri" panose="020F0502020204030204" pitchFamily="34" charset="0"/>
              </a:rPr>
              <a:t>D. </a:t>
            </a:r>
            <a:r>
              <a:rPr lang="vi-VN">
                <a:latin typeface="Times New Roman" panose="02020603050405020304" pitchFamily="18" charset="0"/>
                <a:ea typeface="Calibri" panose="020F0502020204030204" pitchFamily="34" charset="0"/>
              </a:rPr>
              <a:t>36 J.</a:t>
            </a:r>
            <a:endParaRPr lang="en-US" sz="1600">
              <a:latin typeface="Calibri" panose="020F0502020204030204" pitchFamily="34" charset="0"/>
              <a:ea typeface="Calibri" panose="020F0502020204030204" pitchFamily="34" charset="0"/>
            </a:endParaRPr>
          </a:p>
        </p:txBody>
      </p:sp>
      <p:sp>
        <p:nvSpPr>
          <p:cNvPr id="7" name="Rectangle 6"/>
          <p:cNvSpPr/>
          <p:nvPr/>
        </p:nvSpPr>
        <p:spPr>
          <a:xfrm>
            <a:off x="1204376" y="3788029"/>
            <a:ext cx="960519" cy="369332"/>
          </a:xfrm>
          <a:prstGeom prst="rect">
            <a:avLst/>
          </a:prstGeom>
        </p:spPr>
        <p:txBody>
          <a:bodyPr wrap="none">
            <a:spAutoFit/>
          </a:bodyPr>
          <a:lstStyle/>
          <a:p>
            <a:r>
              <a:rPr lang="vi-VN" b="1">
                <a:latin typeface="Times New Roman" panose="02020603050405020304" pitchFamily="18" charset="0"/>
                <a:ea typeface="Calibri" panose="020F0502020204030204" pitchFamily="34" charset="0"/>
              </a:rPr>
              <a:t>C. </a:t>
            </a:r>
            <a:r>
              <a:rPr lang="vi-VN">
                <a:latin typeface="Times New Roman" panose="02020603050405020304" pitchFamily="18" charset="0"/>
                <a:ea typeface="Calibri" panose="020F0502020204030204" pitchFamily="34" charset="0"/>
              </a:rPr>
              <a:t>18 J. </a:t>
            </a:r>
            <a:endParaRPr lang="en-US"/>
          </a:p>
        </p:txBody>
      </p:sp>
      <p:sp>
        <p:nvSpPr>
          <p:cNvPr id="8" name="Rectangle 7"/>
          <p:cNvSpPr/>
          <p:nvPr/>
        </p:nvSpPr>
        <p:spPr>
          <a:xfrm>
            <a:off x="1204376" y="3330144"/>
            <a:ext cx="3638817" cy="388696"/>
          </a:xfrm>
          <a:prstGeom prst="rect">
            <a:avLst/>
          </a:prstGeom>
        </p:spPr>
        <p:txBody>
          <a:bodyPr wrap="none">
            <a:spAutoFit/>
          </a:bodyPr>
          <a:lstStyle/>
          <a:p>
            <a:pPr algn="just">
              <a:lnSpc>
                <a:spcPct val="107000"/>
              </a:lnSpc>
              <a:spcAft>
                <a:spcPts val="0"/>
              </a:spcAft>
              <a:tabLst>
                <a:tab pos="180340" algn="l"/>
                <a:tab pos="3420745" algn="l"/>
              </a:tabLst>
            </a:pPr>
            <a:r>
              <a:rPr lang="vi-VN" b="1">
                <a:latin typeface="Times New Roman" panose="02020603050405020304" pitchFamily="18" charset="0"/>
                <a:ea typeface="Calibri" panose="020F0502020204030204" pitchFamily="34" charset="0"/>
              </a:rPr>
              <a:t>B. </a:t>
            </a:r>
            <a:r>
              <a:rPr lang="vi-VN">
                <a:latin typeface="Times New Roman" panose="02020603050405020304" pitchFamily="18" charset="0"/>
                <a:ea typeface="Calibri" panose="020F0502020204030204" pitchFamily="34" charset="0"/>
              </a:rPr>
              <a:t>0,018 J.	</a:t>
            </a:r>
            <a:endParaRPr lang="en-US" sz="1600">
              <a:latin typeface="Calibri" panose="020F0502020204030204" pitchFamily="34" charset="0"/>
              <a:ea typeface="Calibri" panose="020F0502020204030204" pitchFamily="34" charset="0"/>
            </a:endParaRPr>
          </a:p>
        </p:txBody>
      </p:sp>
      <p:sp>
        <p:nvSpPr>
          <p:cNvPr id="9" name="Rectangle 8"/>
          <p:cNvSpPr/>
          <p:nvPr/>
        </p:nvSpPr>
        <p:spPr>
          <a:xfrm>
            <a:off x="1204376" y="2801960"/>
            <a:ext cx="1191352" cy="369332"/>
          </a:xfrm>
          <a:prstGeom prst="rect">
            <a:avLst/>
          </a:prstGeom>
        </p:spPr>
        <p:txBody>
          <a:bodyPr wrap="none">
            <a:spAutoFit/>
          </a:bodyPr>
          <a:lstStyle/>
          <a:p>
            <a:r>
              <a:rPr lang="vi-VN" b="1">
                <a:latin typeface="Times New Roman" panose="02020603050405020304" pitchFamily="18" charset="0"/>
                <a:ea typeface="Calibri" panose="020F0502020204030204" pitchFamily="34" charset="0"/>
              </a:rPr>
              <a:t>A. </a:t>
            </a:r>
            <a:r>
              <a:rPr lang="vi-VN">
                <a:latin typeface="Times New Roman" panose="02020603050405020304" pitchFamily="18" charset="0"/>
                <a:ea typeface="Calibri" panose="020F0502020204030204" pitchFamily="34" charset="0"/>
              </a:rPr>
              <a:t>0,036 J.</a:t>
            </a:r>
            <a:endParaRPr lang="en-US"/>
          </a:p>
        </p:txBody>
      </p:sp>
      <p:sp>
        <p:nvSpPr>
          <p:cNvPr id="10" name="Title 1"/>
          <p:cNvSpPr>
            <a:spLocks noGrp="1"/>
          </p:cNvSpPr>
          <p:nvPr>
            <p:ph type="title"/>
          </p:nvPr>
        </p:nvSpPr>
        <p:spPr>
          <a:xfrm>
            <a:off x="677334" y="609600"/>
            <a:ext cx="8596668" cy="539578"/>
          </a:xfrm>
        </p:spPr>
        <p:txBody>
          <a:bodyPr>
            <a:normAutofit/>
          </a:bodyPr>
          <a:lstStyle/>
          <a:p>
            <a:r>
              <a:rPr lang="en-US" sz="2200">
                <a:latin typeface="Times New Roman" panose="02020603050405020304" pitchFamily="18" charset="0"/>
                <a:cs typeface="Times New Roman" panose="02020603050405020304" pitchFamily="18" charset="0"/>
              </a:rPr>
              <a:t>VẬN DỤNG</a:t>
            </a:r>
            <a:endParaRPr lang="en-US" sz="2200"/>
          </a:p>
        </p:txBody>
      </p:sp>
      <p:sp>
        <p:nvSpPr>
          <p:cNvPr id="11" name="Rectangle 10"/>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12" name="Oval 11"/>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3" name="Oval 12"/>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4" name="Oval 13"/>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30982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subTnLst>
                                    <p:audio>
                                      <p:cMediaNode vol="90000">
                                        <p:cTn display="0" masterRel="sameClick">
                                          <p:stCondLst>
                                            <p:cond evt="begin" delay="0">
                                              <p:tn val="2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8"/>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subTnLst>
                                    <p:audio>
                                      <p:cMediaNode>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9"/>
                  </p:tgtEl>
                </p:cond>
              </p:nextCondLst>
            </p:seq>
            <p:seq concurrent="1" nextAc="seek">
              <p:cTn id="28" restart="whenNotActive" fill="hold" evtFilter="cancelBubble" nodeType="interactiveSeq">
                <p:stCondLst>
                  <p:cond evt="onClick" delay="0">
                    <p:tgtEl>
                      <p:spTgt spid="7"/>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
                  </p:tgtEl>
                </p:cond>
              </p:nextCondLst>
            </p:seq>
            <p:seq concurrent="1" nextAc="seek">
              <p:cTn id="34" restart="whenNotActive" fill="hold" evtFilter="cancelBubble" nodeType="interactiveSeq">
                <p:stCondLst>
                  <p:cond evt="onClick" delay="0">
                    <p:tgtEl>
                      <p:spTgt spid="6"/>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ircle(in)">
                                      <p:cBhvr>
                                        <p:cTn id="39" dur="2000"/>
                                        <p:tgtEl>
                                          <p:spTgt spid="14"/>
                                        </p:tgtEl>
                                      </p:cBhvr>
                                    </p:animEffect>
                                  </p:childTnLst>
                                  <p:subTnLst>
                                    <p:audio>
                                      <p:cMediaNode vol="100000">
                                        <p:cTn display="0" masterRel="sameClick">
                                          <p:stCondLst>
                                            <p:cond evt="begin" delay="0">
                                              <p:tn val="3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
                  </p:tgtEl>
                </p:cond>
              </p:nextCondLst>
            </p:seq>
          </p:childTnLst>
        </p:cTn>
      </p:par>
    </p:tnLst>
    <p:bldLst>
      <p:bldP spid="6" grpId="0"/>
      <p:bldP spid="7" grpId="0"/>
      <p:bldP spid="8" grpId="0"/>
      <p:bldP spid="9" grpId="0"/>
      <p:bldP spid="11" grpId="0" animBg="1"/>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123" y="1772274"/>
            <a:ext cx="7317488" cy="1179169"/>
          </a:xfrm>
          <a:prstGeom prst="rect">
            <a:avLst/>
          </a:prstGeom>
        </p:spPr>
        <p:txBody>
          <a:bodyPr wrap="square">
            <a:spAutoFit/>
          </a:bodyPr>
          <a:lstStyle/>
          <a:p>
            <a:pPr lvl="0" algn="just">
              <a:lnSpc>
                <a:spcPct val="107000"/>
              </a:lnSpc>
              <a:spcAft>
                <a:spcPts val="0"/>
              </a:spcAft>
              <a:buSzPts val="1200"/>
              <a:tabLst>
                <a:tab pos="180340" algn="l"/>
                <a:tab pos="540385" algn="l"/>
                <a:tab pos="630555" algn="l"/>
                <a:tab pos="3420745" algn="l"/>
              </a:tabLst>
            </a:pPr>
            <a:r>
              <a:rPr lang="en-US" sz="2200" b="1" kern="800" smtClean="0">
                <a:latin typeface="Times New Roman" panose="02020603050405020304" pitchFamily="18" charset="0"/>
                <a:ea typeface="Calibri" panose="020F0502020204030204" pitchFamily="34" charset="0"/>
              </a:rPr>
              <a:t>Câu 4.</a:t>
            </a:r>
            <a:r>
              <a:rPr lang="en-US" sz="2200" kern="800" smtClean="0">
                <a:latin typeface="Times New Roman" panose="02020603050405020304" pitchFamily="18" charset="0"/>
                <a:ea typeface="Calibri" panose="020F0502020204030204" pitchFamily="34" charset="0"/>
              </a:rPr>
              <a:t> </a:t>
            </a:r>
            <a:r>
              <a:rPr lang="vi-VN" sz="2200" kern="800" smtClean="0">
                <a:latin typeface="Times New Roman" panose="02020603050405020304" pitchFamily="18" charset="0"/>
                <a:ea typeface="Calibri" panose="020F0502020204030204" pitchFamily="34" charset="0"/>
              </a:rPr>
              <a:t>Một </a:t>
            </a:r>
            <a:r>
              <a:rPr lang="vi-VN" sz="2200" kern="800">
                <a:latin typeface="Times New Roman" panose="02020603050405020304" pitchFamily="18" charset="0"/>
                <a:ea typeface="Calibri" panose="020F0502020204030204" pitchFamily="34" charset="0"/>
              </a:rPr>
              <a:t>vật có khối lượng 50 g, </a:t>
            </a:r>
            <a:r>
              <a:rPr lang="en-US" sz="2200" kern="800">
                <a:latin typeface="Times New Roman" panose="02020603050405020304" pitchFamily="18" charset="0"/>
                <a:ea typeface="Calibri" panose="020F0502020204030204" pitchFamily="34" charset="0"/>
              </a:rPr>
              <a:t>dao động điều hoà</a:t>
            </a:r>
            <a:r>
              <a:rPr lang="vi-VN" sz="2200" kern="800">
                <a:latin typeface="Times New Roman" panose="02020603050405020304" pitchFamily="18" charset="0"/>
                <a:ea typeface="Calibri" panose="020F0502020204030204" pitchFamily="34" charset="0"/>
              </a:rPr>
              <a:t> với biên độ 4 cm và tần số góc 3 rad/s. Động năng cực đại của vật là</a:t>
            </a:r>
            <a:endParaRPr lang="en-US" sz="2200" kern="800">
              <a:latin typeface="Calibri" panose="020F0502020204030204" pitchFamily="34" charset="0"/>
              <a:ea typeface="Calibri" panose="020F0502020204030204" pitchFamily="34" charset="0"/>
            </a:endParaRPr>
          </a:p>
          <a:p>
            <a:pPr algn="just">
              <a:lnSpc>
                <a:spcPct val="107000"/>
              </a:lnSpc>
              <a:spcAft>
                <a:spcPts val="0"/>
              </a:spcAft>
            </a:pPr>
            <a:r>
              <a:rPr lang="vi-VN" sz="2200">
                <a:latin typeface="Times New Roman" panose="02020603050405020304" pitchFamily="18" charset="0"/>
                <a:ea typeface="Calibri" panose="020F0502020204030204" pitchFamily="34" charset="0"/>
              </a:rPr>
              <a:t>	</a:t>
            </a:r>
            <a:endParaRPr lang="en-US" sz="2200">
              <a:effectLst/>
              <a:latin typeface="Calibri" panose="020F0502020204030204" pitchFamily="34" charset="0"/>
              <a:ea typeface="Calibri" panose="020F0502020204030204" pitchFamily="34" charset="0"/>
            </a:endParaRPr>
          </a:p>
        </p:txBody>
      </p:sp>
      <p:sp>
        <p:nvSpPr>
          <p:cNvPr id="5" name="Rectangle 4"/>
          <p:cNvSpPr/>
          <p:nvPr/>
        </p:nvSpPr>
        <p:spPr>
          <a:xfrm>
            <a:off x="674889" y="4150676"/>
            <a:ext cx="1744388"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 </a:t>
            </a:r>
            <a:r>
              <a:rPr lang="vi-VN" sz="2200" b="1">
                <a:latin typeface="Times New Roman" panose="02020603050405020304" pitchFamily="18" charset="0"/>
                <a:ea typeface="Calibri" panose="020F0502020204030204" pitchFamily="34" charset="0"/>
              </a:rPr>
              <a:t>D. </a:t>
            </a:r>
            <a:r>
              <a:rPr lang="vi-VN" sz="2200">
                <a:latin typeface="Times New Roman" panose="02020603050405020304" pitchFamily="18" charset="0"/>
                <a:ea typeface="Calibri" panose="020F0502020204030204" pitchFamily="34" charset="0"/>
              </a:rPr>
              <a:t>7,2.10</a:t>
            </a:r>
            <a:r>
              <a:rPr lang="vi-VN" sz="2200" baseline="30000">
                <a:latin typeface="Times New Roman" panose="02020603050405020304" pitchFamily="18" charset="0"/>
                <a:ea typeface="Calibri" panose="020F0502020204030204" pitchFamily="34" charset="0"/>
              </a:rPr>
              <a:t>–4</a:t>
            </a:r>
            <a:r>
              <a:rPr lang="vi-VN" sz="2200">
                <a:latin typeface="Times New Roman" panose="02020603050405020304" pitchFamily="18" charset="0"/>
                <a:ea typeface="Calibri" panose="020F0502020204030204" pitchFamily="34" charset="0"/>
              </a:rPr>
              <a:t> J.</a:t>
            </a:r>
            <a:endParaRPr lang="en-US" sz="2200"/>
          </a:p>
        </p:txBody>
      </p:sp>
      <p:sp>
        <p:nvSpPr>
          <p:cNvPr id="6" name="Rectangle 5"/>
          <p:cNvSpPr/>
          <p:nvPr/>
        </p:nvSpPr>
        <p:spPr>
          <a:xfrm>
            <a:off x="674769" y="3728454"/>
            <a:ext cx="1202573"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 </a:t>
            </a:r>
            <a:r>
              <a:rPr lang="vi-VN" sz="2200" b="1">
                <a:latin typeface="Times New Roman" panose="02020603050405020304" pitchFamily="18" charset="0"/>
                <a:ea typeface="Calibri" panose="020F0502020204030204" pitchFamily="34" charset="0"/>
              </a:rPr>
              <a:t>C. </a:t>
            </a:r>
            <a:r>
              <a:rPr lang="vi-VN" sz="2200">
                <a:latin typeface="Times New Roman" panose="02020603050405020304" pitchFamily="18" charset="0"/>
                <a:ea typeface="Calibri" panose="020F0502020204030204" pitchFamily="34" charset="0"/>
              </a:rPr>
              <a:t>3,6 J.</a:t>
            </a:r>
            <a:endParaRPr lang="en-US" sz="2200"/>
          </a:p>
        </p:txBody>
      </p:sp>
      <p:sp>
        <p:nvSpPr>
          <p:cNvPr id="7" name="Rectangle 6"/>
          <p:cNvSpPr/>
          <p:nvPr/>
        </p:nvSpPr>
        <p:spPr>
          <a:xfrm>
            <a:off x="677333" y="3236260"/>
            <a:ext cx="2031325"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 </a:t>
            </a:r>
            <a:r>
              <a:rPr lang="vi-VN" sz="2200" b="1">
                <a:latin typeface="Times New Roman" panose="02020603050405020304" pitchFamily="18" charset="0"/>
                <a:ea typeface="Calibri" panose="020F0502020204030204" pitchFamily="34" charset="0"/>
              </a:rPr>
              <a:t>B. </a:t>
            </a:r>
            <a:r>
              <a:rPr lang="vi-VN" sz="2200">
                <a:latin typeface="Times New Roman" panose="02020603050405020304" pitchFamily="18" charset="0"/>
                <a:ea typeface="Calibri" panose="020F0502020204030204" pitchFamily="34" charset="0"/>
              </a:rPr>
              <a:t>7,2 J.	</a:t>
            </a:r>
            <a:endParaRPr lang="en-US" sz="2200"/>
          </a:p>
        </p:txBody>
      </p:sp>
      <p:sp>
        <p:nvSpPr>
          <p:cNvPr id="8" name="Rectangle 7"/>
          <p:cNvSpPr/>
          <p:nvPr/>
        </p:nvSpPr>
        <p:spPr>
          <a:xfrm>
            <a:off x="769666" y="2766777"/>
            <a:ext cx="2031325" cy="430887"/>
          </a:xfrm>
          <a:prstGeom prst="rect">
            <a:avLst/>
          </a:prstGeom>
        </p:spPr>
        <p:txBody>
          <a:bodyPr wrap="none">
            <a:spAutoFit/>
          </a:bodyPr>
          <a:lstStyle/>
          <a:p>
            <a:r>
              <a:rPr lang="vi-VN" sz="2200" b="1">
                <a:latin typeface="Times New Roman" panose="02020603050405020304" pitchFamily="18" charset="0"/>
                <a:ea typeface="Calibri" panose="020F0502020204030204" pitchFamily="34" charset="0"/>
              </a:rPr>
              <a:t>A. </a:t>
            </a:r>
            <a:r>
              <a:rPr lang="vi-VN" sz="2200">
                <a:latin typeface="Times New Roman" panose="02020603050405020304" pitchFamily="18" charset="0"/>
                <a:ea typeface="Calibri" panose="020F0502020204030204" pitchFamily="34" charset="0"/>
              </a:rPr>
              <a:t>3,6.10</a:t>
            </a:r>
            <a:r>
              <a:rPr lang="vi-VN" sz="2200" baseline="30000">
                <a:latin typeface="Times New Roman" panose="02020603050405020304" pitchFamily="18" charset="0"/>
                <a:ea typeface="Calibri" panose="020F0502020204030204" pitchFamily="34" charset="0"/>
              </a:rPr>
              <a:t>–4</a:t>
            </a:r>
            <a:r>
              <a:rPr lang="vi-VN" sz="2200">
                <a:latin typeface="Times New Roman" panose="02020603050405020304" pitchFamily="18" charset="0"/>
                <a:ea typeface="Calibri" panose="020F0502020204030204" pitchFamily="34" charset="0"/>
              </a:rPr>
              <a:t> J.	</a:t>
            </a:r>
            <a:endParaRPr lang="en-US" sz="2200"/>
          </a:p>
        </p:txBody>
      </p:sp>
      <p:sp>
        <p:nvSpPr>
          <p:cNvPr id="9" name="Title 1"/>
          <p:cNvSpPr>
            <a:spLocks noGrp="1"/>
          </p:cNvSpPr>
          <p:nvPr>
            <p:ph type="title"/>
          </p:nvPr>
        </p:nvSpPr>
        <p:spPr>
          <a:xfrm>
            <a:off x="677334" y="609600"/>
            <a:ext cx="8596668" cy="539578"/>
          </a:xfrm>
        </p:spPr>
        <p:txBody>
          <a:bodyPr>
            <a:normAutofit/>
          </a:bodyPr>
          <a:lstStyle/>
          <a:p>
            <a:r>
              <a:rPr lang="en-US" sz="2200">
                <a:latin typeface="Times New Roman" panose="02020603050405020304" pitchFamily="18" charset="0"/>
                <a:cs typeface="Times New Roman" panose="02020603050405020304" pitchFamily="18" charset="0"/>
              </a:rPr>
              <a:t>VẬN DỤNG</a:t>
            </a:r>
            <a:endParaRPr lang="en-US" sz="2200"/>
          </a:p>
        </p:txBody>
      </p:sp>
      <p:sp>
        <p:nvSpPr>
          <p:cNvPr id="10" name="Rectangle 9"/>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11" name="Oval 10"/>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2" name="Oval 11"/>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3" name="Oval 12"/>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391685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subTnLst>
                                    <p:audio>
                                      <p:cMediaNode vol="90000">
                                        <p:cTn display="0" masterRel="sameClick">
                                          <p:stCondLst>
                                            <p:cond evt="begin" delay="0">
                                              <p:tn val="2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8"/>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subTnLst>
                                    <p:audio>
                                      <p:cMediaNode>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ircle(in)">
                                      <p:cBhvr>
                                        <p:cTn id="33" dur="2000"/>
                                        <p:tgtEl>
                                          <p:spTgt spid="12"/>
                                        </p:tgtEl>
                                      </p:cBhvr>
                                    </p:animEffect>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circle(in)">
                                      <p:cBhvr>
                                        <p:cTn id="39" dur="2000"/>
                                        <p:tgtEl>
                                          <p:spTgt spid="13"/>
                                        </p:tgtEl>
                                      </p:cBhvr>
                                    </p:animEffect>
                                  </p:childTnLst>
                                  <p:subTnLst>
                                    <p:audio>
                                      <p:cMediaNode vol="100000">
                                        <p:cTn display="0" masterRel="sameClick">
                                          <p:stCondLst>
                                            <p:cond evt="begin" delay="0">
                                              <p:tn val="3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
                  </p:tgtEl>
                </p:cond>
              </p:nextCondLst>
            </p:seq>
          </p:childTnLst>
        </p:cTn>
      </p:par>
    </p:tnLst>
    <p:bldLst>
      <p:bldP spid="5" grpId="0"/>
      <p:bldP spid="6" grpId="0"/>
      <p:bldP spid="7" grpId="0"/>
      <p:bldP spid="8" grpId="0"/>
      <p:bldP spid="10" grpId="0" animBg="1"/>
      <p:bldP spid="11" grpId="0" animBg="1"/>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a:latin typeface="Times New Roman" panose="02020603050405020304" pitchFamily="18" charset="0"/>
                <a:cs typeface="Times New Roman" panose="02020603050405020304" pitchFamily="18" charset="0"/>
              </a:rPr>
              <a:t>VẬN DỤNG</a:t>
            </a:r>
            <a:endParaRPr lang="en-US" sz="2200"/>
          </a:p>
        </p:txBody>
      </p:sp>
      <p:sp>
        <p:nvSpPr>
          <p:cNvPr id="17" name="Rectangle 13"/>
          <p:cNvSpPr>
            <a:spLocks noChangeArrowheads="1"/>
          </p:cNvSpPr>
          <p:nvPr/>
        </p:nvSpPr>
        <p:spPr bwMode="auto">
          <a:xfrm>
            <a:off x="845759" y="2117099"/>
            <a:ext cx="824881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1pPr>
            <a:lvl2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2pPr>
            <a:lvl3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3pPr>
            <a:lvl4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4pPr>
            <a:lvl5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5pPr>
            <a:lvl6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6pPr>
            <a:lvl7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7pPr>
            <a:lvl8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8pPr>
            <a:lvl9pPr eaLnBrk="0" fontAlgn="base" hangingPunct="0">
              <a:spcBef>
                <a:spcPct val="0"/>
              </a:spcBef>
              <a:spcAft>
                <a:spcPct val="0"/>
              </a:spcAft>
              <a:tabLst>
                <a:tab pos="180975" algn="l"/>
                <a:tab pos="539750" algn="l"/>
                <a:tab pos="630238" algn="l"/>
                <a:tab pos="3421063"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tabLst>
                <a:tab pos="180975" algn="l"/>
                <a:tab pos="539750" algn="l"/>
                <a:tab pos="630238" algn="l"/>
                <a:tab pos="3421063" algn="l"/>
              </a:tabLst>
            </a:pP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Câu</a:t>
            </a:r>
            <a:r>
              <a:rPr kumimoji="0" lang="en-US" altLang="en-US" sz="2200" b="1" i="0" u="none" strike="noStrike" cap="none" normalizeH="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5. </a:t>
            </a:r>
            <a:r>
              <a:rPr kumimoji="0" lang="vi-VN"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Một vật </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dao động điều hoà</a:t>
            </a:r>
            <a:r>
              <a:rPr kumimoji="0" lang="vi-VN"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với biên độ A. Tại li độ nào thì thế năng bằng 3 lần động năng?</a:t>
            </a:r>
            <a:endParaRPr kumimoji="0" lang="en-US" altLang="en-US" sz="2200" b="0" i="0" u="none" strike="noStrike" cap="none" normalizeH="0" baseline="0" smtClean="0">
              <a:ln>
                <a:noFill/>
              </a:ln>
              <a:solidFill>
                <a:schemeClr val="tx1"/>
              </a:solidFill>
              <a:effectLst/>
            </a:endParaRPr>
          </a:p>
        </p:txBody>
      </p:sp>
      <p:grpSp>
        <p:nvGrpSpPr>
          <p:cNvPr id="23" name="Group 22"/>
          <p:cNvGrpSpPr/>
          <p:nvPr/>
        </p:nvGrpSpPr>
        <p:grpSpPr>
          <a:xfrm>
            <a:off x="-257077" y="3724775"/>
            <a:ext cx="4015946" cy="680895"/>
            <a:chOff x="-257077" y="3724775"/>
            <a:chExt cx="4015946" cy="680895"/>
          </a:xfrm>
        </p:grpSpPr>
        <p:graphicFrame>
          <p:nvGraphicFramePr>
            <p:cNvPr id="14" name="Object 13"/>
            <p:cNvGraphicFramePr>
              <a:graphicFrameLocks noChangeAspect="1"/>
            </p:cNvGraphicFramePr>
            <p:nvPr>
              <p:extLst>
                <p:ext uri="{D42A27DB-BD31-4B8C-83A1-F6EECF244321}">
                  <p14:modId xmlns:p14="http://schemas.microsoft.com/office/powerpoint/2010/main" val="3430030528"/>
                </p:ext>
              </p:extLst>
            </p:nvPr>
          </p:nvGraphicFramePr>
          <p:xfrm>
            <a:off x="1474226" y="3724775"/>
            <a:ext cx="1104564" cy="680895"/>
          </p:xfrm>
          <a:graphic>
            <a:graphicData uri="http://schemas.openxmlformats.org/presentationml/2006/ole">
              <mc:AlternateContent xmlns:mc="http://schemas.openxmlformats.org/markup-compatibility/2006">
                <mc:Choice xmlns:v="urn:schemas-microsoft-com:vml" Requires="v">
                  <p:oleObj spid="_x0000_s15417" name="Equation" r:id="rId5" imgW="698197" imgH="431613" progId="Equation.DSMT4">
                    <p:embed/>
                  </p:oleObj>
                </mc:Choice>
                <mc:Fallback>
                  <p:oleObj name="Equation" r:id="rId5" imgW="698197" imgH="431613"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4226" y="3724775"/>
                          <a:ext cx="1104564" cy="680895"/>
                        </a:xfrm>
                        <a:prstGeom prst="rect">
                          <a:avLst/>
                        </a:prstGeom>
                        <a:noFill/>
                      </p:spPr>
                    </p:pic>
                  </p:oleObj>
                </mc:Fallback>
              </mc:AlternateContent>
            </a:graphicData>
          </a:graphic>
        </p:graphicFrame>
        <p:sp>
          <p:nvSpPr>
            <p:cNvPr id="18" name="Rectangle 14"/>
            <p:cNvSpPr>
              <a:spLocks noChangeArrowheads="1"/>
            </p:cNvSpPr>
            <p:nvPr/>
          </p:nvSpPr>
          <p:spPr bwMode="auto">
            <a:xfrm>
              <a:off x="-257077" y="3837468"/>
              <a:ext cx="401594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vi-VN" altLang="en-US" sz="2200" b="1" i="0"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 </a:t>
              </a:r>
              <a:endParaRPr kumimoji="0" lang="vi-VN" altLang="en-US" sz="2200" b="0" i="0" strike="noStrike" cap="none" normalizeH="0" baseline="0" smtClean="0">
                <a:ln>
                  <a:noFill/>
                </a:ln>
                <a:solidFill>
                  <a:schemeClr val="tx1"/>
                </a:solidFill>
                <a:effectLst/>
                <a:latin typeface="Arial" panose="020B0604020202020204" pitchFamily="34" charset="0"/>
              </a:endParaRPr>
            </a:p>
          </p:txBody>
        </p:sp>
      </p:grpSp>
      <p:grpSp>
        <p:nvGrpSpPr>
          <p:cNvPr id="24" name="Group 23"/>
          <p:cNvGrpSpPr/>
          <p:nvPr/>
        </p:nvGrpSpPr>
        <p:grpSpPr>
          <a:xfrm>
            <a:off x="-257077" y="4562075"/>
            <a:ext cx="4015946" cy="630888"/>
            <a:chOff x="-257077" y="4562075"/>
            <a:chExt cx="4015946" cy="630888"/>
          </a:xfrm>
        </p:grpSpPr>
        <p:graphicFrame>
          <p:nvGraphicFramePr>
            <p:cNvPr id="15" name="Object 14"/>
            <p:cNvGraphicFramePr>
              <a:graphicFrameLocks noChangeAspect="1"/>
            </p:cNvGraphicFramePr>
            <p:nvPr>
              <p:extLst>
                <p:ext uri="{D42A27DB-BD31-4B8C-83A1-F6EECF244321}">
                  <p14:modId xmlns:p14="http://schemas.microsoft.com/office/powerpoint/2010/main" val="2335309627"/>
                </p:ext>
              </p:extLst>
            </p:nvPr>
          </p:nvGraphicFramePr>
          <p:xfrm>
            <a:off x="1606382" y="4562075"/>
            <a:ext cx="815537" cy="630888"/>
          </p:xfrm>
          <a:graphic>
            <a:graphicData uri="http://schemas.openxmlformats.org/presentationml/2006/ole">
              <mc:AlternateContent xmlns:mc="http://schemas.openxmlformats.org/markup-compatibility/2006">
                <mc:Choice xmlns:v="urn:schemas-microsoft-com:vml" Requires="v">
                  <p:oleObj spid="_x0000_s15418" name="Equation" r:id="rId7" imgW="507780" imgH="393529" progId="Equation.DSMT4">
                    <p:embed/>
                  </p:oleObj>
                </mc:Choice>
                <mc:Fallback>
                  <p:oleObj name="Equation" r:id="rId7" imgW="507780" imgH="393529"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382" y="4562075"/>
                          <a:ext cx="815537" cy="630888"/>
                        </a:xfrm>
                        <a:prstGeom prst="rect">
                          <a:avLst/>
                        </a:prstGeom>
                        <a:noFill/>
                      </p:spPr>
                    </p:pic>
                  </p:oleObj>
                </mc:Fallback>
              </mc:AlternateContent>
            </a:graphicData>
          </a:graphic>
        </p:graphicFrame>
        <p:sp>
          <p:nvSpPr>
            <p:cNvPr id="19" name="Rectangle 15"/>
            <p:cNvSpPr>
              <a:spLocks noChangeArrowheads="1"/>
            </p:cNvSpPr>
            <p:nvPr/>
          </p:nvSpPr>
          <p:spPr bwMode="auto">
            <a:xfrm>
              <a:off x="-257077" y="4675770"/>
              <a:ext cx="401594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vi-VN"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 </a:t>
              </a:r>
              <a:endParaRPr kumimoji="0" lang="vi-VN" altLang="en-US" sz="2200" b="0" i="0" u="none" strike="noStrike" cap="none" normalizeH="0" baseline="0" smtClean="0">
                <a:ln>
                  <a:noFill/>
                </a:ln>
                <a:solidFill>
                  <a:schemeClr val="tx1"/>
                </a:solidFill>
                <a:effectLst/>
                <a:latin typeface="Arial" panose="020B0604020202020204" pitchFamily="34" charset="0"/>
              </a:endParaRPr>
            </a:p>
          </p:txBody>
        </p:sp>
      </p:grpSp>
      <p:grpSp>
        <p:nvGrpSpPr>
          <p:cNvPr id="25" name="Group 24"/>
          <p:cNvGrpSpPr/>
          <p:nvPr/>
        </p:nvGrpSpPr>
        <p:grpSpPr>
          <a:xfrm>
            <a:off x="18535" y="5225809"/>
            <a:ext cx="4015946" cy="783885"/>
            <a:chOff x="558460" y="5400377"/>
            <a:chExt cx="4015946" cy="783885"/>
          </a:xfrm>
        </p:grpSpPr>
        <p:graphicFrame>
          <p:nvGraphicFramePr>
            <p:cNvPr id="16" name="Object 15"/>
            <p:cNvGraphicFramePr>
              <a:graphicFrameLocks noChangeAspect="1"/>
            </p:cNvGraphicFramePr>
            <p:nvPr>
              <p:extLst>
                <p:ext uri="{D42A27DB-BD31-4B8C-83A1-F6EECF244321}">
                  <p14:modId xmlns:p14="http://schemas.microsoft.com/office/powerpoint/2010/main" val="3522914504"/>
                </p:ext>
              </p:extLst>
            </p:nvPr>
          </p:nvGraphicFramePr>
          <p:xfrm>
            <a:off x="2014151" y="5400377"/>
            <a:ext cx="1104564" cy="783885"/>
          </p:xfrm>
          <a:graphic>
            <a:graphicData uri="http://schemas.openxmlformats.org/presentationml/2006/ole">
              <mc:AlternateContent xmlns:mc="http://schemas.openxmlformats.org/markup-compatibility/2006">
                <mc:Choice xmlns:v="urn:schemas-microsoft-com:vml" Requires="v">
                  <p:oleObj spid="_x0000_s15419" name="Equation" r:id="rId9" imgW="596900" imgH="419100" progId="Equation.DSMT4">
                    <p:embed/>
                  </p:oleObj>
                </mc:Choice>
                <mc:Fallback>
                  <p:oleObj name="Equation" r:id="rId9" imgW="596900" imgH="4191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14151" y="5400377"/>
                          <a:ext cx="1104564" cy="783885"/>
                        </a:xfrm>
                        <a:prstGeom prst="rect">
                          <a:avLst/>
                        </a:prstGeom>
                        <a:noFill/>
                      </p:spPr>
                    </p:pic>
                  </p:oleObj>
                </mc:Fallback>
              </mc:AlternateContent>
            </a:graphicData>
          </a:graphic>
        </p:graphicFrame>
        <p:sp>
          <p:nvSpPr>
            <p:cNvPr id="20" name="Rectangle 16"/>
            <p:cNvSpPr>
              <a:spLocks noChangeArrowheads="1"/>
            </p:cNvSpPr>
            <p:nvPr/>
          </p:nvSpPr>
          <p:spPr bwMode="auto">
            <a:xfrm>
              <a:off x="558460" y="5576875"/>
              <a:ext cx="401594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altLang="en-US" sz="22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D. </a:t>
              </a:r>
              <a:endParaRPr kumimoji="0" lang="vi-VN" altLang="en-US" sz="2200" b="0" i="0" u="none" strike="noStrike" cap="none" normalizeH="0" baseline="0" smtClean="0">
                <a:ln>
                  <a:noFill/>
                </a:ln>
                <a:solidFill>
                  <a:schemeClr val="tx1"/>
                </a:solidFill>
                <a:effectLst/>
                <a:latin typeface="Arial" panose="020B0604020202020204" pitchFamily="34" charset="0"/>
              </a:endParaRPr>
            </a:p>
          </p:txBody>
        </p:sp>
      </p:grpSp>
      <p:grpSp>
        <p:nvGrpSpPr>
          <p:cNvPr id="22" name="Group 21"/>
          <p:cNvGrpSpPr/>
          <p:nvPr/>
        </p:nvGrpSpPr>
        <p:grpSpPr>
          <a:xfrm>
            <a:off x="1024563" y="2948568"/>
            <a:ext cx="1199650" cy="554416"/>
            <a:chOff x="814500" y="2899140"/>
            <a:chExt cx="1199650" cy="554416"/>
          </a:xfrm>
        </p:grpSpPr>
        <p:graphicFrame>
          <p:nvGraphicFramePr>
            <p:cNvPr id="13" name="Object 12"/>
            <p:cNvGraphicFramePr>
              <a:graphicFrameLocks noChangeAspect="1"/>
            </p:cNvGraphicFramePr>
            <p:nvPr>
              <p:extLst>
                <p:ext uri="{D42A27DB-BD31-4B8C-83A1-F6EECF244321}">
                  <p14:modId xmlns:p14="http://schemas.microsoft.com/office/powerpoint/2010/main" val="4132178654"/>
                </p:ext>
              </p:extLst>
            </p:nvPr>
          </p:nvGraphicFramePr>
          <p:xfrm>
            <a:off x="1297467" y="2899140"/>
            <a:ext cx="716683" cy="554416"/>
          </p:xfrm>
          <a:graphic>
            <a:graphicData uri="http://schemas.openxmlformats.org/presentationml/2006/ole">
              <mc:AlternateContent xmlns:mc="http://schemas.openxmlformats.org/markup-compatibility/2006">
                <mc:Choice xmlns:v="urn:schemas-microsoft-com:vml" Requires="v">
                  <p:oleObj spid="_x0000_s15420" name="Equation" r:id="rId11" imgW="507780" imgH="393529" progId="Equation.DSMT4">
                    <p:embed/>
                  </p:oleObj>
                </mc:Choice>
                <mc:Fallback>
                  <p:oleObj name="Equation" r:id="rId11" imgW="507780" imgH="393529"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97467" y="2899140"/>
                          <a:ext cx="716683" cy="554416"/>
                        </a:xfrm>
                        <a:prstGeom prst="rect">
                          <a:avLst/>
                        </a:prstGeom>
                        <a:noFill/>
                      </p:spPr>
                    </p:pic>
                  </p:oleObj>
                </mc:Fallback>
              </mc:AlternateContent>
            </a:graphicData>
          </a:graphic>
        </p:graphicFrame>
        <p:sp>
          <p:nvSpPr>
            <p:cNvPr id="21" name="Rectangle 20"/>
            <p:cNvSpPr/>
            <p:nvPr/>
          </p:nvSpPr>
          <p:spPr>
            <a:xfrm>
              <a:off x="814500" y="2927494"/>
              <a:ext cx="529312" cy="430887"/>
            </a:xfrm>
            <a:prstGeom prst="rect">
              <a:avLst/>
            </a:prstGeom>
          </p:spPr>
          <p:txBody>
            <a:bodyPr wrap="none">
              <a:spAutoFit/>
            </a:bodyPr>
            <a:lstStyle/>
            <a:p>
              <a:pPr lvl="0" algn="just" eaLnBrk="0" fontAlgn="base" hangingPunct="0">
                <a:spcBef>
                  <a:spcPct val="0"/>
                </a:spcBef>
                <a:spcAft>
                  <a:spcPct val="0"/>
                </a:spcAft>
                <a:tabLst>
                  <a:tab pos="180975" algn="l"/>
                  <a:tab pos="539750" algn="l"/>
                  <a:tab pos="630238" algn="l"/>
                  <a:tab pos="3421063" algn="l"/>
                </a:tabLst>
              </a:pPr>
              <a:r>
                <a:rPr lang="vi-VN" altLang="en-US" sz="2200" b="1">
                  <a:latin typeface="Times New Roman" panose="02020603050405020304" pitchFamily="18" charset="0"/>
                  <a:ea typeface="Calibri" panose="020F0502020204030204" pitchFamily="34" charset="0"/>
                  <a:cs typeface="Times New Roman" panose="02020603050405020304" pitchFamily="18" charset="0"/>
                </a:rPr>
                <a:t>A. </a:t>
              </a:r>
              <a:endParaRPr lang="vi-VN" altLang="en-US" sz="2200"/>
            </a:p>
          </p:txBody>
        </p:sp>
      </p:grpSp>
      <p:sp>
        <p:nvSpPr>
          <p:cNvPr id="26" name="Rectangle 25"/>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27" name="Oval 26"/>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28" name="Oval 27"/>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29" name="Oval 28"/>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177635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3"/>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subTnLst>
                                    <p:audio>
                                      <p:cMediaNode vol="90000">
                                        <p:cTn display="0" masterRel="sameClick">
                                          <p:stCondLst>
                                            <p:cond evt="begin" delay="0">
                                              <p:tn val="26"/>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3"/>
                  </p:tgtEl>
                </p:cond>
              </p:nextCondLst>
            </p:seq>
            <p:seq concurrent="1" nextAc="seek">
              <p:cTn id="28" restart="whenNotActive" fill="hold" evtFilter="cancelBubble" nodeType="interactiveSeq">
                <p:stCondLst>
                  <p:cond evt="onClick" delay="0">
                    <p:tgtEl>
                      <p:spTgt spid="22"/>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circle(in)">
                                      <p:cBhvr>
                                        <p:cTn id="33" dur="2000"/>
                                        <p:tgtEl>
                                          <p:spTgt spid="29"/>
                                        </p:tgtEl>
                                      </p:cBhvr>
                                    </p:animEffect>
                                  </p:childTnLst>
                                  <p:subTnLst>
                                    <p:audio>
                                      <p:cMediaNode vol="100000">
                                        <p:cTn display="0" masterRel="sameClick">
                                          <p:stCondLst>
                                            <p:cond evt="begin" delay="0">
                                              <p:tn val="31"/>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2"/>
                  </p:tgtEl>
                </p:cond>
              </p:nextCondLst>
            </p:seq>
            <p:seq concurrent="1" nextAc="seek">
              <p:cTn id="34" restart="whenNotActive" fill="hold" evtFilter="cancelBubble" nodeType="interactiveSeq">
                <p:stCondLst>
                  <p:cond evt="onClick" delay="0">
                    <p:tgtEl>
                      <p:spTgt spid="24"/>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circle(in)">
                                      <p:cBhvr>
                                        <p:cTn id="39" dur="2000"/>
                                        <p:tgtEl>
                                          <p:spTgt spid="28"/>
                                        </p:tgtEl>
                                      </p:cBhvr>
                                    </p:animEffect>
                                  </p:childTnLst>
                                  <p:subTnLst>
                                    <p:audio>
                                      <p:cMediaNode>
                                        <p:cTn display="0" masterRel="sameClick">
                                          <p:stCondLst>
                                            <p:cond evt="begin" delay="0">
                                              <p:tn val="37"/>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4"/>
                  </p:tgtEl>
                </p:cond>
              </p:nextCondLst>
            </p:seq>
            <p:seq concurrent="1" nextAc="seek">
              <p:cTn id="40" restart="whenNotActive" fill="hold" evtFilter="cancelBubble" nodeType="interactiveSeq">
                <p:stCondLst>
                  <p:cond evt="onClick" delay="0">
                    <p:tgtEl>
                      <p:spTgt spid="25"/>
                    </p:tgtEl>
                  </p:cond>
                </p:stCondLst>
                <p:endSync evt="end" delay="0">
                  <p:rtn val="all"/>
                </p:endSync>
                <p:childTnLst>
                  <p:par>
                    <p:cTn id="41" fill="hold">
                      <p:stCondLst>
                        <p:cond delay="0"/>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circle(in)">
                                      <p:cBhvr>
                                        <p:cTn id="45" dur="2000"/>
                                        <p:tgtEl>
                                          <p:spTgt spid="27"/>
                                        </p:tgtEl>
                                      </p:cBhvr>
                                    </p:animEffect>
                                  </p:childTnLst>
                                  <p:subTnLst>
                                    <p:audio>
                                      <p:cMediaNode>
                                        <p:cTn display="0" masterRel="sameClick">
                                          <p:stCondLst>
                                            <p:cond evt="begin" delay="0">
                                              <p:tn val="4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5"/>
                  </p:tgtEl>
                </p:cond>
              </p:nextCondLst>
            </p:seq>
          </p:childTnLst>
        </p:cTn>
      </p:par>
    </p:tnLst>
    <p:bldLst>
      <p:bldP spid="26" grpId="0" animBg="1"/>
      <p:bldP spid="27" grpId="0" animBg="1"/>
      <p:bldP spid="28" grpId="0" animBg="1"/>
      <p:bldP spid="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a:solidFill>
                  <a:srgbClr val="5FCBEF"/>
                </a:solidFill>
                <a:latin typeface="Times New Roman" panose="02020603050405020304" pitchFamily="18" charset="0"/>
                <a:cs typeface="Times New Roman" panose="02020603050405020304" pitchFamily="18" charset="0"/>
              </a:rPr>
              <a:t>VẬN DỤNG</a:t>
            </a:r>
            <a:endParaRPr lang="en-US"/>
          </a:p>
        </p:txBody>
      </p:sp>
      <p:sp>
        <p:nvSpPr>
          <p:cNvPr id="4" name="Rectangle 3"/>
          <p:cNvSpPr/>
          <p:nvPr/>
        </p:nvSpPr>
        <p:spPr>
          <a:xfrm>
            <a:off x="677334" y="2268700"/>
            <a:ext cx="8886796" cy="1014508"/>
          </a:xfrm>
          <a:prstGeom prst="rect">
            <a:avLst/>
          </a:prstGeom>
        </p:spPr>
        <p:txBody>
          <a:bodyPr wrap="square">
            <a:spAutoFit/>
          </a:bodyPr>
          <a:lstStyle/>
          <a:p>
            <a:pPr lvl="0" algn="just">
              <a:lnSpc>
                <a:spcPct val="107000"/>
              </a:lnSpc>
              <a:spcAft>
                <a:spcPts val="0"/>
              </a:spcAft>
              <a:buSzPts val="1200"/>
              <a:tabLst>
                <a:tab pos="152400" algn="l"/>
                <a:tab pos="1524000" algn="l"/>
                <a:tab pos="2971800" algn="l"/>
                <a:tab pos="4419600" algn="l"/>
              </a:tabLst>
            </a:pPr>
            <a:r>
              <a:rPr lang="en-US" sz="2200" b="1" kern="800" smtClean="0">
                <a:latin typeface="Times New Roman" panose="02020603050405020304" pitchFamily="18" charset="0"/>
                <a:ea typeface="Calibri" panose="020F0502020204030204" pitchFamily="34" charset="0"/>
              </a:rPr>
              <a:t>Câu 6.</a:t>
            </a:r>
            <a:r>
              <a:rPr lang="en-US" sz="2200" kern="800" smtClean="0">
                <a:latin typeface="Times New Roman" panose="02020603050405020304" pitchFamily="18" charset="0"/>
                <a:ea typeface="Calibri" panose="020F0502020204030204" pitchFamily="34" charset="0"/>
              </a:rPr>
              <a:t> </a:t>
            </a:r>
            <a:r>
              <a:rPr lang="vi-VN" sz="2200" kern="800" smtClean="0">
                <a:latin typeface="Times New Roman" panose="02020603050405020304" pitchFamily="18" charset="0"/>
                <a:ea typeface="Calibri" panose="020F0502020204030204" pitchFamily="34" charset="0"/>
              </a:rPr>
              <a:t>Một </a:t>
            </a:r>
            <a:r>
              <a:rPr lang="vi-VN" sz="2200" kern="800">
                <a:latin typeface="Times New Roman" panose="02020603050405020304" pitchFamily="18" charset="0"/>
                <a:ea typeface="Calibri" panose="020F0502020204030204" pitchFamily="34" charset="0"/>
              </a:rPr>
              <a:t>vật </a:t>
            </a:r>
            <a:r>
              <a:rPr lang="en-US" sz="2200" kern="800">
                <a:latin typeface="Times New Roman" panose="02020603050405020304" pitchFamily="18" charset="0"/>
                <a:ea typeface="Calibri" panose="020F0502020204030204" pitchFamily="34" charset="0"/>
              </a:rPr>
              <a:t>dao động điều hoà</a:t>
            </a:r>
            <a:r>
              <a:rPr lang="vi-VN" sz="2200" kern="800">
                <a:latin typeface="Times New Roman" panose="02020603050405020304" pitchFamily="18" charset="0"/>
                <a:ea typeface="Calibri" panose="020F0502020204030204" pitchFamily="34" charset="0"/>
              </a:rPr>
              <a:t> với biên độ 6 cm. Mốc thế năng ở VTCB. Khi vật có động năng bằng 3/4 lần cơ năng thì vật cách VTCB </a:t>
            </a:r>
            <a:endParaRPr lang="en-US" sz="2200" kern="800">
              <a:latin typeface="Calibri" panose="020F0502020204030204" pitchFamily="34" charset="0"/>
              <a:ea typeface="Calibri" panose="020F0502020204030204" pitchFamily="34" charset="0"/>
            </a:endParaRPr>
          </a:p>
          <a:p>
            <a:pPr algn="just">
              <a:lnSpc>
                <a:spcPct val="107000"/>
              </a:lnSpc>
              <a:spcAft>
                <a:spcPts val="0"/>
              </a:spcAft>
              <a:tabLst>
                <a:tab pos="180340" algn="l"/>
                <a:tab pos="1606550" algn="l"/>
                <a:tab pos="4860925" algn="l"/>
              </a:tabLst>
            </a:pPr>
            <a:r>
              <a:rPr lang="vi-VN" sz="1200">
                <a:latin typeface="Times New Roman" panose="02020603050405020304" pitchFamily="18" charset="0"/>
                <a:ea typeface="Calibri" panose="020F0502020204030204" pitchFamily="34" charset="0"/>
              </a:rPr>
              <a:t>	</a:t>
            </a:r>
            <a:r>
              <a:rPr lang="en-US" sz="1200">
                <a:latin typeface="Times New Roman" panose="02020603050405020304" pitchFamily="18" charset="0"/>
                <a:ea typeface="Calibri" panose="020F0502020204030204" pitchFamily="34" charset="0"/>
              </a:rPr>
              <a:t>     </a:t>
            </a:r>
            <a:r>
              <a:rPr lang="vi-VN" sz="1200">
                <a:latin typeface="Times New Roman" panose="02020603050405020304" pitchFamily="18" charset="0"/>
                <a:ea typeface="Calibri" panose="020F0502020204030204" pitchFamily="34" charset="0"/>
              </a:rPr>
              <a:t>	</a:t>
            </a:r>
            <a:endParaRPr lang="en-US" sz="1100">
              <a:effectLst/>
              <a:latin typeface="Calibri" panose="020F0502020204030204" pitchFamily="34" charset="0"/>
              <a:ea typeface="Calibri" panose="020F0502020204030204" pitchFamily="34" charset="0"/>
            </a:endParaRPr>
          </a:p>
        </p:txBody>
      </p:sp>
      <p:sp>
        <p:nvSpPr>
          <p:cNvPr id="5" name="Rectangle 4"/>
          <p:cNvSpPr/>
          <p:nvPr/>
        </p:nvSpPr>
        <p:spPr>
          <a:xfrm>
            <a:off x="-145143" y="4973690"/>
            <a:ext cx="2678279" cy="430887"/>
          </a:xfrm>
          <a:prstGeom prst="rect">
            <a:avLst/>
          </a:prstGeom>
        </p:spPr>
        <p:txBody>
          <a:bodyPr wrap="square">
            <a:spAutoFit/>
          </a:bodyPr>
          <a:lstStyle/>
          <a:p>
            <a:r>
              <a:rPr lang="vi-VN" sz="2200">
                <a:latin typeface="Times New Roman" panose="02020603050405020304" pitchFamily="18" charset="0"/>
                <a:ea typeface="Calibri" panose="020F0502020204030204" pitchFamily="34" charset="0"/>
              </a:rPr>
              <a:t>	</a:t>
            </a:r>
            <a:r>
              <a:rPr lang="vi-VN" sz="2200" b="1">
                <a:latin typeface="Times New Roman" panose="02020603050405020304" pitchFamily="18" charset="0"/>
                <a:ea typeface="Calibri" panose="020F0502020204030204" pitchFamily="34" charset="0"/>
              </a:rPr>
              <a:t>D.</a:t>
            </a:r>
            <a:r>
              <a:rPr lang="vi-VN" sz="2200">
                <a:latin typeface="Times New Roman" panose="02020603050405020304" pitchFamily="18" charset="0"/>
                <a:ea typeface="Calibri" panose="020F0502020204030204" pitchFamily="34" charset="0"/>
              </a:rPr>
              <a:t> 3 cm.</a:t>
            </a:r>
            <a:endParaRPr lang="en-US" sz="2200"/>
          </a:p>
        </p:txBody>
      </p:sp>
      <p:sp>
        <p:nvSpPr>
          <p:cNvPr id="6" name="Rectangle 5"/>
          <p:cNvSpPr/>
          <p:nvPr/>
        </p:nvSpPr>
        <p:spPr>
          <a:xfrm>
            <a:off x="720932" y="4377476"/>
            <a:ext cx="1226618" cy="430887"/>
          </a:xfrm>
          <a:prstGeom prst="rect">
            <a:avLst/>
          </a:prstGeom>
        </p:spPr>
        <p:txBody>
          <a:bodyPr wrap="none">
            <a:spAutoFit/>
          </a:bodyPr>
          <a:lstStyle/>
          <a:p>
            <a:r>
              <a:rPr lang="en-US" sz="2200">
                <a:latin typeface="Times New Roman" panose="02020603050405020304" pitchFamily="18" charset="0"/>
                <a:ea typeface="Calibri" panose="020F0502020204030204" pitchFamily="34" charset="0"/>
              </a:rPr>
              <a:t> </a:t>
            </a:r>
            <a:r>
              <a:rPr lang="vi-VN" sz="2200" b="1">
                <a:latin typeface="Times New Roman" panose="02020603050405020304" pitchFamily="18" charset="0"/>
                <a:ea typeface="Calibri" panose="020F0502020204030204" pitchFamily="34" charset="0"/>
              </a:rPr>
              <a:t>C.</a:t>
            </a:r>
            <a:r>
              <a:rPr lang="vi-VN" sz="2200">
                <a:latin typeface="Times New Roman" panose="02020603050405020304" pitchFamily="18" charset="0"/>
                <a:ea typeface="Calibri" panose="020F0502020204030204" pitchFamily="34" charset="0"/>
              </a:rPr>
              <a:t> 4 cm.</a:t>
            </a:r>
            <a:endParaRPr lang="en-US" sz="2200"/>
          </a:p>
        </p:txBody>
      </p:sp>
      <p:sp>
        <p:nvSpPr>
          <p:cNvPr id="7" name="Rectangle 6"/>
          <p:cNvSpPr/>
          <p:nvPr/>
        </p:nvSpPr>
        <p:spPr>
          <a:xfrm>
            <a:off x="791464" y="3787089"/>
            <a:ext cx="1351652" cy="430887"/>
          </a:xfrm>
          <a:prstGeom prst="rect">
            <a:avLst/>
          </a:prstGeom>
        </p:spPr>
        <p:txBody>
          <a:bodyPr wrap="none">
            <a:spAutoFit/>
          </a:bodyPr>
          <a:lstStyle/>
          <a:p>
            <a:r>
              <a:rPr lang="vi-VN" sz="2200" b="1">
                <a:latin typeface="Times New Roman" panose="02020603050405020304" pitchFamily="18" charset="0"/>
                <a:ea typeface="Calibri" panose="020F0502020204030204" pitchFamily="34" charset="0"/>
              </a:rPr>
              <a:t>B.</a:t>
            </a:r>
            <a:r>
              <a:rPr lang="vi-VN" sz="2200">
                <a:latin typeface="Times New Roman" panose="02020603050405020304" pitchFamily="18" charset="0"/>
                <a:ea typeface="Calibri" panose="020F0502020204030204" pitchFamily="34" charset="0"/>
              </a:rPr>
              <a:t> 4,5 cm.</a:t>
            </a:r>
            <a:endParaRPr lang="en-US" sz="2200"/>
          </a:p>
        </p:txBody>
      </p:sp>
      <p:sp>
        <p:nvSpPr>
          <p:cNvPr id="8" name="Rectangle 7"/>
          <p:cNvSpPr/>
          <p:nvPr/>
        </p:nvSpPr>
        <p:spPr>
          <a:xfrm>
            <a:off x="791464" y="3190875"/>
            <a:ext cx="1156086" cy="430887"/>
          </a:xfrm>
          <a:prstGeom prst="rect">
            <a:avLst/>
          </a:prstGeom>
        </p:spPr>
        <p:txBody>
          <a:bodyPr wrap="none">
            <a:spAutoFit/>
          </a:bodyPr>
          <a:lstStyle/>
          <a:p>
            <a:r>
              <a:rPr lang="vi-VN" sz="2200" b="1">
                <a:latin typeface="Times New Roman" panose="02020603050405020304" pitchFamily="18" charset="0"/>
                <a:ea typeface="Calibri" panose="020F0502020204030204" pitchFamily="34" charset="0"/>
              </a:rPr>
              <a:t>A. </a:t>
            </a:r>
            <a:r>
              <a:rPr lang="vi-VN" sz="2200">
                <a:latin typeface="Times New Roman" panose="02020603050405020304" pitchFamily="18" charset="0"/>
                <a:ea typeface="Calibri" panose="020F0502020204030204" pitchFamily="34" charset="0"/>
              </a:rPr>
              <a:t>6 cm.</a:t>
            </a:r>
            <a:endParaRPr lang="en-US" sz="2200"/>
          </a:p>
        </p:txBody>
      </p:sp>
      <p:sp>
        <p:nvSpPr>
          <p:cNvPr id="9" name="Rectangle 8"/>
          <p:cNvSpPr/>
          <p:nvPr/>
        </p:nvSpPr>
        <p:spPr>
          <a:xfrm>
            <a:off x="720932" y="6096000"/>
            <a:ext cx="1920668" cy="537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rgbClr val="FF0000"/>
                </a:solidFill>
              </a:rPr>
              <a:t>ĐÚNG </a:t>
            </a:r>
            <a:endParaRPr lang="en-US">
              <a:solidFill>
                <a:srgbClr val="FF0000"/>
              </a:solidFill>
            </a:endParaRPr>
          </a:p>
        </p:txBody>
      </p:sp>
      <p:sp>
        <p:nvSpPr>
          <p:cNvPr id="10" name="Oval 9"/>
          <p:cNvSpPr/>
          <p:nvPr/>
        </p:nvSpPr>
        <p:spPr>
          <a:xfrm>
            <a:off x="3149599"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1" name="Oval 10"/>
          <p:cNvSpPr/>
          <p:nvPr/>
        </p:nvSpPr>
        <p:spPr>
          <a:xfrm>
            <a:off x="4867749" y="6023428"/>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
        <p:nvSpPr>
          <p:cNvPr id="12" name="Oval 11"/>
          <p:cNvSpPr/>
          <p:nvPr/>
        </p:nvSpPr>
        <p:spPr>
          <a:xfrm>
            <a:off x="4008674" y="6016171"/>
            <a:ext cx="841829" cy="69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SAI</a:t>
            </a:r>
            <a:endParaRPr lang="en-US">
              <a:solidFill>
                <a:schemeClr val="tx1"/>
              </a:solidFill>
            </a:endParaRPr>
          </a:p>
        </p:txBody>
      </p:sp>
    </p:spTree>
    <p:extLst>
      <p:ext uri="{BB962C8B-B14F-4D97-AF65-F5344CB8AC3E}">
        <p14:creationId xmlns:p14="http://schemas.microsoft.com/office/powerpoint/2010/main" val="77901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subTnLst>
                                    <p:audio>
                                      <p:cMediaNode vol="90000">
                                        <p:cTn display="0" masterRel="sameClick">
                                          <p:stCondLst>
                                            <p:cond evt="begin" delay="0">
                                              <p:tn val="2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
                  </p:tgtEl>
                </p:cond>
              </p:nextCondLst>
            </p:seq>
            <p:seq concurrent="1" nextAc="seek">
              <p:cTn id="28" restart="whenNotActive" fill="hold" evtFilter="cancelBubble" nodeType="interactiveSeq">
                <p:stCondLst>
                  <p:cond evt="onClick" delay="0">
                    <p:tgtEl>
                      <p:spTgt spid="7"/>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2000"/>
                                        <p:tgtEl>
                                          <p:spTgt spid="11"/>
                                        </p:tgtEl>
                                      </p:cBhvr>
                                    </p:animEffect>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circle(in)">
                                      <p:cBhvr>
                                        <p:cTn id="39" dur="2000"/>
                                        <p:tgtEl>
                                          <p:spTgt spid="12"/>
                                        </p:tgtEl>
                                      </p:cBhvr>
                                    </p:animEffect>
                                  </p:childTnLst>
                                  <p:subTnLst>
                                    <p:audio>
                                      <p:cMediaNode vol="100000">
                                        <p:cTn display="0" masterRel="sameClick">
                                          <p:stCondLst>
                                            <p:cond evt="begin" delay="0">
                                              <p:tn val="3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8"/>
                  </p:tgtEl>
                </p:cond>
              </p:nextCondLst>
            </p:seq>
          </p:childTnLst>
        </p:cTn>
      </p:par>
    </p:tnLst>
    <p:bldLst>
      <p:bldP spid="5" grpId="0"/>
      <p:bldP spid="6" grpId="0"/>
      <p:bldP spid="7" grpId="0"/>
      <p:bldP spid="8" grpId="0"/>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smtClean="0">
                <a:latin typeface="Times New Roman" panose="02020603050405020304" pitchFamily="18" charset="0"/>
                <a:cs typeface="Times New Roman" panose="02020603050405020304" pitchFamily="18" charset="0"/>
              </a:rPr>
              <a:t>HƯỚNG DẪN VỀ NHÀ</a:t>
            </a:r>
            <a:endParaRPr lang="en-US" sz="24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a:p>
        </p:txBody>
      </p:sp>
      <p:sp>
        <p:nvSpPr>
          <p:cNvPr id="5" name="Rectangle 4"/>
          <p:cNvSpPr/>
          <p:nvPr/>
        </p:nvSpPr>
        <p:spPr>
          <a:xfrm>
            <a:off x="1027289" y="2790107"/>
            <a:ext cx="8116711" cy="1574214"/>
          </a:xfrm>
          <a:prstGeom prst="rect">
            <a:avLst/>
          </a:prstGeom>
        </p:spPr>
        <p:txBody>
          <a:bodyPr wrap="square">
            <a:spAutoFit/>
          </a:bodyPr>
          <a:lstStyle/>
          <a:p>
            <a:pPr marL="342900" lvl="0" indent="-342900">
              <a:lnSpc>
                <a:spcPct val="107000"/>
              </a:lnSpc>
              <a:spcAft>
                <a:spcPts val="0"/>
              </a:spcAft>
              <a:buFont typeface="Arial" panose="020B0604020202020204" pitchFamily="34" charset="0"/>
              <a:buChar char="●"/>
            </a:pPr>
            <a:r>
              <a:rPr lang="vi-VN" sz="2400">
                <a:solidFill>
                  <a:srgbClr val="000000"/>
                </a:solidFill>
                <a:latin typeface="Times New Roman" panose="02020603050405020304" pitchFamily="18" charset="0"/>
                <a:ea typeface="Times New Roman" panose="02020603050405020304" pitchFamily="18" charset="0"/>
                <a:cs typeface="Noto Sans Symbols"/>
              </a:rPr>
              <a:t>Xem lại kiến thức đã học ở bài </a:t>
            </a:r>
            <a:r>
              <a:rPr lang="en-US" sz="2400">
                <a:solidFill>
                  <a:srgbClr val="000000"/>
                </a:solidFill>
                <a:latin typeface="Times New Roman" panose="02020603050405020304" pitchFamily="18" charset="0"/>
                <a:ea typeface="Times New Roman" panose="02020603050405020304" pitchFamily="18" charset="0"/>
                <a:cs typeface="Noto Sans Symbols"/>
              </a:rPr>
              <a:t>5</a:t>
            </a:r>
            <a:endParaRPr lang="en-US" sz="2400">
              <a:latin typeface="Noto Sans Symbols"/>
              <a:ea typeface="Noto Sans Symbols"/>
              <a:cs typeface="Noto Sans Symbols"/>
            </a:endParaRPr>
          </a:p>
          <a:p>
            <a:pPr marL="342900" lvl="0" indent="-342900">
              <a:lnSpc>
                <a:spcPct val="107000"/>
              </a:lnSpc>
              <a:spcAft>
                <a:spcPts val="0"/>
              </a:spcAft>
              <a:buFont typeface="Arial" panose="020B0604020202020204" pitchFamily="34" charset="0"/>
              <a:buChar char="●"/>
            </a:pPr>
            <a:r>
              <a:rPr lang="vi-VN" sz="2400">
                <a:solidFill>
                  <a:srgbClr val="000000"/>
                </a:solidFill>
                <a:latin typeface="Times New Roman" panose="02020603050405020304" pitchFamily="18" charset="0"/>
                <a:ea typeface="Times New Roman" panose="02020603050405020304" pitchFamily="18" charset="0"/>
                <a:cs typeface="Noto Sans Symbols"/>
              </a:rPr>
              <a:t>Hoàn thành nhiệm vụ GV giao ở hoạt động vận dụng</a:t>
            </a:r>
            <a:endParaRPr lang="en-US" sz="2400">
              <a:latin typeface="Noto Sans Symbols"/>
              <a:ea typeface="Noto Sans Symbols"/>
              <a:cs typeface="Noto Sans Symbols"/>
            </a:endParaRPr>
          </a:p>
          <a:p>
            <a:pPr marL="342900" lvl="0" indent="-342900">
              <a:lnSpc>
                <a:spcPct val="107000"/>
              </a:lnSpc>
              <a:spcAft>
                <a:spcPts val="0"/>
              </a:spcAft>
              <a:buFont typeface="Arial" panose="020B0604020202020204" pitchFamily="34" charset="0"/>
              <a:buChar char="●"/>
            </a:pPr>
            <a:r>
              <a:rPr lang="vi-VN" sz="2400">
                <a:solidFill>
                  <a:srgbClr val="000000"/>
                </a:solidFill>
                <a:latin typeface="Times New Roman" panose="02020603050405020304" pitchFamily="18" charset="0"/>
                <a:ea typeface="Times New Roman" panose="02020603050405020304" pitchFamily="18" charset="0"/>
                <a:cs typeface="Noto Sans Symbols"/>
              </a:rPr>
              <a:t>Xem trước nội dung </a:t>
            </a:r>
            <a:r>
              <a:rPr lang="en-US" sz="2400" b="1">
                <a:solidFill>
                  <a:srgbClr val="000000"/>
                </a:solidFill>
                <a:latin typeface="Times New Roman" panose="02020603050405020304" pitchFamily="18" charset="0"/>
                <a:ea typeface="Times New Roman" panose="02020603050405020304" pitchFamily="18" charset="0"/>
                <a:cs typeface="Noto Sans Symbols"/>
              </a:rPr>
              <a:t>BÀI 6</a:t>
            </a:r>
            <a:endParaRPr lang="en-US" sz="2400">
              <a:latin typeface="Noto Sans Symbols"/>
              <a:ea typeface="Noto Sans Symbols"/>
              <a:cs typeface="Noto Sans Symbols"/>
            </a:endParaRPr>
          </a:p>
          <a:p>
            <a:pPr marL="228600">
              <a:lnSpc>
                <a:spcPct val="107000"/>
              </a:lnSpc>
              <a:spcAft>
                <a:spcPts val="0"/>
              </a:spcAft>
            </a:pPr>
            <a:r>
              <a:rPr lang="vi-VN">
                <a:solidFill>
                  <a:srgbClr val="000000"/>
                </a:solidFill>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70415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8" name="Rectangle 7"/>
          <p:cNvSpPr/>
          <p:nvPr/>
        </p:nvSpPr>
        <p:spPr>
          <a:xfrm>
            <a:off x="1185334" y="2487551"/>
            <a:ext cx="8899570" cy="816890"/>
          </a:xfrm>
          <a:prstGeom prst="rect">
            <a:avLst/>
          </a:prstGeom>
        </p:spPr>
        <p:txBody>
          <a:bodyPr wrap="square">
            <a:spAutoFit/>
          </a:bodyPr>
          <a:lstStyle/>
          <a:p>
            <a:pPr algn="just">
              <a:lnSpc>
                <a:spcPct val="107000"/>
              </a:lnSpc>
              <a:spcAft>
                <a:spcPts val="0"/>
              </a:spcAft>
            </a:pPr>
            <a:r>
              <a:rPr lang="en-US" sz="2200">
                <a:solidFill>
                  <a:srgbClr val="000000"/>
                </a:solidFill>
                <a:latin typeface="Times New Roman" panose="02020603050405020304" pitchFamily="18" charset="0"/>
                <a:ea typeface="Times New Roman" panose="02020603050405020304" pitchFamily="18" charset="0"/>
              </a:rPr>
              <a:t> </a:t>
            </a:r>
            <a:r>
              <a:rPr lang="en-US" sz="2200" smtClean="0">
                <a:solidFill>
                  <a:srgbClr val="000000"/>
                </a:solidFill>
                <a:latin typeface="Times New Roman" panose="02020603050405020304" pitchFamily="18" charset="0"/>
                <a:ea typeface="Times New Roman" panose="02020603050405020304" pitchFamily="18" charset="0"/>
              </a:rPr>
              <a:t>  </a:t>
            </a:r>
            <a:r>
              <a:rPr lang="vi-VN" sz="2200" smtClean="0">
                <a:solidFill>
                  <a:srgbClr val="000000"/>
                </a:solidFill>
                <a:latin typeface="Times New Roman" panose="02020603050405020304" pitchFamily="18" charset="0"/>
                <a:ea typeface="Times New Roman" panose="02020603050405020304" pitchFamily="18" charset="0"/>
              </a:rPr>
              <a:t>HS </a:t>
            </a:r>
            <a:r>
              <a:rPr lang="vi-VN" sz="2200">
                <a:solidFill>
                  <a:srgbClr val="000000"/>
                </a:solidFill>
                <a:latin typeface="Times New Roman" panose="02020603050405020304" pitchFamily="18" charset="0"/>
                <a:ea typeface="Times New Roman" panose="02020603050405020304" pitchFamily="18" charset="0"/>
              </a:rPr>
              <a:t>đọc sách mục </a:t>
            </a:r>
            <a:r>
              <a:rPr lang="vi-VN" sz="2200" smtClean="0">
                <a:solidFill>
                  <a:srgbClr val="000000"/>
                </a:solidFill>
                <a:latin typeface="Times New Roman" panose="02020603050405020304" pitchFamily="18" charset="0"/>
                <a:ea typeface="Times New Roman" panose="02020603050405020304" pitchFamily="18" charset="0"/>
              </a:rPr>
              <a:t>I</a:t>
            </a:r>
            <a:r>
              <a:rPr lang="en-US" sz="2200" smtClean="0">
                <a:solidFill>
                  <a:srgbClr val="000000"/>
                </a:solidFill>
                <a:latin typeface="Times New Roman" panose="02020603050405020304" pitchFamily="18" charset="0"/>
                <a:ea typeface="Times New Roman" panose="02020603050405020304" pitchFamily="18" charset="0"/>
              </a:rPr>
              <a:t>, nêu </a:t>
            </a:r>
            <a:r>
              <a:rPr lang="vi-VN" sz="2200" smtClean="0">
                <a:solidFill>
                  <a:srgbClr val="000000"/>
                </a:solidFill>
                <a:latin typeface="Times New Roman" panose="02020603050405020304" pitchFamily="18" charset="0"/>
                <a:ea typeface="Times New Roman" panose="02020603050405020304" pitchFamily="18" charset="0"/>
              </a:rPr>
              <a:t>khái </a:t>
            </a:r>
            <a:r>
              <a:rPr lang="vi-VN" sz="2200">
                <a:solidFill>
                  <a:srgbClr val="000000"/>
                </a:solidFill>
                <a:latin typeface="Times New Roman" panose="02020603050405020304" pitchFamily="18" charset="0"/>
                <a:ea typeface="Times New Roman" panose="02020603050405020304" pitchFamily="18" charset="0"/>
              </a:rPr>
              <a:t>niệm </a:t>
            </a:r>
            <a:r>
              <a:rPr lang="en-US" sz="2200">
                <a:solidFill>
                  <a:srgbClr val="000000"/>
                </a:solidFill>
                <a:latin typeface="Times New Roman" panose="02020603050405020304" pitchFamily="18" charset="0"/>
                <a:ea typeface="Times New Roman" panose="02020603050405020304" pitchFamily="18" charset="0"/>
              </a:rPr>
              <a:t>và công thức động năng trong dao động điều </a:t>
            </a:r>
            <a:r>
              <a:rPr lang="en-US" sz="2200" smtClean="0">
                <a:solidFill>
                  <a:srgbClr val="000000"/>
                </a:solidFill>
                <a:latin typeface="Times New Roman" panose="02020603050405020304" pitchFamily="18" charset="0"/>
                <a:ea typeface="Times New Roman" panose="02020603050405020304" pitchFamily="18" charset="0"/>
              </a:rPr>
              <a:t>hoà?</a:t>
            </a:r>
            <a:endParaRPr lang="en-US" sz="2200">
              <a:effectLst/>
              <a:latin typeface="Calibri" panose="020F0502020204030204" pitchFamily="34" charset="0"/>
              <a:ea typeface="Calibri" panose="020F0502020204030204" pitchFamily="34" charset="0"/>
            </a:endParaRPr>
          </a:p>
        </p:txBody>
      </p:sp>
      <p:sp>
        <p:nvSpPr>
          <p:cNvPr id="6" name="Subtitle 2"/>
          <p:cNvSpPr txBox="1">
            <a:spLocks/>
          </p:cNvSpPr>
          <p:nvPr/>
        </p:nvSpPr>
        <p:spPr>
          <a:xfrm>
            <a:off x="1018572" y="1733182"/>
            <a:ext cx="2672896" cy="109689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smtClean="0">
                <a:solidFill>
                  <a:srgbClr val="FF0000"/>
                </a:solidFill>
                <a:latin typeface="Times New Roman" panose="02020603050405020304" pitchFamily="18" charset="0"/>
                <a:cs typeface="Times New Roman" panose="02020603050405020304" pitchFamily="18" charset="0"/>
              </a:rPr>
              <a:t>I. ĐỘNG NĂNG</a:t>
            </a:r>
            <a:endParaRPr lang="en-US" sz="2400"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88784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18572" y="1733182"/>
            <a:ext cx="2672896" cy="1096899"/>
          </a:xfrm>
        </p:spPr>
        <p:txBody>
          <a:bodyPr/>
          <a:lstStyle/>
          <a:p>
            <a:r>
              <a:rPr lang="en-US" sz="2400" smtClean="0">
                <a:solidFill>
                  <a:srgbClr val="FF0000"/>
                </a:solidFill>
                <a:latin typeface="Times New Roman" panose="02020603050405020304" pitchFamily="18" charset="0"/>
                <a:cs typeface="Times New Roman" panose="02020603050405020304" pitchFamily="18" charset="0"/>
              </a:rPr>
              <a:t>I. ĐỘNG NĂNG</a:t>
            </a:r>
            <a:endParaRPr lang="en-US" sz="2400"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pic>
        <p:nvPicPr>
          <p:cNvPr id="2" name="Picture 1"/>
          <p:cNvPicPr>
            <a:picLocks noChangeAspect="1"/>
          </p:cNvPicPr>
          <p:nvPr/>
        </p:nvPicPr>
        <p:blipFill>
          <a:blip r:embed="rId4"/>
          <a:stretch>
            <a:fillRect/>
          </a:stretch>
        </p:blipFill>
        <p:spPr>
          <a:xfrm>
            <a:off x="8001000" y="2393244"/>
            <a:ext cx="4191000" cy="3883376"/>
          </a:xfrm>
          <a:prstGeom prst="rect">
            <a:avLst/>
          </a:prstGeom>
        </p:spPr>
      </p:pic>
      <p:pic>
        <p:nvPicPr>
          <p:cNvPr id="7" name="cllx nam nga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06311" y="2393244"/>
            <a:ext cx="6784622" cy="3883377"/>
          </a:xfrm>
          <a:prstGeom prst="rect">
            <a:avLst/>
          </a:prstGeom>
        </p:spPr>
      </p:pic>
    </p:spTree>
    <p:extLst>
      <p:ext uri="{BB962C8B-B14F-4D97-AF65-F5344CB8AC3E}">
        <p14:creationId xmlns:p14="http://schemas.microsoft.com/office/powerpoint/2010/main" val="39969787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10" name="Rectangle 2"/>
          <p:cNvSpPr>
            <a:spLocks noChangeArrowheads="1"/>
          </p:cNvSpPr>
          <p:nvPr/>
        </p:nvSpPr>
        <p:spPr bwMode="auto">
          <a:xfrm>
            <a:off x="1114489" y="3600149"/>
            <a:ext cx="5783022"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Từ thí</a:t>
            </a:r>
            <a:r>
              <a:rPr kumimoji="0" lang="en-US" altLang="en-US" sz="2200" b="0" i="0" u="none" strike="noStrike" cap="none" normalizeH="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nghiệm mô phỏng và </a:t>
            </a: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đồ thị hình 5.1 ta thấy:</a:t>
            </a:r>
            <a:endParaRPr kumimoji="0" lang="en-US" altLang="en-US" sz="2200" b="0" i="0" u="none" strike="noStrike" cap="none" normalizeH="0" baseline="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Khi vật đi từ vị trí cân bằng đến vị trí biên thì động năng của vật đang từ cực đại giảm đến 0.</a:t>
            </a:r>
            <a:endParaRPr kumimoji="0" lang="en-US" altLang="en-US" sz="2200" b="0" i="0" u="none" strike="noStrike" cap="none" normalizeH="0" baseline="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Khi vật đi từ vị trí biên đến vị trí cân bằng đến thì động năng của vật tăng từ 0 đến giá trị cực đại.</a:t>
            </a:r>
            <a:endParaRPr kumimoji="0" lang="en-US" altLang="en-US" sz="2200" b="0" i="0" u="none" strike="noStrike" cap="none" normalizeH="0" baseline="0" smtClean="0">
              <a:ln>
                <a:noFill/>
              </a:ln>
              <a:solidFill>
                <a:schemeClr val="tx1"/>
              </a:solidFill>
              <a:effectLst/>
              <a:latin typeface="Arial" panose="020B0604020202020204"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764762471"/>
              </p:ext>
            </p:extLst>
          </p:nvPr>
        </p:nvGraphicFramePr>
        <p:xfrm>
          <a:off x="2098178" y="5922503"/>
          <a:ext cx="1907822" cy="760519"/>
        </p:xfrm>
        <a:graphic>
          <a:graphicData uri="http://schemas.openxmlformats.org/presentationml/2006/ole">
            <mc:AlternateContent xmlns:mc="http://schemas.openxmlformats.org/markup-compatibility/2006">
              <mc:Choice xmlns:v="urn:schemas-microsoft-com:vml" Requires="v">
                <p:oleObj spid="_x0000_s2087" name="Equation" r:id="rId3" imgW="1091726" imgH="393529" progId="Equation.DSMT4">
                  <p:embed/>
                </p:oleObj>
              </mc:Choice>
              <mc:Fallback>
                <p:oleObj name="Equation" r:id="rId3" imgW="1091726" imgH="393529" progId="Equation.DSMT4">
                  <p:embed/>
                  <p:pic>
                    <p:nvPicPr>
                      <p:cNvPr id="11"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8178" y="5922503"/>
                        <a:ext cx="1907822" cy="760519"/>
                      </a:xfrm>
                      <a:prstGeom prst="rect">
                        <a:avLst/>
                      </a:prstGeom>
                      <a:noFill/>
                    </p:spPr>
                  </p:pic>
                </p:oleObj>
              </mc:Fallback>
            </mc:AlternateContent>
          </a:graphicData>
        </a:graphic>
      </p:graphicFrame>
      <p:pic>
        <p:nvPicPr>
          <p:cNvPr id="2" name="Picture 1"/>
          <p:cNvPicPr>
            <a:picLocks noChangeAspect="1"/>
          </p:cNvPicPr>
          <p:nvPr/>
        </p:nvPicPr>
        <p:blipFill>
          <a:blip r:embed="rId5"/>
          <a:stretch>
            <a:fillRect/>
          </a:stretch>
        </p:blipFill>
        <p:spPr>
          <a:xfrm>
            <a:off x="7070954" y="1902724"/>
            <a:ext cx="4191000" cy="4019550"/>
          </a:xfrm>
          <a:prstGeom prst="rect">
            <a:avLst/>
          </a:prstGeom>
        </p:spPr>
      </p:pic>
      <p:sp>
        <p:nvSpPr>
          <p:cNvPr id="9" name="Subtitle 2"/>
          <p:cNvSpPr txBox="1">
            <a:spLocks/>
          </p:cNvSpPr>
          <p:nvPr/>
        </p:nvSpPr>
        <p:spPr>
          <a:xfrm>
            <a:off x="1018572" y="1733182"/>
            <a:ext cx="2672896" cy="109689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smtClean="0">
                <a:solidFill>
                  <a:srgbClr val="FF0000"/>
                </a:solidFill>
                <a:latin typeface="Times New Roman" panose="02020603050405020304" pitchFamily="18" charset="0"/>
                <a:cs typeface="Times New Roman" panose="02020603050405020304" pitchFamily="18" charset="0"/>
              </a:rPr>
              <a:t>I. ĐỘNG NĂNG</a:t>
            </a:r>
            <a:endParaRPr lang="en-US" sz="2400"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
        <p:nvSpPr>
          <p:cNvPr id="8" name="Rectangle 12"/>
          <p:cNvSpPr>
            <a:spLocks noChangeArrowheads="1"/>
          </p:cNvSpPr>
          <p:nvPr/>
        </p:nvSpPr>
        <p:spPr bwMode="auto">
          <a:xfrm>
            <a:off x="1018572" y="2188505"/>
            <a:ext cx="653369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Động năng của vật dao động điều hoà được xác định bởi biểu thức:</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3334996816"/>
              </p:ext>
            </p:extLst>
          </p:nvPr>
        </p:nvGraphicFramePr>
        <p:xfrm>
          <a:off x="1255887" y="2936722"/>
          <a:ext cx="3589867" cy="689851"/>
        </p:xfrm>
        <a:graphic>
          <a:graphicData uri="http://schemas.openxmlformats.org/presentationml/2006/ole">
            <mc:AlternateContent xmlns:mc="http://schemas.openxmlformats.org/markup-compatibility/2006">
              <mc:Choice xmlns:v="urn:schemas-microsoft-com:vml" Requires="v">
                <p:oleObj spid="_x0000_s2088" name="Equation" r:id="rId6" imgW="2286000" imgH="393700" progId="Equation.DSMT4">
                  <p:embed/>
                </p:oleObj>
              </mc:Choice>
              <mc:Fallback>
                <p:oleObj name="Equation" r:id="rId6" imgW="2286000" imgH="393700" progId="Equation.DSMT4">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55887" y="2936722"/>
                        <a:ext cx="3589867" cy="689851"/>
                      </a:xfrm>
                      <a:prstGeom prst="rect">
                        <a:avLst/>
                      </a:prstGeom>
                      <a:noFill/>
                    </p:spPr>
                  </p:pic>
                </p:oleObj>
              </mc:Fallback>
            </mc:AlternateContent>
          </a:graphicData>
        </a:graphic>
      </p:graphicFrame>
    </p:spTree>
    <p:extLst>
      <p:ext uri="{BB962C8B-B14F-4D97-AF65-F5344CB8AC3E}">
        <p14:creationId xmlns:p14="http://schemas.microsoft.com/office/powerpoint/2010/main" val="347116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3815" y="1740470"/>
            <a:ext cx="2966408" cy="1096899"/>
          </a:xfrm>
        </p:spPr>
        <p:txBody>
          <a:bodyPr/>
          <a:lstStyle/>
          <a:p>
            <a:r>
              <a:rPr lang="en-US" sz="2400" b="1" smtClean="0">
                <a:solidFill>
                  <a:srgbClr val="FF0000"/>
                </a:solidFill>
                <a:latin typeface="Times New Roman" panose="02020603050405020304" pitchFamily="18" charset="0"/>
                <a:cs typeface="Times New Roman" panose="02020603050405020304" pitchFamily="18" charset="0"/>
              </a:rPr>
              <a:t>II. THẾ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6" name="Rectangle 5"/>
          <p:cNvSpPr/>
          <p:nvPr/>
        </p:nvSpPr>
        <p:spPr>
          <a:xfrm>
            <a:off x="1196622" y="2395246"/>
            <a:ext cx="8240889" cy="816890"/>
          </a:xfrm>
          <a:prstGeom prst="rect">
            <a:avLst/>
          </a:prstGeom>
        </p:spPr>
        <p:txBody>
          <a:bodyPr wrap="square">
            <a:spAutoFit/>
          </a:bodyPr>
          <a:lstStyle/>
          <a:p>
            <a:pPr algn="just">
              <a:lnSpc>
                <a:spcPct val="107000"/>
              </a:lnSpc>
              <a:spcAft>
                <a:spcPts val="0"/>
              </a:spcAft>
            </a:pPr>
            <a:r>
              <a:rPr lang="vi-VN" sz="2200">
                <a:solidFill>
                  <a:srgbClr val="000000"/>
                </a:solidFill>
                <a:latin typeface="Times New Roman" panose="02020603050405020304" pitchFamily="18" charset="0"/>
                <a:ea typeface="Times New Roman" panose="02020603050405020304" pitchFamily="18" charset="0"/>
              </a:rPr>
              <a:t>- </a:t>
            </a:r>
            <a:r>
              <a:rPr lang="vi-VN" sz="2200" smtClean="0">
                <a:solidFill>
                  <a:srgbClr val="000000"/>
                </a:solidFill>
                <a:latin typeface="Times New Roman" panose="02020603050405020304" pitchFamily="18" charset="0"/>
                <a:ea typeface="Times New Roman" panose="02020603050405020304" pitchFamily="18" charset="0"/>
              </a:rPr>
              <a:t>HS </a:t>
            </a:r>
            <a:r>
              <a:rPr lang="vi-VN" sz="2200">
                <a:solidFill>
                  <a:srgbClr val="000000"/>
                </a:solidFill>
                <a:latin typeface="Times New Roman" panose="02020603050405020304" pitchFamily="18" charset="0"/>
                <a:ea typeface="Times New Roman" panose="02020603050405020304" pitchFamily="18" charset="0"/>
              </a:rPr>
              <a:t>tự đọc SGK phần </a:t>
            </a:r>
            <a:r>
              <a:rPr lang="vi-VN" sz="2200" smtClean="0">
                <a:solidFill>
                  <a:srgbClr val="000000"/>
                </a:solidFill>
                <a:latin typeface="Times New Roman" panose="02020603050405020304" pitchFamily="18" charset="0"/>
                <a:ea typeface="Times New Roman" panose="02020603050405020304" pitchFamily="18" charset="0"/>
              </a:rPr>
              <a:t>II</a:t>
            </a:r>
            <a:r>
              <a:rPr lang="en-US" sz="2200" smtClean="0">
                <a:solidFill>
                  <a:srgbClr val="000000"/>
                </a:solidFill>
                <a:latin typeface="Times New Roman" panose="02020603050405020304" pitchFamily="18" charset="0"/>
                <a:ea typeface="Times New Roman" panose="02020603050405020304" pitchFamily="18" charset="0"/>
              </a:rPr>
              <a:t>, </a:t>
            </a:r>
            <a:r>
              <a:rPr lang="vi-VN" sz="2200" smtClean="0">
                <a:solidFill>
                  <a:srgbClr val="000000"/>
                </a:solidFill>
                <a:latin typeface="Times New Roman" panose="02020603050405020304" pitchFamily="18" charset="0"/>
                <a:ea typeface="Times New Roman" panose="02020603050405020304" pitchFamily="18" charset="0"/>
              </a:rPr>
              <a:t>thảo </a:t>
            </a:r>
            <a:r>
              <a:rPr lang="vi-VN" sz="2200">
                <a:solidFill>
                  <a:srgbClr val="000000"/>
                </a:solidFill>
                <a:latin typeface="Times New Roman" panose="02020603050405020304" pitchFamily="18" charset="0"/>
                <a:ea typeface="Times New Roman" panose="02020603050405020304" pitchFamily="18" charset="0"/>
              </a:rPr>
              <a:t>luận để từ đó học sinh viết được </a:t>
            </a:r>
            <a:r>
              <a:rPr lang="en-US" sz="2200">
                <a:solidFill>
                  <a:srgbClr val="000000"/>
                </a:solidFill>
                <a:latin typeface="Times New Roman" panose="02020603050405020304" pitchFamily="18" charset="0"/>
                <a:ea typeface="Times New Roman" panose="02020603050405020304" pitchFamily="18" charset="0"/>
              </a:rPr>
              <a:t>công thức thế năng trong dao động điều </a:t>
            </a:r>
            <a:r>
              <a:rPr lang="en-US" sz="2200" smtClean="0">
                <a:solidFill>
                  <a:srgbClr val="000000"/>
                </a:solidFill>
                <a:latin typeface="Times New Roman" panose="02020603050405020304" pitchFamily="18" charset="0"/>
                <a:ea typeface="Times New Roman" panose="02020603050405020304" pitchFamily="18" charset="0"/>
              </a:rPr>
              <a:t>hoà!</a:t>
            </a:r>
            <a:endParaRPr lang="en-US" sz="2200">
              <a:effectLst/>
              <a:latin typeface="Calibri" panose="020F0502020204030204" pitchFamily="34" charset="0"/>
              <a:ea typeface="Calibri" panose="020F0502020204030204" pitchFamily="34" charset="0"/>
            </a:endParaRPr>
          </a:p>
        </p:txBody>
      </p:sp>
      <p:sp>
        <p:nvSpPr>
          <p:cNvPr id="8" name="Subtitle 2"/>
          <p:cNvSpPr txBox="1">
            <a:spLocks/>
          </p:cNvSpPr>
          <p:nvPr/>
        </p:nvSpPr>
        <p:spPr>
          <a:xfrm>
            <a:off x="826658" y="1332260"/>
            <a:ext cx="2672896" cy="109689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smtClean="0">
                <a:solidFill>
                  <a:schemeClr val="tx1"/>
                </a:solidFill>
                <a:latin typeface="Times New Roman" panose="02020603050405020304" pitchFamily="18" charset="0"/>
                <a:cs typeface="Times New Roman" panose="02020603050405020304" pitchFamily="18" charset="0"/>
              </a:rPr>
              <a:t>I. ĐỘNG NĂNG</a:t>
            </a:r>
            <a:endParaRPr lang="en-US" sz="24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252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pic>
        <p:nvPicPr>
          <p:cNvPr id="8" name="Picture 7"/>
          <p:cNvPicPr>
            <a:picLocks noChangeAspect="1"/>
          </p:cNvPicPr>
          <p:nvPr/>
        </p:nvPicPr>
        <p:blipFill>
          <a:blip r:embed="rId3"/>
          <a:stretch>
            <a:fillRect/>
          </a:stretch>
        </p:blipFill>
        <p:spPr>
          <a:xfrm>
            <a:off x="6269441" y="2062137"/>
            <a:ext cx="3597048" cy="3780003"/>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190439024"/>
              </p:ext>
            </p:extLst>
          </p:nvPr>
        </p:nvGraphicFramePr>
        <p:xfrm>
          <a:off x="1507067" y="3062080"/>
          <a:ext cx="2558075" cy="705555"/>
        </p:xfrm>
        <a:graphic>
          <a:graphicData uri="http://schemas.openxmlformats.org/presentationml/2006/ole">
            <mc:AlternateContent xmlns:mc="http://schemas.openxmlformats.org/markup-compatibility/2006">
              <mc:Choice xmlns:v="urn:schemas-microsoft-com:vml" Requires="v">
                <p:oleObj spid="_x0000_s3115" name="Equation" r:id="rId4" imgW="1447172" imgH="393529" progId="Equation.DSMT4">
                  <p:embed/>
                </p:oleObj>
              </mc:Choice>
              <mc:Fallback>
                <p:oleObj name="Equation" r:id="rId4" imgW="1447172" imgH="393529"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7067" y="3062080"/>
                        <a:ext cx="2558075" cy="70555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642019816"/>
              </p:ext>
            </p:extLst>
          </p:nvPr>
        </p:nvGraphicFramePr>
        <p:xfrm>
          <a:off x="1507067" y="4330349"/>
          <a:ext cx="3482622" cy="862540"/>
        </p:xfrm>
        <a:graphic>
          <a:graphicData uri="http://schemas.openxmlformats.org/presentationml/2006/ole">
            <mc:AlternateContent xmlns:mc="http://schemas.openxmlformats.org/markup-compatibility/2006">
              <mc:Choice xmlns:v="urn:schemas-microsoft-com:vml" Requires="v">
                <p:oleObj spid="_x0000_s3116" name="Equation" r:id="rId6" imgW="1562100" imgH="393700" progId="Equation.DSMT4">
                  <p:embed/>
                </p:oleObj>
              </mc:Choice>
              <mc:Fallback>
                <p:oleObj name="Equation" r:id="rId6" imgW="1562100" imgH="393700"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7067" y="4330349"/>
                        <a:ext cx="3482622" cy="862540"/>
                      </a:xfrm>
                      <a:prstGeom prst="rect">
                        <a:avLst/>
                      </a:prstGeom>
                      <a:noFill/>
                    </p:spPr>
                  </p:pic>
                </p:oleObj>
              </mc:Fallback>
            </mc:AlternateContent>
          </a:graphicData>
        </a:graphic>
      </p:graphicFrame>
      <p:sp>
        <p:nvSpPr>
          <p:cNvPr id="10" name="Rectangle 3"/>
          <p:cNvSpPr>
            <a:spLocks noChangeArrowheads="1"/>
          </p:cNvSpPr>
          <p:nvPr/>
        </p:nvSpPr>
        <p:spPr bwMode="auto">
          <a:xfrm>
            <a:off x="848205" y="2368418"/>
            <a:ext cx="4571997"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Công thức tính thế năng trong dao động điều hoà:</a:t>
            </a:r>
            <a:endParaRPr kumimoji="0" lang="en-US" altLang="en-US"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 name="Rectangle 4"/>
          <p:cNvSpPr>
            <a:spLocks noChangeArrowheads="1"/>
          </p:cNvSpPr>
          <p:nvPr/>
        </p:nvSpPr>
        <p:spPr bwMode="auto">
          <a:xfrm>
            <a:off x="667580" y="3759274"/>
            <a:ext cx="457199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Từ đồ thị hình 5.2 ta thấy:</a:t>
            </a:r>
            <a:endParaRPr kumimoji="0" lang="en-US" altLang="en-US" sz="2200" b="0" i="0" u="none" strike="noStrike" cap="none" normalizeH="0" baseline="0" smtClean="0">
              <a:ln>
                <a:noFill/>
              </a:ln>
              <a:solidFill>
                <a:schemeClr val="tx1"/>
              </a:solidFill>
              <a:effectLst/>
              <a:latin typeface="Arial" panose="020B0604020202020204" pitchFamily="34" charset="0"/>
            </a:endParaRPr>
          </a:p>
        </p:txBody>
      </p:sp>
      <p:sp>
        <p:nvSpPr>
          <p:cNvPr id="12" name="Subtitle 2"/>
          <p:cNvSpPr txBox="1">
            <a:spLocks/>
          </p:cNvSpPr>
          <p:nvPr/>
        </p:nvSpPr>
        <p:spPr>
          <a:xfrm>
            <a:off x="826658" y="1332260"/>
            <a:ext cx="2672896" cy="109689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smtClean="0">
                <a:solidFill>
                  <a:schemeClr val="tx1"/>
                </a:solidFill>
                <a:latin typeface="Times New Roman" panose="02020603050405020304" pitchFamily="18" charset="0"/>
                <a:cs typeface="Times New Roman" panose="02020603050405020304" pitchFamily="18" charset="0"/>
              </a:rPr>
              <a:t>I. ĐỘNG NĂNG</a:t>
            </a:r>
            <a:endParaRPr lang="en-US" sz="24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13" name="Subtitle 2"/>
          <p:cNvSpPr txBox="1">
            <a:spLocks/>
          </p:cNvSpPr>
          <p:nvPr/>
        </p:nvSpPr>
        <p:spPr>
          <a:xfrm>
            <a:off x="363815" y="1740470"/>
            <a:ext cx="2966408" cy="109689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b="1" smtClean="0">
                <a:solidFill>
                  <a:srgbClr val="FF0000"/>
                </a:solidFill>
                <a:latin typeface="Times New Roman" panose="02020603050405020304" pitchFamily="18" charset="0"/>
                <a:cs typeface="Times New Roman" panose="02020603050405020304" pitchFamily="18" charset="0"/>
              </a:rPr>
              <a:t>II. THẾ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947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07067" y="1740471"/>
            <a:ext cx="1823156" cy="449574"/>
          </a:xfrm>
        </p:spPr>
        <p:txBody>
          <a:bodyPr/>
          <a:lstStyle/>
          <a:p>
            <a:r>
              <a:rPr lang="en-US" sz="2000" smtClean="0">
                <a:solidFill>
                  <a:schemeClr val="tx1"/>
                </a:solidFill>
                <a:latin typeface="Times New Roman" panose="02020603050405020304" pitchFamily="18" charset="0"/>
                <a:cs typeface="Times New Roman" panose="02020603050405020304" pitchFamily="18" charset="0"/>
              </a:rPr>
              <a:t>II. THẾ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8" name="Subtitle 2"/>
          <p:cNvSpPr txBox="1">
            <a:spLocks/>
          </p:cNvSpPr>
          <p:nvPr/>
        </p:nvSpPr>
        <p:spPr>
          <a:xfrm>
            <a:off x="1507066" y="1332260"/>
            <a:ext cx="1992487" cy="408211"/>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000" smtClean="0">
                <a:solidFill>
                  <a:schemeClr val="tx1"/>
                </a:solidFill>
                <a:latin typeface="Times New Roman" panose="02020603050405020304" pitchFamily="18" charset="0"/>
                <a:cs typeface="Times New Roman" panose="02020603050405020304" pitchFamily="18" charset="0"/>
              </a:rPr>
              <a:t>I. ĐỘNG NĂNG</a:t>
            </a:r>
            <a:endParaRPr lang="en-US" sz="2000" smtClean="0">
              <a:solidFill>
                <a:schemeClr val="tx1"/>
              </a:solidFill>
            </a:endParaRPr>
          </a:p>
          <a:p>
            <a:endParaRPr lang="en-US" smtClean="0">
              <a:latin typeface="Times New Roman" panose="02020603050405020304" pitchFamily="18" charset="0"/>
              <a:cs typeface="Times New Roman" panose="02020603050405020304" pitchFamily="18" charset="0"/>
            </a:endParaRPr>
          </a:p>
        </p:txBody>
      </p:sp>
      <p:sp>
        <p:nvSpPr>
          <p:cNvPr id="7" name="Subtitle 2"/>
          <p:cNvSpPr txBox="1">
            <a:spLocks/>
          </p:cNvSpPr>
          <p:nvPr/>
        </p:nvSpPr>
        <p:spPr>
          <a:xfrm>
            <a:off x="1213554" y="2103090"/>
            <a:ext cx="2116669" cy="408211"/>
          </a:xfrm>
          <a:prstGeom prst="rect">
            <a:avLst/>
          </a:prstGeom>
        </p:spPr>
        <p:txBody>
          <a:bodyPr vert="horz" lIns="91440" tIns="45720" rIns="91440" bIns="45720" rtlCol="0" anchor="t">
            <a:normAutofit fontScale="92500" lnSpcReduction="10000"/>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b="1" smtClean="0">
                <a:solidFill>
                  <a:srgbClr val="FF0000"/>
                </a:solidFill>
                <a:latin typeface="Times New Roman" panose="02020603050405020304" pitchFamily="18" charset="0"/>
                <a:cs typeface="Times New Roman" panose="02020603050405020304" pitchFamily="18" charset="0"/>
              </a:rPr>
              <a:t>III. CƠ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sp>
        <p:nvSpPr>
          <p:cNvPr id="4" name="Rectangle 3"/>
          <p:cNvSpPr/>
          <p:nvPr/>
        </p:nvSpPr>
        <p:spPr>
          <a:xfrm>
            <a:off x="1507065" y="2961570"/>
            <a:ext cx="8336845" cy="454612"/>
          </a:xfrm>
          <a:prstGeom prst="rect">
            <a:avLst/>
          </a:prstGeom>
        </p:spPr>
        <p:txBody>
          <a:bodyPr wrap="square">
            <a:spAutoFit/>
          </a:bodyPr>
          <a:lstStyle/>
          <a:p>
            <a:pPr algn="just">
              <a:lnSpc>
                <a:spcPct val="107000"/>
              </a:lnSpc>
              <a:spcAft>
                <a:spcPts val="0"/>
              </a:spcAft>
            </a:pPr>
            <a:r>
              <a:rPr lang="vi-VN" sz="2200">
                <a:latin typeface="Times New Roman" panose="02020603050405020304" pitchFamily="18" charset="0"/>
                <a:ea typeface="Times New Roman" panose="02020603050405020304" pitchFamily="18" charset="0"/>
              </a:rPr>
              <a:t>- </a:t>
            </a:r>
            <a:r>
              <a:rPr lang="vi-VN" sz="2200" smtClean="0">
                <a:latin typeface="Times New Roman" panose="02020603050405020304" pitchFamily="18" charset="0"/>
                <a:ea typeface="Times New Roman" panose="02020603050405020304" pitchFamily="18" charset="0"/>
              </a:rPr>
              <a:t>HS </a:t>
            </a:r>
            <a:r>
              <a:rPr lang="vi-VN" sz="2200">
                <a:latin typeface="Times New Roman" panose="02020603050405020304" pitchFamily="18" charset="0"/>
                <a:ea typeface="Times New Roman" panose="02020603050405020304" pitchFamily="18" charset="0"/>
              </a:rPr>
              <a:t>đọc sách mục </a:t>
            </a:r>
            <a:r>
              <a:rPr lang="vi-VN" sz="2200" smtClean="0">
                <a:latin typeface="Times New Roman" panose="02020603050405020304" pitchFamily="18" charset="0"/>
                <a:ea typeface="Times New Roman" panose="02020603050405020304" pitchFamily="18" charset="0"/>
              </a:rPr>
              <a:t>III</a:t>
            </a:r>
            <a:r>
              <a:rPr lang="en-US" sz="2200" smtClean="0">
                <a:latin typeface="Times New Roman" panose="02020603050405020304" pitchFamily="18" charset="0"/>
                <a:ea typeface="Times New Roman" panose="02020603050405020304" pitchFamily="18" charset="0"/>
              </a:rPr>
              <a:t>, </a:t>
            </a:r>
            <a:r>
              <a:rPr lang="vi-VN" sz="2200" smtClean="0">
                <a:latin typeface="Times New Roman" panose="02020603050405020304" pitchFamily="18" charset="0"/>
                <a:ea typeface="Times New Roman" panose="02020603050405020304" pitchFamily="18" charset="0"/>
              </a:rPr>
              <a:t>mục </a:t>
            </a:r>
            <a:r>
              <a:rPr lang="vi-VN" sz="2200">
                <a:latin typeface="Times New Roman" panose="02020603050405020304" pitchFamily="18" charset="0"/>
                <a:ea typeface="Times New Roman" panose="02020603050405020304" pitchFamily="18" charset="0"/>
              </a:rPr>
              <a:t>đọc hiểu và trả lời các câu hỏi trong </a:t>
            </a:r>
            <a:r>
              <a:rPr lang="vi-VN" sz="2200" smtClean="0">
                <a:latin typeface="Times New Roman" panose="02020603050405020304" pitchFamily="18" charset="0"/>
                <a:ea typeface="Times New Roman" panose="02020603050405020304" pitchFamily="18" charset="0"/>
              </a:rPr>
              <a:t>SGK</a:t>
            </a:r>
            <a:r>
              <a:rPr lang="en-US" sz="2200" smtClean="0">
                <a:latin typeface="Times New Roman" panose="02020603050405020304" pitchFamily="18" charset="0"/>
                <a:ea typeface="Times New Roman" panose="02020603050405020304" pitchFamily="18" charset="0"/>
              </a:rPr>
              <a:t>!</a:t>
            </a:r>
            <a:endParaRPr lang="en-US" sz="2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71217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07067" y="402343"/>
            <a:ext cx="8133643" cy="1179041"/>
          </a:xfrm>
          <a:prstGeom prst="rect">
            <a:avLst/>
          </a:prstGeom>
        </p:spPr>
        <p:txBody>
          <a:bodyPr wrap="square">
            <a:spAutoFit/>
          </a:bodyPr>
          <a:lstStyle/>
          <a:p>
            <a:pPr algn="ctr">
              <a:lnSpc>
                <a:spcPct val="107000"/>
              </a:lnSpc>
              <a:spcBef>
                <a:spcPts val="1200"/>
              </a:spcBef>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a:latin typeface="Times New Roman" panose="02020603050405020304" pitchFamily="18" charset="0"/>
                <a:ea typeface="Times New Roman" panose="02020603050405020304" pitchFamily="18" charset="0"/>
                <a:cs typeface="Times New Roman" panose="02020603050405020304" pitchFamily="18" charset="0"/>
              </a:rPr>
              <a:t>5</a:t>
            </a:r>
            <a:r>
              <a:rPr lang="vi-VN" sz="2400" b="1">
                <a:latin typeface="Times New Roman" panose="02020603050405020304" pitchFamily="18" charset="0"/>
                <a:ea typeface="Times New Roman" panose="02020603050405020304" pitchFamily="18" charset="0"/>
                <a:cs typeface="Times New Roman" panose="02020603050405020304" pitchFamily="18" charset="0"/>
              </a:rPr>
              <a:t>: </a:t>
            </a:r>
            <a:r>
              <a:rPr lang="en-US" sz="2400" b="1">
                <a:latin typeface="Times New Roman" panose="02020603050405020304" pitchFamily="18" charset="0"/>
                <a:ea typeface="Times New Roman" panose="02020603050405020304" pitchFamily="18" charset="0"/>
                <a:cs typeface="Times New Roman" panose="02020603050405020304" pitchFamily="18" charset="0"/>
              </a:rPr>
              <a:t>ĐỘNG NĂNG. THẾ NĂNG. SỰ CHUYỂN HOÁ NĂNG LƯỢNG TRONG DAO ĐỘNG ĐIỀU HOÀ</a:t>
            </a:r>
            <a:r>
              <a:rPr lang="vi-VN" sz="2400" b="1">
                <a:latin typeface="Times New Roman" panose="02020603050405020304" pitchFamily="18" charset="0"/>
                <a:ea typeface="Times New Roman" panose="02020603050405020304" pitchFamily="18" charset="0"/>
                <a:cs typeface="Times New Roman" panose="02020603050405020304" pitchFamily="18" charset="0"/>
              </a:rPr>
              <a:t> (2 TIẾT)</a:t>
            </a:r>
            <a:endParaRPr lang="en-US" sz="2400" b="1" smtClean="0">
              <a:effectLst/>
              <a:latin typeface="Calibri" panose="020F0502020204030204" pitchFamily="34" charset="0"/>
              <a:ea typeface="Yu Gothic Light" panose="020B0300000000000000" pitchFamily="34" charset="-128"/>
              <a:cs typeface="Times New Roman" panose="02020603050405020304" pitchFamily="18" charset="0"/>
            </a:endParaRPr>
          </a:p>
          <a:p>
            <a:pPr algn="just">
              <a:lnSpc>
                <a:spcPct val="107000"/>
              </a:lnSpc>
              <a:spcAft>
                <a:spcPts val="0"/>
              </a:spcAft>
            </a:pPr>
            <a:r>
              <a:rPr lang="vi-VN" b="1">
                <a:latin typeface="Times New Roman" panose="02020603050405020304" pitchFamily="18" charset="0"/>
                <a:ea typeface="Times New Roman" panose="02020603050405020304" pitchFamily="18" charset="0"/>
              </a:rPr>
              <a:t> </a:t>
            </a:r>
            <a:endParaRPr lang="en-US" sz="1600">
              <a:effectLst/>
              <a:latin typeface="Calibri" panose="020F0502020204030204" pitchFamily="34" charset="0"/>
              <a:ea typeface="Calibri" panose="020F0502020204030204" pitchFamily="34" charset="0"/>
            </a:endParaRPr>
          </a:p>
        </p:txBody>
      </p:sp>
      <p:sp>
        <p:nvSpPr>
          <p:cNvPr id="7" name="Subtitle 2"/>
          <p:cNvSpPr txBox="1">
            <a:spLocks/>
          </p:cNvSpPr>
          <p:nvPr/>
        </p:nvSpPr>
        <p:spPr>
          <a:xfrm>
            <a:off x="1190625" y="1173173"/>
            <a:ext cx="2116669" cy="408211"/>
          </a:xfrm>
          <a:prstGeom prst="rect">
            <a:avLst/>
          </a:prstGeom>
        </p:spPr>
        <p:txBody>
          <a:bodyPr vert="horz" lIns="91440" tIns="45720" rIns="91440" bIns="45720" rtlCol="0" anchor="t">
            <a:normAutofit fontScale="92500" lnSpcReduction="10000"/>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b="1" smtClean="0">
                <a:solidFill>
                  <a:srgbClr val="FF0000"/>
                </a:solidFill>
                <a:latin typeface="Times New Roman" panose="02020603050405020304" pitchFamily="18" charset="0"/>
                <a:cs typeface="Times New Roman" panose="02020603050405020304" pitchFamily="18" charset="0"/>
              </a:rPr>
              <a:t>III. CƠ NĂNG</a:t>
            </a:r>
            <a:endParaRPr lang="en-US" sz="2400" b="1" smtClean="0">
              <a:solidFill>
                <a:srgbClr val="FF0000"/>
              </a:solidFill>
            </a:endParaRPr>
          </a:p>
          <a:p>
            <a:endParaRPr lang="en-US" smtClean="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377245" y="1581384"/>
            <a:ext cx="9945512" cy="5276616"/>
          </a:xfrm>
          <a:prstGeom prst="rect">
            <a:avLst/>
          </a:prstGeom>
        </p:spPr>
      </p:pic>
    </p:spTree>
    <p:extLst>
      <p:ext uri="{BB962C8B-B14F-4D97-AF65-F5344CB8AC3E}">
        <p14:creationId xmlns:p14="http://schemas.microsoft.com/office/powerpoint/2010/main" val="52548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475</TotalTime>
  <Words>1796</Words>
  <Application>Microsoft Office PowerPoint</Application>
  <PresentationFormat>Widescreen</PresentationFormat>
  <Paragraphs>203</Paragraphs>
  <Slides>29</Slides>
  <Notes>0</Notes>
  <HiddenSlides>0</HiddenSlides>
  <MMClips>3</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40" baseType="lpstr">
      <vt:lpstr>Yu Gothic Light</vt:lpstr>
      <vt:lpstr>Arial</vt:lpstr>
      <vt:lpstr>Calibri</vt:lpstr>
      <vt:lpstr>Georgia</vt:lpstr>
      <vt:lpstr>Noto Sans Symbols</vt:lpstr>
      <vt:lpstr>Symbol</vt:lpstr>
      <vt:lpstr>Times New Roman</vt:lpstr>
      <vt:lpstr>Trebuchet MS</vt:lpstr>
      <vt:lpstr>Wingdings 3</vt:lpstr>
      <vt:lpstr>Facet</vt:lpstr>
      <vt:lpstr>Equation</vt:lpstr>
      <vt:lpstr>ĐẶT VẤN ĐỀ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VẬN DỤNG</vt:lpstr>
      <vt:lpstr>VẬN DỤNG</vt:lpstr>
      <vt:lpstr>VẬN DỤNG</vt:lpstr>
      <vt:lpstr>VẬN DỤNG</vt:lpstr>
      <vt:lpstr>VẬN DỤNG</vt:lpstr>
      <vt:lpstr>VẬN DỤNG</vt:lpstr>
      <vt:lpstr>VẬN DỤNG</vt:lpstr>
      <vt:lpstr>VẬN DỤNG</vt:lpstr>
      <vt:lpstr>VẬN DỤNG</vt:lpstr>
      <vt:lpstr>VẬN DỤNG</vt:lpstr>
      <vt:lpstr>HƯỚNG DẪN VỀ NHÀ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64</cp:revision>
  <dcterms:created xsi:type="dcterms:W3CDTF">2023-06-30T01:31:39Z</dcterms:created>
  <dcterms:modified xsi:type="dcterms:W3CDTF">2023-06-30T14:48:32Z</dcterms:modified>
</cp:coreProperties>
</file>