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Lst>
  <p:notesMasterIdLst>
    <p:notesMasterId r:id="rId26"/>
  </p:notesMasterIdLst>
  <p:sldIdLst>
    <p:sldId id="281" r:id="rId4"/>
    <p:sldId id="256" r:id="rId5"/>
    <p:sldId id="257" r:id="rId6"/>
    <p:sldId id="261" r:id="rId7"/>
    <p:sldId id="317" r:id="rId8"/>
    <p:sldId id="318" r:id="rId9"/>
    <p:sldId id="298" r:id="rId10"/>
    <p:sldId id="299" r:id="rId11"/>
    <p:sldId id="300" r:id="rId12"/>
    <p:sldId id="301" r:id="rId13"/>
    <p:sldId id="303" r:id="rId14"/>
    <p:sldId id="304" r:id="rId15"/>
    <p:sldId id="307" r:id="rId16"/>
    <p:sldId id="308" r:id="rId17"/>
    <p:sldId id="309" r:id="rId18"/>
    <p:sldId id="311" r:id="rId19"/>
    <p:sldId id="312" r:id="rId20"/>
    <p:sldId id="313" r:id="rId21"/>
    <p:sldId id="314" r:id="rId22"/>
    <p:sldId id="315" r:id="rId23"/>
    <p:sldId id="316" r:id="rId24"/>
    <p:sldId id="280"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2BC9A"/>
    <a:srgbClr val="84A779"/>
    <a:srgbClr val="7099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660"/>
  </p:normalViewPr>
  <p:slideViewPr>
    <p:cSldViewPr snapToGrid="0">
      <p:cViewPr varScale="1">
        <p:scale>
          <a:sx n="70" d="100"/>
          <a:sy n="70" d="100"/>
        </p:scale>
        <p:origin x="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11F20E-4D47-413D-8912-7CC446FDE56F}" type="datetimeFigureOut">
              <a:rPr lang="en-US" smtClean="0"/>
              <a:t>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CD3EC-28ED-4A09-9F53-2FB72F53E2A9}" type="slidenum">
              <a:rPr lang="en-US" smtClean="0"/>
              <a:t>‹#›</a:t>
            </a:fld>
            <a:endParaRPr lang="en-US"/>
          </a:p>
        </p:txBody>
      </p:sp>
    </p:spTree>
    <p:extLst>
      <p:ext uri="{BB962C8B-B14F-4D97-AF65-F5344CB8AC3E}">
        <p14:creationId xmlns:p14="http://schemas.microsoft.com/office/powerpoint/2010/main" val="2988647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a:t>
            </a:fld>
            <a:endParaRPr lang="en-US"/>
          </a:p>
        </p:txBody>
      </p:sp>
    </p:spTree>
    <p:extLst>
      <p:ext uri="{BB962C8B-B14F-4D97-AF65-F5344CB8AC3E}">
        <p14:creationId xmlns:p14="http://schemas.microsoft.com/office/powerpoint/2010/main" val="2907600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10</a:t>
            </a:fld>
            <a:endParaRPr lang="en-US"/>
          </a:p>
        </p:txBody>
      </p:sp>
    </p:spTree>
    <p:extLst>
      <p:ext uri="{BB962C8B-B14F-4D97-AF65-F5344CB8AC3E}">
        <p14:creationId xmlns:p14="http://schemas.microsoft.com/office/powerpoint/2010/main" val="2349249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11</a:t>
            </a:fld>
            <a:endParaRPr lang="en-US"/>
          </a:p>
        </p:txBody>
      </p:sp>
    </p:spTree>
    <p:extLst>
      <p:ext uri="{BB962C8B-B14F-4D97-AF65-F5344CB8AC3E}">
        <p14:creationId xmlns:p14="http://schemas.microsoft.com/office/powerpoint/2010/main" val="2863395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12</a:t>
            </a:fld>
            <a:endParaRPr lang="en-US"/>
          </a:p>
        </p:txBody>
      </p:sp>
    </p:spTree>
    <p:extLst>
      <p:ext uri="{BB962C8B-B14F-4D97-AF65-F5344CB8AC3E}">
        <p14:creationId xmlns:p14="http://schemas.microsoft.com/office/powerpoint/2010/main" val="3455789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13</a:t>
            </a:fld>
            <a:endParaRPr lang="en-US"/>
          </a:p>
        </p:txBody>
      </p:sp>
    </p:spTree>
    <p:extLst>
      <p:ext uri="{BB962C8B-B14F-4D97-AF65-F5344CB8AC3E}">
        <p14:creationId xmlns:p14="http://schemas.microsoft.com/office/powerpoint/2010/main" val="1982842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14</a:t>
            </a:fld>
            <a:endParaRPr lang="en-US"/>
          </a:p>
        </p:txBody>
      </p:sp>
    </p:spTree>
    <p:extLst>
      <p:ext uri="{BB962C8B-B14F-4D97-AF65-F5344CB8AC3E}">
        <p14:creationId xmlns:p14="http://schemas.microsoft.com/office/powerpoint/2010/main" val="2515809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15</a:t>
            </a:fld>
            <a:endParaRPr lang="en-US"/>
          </a:p>
        </p:txBody>
      </p:sp>
    </p:spTree>
    <p:extLst>
      <p:ext uri="{BB962C8B-B14F-4D97-AF65-F5344CB8AC3E}">
        <p14:creationId xmlns:p14="http://schemas.microsoft.com/office/powerpoint/2010/main" val="2390106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16</a:t>
            </a:fld>
            <a:endParaRPr lang="en-US"/>
          </a:p>
        </p:txBody>
      </p:sp>
    </p:spTree>
    <p:extLst>
      <p:ext uri="{BB962C8B-B14F-4D97-AF65-F5344CB8AC3E}">
        <p14:creationId xmlns:p14="http://schemas.microsoft.com/office/powerpoint/2010/main" val="3760520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17</a:t>
            </a:fld>
            <a:endParaRPr lang="en-US"/>
          </a:p>
        </p:txBody>
      </p:sp>
    </p:spTree>
    <p:extLst>
      <p:ext uri="{BB962C8B-B14F-4D97-AF65-F5344CB8AC3E}">
        <p14:creationId xmlns:p14="http://schemas.microsoft.com/office/powerpoint/2010/main" val="363940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18</a:t>
            </a:fld>
            <a:endParaRPr lang="en-US"/>
          </a:p>
        </p:txBody>
      </p:sp>
    </p:spTree>
    <p:extLst>
      <p:ext uri="{BB962C8B-B14F-4D97-AF65-F5344CB8AC3E}">
        <p14:creationId xmlns:p14="http://schemas.microsoft.com/office/powerpoint/2010/main" val="143910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19</a:t>
            </a:fld>
            <a:endParaRPr lang="en-US"/>
          </a:p>
        </p:txBody>
      </p:sp>
    </p:spTree>
    <p:extLst>
      <p:ext uri="{BB962C8B-B14F-4D97-AF65-F5344CB8AC3E}">
        <p14:creationId xmlns:p14="http://schemas.microsoft.com/office/powerpoint/2010/main" val="111519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2</a:t>
            </a:fld>
            <a:endParaRPr lang="en-US"/>
          </a:p>
        </p:txBody>
      </p:sp>
    </p:spTree>
    <p:extLst>
      <p:ext uri="{BB962C8B-B14F-4D97-AF65-F5344CB8AC3E}">
        <p14:creationId xmlns:p14="http://schemas.microsoft.com/office/powerpoint/2010/main" val="124856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20</a:t>
            </a:fld>
            <a:endParaRPr lang="en-US"/>
          </a:p>
        </p:txBody>
      </p:sp>
    </p:spTree>
    <p:extLst>
      <p:ext uri="{BB962C8B-B14F-4D97-AF65-F5344CB8AC3E}">
        <p14:creationId xmlns:p14="http://schemas.microsoft.com/office/powerpoint/2010/main" val="3388710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21</a:t>
            </a:fld>
            <a:endParaRPr lang="en-US"/>
          </a:p>
        </p:txBody>
      </p:sp>
    </p:spTree>
    <p:extLst>
      <p:ext uri="{BB962C8B-B14F-4D97-AF65-F5344CB8AC3E}">
        <p14:creationId xmlns:p14="http://schemas.microsoft.com/office/powerpoint/2010/main" val="1185350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endParaRPr lang="en-US"/>
          </a:p>
        </p:txBody>
      </p:sp>
      <p:sp>
        <p:nvSpPr>
          <p:cNvPr id="4" name="Slide Number Placeholder 3"/>
          <p:cNvSpPr>
            <a:spLocks noGrp="1"/>
          </p:cNvSpPr>
          <p:nvPr>
            <p:ph type="sldNum" sz="quarter" idx="10"/>
          </p:nvPr>
        </p:nvSpPr>
        <p:spPr/>
        <p:txBody>
          <a:bodyPr/>
          <a:lstStyle/>
          <a:p>
            <a:fld id="{7E2CD3EC-28ED-4A09-9F53-2FB72F53E2A9}" type="slidenum">
              <a:rPr lang="en-US" smtClean="0"/>
              <a:t>22</a:t>
            </a:fld>
            <a:endParaRPr lang="en-US"/>
          </a:p>
        </p:txBody>
      </p:sp>
    </p:spTree>
    <p:extLst>
      <p:ext uri="{BB962C8B-B14F-4D97-AF65-F5344CB8AC3E}">
        <p14:creationId xmlns:p14="http://schemas.microsoft.com/office/powerpoint/2010/main" val="264859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3</a:t>
            </a:fld>
            <a:endParaRPr lang="en-US"/>
          </a:p>
        </p:txBody>
      </p:sp>
    </p:spTree>
    <p:extLst>
      <p:ext uri="{BB962C8B-B14F-4D97-AF65-F5344CB8AC3E}">
        <p14:creationId xmlns:p14="http://schemas.microsoft.com/office/powerpoint/2010/main" val="7209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4</a:t>
            </a:fld>
            <a:endParaRPr lang="en-US"/>
          </a:p>
        </p:txBody>
      </p:sp>
    </p:spTree>
    <p:extLst>
      <p:ext uri="{BB962C8B-B14F-4D97-AF65-F5344CB8AC3E}">
        <p14:creationId xmlns:p14="http://schemas.microsoft.com/office/powerpoint/2010/main" val="738256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45605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0456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7</a:t>
            </a:fld>
            <a:endParaRPr lang="en-US"/>
          </a:p>
        </p:txBody>
      </p:sp>
    </p:spTree>
    <p:extLst>
      <p:ext uri="{BB962C8B-B14F-4D97-AF65-F5344CB8AC3E}">
        <p14:creationId xmlns:p14="http://schemas.microsoft.com/office/powerpoint/2010/main" val="2005419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8</a:t>
            </a:fld>
            <a:endParaRPr lang="en-US"/>
          </a:p>
        </p:txBody>
      </p:sp>
    </p:spTree>
    <p:extLst>
      <p:ext uri="{BB962C8B-B14F-4D97-AF65-F5344CB8AC3E}">
        <p14:creationId xmlns:p14="http://schemas.microsoft.com/office/powerpoint/2010/main" val="1728254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9</a:t>
            </a:fld>
            <a:endParaRPr lang="en-US"/>
          </a:p>
        </p:txBody>
      </p:sp>
    </p:spTree>
    <p:extLst>
      <p:ext uri="{BB962C8B-B14F-4D97-AF65-F5344CB8AC3E}">
        <p14:creationId xmlns:p14="http://schemas.microsoft.com/office/powerpoint/2010/main" val="4040171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descr="图片包含 墙壁, 建筑物&#10;&#10;已生成极高可信度的说明">
            <a:extLst>
              <a:ext uri="{FF2B5EF4-FFF2-40B4-BE49-F238E27FC236}">
                <a16:creationId xmlns="" xmlns:a16="http://schemas.microsoft.com/office/drawing/2014/main" id="{E252CAD6-1CB5-488C-B252-AC5AE5EF26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878242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FCB9F72-8938-4AE4-9024-4530E887809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0645BD2A-8602-4200-8617-BEA433949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972CCDE1-B036-4189-8313-F7C70D237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3C9CE858-574E-4120-9FCC-0C66E34140D6}"/>
              </a:ext>
            </a:extLst>
          </p:cNvPr>
          <p:cNvSpPr>
            <a:spLocks noGrp="1"/>
          </p:cNvSpPr>
          <p:nvPr>
            <p:ph type="dt" sz="half" idx="10"/>
          </p:nvPr>
        </p:nvSpPr>
        <p:spPr/>
        <p:txBody>
          <a:bodyPr/>
          <a:lstStyle/>
          <a:p>
            <a:fld id="{70713622-4960-43A5-A3E3-4677835E0987}" type="datetimeFigureOut">
              <a:rPr lang="zh-CN" altLang="en-US" smtClean="0"/>
              <a:t>2023/1/1</a:t>
            </a:fld>
            <a:endParaRPr lang="zh-CN" altLang="en-US"/>
          </a:p>
        </p:txBody>
      </p:sp>
      <p:sp>
        <p:nvSpPr>
          <p:cNvPr id="6" name="页脚占位符 5">
            <a:extLst>
              <a:ext uri="{FF2B5EF4-FFF2-40B4-BE49-F238E27FC236}">
                <a16:creationId xmlns="" xmlns:a16="http://schemas.microsoft.com/office/drawing/2014/main" id="{6EE322B7-A3AE-4294-8875-02B1B1F25A0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0355A038-34D8-4E59-94FC-4006B3938275}"/>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18257404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9EE6376-B8EF-46C9-B211-9E82CBF6A69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77C5B3C9-1F6F-4944-803D-9B0027B645B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16760F17-1A10-4CF4-82F3-B30DD311EEC8}"/>
              </a:ext>
            </a:extLst>
          </p:cNvPr>
          <p:cNvSpPr>
            <a:spLocks noGrp="1"/>
          </p:cNvSpPr>
          <p:nvPr>
            <p:ph type="dt" sz="half" idx="10"/>
          </p:nvPr>
        </p:nvSpPr>
        <p:spPr/>
        <p:txBody>
          <a:bodyPr/>
          <a:lstStyle/>
          <a:p>
            <a:fld id="{70713622-4960-43A5-A3E3-4677835E0987}" type="datetimeFigureOut">
              <a:rPr lang="zh-CN" altLang="en-US" smtClean="0"/>
              <a:t>2023/1/1</a:t>
            </a:fld>
            <a:endParaRPr lang="zh-CN" altLang="en-US"/>
          </a:p>
        </p:txBody>
      </p:sp>
      <p:sp>
        <p:nvSpPr>
          <p:cNvPr id="5" name="页脚占位符 4">
            <a:extLst>
              <a:ext uri="{FF2B5EF4-FFF2-40B4-BE49-F238E27FC236}">
                <a16:creationId xmlns="" xmlns:a16="http://schemas.microsoft.com/office/drawing/2014/main" id="{6A42489B-27E2-45B0-8197-59394732CE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A630A7F2-7AC5-4D23-9859-CA8CE0F9F214}"/>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37200138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C4A82E0F-F602-4A63-BFEB-A0F5076C863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2DA646D6-15CC-420B-8A18-0866D64FE0C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9D370B3-BEC7-4F67-95F7-CA3DA16418BB}"/>
              </a:ext>
            </a:extLst>
          </p:cNvPr>
          <p:cNvSpPr>
            <a:spLocks noGrp="1"/>
          </p:cNvSpPr>
          <p:nvPr>
            <p:ph type="dt" sz="half" idx="10"/>
          </p:nvPr>
        </p:nvSpPr>
        <p:spPr/>
        <p:txBody>
          <a:bodyPr/>
          <a:lstStyle/>
          <a:p>
            <a:fld id="{70713622-4960-43A5-A3E3-4677835E0987}" type="datetimeFigureOut">
              <a:rPr lang="zh-CN" altLang="en-US" smtClean="0"/>
              <a:t>2023/1/1</a:t>
            </a:fld>
            <a:endParaRPr lang="zh-CN" altLang="en-US"/>
          </a:p>
        </p:txBody>
      </p:sp>
      <p:sp>
        <p:nvSpPr>
          <p:cNvPr id="5" name="页脚占位符 4">
            <a:extLst>
              <a:ext uri="{FF2B5EF4-FFF2-40B4-BE49-F238E27FC236}">
                <a16:creationId xmlns="" xmlns:a16="http://schemas.microsoft.com/office/drawing/2014/main" id="{BF616360-8103-4618-988D-2A17643368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9FC5458C-E836-445B-BCFC-A5E58D86B7FC}"/>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21618123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351787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10036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260352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471714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smtClean="0"/>
              <a:t>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4473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smtClean="0"/>
              <a:t>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400472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t>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8021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descr="图片包含 墙壁, 建筑物&#10;&#10;已生成极高可信度的说明">
            <a:extLst>
              <a:ext uri="{FF2B5EF4-FFF2-40B4-BE49-F238E27FC236}">
                <a16:creationId xmlns="" xmlns:a16="http://schemas.microsoft.com/office/drawing/2014/main" id="{B24396C9-CB1D-43A1-9151-81DAF21CAD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descr="图片包含 腔肠动物, 珊瑚虫, 动物, 植物&#10;&#10;已生成极高可信度的说明">
            <a:extLst>
              <a:ext uri="{FF2B5EF4-FFF2-40B4-BE49-F238E27FC236}">
                <a16:creationId xmlns="" xmlns:a16="http://schemas.microsoft.com/office/drawing/2014/main" id="{7D9E23B8-0B30-4462-8350-5BD4119BE47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3326173" y="495300"/>
            <a:ext cx="6467475" cy="2819400"/>
          </a:xfrm>
          <a:prstGeom prst="rect">
            <a:avLst/>
          </a:prstGeom>
        </p:spPr>
      </p:pic>
      <p:sp>
        <p:nvSpPr>
          <p:cNvPr id="10" name="矩形 9">
            <a:extLst>
              <a:ext uri="{FF2B5EF4-FFF2-40B4-BE49-F238E27FC236}">
                <a16:creationId xmlns="" xmlns:a16="http://schemas.microsoft.com/office/drawing/2014/main" id="{6733A5E7-EA26-41EB-BCCF-893F4ADDC42C}"/>
              </a:ext>
            </a:extLst>
          </p:cNvPr>
          <p:cNvSpPr/>
          <p:nvPr userDrawn="1"/>
        </p:nvSpPr>
        <p:spPr>
          <a:xfrm>
            <a:off x="1143000" y="1905000"/>
            <a:ext cx="11049000" cy="37973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图片包含 服装&#10;&#10;已生成高可信度的说明">
            <a:extLst>
              <a:ext uri="{FF2B5EF4-FFF2-40B4-BE49-F238E27FC236}">
                <a16:creationId xmlns="" xmlns:a16="http://schemas.microsoft.com/office/drawing/2014/main" id="{B4E271FE-1CEC-488E-B8DB-43AE08C17BC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74800" y="1124373"/>
            <a:ext cx="4900973" cy="5733627"/>
          </a:xfrm>
          <a:prstGeom prst="rect">
            <a:avLst/>
          </a:prstGeom>
        </p:spPr>
      </p:pic>
    </p:spTree>
    <p:extLst>
      <p:ext uri="{BB962C8B-B14F-4D97-AF65-F5344CB8AC3E}">
        <p14:creationId xmlns:p14="http://schemas.microsoft.com/office/powerpoint/2010/main" val="28031557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939909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553370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121295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220450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689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603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186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507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960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70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8" name="图片 7" descr="图片包含 墙壁, 建筑物&#10;&#10;已生成极高可信度的说明">
            <a:extLst>
              <a:ext uri="{FF2B5EF4-FFF2-40B4-BE49-F238E27FC236}">
                <a16:creationId xmlns="" xmlns:a16="http://schemas.microsoft.com/office/drawing/2014/main" id="{B24396C9-CB1D-43A1-9151-81DAF21CAD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descr="图片包含 腔肠动物, 珊瑚虫, 动物, 植物&#10;&#10;已生成极高可信度的说明">
            <a:extLst>
              <a:ext uri="{FF2B5EF4-FFF2-40B4-BE49-F238E27FC236}">
                <a16:creationId xmlns="" xmlns:a16="http://schemas.microsoft.com/office/drawing/2014/main" id="{7D9E23B8-0B30-4462-8350-5BD4119BE47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2500673" y="495300"/>
            <a:ext cx="6467475" cy="2819400"/>
          </a:xfrm>
          <a:prstGeom prst="rect">
            <a:avLst/>
          </a:prstGeom>
        </p:spPr>
      </p:pic>
      <p:sp>
        <p:nvSpPr>
          <p:cNvPr id="10" name="矩形 9">
            <a:extLst>
              <a:ext uri="{FF2B5EF4-FFF2-40B4-BE49-F238E27FC236}">
                <a16:creationId xmlns="" xmlns:a16="http://schemas.microsoft.com/office/drawing/2014/main" id="{6733A5E7-EA26-41EB-BCCF-893F4ADDC42C}"/>
              </a:ext>
            </a:extLst>
          </p:cNvPr>
          <p:cNvSpPr/>
          <p:nvPr userDrawn="1"/>
        </p:nvSpPr>
        <p:spPr>
          <a:xfrm>
            <a:off x="317500" y="1905000"/>
            <a:ext cx="11049000" cy="37973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图片包含 服装&#10;&#10;已生成高可信度的说明">
            <a:extLst>
              <a:ext uri="{FF2B5EF4-FFF2-40B4-BE49-F238E27FC236}">
                <a16:creationId xmlns="" xmlns:a16="http://schemas.microsoft.com/office/drawing/2014/main" id="{B4E271FE-1CEC-488E-B8DB-43AE08C17BC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16013" y="1124373"/>
            <a:ext cx="4900973" cy="5733627"/>
          </a:xfrm>
          <a:prstGeom prst="rect">
            <a:avLst/>
          </a:prstGeom>
        </p:spPr>
      </p:pic>
    </p:spTree>
    <p:extLst>
      <p:ext uri="{BB962C8B-B14F-4D97-AF65-F5344CB8AC3E}">
        <p14:creationId xmlns:p14="http://schemas.microsoft.com/office/powerpoint/2010/main" val="42152188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550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051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496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269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35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4934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3B3EED4-083D-45D4-80DB-4CDED78D4E8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33056D7A-4329-46CB-AB60-1BAB5E985E5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7A4FC4AA-DD65-4796-B10C-0A2C5D7DA340}"/>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44240D02-41AC-49B8-8645-D58B7E599479}"/>
              </a:ext>
            </a:extLst>
          </p:cNvPr>
          <p:cNvSpPr>
            <a:spLocks noGrp="1"/>
          </p:cNvSpPr>
          <p:nvPr>
            <p:ph type="dt" sz="half" idx="10"/>
          </p:nvPr>
        </p:nvSpPr>
        <p:spPr/>
        <p:txBody>
          <a:bodyPr/>
          <a:lstStyle/>
          <a:p>
            <a:fld id="{70713622-4960-43A5-A3E3-4677835E0987}" type="datetimeFigureOut">
              <a:rPr lang="zh-CN" altLang="en-US" smtClean="0"/>
              <a:t>2023/1/1</a:t>
            </a:fld>
            <a:endParaRPr lang="zh-CN" altLang="en-US"/>
          </a:p>
        </p:txBody>
      </p:sp>
      <p:sp>
        <p:nvSpPr>
          <p:cNvPr id="6" name="页脚占位符 5">
            <a:extLst>
              <a:ext uri="{FF2B5EF4-FFF2-40B4-BE49-F238E27FC236}">
                <a16:creationId xmlns="" xmlns:a16="http://schemas.microsoft.com/office/drawing/2014/main" id="{1D10A551-8148-421D-8D6F-080789D91A9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2DF73F75-DD6F-4BAE-BE8F-A4B8C5D6D2A3}"/>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34074884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0458BB2-2468-443F-AABD-6F015166EF8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487CDCBD-03C6-4EC8-9872-F985425777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A320B5FB-FA88-43ED-8E3D-03043B48D6C8}"/>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F18F825E-1820-4E72-9EA7-8214349566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5EED4F90-9BE9-4F4F-A9B7-95586E5A331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A7AF4F5C-6F84-4342-B161-1A209C868D03}"/>
              </a:ext>
            </a:extLst>
          </p:cNvPr>
          <p:cNvSpPr>
            <a:spLocks noGrp="1"/>
          </p:cNvSpPr>
          <p:nvPr>
            <p:ph type="dt" sz="half" idx="10"/>
          </p:nvPr>
        </p:nvSpPr>
        <p:spPr/>
        <p:txBody>
          <a:bodyPr/>
          <a:lstStyle/>
          <a:p>
            <a:fld id="{70713622-4960-43A5-A3E3-4677835E0987}" type="datetimeFigureOut">
              <a:rPr lang="zh-CN" altLang="en-US" smtClean="0"/>
              <a:t>2023/1/1</a:t>
            </a:fld>
            <a:endParaRPr lang="zh-CN" altLang="en-US"/>
          </a:p>
        </p:txBody>
      </p:sp>
      <p:sp>
        <p:nvSpPr>
          <p:cNvPr id="8" name="页脚占位符 7">
            <a:extLst>
              <a:ext uri="{FF2B5EF4-FFF2-40B4-BE49-F238E27FC236}">
                <a16:creationId xmlns="" xmlns:a16="http://schemas.microsoft.com/office/drawing/2014/main" id="{1406F019-200B-45DA-8025-3791895E4F2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B258BFC1-B5EC-44C1-8EA9-1F3617F2C309}"/>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37088045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6F4E584-5641-432E-AE7B-0F818ED9061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E0DCEE59-7BCB-4FC2-B555-8B42642B70AC}"/>
              </a:ext>
            </a:extLst>
          </p:cNvPr>
          <p:cNvSpPr>
            <a:spLocks noGrp="1"/>
          </p:cNvSpPr>
          <p:nvPr>
            <p:ph type="dt" sz="half" idx="10"/>
          </p:nvPr>
        </p:nvSpPr>
        <p:spPr/>
        <p:txBody>
          <a:bodyPr/>
          <a:lstStyle/>
          <a:p>
            <a:fld id="{70713622-4960-43A5-A3E3-4677835E0987}" type="datetimeFigureOut">
              <a:rPr lang="zh-CN" altLang="en-US" smtClean="0"/>
              <a:t>2023/1/1</a:t>
            </a:fld>
            <a:endParaRPr lang="zh-CN" altLang="en-US"/>
          </a:p>
        </p:txBody>
      </p:sp>
      <p:sp>
        <p:nvSpPr>
          <p:cNvPr id="4" name="页脚占位符 3">
            <a:extLst>
              <a:ext uri="{FF2B5EF4-FFF2-40B4-BE49-F238E27FC236}">
                <a16:creationId xmlns="" xmlns:a16="http://schemas.microsoft.com/office/drawing/2014/main" id="{FE5BC198-3A5B-4D89-949E-19160E86B99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39152E0D-1541-4703-858B-22F645853A01}"/>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15999864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5A77E711-BBEB-4DF1-B36E-ABA118F5EDAC}"/>
              </a:ext>
            </a:extLst>
          </p:cNvPr>
          <p:cNvSpPr>
            <a:spLocks noGrp="1"/>
          </p:cNvSpPr>
          <p:nvPr>
            <p:ph type="dt" sz="half" idx="10"/>
          </p:nvPr>
        </p:nvSpPr>
        <p:spPr/>
        <p:txBody>
          <a:bodyPr/>
          <a:lstStyle/>
          <a:p>
            <a:fld id="{70713622-4960-43A5-A3E3-4677835E0987}" type="datetimeFigureOut">
              <a:rPr lang="zh-CN" altLang="en-US" smtClean="0"/>
              <a:t>2023/1/1</a:t>
            </a:fld>
            <a:endParaRPr lang="zh-CN" altLang="en-US"/>
          </a:p>
        </p:txBody>
      </p:sp>
      <p:sp>
        <p:nvSpPr>
          <p:cNvPr id="3" name="页脚占位符 2">
            <a:extLst>
              <a:ext uri="{FF2B5EF4-FFF2-40B4-BE49-F238E27FC236}">
                <a16:creationId xmlns="" xmlns:a16="http://schemas.microsoft.com/office/drawing/2014/main" id="{D631A9A1-E4C4-498B-AEB2-D21A12D73E6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B9C62D5F-BEE0-41FF-BDD8-392C09E3C72F}"/>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2858344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98904B8-A7F1-498C-9F27-092E626CC1B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CEF5093F-0B74-4D26-B43F-537DF0D485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DB7296B1-D287-45FA-BE01-861617EC2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8BB0FA0E-5282-4900-94B7-7E0D08257C79}"/>
              </a:ext>
            </a:extLst>
          </p:cNvPr>
          <p:cNvSpPr>
            <a:spLocks noGrp="1"/>
          </p:cNvSpPr>
          <p:nvPr>
            <p:ph type="dt" sz="half" idx="10"/>
          </p:nvPr>
        </p:nvSpPr>
        <p:spPr/>
        <p:txBody>
          <a:bodyPr/>
          <a:lstStyle/>
          <a:p>
            <a:fld id="{70713622-4960-43A5-A3E3-4677835E0987}" type="datetimeFigureOut">
              <a:rPr lang="zh-CN" altLang="en-US" smtClean="0"/>
              <a:t>2023/1/1</a:t>
            </a:fld>
            <a:endParaRPr lang="zh-CN" altLang="en-US"/>
          </a:p>
        </p:txBody>
      </p:sp>
      <p:sp>
        <p:nvSpPr>
          <p:cNvPr id="6" name="页脚占位符 5">
            <a:extLst>
              <a:ext uri="{FF2B5EF4-FFF2-40B4-BE49-F238E27FC236}">
                <a16:creationId xmlns="" xmlns:a16="http://schemas.microsoft.com/office/drawing/2014/main" id="{1A3610B4-8CD9-4140-8048-ADE237F8BF7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F1A50432-6FAE-48F5-AC74-1A455ED50FEB}"/>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19355850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18FB1506-80B8-4590-96EA-3AF7A9CE0F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F27E6AE6-A15F-49F8-B7CB-41F5C6C690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45432759-3FBA-4999-991C-7279BDA924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13622-4960-43A5-A3E3-4677835E0987}" type="datetimeFigureOut">
              <a:rPr lang="zh-CN" altLang="en-US" smtClean="0"/>
              <a:t>2023/1/1</a:t>
            </a:fld>
            <a:endParaRPr lang="zh-CN" altLang="en-US"/>
          </a:p>
        </p:txBody>
      </p:sp>
      <p:sp>
        <p:nvSpPr>
          <p:cNvPr id="5" name="页脚占位符 4">
            <a:extLst>
              <a:ext uri="{FF2B5EF4-FFF2-40B4-BE49-F238E27FC236}">
                <a16:creationId xmlns="" xmlns:a16="http://schemas.microsoft.com/office/drawing/2014/main" id="{888BD685-395D-4303-9723-CCC75E6683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250D183D-B796-4252-88C5-110880902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164571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t>1/1/2023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t>‹#›</a:t>
            </a:fld>
            <a:endParaRPr lang="en-US"/>
          </a:p>
        </p:txBody>
      </p:sp>
    </p:spTree>
    <p:extLst>
      <p:ext uri="{BB962C8B-B14F-4D97-AF65-F5344CB8AC3E}">
        <p14:creationId xmlns:p14="http://schemas.microsoft.com/office/powerpoint/2010/main" val="11882003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32652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2.xml"/><Relationship Id="rId5" Type="http://schemas.openxmlformats.org/officeDocument/2006/relationships/image" Target="../media/image8.jpg"/><Relationship Id="rId4" Type="http://schemas.openxmlformats.org/officeDocument/2006/relationships/notesSlide" Target="../notesSlides/notesSlide11.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11.jpg"/><Relationship Id="rId12" Type="http://schemas.microsoft.com/office/2007/relationships/hdphoto" Target="../media/hdphoto4.wdp"/><Relationship Id="rId2" Type="http://schemas.openxmlformats.org/officeDocument/2006/relationships/audio" Target="../media/media2.mp3"/><Relationship Id="rId16" Type="http://schemas.microsoft.com/office/2007/relationships/hdphoto" Target="../media/hdphoto2.wdp"/><Relationship Id="rId1" Type="http://schemas.microsoft.com/office/2007/relationships/media" Target="../media/media2.mp3"/><Relationship Id="rId6" Type="http://schemas.openxmlformats.org/officeDocument/2006/relationships/notesSlide" Target="../notesSlides/notesSlide12.xml"/><Relationship Id="rId11" Type="http://schemas.openxmlformats.org/officeDocument/2006/relationships/image" Target="../media/image14.png"/><Relationship Id="rId5" Type="http://schemas.openxmlformats.org/officeDocument/2006/relationships/slideLayout" Target="../slideLayouts/slideLayout19.xml"/><Relationship Id="rId1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audio" Target="../media/media3.mp3"/><Relationship Id="rId9" Type="http://schemas.microsoft.com/office/2007/relationships/hdphoto" Target="../media/hdphoto3.wdp"/><Relationship Id="rId14" Type="http://schemas.openxmlformats.org/officeDocument/2006/relationships/slide" Target="slide14.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16.jpg"/><Relationship Id="rId12" Type="http://schemas.microsoft.com/office/2007/relationships/hdphoto" Target="../media/hdphoto4.wdp"/><Relationship Id="rId2" Type="http://schemas.openxmlformats.org/officeDocument/2006/relationships/audio" Target="../media/media2.mp3"/><Relationship Id="rId16" Type="http://schemas.microsoft.com/office/2007/relationships/hdphoto" Target="../media/hdphoto2.wdp"/><Relationship Id="rId1" Type="http://schemas.microsoft.com/office/2007/relationships/media" Target="../media/media2.mp3"/><Relationship Id="rId6" Type="http://schemas.openxmlformats.org/officeDocument/2006/relationships/notesSlide" Target="../notesSlides/notesSlide13.xml"/><Relationship Id="rId11" Type="http://schemas.openxmlformats.org/officeDocument/2006/relationships/image" Target="../media/image14.png"/><Relationship Id="rId5" Type="http://schemas.openxmlformats.org/officeDocument/2006/relationships/slideLayout" Target="../slideLayouts/slideLayout30.xml"/><Relationship Id="rId1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audio" Target="../media/media3.mp3"/><Relationship Id="rId9" Type="http://schemas.microsoft.com/office/2007/relationships/hdphoto" Target="../media/hdphoto3.wdp"/><Relationship Id="rId14"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17.jpg"/><Relationship Id="rId12" Type="http://schemas.microsoft.com/office/2007/relationships/hdphoto" Target="../media/hdphoto4.wdp"/><Relationship Id="rId2" Type="http://schemas.openxmlformats.org/officeDocument/2006/relationships/audio" Target="../media/media2.mp3"/><Relationship Id="rId16" Type="http://schemas.microsoft.com/office/2007/relationships/hdphoto" Target="../media/hdphoto2.wdp"/><Relationship Id="rId1" Type="http://schemas.microsoft.com/office/2007/relationships/media" Target="../media/media2.mp3"/><Relationship Id="rId6" Type="http://schemas.openxmlformats.org/officeDocument/2006/relationships/notesSlide" Target="../notesSlides/notesSlide14.xml"/><Relationship Id="rId11" Type="http://schemas.openxmlformats.org/officeDocument/2006/relationships/image" Target="../media/image14.png"/><Relationship Id="rId5" Type="http://schemas.openxmlformats.org/officeDocument/2006/relationships/slideLayout" Target="../slideLayouts/slideLayout30.xml"/><Relationship Id="rId1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audio" Target="../media/media3.mp3"/><Relationship Id="rId9" Type="http://schemas.microsoft.com/office/2007/relationships/hdphoto" Target="../media/hdphoto3.wdp"/><Relationship Id="rId14" Type="http://schemas.openxmlformats.org/officeDocument/2006/relationships/slide" Target="slide15.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18.jpg"/><Relationship Id="rId12" Type="http://schemas.microsoft.com/office/2007/relationships/hdphoto" Target="../media/hdphoto4.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15.xml"/><Relationship Id="rId11" Type="http://schemas.openxmlformats.org/officeDocument/2006/relationships/image" Target="../media/image14.png"/><Relationship Id="rId5" Type="http://schemas.openxmlformats.org/officeDocument/2006/relationships/slideLayout" Target="../slideLayouts/slideLayout30.xml"/><Relationship Id="rId10" Type="http://schemas.openxmlformats.org/officeDocument/2006/relationships/image" Target="../media/image13.png"/><Relationship Id="rId4" Type="http://schemas.openxmlformats.org/officeDocument/2006/relationships/audio" Target="../media/media3.mp3"/><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9.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9.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4121240" y="5924282"/>
            <a:ext cx="6586483" cy="769441"/>
          </a:xfrm>
          <a:prstGeom prst="rect">
            <a:avLst/>
          </a:prstGeom>
          <a:noFill/>
        </p:spPr>
        <p:txBody>
          <a:bodyPr wrap="none" rtlCol="0">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CHO TÌNH HUỐNG SAU</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2690192" y="2169437"/>
            <a:ext cx="9125965" cy="3108543"/>
          </a:xfrm>
          <a:prstGeom prst="rect">
            <a:avLst/>
          </a:prstGeom>
          <a:noFill/>
        </p:spPr>
        <p:txBody>
          <a:bodyPr wrap="square" rtlCol="0">
            <a:spAutoFit/>
          </a:bodyPr>
          <a:lstStyle/>
          <a:p>
            <a:pPr algn="just"/>
            <a:r>
              <a:rPr lang="en-US" sz="2800" b="1" i="1" dirty="0" err="1" smtClean="0">
                <a:solidFill>
                  <a:schemeClr val="bg1"/>
                </a:solidFill>
                <a:latin typeface="Times New Roman" panose="02020603050405020304" pitchFamily="18" charset="0"/>
                <a:cs typeface="Times New Roman" panose="02020603050405020304" pitchFamily="18" charset="0"/>
              </a:rPr>
              <a:t>Lan</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và</a:t>
            </a:r>
            <a:r>
              <a:rPr lang="en-US" sz="2800" b="1" i="1" dirty="0" smtClean="0">
                <a:solidFill>
                  <a:schemeClr val="bg1"/>
                </a:solidFill>
                <a:latin typeface="Times New Roman" panose="02020603050405020304" pitchFamily="18" charset="0"/>
                <a:cs typeface="Times New Roman" panose="02020603050405020304" pitchFamily="18" charset="0"/>
              </a:rPr>
              <a:t> Mai </a:t>
            </a:r>
            <a:r>
              <a:rPr lang="en-US" sz="2800" b="1" i="1" dirty="0" err="1" smtClean="0">
                <a:solidFill>
                  <a:schemeClr val="bg1"/>
                </a:solidFill>
                <a:latin typeface="Times New Roman" panose="02020603050405020304" pitchFamily="18" charset="0"/>
                <a:cs typeface="Times New Roman" panose="02020603050405020304" pitchFamily="18" charset="0"/>
              </a:rPr>
              <a:t>đang</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nô</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đùa</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dưới</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sân</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trường</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Bỗng</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nhiên</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có</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một</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chú</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chim</a:t>
            </a:r>
            <a:r>
              <a:rPr lang="en-US" sz="2800" b="1" i="1" dirty="0" smtClean="0">
                <a:solidFill>
                  <a:schemeClr val="bg1"/>
                </a:solidFill>
                <a:latin typeface="Times New Roman" panose="02020603050405020304" pitchFamily="18" charset="0"/>
                <a:cs typeface="Times New Roman" panose="02020603050405020304" pitchFamily="18" charset="0"/>
              </a:rPr>
              <a:t> con </a:t>
            </a:r>
            <a:r>
              <a:rPr lang="en-US" sz="2800" b="1" i="1" dirty="0" err="1" smtClean="0">
                <a:solidFill>
                  <a:schemeClr val="bg1"/>
                </a:solidFill>
                <a:latin typeface="Times New Roman" panose="02020603050405020304" pitchFamily="18" charset="0"/>
                <a:cs typeface="Times New Roman" panose="02020603050405020304" pitchFamily="18" charset="0"/>
              </a:rPr>
              <a:t>rơi</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xuống</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nó</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đã</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chết</a:t>
            </a:r>
            <a:r>
              <a:rPr lang="en-US" sz="2800" b="1" i="1" dirty="0" smtClean="0">
                <a:solidFill>
                  <a:schemeClr val="bg1"/>
                </a:solidFill>
                <a:latin typeface="Times New Roman" panose="02020603050405020304" pitchFamily="18" charset="0"/>
                <a:cs typeface="Times New Roman" panose="02020603050405020304" pitchFamily="18" charset="0"/>
              </a:rPr>
              <a:t>.</a:t>
            </a:r>
          </a:p>
          <a:p>
            <a:pPr algn="just"/>
            <a:r>
              <a:rPr lang="en-US" sz="2800" b="1" i="1" dirty="0" err="1" smtClean="0">
                <a:solidFill>
                  <a:schemeClr val="bg1"/>
                </a:solidFill>
                <a:latin typeface="Times New Roman" panose="02020603050405020304" pitchFamily="18" charset="0"/>
                <a:cs typeface="Times New Roman" panose="02020603050405020304" pitchFamily="18" charset="0"/>
              </a:rPr>
              <a:t>Lan</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nói</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Chú</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chim</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đẹp</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thật</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đấy</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nhưng</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nó</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chết</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mất</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rồi</a:t>
            </a:r>
            <a:r>
              <a:rPr lang="en-US" sz="2800" b="1" i="1" dirty="0" smtClean="0">
                <a:solidFill>
                  <a:schemeClr val="bg1"/>
                </a:solidFill>
                <a:latin typeface="Times New Roman" panose="02020603050405020304" pitchFamily="18" charset="0"/>
                <a:cs typeface="Times New Roman" panose="02020603050405020304" pitchFamily="18" charset="0"/>
              </a:rPr>
              <a:t>!</a:t>
            </a:r>
          </a:p>
          <a:p>
            <a:pPr algn="just"/>
            <a:r>
              <a:rPr lang="en-US" sz="2800" b="1" i="1" dirty="0" smtClean="0">
                <a:solidFill>
                  <a:schemeClr val="bg1"/>
                </a:solidFill>
                <a:latin typeface="Times New Roman" panose="02020603050405020304" pitchFamily="18" charset="0"/>
                <a:cs typeface="Times New Roman" panose="02020603050405020304" pitchFamily="18" charset="0"/>
              </a:rPr>
              <a:t>Mai </a:t>
            </a:r>
            <a:r>
              <a:rPr lang="en-US" sz="2800" b="1" i="1" dirty="0" err="1" smtClean="0">
                <a:solidFill>
                  <a:schemeClr val="bg1"/>
                </a:solidFill>
                <a:latin typeface="Times New Roman" panose="02020603050405020304" pitchFamily="18" charset="0"/>
                <a:cs typeface="Times New Roman" panose="02020603050405020304" pitchFamily="18" charset="0"/>
              </a:rPr>
              <a:t>liền</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đáp</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lại</a:t>
            </a:r>
            <a:r>
              <a:rPr lang="en-US" sz="2800" b="1" i="1" dirty="0" smtClean="0">
                <a:solidFill>
                  <a:schemeClr val="bg1"/>
                </a:solidFill>
                <a:latin typeface="Times New Roman" panose="02020603050405020304" pitchFamily="18" charset="0"/>
                <a:cs typeface="Times New Roman" panose="02020603050405020304" pitchFamily="18" charset="0"/>
              </a:rPr>
              <a:t>: con </a:t>
            </a:r>
            <a:r>
              <a:rPr lang="en-US" sz="2800" b="1" i="1" dirty="0" err="1" smtClean="0">
                <a:solidFill>
                  <a:schemeClr val="bg1"/>
                </a:solidFill>
                <a:latin typeface="Times New Roman" panose="02020603050405020304" pitchFamily="18" charset="0"/>
                <a:cs typeface="Times New Roman" panose="02020603050405020304" pitchFamily="18" charset="0"/>
              </a:rPr>
              <a:t>chim</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đẹp</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như</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vậy</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đáng</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thương</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như</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vậy</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cậu</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phải</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nói</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là</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chú</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chim</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đã</a:t>
            </a:r>
            <a:r>
              <a:rPr lang="en-US" sz="2800" b="1" i="1" dirty="0" smtClean="0">
                <a:solidFill>
                  <a:schemeClr val="bg1"/>
                </a:solidFill>
                <a:latin typeface="Times New Roman" panose="02020603050405020304" pitchFamily="18" charset="0"/>
                <a:cs typeface="Times New Roman" panose="02020603050405020304" pitchFamily="18" charset="0"/>
              </a:rPr>
              <a:t> hi </a:t>
            </a:r>
            <a:r>
              <a:rPr lang="en-US" sz="2800" b="1" i="1" dirty="0" err="1" smtClean="0">
                <a:solidFill>
                  <a:schemeClr val="bg1"/>
                </a:solidFill>
                <a:latin typeface="Times New Roman" panose="02020603050405020304" pitchFamily="18" charset="0"/>
                <a:cs typeface="Times New Roman" panose="02020603050405020304" pitchFamily="18" charset="0"/>
              </a:rPr>
              <a:t>sinh</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chứ</a:t>
            </a:r>
            <a:r>
              <a:rPr lang="en-US" sz="2800" b="1" i="1" dirty="0" smtClean="0">
                <a:solidFill>
                  <a:schemeClr val="bg1"/>
                </a:solidFill>
                <a:latin typeface="Times New Roman" panose="02020603050405020304" pitchFamily="18" charset="0"/>
                <a:cs typeface="Times New Roman" panose="02020603050405020304" pitchFamily="18" charset="0"/>
              </a:rPr>
              <a:t>.</a:t>
            </a:r>
          </a:p>
          <a:p>
            <a:pPr algn="just"/>
            <a:endParaRPr lang="en-US" sz="2800" b="1" i="1" dirty="0">
              <a:solidFill>
                <a:schemeClr val="bg1"/>
              </a:solidFill>
              <a:latin typeface="Times New Roman" panose="02020603050405020304" pitchFamily="18" charset="0"/>
              <a:cs typeface="Times New Roman" panose="02020603050405020304" pitchFamily="18" charset="0"/>
            </a:endParaRPr>
          </a:p>
          <a:p>
            <a:pPr algn="just"/>
            <a:r>
              <a:rPr lang="en-US" sz="2800" b="1" i="1" dirty="0" smtClean="0">
                <a:solidFill>
                  <a:srgbClr val="FF0000"/>
                </a:solidFill>
                <a:latin typeface="Times New Roman" panose="02020603050405020304" pitchFamily="18" charset="0"/>
                <a:cs typeface="Times New Roman" panose="02020603050405020304" pitchFamily="18" charset="0"/>
              </a:rPr>
              <a:t>Theo </a:t>
            </a:r>
            <a:r>
              <a:rPr lang="en-US" sz="2800" b="1" i="1" dirty="0" err="1" smtClean="0">
                <a:solidFill>
                  <a:srgbClr val="FF0000"/>
                </a:solidFill>
                <a:latin typeface="Times New Roman" panose="02020603050405020304" pitchFamily="18" charset="0"/>
                <a:cs typeface="Times New Roman" panose="02020603050405020304" pitchFamily="18" charset="0"/>
              </a:rPr>
              <a:t>em</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cách</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nói</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nào</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là</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phù</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hợp</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Vì</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sao</a:t>
            </a:r>
            <a:r>
              <a:rPr lang="en-US" sz="2800" b="1" i="1" dirty="0" smtClean="0">
                <a:solidFill>
                  <a:srgbClr val="FF0000"/>
                </a:solidFill>
                <a:latin typeface="Times New Roman" panose="02020603050405020304" pitchFamily="18" charset="0"/>
                <a:cs typeface="Times New Roman" panose="02020603050405020304" pitchFamily="18" charset="0"/>
              </a:rPr>
              <a:t>?</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7902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barn(inVertical)">
                                      <p:cBhvr>
                                        <p:cTn id="12" dur="500"/>
                                        <p:tgtEl>
                                          <p:spTgt spid="28">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8">
                                            <p:txEl>
                                              <p:pRg st="1" end="1"/>
                                            </p:txEl>
                                          </p:spTgt>
                                        </p:tgtEl>
                                        <p:attrNameLst>
                                          <p:attrName>style.visibility</p:attrName>
                                        </p:attrNameLst>
                                      </p:cBhvr>
                                      <p:to>
                                        <p:strVal val="visible"/>
                                      </p:to>
                                    </p:set>
                                    <p:animEffect transition="in" filter="barn(inVertical)">
                                      <p:cBhvr>
                                        <p:cTn id="15" dur="500"/>
                                        <p:tgtEl>
                                          <p:spTgt spid="28">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xEl>
                                              <p:pRg st="2" end="2"/>
                                            </p:txEl>
                                          </p:spTgt>
                                        </p:tgtEl>
                                        <p:attrNameLst>
                                          <p:attrName>style.visibility</p:attrName>
                                        </p:attrNameLst>
                                      </p:cBhvr>
                                      <p:to>
                                        <p:strVal val="visible"/>
                                      </p:to>
                                    </p:set>
                                    <p:animEffect transition="in" filter="barn(inVertical)">
                                      <p:cBhvr>
                                        <p:cTn id="18" dur="500"/>
                                        <p:tgtEl>
                                          <p:spTgt spid="2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8">
                                            <p:txEl>
                                              <p:pRg st="4" end="4"/>
                                            </p:txEl>
                                          </p:spTgt>
                                        </p:tgtEl>
                                        <p:attrNameLst>
                                          <p:attrName>style.visibility</p:attrName>
                                        </p:attrNameLst>
                                      </p:cBhvr>
                                      <p:to>
                                        <p:strVal val="visible"/>
                                      </p:to>
                                    </p:set>
                                    <p:animEffect transition="in" filter="wipe(down)">
                                      <p:cBhvr>
                                        <p:cTn id="23" dur="5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 xmlns:a16="http://schemas.microsoft.com/office/drawing/2014/main" id="{9F8174EE-9CA8-4013-A4F9-C6F2A79DB2F0}"/>
              </a:ext>
            </a:extLst>
          </p:cNvPr>
          <p:cNvGrpSpPr/>
          <p:nvPr/>
        </p:nvGrpSpPr>
        <p:grpSpPr>
          <a:xfrm>
            <a:off x="-421198" y="419775"/>
            <a:ext cx="10170502" cy="1015664"/>
            <a:chOff x="2019236" y="-1422692"/>
            <a:chExt cx="2783749" cy="2557514"/>
          </a:xfrm>
        </p:grpSpPr>
        <p:sp>
          <p:nvSpPr>
            <p:cNvPr id="2" name="矩形 1">
              <a:extLst>
                <a:ext uri="{FF2B5EF4-FFF2-40B4-BE49-F238E27FC236}">
                  <a16:creationId xmlns=""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 xmlns:a16="http://schemas.microsoft.com/office/drawing/2014/main" id="{81AFD4A9-2D68-4DA9-9C1C-83F04C8A785A}"/>
                </a:ext>
              </a:extLst>
            </p:cNvPr>
            <p:cNvSpPr/>
            <p:nvPr/>
          </p:nvSpPr>
          <p:spPr>
            <a:xfrm>
              <a:off x="2019236" y="-1422692"/>
              <a:ext cx="2133600" cy="2278995"/>
            </a:xfrm>
            <a:prstGeom prst="rect">
              <a:avLst/>
            </a:prstGeom>
          </p:spPr>
          <p:txBody>
            <a:bodyPr wrap="square">
              <a:spAutoFit/>
            </a:bodyPr>
            <a:lstStyle/>
            <a:p>
              <a:pPr algn="ctr">
                <a:lnSpc>
                  <a:spcPct val="150000"/>
                </a:lnSpc>
              </a:pPr>
              <a:r>
                <a:rPr lang="en-US" altLang="zh-CN" sz="4000" dirty="0">
                  <a:solidFill>
                    <a:prstClr val="white"/>
                  </a:solidFill>
                  <a:latin typeface="Times New Roman" panose="02020603050405020304" pitchFamily="18" charset="0"/>
                  <a:cs typeface="Times New Roman" panose="02020603050405020304" pitchFamily="18" charset="0"/>
                </a:rPr>
                <a:t>II. LUYỆN TẬP</a:t>
              </a:r>
              <a:endParaRPr lang="zh-CN" altLang="en-US" sz="4000" dirty="0">
                <a:solidFill>
                  <a:prstClr val="white"/>
                </a:solidFill>
                <a:latin typeface="Times New Roman" panose="02020603050405020304" pitchFamily="18" charset="0"/>
                <a:cs typeface="Times New Roman" panose="02020603050405020304" pitchFamily="18" charset="0"/>
              </a:endParaRPr>
            </a:p>
          </p:txBody>
        </p:sp>
      </p:grpSp>
      <p:sp>
        <p:nvSpPr>
          <p:cNvPr id="14" name="Rectangle 13"/>
          <p:cNvSpPr/>
          <p:nvPr/>
        </p:nvSpPr>
        <p:spPr>
          <a:xfrm>
            <a:off x="503548" y="1764857"/>
            <a:ext cx="10971528" cy="535531"/>
          </a:xfrm>
          <a:prstGeom prst="rect">
            <a:avLst/>
          </a:prstGeom>
        </p:spPr>
        <p:txBody>
          <a:bodyPr wrap="square">
            <a:sp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rPr>
              <a:t>Bài</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rPr>
              <a:t>tập</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rPr>
              <a:t> 1</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168792528"/>
              </p:ext>
            </p:extLst>
          </p:nvPr>
        </p:nvGraphicFramePr>
        <p:xfrm>
          <a:off x="461439" y="2385610"/>
          <a:ext cx="3543792" cy="3627965"/>
        </p:xfrm>
        <a:graphic>
          <a:graphicData uri="http://schemas.openxmlformats.org/drawingml/2006/table">
            <a:tbl>
              <a:tblPr firstRow="1" firstCol="1" lastRow="1" lastCol="1" bandRow="1" bandCol="1"/>
              <a:tblGrid>
                <a:gridCol w="3543792">
                  <a:extLst>
                    <a:ext uri="{9D8B030D-6E8A-4147-A177-3AD203B41FA5}">
                      <a16:colId xmlns="" xmlns:a16="http://schemas.microsoft.com/office/drawing/2014/main" val="3490717373"/>
                    </a:ext>
                  </a:extLst>
                </a:gridCol>
              </a:tblGrid>
              <a:tr h="640925">
                <a:tc>
                  <a:txBody>
                    <a:bodyPr/>
                    <a:lstStyle/>
                    <a:p>
                      <a:pPr algn="ctr">
                        <a:spcAft>
                          <a:spcPts val="0"/>
                        </a:spcAft>
                        <a:tabLst>
                          <a:tab pos="2110105" algn="l"/>
                        </a:tabLst>
                      </a:pPr>
                      <a:r>
                        <a:rPr lang="en-US" sz="2800" b="1" dirty="0" err="1">
                          <a:solidFill>
                            <a:schemeClr val="bg1"/>
                          </a:solidFill>
                          <a:effectLst/>
                          <a:latin typeface="Times New Roman" panose="02020603050405020304" pitchFamily="18" charset="0"/>
                          <a:ea typeface="Times New Roman" panose="02020603050405020304" pitchFamily="18" charset="0"/>
                        </a:rPr>
                        <a:t>Nhóm</a:t>
                      </a:r>
                      <a:r>
                        <a:rPr lang="en-US" sz="2800" b="1" dirty="0">
                          <a:solidFill>
                            <a:schemeClr val="bg1"/>
                          </a:solidFill>
                          <a:effectLst/>
                          <a:latin typeface="Times New Roman" panose="02020603050405020304" pitchFamily="18" charset="0"/>
                          <a:ea typeface="Times New Roman" panose="02020603050405020304" pitchFamily="18" charset="0"/>
                        </a:rPr>
                        <a:t> 3</a:t>
                      </a:r>
                      <a:endParaRPr lang="en-US" sz="2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extLst>
                  <a:ext uri="{0D108BD9-81ED-4DB2-BD59-A6C34878D82A}">
                    <a16:rowId xmlns="" xmlns:a16="http://schemas.microsoft.com/office/drawing/2014/main" val="2002326194"/>
                  </a:ext>
                </a:extLst>
              </a:tr>
              <a:tr h="0">
                <a:tc>
                  <a:txBody>
                    <a:bodyPr/>
                    <a:lstStyle/>
                    <a:p>
                      <a:pPr algn="just">
                        <a:spcAft>
                          <a:spcPts val="0"/>
                        </a:spcAft>
                      </a:pPr>
                      <a:r>
                        <a:rPr lang="vi-VN" sz="2800" dirty="0">
                          <a:solidFill>
                            <a:schemeClr val="tx1"/>
                          </a:solidFill>
                          <a:effectLst/>
                          <a:latin typeface="Times New Roman" panose="02020603050405020304" pitchFamily="18" charset="0"/>
                          <a:ea typeface="Calibri" panose="020F0502020204030204" pitchFamily="34" charset="0"/>
                        </a:rPr>
                        <a:t>c. Vì sao trong câu </a:t>
                      </a:r>
                      <a:r>
                        <a:rPr lang="vi-VN" sz="2800" i="1" dirty="0">
                          <a:solidFill>
                            <a:schemeClr val="tx1"/>
                          </a:solidFill>
                          <a:effectLst/>
                          <a:latin typeface="Times New Roman" panose="02020603050405020304" pitchFamily="18" charset="0"/>
                          <a:ea typeface="Calibri" panose="020F0502020204030204" pitchFamily="34" charset="0"/>
                        </a:rPr>
                        <a:t>"Tôi luôn nhớ về mẹ với niềm xúc động khôn nguôi.",</a:t>
                      </a:r>
                      <a:r>
                        <a:rPr lang="vi-VN" sz="2800" dirty="0">
                          <a:solidFill>
                            <a:schemeClr val="tx1"/>
                          </a:solidFill>
                          <a:effectLst/>
                          <a:latin typeface="Times New Roman" panose="02020603050405020304" pitchFamily="18" charset="0"/>
                          <a:ea typeface="Calibri" panose="020F0502020204030204" pitchFamily="34" charset="0"/>
                        </a:rPr>
                        <a:t> từ </a:t>
                      </a:r>
                      <a:r>
                        <a:rPr lang="vi-VN" sz="2800" i="1" dirty="0">
                          <a:solidFill>
                            <a:schemeClr val="tx1"/>
                          </a:solidFill>
                          <a:effectLst/>
                          <a:latin typeface="Times New Roman" panose="02020603050405020304" pitchFamily="18" charset="0"/>
                          <a:ea typeface="Calibri" panose="020F0502020204030204" pitchFamily="34" charset="0"/>
                        </a:rPr>
                        <a:t>xúc động</a:t>
                      </a:r>
                      <a:r>
                        <a:rPr lang="vi-VN" sz="2800" dirty="0">
                          <a:solidFill>
                            <a:schemeClr val="tx1"/>
                          </a:solidFill>
                          <a:effectLst/>
                          <a:latin typeface="Times New Roman" panose="02020603050405020304" pitchFamily="18" charset="0"/>
                          <a:ea typeface="Calibri" panose="020F0502020204030204" pitchFamily="34" charset="0"/>
                        </a:rPr>
                        <a:t> được chọn hợp lí hơn các từ khác như </a:t>
                      </a:r>
                      <a:r>
                        <a:rPr lang="vi-VN" sz="2800" i="1" dirty="0">
                          <a:solidFill>
                            <a:schemeClr val="tx1"/>
                          </a:solidFill>
                          <a:effectLst/>
                          <a:latin typeface="Times New Roman" panose="02020603050405020304" pitchFamily="18" charset="0"/>
                          <a:ea typeface="Calibri" panose="020F0502020204030204" pitchFamily="34" charset="0"/>
                        </a:rPr>
                        <a:t>cảm động</a:t>
                      </a:r>
                      <a:r>
                        <a:rPr lang="vi-VN" sz="2800" dirty="0">
                          <a:solidFill>
                            <a:schemeClr val="tx1"/>
                          </a:solidFill>
                          <a:effectLst/>
                          <a:latin typeface="Times New Roman" panose="02020603050405020304" pitchFamily="18" charset="0"/>
                          <a:ea typeface="Calibri" panose="020F0502020204030204" pitchFamily="34" charset="0"/>
                        </a:rPr>
                        <a:t> hay </a:t>
                      </a:r>
                      <a:r>
                        <a:rPr lang="vi-VN" sz="2800" i="1" dirty="0">
                          <a:solidFill>
                            <a:schemeClr val="tx1"/>
                          </a:solidFill>
                          <a:effectLst/>
                          <a:latin typeface="Times New Roman" panose="02020603050405020304" pitchFamily="18" charset="0"/>
                          <a:ea typeface="Calibri" panose="020F0502020204030204" pitchFamily="34" charset="0"/>
                        </a:rPr>
                        <a:t>xúc cảm</a:t>
                      </a:r>
                      <a:r>
                        <a:rPr lang="vi-VN" sz="2800" dirty="0" smtClean="0">
                          <a:solidFill>
                            <a:schemeClr val="tx1"/>
                          </a:solidFill>
                          <a:effectLst/>
                          <a:latin typeface="Times New Roman" panose="02020603050405020304" pitchFamily="18" charset="0"/>
                          <a:ea typeface="Calibri" panose="020F0502020204030204" pitchFamily="34" charset="0"/>
                        </a:rPr>
                        <a:t>?</a:t>
                      </a:r>
                      <a:endParaRPr lang="en-US" sz="2800" dirty="0">
                        <a:solidFill>
                          <a:schemeClr val="tx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952299446"/>
                  </a:ext>
                </a:extLst>
              </a:tr>
            </a:tbl>
          </a:graphicData>
        </a:graphic>
      </p:graphicFrame>
      <p:sp>
        <p:nvSpPr>
          <p:cNvPr id="3" name="Rectangle 2"/>
          <p:cNvSpPr/>
          <p:nvPr/>
        </p:nvSpPr>
        <p:spPr>
          <a:xfrm>
            <a:off x="4268733" y="2385610"/>
            <a:ext cx="7206343" cy="1384995"/>
          </a:xfrm>
          <a:prstGeom prst="rect">
            <a:avLst/>
          </a:prstGeom>
        </p:spPr>
        <p:txBody>
          <a:bodyPr wrap="square">
            <a:spAutoFit/>
          </a:bodyPr>
          <a:lstStyle/>
          <a:p>
            <a:pPr algn="just"/>
            <a:r>
              <a:rPr lang="en-US" sz="2800" dirty="0" smtClean="0">
                <a:solidFill>
                  <a:prstClr val="black"/>
                </a:solidFill>
                <a:latin typeface="Times New Roman" panose="02020603050405020304" pitchFamily="18" charset="0"/>
                <a:ea typeface="Calibri" panose="020F0502020204030204" pitchFamily="34" charset="0"/>
              </a:rPr>
              <a:t>+ </a:t>
            </a:r>
            <a:r>
              <a:rPr lang="vi-VN" sz="2800" dirty="0" smtClean="0">
                <a:solidFill>
                  <a:prstClr val="black"/>
                </a:solidFill>
                <a:latin typeface="Times New Roman" panose="02020603050405020304" pitchFamily="18" charset="0"/>
                <a:ea typeface="Calibri" panose="020F0502020204030204" pitchFamily="34" charset="0"/>
              </a:rPr>
              <a:t>Trong </a:t>
            </a:r>
            <a:r>
              <a:rPr lang="en-US" sz="2800" dirty="0">
                <a:solidFill>
                  <a:prstClr val="black"/>
                </a:solidFill>
                <a:latin typeface="Times New Roman" panose="02020603050405020304" pitchFamily="18" charset="0"/>
                <a:ea typeface="Calibri" panose="020F0502020204030204" pitchFamily="34" charset="0"/>
              </a:rPr>
              <a:t>t</a:t>
            </a:r>
            <a:r>
              <a:rPr lang="vi-VN" sz="2800" dirty="0">
                <a:solidFill>
                  <a:prstClr val="black"/>
                </a:solidFill>
                <a:latin typeface="Times New Roman" panose="02020603050405020304" pitchFamily="18" charset="0"/>
                <a:ea typeface="Calibri" panose="020F0502020204030204" pitchFamily="34" charset="0"/>
              </a:rPr>
              <a:t>iếng Việt, “</a:t>
            </a:r>
            <a:r>
              <a:rPr lang="vi-VN" sz="2800" i="1" dirty="0">
                <a:solidFill>
                  <a:prstClr val="black"/>
                </a:solidFill>
                <a:latin typeface="Times New Roman" panose="02020603050405020304" pitchFamily="18" charset="0"/>
                <a:ea typeface="Calibri" panose="020F0502020204030204" pitchFamily="34" charset="0"/>
              </a:rPr>
              <a:t>xúc động, cảm xúc, xúc cảm</a:t>
            </a:r>
            <a:r>
              <a:rPr lang="vi-VN" sz="2800" dirty="0">
                <a:solidFill>
                  <a:prstClr val="black"/>
                </a:solidFill>
                <a:latin typeface="Times New Roman" panose="02020603050405020304" pitchFamily="18" charset="0"/>
                <a:ea typeface="Calibri" panose="020F0502020204030204" pitchFamily="34" charset="0"/>
              </a:rPr>
              <a:t>” là những từ gần nghĩa chứ không hoàn toàn đồng nghĩa với nhau.</a:t>
            </a:r>
            <a:endParaRPr lang="en-US" sz="2800" dirty="0">
              <a:solidFill>
                <a:prstClr val="black"/>
              </a:solidFill>
              <a:latin typeface="Times New Roman" panose="02020603050405020304" pitchFamily="18" charset="0"/>
              <a:ea typeface="Calibri" panose="020F0502020204030204" pitchFamily="34" charset="0"/>
            </a:endParaRPr>
          </a:p>
        </p:txBody>
      </p:sp>
      <p:sp>
        <p:nvSpPr>
          <p:cNvPr id="5" name="Rectangle 4"/>
          <p:cNvSpPr/>
          <p:nvPr/>
        </p:nvSpPr>
        <p:spPr>
          <a:xfrm>
            <a:off x="4458788" y="4077678"/>
            <a:ext cx="7016287" cy="1815882"/>
          </a:xfrm>
          <a:prstGeom prst="rect">
            <a:avLst/>
          </a:prstGeom>
        </p:spPr>
        <p:txBody>
          <a:bodyPr wrap="square">
            <a:spAutoFit/>
          </a:bodyPr>
          <a:lstStyle/>
          <a:p>
            <a:pPr algn="just"/>
            <a:r>
              <a:rPr lang="en-US" sz="2800" i="1" dirty="0" smtClean="0">
                <a:solidFill>
                  <a:prstClr val="black"/>
                </a:solidFill>
                <a:latin typeface="Times New Roman" panose="02020603050405020304" pitchFamily="18" charset="0"/>
                <a:ea typeface="Calibri" panose="020F0502020204030204" pitchFamily="34" charset="0"/>
              </a:rPr>
              <a:t>+ </a:t>
            </a:r>
            <a:r>
              <a:rPr lang="vi-VN" sz="2800" i="1" dirty="0" smtClean="0">
                <a:solidFill>
                  <a:prstClr val="black"/>
                </a:solidFill>
                <a:latin typeface="Times New Roman" panose="02020603050405020304" pitchFamily="18" charset="0"/>
                <a:ea typeface="Calibri" panose="020F0502020204030204" pitchFamily="34" charset="0"/>
              </a:rPr>
              <a:t>Xúc </a:t>
            </a:r>
            <a:r>
              <a:rPr lang="vi-VN" sz="2800" i="1" dirty="0">
                <a:solidFill>
                  <a:prstClr val="black"/>
                </a:solidFill>
                <a:latin typeface="Times New Roman" panose="02020603050405020304" pitchFamily="18" charset="0"/>
                <a:ea typeface="Calibri" panose="020F0502020204030204" pitchFamily="34" charset="0"/>
              </a:rPr>
              <a:t>động</a:t>
            </a:r>
            <a:r>
              <a:rPr lang="vi-VN" sz="2800" dirty="0">
                <a:solidFill>
                  <a:prstClr val="black"/>
                </a:solidFill>
                <a:latin typeface="Times New Roman" panose="02020603050405020304" pitchFamily="18" charset="0"/>
                <a:ea typeface="Calibri" panose="020F0502020204030204" pitchFamily="34" charset="0"/>
              </a:rPr>
              <a:t>: biểu hiện cảm xúc mạnh hơn so với “</a:t>
            </a:r>
            <a:r>
              <a:rPr lang="vi-VN" sz="2800" i="1" dirty="0">
                <a:solidFill>
                  <a:prstClr val="black"/>
                </a:solidFill>
                <a:latin typeface="Times New Roman" panose="02020603050405020304" pitchFamily="18" charset="0"/>
                <a:ea typeface="Calibri" panose="020F0502020204030204" pitchFamily="34" charset="0"/>
              </a:rPr>
              <a:t>cảm động</a:t>
            </a:r>
            <a:r>
              <a:rPr lang="vi-VN" sz="2800" dirty="0">
                <a:solidFill>
                  <a:prstClr val="black"/>
                </a:solidFill>
                <a:latin typeface="Times New Roman" panose="02020603050405020304" pitchFamily="18" charset="0"/>
                <a:ea typeface="Calibri" panose="020F0502020204030204" pitchFamily="34" charset="0"/>
              </a:rPr>
              <a:t>” hay “</a:t>
            </a:r>
            <a:r>
              <a:rPr lang="vi-VN" sz="2800" i="1" dirty="0">
                <a:solidFill>
                  <a:prstClr val="black"/>
                </a:solidFill>
                <a:latin typeface="Times New Roman" panose="02020603050405020304" pitchFamily="18" charset="0"/>
                <a:ea typeface="Calibri" panose="020F0502020204030204" pitchFamily="34" charset="0"/>
              </a:rPr>
              <a:t>xúc cảm</a:t>
            </a:r>
            <a:r>
              <a:rPr lang="vi-VN" sz="2800" dirty="0">
                <a:solidFill>
                  <a:prstClr val="black"/>
                </a:solidFill>
                <a:latin typeface="Times New Roman" panose="02020603050405020304" pitchFamily="18" charset="0"/>
                <a:ea typeface="Calibri" panose="020F0502020204030204" pitchFamily="34" charset="0"/>
              </a:rPr>
              <a:t>”.</a:t>
            </a:r>
            <a:endParaRPr lang="en-US" sz="2800" dirty="0">
              <a:solidFill>
                <a:prstClr val="black"/>
              </a:solidFill>
              <a:latin typeface="Times New Roman" panose="02020603050405020304" pitchFamily="18" charset="0"/>
              <a:ea typeface="Calibri" panose="020F0502020204030204" pitchFamily="34" charset="0"/>
            </a:endParaRPr>
          </a:p>
          <a:p>
            <a:pPr algn="just"/>
            <a:r>
              <a:rPr lang="en-US" sz="2800" b="1" i="1" dirty="0" smtClean="0">
                <a:solidFill>
                  <a:prstClr val="black"/>
                </a:solidFill>
                <a:latin typeface="Times New Roman" panose="02020603050405020304" pitchFamily="18" charset="0"/>
                <a:ea typeface="Calibri" panose="020F0502020204030204" pitchFamily="34" charset="0"/>
                <a:sym typeface="Wingdings" panose="05000000000000000000" pitchFamily="2" charset="2"/>
              </a:rPr>
              <a:t></a:t>
            </a:r>
            <a:r>
              <a:rPr lang="en-US" sz="2800" b="1" i="1" dirty="0" smtClean="0">
                <a:solidFill>
                  <a:prstClr val="black"/>
                </a:solidFill>
                <a:latin typeface="Times New Roman" panose="02020603050405020304" pitchFamily="18" charset="0"/>
                <a:ea typeface="Calibri" panose="020F0502020204030204" pitchFamily="34" charset="0"/>
              </a:rPr>
              <a:t> </a:t>
            </a:r>
            <a:r>
              <a:rPr lang="vi-VN" sz="2800" b="1" i="1" dirty="0">
                <a:solidFill>
                  <a:prstClr val="black"/>
                </a:solidFill>
                <a:latin typeface="Times New Roman" panose="02020603050405020304" pitchFamily="18" charset="0"/>
                <a:ea typeface="Calibri" panose="020F0502020204030204" pitchFamily="34" charset="0"/>
              </a:rPr>
              <a:t>Vì vậy từ “xúc động” là lựa chọn phù hợp nhất.</a:t>
            </a:r>
            <a:endParaRPr lang="en-US" sz="2800" b="1" i="1" dirty="0">
              <a:solidFill>
                <a:prstClr val="black"/>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403176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down)">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76400" y="685801"/>
            <a:ext cx="3505200" cy="3170099"/>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DORAEMON</a:t>
            </a:r>
          </a:p>
          <a:p>
            <a:endParaRPr lang="en-US" sz="4000" b="1" dirty="0">
              <a:solidFill>
                <a:srgbClr val="FF0000"/>
              </a:solidFill>
              <a:latin typeface="Times New Roman" pitchFamily="18" charset="0"/>
              <a:cs typeface="Times New Roman" pitchFamily="18" charset="0"/>
            </a:endParaRPr>
          </a:p>
          <a:p>
            <a:r>
              <a:rPr lang="en-US" sz="4000" b="1" dirty="0">
                <a:solidFill>
                  <a:srgbClr val="FF0000"/>
                </a:solidFill>
                <a:latin typeface="Times New Roman" pitchFamily="18" charset="0"/>
                <a:cs typeface="Times New Roman" pitchFamily="18" charset="0"/>
              </a:rPr>
              <a:t>VÀ CHIẾC</a:t>
            </a:r>
          </a:p>
          <a:p>
            <a:endParaRPr lang="en-US" sz="4000" b="1" dirty="0">
              <a:solidFill>
                <a:srgbClr val="FF0000"/>
              </a:solidFill>
              <a:latin typeface="Times New Roman" pitchFamily="18" charset="0"/>
              <a:cs typeface="Times New Roman" pitchFamily="18" charset="0"/>
            </a:endParaRPr>
          </a:p>
          <a:p>
            <a:r>
              <a:rPr lang="en-US" sz="4000" b="1" dirty="0">
                <a:solidFill>
                  <a:srgbClr val="FF0000"/>
                </a:solidFill>
                <a:latin typeface="Times New Roman" pitchFamily="18" charset="0"/>
                <a:cs typeface="Times New Roman" pitchFamily="18" charset="0"/>
              </a:rPr>
              <a:t>BÁNH RÁN</a:t>
            </a:r>
          </a:p>
        </p:txBody>
      </p:sp>
      <p:sp>
        <p:nvSpPr>
          <p:cNvPr id="5" name="Rounded Rectangle 4"/>
          <p:cNvSpPr/>
          <p:nvPr/>
        </p:nvSpPr>
        <p:spPr>
          <a:xfrm>
            <a:off x="4648200" y="2221825"/>
            <a:ext cx="5867400" cy="3886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7" name="TextBox 6"/>
          <p:cNvSpPr txBox="1"/>
          <p:nvPr/>
        </p:nvSpPr>
        <p:spPr>
          <a:xfrm>
            <a:off x="5039590" y="2641431"/>
            <a:ext cx="5476010" cy="3046988"/>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Những con chuột đáng ghét đang tìm cách ăn vụng bánh rán của chú mèo máy Doraemon. Các em hãy ngăn cản chúng bằng cách trả lời các câu hỏi nhé.</a:t>
            </a:r>
          </a:p>
        </p:txBody>
      </p:sp>
      <p:pic>
        <p:nvPicPr>
          <p:cNvPr id="8" name="Picture 7">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pic>
        <p:nvPicPr>
          <p:cNvPr id="9" name="Doremon-Beat_vy4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664677" y="-1217246"/>
            <a:ext cx="609600" cy="609600"/>
          </a:xfrm>
          <a:prstGeom prst="rect">
            <a:avLst/>
          </a:prstGeom>
        </p:spPr>
      </p:pic>
    </p:spTree>
    <p:extLst>
      <p:ext uri="{BB962C8B-B14F-4D97-AF65-F5344CB8AC3E}">
        <p14:creationId xmlns:p14="http://schemas.microsoft.com/office/powerpoint/2010/main" val="256489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289"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remove" display="0">
                  <p:stCondLst>
                    <p:cond delay="indefinite"/>
                  </p:stCondLst>
                  <p:endCondLst>
                    <p:cond evt="onStopAudio" delay="0">
                      <p:tgtEl>
                        <p:sldTgt/>
                      </p:tgtEl>
                    </p:cond>
                  </p:endCondLst>
                </p:cTn>
                <p:tgtEl>
                  <p:spTgt spid="9"/>
                </p:tgtEl>
              </p:cMediaNode>
            </p:audio>
          </p:childTnLst>
        </p:cTn>
      </p:par>
    </p:tnLst>
    <p:bldLst>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p:nvPr/>
        </p:nvSpPr>
        <p:spPr>
          <a:xfrm>
            <a:off x="1711234" y="163369"/>
            <a:ext cx="7571312" cy="197023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850573" y="438876"/>
            <a:ext cx="6310746" cy="1569660"/>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Điền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thích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chỗ</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trống</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mọi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đều</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giống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nhau</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Rounded Rectangle 3"/>
          <p:cNvSpPr/>
          <p:nvPr/>
        </p:nvSpPr>
        <p:spPr>
          <a:xfrm>
            <a:off x="2362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2362200" y="2803756"/>
            <a:ext cx="2313711"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smtClean="0">
                <a:solidFill>
                  <a:prstClr val="black"/>
                </a:solidFill>
                <a:latin typeface="Times New Roman" pitchFamily="18" charset="0"/>
                <a:cs typeface="Times New Roman" pitchFamily="18" charset="0"/>
              </a:rPr>
              <a:t>Phản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ứng</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440186" y="2694463"/>
            <a:ext cx="2038796"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smtClean="0">
                <a:solidFill>
                  <a:prstClr val="black"/>
                </a:solidFill>
                <a:latin typeface="Times New Roman" pitchFamily="18" charset="0"/>
                <a:cs typeface="Times New Roman" pitchFamily="18" charset="0"/>
              </a:rPr>
              <a:t>Phản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xạ</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261598" y="4519406"/>
            <a:ext cx="2395971"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smtClean="0">
                <a:solidFill>
                  <a:prstClr val="black"/>
                </a:solidFill>
                <a:latin typeface="Times New Roman" pitchFamily="18" charset="0"/>
                <a:cs typeface="Times New Roman" pitchFamily="18" charset="0"/>
              </a:rPr>
              <a:t>Phản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bác</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350943" y="4506864"/>
            <a:ext cx="21336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smtClean="0">
                <a:solidFill>
                  <a:prstClr val="black"/>
                </a:solidFill>
                <a:latin typeface="Times New Roman" pitchFamily="18" charset="0"/>
                <a:cs typeface="Times New Roman" pitchFamily="18" charset="0"/>
              </a:rPr>
              <a:t>Phản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đối</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572992" y="1665433"/>
            <a:ext cx="1891145" cy="2003135"/>
          </a:xfrm>
          <a:prstGeom prst="rect">
            <a:avLst/>
          </a:prstGeom>
        </p:spPr>
      </p:pic>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676901" y="3388531"/>
            <a:ext cx="1891145" cy="2003135"/>
          </a:xfrm>
          <a:prstGeom prst="rect">
            <a:avLst/>
          </a:prstGeom>
        </p:spPr>
      </p:pic>
      <p:pic>
        <p:nvPicPr>
          <p:cNvPr id="14" name="Picture 13"/>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905001" y="3432465"/>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1">
            <a:extLst>
              <a:ext uri="{BEBA8EAE-BF5A-486C-A8C5-ECC9F3942E4B}">
                <a14:imgProps xmlns:a14="http://schemas.microsoft.com/office/drawing/2010/main">
                  <a14:imgLayer r:embed="rId12">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3979286" y="2871687"/>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44400" y="2594264"/>
            <a:ext cx="609600" cy="609600"/>
          </a:xfrm>
          <a:prstGeom prst="rect">
            <a:avLst/>
          </a:prstGeom>
        </p:spPr>
      </p:pic>
      <p:pic>
        <p:nvPicPr>
          <p:cNvPr id="22" name="Picture 21">
            <a:hlinkClick r:id="rId14" action="ppaction://hlinksldjump"/>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348417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17000" r="-17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837116" y="693233"/>
            <a:ext cx="6002383" cy="1077218"/>
          </a:xfrm>
          <a:prstGeom prst="rect">
            <a:avLst/>
          </a:prstGeom>
          <a:noFill/>
        </p:spPr>
        <p:txBody>
          <a:bodyPr wrap="square" rtlCol="0">
            <a:spAutoFit/>
          </a:bodyPr>
          <a:lstStyle/>
          <a:p>
            <a:r>
              <a:rPr lang="en-US" sz="3200" dirty="0" err="1">
                <a:latin typeface="Times New Roman" pitchFamily="18" charset="0"/>
                <a:cs typeface="Times New Roman" pitchFamily="18" charset="0"/>
              </a:rPr>
              <a:t>Điền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trống</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ai</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cả</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Rounded Rectangle 3"/>
          <p:cNvSpPr/>
          <p:nvPr/>
        </p:nvSpPr>
        <p:spPr>
          <a:xfrm>
            <a:off x="6096000" y="2460275"/>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2292927" y="250818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6067101" y="2580551"/>
            <a:ext cx="2265218"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smtClean="0">
                <a:solidFill>
                  <a:prstClr val="black"/>
                </a:solidFill>
                <a:latin typeface="Times New Roman" pitchFamily="18" charset="0"/>
                <a:cs typeface="Times New Roman" pitchFamily="18" charset="0"/>
              </a:rPr>
              <a:t>Hoàn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hảo</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2423158" y="2643278"/>
            <a:ext cx="2274743"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smtClean="0">
                <a:solidFill>
                  <a:prstClr val="black"/>
                </a:solidFill>
                <a:latin typeface="Times New Roman" pitchFamily="18" charset="0"/>
                <a:cs typeface="Times New Roman" pitchFamily="18" charset="0"/>
              </a:rPr>
              <a:t>Hoàn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tất</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248400" y="4506768"/>
            <a:ext cx="2573307"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D: </a:t>
            </a:r>
            <a:r>
              <a:rPr lang="en-US" sz="2800" dirty="0" err="1" smtClean="0">
                <a:solidFill>
                  <a:prstClr val="black"/>
                </a:solidFill>
                <a:latin typeface="Times New Roman" pitchFamily="18" charset="0"/>
                <a:cs typeface="Times New Roman" pitchFamily="18" charset="0"/>
              </a:rPr>
              <a:t>Hoàn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chỉnh</a:t>
            </a:r>
            <a:endParaRPr lang="en-US" sz="2800" dirty="0">
              <a:solidFill>
                <a:prstClr val="black"/>
              </a:solidFill>
              <a:latin typeface="Times New Roman" pitchFamily="18" charset="0"/>
              <a:cs typeface="Times New Roman" pitchFamily="18" charset="0"/>
            </a:endParaRPr>
          </a:p>
        </p:txBody>
      </p:sp>
      <p:sp>
        <p:nvSpPr>
          <p:cNvPr id="11" name="TextBox 10"/>
          <p:cNvSpPr txBox="1"/>
          <p:nvPr/>
        </p:nvSpPr>
        <p:spPr>
          <a:xfrm>
            <a:off x="2412174" y="4506768"/>
            <a:ext cx="2588524"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C: </a:t>
            </a:r>
            <a:r>
              <a:rPr lang="en-US" sz="2800" dirty="0" err="1" smtClean="0">
                <a:solidFill>
                  <a:prstClr val="black"/>
                </a:solidFill>
                <a:latin typeface="Times New Roman" pitchFamily="18" charset="0"/>
                <a:cs typeface="Times New Roman" pitchFamily="18" charset="0"/>
              </a:rPr>
              <a:t>Hoàn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toàn</a:t>
            </a:r>
            <a:endParaRPr lang="en-US" sz="28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520537" y="1506622"/>
            <a:ext cx="1891145" cy="2003135"/>
          </a:xfrm>
          <a:prstGeom prst="rect">
            <a:avLst/>
          </a:prstGeom>
        </p:spPr>
      </p:pic>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676901" y="3388531"/>
            <a:ext cx="1891145" cy="2003135"/>
          </a:xfrm>
          <a:prstGeom prst="rect">
            <a:avLst/>
          </a:prstGeom>
        </p:spPr>
      </p:pic>
      <p:pic>
        <p:nvPicPr>
          <p:cNvPr id="14" name="Picture 13"/>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905001" y="3432465"/>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1">
            <a:extLst>
              <a:ext uri="{BEBA8EAE-BF5A-486C-A8C5-ECC9F3942E4B}">
                <a14:imgProps xmlns:a14="http://schemas.microsoft.com/office/drawing/2010/main">
                  <a14:imgLayer r:embed="rId12">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4526576" y="3100366"/>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44400" y="2594264"/>
            <a:ext cx="609600" cy="609600"/>
          </a:xfrm>
          <a:prstGeom prst="rect">
            <a:avLst/>
          </a:prstGeom>
        </p:spPr>
      </p:pic>
      <p:pic>
        <p:nvPicPr>
          <p:cNvPr id="20" name="Picture 19">
            <a:hlinkClick r:id="rId14" action="ppaction://hlinksldjump"/>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15127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5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500"/>
                                        <p:tgtEl>
                                          <p:spTgt spid="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905001" y="125200"/>
            <a:ext cx="7010399" cy="2008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626030" y="367985"/>
            <a:ext cx="6553200" cy="1569660"/>
          </a:xfrm>
          <a:prstGeom prst="rect">
            <a:avLst/>
          </a:prstGeom>
          <a:noFill/>
        </p:spPr>
        <p:txBody>
          <a:bodyPr wrap="square" rtlCol="0">
            <a:spAutoFit/>
          </a:bodyPr>
          <a:lstStyle/>
          <a:p>
            <a:r>
              <a:rPr lang="en-US" sz="3200" dirty="0" err="1">
                <a:latin typeface="Times New Roman" pitchFamily="18" charset="0"/>
                <a:cs typeface="Times New Roman" pitchFamily="18" charset="0"/>
              </a:rPr>
              <a:t>Điền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trống</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tai </a:t>
            </a:r>
            <a:r>
              <a:rPr lang="en-US" sz="3200" dirty="0" err="1" smtClean="0">
                <a:latin typeface="Times New Roman" pitchFamily="18" charset="0"/>
                <a:cs typeface="Times New Roman" pitchFamily="18" charset="0"/>
              </a:rPr>
              <a:t>nạn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Rounded Rectangle 3"/>
          <p:cNvSpPr/>
          <p:nvPr/>
        </p:nvSpPr>
        <p:spPr>
          <a:xfrm>
            <a:off x="6096000" y="424808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2292927" y="24799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6082146" y="4381569"/>
            <a:ext cx="2147454"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smtClean="0">
                <a:solidFill>
                  <a:prstClr val="black"/>
                </a:solidFill>
                <a:latin typeface="Times New Roman" pitchFamily="18" charset="0"/>
                <a:cs typeface="Times New Roman" pitchFamily="18" charset="0"/>
              </a:rPr>
              <a:t>Quan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sát</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100350" y="2743786"/>
            <a:ext cx="2431747"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smtClean="0">
                <a:solidFill>
                  <a:prstClr val="black"/>
                </a:solidFill>
                <a:latin typeface="Times New Roman" pitchFamily="18" charset="0"/>
                <a:cs typeface="Times New Roman" pitchFamily="18" charset="0"/>
              </a:rPr>
              <a:t>Nhòm</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ngó</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2292927" y="2490645"/>
            <a:ext cx="2408524"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smtClean="0">
                <a:solidFill>
                  <a:prstClr val="black"/>
                </a:solidFill>
                <a:latin typeface="Times New Roman" pitchFamily="18" charset="0"/>
                <a:cs typeface="Times New Roman" pitchFamily="18" charset="0"/>
              </a:rPr>
              <a:t>Nhìn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ngó</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696009" y="4266182"/>
            <a:ext cx="1524000"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smtClean="0">
                <a:solidFill>
                  <a:prstClr val="black"/>
                </a:solidFill>
                <a:latin typeface="Times New Roman" pitchFamily="18" charset="0"/>
                <a:cs typeface="Times New Roman" pitchFamily="18" charset="0"/>
              </a:rPr>
              <a:t>Ngó</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nghiêng</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572992" y="1665433"/>
            <a:ext cx="1891145" cy="2003135"/>
          </a:xfrm>
          <a:prstGeom prst="rect">
            <a:avLst/>
          </a:prstGeom>
        </p:spPr>
      </p:pic>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856509" y="1719248"/>
            <a:ext cx="1891145" cy="2003135"/>
          </a:xfrm>
          <a:prstGeom prst="rect">
            <a:avLst/>
          </a:prstGeom>
        </p:spPr>
      </p:pic>
      <p:pic>
        <p:nvPicPr>
          <p:cNvPr id="14" name="Picture 13"/>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943102" y="3468544"/>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1">
            <a:extLst>
              <a:ext uri="{BEBA8EAE-BF5A-486C-A8C5-ECC9F3942E4B}">
                <a14:imgProps xmlns:a14="http://schemas.microsoft.com/office/drawing/2010/main">
                  <a14:imgLayer r:embed="rId12">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3403887" y="2785033"/>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44400" y="2594264"/>
            <a:ext cx="609600" cy="609600"/>
          </a:xfrm>
          <a:prstGeom prst="rect">
            <a:avLst/>
          </a:prstGeom>
        </p:spPr>
      </p:pic>
      <p:pic>
        <p:nvPicPr>
          <p:cNvPr id="20" name="Picture 19">
            <a:hlinkClick r:id="rId14" action="ppaction://hlinksldjump"/>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40072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in)">
                                      <p:cBhvr>
                                        <p:cTn id="39" dur="500"/>
                                        <p:tgtEl>
                                          <p:spTgt spid="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018903" y="52285"/>
            <a:ext cx="9496697" cy="208131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032661" y="295828"/>
            <a:ext cx="7811588" cy="1569660"/>
          </a:xfrm>
          <a:prstGeom prst="rect">
            <a:avLst/>
          </a:prstGeom>
          <a:noFill/>
        </p:spPr>
        <p:txBody>
          <a:bodyPr wrap="square" rtlCol="0">
            <a:spAutoFit/>
          </a:bodyPr>
          <a:lstStyle/>
          <a:p>
            <a:r>
              <a:rPr lang="en-US" sz="3200" dirty="0" err="1">
                <a:latin typeface="Times New Roman" pitchFamily="18" charset="0"/>
                <a:cs typeface="Times New Roman" pitchFamily="18" charset="0"/>
              </a:rPr>
              <a:t>Điền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trống</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Ngoài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tôi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bè</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thầy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khích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lệ</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Rounded Rectangle 3"/>
          <p:cNvSpPr/>
          <p:nvPr/>
        </p:nvSpPr>
        <p:spPr>
          <a:xfrm>
            <a:off x="2350942" y="2677042"/>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2576946" y="2803756"/>
            <a:ext cx="2011505"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smtClean="0">
                <a:solidFill>
                  <a:prstClr val="black"/>
                </a:solidFill>
                <a:latin typeface="Times New Roman" pitchFamily="18" charset="0"/>
                <a:cs typeface="Times New Roman" pitchFamily="18" charset="0"/>
              </a:rPr>
              <a:t>Nỗ</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lực</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400800" y="2782975"/>
            <a:ext cx="19812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Sức</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lực</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325615" y="4446522"/>
            <a:ext cx="2277043"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smtClean="0">
                <a:solidFill>
                  <a:prstClr val="black"/>
                </a:solidFill>
                <a:latin typeface="Times New Roman" pitchFamily="18" charset="0"/>
                <a:cs typeface="Times New Roman" pitchFamily="18" charset="0"/>
              </a:rPr>
              <a:t>Năng</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lực</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362200" y="4484259"/>
            <a:ext cx="21336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smtClean="0">
                <a:solidFill>
                  <a:prstClr val="black"/>
                </a:solidFill>
                <a:latin typeface="Times New Roman" pitchFamily="18" charset="0"/>
                <a:cs typeface="Times New Roman" pitchFamily="18" charset="0"/>
              </a:rPr>
              <a:t>Tiềm</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lực</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572992" y="1665433"/>
            <a:ext cx="1891145" cy="2003135"/>
          </a:xfrm>
          <a:prstGeom prst="rect">
            <a:avLst/>
          </a:prstGeom>
        </p:spPr>
      </p:pic>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676901" y="3388531"/>
            <a:ext cx="1891145" cy="2003135"/>
          </a:xfrm>
          <a:prstGeom prst="rect">
            <a:avLst/>
          </a:prstGeom>
        </p:spPr>
      </p:pic>
      <p:pic>
        <p:nvPicPr>
          <p:cNvPr id="14" name="Picture 13"/>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905001" y="3432465"/>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1">
            <a:extLst>
              <a:ext uri="{BEBA8EAE-BF5A-486C-A8C5-ECC9F3942E4B}">
                <a14:imgProps xmlns:a14="http://schemas.microsoft.com/office/drawing/2010/main">
                  <a14:imgLayer r:embed="rId12">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4450772" y="3139555"/>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44400" y="2594264"/>
            <a:ext cx="609600" cy="609600"/>
          </a:xfrm>
          <a:prstGeom prst="rect">
            <a:avLst/>
          </a:prstGeom>
        </p:spPr>
      </p:pic>
    </p:spTree>
    <p:extLst>
      <p:ext uri="{BB962C8B-B14F-4D97-AF65-F5344CB8AC3E}">
        <p14:creationId xmlns:p14="http://schemas.microsoft.com/office/powerpoint/2010/main" val="167845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67BFB09C-1801-4599-AE5D-656A47BEB708}"/>
              </a:ext>
            </a:extLst>
          </p:cNvPr>
          <p:cNvSpPr/>
          <p:nvPr/>
        </p:nvSpPr>
        <p:spPr>
          <a:xfrm>
            <a:off x="1035425" y="723900"/>
            <a:ext cx="9345704" cy="51435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2" name="图片 1" descr="图片包含 服装&#10;&#10;已生成高可信度的说明">
            <a:extLst>
              <a:ext uri="{FF2B5EF4-FFF2-40B4-BE49-F238E27FC236}">
                <a16:creationId xmlns="" xmlns:a16="http://schemas.microsoft.com/office/drawing/2014/main" id="{F8DC60A2-10DE-460E-9C02-F0AAA5290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1413" y="1250301"/>
            <a:ext cx="4900973" cy="5733627"/>
          </a:xfrm>
          <a:prstGeom prst="rect">
            <a:avLst/>
          </a:prstGeom>
        </p:spPr>
      </p:pic>
      <p:sp>
        <p:nvSpPr>
          <p:cNvPr id="4" name="矩形 3">
            <a:extLst>
              <a:ext uri="{FF2B5EF4-FFF2-40B4-BE49-F238E27FC236}">
                <a16:creationId xmlns="" xmlns:a16="http://schemas.microsoft.com/office/drawing/2014/main" id="{72B09E26-D4C5-4C6C-AA20-0F66E2C524C7}"/>
              </a:ext>
            </a:extLst>
          </p:cNvPr>
          <p:cNvSpPr/>
          <p:nvPr/>
        </p:nvSpPr>
        <p:spPr>
          <a:xfrm>
            <a:off x="1198090" y="2461087"/>
            <a:ext cx="2553639" cy="195521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a:t>
            </a:r>
            <a:r>
              <a:rPr kumimoji="0" lang="en-US" altLang="zh-CN" sz="2800" b="0" i="0" u="none" strike="noStrike" kern="1200" cap="none" spc="0" normalizeH="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1</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baseline="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Hoàn</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3, </a:t>
            </a:r>
            <a:r>
              <a:rPr lang="en-US" altLang="zh-CN" sz="28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7" name="直接连接符 6">
            <a:extLst>
              <a:ext uri="{FF2B5EF4-FFF2-40B4-BE49-F238E27FC236}">
                <a16:creationId xmlns="" xmlns:a16="http://schemas.microsoft.com/office/drawing/2014/main" id="{25771C01-E405-4DC3-B1B6-01BE5BF2EEF0}"/>
              </a:ext>
            </a:extLst>
          </p:cNvPr>
          <p:cNvCxnSpPr/>
          <p:nvPr/>
        </p:nvCxnSpPr>
        <p:spPr>
          <a:xfrm>
            <a:off x="3751729" y="1057137"/>
            <a:ext cx="0" cy="4311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6">
            <a:extLst>
              <a:ext uri="{FF2B5EF4-FFF2-40B4-BE49-F238E27FC236}">
                <a16:creationId xmlns="" xmlns:a16="http://schemas.microsoft.com/office/drawing/2014/main" id="{5727C5BA-7136-40FB-9325-0FA6C67FB6C8}"/>
              </a:ext>
            </a:extLst>
          </p:cNvPr>
          <p:cNvGrpSpPr/>
          <p:nvPr/>
        </p:nvGrpSpPr>
        <p:grpSpPr>
          <a:xfrm>
            <a:off x="1914104" y="1475321"/>
            <a:ext cx="983630" cy="985765"/>
            <a:chOff x="4110991" y="1911836"/>
            <a:chExt cx="1329125" cy="1332010"/>
          </a:xfrm>
        </p:grpSpPr>
        <p:sp>
          <p:nvSpPr>
            <p:cNvPr id="17" name="Shape 1455">
              <a:extLst>
                <a:ext uri="{FF2B5EF4-FFF2-40B4-BE49-F238E27FC236}">
                  <a16:creationId xmlns=""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lvl="0"/>
              <a:endParaRPr sz="760" dirty="0"/>
            </a:p>
          </p:txBody>
        </p:sp>
        <p:grpSp>
          <p:nvGrpSpPr>
            <p:cNvPr id="18" name="Group 14">
              <a:extLst>
                <a:ext uri="{FF2B5EF4-FFF2-40B4-BE49-F238E27FC236}">
                  <a16:creationId xmlns=""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19" name="AutoShape 455">
                <a:extLst>
                  <a:ext uri="{FF2B5EF4-FFF2-40B4-BE49-F238E27FC236}">
                    <a16:creationId xmlns=""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defTabSz="342543"/>
                <a:endParaRPr lang="en-US">
                  <a:solidFill>
                    <a:prstClr val="black"/>
                  </a:solidFill>
                </a:endParaRPr>
              </a:p>
            </p:txBody>
          </p:sp>
          <p:sp>
            <p:nvSpPr>
              <p:cNvPr id="20" name="AutoShape 456">
                <a:extLst>
                  <a:ext uri="{FF2B5EF4-FFF2-40B4-BE49-F238E27FC236}">
                    <a16:creationId xmlns=""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defTabSz="342543"/>
                <a:endParaRPr lang="en-US">
                  <a:solidFill>
                    <a:prstClr val="black"/>
                  </a:solidFill>
                </a:endParaRPr>
              </a:p>
            </p:txBody>
          </p:sp>
        </p:grpSp>
      </p:grpSp>
      <p:cxnSp>
        <p:nvCxnSpPr>
          <p:cNvPr id="22" name="直接连接符 6">
            <a:extLst>
              <a:ext uri="{FF2B5EF4-FFF2-40B4-BE49-F238E27FC236}">
                <a16:creationId xmlns="" xmlns:a16="http://schemas.microsoft.com/office/drawing/2014/main" id="{25771C01-E405-4DC3-B1B6-01BE5BF2EEF0}"/>
              </a:ext>
            </a:extLst>
          </p:cNvPr>
          <p:cNvCxnSpPr/>
          <p:nvPr/>
        </p:nvCxnSpPr>
        <p:spPr>
          <a:xfrm>
            <a:off x="6862244" y="1057137"/>
            <a:ext cx="0" cy="4311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Group 16">
            <a:extLst>
              <a:ext uri="{FF2B5EF4-FFF2-40B4-BE49-F238E27FC236}">
                <a16:creationId xmlns="" xmlns:a16="http://schemas.microsoft.com/office/drawing/2014/main" id="{5727C5BA-7136-40FB-9325-0FA6C67FB6C8}"/>
              </a:ext>
            </a:extLst>
          </p:cNvPr>
          <p:cNvGrpSpPr/>
          <p:nvPr/>
        </p:nvGrpSpPr>
        <p:grpSpPr>
          <a:xfrm>
            <a:off x="4869479" y="1432043"/>
            <a:ext cx="983630" cy="985765"/>
            <a:chOff x="4110991" y="1911836"/>
            <a:chExt cx="1329125" cy="1332010"/>
          </a:xfrm>
        </p:grpSpPr>
        <p:sp>
          <p:nvSpPr>
            <p:cNvPr id="24" name="Shape 1455">
              <a:extLst>
                <a:ext uri="{FF2B5EF4-FFF2-40B4-BE49-F238E27FC236}">
                  <a16:creationId xmlns=""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lvl="0"/>
              <a:endParaRPr sz="760" dirty="0"/>
            </a:p>
          </p:txBody>
        </p:sp>
        <p:grpSp>
          <p:nvGrpSpPr>
            <p:cNvPr id="25" name="Group 14">
              <a:extLst>
                <a:ext uri="{FF2B5EF4-FFF2-40B4-BE49-F238E27FC236}">
                  <a16:creationId xmlns=""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26" name="AutoShape 455">
                <a:extLst>
                  <a:ext uri="{FF2B5EF4-FFF2-40B4-BE49-F238E27FC236}">
                    <a16:creationId xmlns=""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defTabSz="342543"/>
                <a:endParaRPr lang="en-US">
                  <a:solidFill>
                    <a:prstClr val="black"/>
                  </a:solidFill>
                </a:endParaRPr>
              </a:p>
            </p:txBody>
          </p:sp>
          <p:sp>
            <p:nvSpPr>
              <p:cNvPr id="27" name="AutoShape 456">
                <a:extLst>
                  <a:ext uri="{FF2B5EF4-FFF2-40B4-BE49-F238E27FC236}">
                    <a16:creationId xmlns=""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defTabSz="342543"/>
                <a:endParaRPr lang="en-US">
                  <a:solidFill>
                    <a:prstClr val="black"/>
                  </a:solidFill>
                </a:endParaRPr>
              </a:p>
            </p:txBody>
          </p:sp>
        </p:grpSp>
      </p:grpSp>
      <p:grpSp>
        <p:nvGrpSpPr>
          <p:cNvPr id="29" name="Group 16">
            <a:extLst>
              <a:ext uri="{FF2B5EF4-FFF2-40B4-BE49-F238E27FC236}">
                <a16:creationId xmlns="" xmlns:a16="http://schemas.microsoft.com/office/drawing/2014/main" id="{5727C5BA-7136-40FB-9325-0FA6C67FB6C8}"/>
              </a:ext>
            </a:extLst>
          </p:cNvPr>
          <p:cNvGrpSpPr/>
          <p:nvPr/>
        </p:nvGrpSpPr>
        <p:grpSpPr>
          <a:xfrm>
            <a:off x="8151798" y="1475322"/>
            <a:ext cx="983630" cy="985765"/>
            <a:chOff x="4110991" y="1911836"/>
            <a:chExt cx="1329125" cy="1332010"/>
          </a:xfrm>
        </p:grpSpPr>
        <p:sp>
          <p:nvSpPr>
            <p:cNvPr id="30" name="Shape 1455">
              <a:extLst>
                <a:ext uri="{FF2B5EF4-FFF2-40B4-BE49-F238E27FC236}">
                  <a16:creationId xmlns=""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lvl="0"/>
              <a:endParaRPr sz="760" dirty="0"/>
            </a:p>
          </p:txBody>
        </p:sp>
        <p:grpSp>
          <p:nvGrpSpPr>
            <p:cNvPr id="31" name="Group 14">
              <a:extLst>
                <a:ext uri="{FF2B5EF4-FFF2-40B4-BE49-F238E27FC236}">
                  <a16:creationId xmlns=""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32" name="AutoShape 455">
                <a:extLst>
                  <a:ext uri="{FF2B5EF4-FFF2-40B4-BE49-F238E27FC236}">
                    <a16:creationId xmlns=""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defTabSz="342543"/>
                <a:endParaRPr lang="en-US">
                  <a:solidFill>
                    <a:prstClr val="black"/>
                  </a:solidFill>
                </a:endParaRPr>
              </a:p>
            </p:txBody>
          </p:sp>
          <p:sp>
            <p:nvSpPr>
              <p:cNvPr id="33" name="AutoShape 456">
                <a:extLst>
                  <a:ext uri="{FF2B5EF4-FFF2-40B4-BE49-F238E27FC236}">
                    <a16:creationId xmlns=""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defTabSz="342543"/>
                <a:endParaRPr lang="en-US">
                  <a:solidFill>
                    <a:prstClr val="black"/>
                  </a:solidFill>
                </a:endParaRPr>
              </a:p>
            </p:txBody>
          </p:sp>
        </p:grpSp>
      </p:grpSp>
      <p:sp>
        <p:nvSpPr>
          <p:cNvPr id="34" name="矩形 3">
            <a:extLst>
              <a:ext uri="{FF2B5EF4-FFF2-40B4-BE49-F238E27FC236}">
                <a16:creationId xmlns="" xmlns:a16="http://schemas.microsoft.com/office/drawing/2014/main" id="{72B09E26-D4C5-4C6C-AA20-0F66E2C524C7}"/>
              </a:ext>
            </a:extLst>
          </p:cNvPr>
          <p:cNvSpPr/>
          <p:nvPr/>
        </p:nvSpPr>
        <p:spPr>
          <a:xfrm>
            <a:off x="4002129" y="2484080"/>
            <a:ext cx="2553639" cy="20313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a:t>
            </a:r>
            <a:r>
              <a:rPr kumimoji="0" lang="en-US" altLang="zh-CN" sz="2800" b="0" i="0" u="none" strike="noStrike" kern="1200" cap="none" spc="0" normalizeH="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2</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baseline="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Hoàn</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3, </a:t>
            </a:r>
            <a:r>
              <a:rPr lang="en-US" altLang="zh-CN" sz="28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(b)</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矩形 3">
            <a:extLst>
              <a:ext uri="{FF2B5EF4-FFF2-40B4-BE49-F238E27FC236}">
                <a16:creationId xmlns="" xmlns:a16="http://schemas.microsoft.com/office/drawing/2014/main" id="{72B09E26-D4C5-4C6C-AA20-0F66E2C524C7}"/>
              </a:ext>
            </a:extLst>
          </p:cNvPr>
          <p:cNvSpPr/>
          <p:nvPr/>
        </p:nvSpPr>
        <p:spPr>
          <a:xfrm>
            <a:off x="7321162" y="2461087"/>
            <a:ext cx="2553639" cy="20313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a:t>
            </a:r>
            <a:r>
              <a:rPr kumimoji="0" lang="en-US" altLang="zh-CN" sz="2800" b="0" i="0" u="none" strike="noStrike" kern="1200" cap="none" spc="0" normalizeH="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3</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baseline="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Hoàn</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3, </a:t>
            </a:r>
            <a:r>
              <a:rPr lang="en-US" altLang="zh-CN" sz="28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(c)</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0972699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outHorizontal)">
                                      <p:cBhvr>
                                        <p:cTn id="24" dur="500"/>
                                        <p:tgtEl>
                                          <p:spTgt spid="7"/>
                                        </p:tgtEl>
                                      </p:cBhvr>
                                    </p:animEffect>
                                  </p:childTnLst>
                                </p:cTn>
                              </p:par>
                              <p:par>
                                <p:cTn id="25" presetID="14" presetClass="entr" presetSubtype="1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outHorizontal)">
                                      <p:cBhvr>
                                        <p:cTn id="32" dur="500"/>
                                        <p:tgtEl>
                                          <p:spTgt spid="22"/>
                                        </p:tgtEl>
                                      </p:cBhvr>
                                    </p:animEffect>
                                  </p:childTnLst>
                                </p:cTn>
                              </p:par>
                              <p:par>
                                <p:cTn id="33" presetID="14" presetClass="entr" presetSubtype="1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par>
                                <p:cTn id="36" presetID="14" presetClass="entr" presetSubtype="1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randombar(horizontal)">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p:tgtEl>
                                          <p:spTgt spid="34"/>
                                        </p:tgtEl>
                                        <p:attrNameLst>
                                          <p:attrName>ppt_y</p:attrName>
                                        </p:attrNameLst>
                                      </p:cBhvr>
                                      <p:tavLst>
                                        <p:tav tm="0">
                                          <p:val>
                                            <p:strVal val="#ppt_y+#ppt_h*1.125000"/>
                                          </p:val>
                                        </p:tav>
                                        <p:tav tm="100000">
                                          <p:val>
                                            <p:strVal val="#ppt_y"/>
                                          </p:val>
                                        </p:tav>
                                      </p:tavLst>
                                    </p:anim>
                                    <p:animEffect transition="in" filter="wipe(up)">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p:tgtEl>
                                          <p:spTgt spid="35"/>
                                        </p:tgtEl>
                                        <p:attrNameLst>
                                          <p:attrName>ppt_y</p:attrName>
                                        </p:attrNameLst>
                                      </p:cBhvr>
                                      <p:tavLst>
                                        <p:tav tm="0">
                                          <p:val>
                                            <p:strVal val="#ppt_y+#ppt_h*1.125000"/>
                                          </p:val>
                                        </p:tav>
                                        <p:tav tm="100000">
                                          <p:val>
                                            <p:strVal val="#ppt_y"/>
                                          </p:val>
                                        </p:tav>
                                      </p:tavLst>
                                    </p:anim>
                                    <p:animEffect transition="in" filter="wipe(up)">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3" descr="图片包含 腔肠动物, 珊瑚虫, 动物, 植物&#10;&#10;已生成极高可信度的说明">
            <a:extLst>
              <a:ext uri="{FF2B5EF4-FFF2-40B4-BE49-F238E27FC236}">
                <a16:creationId xmlns="" xmlns:a16="http://schemas.microsoft.com/office/drawing/2014/main" id="{A19C2C6F-9A00-4797-93C1-D5B360944CFD}"/>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155946" y="-100690"/>
            <a:ext cx="9944527" cy="2819400"/>
          </a:xfrm>
          <a:prstGeom prst="rect">
            <a:avLst/>
          </a:prstGeom>
        </p:spPr>
      </p:pic>
      <p:sp>
        <p:nvSpPr>
          <p:cNvPr id="3" name="矩形 2">
            <a:extLst>
              <a:ext uri="{FF2B5EF4-FFF2-40B4-BE49-F238E27FC236}">
                <a16:creationId xmlns="" xmlns:a16="http://schemas.microsoft.com/office/drawing/2014/main" id="{67BFB09C-1801-4599-AE5D-656A47BEB708}"/>
              </a:ext>
            </a:extLst>
          </p:cNvPr>
          <p:cNvSpPr/>
          <p:nvPr/>
        </p:nvSpPr>
        <p:spPr>
          <a:xfrm>
            <a:off x="878670" y="1193515"/>
            <a:ext cx="10499078" cy="51435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 xmlns:a16="http://schemas.microsoft.com/office/drawing/2014/main" id="{72B09E26-D4C5-4C6C-AA20-0F66E2C524C7}"/>
              </a:ext>
            </a:extLst>
          </p:cNvPr>
          <p:cNvSpPr/>
          <p:nvPr/>
        </p:nvSpPr>
        <p:spPr>
          <a:xfrm>
            <a:off x="649451" y="2915148"/>
            <a:ext cx="2553639" cy="195521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 1</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Hoàn</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thành</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3, </a:t>
            </a: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câu</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7" name="直接连接符 6">
            <a:extLst>
              <a:ext uri="{FF2B5EF4-FFF2-40B4-BE49-F238E27FC236}">
                <a16:creationId xmlns="" xmlns:a16="http://schemas.microsoft.com/office/drawing/2014/main" id="{25771C01-E405-4DC3-B1B6-01BE5BF2EEF0}"/>
              </a:ext>
            </a:extLst>
          </p:cNvPr>
          <p:cNvCxnSpPr/>
          <p:nvPr/>
        </p:nvCxnSpPr>
        <p:spPr>
          <a:xfrm>
            <a:off x="3098586" y="1511198"/>
            <a:ext cx="0" cy="4311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6">
            <a:extLst>
              <a:ext uri="{FF2B5EF4-FFF2-40B4-BE49-F238E27FC236}">
                <a16:creationId xmlns="" xmlns:a16="http://schemas.microsoft.com/office/drawing/2014/main" id="{5727C5BA-7136-40FB-9325-0FA6C67FB6C8}"/>
              </a:ext>
            </a:extLst>
          </p:cNvPr>
          <p:cNvGrpSpPr/>
          <p:nvPr/>
        </p:nvGrpSpPr>
        <p:grpSpPr>
          <a:xfrm>
            <a:off x="1365465" y="1929382"/>
            <a:ext cx="983630" cy="985765"/>
            <a:chOff x="4110991" y="1911836"/>
            <a:chExt cx="1329125" cy="1332010"/>
          </a:xfrm>
        </p:grpSpPr>
        <p:sp>
          <p:nvSpPr>
            <p:cNvPr id="17" name="Shape 1455">
              <a:extLst>
                <a:ext uri="{FF2B5EF4-FFF2-40B4-BE49-F238E27FC236}">
                  <a16:creationId xmlns=""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dirty="0">
                <a:ln>
                  <a:noFill/>
                </a:ln>
                <a:solidFill>
                  <a:prstClr val="black"/>
                </a:solidFill>
                <a:effectLst/>
                <a:uLnTx/>
                <a:uFillTx/>
                <a:latin typeface="Calibri"/>
                <a:ea typeface="微软雅黑"/>
                <a:cs typeface="+mn-cs"/>
              </a:endParaRPr>
            </a:p>
          </p:txBody>
        </p:sp>
        <p:grpSp>
          <p:nvGrpSpPr>
            <p:cNvPr id="18" name="Group 14">
              <a:extLst>
                <a:ext uri="{FF2B5EF4-FFF2-40B4-BE49-F238E27FC236}">
                  <a16:creationId xmlns=""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19" name="AutoShape 455">
                <a:extLst>
                  <a:ext uri="{FF2B5EF4-FFF2-40B4-BE49-F238E27FC236}">
                    <a16:creationId xmlns=""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0" name="AutoShape 456">
                <a:extLst>
                  <a:ext uri="{FF2B5EF4-FFF2-40B4-BE49-F238E27FC236}">
                    <a16:creationId xmlns=""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grpSp>
      </p:grpSp>
      <p:sp>
        <p:nvSpPr>
          <p:cNvPr id="5" name="Rectangle 4"/>
          <p:cNvSpPr/>
          <p:nvPr/>
        </p:nvSpPr>
        <p:spPr>
          <a:xfrm>
            <a:off x="3344634" y="1654891"/>
            <a:ext cx="7755840" cy="1077218"/>
          </a:xfrm>
          <a:prstGeom prst="rect">
            <a:avLst/>
          </a:prstGeom>
          <a:solidFill>
            <a:schemeClr val="bg1"/>
          </a:solidFill>
        </p:spPr>
        <p:txBody>
          <a:bodyPr wrap="square">
            <a:spAutoFit/>
          </a:bodyPr>
          <a:lstStyle/>
          <a:p>
            <a:pPr algn="just"/>
            <a:r>
              <a:rPr lang="vi-VN" sz="3200" b="1" i="1" dirty="0">
                <a:solidFill>
                  <a:srgbClr val="FF0000"/>
                </a:solidFill>
                <a:latin typeface="Times New Roman" panose="02020603050405020304" pitchFamily="18" charset="0"/>
                <a:ea typeface="Calibri" panose="020F0502020204030204" pitchFamily="34" charset="0"/>
              </a:rPr>
              <a:t>a. Giờ đây khi hồi tưởng lại, tôi đoán bạn có thể nói rằng bài tập là một kỉ niệm khó quên.</a:t>
            </a:r>
            <a:endParaRPr lang="en-US" sz="3200" b="1" i="1" dirty="0">
              <a:solidFill>
                <a:srgbClr val="FF0000"/>
              </a:solidFill>
              <a:latin typeface="Times New Roman" panose="02020603050405020304" pitchFamily="18" charset="0"/>
              <a:ea typeface="Calibri" panose="020F0502020204030204" pitchFamily="34" charset="0"/>
            </a:endParaRPr>
          </a:p>
        </p:txBody>
      </p:sp>
      <p:sp>
        <p:nvSpPr>
          <p:cNvPr id="6" name="Rectangle 5"/>
          <p:cNvSpPr/>
          <p:nvPr/>
        </p:nvSpPr>
        <p:spPr>
          <a:xfrm>
            <a:off x="3412609" y="2926681"/>
            <a:ext cx="7687864" cy="2923877"/>
          </a:xfrm>
          <a:prstGeom prst="rect">
            <a:avLst/>
          </a:prstGeom>
        </p:spPr>
        <p:txBody>
          <a:bodyPr wrap="square">
            <a:spAutoFit/>
          </a:bodyPr>
          <a:lstStyle/>
          <a:p>
            <a:pPr algn="just" defTabSz="711200">
              <a:lnSpc>
                <a:spcPct val="90000"/>
              </a:lnSpc>
              <a:spcBef>
                <a:spcPct val="0"/>
              </a:spcBef>
              <a:spcAft>
                <a:spcPct val="35000"/>
              </a:spcAft>
            </a:pPr>
            <a:r>
              <a:rPr lang="en-US" sz="3200" dirty="0" smtClean="0">
                <a:solidFill>
                  <a:prstClr val="white"/>
                </a:solidFill>
                <a:latin typeface="Times New Roman" panose="02020603050405020304" pitchFamily="18" charset="0"/>
                <a:cs typeface="Times New Roman" panose="02020603050405020304" pitchFamily="18" charset="0"/>
              </a:rPr>
              <a:t>+ </a:t>
            </a:r>
            <a:r>
              <a:rPr lang="vi-VN" sz="3200" dirty="0" smtClean="0">
                <a:solidFill>
                  <a:prstClr val="white"/>
                </a:solidFill>
                <a:latin typeface="Times New Roman" panose="02020603050405020304" pitchFamily="18" charset="0"/>
                <a:cs typeface="Times New Roman" panose="02020603050405020304" pitchFamily="18" charset="0"/>
              </a:rPr>
              <a:t>Cụm </a:t>
            </a:r>
            <a:r>
              <a:rPr lang="vi-VN" sz="3200" dirty="0">
                <a:solidFill>
                  <a:prstClr val="white"/>
                </a:solidFill>
                <a:latin typeface="Times New Roman" panose="02020603050405020304" pitchFamily="18" charset="0"/>
                <a:cs typeface="Times New Roman" panose="02020603050405020304" pitchFamily="18" charset="0"/>
              </a:rPr>
              <a:t>từ “</a:t>
            </a:r>
            <a:r>
              <a:rPr lang="vi-VN" sz="3200" b="1" i="1" dirty="0">
                <a:solidFill>
                  <a:prstClr val="white"/>
                </a:solidFill>
                <a:latin typeface="Times New Roman" panose="02020603050405020304" pitchFamily="18" charset="0"/>
                <a:cs typeface="Times New Roman" panose="02020603050405020304" pitchFamily="18" charset="0"/>
              </a:rPr>
              <a:t>giờ đây khi hồi tưởng lại</a:t>
            </a:r>
            <a:r>
              <a:rPr lang="vi-VN" sz="3200" dirty="0">
                <a:solidFill>
                  <a:prstClr val="white"/>
                </a:solidFill>
                <a:latin typeface="Times New Roman" panose="02020603050405020304" pitchFamily="18" charset="0"/>
                <a:cs typeface="Times New Roman" panose="02020603050405020304" pitchFamily="18" charset="0"/>
              </a:rPr>
              <a:t>” là trạng ngữ thông báo về thời gian xảy ra sự việc</a:t>
            </a:r>
            <a:r>
              <a:rPr lang="vi-VN" sz="3200" dirty="0" smtClean="0">
                <a:solidFill>
                  <a:prstClr val="white"/>
                </a:solidFill>
                <a:latin typeface="Times New Roman" panose="02020603050405020304" pitchFamily="18" charset="0"/>
                <a:cs typeface="Times New Roman" panose="02020603050405020304" pitchFamily="18" charset="0"/>
              </a:rPr>
              <a:t>.</a:t>
            </a:r>
            <a:endParaRPr lang="en-US" sz="3200" dirty="0" smtClean="0">
              <a:solidFill>
                <a:prstClr val="white"/>
              </a:solidFill>
              <a:latin typeface="Times New Roman" panose="02020603050405020304" pitchFamily="18" charset="0"/>
              <a:cs typeface="Times New Roman" panose="02020603050405020304" pitchFamily="18" charset="0"/>
            </a:endParaRPr>
          </a:p>
          <a:p>
            <a:pPr algn="just" defTabSz="711200">
              <a:lnSpc>
                <a:spcPct val="90000"/>
              </a:lnSpc>
              <a:spcBef>
                <a:spcPct val="0"/>
              </a:spcBef>
              <a:spcAft>
                <a:spcPct val="35000"/>
              </a:spcAft>
            </a:pPr>
            <a:r>
              <a:rPr lang="en-US" sz="3200" dirty="0" smtClean="0">
                <a:solidFill>
                  <a:prstClr val="white"/>
                </a:solidFill>
                <a:latin typeface="Times New Roman" panose="02020603050405020304" pitchFamily="18" charset="0"/>
                <a:cs typeface="Times New Roman" panose="02020603050405020304" pitchFamily="18" charset="0"/>
              </a:rPr>
              <a:t>+ </a:t>
            </a:r>
            <a:r>
              <a:rPr lang="vi-VN" sz="3200" dirty="0">
                <a:solidFill>
                  <a:prstClr val="white"/>
                </a:solidFill>
                <a:latin typeface="Times New Roman" panose="02020603050405020304" pitchFamily="18" charset="0"/>
                <a:cs typeface="Times New Roman" panose="02020603050405020304" pitchFamily="18" charset="0"/>
              </a:rPr>
              <a:t>Nếu bỏ trạng ngữ, câu chỉ còn lại thành phần nòng cốt (gồm chủ thể và hành động của chủ thể), không nói rõ, hành động đó xảy ra vào lúc nào</a:t>
            </a:r>
            <a:r>
              <a:rPr lang="vi-VN" sz="3200" dirty="0" smtClean="0">
                <a:solidFill>
                  <a:prstClr val="white"/>
                </a:solidFill>
                <a:latin typeface="Times New Roman" panose="02020603050405020304" pitchFamily="18" charset="0"/>
                <a:cs typeface="Times New Roman" panose="02020603050405020304" pitchFamily="18" charset="0"/>
              </a:rPr>
              <a:t>.</a:t>
            </a:r>
            <a:endParaRPr lang="en-US" sz="32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5336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barn(inVertical)">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wipe(down)">
                                      <p:cBhvr>
                                        <p:cTn id="4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3" descr="图片包含 腔肠动物, 珊瑚虫, 动物, 植物&#10;&#10;已生成极高可信度的说明">
            <a:extLst>
              <a:ext uri="{FF2B5EF4-FFF2-40B4-BE49-F238E27FC236}">
                <a16:creationId xmlns="" xmlns:a16="http://schemas.microsoft.com/office/drawing/2014/main" id="{A19C2C6F-9A00-4797-93C1-D5B360944CFD}"/>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155946" y="-100690"/>
            <a:ext cx="9944527" cy="2819400"/>
          </a:xfrm>
          <a:prstGeom prst="rect">
            <a:avLst/>
          </a:prstGeom>
        </p:spPr>
      </p:pic>
      <p:sp>
        <p:nvSpPr>
          <p:cNvPr id="3" name="矩形 2">
            <a:extLst>
              <a:ext uri="{FF2B5EF4-FFF2-40B4-BE49-F238E27FC236}">
                <a16:creationId xmlns="" xmlns:a16="http://schemas.microsoft.com/office/drawing/2014/main" id="{67BFB09C-1801-4599-AE5D-656A47BEB708}"/>
              </a:ext>
            </a:extLst>
          </p:cNvPr>
          <p:cNvSpPr/>
          <p:nvPr/>
        </p:nvSpPr>
        <p:spPr>
          <a:xfrm>
            <a:off x="878670" y="1193515"/>
            <a:ext cx="10499078" cy="51435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 xmlns:a16="http://schemas.microsoft.com/office/drawing/2014/main" id="{72B09E26-D4C5-4C6C-AA20-0F66E2C524C7}"/>
              </a:ext>
            </a:extLst>
          </p:cNvPr>
          <p:cNvSpPr/>
          <p:nvPr/>
        </p:nvSpPr>
        <p:spPr>
          <a:xfrm>
            <a:off x="649451" y="2915148"/>
            <a:ext cx="2553639" cy="20313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 2</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Hoàn</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thành</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3, </a:t>
            </a: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câu</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(b)</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7" name="直接连接符 6">
            <a:extLst>
              <a:ext uri="{FF2B5EF4-FFF2-40B4-BE49-F238E27FC236}">
                <a16:creationId xmlns="" xmlns:a16="http://schemas.microsoft.com/office/drawing/2014/main" id="{25771C01-E405-4DC3-B1B6-01BE5BF2EEF0}"/>
              </a:ext>
            </a:extLst>
          </p:cNvPr>
          <p:cNvCxnSpPr/>
          <p:nvPr/>
        </p:nvCxnSpPr>
        <p:spPr>
          <a:xfrm>
            <a:off x="3098586" y="1511198"/>
            <a:ext cx="0" cy="4311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6">
            <a:extLst>
              <a:ext uri="{FF2B5EF4-FFF2-40B4-BE49-F238E27FC236}">
                <a16:creationId xmlns="" xmlns:a16="http://schemas.microsoft.com/office/drawing/2014/main" id="{5727C5BA-7136-40FB-9325-0FA6C67FB6C8}"/>
              </a:ext>
            </a:extLst>
          </p:cNvPr>
          <p:cNvGrpSpPr/>
          <p:nvPr/>
        </p:nvGrpSpPr>
        <p:grpSpPr>
          <a:xfrm>
            <a:off x="1365465" y="1929382"/>
            <a:ext cx="983630" cy="985765"/>
            <a:chOff x="4110991" y="1911836"/>
            <a:chExt cx="1329125" cy="1332010"/>
          </a:xfrm>
        </p:grpSpPr>
        <p:sp>
          <p:nvSpPr>
            <p:cNvPr id="17" name="Shape 1455">
              <a:extLst>
                <a:ext uri="{FF2B5EF4-FFF2-40B4-BE49-F238E27FC236}">
                  <a16:creationId xmlns=""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dirty="0">
                <a:ln>
                  <a:noFill/>
                </a:ln>
                <a:solidFill>
                  <a:prstClr val="black"/>
                </a:solidFill>
                <a:effectLst/>
                <a:uLnTx/>
                <a:uFillTx/>
                <a:latin typeface="Calibri"/>
                <a:ea typeface="微软雅黑"/>
                <a:cs typeface="+mn-cs"/>
              </a:endParaRPr>
            </a:p>
          </p:txBody>
        </p:sp>
        <p:grpSp>
          <p:nvGrpSpPr>
            <p:cNvPr id="18" name="Group 14">
              <a:extLst>
                <a:ext uri="{FF2B5EF4-FFF2-40B4-BE49-F238E27FC236}">
                  <a16:creationId xmlns=""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19" name="AutoShape 455">
                <a:extLst>
                  <a:ext uri="{FF2B5EF4-FFF2-40B4-BE49-F238E27FC236}">
                    <a16:creationId xmlns=""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0" name="AutoShape 456">
                <a:extLst>
                  <a:ext uri="{FF2B5EF4-FFF2-40B4-BE49-F238E27FC236}">
                    <a16:creationId xmlns=""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grpSp>
      </p:grpSp>
      <p:sp>
        <p:nvSpPr>
          <p:cNvPr id="5" name="Rectangle 4"/>
          <p:cNvSpPr/>
          <p:nvPr/>
        </p:nvSpPr>
        <p:spPr>
          <a:xfrm>
            <a:off x="3448594" y="1654891"/>
            <a:ext cx="7651879" cy="1569660"/>
          </a:xfrm>
          <a:prstGeom prst="rect">
            <a:avLst/>
          </a:prstGeom>
          <a:solidFill>
            <a:schemeClr val="bg1"/>
          </a:solidFill>
        </p:spPr>
        <p:txBody>
          <a:bodyPr wrap="square">
            <a:spAutoFit/>
          </a:bodyPr>
          <a:lstStyle/>
          <a:p>
            <a:pPr algn="just"/>
            <a:r>
              <a:rPr lang="vi-VN" sz="3200" b="1" i="1" dirty="0">
                <a:solidFill>
                  <a:srgbClr val="FF0000"/>
                </a:solidFill>
                <a:latin typeface="Times New Roman" panose="02020603050405020304" pitchFamily="18" charset="0"/>
                <a:ea typeface="Calibri" panose="020F0502020204030204" pitchFamily="34" charset="0"/>
              </a:rPr>
              <a:t>b. Câu “Cậu đã đứng lên và trả lời câu hỏi” cho biết hành động </a:t>
            </a:r>
            <a:r>
              <a:rPr lang="en-US" sz="3200" b="1" i="1" dirty="0">
                <a:solidFill>
                  <a:srgbClr val="FF0000"/>
                </a:solidFill>
                <a:latin typeface="Times New Roman" panose="02020603050405020304" pitchFamily="18" charset="0"/>
                <a:ea typeface="Calibri" panose="020F0502020204030204" pitchFamily="34" charset="0"/>
              </a:rPr>
              <a:t>“</a:t>
            </a:r>
            <a:r>
              <a:rPr lang="vi-VN" sz="3200" b="1" i="1" dirty="0">
                <a:solidFill>
                  <a:srgbClr val="FF0000"/>
                </a:solidFill>
                <a:latin typeface="Times New Roman" panose="02020603050405020304" pitchFamily="18" charset="0"/>
                <a:ea typeface="Calibri" panose="020F0502020204030204" pitchFamily="34" charset="0"/>
              </a:rPr>
              <a:t>đứng lên</a:t>
            </a:r>
            <a:r>
              <a:rPr lang="en-US" sz="3200" b="1" i="1" dirty="0">
                <a:solidFill>
                  <a:srgbClr val="FF0000"/>
                </a:solidFill>
                <a:latin typeface="Times New Roman" panose="02020603050405020304" pitchFamily="18" charset="0"/>
                <a:ea typeface="Calibri" panose="020F0502020204030204" pitchFamily="34" charset="0"/>
              </a:rPr>
              <a:t>”</a:t>
            </a:r>
            <a:r>
              <a:rPr lang="vi-VN" sz="3200" b="1" i="1" dirty="0">
                <a:solidFill>
                  <a:srgbClr val="FF0000"/>
                </a:solidFill>
                <a:latin typeface="Times New Roman" panose="02020603050405020304" pitchFamily="18" charset="0"/>
                <a:ea typeface="Calibri" panose="020F0502020204030204" pitchFamily="34" charset="0"/>
              </a:rPr>
              <a:t> phải diễn ra trước khi</a:t>
            </a:r>
            <a:r>
              <a:rPr lang="en-US" sz="3200" b="1" i="1" dirty="0">
                <a:solidFill>
                  <a:srgbClr val="FF0000"/>
                </a:solidFill>
                <a:latin typeface="Times New Roman" panose="02020603050405020304" pitchFamily="18" charset="0"/>
                <a:ea typeface="Calibri" panose="020F0502020204030204" pitchFamily="34" charset="0"/>
              </a:rPr>
              <a:t> “</a:t>
            </a:r>
            <a:r>
              <a:rPr lang="vi-VN" sz="3200" b="1" i="1" dirty="0">
                <a:solidFill>
                  <a:srgbClr val="FF0000"/>
                </a:solidFill>
                <a:latin typeface="Times New Roman" panose="02020603050405020304" pitchFamily="18" charset="0"/>
                <a:ea typeface="Calibri" panose="020F0502020204030204" pitchFamily="34" charset="0"/>
              </a:rPr>
              <a:t>trả lời câu hỏi</a:t>
            </a:r>
            <a:r>
              <a:rPr lang="en-US" sz="3200" b="1" i="1" dirty="0">
                <a:solidFill>
                  <a:srgbClr val="FF0000"/>
                </a:solidFill>
                <a:latin typeface="Times New Roman" panose="02020603050405020304" pitchFamily="18" charset="0"/>
                <a:ea typeface="Calibri" panose="020F0502020204030204" pitchFamily="34" charset="0"/>
              </a:rPr>
              <a:t>”</a:t>
            </a:r>
            <a:r>
              <a:rPr lang="vi-VN" sz="3200" b="1" i="1" dirty="0">
                <a:solidFill>
                  <a:srgbClr val="FF0000"/>
                </a:solidFill>
                <a:latin typeface="Times New Roman" panose="02020603050405020304" pitchFamily="18" charset="0"/>
                <a:ea typeface="Calibri" panose="020F0502020204030204" pitchFamily="34" charset="0"/>
              </a:rPr>
              <a:t>.</a:t>
            </a:r>
            <a:endParaRPr lang="en-US" sz="3200" b="1" i="1" dirty="0">
              <a:solidFill>
                <a:srgbClr val="FF0000"/>
              </a:solidFill>
              <a:latin typeface="Times New Roman" panose="02020603050405020304" pitchFamily="18" charset="0"/>
              <a:ea typeface="Calibri" panose="020F0502020204030204" pitchFamily="34" charset="0"/>
            </a:endParaRPr>
          </a:p>
        </p:txBody>
      </p:sp>
      <p:sp>
        <p:nvSpPr>
          <p:cNvPr id="6" name="Rectangle 5"/>
          <p:cNvSpPr/>
          <p:nvPr/>
        </p:nvSpPr>
        <p:spPr>
          <a:xfrm>
            <a:off x="3432309" y="3376813"/>
            <a:ext cx="7687864" cy="1569660"/>
          </a:xfrm>
          <a:prstGeom prst="rect">
            <a:avLst/>
          </a:prstGeom>
        </p:spPr>
        <p:txBody>
          <a:bodyPr wrap="square">
            <a:spAutoFit/>
          </a:bodyPr>
          <a:lstStyle/>
          <a:p>
            <a:pPr algn="just"/>
            <a:r>
              <a:rPr lang="vi-VN" sz="3200" dirty="0">
                <a:solidFill>
                  <a:schemeClr val="bg1"/>
                </a:solidFill>
                <a:latin typeface="Times New Roman" panose="02020603050405020304" pitchFamily="18" charset="0"/>
                <a:ea typeface="Calibri" panose="020F0502020204030204" pitchFamily="34" charset="0"/>
              </a:rPr>
              <a:t>Nếu viết lại thành: “</a:t>
            </a:r>
            <a:r>
              <a:rPr lang="vi-VN" sz="3200" i="1" dirty="0">
                <a:solidFill>
                  <a:schemeClr val="bg1"/>
                </a:solidFill>
                <a:latin typeface="Times New Roman" panose="02020603050405020304" pitchFamily="18" charset="0"/>
                <a:ea typeface="Calibri" panose="020F0502020204030204" pitchFamily="34" charset="0"/>
              </a:rPr>
              <a:t>Cậu đã trả lời câu hỏi và đứng lên</a:t>
            </a:r>
            <a:r>
              <a:rPr lang="vi-VN" sz="3200" dirty="0">
                <a:solidFill>
                  <a:schemeClr val="bg1"/>
                </a:solidFill>
                <a:latin typeface="Times New Roman" panose="02020603050405020304" pitchFamily="18" charset="0"/>
                <a:ea typeface="Calibri" panose="020F0502020204030204" pitchFamily="34" charset="0"/>
              </a:rPr>
              <a:t>” thì các hành động không theo trật tự hợp lí như từng xảy ra trong thực tế.</a:t>
            </a:r>
            <a:endParaRPr lang="en-US" sz="3200" dirty="0">
              <a:solidFill>
                <a:schemeClr val="bg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730482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down)">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3" descr="图片包含 腔肠动物, 珊瑚虫, 动物, 植物&#10;&#10;已生成极高可信度的说明">
            <a:extLst>
              <a:ext uri="{FF2B5EF4-FFF2-40B4-BE49-F238E27FC236}">
                <a16:creationId xmlns="" xmlns:a16="http://schemas.microsoft.com/office/drawing/2014/main" id="{A19C2C6F-9A00-4797-93C1-D5B360944CFD}"/>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155946" y="-100690"/>
            <a:ext cx="9944527" cy="2819400"/>
          </a:xfrm>
          <a:prstGeom prst="rect">
            <a:avLst/>
          </a:prstGeom>
        </p:spPr>
      </p:pic>
      <p:sp>
        <p:nvSpPr>
          <p:cNvPr id="3" name="矩形 2">
            <a:extLst>
              <a:ext uri="{FF2B5EF4-FFF2-40B4-BE49-F238E27FC236}">
                <a16:creationId xmlns="" xmlns:a16="http://schemas.microsoft.com/office/drawing/2014/main" id="{67BFB09C-1801-4599-AE5D-656A47BEB708}"/>
              </a:ext>
            </a:extLst>
          </p:cNvPr>
          <p:cNvSpPr/>
          <p:nvPr/>
        </p:nvSpPr>
        <p:spPr>
          <a:xfrm>
            <a:off x="878670" y="1193515"/>
            <a:ext cx="10499078" cy="51435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 xmlns:a16="http://schemas.microsoft.com/office/drawing/2014/main" id="{72B09E26-D4C5-4C6C-AA20-0F66E2C524C7}"/>
              </a:ext>
            </a:extLst>
          </p:cNvPr>
          <p:cNvSpPr/>
          <p:nvPr/>
        </p:nvSpPr>
        <p:spPr>
          <a:xfrm>
            <a:off x="649451" y="2915148"/>
            <a:ext cx="2553639" cy="20313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 3</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Hoàn</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thành</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3, </a:t>
            </a: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câu</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(c)</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7" name="直接连接符 6">
            <a:extLst>
              <a:ext uri="{FF2B5EF4-FFF2-40B4-BE49-F238E27FC236}">
                <a16:creationId xmlns="" xmlns:a16="http://schemas.microsoft.com/office/drawing/2014/main" id="{25771C01-E405-4DC3-B1B6-01BE5BF2EEF0}"/>
              </a:ext>
            </a:extLst>
          </p:cNvPr>
          <p:cNvCxnSpPr/>
          <p:nvPr/>
        </p:nvCxnSpPr>
        <p:spPr>
          <a:xfrm>
            <a:off x="3098586" y="1511198"/>
            <a:ext cx="0" cy="4311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6">
            <a:extLst>
              <a:ext uri="{FF2B5EF4-FFF2-40B4-BE49-F238E27FC236}">
                <a16:creationId xmlns="" xmlns:a16="http://schemas.microsoft.com/office/drawing/2014/main" id="{5727C5BA-7136-40FB-9325-0FA6C67FB6C8}"/>
              </a:ext>
            </a:extLst>
          </p:cNvPr>
          <p:cNvGrpSpPr/>
          <p:nvPr/>
        </p:nvGrpSpPr>
        <p:grpSpPr>
          <a:xfrm>
            <a:off x="1365465" y="1929382"/>
            <a:ext cx="983630" cy="985765"/>
            <a:chOff x="4110991" y="1911836"/>
            <a:chExt cx="1329125" cy="1332010"/>
          </a:xfrm>
        </p:grpSpPr>
        <p:sp>
          <p:nvSpPr>
            <p:cNvPr id="17" name="Shape 1455">
              <a:extLst>
                <a:ext uri="{FF2B5EF4-FFF2-40B4-BE49-F238E27FC236}">
                  <a16:creationId xmlns=""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dirty="0">
                <a:ln>
                  <a:noFill/>
                </a:ln>
                <a:solidFill>
                  <a:prstClr val="black"/>
                </a:solidFill>
                <a:effectLst/>
                <a:uLnTx/>
                <a:uFillTx/>
                <a:latin typeface="Calibri"/>
                <a:ea typeface="微软雅黑"/>
                <a:cs typeface="+mn-cs"/>
              </a:endParaRPr>
            </a:p>
          </p:txBody>
        </p:sp>
        <p:grpSp>
          <p:nvGrpSpPr>
            <p:cNvPr id="18" name="Group 14">
              <a:extLst>
                <a:ext uri="{FF2B5EF4-FFF2-40B4-BE49-F238E27FC236}">
                  <a16:creationId xmlns=""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19" name="AutoShape 455">
                <a:extLst>
                  <a:ext uri="{FF2B5EF4-FFF2-40B4-BE49-F238E27FC236}">
                    <a16:creationId xmlns=""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0" name="AutoShape 456">
                <a:extLst>
                  <a:ext uri="{FF2B5EF4-FFF2-40B4-BE49-F238E27FC236}">
                    <a16:creationId xmlns=""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grpSp>
      </p:grpSp>
      <p:sp>
        <p:nvSpPr>
          <p:cNvPr id="5" name="Rectangle 4"/>
          <p:cNvSpPr/>
          <p:nvPr/>
        </p:nvSpPr>
        <p:spPr>
          <a:xfrm>
            <a:off x="3448594" y="1654891"/>
            <a:ext cx="7651879" cy="1569660"/>
          </a:xfrm>
          <a:prstGeom prst="rect">
            <a:avLst/>
          </a:prstGeom>
          <a:solidFill>
            <a:schemeClr val="bg1"/>
          </a:solidFill>
        </p:spPr>
        <p:txBody>
          <a:bodyPr wrap="square">
            <a:spAutoFit/>
          </a:bodyPr>
          <a:lstStyle/>
          <a:p>
            <a:pPr lvl="0" algn="just"/>
            <a:r>
              <a:rPr lang="en-US" sz="3200" b="1" i="1" dirty="0" smtClean="0">
                <a:solidFill>
                  <a:srgbClr val="FF0000"/>
                </a:solidFill>
                <a:latin typeface="Times New Roman" panose="02020603050405020304" pitchFamily="18" charset="0"/>
                <a:cs typeface="Times New Roman" panose="02020603050405020304" pitchFamily="18" charset="0"/>
              </a:rPr>
              <a:t>c. </a:t>
            </a:r>
            <a:r>
              <a:rPr lang="vi-VN" sz="3200" b="1" i="1" dirty="0" smtClean="0">
                <a:solidFill>
                  <a:srgbClr val="FF0000"/>
                </a:solidFill>
                <a:latin typeface="Times New Roman" panose="02020603050405020304" pitchFamily="18" charset="0"/>
                <a:cs typeface="Times New Roman" panose="02020603050405020304" pitchFamily="18" charset="0"/>
              </a:rPr>
              <a:t>"Đến </a:t>
            </a:r>
            <a:r>
              <a:rPr lang="vi-VN" sz="3200" b="1" i="1" dirty="0">
                <a:solidFill>
                  <a:srgbClr val="FF0000"/>
                </a:solidFill>
                <a:latin typeface="Times New Roman" panose="02020603050405020304" pitchFamily="18" charset="0"/>
                <a:cs typeface="Times New Roman" panose="02020603050405020304" pitchFamily="18" charset="0"/>
              </a:rPr>
              <a:t>cuối tiết học, cậu tiến lên phía trước và bắt tay thầy giáo như một lời cảm ơn thầm lặng."</a:t>
            </a:r>
            <a:endPar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endParaRPr>
          </a:p>
        </p:txBody>
      </p:sp>
      <p:sp>
        <p:nvSpPr>
          <p:cNvPr id="6" name="Rectangle 5"/>
          <p:cNvSpPr/>
          <p:nvPr/>
        </p:nvSpPr>
        <p:spPr>
          <a:xfrm>
            <a:off x="3432309" y="3376813"/>
            <a:ext cx="7687864" cy="2554545"/>
          </a:xfrm>
          <a:prstGeom prst="rect">
            <a:avLst/>
          </a:prstGeom>
        </p:spPr>
        <p:txBody>
          <a:bodyPr wrap="square">
            <a:spAutoFit/>
          </a:bodyPr>
          <a:lstStyle/>
          <a:p>
            <a:pPr lvl="0" algn="just"/>
            <a:r>
              <a:rPr kumimoji="0" lang="en-US" sz="3200" b="0" i="0" u="none" strike="noStrike" kern="1200" cap="none" spc="0" normalizeH="0" baseline="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Phải</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sử</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dụng</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câu</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gốc</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bởi</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sự</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việc</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được</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diễn</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ra</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theo</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thứ</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tự</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lang="vi-VN" sz="3200" dirty="0" smtClean="0">
                <a:solidFill>
                  <a:schemeClr val="bg1"/>
                </a:solidFill>
                <a:latin typeface="Times New Roman" panose="02020603050405020304" pitchFamily="18" charset="0"/>
                <a:cs typeface="Times New Roman" panose="02020603050405020304" pitchFamily="18" charset="0"/>
              </a:rPr>
              <a:t>trước </a:t>
            </a:r>
            <a:r>
              <a:rPr lang="vi-VN" sz="3200" dirty="0">
                <a:solidFill>
                  <a:schemeClr val="bg1"/>
                </a:solidFill>
                <a:latin typeface="Times New Roman" panose="02020603050405020304" pitchFamily="18" charset="0"/>
                <a:cs typeface="Times New Roman" panose="02020603050405020304" pitchFamily="18" charset="0"/>
              </a:rPr>
              <a:t>sau: “tiến lên phía trước” rồi mới có thể “bắt tay thầy giáo”, vì thầy ở phía trên bục giảng, J cùng các bạn ngồi ở bàn học sinh, phía dưới</a:t>
            </a:r>
            <a:endPar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013181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down)">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8637EAEC-D986-4EC7-B39C-9A86FBC47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19984">
            <a:off x="6221807" y="5090663"/>
            <a:ext cx="1061888" cy="750247"/>
          </a:xfrm>
          <a:prstGeom prst="rect">
            <a:avLst/>
          </a:prstGeom>
        </p:spPr>
      </p:pic>
      <p:sp>
        <p:nvSpPr>
          <p:cNvPr id="15" name="矩形 2">
            <a:extLst>
              <a:ext uri="{FF2B5EF4-FFF2-40B4-BE49-F238E27FC236}">
                <a16:creationId xmlns="" xmlns:a16="http://schemas.microsoft.com/office/drawing/2014/main" id="{67BFB09C-1801-4599-AE5D-656A47BEB708}"/>
              </a:ext>
            </a:extLst>
          </p:cNvPr>
          <p:cNvSpPr/>
          <p:nvPr/>
        </p:nvSpPr>
        <p:spPr>
          <a:xfrm>
            <a:off x="2238832" y="769076"/>
            <a:ext cx="7848600" cy="51435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1" name="图片 10" descr="图片包含 腔肠动物, 珊瑚虫, 动物, 植物&#10;&#10;已生成极高可信度的说明">
            <a:extLst>
              <a:ext uri="{FF2B5EF4-FFF2-40B4-BE49-F238E27FC236}">
                <a16:creationId xmlns="" xmlns:a16="http://schemas.microsoft.com/office/drawing/2014/main" id="{251E801B-D0B8-48B5-A996-ADCB52657E47}"/>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1494943" y="4038600"/>
            <a:ext cx="6467475" cy="2819400"/>
          </a:xfrm>
          <a:prstGeom prst="rect">
            <a:avLst/>
          </a:prstGeom>
        </p:spPr>
      </p:pic>
      <p:pic>
        <p:nvPicPr>
          <p:cNvPr id="18" name="图片 3" descr="图片包含 腔肠动物, 珊瑚虫, 动物, 植物&#10;&#10;已生成极高可信度的说明">
            <a:extLst>
              <a:ext uri="{FF2B5EF4-FFF2-40B4-BE49-F238E27FC236}">
                <a16:creationId xmlns="" xmlns:a16="http://schemas.microsoft.com/office/drawing/2014/main" id="{4F7D5B1C-5E97-4BE7-9FFF-765D6337FAA5}"/>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rot="16200000">
            <a:off x="-977583" y="2950242"/>
            <a:ext cx="4479888" cy="1952941"/>
          </a:xfrm>
          <a:prstGeom prst="rect">
            <a:avLst/>
          </a:prstGeom>
        </p:spPr>
      </p:pic>
      <p:pic>
        <p:nvPicPr>
          <p:cNvPr id="2" name="Picture 1"/>
          <p:cNvPicPr>
            <a:picLocks noChangeAspect="1"/>
          </p:cNvPicPr>
          <p:nvPr/>
        </p:nvPicPr>
        <p:blipFill>
          <a:blip r:embed="rId6"/>
          <a:stretch>
            <a:fillRect/>
          </a:stretch>
        </p:blipFill>
        <p:spPr>
          <a:xfrm>
            <a:off x="2751597" y="608938"/>
            <a:ext cx="6273328" cy="5803895"/>
          </a:xfrm>
          <a:prstGeom prst="rect">
            <a:avLst/>
          </a:prstGeom>
        </p:spPr>
      </p:pic>
    </p:spTree>
    <p:extLst>
      <p:ext uri="{BB962C8B-B14F-4D97-AF65-F5344CB8AC3E}">
        <p14:creationId xmlns:p14="http://schemas.microsoft.com/office/powerpoint/2010/main" val="2082628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p:tgtEl>
                                          <p:spTgt spid="18"/>
                                        </p:tgtEl>
                                        <p:attrNameLst>
                                          <p:attrName>ppt_x</p:attrName>
                                        </p:attrNameLst>
                                      </p:cBhvr>
                                      <p:tavLst>
                                        <p:tav tm="0">
                                          <p:val>
                                            <p:strVal val="#ppt_x+#ppt_w*1.125000"/>
                                          </p:val>
                                        </p:tav>
                                        <p:tav tm="100000">
                                          <p:val>
                                            <p:strVal val="#ppt_x"/>
                                          </p:val>
                                        </p:tav>
                                      </p:tavLst>
                                    </p:anim>
                                    <p:animEffect transition="in" filter="wipe(left)">
                                      <p:cBhvr>
                                        <p:cTn id="2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 xmlns:a16="http://schemas.microsoft.com/office/drawing/2014/main" id="{9F8174EE-9CA8-4013-A4F9-C6F2A79DB2F0}"/>
              </a:ext>
            </a:extLst>
          </p:cNvPr>
          <p:cNvGrpSpPr/>
          <p:nvPr/>
        </p:nvGrpSpPr>
        <p:grpSpPr>
          <a:xfrm>
            <a:off x="461440" y="425003"/>
            <a:ext cx="9287865" cy="1010436"/>
            <a:chOff x="2260821" y="-1409528"/>
            <a:chExt cx="2542164" cy="2544350"/>
          </a:xfrm>
        </p:grpSpPr>
        <p:sp>
          <p:nvSpPr>
            <p:cNvPr id="2" name="矩形 1">
              <a:extLst>
                <a:ext uri="{FF2B5EF4-FFF2-40B4-BE49-F238E27FC236}">
                  <a16:creationId xmlns=""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 xmlns:a16="http://schemas.microsoft.com/office/drawing/2014/main" id="{81AFD4A9-2D68-4DA9-9C1C-83F04C8A785A}"/>
                </a:ext>
              </a:extLst>
            </p:cNvPr>
            <p:cNvSpPr/>
            <p:nvPr/>
          </p:nvSpPr>
          <p:spPr>
            <a:xfrm>
              <a:off x="2333872" y="-1409528"/>
              <a:ext cx="2133600" cy="2278995"/>
            </a:xfrm>
            <a:prstGeom prst="rect">
              <a:avLst/>
            </a:prstGeom>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altLang="zh-CN" sz="40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rPr>
                <a:t>BÀI</a:t>
              </a:r>
              <a:r>
                <a:rPr kumimoji="0" lang="en-US" altLang="zh-CN" sz="40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rPr>
                <a:t> TẬP 4. Tr62</a:t>
              </a:r>
              <a:endParaRPr kumimoji="0" lang="zh-CN" altLang="en-US" sz="4000" b="0"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grpSp>
      <p:graphicFrame>
        <p:nvGraphicFramePr>
          <p:cNvPr id="12" name="Table 11"/>
          <p:cNvGraphicFramePr>
            <a:graphicFrameLocks noGrp="1"/>
          </p:cNvGraphicFramePr>
          <p:nvPr>
            <p:extLst>
              <p:ext uri="{D42A27DB-BD31-4B8C-83A1-F6EECF244321}">
                <p14:modId xmlns:p14="http://schemas.microsoft.com/office/powerpoint/2010/main" val="1396913823"/>
              </p:ext>
            </p:extLst>
          </p:nvPr>
        </p:nvGraphicFramePr>
        <p:xfrm>
          <a:off x="461441" y="1793233"/>
          <a:ext cx="11229816" cy="4751257"/>
        </p:xfrm>
        <a:graphic>
          <a:graphicData uri="http://schemas.openxmlformats.org/drawingml/2006/table">
            <a:tbl>
              <a:tblPr firstRow="1" firstCol="1" lastRow="1" lastCol="1" bandRow="1" bandCol="1"/>
              <a:tblGrid>
                <a:gridCol w="1754975">
                  <a:extLst>
                    <a:ext uri="{9D8B030D-6E8A-4147-A177-3AD203B41FA5}">
                      <a16:colId xmlns="" xmlns:a16="http://schemas.microsoft.com/office/drawing/2014/main" val="1100798725"/>
                    </a:ext>
                  </a:extLst>
                </a:gridCol>
                <a:gridCol w="4674019">
                  <a:extLst>
                    <a:ext uri="{9D8B030D-6E8A-4147-A177-3AD203B41FA5}">
                      <a16:colId xmlns="" xmlns:a16="http://schemas.microsoft.com/office/drawing/2014/main" val="2970555573"/>
                    </a:ext>
                  </a:extLst>
                </a:gridCol>
                <a:gridCol w="4800822">
                  <a:extLst>
                    <a:ext uri="{9D8B030D-6E8A-4147-A177-3AD203B41FA5}">
                      <a16:colId xmlns="" xmlns:a16="http://schemas.microsoft.com/office/drawing/2014/main" val="1346031194"/>
                    </a:ext>
                  </a:extLst>
                </a:gridCol>
              </a:tblGrid>
              <a:tr h="1583752">
                <a:tc>
                  <a:txBody>
                    <a:bodyPr/>
                    <a:lstStyle/>
                    <a:p>
                      <a:pPr algn="just">
                        <a:spcAft>
                          <a:spcPts val="0"/>
                        </a:spcAft>
                        <a:tabLst>
                          <a:tab pos="2110105" algn="l"/>
                        </a:tabLst>
                      </a:pPr>
                      <a:r>
                        <a:rPr lang="pt-BR" sz="2400" b="1" dirty="0">
                          <a:effectLst/>
                          <a:latin typeface="Times New Roman" panose="02020603050405020304" pitchFamily="18" charset="0"/>
                          <a:ea typeface="MS Mincho"/>
                        </a:rPr>
                        <a:t>Câu a</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110105" algn="l"/>
                        </a:tabLst>
                      </a:pPr>
                      <a:r>
                        <a:rPr lang="pt-BR" sz="2400" b="1" u="sng" dirty="0">
                          <a:effectLst/>
                          <a:latin typeface="Times New Roman" panose="02020603050405020304" pitchFamily="18" charset="0"/>
                          <a:ea typeface="MS Mincho"/>
                        </a:rPr>
                        <a:t>Câu gốc</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en-US" sz="2400" i="1" dirty="0" err="1">
                          <a:effectLst/>
                          <a:latin typeface="Times New Roman" panose="02020603050405020304" pitchFamily="18" charset="0"/>
                          <a:ea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rõ</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làm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thế</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lẽ</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thực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sự</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điều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gì</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muốn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nhắn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nhủ</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với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chúng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110105" algn="l"/>
                        </a:tabLst>
                      </a:pPr>
                      <a:r>
                        <a:rPr lang="pt-BR" sz="2400" b="1" u="sng" dirty="0">
                          <a:effectLst/>
                          <a:latin typeface="Times New Roman" panose="02020603050405020304" pitchFamily="18" charset="0"/>
                          <a:ea typeface="MS Mincho"/>
                        </a:rPr>
                        <a:t>Câu thay đổi</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lẽ</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thực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sự</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điều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gì</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muốn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nhắn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nhủ</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với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chúng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rõ</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làm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thế</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4131768280"/>
                  </a:ext>
                </a:extLst>
              </a:tr>
              <a:tr h="2375629">
                <a:tc>
                  <a:txBody>
                    <a:bodyPr/>
                    <a:lstStyle/>
                    <a:p>
                      <a:pPr algn="just">
                        <a:spcAft>
                          <a:spcPts val="0"/>
                        </a:spcAft>
                        <a:tabLst>
                          <a:tab pos="2110105" algn="l"/>
                        </a:tabLst>
                      </a:pPr>
                      <a:r>
                        <a:rPr lang="pt-BR" sz="2400" b="1" dirty="0">
                          <a:effectLst/>
                          <a:latin typeface="Times New Roman" panose="02020603050405020304" pitchFamily="18" charset="0"/>
                          <a:ea typeface="MS Mincho"/>
                        </a:rPr>
                        <a:t>So sánh sự khác biệt về nghĩa</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Có số vế câu là</a:t>
                      </a:r>
                      <a:r>
                        <a:rPr lang="pt-BR" sz="2400" dirty="0" smtClean="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p>
                      <a:pPr>
                        <a:spcAft>
                          <a:spcPts val="0"/>
                        </a:spcAft>
                        <a:tabLst>
                          <a:tab pos="2110105" algn="l"/>
                        </a:tabLst>
                      </a:pPr>
                      <a:r>
                        <a:rPr lang="pt-BR" sz="2400" i="1" dirty="0">
                          <a:effectLst/>
                          <a:latin typeface="Times New Roman" panose="02020603050405020304" pitchFamily="18" charset="0"/>
                          <a:ea typeface="MS Mincho"/>
                        </a:rPr>
                        <a:t>Nghĩa vế đầu</a:t>
                      </a:r>
                      <a:endParaRPr lang="en-US" sz="2400" dirty="0">
                        <a:effectLst/>
                        <a:latin typeface="Times New Roman" panose="02020603050405020304" pitchFamily="18" charset="0"/>
                        <a:ea typeface="Times New Roman" panose="02020603050405020304" pitchFamily="18" charset="0"/>
                      </a:endParaRPr>
                    </a:p>
                    <a:p>
                      <a:pPr>
                        <a:spcAft>
                          <a:spcPts val="0"/>
                        </a:spcAft>
                        <a:tabLst>
                          <a:tab pos="2110105" algn="l"/>
                        </a:tabLst>
                      </a:pPr>
                      <a:r>
                        <a:rPr lang="pt-BR" sz="2400" i="1" dirty="0" smtClean="0">
                          <a:effectLst/>
                          <a:latin typeface="Times New Roman" panose="02020603050405020304" pitchFamily="18" charset="0"/>
                          <a:ea typeface="MS Mincho"/>
                        </a:rPr>
                        <a:t>..........................................................</a:t>
                      </a:r>
                      <a:endParaRPr lang="en-US" sz="2400" dirty="0" smtClean="0">
                        <a:effectLst/>
                        <a:latin typeface="Times New Roman" panose="02020603050405020304" pitchFamily="18" charset="0"/>
                        <a:ea typeface="Times New Roman" panose="02020603050405020304" pitchFamily="18" charset="0"/>
                      </a:endParaRPr>
                    </a:p>
                    <a:p>
                      <a:pPr>
                        <a:spcAft>
                          <a:spcPts val="0"/>
                        </a:spcAft>
                        <a:tabLst>
                          <a:tab pos="2110105" algn="l"/>
                        </a:tabLst>
                      </a:pPr>
                      <a:r>
                        <a:rPr lang="pt-BR" sz="2400" i="1" dirty="0" smtClean="0">
                          <a:effectLst/>
                          <a:latin typeface="Times New Roman" panose="02020603050405020304" pitchFamily="18" charset="0"/>
                          <a:ea typeface="MS Mincho"/>
                        </a:rPr>
                        <a:t>Nghĩa </a:t>
                      </a:r>
                      <a:r>
                        <a:rPr lang="pt-BR" sz="2400" i="1" dirty="0">
                          <a:effectLst/>
                          <a:latin typeface="Times New Roman" panose="02020603050405020304" pitchFamily="18" charset="0"/>
                          <a:ea typeface="MS Mincho"/>
                        </a:rPr>
                        <a:t>vế sau:</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i="1" dirty="0" smtClean="0">
                          <a:effectLst/>
                          <a:latin typeface="Times New Roman" panose="02020603050405020304" pitchFamily="18" charset="0"/>
                          <a:ea typeface="MS Mincho"/>
                        </a:rPr>
                        <a:t>.........................................................</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i="1" dirty="0">
                          <a:effectLst/>
                          <a:latin typeface="Times New Roman" panose="02020603050405020304" pitchFamily="18" charset="0"/>
                          <a:ea typeface="MS Mincho"/>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Nếu thay đổi cấu trúc dẫn đến những thay đổi:</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en-US" sz="2400" dirty="0" smtClean="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852233339"/>
                  </a:ext>
                </a:extLst>
              </a:tr>
              <a:tr h="791876">
                <a:tc>
                  <a:txBody>
                    <a:bodyPr/>
                    <a:lstStyle/>
                    <a:p>
                      <a:pPr algn="just">
                        <a:spcAft>
                          <a:spcPts val="0"/>
                        </a:spcAft>
                        <a:tabLst>
                          <a:tab pos="2110105" algn="l"/>
                        </a:tabLst>
                      </a:pPr>
                      <a:r>
                        <a:rPr lang="pt-BR" sz="2400" b="1" dirty="0">
                          <a:effectLst/>
                          <a:latin typeface="Times New Roman" panose="02020603050405020304" pitchFamily="18" charset="0"/>
                          <a:ea typeface="MS Mincho"/>
                        </a:rPr>
                        <a:t>Lựa chọn</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b="1" dirty="0">
                          <a:effectLst/>
                          <a:latin typeface="Times New Roman" panose="02020603050405020304" pitchFamily="18" charset="0"/>
                          <a:ea typeface="MS Mincho"/>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b="1" dirty="0">
                          <a:effectLst/>
                          <a:latin typeface="Times New Roman" panose="02020603050405020304" pitchFamily="18" charset="0"/>
                          <a:ea typeface="MS Mincho"/>
                        </a:rPr>
                        <a:t> </a:t>
                      </a:r>
                      <a:r>
                        <a:rPr lang="pt-BR" sz="2400" dirty="0">
                          <a:effectLst/>
                          <a:latin typeface="Times New Roman" panose="02020603050405020304" pitchFamily="18" charset="0"/>
                          <a:ea typeface="MS Mincho"/>
                        </a:rPr>
                        <a:t>Sự thay đổi đó có ổn  không</a:t>
                      </a:r>
                      <a:r>
                        <a:rPr lang="pt-BR" sz="2400" dirty="0" smtClean="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4067624865"/>
                  </a:ext>
                </a:extLst>
              </a:tr>
            </a:tbl>
          </a:graphicData>
        </a:graphic>
      </p:graphicFrame>
      <p:sp>
        <p:nvSpPr>
          <p:cNvPr id="6" name="TextBox 5"/>
          <p:cNvSpPr txBox="1"/>
          <p:nvPr/>
        </p:nvSpPr>
        <p:spPr>
          <a:xfrm>
            <a:off x="4467497" y="3265714"/>
            <a:ext cx="792205" cy="523220"/>
          </a:xfrm>
          <a:prstGeom prst="rect">
            <a:avLst/>
          </a:prstGeom>
          <a:noFill/>
        </p:spPr>
        <p:txBody>
          <a:bodyPr wrap="non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2 </a:t>
            </a:r>
            <a:r>
              <a:rPr lang="en-US" sz="2800" dirty="0" err="1" smtClean="0">
                <a:solidFill>
                  <a:srgbClr val="FF0000"/>
                </a:solidFill>
                <a:latin typeface="Times New Roman" panose="02020603050405020304" pitchFamily="18" charset="0"/>
                <a:cs typeface="Times New Roman" panose="02020603050405020304" pitchFamily="18" charset="0"/>
              </a:rPr>
              <a:t>vế</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318880" y="4018400"/>
            <a:ext cx="4578497" cy="461665"/>
          </a:xfrm>
          <a:prstGeom prst="rect">
            <a:avLst/>
          </a:prstGeom>
        </p:spPr>
        <p:txBody>
          <a:bodyPr wrap="none">
            <a:spAutoFit/>
          </a:bodyPr>
          <a:lstStyle/>
          <a:p>
            <a:r>
              <a:rPr lang="en-US" sz="2400" dirty="0" smtClean="0">
                <a:solidFill>
                  <a:srgbClr val="FF0000"/>
                </a:solidFill>
                <a:latin typeface="Times New Roman" panose="02020603050405020304" pitchFamily="18" charset="0"/>
                <a:ea typeface="Calibri" panose="020F0502020204030204" pitchFamily="34" charset="0"/>
              </a:rPr>
              <a:t>N</a:t>
            </a:r>
            <a:r>
              <a:rPr lang="vi-VN" sz="2400" dirty="0" smtClean="0">
                <a:solidFill>
                  <a:srgbClr val="FF0000"/>
                </a:solidFill>
                <a:latin typeface="Times New Roman" panose="02020603050405020304" pitchFamily="18" charset="0"/>
                <a:ea typeface="Calibri" panose="020F0502020204030204" pitchFamily="34" charset="0"/>
              </a:rPr>
              <a:t>êu </a:t>
            </a:r>
            <a:r>
              <a:rPr lang="vi-VN" sz="2400" dirty="0">
                <a:solidFill>
                  <a:srgbClr val="FF0000"/>
                </a:solidFill>
                <a:latin typeface="Times New Roman" panose="02020603050405020304" pitchFamily="18" charset="0"/>
                <a:ea typeface="Calibri" panose="020F0502020204030204" pitchFamily="34" charset="0"/>
              </a:rPr>
              <a:t>băn khoăn về một điều chưa rõ</a:t>
            </a:r>
            <a:endParaRPr lang="en-US" sz="2400" dirty="0">
              <a:solidFill>
                <a:srgbClr val="FF0000"/>
              </a:solidFill>
            </a:endParaRPr>
          </a:p>
        </p:txBody>
      </p:sp>
      <p:sp>
        <p:nvSpPr>
          <p:cNvPr id="13" name="Rectangle 12"/>
          <p:cNvSpPr/>
          <p:nvPr/>
        </p:nvSpPr>
        <p:spPr>
          <a:xfrm>
            <a:off x="2243890" y="4709531"/>
            <a:ext cx="4584558" cy="830997"/>
          </a:xfrm>
          <a:prstGeom prst="rect">
            <a:avLst/>
          </a:prstGeom>
        </p:spPr>
        <p:txBody>
          <a:bodyPr wrap="square">
            <a:spAutoFit/>
          </a:bodyPr>
          <a:lstStyle/>
          <a:p>
            <a:r>
              <a:rPr lang="en-US" sz="2400" dirty="0">
                <a:solidFill>
                  <a:srgbClr val="FF0000"/>
                </a:solidFill>
                <a:latin typeface="Times New Roman" panose="02020603050405020304" pitchFamily="18" charset="0"/>
                <a:ea typeface="Calibri" panose="020F0502020204030204" pitchFamily="34" charset="0"/>
              </a:rPr>
              <a:t>Đ</a:t>
            </a:r>
            <a:r>
              <a:rPr lang="vi-VN" sz="2400" dirty="0" smtClean="0">
                <a:solidFill>
                  <a:srgbClr val="FF0000"/>
                </a:solidFill>
                <a:latin typeface="Times New Roman" panose="02020603050405020304" pitchFamily="18" charset="0"/>
                <a:ea typeface="Calibri" panose="020F0502020204030204" pitchFamily="34" charset="0"/>
              </a:rPr>
              <a:t>ưa </a:t>
            </a:r>
            <a:r>
              <a:rPr lang="vi-VN" sz="2400" dirty="0">
                <a:solidFill>
                  <a:srgbClr val="FF0000"/>
                </a:solidFill>
                <a:latin typeface="Times New Roman" panose="02020603050405020304" pitchFamily="18" charset="0"/>
                <a:ea typeface="Calibri" panose="020F0502020204030204" pitchFamily="34" charset="0"/>
              </a:rPr>
              <a:t>ra một dự đoán nhằm giải thích cho điều chưa rõ ở trên</a:t>
            </a:r>
            <a:endParaRPr lang="en-US" sz="2400" dirty="0">
              <a:solidFill>
                <a:srgbClr val="FF0000"/>
              </a:solidFill>
            </a:endParaRPr>
          </a:p>
        </p:txBody>
      </p:sp>
      <p:sp>
        <p:nvSpPr>
          <p:cNvPr id="14" name="Rectangle 13"/>
          <p:cNvSpPr/>
          <p:nvPr/>
        </p:nvSpPr>
        <p:spPr>
          <a:xfrm>
            <a:off x="6897377" y="4168861"/>
            <a:ext cx="4663252" cy="1200329"/>
          </a:xfrm>
          <a:prstGeom prst="rect">
            <a:avLst/>
          </a:prstGeom>
          <a:solidFill>
            <a:schemeClr val="bg1"/>
          </a:solidFill>
        </p:spPr>
        <p:txBody>
          <a:bodyPr wrap="square">
            <a:spAutoFit/>
          </a:bodyPr>
          <a:lstStyle/>
          <a:p>
            <a:pPr>
              <a:lnSpc>
                <a:spcPct val="150000"/>
              </a:lnSpc>
            </a:pPr>
            <a:r>
              <a:rPr lang="en-US" sz="2400" dirty="0" smtClean="0">
                <a:solidFill>
                  <a:srgbClr val="FF0000"/>
                </a:solidFill>
                <a:latin typeface="Times New Roman" panose="02020603050405020304" pitchFamily="18" charset="0"/>
                <a:ea typeface="Calibri" panose="020F0502020204030204" pitchFamily="34" charset="0"/>
              </a:rPr>
              <a:t>L</a:t>
            </a:r>
            <a:r>
              <a:rPr lang="vi-VN" sz="2400" dirty="0" smtClean="0">
                <a:solidFill>
                  <a:srgbClr val="FF0000"/>
                </a:solidFill>
                <a:latin typeface="Times New Roman" panose="02020603050405020304" pitchFamily="18" charset="0"/>
                <a:ea typeface="Calibri" panose="020F0502020204030204" pitchFamily="34" charset="0"/>
              </a:rPr>
              <a:t>ời </a:t>
            </a:r>
            <a:r>
              <a:rPr lang="vi-VN" sz="2400" dirty="0">
                <a:solidFill>
                  <a:srgbClr val="FF0000"/>
                </a:solidFill>
                <a:latin typeface="Times New Roman" panose="02020603050405020304" pitchFamily="18" charset="0"/>
                <a:ea typeface="Calibri" panose="020F0502020204030204" pitchFamily="34" charset="0"/>
              </a:rPr>
              <a:t>giải thích lại xuất hiện trước điều băn khoăn. </a:t>
            </a:r>
            <a:endParaRPr lang="en-US" sz="2400" dirty="0">
              <a:solidFill>
                <a:srgbClr val="FF0000"/>
              </a:solidFill>
              <a:latin typeface="Times New Roman" panose="02020603050405020304" pitchFamily="18" charset="0"/>
              <a:ea typeface="Calibri" panose="020F0502020204030204" pitchFamily="34" charset="0"/>
            </a:endParaRPr>
          </a:p>
        </p:txBody>
      </p:sp>
      <p:sp>
        <p:nvSpPr>
          <p:cNvPr id="15" name="Rectangle 14"/>
          <p:cNvSpPr/>
          <p:nvPr/>
        </p:nvSpPr>
        <p:spPr>
          <a:xfrm>
            <a:off x="6982132" y="6082825"/>
            <a:ext cx="1861422" cy="461665"/>
          </a:xfrm>
          <a:prstGeom prst="rect">
            <a:avLst/>
          </a:prstGeom>
        </p:spPr>
        <p:txBody>
          <a:bodyPr wrap="square">
            <a:spAutoFit/>
          </a:bodyPr>
          <a:lstStyle/>
          <a:p>
            <a:r>
              <a:rPr lang="en-US" sz="2400" dirty="0" err="1" smtClean="0">
                <a:solidFill>
                  <a:srgbClr val="FF0000"/>
                </a:solidFill>
                <a:latin typeface="Times New Roman" panose="02020603050405020304" pitchFamily="18" charset="0"/>
              </a:rPr>
              <a:t>Không</a:t>
            </a:r>
            <a:r>
              <a:rPr lang="en-US" sz="2400" dirty="0" smtClean="0">
                <a:solidFill>
                  <a:srgbClr val="FF0000"/>
                </a:solidFill>
                <a:latin typeface="Times New Roman" panose="02020603050405020304" pitchFamily="18" charset="0"/>
              </a:rPr>
              <a:t> </a:t>
            </a:r>
            <a:r>
              <a:rPr lang="en-US" sz="2400" dirty="0" err="1" smtClean="0">
                <a:solidFill>
                  <a:srgbClr val="FF0000"/>
                </a:solidFill>
                <a:latin typeface="Times New Roman" panose="02020603050405020304" pitchFamily="18" charset="0"/>
              </a:rPr>
              <a:t>hợp</a:t>
            </a:r>
            <a:r>
              <a:rPr lang="en-US" sz="2400" dirty="0" smtClean="0">
                <a:solidFill>
                  <a:srgbClr val="FF0000"/>
                </a:solidFill>
                <a:latin typeface="Times New Roman" panose="02020603050405020304" pitchFamily="18" charset="0"/>
              </a:rPr>
              <a:t> </a:t>
            </a:r>
            <a:r>
              <a:rPr lang="en-US" sz="2400" dirty="0" err="1" smtClean="0">
                <a:solidFill>
                  <a:srgbClr val="FF0000"/>
                </a:solidFill>
                <a:latin typeface="Times New Roman" panose="02020603050405020304" pitchFamily="18" charset="0"/>
              </a:rPr>
              <a:t>lí</a:t>
            </a:r>
            <a:endParaRPr lang="en-US" sz="2400" dirty="0">
              <a:solidFill>
                <a:srgbClr val="FF0000"/>
              </a:solidFill>
            </a:endParaRPr>
          </a:p>
        </p:txBody>
      </p:sp>
      <p:pic>
        <p:nvPicPr>
          <p:cNvPr id="16" name="Picture 15">
            <a:extLst>
              <a:ext uri="{FF2B5EF4-FFF2-40B4-BE49-F238E27FC236}">
                <a16:creationId xmlns="" xmlns:a16="http://schemas.microsoft.com/office/drawing/2014/main" id="{EE362FFE-9C3A-4D69-9A6F-1315F67776EA}"/>
              </a:ext>
            </a:extLst>
          </p:cNvPr>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3832650" y="5841402"/>
            <a:ext cx="603557" cy="482845"/>
          </a:xfrm>
          <a:prstGeom prst="rect">
            <a:avLst/>
          </a:prstGeom>
          <a:ln>
            <a:solidFill>
              <a:schemeClr val="bg1"/>
            </a:solidFill>
          </a:ln>
        </p:spPr>
      </p:pic>
    </p:spTree>
    <p:extLst>
      <p:ext uri="{BB962C8B-B14F-4D97-AF65-F5344CB8AC3E}">
        <p14:creationId xmlns:p14="http://schemas.microsoft.com/office/powerpoint/2010/main" val="26365797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2000"/>
                                        <p:tgtEl>
                                          <p:spTgt spid="16"/>
                                        </p:tgtEl>
                                      </p:cBhvr>
                                    </p:animEffect>
                                    <p:anim calcmode="lin" valueType="num">
                                      <p:cBhvr>
                                        <p:cTn id="54" dur="2000" fill="hold"/>
                                        <p:tgtEl>
                                          <p:spTgt spid="16"/>
                                        </p:tgtEl>
                                        <p:attrNameLst>
                                          <p:attrName>ppt_w</p:attrName>
                                        </p:attrNameLst>
                                      </p:cBhvr>
                                      <p:tavLst>
                                        <p:tav tm="0" fmla="#ppt_w*sin(2.5*pi*$)">
                                          <p:val>
                                            <p:fltVal val="0"/>
                                          </p:val>
                                        </p:tav>
                                        <p:tav tm="100000">
                                          <p:val>
                                            <p:fltVal val="1"/>
                                          </p:val>
                                        </p:tav>
                                      </p:tavLst>
                                    </p:anim>
                                    <p:anim calcmode="lin" valueType="num">
                                      <p:cBhvr>
                                        <p:cTn id="55"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 xmlns:a16="http://schemas.microsoft.com/office/drawing/2014/main" id="{9F8174EE-9CA8-4013-A4F9-C6F2A79DB2F0}"/>
              </a:ext>
            </a:extLst>
          </p:cNvPr>
          <p:cNvGrpSpPr/>
          <p:nvPr/>
        </p:nvGrpSpPr>
        <p:grpSpPr>
          <a:xfrm>
            <a:off x="461440" y="425003"/>
            <a:ext cx="9287865" cy="1010436"/>
            <a:chOff x="2260821" y="-1409528"/>
            <a:chExt cx="2542164" cy="2544350"/>
          </a:xfrm>
        </p:grpSpPr>
        <p:sp>
          <p:nvSpPr>
            <p:cNvPr id="2" name="矩形 1">
              <a:extLst>
                <a:ext uri="{FF2B5EF4-FFF2-40B4-BE49-F238E27FC236}">
                  <a16:creationId xmlns=""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 xmlns:a16="http://schemas.microsoft.com/office/drawing/2014/main" id="{81AFD4A9-2D68-4DA9-9C1C-83F04C8A785A}"/>
                </a:ext>
              </a:extLst>
            </p:cNvPr>
            <p:cNvSpPr/>
            <p:nvPr/>
          </p:nvSpPr>
          <p:spPr>
            <a:xfrm>
              <a:off x="2333872" y="-1409528"/>
              <a:ext cx="2133600" cy="22789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40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rPr>
                <a:t>BÀI TẬP 4. Tr62</a:t>
              </a:r>
              <a:endParaRPr kumimoji="0" lang="zh-CN" altLang="en-US" sz="4000" b="0"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grpSp>
      <p:graphicFrame>
        <p:nvGraphicFramePr>
          <p:cNvPr id="17" name="Table 16"/>
          <p:cNvGraphicFramePr>
            <a:graphicFrameLocks noGrp="1"/>
          </p:cNvGraphicFramePr>
          <p:nvPr>
            <p:extLst>
              <p:ext uri="{D42A27DB-BD31-4B8C-83A1-F6EECF244321}">
                <p14:modId xmlns:p14="http://schemas.microsoft.com/office/powerpoint/2010/main" val="2283163632"/>
              </p:ext>
            </p:extLst>
          </p:nvPr>
        </p:nvGraphicFramePr>
        <p:xfrm>
          <a:off x="461440" y="1802673"/>
          <a:ext cx="11308193" cy="4846321"/>
        </p:xfrm>
        <a:graphic>
          <a:graphicData uri="http://schemas.openxmlformats.org/drawingml/2006/table">
            <a:tbl>
              <a:tblPr firstRow="1" firstCol="1" lastRow="1" lastCol="1" bandRow="1" bandCol="1"/>
              <a:tblGrid>
                <a:gridCol w="1767224">
                  <a:extLst>
                    <a:ext uri="{9D8B030D-6E8A-4147-A177-3AD203B41FA5}">
                      <a16:colId xmlns="" xmlns:a16="http://schemas.microsoft.com/office/drawing/2014/main" val="1927504137"/>
                    </a:ext>
                  </a:extLst>
                </a:gridCol>
                <a:gridCol w="4706640">
                  <a:extLst>
                    <a:ext uri="{9D8B030D-6E8A-4147-A177-3AD203B41FA5}">
                      <a16:colId xmlns="" xmlns:a16="http://schemas.microsoft.com/office/drawing/2014/main" val="3507810070"/>
                    </a:ext>
                  </a:extLst>
                </a:gridCol>
                <a:gridCol w="4834329">
                  <a:extLst>
                    <a:ext uri="{9D8B030D-6E8A-4147-A177-3AD203B41FA5}">
                      <a16:colId xmlns="" xmlns:a16="http://schemas.microsoft.com/office/drawing/2014/main" val="1502323820"/>
                    </a:ext>
                  </a:extLst>
                </a:gridCol>
              </a:tblGrid>
              <a:tr h="1611086">
                <a:tc>
                  <a:txBody>
                    <a:bodyPr/>
                    <a:lstStyle/>
                    <a:p>
                      <a:pPr algn="just">
                        <a:spcAft>
                          <a:spcPts val="0"/>
                        </a:spcAft>
                        <a:tabLst>
                          <a:tab pos="2110105" algn="l"/>
                        </a:tabLst>
                      </a:pPr>
                      <a:r>
                        <a:rPr lang="pt-BR" sz="2400" b="1" dirty="0">
                          <a:effectLst/>
                          <a:latin typeface="Times New Roman" panose="02020603050405020304" pitchFamily="18" charset="0"/>
                          <a:ea typeface="MS Mincho"/>
                        </a:rPr>
                        <a:t>Câu b</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110105" algn="l"/>
                        </a:tabLst>
                      </a:pPr>
                      <a:r>
                        <a:rPr lang="pt-BR" sz="2400" b="1" u="sng" dirty="0">
                          <a:effectLst/>
                          <a:latin typeface="Times New Roman" panose="02020603050405020304" pitchFamily="18" charset="0"/>
                          <a:ea typeface="MS Mincho"/>
                        </a:rPr>
                        <a:t>Câu gốc</a:t>
                      </a:r>
                      <a:endParaRPr lang="en-US" sz="2400" dirty="0">
                        <a:effectLst/>
                        <a:latin typeface="Times New Roman" panose="02020603050405020304" pitchFamily="18" charset="0"/>
                        <a:ea typeface="Times New Roman" panose="02020603050405020304" pitchFamily="18" charset="0"/>
                      </a:endParaRPr>
                    </a:p>
                    <a:p>
                      <a:pPr>
                        <a:spcAft>
                          <a:spcPts val="0"/>
                        </a:spcAft>
                      </a:pPr>
                      <a:r>
                        <a:rPr lang="vi-VN" sz="2400" i="1" dirty="0">
                          <a:effectLst/>
                          <a:latin typeface="Times New Roman" panose="02020603050405020304" pitchFamily="18" charset="0"/>
                          <a:ea typeface="Calibri" panose="020F0502020204030204" pitchFamily="34" charset="0"/>
                        </a:rPr>
                        <a:t>Tuy nhiên, đây không phải là điều quá nghiêm trọng, và càng không phải là "căn bệnh" hết cách chữa</a:t>
                      </a:r>
                      <a:r>
                        <a:rPr lang="vi-VN" sz="2400" i="1" dirty="0" smtClean="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110105" algn="l"/>
                        </a:tabLst>
                      </a:pPr>
                      <a:r>
                        <a:rPr lang="pt-BR" sz="2400" b="1" u="sng" dirty="0">
                          <a:effectLst/>
                          <a:latin typeface="Times New Roman" panose="02020603050405020304" pitchFamily="18" charset="0"/>
                          <a:ea typeface="MS Mincho"/>
                        </a:rPr>
                        <a:t>Câu thay đổi</a:t>
                      </a:r>
                      <a:endParaRPr lang="en-US" sz="2400" dirty="0">
                        <a:effectLst/>
                        <a:latin typeface="Times New Roman" panose="02020603050405020304" pitchFamily="18" charset="0"/>
                        <a:ea typeface="Times New Roman" panose="02020603050405020304" pitchFamily="18" charset="0"/>
                      </a:endParaRPr>
                    </a:p>
                    <a:p>
                      <a:pPr>
                        <a:spcAft>
                          <a:spcPts val="0"/>
                        </a:spcAft>
                      </a:pPr>
                      <a:r>
                        <a:rPr lang="vi-VN" sz="2400" i="1" dirty="0">
                          <a:effectLst/>
                          <a:latin typeface="Times New Roman" panose="02020603050405020304" pitchFamily="18" charset="0"/>
                          <a:ea typeface="Calibri" panose="020F0502020204030204" pitchFamily="34" charset="0"/>
                        </a:rPr>
                        <a:t>Tuy nhiên, đây không phải là "căn bệnh" hết cách chữa và càng không phải là điều quá nghiêm trọng</a:t>
                      </a:r>
                      <a:r>
                        <a:rPr lang="vi-VN" sz="2400" i="1" dirty="0" smtClean="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752304682"/>
                  </a:ext>
                </a:extLst>
              </a:tr>
              <a:tr h="2346961">
                <a:tc>
                  <a:txBody>
                    <a:bodyPr/>
                    <a:lstStyle/>
                    <a:p>
                      <a:pPr algn="just">
                        <a:spcAft>
                          <a:spcPts val="0"/>
                        </a:spcAft>
                        <a:tabLst>
                          <a:tab pos="2110105" algn="l"/>
                        </a:tabLst>
                      </a:pPr>
                      <a:r>
                        <a:rPr lang="pt-BR" sz="2400" b="1">
                          <a:effectLst/>
                          <a:latin typeface="Times New Roman" panose="02020603050405020304" pitchFamily="18" charset="0"/>
                          <a:ea typeface="MS Mincho"/>
                        </a:rPr>
                        <a:t>So sánh sự khác biệt về nghĩa</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Có số vế câu là</a:t>
                      </a:r>
                      <a:r>
                        <a:rPr lang="pt-BR" sz="2400" dirty="0" smtClean="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p>
                      <a:pPr>
                        <a:spcAft>
                          <a:spcPts val="0"/>
                        </a:spcAft>
                        <a:tabLst>
                          <a:tab pos="2110105" algn="l"/>
                        </a:tabLst>
                      </a:pPr>
                      <a:r>
                        <a:rPr lang="pt-BR" sz="2400" dirty="0">
                          <a:effectLst/>
                          <a:latin typeface="Times New Roman" panose="02020603050405020304" pitchFamily="18" charset="0"/>
                          <a:ea typeface="MS Mincho"/>
                        </a:rPr>
                        <a:t>Mối quan hệ về nghĩa giữa hai </a:t>
                      </a:r>
                      <a:r>
                        <a:rPr lang="pt-BR" sz="2400" dirty="0" smtClean="0">
                          <a:effectLst/>
                          <a:latin typeface="Times New Roman" panose="02020603050405020304" pitchFamily="18" charset="0"/>
                          <a:ea typeface="MS Mincho"/>
                        </a:rPr>
                        <a:t>vế: </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smtClean="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smtClean="0">
                          <a:effectLst/>
                          <a:latin typeface="Times New Roman" panose="02020603050405020304" pitchFamily="18" charset="0"/>
                          <a:ea typeface="MS Mincho"/>
                        </a:rPr>
                        <a:t>Vế </a:t>
                      </a:r>
                      <a:r>
                        <a:rPr lang="pt-BR" sz="2400" dirty="0">
                          <a:effectLst/>
                          <a:latin typeface="Times New Roman" panose="02020603050405020304" pitchFamily="18" charset="0"/>
                          <a:ea typeface="MS Mincho"/>
                        </a:rPr>
                        <a:t>nào diễn đạt có tính chất cao hơn?</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smtClean="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Nếu thay đổi cấu trúc dẫn đến những thay đổi:</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smtClean="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smtClean="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626625281"/>
                  </a:ext>
                </a:extLst>
              </a:tr>
              <a:tr h="888274">
                <a:tc>
                  <a:txBody>
                    <a:bodyPr/>
                    <a:lstStyle/>
                    <a:p>
                      <a:pPr algn="just">
                        <a:spcAft>
                          <a:spcPts val="0"/>
                        </a:spcAft>
                        <a:tabLst>
                          <a:tab pos="2110105" algn="l"/>
                        </a:tabLst>
                      </a:pPr>
                      <a:r>
                        <a:rPr lang="pt-BR" sz="2400" b="1">
                          <a:effectLst/>
                          <a:latin typeface="Times New Roman" panose="02020603050405020304" pitchFamily="18" charset="0"/>
                          <a:ea typeface="MS Mincho"/>
                        </a:rPr>
                        <a:t>Lựa chọn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b="1">
                          <a:effectLst/>
                          <a:latin typeface="Times New Roman" panose="02020603050405020304" pitchFamily="18" charset="0"/>
                          <a:ea typeface="MS Mincho"/>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b="1" dirty="0">
                          <a:effectLst/>
                          <a:latin typeface="Times New Roman" panose="02020603050405020304" pitchFamily="18" charset="0"/>
                          <a:ea typeface="MS Mincho"/>
                        </a:rPr>
                        <a:t> </a:t>
                      </a:r>
                      <a:r>
                        <a:rPr lang="pt-BR" sz="2400" dirty="0">
                          <a:effectLst/>
                          <a:latin typeface="Times New Roman" panose="02020603050405020304" pitchFamily="18" charset="0"/>
                          <a:ea typeface="MS Mincho"/>
                        </a:rPr>
                        <a:t>Sự thay đổi đó có ổn  không</a:t>
                      </a:r>
                      <a:r>
                        <a:rPr lang="pt-BR" sz="2400" dirty="0" smtClean="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501764804"/>
                  </a:ext>
                </a:extLst>
              </a:tr>
            </a:tbl>
          </a:graphicData>
        </a:graphic>
      </p:graphicFrame>
      <p:sp>
        <p:nvSpPr>
          <p:cNvPr id="18" name="TextBox 17"/>
          <p:cNvSpPr txBox="1"/>
          <p:nvPr/>
        </p:nvSpPr>
        <p:spPr>
          <a:xfrm>
            <a:off x="4467497" y="3265714"/>
            <a:ext cx="792205" cy="523220"/>
          </a:xfrm>
          <a:prstGeom prst="rect">
            <a:avLst/>
          </a:prstGeom>
          <a:noFill/>
        </p:spPr>
        <p:txBody>
          <a:bodyPr wrap="non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2 </a:t>
            </a:r>
            <a:r>
              <a:rPr lang="en-US" sz="2800" dirty="0" err="1" smtClean="0">
                <a:solidFill>
                  <a:srgbClr val="FF0000"/>
                </a:solidFill>
                <a:latin typeface="Times New Roman" panose="02020603050405020304" pitchFamily="18" charset="0"/>
                <a:cs typeface="Times New Roman" panose="02020603050405020304" pitchFamily="18" charset="0"/>
              </a:rPr>
              <a:t>vế</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2272936" y="4090851"/>
            <a:ext cx="4206239" cy="461665"/>
          </a:xfrm>
          <a:prstGeom prst="rect">
            <a:avLst/>
          </a:prstGeom>
          <a:solidFill>
            <a:schemeClr val="bg1"/>
          </a:solidFill>
        </p:spPr>
        <p:txBody>
          <a:bodyPr wrap="square">
            <a:spAutoFit/>
          </a:bodyPr>
          <a:lstStyle/>
          <a:p>
            <a:r>
              <a:rPr lang="en-US" sz="2400" dirty="0" err="1" smtClean="0">
                <a:solidFill>
                  <a:srgbClr val="FF0000"/>
                </a:solidFill>
                <a:latin typeface="Times New Roman" panose="02020603050405020304" pitchFamily="18" charset="0"/>
                <a:ea typeface="Calibri" panose="020F0502020204030204" pitchFamily="34" charset="0"/>
              </a:rPr>
              <a:t>Mối</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quan</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hệ</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tăng</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tiến</a:t>
            </a:r>
            <a:endParaRPr lang="en-US" sz="2400" dirty="0">
              <a:solidFill>
                <a:srgbClr val="FF0000"/>
              </a:solidFill>
            </a:endParaRPr>
          </a:p>
        </p:txBody>
      </p:sp>
      <p:sp>
        <p:nvSpPr>
          <p:cNvPr id="20" name="TextBox 19"/>
          <p:cNvSpPr txBox="1"/>
          <p:nvPr/>
        </p:nvSpPr>
        <p:spPr>
          <a:xfrm>
            <a:off x="2957831" y="5021142"/>
            <a:ext cx="3336170" cy="461665"/>
          </a:xfrm>
          <a:prstGeom prst="rect">
            <a:avLst/>
          </a:prstGeom>
          <a:noFill/>
        </p:spPr>
        <p:txBody>
          <a:bodyPr wrap="none" rtlCol="0">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Vế</a:t>
            </a:r>
            <a:r>
              <a:rPr lang="en-US" sz="2400" dirty="0" smtClean="0">
                <a:solidFill>
                  <a:srgbClr val="FF0000"/>
                </a:solidFill>
                <a:latin typeface="Times New Roman" panose="02020603050405020304" pitchFamily="18" charset="0"/>
                <a:cs typeface="Times New Roman" panose="02020603050405020304" pitchFamily="18" charset="0"/>
              </a:rPr>
              <a:t> 2 </a:t>
            </a:r>
            <a:r>
              <a:rPr lang="en-US" sz="2400" dirty="0" err="1" smtClean="0">
                <a:solidFill>
                  <a:srgbClr val="FF0000"/>
                </a:solidFill>
                <a:latin typeface="Times New Roman" panose="02020603050405020304" pitchFamily="18" charset="0"/>
                <a:cs typeface="Times New Roman" panose="02020603050405020304" pitchFamily="18" charset="0"/>
              </a:rPr>
              <a:t>có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tính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chất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cao</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hơn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155227" y="4387000"/>
            <a:ext cx="4614406" cy="830997"/>
          </a:xfrm>
          <a:prstGeom prst="rect">
            <a:avLst/>
          </a:prstGeom>
        </p:spPr>
        <p:txBody>
          <a:bodyPr wrap="square">
            <a:spAutoFit/>
          </a:bodyPr>
          <a:lstStyle/>
          <a:p>
            <a:r>
              <a:rPr lang="vi-VN" sz="2400" dirty="0">
                <a:solidFill>
                  <a:srgbClr val="FF0000"/>
                </a:solidFill>
                <a:latin typeface="Times New Roman" panose="02020603050405020304" pitchFamily="18" charset="0"/>
                <a:ea typeface="Calibri" panose="020F0502020204030204" pitchFamily="34" charset="0"/>
              </a:rPr>
              <a:t>Câu thay đổi cấu trúc đã đảo ngược tương quan này</a:t>
            </a:r>
            <a:endParaRPr lang="en-US" sz="2400" dirty="0">
              <a:solidFill>
                <a:srgbClr val="FF0000"/>
              </a:solidFill>
            </a:endParaRPr>
          </a:p>
        </p:txBody>
      </p:sp>
      <p:sp>
        <p:nvSpPr>
          <p:cNvPr id="21" name="TextBox 20"/>
          <p:cNvSpPr txBox="1"/>
          <p:nvPr/>
        </p:nvSpPr>
        <p:spPr>
          <a:xfrm>
            <a:off x="7302137" y="6178026"/>
            <a:ext cx="4275633" cy="523220"/>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Không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phù</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hợp</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 xmlns:a16="http://schemas.microsoft.com/office/drawing/2014/main" id="{EE362FFE-9C3A-4D69-9A6F-1315F67776EA}"/>
              </a:ext>
            </a:extLst>
          </p:cNvPr>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3832650" y="5841402"/>
            <a:ext cx="603557" cy="482845"/>
          </a:xfrm>
          <a:prstGeom prst="rect">
            <a:avLst/>
          </a:prstGeom>
          <a:ln>
            <a:solidFill>
              <a:schemeClr val="bg1"/>
            </a:solidFill>
          </a:ln>
        </p:spPr>
      </p:pic>
    </p:spTree>
    <p:extLst>
      <p:ext uri="{BB962C8B-B14F-4D97-AF65-F5344CB8AC3E}">
        <p14:creationId xmlns:p14="http://schemas.microsoft.com/office/powerpoint/2010/main" val="25513197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fade">
                                      <p:cBhvr>
                                        <p:cTn id="43" dur="1000"/>
                                        <p:tgtEl>
                                          <p:spTgt spid="3">
                                            <p:txEl>
                                              <p:pRg st="0" end="0"/>
                                            </p:txEl>
                                          </p:spTgt>
                                        </p:tgtEl>
                                      </p:cBhvr>
                                    </p:animEffect>
                                    <p:anim calcmode="lin" valueType="num">
                                      <p:cBhvr>
                                        <p:cTn id="4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2000"/>
                                        <p:tgtEl>
                                          <p:spTgt spid="22"/>
                                        </p:tgtEl>
                                      </p:cBhvr>
                                    </p:animEffect>
                                    <p:anim calcmode="lin" valueType="num">
                                      <p:cBhvr>
                                        <p:cTn id="58" dur="2000" fill="hold"/>
                                        <p:tgtEl>
                                          <p:spTgt spid="22"/>
                                        </p:tgtEl>
                                        <p:attrNameLst>
                                          <p:attrName>ppt_w</p:attrName>
                                        </p:attrNameLst>
                                      </p:cBhvr>
                                      <p:tavLst>
                                        <p:tav tm="0" fmla="#ppt_w*sin(2.5*pi*$)">
                                          <p:val>
                                            <p:fltVal val="0"/>
                                          </p:val>
                                        </p:tav>
                                        <p:tav tm="100000">
                                          <p:val>
                                            <p:fltVal val="1"/>
                                          </p:val>
                                        </p:tav>
                                      </p:tavLst>
                                    </p:anim>
                                    <p:anim calcmode="lin" valueType="num">
                                      <p:cBhvr>
                                        <p:cTn id="59"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rot="16477816">
            <a:off x="2139133" y="2041903"/>
            <a:ext cx="4216673" cy="1838196"/>
          </a:xfrm>
          <a:prstGeom prst="rect">
            <a:avLst/>
          </a:prstGeom>
        </p:spPr>
      </p:pic>
      <p:sp>
        <p:nvSpPr>
          <p:cNvPr id="5" name="矩形 4">
            <a:extLst>
              <a:ext uri="{FF2B5EF4-FFF2-40B4-BE49-F238E27FC236}">
                <a16:creationId xmlns="" xmlns:a16="http://schemas.microsoft.com/office/drawing/2014/main" id="{EB9708E1-E200-46D6-8D40-6CE809E91077}"/>
              </a:ext>
            </a:extLst>
          </p:cNvPr>
          <p:cNvSpPr/>
          <p:nvPr/>
        </p:nvSpPr>
        <p:spPr>
          <a:xfrm>
            <a:off x="4672343" y="438213"/>
            <a:ext cx="2542164" cy="56261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图片包含 服装&#10;&#10;已生成高可信度的说明">
            <a:extLst>
              <a:ext uri="{FF2B5EF4-FFF2-40B4-BE49-F238E27FC236}">
                <a16:creationId xmlns="" xmlns:a16="http://schemas.microsoft.com/office/drawing/2014/main" id="{B9417491-BEF8-4991-B664-D14F392C69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0644" y="3625913"/>
            <a:ext cx="2084288" cy="2438400"/>
          </a:xfrm>
          <a:prstGeom prst="rect">
            <a:avLst/>
          </a:prstGeom>
        </p:spPr>
      </p:pic>
      <p:sp>
        <p:nvSpPr>
          <p:cNvPr id="11" name="文本框 10">
            <a:extLst>
              <a:ext uri="{FF2B5EF4-FFF2-40B4-BE49-F238E27FC236}">
                <a16:creationId xmlns="" xmlns:a16="http://schemas.microsoft.com/office/drawing/2014/main" id="{F72E5E4E-4B8D-40EB-AC00-C87A7ADD396A}"/>
              </a:ext>
            </a:extLst>
          </p:cNvPr>
          <p:cNvSpPr txBox="1"/>
          <p:nvPr/>
        </p:nvSpPr>
        <p:spPr>
          <a:xfrm>
            <a:off x="4672343" y="1645429"/>
            <a:ext cx="2607398" cy="1446550"/>
          </a:xfrm>
          <a:prstGeom prst="rect">
            <a:avLst/>
          </a:prstGeom>
          <a:noFill/>
        </p:spPr>
        <p:txBody>
          <a:bodyPr wrap="square" rtlCol="0">
            <a:spAutoFit/>
          </a:bodyPr>
          <a:lstStyle/>
          <a:p>
            <a:pPr algn="ctr"/>
            <a:r>
              <a:rPr lang="en-US" altLang="zh-CN" sz="4400">
                <a:solidFill>
                  <a:schemeClr val="bg1"/>
                </a:solidFill>
                <a:latin typeface="微软雅黑" panose="020B0503020204020204" pitchFamily="34" charset="-122"/>
                <a:ea typeface="微软雅黑" panose="020B0503020204020204" pitchFamily="34" charset="-122"/>
              </a:rPr>
              <a:t>THANK</a:t>
            </a:r>
            <a:endParaRPr lang="en-US" altLang="zh-CN" sz="4400" dirty="0">
              <a:solidFill>
                <a:schemeClr val="bg1"/>
              </a:solidFill>
              <a:latin typeface="微软雅黑" panose="020B0503020204020204" pitchFamily="34" charset="-122"/>
              <a:ea typeface="微软雅黑" panose="020B0503020204020204" pitchFamily="34" charset="-122"/>
            </a:endParaRPr>
          </a:p>
          <a:p>
            <a:pPr algn="ctr"/>
            <a:r>
              <a:rPr lang="en-US" altLang="zh-CN" sz="4400" dirty="0">
                <a:solidFill>
                  <a:schemeClr val="bg1"/>
                </a:solidFill>
                <a:latin typeface="微软雅黑" panose="020B0503020204020204" pitchFamily="34" charset="-122"/>
                <a:ea typeface="微软雅黑" panose="020B0503020204020204" pitchFamily="34" charset="-122"/>
              </a:rPr>
              <a:t>YOU</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196248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36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网球, 监视器, 室内&#10;&#10;已生成极高可信度的说明">
            <a:extLst>
              <a:ext uri="{FF2B5EF4-FFF2-40B4-BE49-F238E27FC236}">
                <a16:creationId xmlns="" xmlns:a16="http://schemas.microsoft.com/office/drawing/2014/main" id="{D62949B0-EA6F-4146-8BD0-39034CB257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802" y="4419600"/>
            <a:ext cx="10843396" cy="6858000"/>
          </a:xfrm>
          <a:prstGeom prst="rect">
            <a:avLst/>
          </a:prstGeom>
        </p:spPr>
      </p:pic>
      <p:pic>
        <p:nvPicPr>
          <p:cNvPr id="5" name="图片 4">
            <a:extLst>
              <a:ext uri="{FF2B5EF4-FFF2-40B4-BE49-F238E27FC236}">
                <a16:creationId xmlns="" xmlns:a16="http://schemas.microsoft.com/office/drawing/2014/main" id="{29771B3A-97BD-41DD-82AC-F188625972DD}"/>
              </a:ext>
            </a:extLst>
          </p:cNvPr>
          <p:cNvPicPr>
            <a:picLocks noChangeAspect="1"/>
          </p:cNvPicPr>
          <p:nvPr/>
        </p:nvPicPr>
        <p:blipFill>
          <a:blip r:embed="rId4">
            <a:duotone>
              <a:prstClr val="black"/>
              <a:schemeClr val="accent6">
                <a:tint val="45000"/>
                <a:satMod val="400000"/>
              </a:schemeClr>
            </a:duotone>
            <a:lum contrast="-20000"/>
          </a:blip>
          <a:stretch>
            <a:fillRect/>
          </a:stretch>
        </p:blipFill>
        <p:spPr>
          <a:xfrm>
            <a:off x="5015721" y="1092200"/>
            <a:ext cx="1562879" cy="3777979"/>
          </a:xfrm>
          <a:prstGeom prst="rect">
            <a:avLst/>
          </a:prstGeom>
        </p:spPr>
      </p:pic>
      <p:sp>
        <p:nvSpPr>
          <p:cNvPr id="6" name="矩形 5">
            <a:extLst>
              <a:ext uri="{FF2B5EF4-FFF2-40B4-BE49-F238E27FC236}">
                <a16:creationId xmlns="" xmlns:a16="http://schemas.microsoft.com/office/drawing/2014/main" id="{E287B2F7-CADE-41E6-8C73-8D6549CECDF8}"/>
              </a:ext>
            </a:extLst>
          </p:cNvPr>
          <p:cNvSpPr/>
          <p:nvPr/>
        </p:nvSpPr>
        <p:spPr>
          <a:xfrm>
            <a:off x="2335785" y="5610653"/>
            <a:ext cx="7301999" cy="1015663"/>
          </a:xfrm>
          <a:prstGeom prst="rect">
            <a:avLst/>
          </a:prstGeom>
        </p:spPr>
        <p:txBody>
          <a:bodyPr wrap="none">
            <a:spAutoFit/>
          </a:bodyPr>
          <a:lstStyle/>
          <a:p>
            <a:r>
              <a:rPr lang="en-US" altLang="zh-CN" sz="6000" dirty="0" smtClean="0">
                <a:solidFill>
                  <a:schemeClr val="bg1">
                    <a:lumMod val="50000"/>
                  </a:schemeClr>
                </a:solidFill>
                <a:latin typeface="微软雅黑" panose="020B0503020204020204" pitchFamily="34" charset="-122"/>
                <a:ea typeface="微软雅黑" panose="020B0503020204020204" pitchFamily="34" charset="-122"/>
              </a:rPr>
              <a:t>CẤU TRÚC BÀI HỌC</a:t>
            </a:r>
            <a:endParaRPr lang="zh-CN" altLang="en-US" sz="60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5" name="组合 24">
            <a:extLst>
              <a:ext uri="{FF2B5EF4-FFF2-40B4-BE49-F238E27FC236}">
                <a16:creationId xmlns="" xmlns:a16="http://schemas.microsoft.com/office/drawing/2014/main" id="{869C2746-8F91-4D20-BD32-8E0DA12CB3FB}"/>
              </a:ext>
            </a:extLst>
          </p:cNvPr>
          <p:cNvGrpSpPr/>
          <p:nvPr/>
        </p:nvGrpSpPr>
        <p:grpSpPr>
          <a:xfrm>
            <a:off x="2285221" y="1498819"/>
            <a:ext cx="2857500" cy="1077218"/>
            <a:chOff x="2285221" y="1498819"/>
            <a:chExt cx="2857500" cy="1077218"/>
          </a:xfrm>
        </p:grpSpPr>
        <p:grpSp>
          <p:nvGrpSpPr>
            <p:cNvPr id="2" name="组合 1">
              <a:extLst>
                <a:ext uri="{FF2B5EF4-FFF2-40B4-BE49-F238E27FC236}">
                  <a16:creationId xmlns="" xmlns:a16="http://schemas.microsoft.com/office/drawing/2014/main" id="{503FADC6-3A64-43A2-A374-8303FAF178FA}"/>
                </a:ext>
              </a:extLst>
            </p:cNvPr>
            <p:cNvGrpSpPr/>
            <p:nvPr/>
          </p:nvGrpSpPr>
          <p:grpSpPr>
            <a:xfrm>
              <a:off x="2285221" y="1498819"/>
              <a:ext cx="2857500" cy="1077218"/>
              <a:chOff x="2285221" y="1498819"/>
              <a:chExt cx="2857500" cy="1077218"/>
            </a:xfrm>
          </p:grpSpPr>
          <p:grpSp>
            <p:nvGrpSpPr>
              <p:cNvPr id="13" name="组合 12">
                <a:extLst>
                  <a:ext uri="{FF2B5EF4-FFF2-40B4-BE49-F238E27FC236}">
                    <a16:creationId xmlns="" xmlns:a16="http://schemas.microsoft.com/office/drawing/2014/main" id="{8F3BCABF-758C-4951-9ED0-CB5D3AC86DF7}"/>
                  </a:ext>
                </a:extLst>
              </p:cNvPr>
              <p:cNvGrpSpPr/>
              <p:nvPr/>
            </p:nvGrpSpPr>
            <p:grpSpPr>
              <a:xfrm flipH="1">
                <a:off x="2285221" y="1752600"/>
                <a:ext cx="2857500" cy="609600"/>
                <a:chOff x="1853421" y="1638300"/>
                <a:chExt cx="2857500" cy="609600"/>
              </a:xfrm>
            </p:grpSpPr>
            <p:cxnSp>
              <p:nvCxnSpPr>
                <p:cNvPr id="11" name="直接连接符 10">
                  <a:extLst>
                    <a:ext uri="{FF2B5EF4-FFF2-40B4-BE49-F238E27FC236}">
                      <a16:creationId xmlns="" xmlns:a16="http://schemas.microsoft.com/office/drawing/2014/main" id="{98189017-ADA6-4C3E-8F64-0273A9CEA4C2}"/>
                    </a:ext>
                  </a:extLst>
                </p:cNvPr>
                <p:cNvCxnSpPr/>
                <p:nvPr/>
              </p:nvCxnSpPr>
              <p:spPr>
                <a:xfrm>
                  <a:off x="1853421" y="1943100"/>
                  <a:ext cx="2247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 xmlns:a16="http://schemas.microsoft.com/office/drawing/2014/main" id="{A57D38EA-504F-4BB1-B26D-F664A9201E6C}"/>
                    </a:ext>
                  </a:extLst>
                </p:cNvPr>
                <p:cNvSpPr/>
                <p:nvPr/>
              </p:nvSpPr>
              <p:spPr>
                <a:xfrm>
                  <a:off x="4101321" y="1638300"/>
                  <a:ext cx="6096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a:extLst>
                  <a:ext uri="{FF2B5EF4-FFF2-40B4-BE49-F238E27FC236}">
                    <a16:creationId xmlns="" xmlns:a16="http://schemas.microsoft.com/office/drawing/2014/main" id="{48784F07-8E98-4A0E-B96C-309B50525962}"/>
                  </a:ext>
                </a:extLst>
              </p:cNvPr>
              <p:cNvSpPr/>
              <p:nvPr/>
            </p:nvSpPr>
            <p:spPr>
              <a:xfrm>
                <a:off x="2915579" y="1498819"/>
                <a:ext cx="2100142" cy="1077218"/>
              </a:xfrm>
              <a:prstGeom prst="rect">
                <a:avLst/>
              </a:prstGeom>
            </p:spPr>
            <p:txBody>
              <a:bodyPr wrap="square">
                <a:spAutoFit/>
              </a:bodyPr>
              <a:lstStyle/>
              <a:p>
                <a:r>
                  <a:rPr lang="en-US" altLang="zh-CN" sz="3200" dirty="0" err="1"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zh-CN" sz="3200" dirty="0"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dirty="0" err="1"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altLang="zh-CN" sz="3200" dirty="0"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dirty="0" err="1"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kiến</a:t>
                </a:r>
                <a:r>
                  <a:rPr lang="en-US" altLang="zh-CN" sz="3200" dirty="0"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dirty="0" err="1"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thức</a:t>
                </a:r>
                <a:endParaRPr lang="zh-CN" altLang="en-US" sz="32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7" name="文本框 16">
              <a:extLst>
                <a:ext uri="{FF2B5EF4-FFF2-40B4-BE49-F238E27FC236}">
                  <a16:creationId xmlns="" xmlns:a16="http://schemas.microsoft.com/office/drawing/2014/main" id="{EB658FF0-5C9D-4083-B435-086E4CBF7A88}"/>
                </a:ext>
              </a:extLst>
            </p:cNvPr>
            <p:cNvSpPr txBox="1"/>
            <p:nvPr/>
          </p:nvSpPr>
          <p:spPr>
            <a:xfrm>
              <a:off x="2335785" y="1810801"/>
              <a:ext cx="261610" cy="461665"/>
            </a:xfrm>
            <a:prstGeom prst="rect">
              <a:avLst/>
            </a:prstGeom>
            <a:noFill/>
          </p:spPr>
          <p:txBody>
            <a:bodyPr wrap="none" rtlCol="0">
              <a:spAutoFit/>
            </a:bodyPr>
            <a:lstStyle/>
            <a:p>
              <a:r>
                <a:rPr lang="en-US" altLang="zh-CN" sz="2400" dirty="0">
                  <a:solidFill>
                    <a:schemeClr val="bg1"/>
                  </a:solidFill>
                </a:rPr>
                <a:t>I</a:t>
              </a:r>
              <a:endParaRPr lang="zh-CN" altLang="en-US" sz="2400" dirty="0">
                <a:solidFill>
                  <a:schemeClr val="bg1"/>
                </a:solidFill>
              </a:endParaRPr>
            </a:p>
          </p:txBody>
        </p:sp>
      </p:grpSp>
      <p:grpSp>
        <p:nvGrpSpPr>
          <p:cNvPr id="30" name="组合 29">
            <a:extLst>
              <a:ext uri="{FF2B5EF4-FFF2-40B4-BE49-F238E27FC236}">
                <a16:creationId xmlns="" xmlns:a16="http://schemas.microsoft.com/office/drawing/2014/main" id="{B7448A8C-6D7D-46F9-82E1-456FC4078473}"/>
              </a:ext>
            </a:extLst>
          </p:cNvPr>
          <p:cNvGrpSpPr/>
          <p:nvPr/>
        </p:nvGrpSpPr>
        <p:grpSpPr>
          <a:xfrm>
            <a:off x="6578600" y="1536700"/>
            <a:ext cx="2857500" cy="858875"/>
            <a:chOff x="6578600" y="1536700"/>
            <a:chExt cx="2857500" cy="858875"/>
          </a:xfrm>
        </p:grpSpPr>
        <p:grpSp>
          <p:nvGrpSpPr>
            <p:cNvPr id="4" name="组合 3">
              <a:extLst>
                <a:ext uri="{FF2B5EF4-FFF2-40B4-BE49-F238E27FC236}">
                  <a16:creationId xmlns="" xmlns:a16="http://schemas.microsoft.com/office/drawing/2014/main" id="{D9F6D28F-639A-4D70-9FE1-A3EC6493C2D4}"/>
                </a:ext>
              </a:extLst>
            </p:cNvPr>
            <p:cNvGrpSpPr/>
            <p:nvPr/>
          </p:nvGrpSpPr>
          <p:grpSpPr>
            <a:xfrm>
              <a:off x="6578600" y="1536700"/>
              <a:ext cx="2857500" cy="858875"/>
              <a:chOff x="6578600" y="1536700"/>
              <a:chExt cx="2857500" cy="858875"/>
            </a:xfrm>
          </p:grpSpPr>
          <p:cxnSp>
            <p:nvCxnSpPr>
              <p:cNvPr id="9" name="直接连接符 8">
                <a:extLst>
                  <a:ext uri="{FF2B5EF4-FFF2-40B4-BE49-F238E27FC236}">
                    <a16:creationId xmlns="" xmlns:a16="http://schemas.microsoft.com/office/drawing/2014/main" id="{96B4713C-B9BF-4317-AA53-F313681CDA7C}"/>
                  </a:ext>
                </a:extLst>
              </p:cNvPr>
              <p:cNvCxnSpPr/>
              <p:nvPr/>
            </p:nvCxnSpPr>
            <p:spPr>
              <a:xfrm>
                <a:off x="6578600" y="1841500"/>
                <a:ext cx="2247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 xmlns:a16="http://schemas.microsoft.com/office/drawing/2014/main" id="{C3D6D73C-E482-4022-BB4A-65405DF367D1}"/>
                  </a:ext>
                </a:extLst>
              </p:cNvPr>
              <p:cNvSpPr/>
              <p:nvPr/>
            </p:nvSpPr>
            <p:spPr>
              <a:xfrm>
                <a:off x="8826500" y="1536700"/>
                <a:ext cx="6096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 xmlns:a16="http://schemas.microsoft.com/office/drawing/2014/main" id="{67D40BFA-06A9-44C7-B24C-91E3F31B78CD}"/>
                  </a:ext>
                </a:extLst>
              </p:cNvPr>
              <p:cNvSpPr/>
              <p:nvPr/>
            </p:nvSpPr>
            <p:spPr>
              <a:xfrm>
                <a:off x="6629163" y="1810800"/>
                <a:ext cx="1837362" cy="584775"/>
              </a:xfrm>
              <a:prstGeom prst="rect">
                <a:avLst/>
              </a:prstGeom>
            </p:spPr>
            <p:txBody>
              <a:bodyPr wrap="none">
                <a:spAutoFit/>
              </a:bodyPr>
              <a:lstStyle/>
              <a:p>
                <a:r>
                  <a:rPr lang="en-US" altLang="zh-CN" sz="3200" dirty="0" err="1"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Luyện</a:t>
                </a:r>
                <a:r>
                  <a:rPr lang="en-US" altLang="zh-CN" sz="3200" dirty="0"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dirty="0" err="1"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tập</a:t>
                </a:r>
                <a:endParaRPr lang="zh-CN" altLang="en-US" sz="32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8" name="文本框 27">
              <a:extLst>
                <a:ext uri="{FF2B5EF4-FFF2-40B4-BE49-F238E27FC236}">
                  <a16:creationId xmlns="" xmlns:a16="http://schemas.microsoft.com/office/drawing/2014/main" id="{E3BC063B-F457-401A-8E16-0075243925B5}"/>
                </a:ext>
              </a:extLst>
            </p:cNvPr>
            <p:cNvSpPr txBox="1"/>
            <p:nvPr/>
          </p:nvSpPr>
          <p:spPr>
            <a:xfrm>
              <a:off x="8877063" y="1579968"/>
              <a:ext cx="338554" cy="461665"/>
            </a:xfrm>
            <a:prstGeom prst="rect">
              <a:avLst/>
            </a:prstGeom>
            <a:noFill/>
          </p:spPr>
          <p:txBody>
            <a:bodyPr wrap="none" rtlCol="0">
              <a:spAutoFit/>
            </a:bodyPr>
            <a:lstStyle/>
            <a:p>
              <a:r>
                <a:rPr lang="en-US" altLang="zh-CN" sz="2400" dirty="0" smtClean="0">
                  <a:solidFill>
                    <a:schemeClr val="bg1"/>
                  </a:solidFill>
                </a:rPr>
                <a:t>II</a:t>
              </a:r>
              <a:endParaRPr lang="zh-CN" altLang="en-US" sz="2400" dirty="0">
                <a:solidFill>
                  <a:schemeClr val="bg1"/>
                </a:solidFill>
              </a:endParaRPr>
            </a:p>
          </p:txBody>
        </p:sp>
      </p:grpSp>
    </p:spTree>
    <p:extLst>
      <p:ext uri="{BB962C8B-B14F-4D97-AF65-F5344CB8AC3E}">
        <p14:creationId xmlns:p14="http://schemas.microsoft.com/office/powerpoint/2010/main" val="29192168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par>
                                <p:cTn id="25" presetID="22" presetClass="entr" presetSubtype="2"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 xmlns:a16="http://schemas.microsoft.com/office/drawing/2014/main" id="{9F8174EE-9CA8-4013-A4F9-C6F2A79DB2F0}"/>
              </a:ext>
            </a:extLst>
          </p:cNvPr>
          <p:cNvGrpSpPr/>
          <p:nvPr/>
        </p:nvGrpSpPr>
        <p:grpSpPr>
          <a:xfrm>
            <a:off x="-421198" y="419775"/>
            <a:ext cx="10170502" cy="1015664"/>
            <a:chOff x="2019236" y="-1422692"/>
            <a:chExt cx="2783749" cy="2557514"/>
          </a:xfrm>
        </p:grpSpPr>
        <p:sp>
          <p:nvSpPr>
            <p:cNvPr id="2" name="矩形 1">
              <a:extLst>
                <a:ext uri="{FF2B5EF4-FFF2-40B4-BE49-F238E27FC236}">
                  <a16:creationId xmlns=""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 xmlns:a16="http://schemas.microsoft.com/office/drawing/2014/main" id="{81AFD4A9-2D68-4DA9-9C1C-83F04C8A785A}"/>
                </a:ext>
              </a:extLst>
            </p:cNvPr>
            <p:cNvSpPr/>
            <p:nvPr/>
          </p:nvSpPr>
          <p:spPr>
            <a:xfrm>
              <a:off x="2019236" y="-1422692"/>
              <a:ext cx="2133600" cy="2278995"/>
            </a:xfrm>
            <a:prstGeom prst="rect">
              <a:avLst/>
            </a:prstGeom>
          </p:spPr>
          <p:txBody>
            <a:bodyPr wrap="square">
              <a:spAutoFit/>
            </a:bodyPr>
            <a:lstStyle/>
            <a:p>
              <a:pPr algn="ctr">
                <a:lnSpc>
                  <a:spcPct val="150000"/>
                </a:lnSpc>
              </a:pPr>
              <a:r>
                <a:rPr lang="en-US" altLang="zh-CN" sz="40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 </a:t>
              </a:r>
              <a:r>
                <a:rPr lang="en-US" altLang="zh-CN" sz="4000" dirty="0" err="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zh-CN" sz="40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dirty="0" err="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altLang="zh-CN" sz="40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dirty="0" err="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kiến</a:t>
              </a:r>
              <a:r>
                <a:rPr lang="en-US" altLang="zh-CN" sz="40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dirty="0" err="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thức</a:t>
              </a:r>
              <a:endParaRPr lang="zh-CN" altLang="en-US" sz="4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4" name="Rectangle 13"/>
          <p:cNvSpPr/>
          <p:nvPr/>
        </p:nvSpPr>
        <p:spPr>
          <a:xfrm>
            <a:off x="503548" y="1764857"/>
            <a:ext cx="10971528" cy="535531"/>
          </a:xfrm>
          <a:prstGeom prst="rect">
            <a:avLst/>
          </a:prstGeom>
        </p:spPr>
        <p:txBody>
          <a:bodyPr wrap="square">
            <a:spAutoFit/>
          </a:bodyPr>
          <a:lstStyle/>
          <a:p>
            <a:pPr defTabSz="1244600">
              <a:lnSpc>
                <a:spcPct val="90000"/>
              </a:lnSpc>
              <a:spcBef>
                <a:spcPct val="0"/>
              </a:spcBef>
              <a:spcAft>
                <a:spcPct val="35000"/>
              </a:spcAft>
            </a:pPr>
            <a:r>
              <a:rPr lang="en-US" sz="3200" b="1" dirty="0" smtClean="0">
                <a:solidFill>
                  <a:srgbClr val="FF0000"/>
                </a:solidFill>
                <a:latin typeface="Times New Roman" panose="02020603050405020304" pitchFamily="18" charset="0"/>
                <a:cs typeface="Times New Roman" panose="02020603050405020304" pitchFamily="18" charset="0"/>
              </a:rPr>
              <a:t>1. </a:t>
            </a:r>
            <a:r>
              <a:rPr lang="en-US" sz="3200" b="1" dirty="0" err="1" smtClean="0">
                <a:solidFill>
                  <a:srgbClr val="FF0000"/>
                </a:solidFill>
                <a:latin typeface="Times New Roman" panose="02020603050405020304" pitchFamily="18" charset="0"/>
                <a:cs typeface="Times New Roman" panose="02020603050405020304" pitchFamily="18" charset="0"/>
              </a:rPr>
              <a:t>Nhận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biết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tác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dụng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của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lựa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chọn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từ</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ngữ</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trong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câu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703637" y="2453512"/>
            <a:ext cx="10771439" cy="1594283"/>
          </a:xfrm>
          <a:prstGeom prst="rect">
            <a:avLst/>
          </a:prstGeom>
        </p:spPr>
        <p:txBody>
          <a:bodyPr wrap="square">
            <a:spAutoFit/>
          </a:bodyPr>
          <a:lstStyle/>
          <a:p>
            <a:pPr algn="just" defTabSz="1244600">
              <a:lnSpc>
                <a:spcPct val="90000"/>
              </a:lnSpc>
              <a:spcBef>
                <a:spcPct val="0"/>
              </a:spcBef>
              <a:spcAft>
                <a:spcPct val="35000"/>
              </a:spcAft>
            </a:pPr>
            <a:r>
              <a:rPr lang="vi-VN" sz="32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Vì lẽ đó, xưa nay, đã có không ít người tự vượt lên chính mình nhờ </a:t>
            </a:r>
            <a:r>
              <a:rPr lang="vi-VN" sz="32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noi gương</a:t>
            </a:r>
            <a:r>
              <a:rPr lang="vi-VN" sz="32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những cá nhân xuất chúng</a:t>
            </a:r>
            <a:r>
              <a:rPr lang="vi-VN" sz="32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a:t>
            </a:r>
            <a:endParaRPr lang="en-US" sz="32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algn="just" defTabSz="1244600">
              <a:lnSpc>
                <a:spcPct val="90000"/>
              </a:lnSpc>
              <a:spcBef>
                <a:spcPct val="0"/>
              </a:spcBef>
              <a:spcAft>
                <a:spcPct val="35000"/>
              </a:spcAft>
            </a:pPr>
            <a:r>
              <a:rPr lang="en-US" sz="32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Các</a:t>
            </a:r>
            <a:r>
              <a:rPr lang="en-US" sz="32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32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từ</a:t>
            </a:r>
            <a:r>
              <a:rPr lang="en-US" sz="32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32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cùng</a:t>
            </a:r>
            <a:r>
              <a:rPr lang="en-US" sz="32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32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nghĩa</a:t>
            </a:r>
            <a:r>
              <a:rPr lang="en-US" sz="32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vi-VN" sz="32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học theo, làm theo, bắt chước</a:t>
            </a:r>
            <a:r>
              <a:rPr lang="vi-VN" sz="32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endParaRPr lang="en-US" sz="32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1446418" y="3374265"/>
            <a:ext cx="18754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06669" y="4295019"/>
            <a:ext cx="11183562" cy="1945148"/>
          </a:xfrm>
          <a:prstGeom prst="rect">
            <a:avLst/>
          </a:prstGeom>
        </p:spPr>
        <p:txBody>
          <a:bodyPr wrap="square">
            <a:spAutoFit/>
          </a:bodyPr>
          <a:lstStyle/>
          <a:p>
            <a:pPr marL="457200" indent="-457200" defTabSz="1244600">
              <a:lnSpc>
                <a:spcPct val="90000"/>
              </a:lnSpc>
              <a:spcBef>
                <a:spcPct val="0"/>
              </a:spcBef>
              <a:spcAft>
                <a:spcPct val="35000"/>
              </a:spcAft>
              <a:buFont typeface="Wingdings" panose="05000000000000000000" pitchFamily="2" charset="2"/>
              <a:buChar char="è"/>
            </a:pP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Trong</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khi</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nói</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hoặc</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viết</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lựa</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chọn</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từ</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ngữ</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là</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thao</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tác</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diễn</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ra</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thường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xuyên</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a:t>
            </a:r>
          </a:p>
          <a:p>
            <a:pPr marL="457200" indent="-457200" defTabSz="1244600">
              <a:lnSpc>
                <a:spcPct val="90000"/>
              </a:lnSpc>
              <a:spcBef>
                <a:spcPct val="0"/>
              </a:spcBef>
              <a:spcAft>
                <a:spcPct val="35000"/>
              </a:spcAft>
              <a:buFont typeface="Wingdings" panose="05000000000000000000" pitchFamily="2" charset="2"/>
              <a:buChar char="è"/>
            </a:pP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Ở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bất</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cứ</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vị</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trí</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nào</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trong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câu</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nhiều</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từ</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có</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thể</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được</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sử</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dụng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chỉ</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có</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một</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từ</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được</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xem</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là</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phù</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hợp</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a:t>
            </a:r>
          </a:p>
          <a:p>
            <a:pPr marL="457200" indent="-457200" defTabSz="1244600">
              <a:lnSpc>
                <a:spcPct val="90000"/>
              </a:lnSpc>
              <a:spcBef>
                <a:spcPct val="0"/>
              </a:spcBef>
              <a:spcAft>
                <a:spcPct val="35000"/>
              </a:spcAft>
              <a:buFont typeface="Wingdings" panose="05000000000000000000" pitchFamily="2" charset="2"/>
              <a:buChar char="è"/>
            </a:pP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Cần</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lựa</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chọn</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sử</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dụng</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từ</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ngữ</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phù</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hợp</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nhất</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là</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trong</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khi</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nói</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và</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viết</a:t>
            </a:r>
            <a:endPar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8012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1000"/>
                                        <p:tgtEl>
                                          <p:spTgt spid="14">
                                            <p:txEl>
                                              <p:pRg st="0" end="0"/>
                                            </p:txEl>
                                          </p:spTgt>
                                        </p:tgtEl>
                                      </p:cBhvr>
                                    </p:animEffect>
                                    <p:anim calcmode="lin" valueType="num">
                                      <p:cBhvr>
                                        <p:cTn id="1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wipe(down)">
                                      <p:cBhvr>
                                        <p:cTn id="25" dur="5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5">
                                            <p:txEl>
                                              <p:pRg st="1" end="1"/>
                                            </p:txEl>
                                          </p:spTgt>
                                        </p:tgtEl>
                                        <p:attrNameLst>
                                          <p:attrName>style.visibility</p:attrName>
                                        </p:attrNameLst>
                                      </p:cBhvr>
                                      <p:to>
                                        <p:strVal val="visible"/>
                                      </p:to>
                                    </p:set>
                                    <p:animEffect transition="in" filter="fade">
                                      <p:cBhvr>
                                        <p:cTn id="36" dur="1000"/>
                                        <p:tgtEl>
                                          <p:spTgt spid="15">
                                            <p:txEl>
                                              <p:pRg st="1" end="1"/>
                                            </p:txEl>
                                          </p:spTgt>
                                        </p:tgtEl>
                                      </p:cBhvr>
                                    </p:animEffect>
                                    <p:anim calcmode="lin" valueType="num">
                                      <p:cBhvr>
                                        <p:cTn id="37"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Effect transition="in" filter="barn(inVertical)">
                                      <p:cBhvr>
                                        <p:cTn id="43" dur="500"/>
                                        <p:tgtEl>
                                          <p:spTgt spid="1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8">
                                            <p:txEl>
                                              <p:pRg st="1" end="1"/>
                                            </p:txEl>
                                          </p:spTgt>
                                        </p:tgtEl>
                                        <p:attrNameLst>
                                          <p:attrName>style.visibility</p:attrName>
                                        </p:attrNameLst>
                                      </p:cBhvr>
                                      <p:to>
                                        <p:strVal val="visible"/>
                                      </p:to>
                                    </p:set>
                                    <p:animEffect transition="in" filter="fade">
                                      <p:cBhvr>
                                        <p:cTn id="48" dur="1000"/>
                                        <p:tgtEl>
                                          <p:spTgt spid="18">
                                            <p:txEl>
                                              <p:pRg st="1" end="1"/>
                                            </p:txEl>
                                          </p:spTgt>
                                        </p:tgtEl>
                                      </p:cBhvr>
                                    </p:animEffect>
                                    <p:anim calcmode="lin" valueType="num">
                                      <p:cBhvr>
                                        <p:cTn id="49"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8">
                                            <p:txEl>
                                              <p:pRg st="2" end="2"/>
                                            </p:txEl>
                                          </p:spTgt>
                                        </p:tgtEl>
                                        <p:attrNameLst>
                                          <p:attrName>style.visibility</p:attrName>
                                        </p:attrNameLst>
                                      </p:cBhvr>
                                      <p:to>
                                        <p:strVal val="visible"/>
                                      </p:to>
                                    </p:set>
                                    <p:animEffect transition="in" filter="barn(inVertical)">
                                      <p:cBhvr>
                                        <p:cTn id="55"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腔肠动物, 珊瑚虫, 动物, 植物&#10;&#10;已生成极高可信度的说明">
            <a:extLst>
              <a:ext uri="{FF2B5EF4-FFF2-40B4-BE49-F238E27FC236}">
                <a16:creationId xmlns="" xmlns:a16="http://schemas.microsoft.com/office/drawing/2014/main" id="{4F7D5B1C-5E97-4BE7-9FFF-765D6337FAA5}"/>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rot="16200000">
            <a:off x="-1853233" y="2358913"/>
            <a:ext cx="5891396" cy="2819400"/>
          </a:xfrm>
          <a:prstGeom prst="rect">
            <a:avLst/>
          </a:prstGeom>
        </p:spPr>
      </p:pic>
      <p:sp>
        <p:nvSpPr>
          <p:cNvPr id="3" name="矩形 2">
            <a:extLst>
              <a:ext uri="{FF2B5EF4-FFF2-40B4-BE49-F238E27FC236}">
                <a16:creationId xmlns="" xmlns:a16="http://schemas.microsoft.com/office/drawing/2014/main" id="{6C147C8C-64F8-47FE-9667-132E44B410C2}"/>
              </a:ext>
            </a:extLst>
          </p:cNvPr>
          <p:cNvSpPr/>
          <p:nvPr/>
        </p:nvSpPr>
        <p:spPr>
          <a:xfrm>
            <a:off x="1363979" y="966560"/>
            <a:ext cx="10275027" cy="5354501"/>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1" name="Rectangle 10"/>
          <p:cNvSpPr/>
          <p:nvPr/>
        </p:nvSpPr>
        <p:spPr>
          <a:xfrm>
            <a:off x="1220472" y="287384"/>
            <a:ext cx="10971528" cy="480131"/>
          </a:xfrm>
          <a:prstGeom prst="rect">
            <a:avLst/>
          </a:prstGeom>
        </p:spPr>
        <p:txBody>
          <a:bodyPr wrap="square">
            <a:spAutoFit/>
          </a:bodyPr>
          <a:lstStyle/>
          <a:p>
            <a:pPr defTabSz="1244600">
              <a:lnSpc>
                <a:spcPct val="90000"/>
              </a:lnSpc>
              <a:spcBef>
                <a:spcPct val="0"/>
              </a:spcBef>
              <a:spcAft>
                <a:spcPct val="35000"/>
              </a:spcAft>
              <a:defRPr/>
            </a:pPr>
            <a:r>
              <a:rPr lang="en-US" sz="2800" b="1" dirty="0">
                <a:solidFill>
                  <a:srgbClr val="FF0000"/>
                </a:solidFill>
                <a:latin typeface="Times New Roman" panose="02020603050405020304" pitchFamily="18" charset="0"/>
                <a:cs typeface="Times New Roman" panose="02020603050405020304" pitchFamily="18" charset="0"/>
              </a:rPr>
              <a:t>2</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NHẬN BIẾT TÁC DỤNG CỦA LỰA </a:t>
            </a:r>
            <a:r>
              <a:rPr lang="en-US" sz="2800" b="1" dirty="0" smtClean="0">
                <a:solidFill>
                  <a:srgbClr val="FF0000"/>
                </a:solidFill>
                <a:latin typeface="Times New Roman" panose="02020603050405020304" pitchFamily="18" charset="0"/>
                <a:cs typeface="Times New Roman" panose="02020603050405020304" pitchFamily="18" charset="0"/>
              </a:rPr>
              <a:t>CHỌN CẤU TRÚC CÂU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548541" y="1815562"/>
            <a:ext cx="10205038" cy="535531"/>
          </a:xfrm>
          <a:prstGeom prst="rect">
            <a:avLst/>
          </a:prstGeom>
        </p:spPr>
        <p:txBody>
          <a:bodyPr wrap="none">
            <a:spAutoFit/>
          </a:bodyPr>
          <a:lstStyle/>
          <a:p>
            <a:pPr defTabSz="266700">
              <a:lnSpc>
                <a:spcPct val="90000"/>
              </a:lnSpc>
              <a:spcBef>
                <a:spcPct val="0"/>
              </a:spcBef>
              <a:spcAft>
                <a:spcPct val="35000"/>
              </a:spcAft>
            </a:pPr>
            <a:r>
              <a:rPr lang="en-US" sz="3200" b="1" i="1" dirty="0" smtClean="0">
                <a:solidFill>
                  <a:prstClr val="white"/>
                </a:solidFill>
                <a:latin typeface="Times New Roman" panose="02020603050405020304" pitchFamily="18" charset="0"/>
              </a:rPr>
              <a:t>“</a:t>
            </a:r>
            <a:r>
              <a:rPr lang="vi-VN" sz="3200" b="1" i="1" dirty="0" smtClean="0">
                <a:solidFill>
                  <a:prstClr val="white"/>
                </a:solidFill>
                <a:latin typeface="Times New Roman" panose="02020603050405020304" pitchFamily="18" charset="0"/>
              </a:rPr>
              <a:t>Càng </a:t>
            </a:r>
            <a:r>
              <a:rPr lang="vi-VN" sz="3200" b="1" i="1" dirty="0">
                <a:solidFill>
                  <a:prstClr val="white"/>
                </a:solidFill>
                <a:latin typeface="Times New Roman" panose="02020603050405020304" pitchFamily="18" charset="0"/>
              </a:rPr>
              <a:t>lớn, tôi càng hiểu nỗi lòng, mong ước của mẹ hơn</a:t>
            </a:r>
            <a:r>
              <a:rPr lang="vi-VN" sz="3200" b="1" i="1" dirty="0" smtClean="0">
                <a:solidFill>
                  <a:prstClr val="white"/>
                </a:solidFill>
                <a:latin typeface="Times New Roman" panose="02020603050405020304" pitchFamily="18" charset="0"/>
              </a:rPr>
              <a:t>.</a:t>
            </a:r>
            <a:r>
              <a:rPr lang="en-US" sz="3200" b="1" i="1" dirty="0" smtClean="0">
                <a:solidFill>
                  <a:prstClr val="white"/>
                </a:solidFill>
                <a:latin typeface="Times New Roman" panose="02020603050405020304" pitchFamily="18" charset="0"/>
              </a:rPr>
              <a:t>”</a:t>
            </a:r>
            <a:endParaRPr lang="en-US" sz="3200" b="1" dirty="0">
              <a:solidFill>
                <a:prstClr val="white"/>
              </a:solidFill>
              <a:latin typeface="Calibri Light" panose="020F0302020204030204"/>
            </a:endParaRPr>
          </a:p>
        </p:txBody>
      </p:sp>
      <p:sp>
        <p:nvSpPr>
          <p:cNvPr id="8" name="Rectangle 7"/>
          <p:cNvSpPr/>
          <p:nvPr/>
        </p:nvSpPr>
        <p:spPr>
          <a:xfrm>
            <a:off x="1567338" y="3043309"/>
            <a:ext cx="9731829" cy="1384995"/>
          </a:xfrm>
          <a:prstGeom prst="rect">
            <a:avLst/>
          </a:prstGeom>
        </p:spPr>
        <p:txBody>
          <a:bodyPr wrap="square">
            <a:spAutoFit/>
          </a:bodyPr>
          <a:lstStyle/>
          <a:p>
            <a:pPr algn="just"/>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a:solidFill>
                  <a:prstClr val="white"/>
                </a:solidFill>
                <a:latin typeface="Times New Roman" panose="02020603050405020304" pitchFamily="18" charset="0"/>
                <a:cs typeface="Times New Roman" panose="02020603050405020304" pitchFamily="18" charset="0"/>
              </a:rPr>
              <a:t>C</a:t>
            </a:r>
            <a:r>
              <a:rPr lang="vi-VN" sz="2800" dirty="0" smtClean="0">
                <a:solidFill>
                  <a:prstClr val="white"/>
                </a:solidFill>
                <a:latin typeface="Times New Roman" panose="02020603050405020304" pitchFamily="18" charset="0"/>
                <a:cs typeface="Times New Roman" panose="02020603050405020304" pitchFamily="18" charset="0"/>
              </a:rPr>
              <a:t>ấu </a:t>
            </a:r>
            <a:r>
              <a:rPr lang="vi-VN" sz="2800" dirty="0">
                <a:solidFill>
                  <a:prstClr val="white"/>
                </a:solidFill>
                <a:latin typeface="Times New Roman" panose="02020603050405020304" pitchFamily="18" charset="0"/>
                <a:cs typeface="Times New Roman" panose="02020603050405020304" pitchFamily="18" charset="0"/>
              </a:rPr>
              <a:t>trúc câu có cặp quan hệ từ </a:t>
            </a:r>
            <a:r>
              <a:rPr lang="vi-VN" sz="2800" i="1" dirty="0">
                <a:solidFill>
                  <a:prstClr val="white"/>
                </a:solidFill>
                <a:latin typeface="Times New Roman" panose="02020603050405020304" pitchFamily="18" charset="0"/>
                <a:cs typeface="Times New Roman" panose="02020603050405020304" pitchFamily="18" charset="0"/>
              </a:rPr>
              <a:t>càng...càng,</a:t>
            </a:r>
            <a:r>
              <a:rPr lang="vi-VN" sz="2800" dirty="0">
                <a:solidFill>
                  <a:prstClr val="white"/>
                </a:solidFill>
                <a:latin typeface="Times New Roman" panose="02020603050405020304" pitchFamily="18" charset="0"/>
                <a:cs typeface="Times New Roman" panose="02020603050405020304" pitchFamily="18" charset="0"/>
              </a:rPr>
              <a:t> người viết đã thể hiện được ý: sự nhận thức của co</a:t>
            </a:r>
            <a:r>
              <a:rPr lang="en-US" sz="2800" dirty="0">
                <a:solidFill>
                  <a:prstClr val="white"/>
                </a:solidFill>
                <a:latin typeface="Times New Roman" panose="02020603050405020304" pitchFamily="18" charset="0"/>
                <a:cs typeface="Times New Roman" panose="02020603050405020304" pitchFamily="18" charset="0"/>
              </a:rPr>
              <a:t>n</a:t>
            </a:r>
            <a:r>
              <a:rPr lang="vi-VN" sz="2800" dirty="0">
                <a:solidFill>
                  <a:prstClr val="white"/>
                </a:solidFill>
                <a:latin typeface="Times New Roman" panose="02020603050405020304" pitchFamily="18" charset="0"/>
                <a:cs typeface="Times New Roman" panose="02020603050405020304" pitchFamily="18" charset="0"/>
              </a:rPr>
              <a:t> về tình mẹ là một quá trình, nó sâu sắc và đầy đặn hơn theo thời gian và sự trưởng thành của con</a:t>
            </a:r>
            <a:endParaRPr lang="en-US" sz="2800" dirty="0">
              <a:solidFill>
                <a:prstClr val="white"/>
              </a:solidFill>
            </a:endParaRPr>
          </a:p>
        </p:txBody>
      </p:sp>
      <p:cxnSp>
        <p:nvCxnSpPr>
          <p:cNvPr id="14" name="Straight Connector 13"/>
          <p:cNvCxnSpPr/>
          <p:nvPr/>
        </p:nvCxnSpPr>
        <p:spPr>
          <a:xfrm>
            <a:off x="1930378" y="2351093"/>
            <a:ext cx="8229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07521" y="2308300"/>
            <a:ext cx="8229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2517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ppt_w*1.125000"/>
                                          </p:val>
                                        </p:tav>
                                        <p:tav tm="100000">
                                          <p:val>
                                            <p:strVal val="#ppt_x"/>
                                          </p:val>
                                        </p:tav>
                                      </p:tavLst>
                                    </p:anim>
                                    <p:animEffect transition="in" filter="wipe(left)">
                                      <p:cBhvr>
                                        <p:cTn id="8" dur="10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腔肠动物, 珊瑚虫, 动物, 植物&#10;&#10;已生成极高可信度的说明">
            <a:extLst>
              <a:ext uri="{FF2B5EF4-FFF2-40B4-BE49-F238E27FC236}">
                <a16:creationId xmlns="" xmlns:a16="http://schemas.microsoft.com/office/drawing/2014/main" id="{4F7D5B1C-5E97-4BE7-9FFF-765D6337FAA5}"/>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rot="16200000">
            <a:off x="-1853233" y="2358913"/>
            <a:ext cx="5891396" cy="2819400"/>
          </a:xfrm>
          <a:prstGeom prst="rect">
            <a:avLst/>
          </a:prstGeom>
        </p:spPr>
      </p:pic>
      <p:sp>
        <p:nvSpPr>
          <p:cNvPr id="3" name="矩形 2">
            <a:extLst>
              <a:ext uri="{FF2B5EF4-FFF2-40B4-BE49-F238E27FC236}">
                <a16:creationId xmlns="" xmlns:a16="http://schemas.microsoft.com/office/drawing/2014/main" id="{6C147C8C-64F8-47FE-9667-132E44B410C2}"/>
              </a:ext>
            </a:extLst>
          </p:cNvPr>
          <p:cNvSpPr/>
          <p:nvPr/>
        </p:nvSpPr>
        <p:spPr>
          <a:xfrm>
            <a:off x="1363979" y="966560"/>
            <a:ext cx="10275027" cy="5354501"/>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1" name="Rectangle 10"/>
          <p:cNvSpPr/>
          <p:nvPr/>
        </p:nvSpPr>
        <p:spPr>
          <a:xfrm>
            <a:off x="1220472" y="287384"/>
            <a:ext cx="10971528" cy="535531"/>
          </a:xfrm>
          <a:prstGeom prst="rect">
            <a:avLst/>
          </a:prstGeom>
        </p:spPr>
        <p:txBody>
          <a:bodyPr wrap="square">
            <a:spAutoFit/>
          </a:bodyPr>
          <a:lstStyle/>
          <a:p>
            <a:pPr defTabSz="1244600">
              <a:lnSpc>
                <a:spcPct val="90000"/>
              </a:lnSpc>
              <a:spcBef>
                <a:spcPct val="0"/>
              </a:spcBef>
              <a:spcAft>
                <a:spcPct val="35000"/>
              </a:spcAft>
              <a:defRPr/>
            </a:pPr>
            <a:r>
              <a:rPr lang="en-US" sz="3200" b="1" dirty="0">
                <a:solidFill>
                  <a:srgbClr val="FF0000"/>
                </a:solidFill>
                <a:latin typeface="Times New Roman" panose="02020603050405020304" pitchFamily="18" charset="0"/>
                <a:cs typeface="Times New Roman" panose="02020603050405020304" pitchFamily="18" charset="0"/>
              </a:rPr>
              <a:t>2</a:t>
            </a:r>
            <a:r>
              <a:rPr lang="en-US" sz="3200" b="1" dirty="0" smtClean="0">
                <a:solidFill>
                  <a:srgbClr val="FF0000"/>
                </a:solidFill>
                <a:latin typeface="Times New Roman" panose="02020603050405020304" pitchFamily="18" charset="0"/>
                <a:cs typeface="Times New Roman" panose="02020603050405020304" pitchFamily="18" charset="0"/>
              </a:rPr>
              <a:t>. LỰA CHỌN CẤU TRÚC CÂU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98172" y="1474552"/>
            <a:ext cx="9418319" cy="978729"/>
          </a:xfrm>
          <a:prstGeom prst="rect">
            <a:avLst/>
          </a:prstGeom>
        </p:spPr>
        <p:txBody>
          <a:bodyPr wrap="square">
            <a:spAutoFit/>
          </a:bodyPr>
          <a:lstStyle/>
          <a:p>
            <a:pPr algn="just" defTabSz="266700">
              <a:lnSpc>
                <a:spcPct val="90000"/>
              </a:lnSpc>
              <a:spcBef>
                <a:spcPct val="0"/>
              </a:spcBef>
              <a:spcAft>
                <a:spcPct val="35000"/>
              </a:spcAft>
            </a:pPr>
            <a:r>
              <a:rPr lang="en-US" sz="3200" b="1" i="1" dirty="0" smtClean="0">
                <a:solidFill>
                  <a:prstClr val="white"/>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i="1" dirty="0" err="1" smtClean="0">
                <a:solidFill>
                  <a:prstClr val="white"/>
                </a:solidFill>
                <a:latin typeface="Times New Roman" panose="02020603050405020304" pitchFamily="18" charset="0"/>
                <a:cs typeface="Times New Roman" panose="02020603050405020304" pitchFamily="18" charset="0"/>
              </a:rPr>
              <a:t>Việc</a:t>
            </a:r>
            <a:r>
              <a:rPr lang="en-US" sz="3200" b="1" i="1" dirty="0" smtClean="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lựa</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chọn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cấu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trúc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câu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là</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hành</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động</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có</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chủ</a:t>
            </a:r>
            <a:r>
              <a:rPr lang="en-US" sz="3200" b="1" i="1" dirty="0">
                <a:solidFill>
                  <a:prstClr val="white"/>
                </a:solidFill>
                <a:latin typeface="Times New Roman" panose="02020603050405020304" pitchFamily="18" charset="0"/>
                <a:cs typeface="Times New Roman" panose="02020603050405020304" pitchFamily="18" charset="0"/>
              </a:rPr>
              <a:t> ý, </a:t>
            </a:r>
            <a:r>
              <a:rPr lang="en-US" sz="3200" b="1" i="1" dirty="0" err="1">
                <a:solidFill>
                  <a:prstClr val="white"/>
                </a:solidFill>
                <a:latin typeface="Times New Roman" panose="02020603050405020304" pitchFamily="18" charset="0"/>
                <a:cs typeface="Times New Roman" panose="02020603050405020304" pitchFamily="18" charset="0"/>
              </a:rPr>
              <a:t>vì</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mỗi</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kiểu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cấu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trúc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đưa</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đến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một</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giá</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trị</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biểu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đạt</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riêng</a:t>
            </a:r>
            <a:r>
              <a:rPr lang="en-US" sz="3200" b="1" i="1" dirty="0">
                <a:solidFill>
                  <a:prstClr val="white"/>
                </a:solidFill>
                <a:latin typeface="Times New Roman" panose="02020603050405020304" pitchFamily="18" charset="0"/>
                <a:cs typeface="Times New Roman" panose="02020603050405020304" pitchFamily="18" charset="0"/>
              </a:rPr>
              <a:t>.</a:t>
            </a:r>
          </a:p>
        </p:txBody>
      </p:sp>
      <p:sp>
        <p:nvSpPr>
          <p:cNvPr id="5" name="Rectangle 4"/>
          <p:cNvSpPr/>
          <p:nvPr/>
        </p:nvSpPr>
        <p:spPr>
          <a:xfrm>
            <a:off x="1698172" y="2827109"/>
            <a:ext cx="9418319" cy="2209836"/>
          </a:xfrm>
          <a:prstGeom prst="rect">
            <a:avLst/>
          </a:prstGeom>
        </p:spPr>
        <p:txBody>
          <a:bodyPr wrap="square">
            <a:spAutoFit/>
          </a:bodyPr>
          <a:lstStyle/>
          <a:p>
            <a:pPr marL="457200" indent="-457200" defTabSz="266700">
              <a:lnSpc>
                <a:spcPct val="90000"/>
              </a:lnSpc>
              <a:spcBef>
                <a:spcPct val="0"/>
              </a:spcBef>
              <a:spcAft>
                <a:spcPct val="35000"/>
              </a:spcAft>
              <a:buFont typeface="Wingdings" panose="05000000000000000000" pitchFamily="2" charset="2"/>
              <a:buChar char="è"/>
            </a:pPr>
            <a:r>
              <a:rPr lang="en-US" sz="3200" b="1" i="1" dirty="0" err="1" smtClean="0">
                <a:solidFill>
                  <a:prstClr val="white"/>
                </a:solidFill>
                <a:latin typeface="Times New Roman" panose="02020603050405020304" pitchFamily="18" charset="0"/>
                <a:cs typeface="Times New Roman" panose="02020603050405020304" pitchFamily="18" charset="0"/>
              </a:rPr>
              <a:t>Việc</a:t>
            </a:r>
            <a:r>
              <a:rPr lang="en-US" sz="3200" b="1" i="1" dirty="0" smtClean="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lựa</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chọn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cấu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trúc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câu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cần</a:t>
            </a:r>
            <a:r>
              <a:rPr lang="en-US" sz="3200" b="1" i="1" dirty="0" smtClean="0">
                <a:solidFill>
                  <a:prstClr val="white"/>
                </a:solidFill>
                <a:latin typeface="Times New Roman" panose="02020603050405020304" pitchFamily="18" charset="0"/>
                <a:cs typeface="Times New Roman" panose="02020603050405020304" pitchFamily="18" charset="0"/>
              </a:rPr>
              <a:t>:</a:t>
            </a:r>
          </a:p>
          <a:p>
            <a:pPr defTabSz="266700">
              <a:lnSpc>
                <a:spcPct val="90000"/>
              </a:lnSpc>
              <a:spcBef>
                <a:spcPct val="0"/>
              </a:spcBef>
              <a:spcAft>
                <a:spcPct val="35000"/>
              </a:spcAft>
            </a:pPr>
            <a:r>
              <a:rPr lang="en-US" sz="3200" i="1" dirty="0" smtClean="0">
                <a:solidFill>
                  <a:prstClr val="white"/>
                </a:solidFill>
                <a:latin typeface="Times New Roman" panose="02020603050405020304" pitchFamily="18" charset="0"/>
                <a:cs typeface="Times New Roman" panose="02020603050405020304" pitchFamily="18" charset="0"/>
              </a:rPr>
              <a:t>+ </a:t>
            </a:r>
            <a:r>
              <a:rPr lang="en-US" sz="3200" i="1" dirty="0" err="1" smtClean="0">
                <a:solidFill>
                  <a:prstClr val="white"/>
                </a:solidFill>
                <a:latin typeface="Times New Roman" panose="02020603050405020304" pitchFamily="18" charset="0"/>
                <a:cs typeface="Times New Roman" panose="02020603050405020304" pitchFamily="18" charset="0"/>
              </a:rPr>
              <a:t>Đúng</a:t>
            </a:r>
            <a:r>
              <a:rPr lang="en-US" sz="3200" i="1" dirty="0" smtClean="0">
                <a:solidFill>
                  <a:prstClr val="white"/>
                </a:solidFill>
                <a:latin typeface="Times New Roman" panose="02020603050405020304" pitchFamily="18" charset="0"/>
                <a:cs typeface="Times New Roman" panose="02020603050405020304" pitchFamily="18" charset="0"/>
              </a:rPr>
              <a:t> </a:t>
            </a:r>
            <a:r>
              <a:rPr lang="en-US" sz="3200" i="1" dirty="0" err="1" smtClean="0">
                <a:solidFill>
                  <a:prstClr val="white"/>
                </a:solidFill>
                <a:latin typeface="Times New Roman" panose="02020603050405020304" pitchFamily="18" charset="0"/>
                <a:cs typeface="Times New Roman" panose="02020603050405020304" pitchFamily="18" charset="0"/>
              </a:rPr>
              <a:t>ngữ</a:t>
            </a:r>
            <a:r>
              <a:rPr lang="en-US" sz="3200" i="1" dirty="0" smtClean="0">
                <a:solidFill>
                  <a:prstClr val="white"/>
                </a:solidFill>
                <a:latin typeface="Times New Roman" panose="02020603050405020304" pitchFamily="18" charset="0"/>
                <a:cs typeface="Times New Roman" panose="02020603050405020304" pitchFamily="18" charset="0"/>
              </a:rPr>
              <a:t> </a:t>
            </a:r>
            <a:r>
              <a:rPr lang="en-US" sz="3200" i="1" dirty="0" err="1" smtClean="0">
                <a:solidFill>
                  <a:prstClr val="white"/>
                </a:solidFill>
                <a:latin typeface="Times New Roman" panose="02020603050405020304" pitchFamily="18" charset="0"/>
                <a:cs typeface="Times New Roman" panose="02020603050405020304" pitchFamily="18" charset="0"/>
              </a:rPr>
              <a:t>pháp</a:t>
            </a:r>
            <a:endParaRPr lang="en-US" sz="3200" i="1" dirty="0" smtClean="0">
              <a:solidFill>
                <a:prstClr val="white"/>
              </a:solidFill>
              <a:latin typeface="Times New Roman" panose="02020603050405020304" pitchFamily="18" charset="0"/>
              <a:cs typeface="Times New Roman" panose="02020603050405020304" pitchFamily="18" charset="0"/>
            </a:endParaRPr>
          </a:p>
          <a:p>
            <a:pPr defTabSz="266700">
              <a:lnSpc>
                <a:spcPct val="90000"/>
              </a:lnSpc>
              <a:spcBef>
                <a:spcPct val="0"/>
              </a:spcBef>
              <a:spcAft>
                <a:spcPct val="35000"/>
              </a:spcAft>
            </a:pPr>
            <a:r>
              <a:rPr lang="en-US" sz="3200" i="1" dirty="0" smtClean="0">
                <a:solidFill>
                  <a:prstClr val="white"/>
                </a:solidFill>
                <a:latin typeface="Times New Roman" panose="02020603050405020304" pitchFamily="18" charset="0"/>
                <a:cs typeface="Times New Roman" panose="02020603050405020304" pitchFamily="18" charset="0"/>
              </a:rPr>
              <a:t>+</a:t>
            </a:r>
            <a:r>
              <a:rPr lang="en-US" sz="3200" b="1" i="1" dirty="0" smtClean="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Phải</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chú</a:t>
            </a:r>
            <a:r>
              <a:rPr lang="en-US" sz="3200" i="1" dirty="0">
                <a:solidFill>
                  <a:prstClr val="white"/>
                </a:solidFill>
                <a:latin typeface="Times New Roman" panose="02020603050405020304" pitchFamily="18" charset="0"/>
                <a:cs typeface="Times New Roman" panose="02020603050405020304" pitchFamily="18" charset="0"/>
              </a:rPr>
              <a:t> ý </a:t>
            </a:r>
            <a:r>
              <a:rPr lang="en-US" sz="3200" i="1" dirty="0" err="1">
                <a:solidFill>
                  <a:prstClr val="white"/>
                </a:solidFill>
                <a:latin typeface="Times New Roman" panose="02020603050405020304" pitchFamily="18" charset="0"/>
                <a:cs typeface="Times New Roman" panose="02020603050405020304" pitchFamily="18" charset="0"/>
              </a:rPr>
              <a:t>tới</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ngữ</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cảnh</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mục</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đích</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nói</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viết</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đặc</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điểm</a:t>
            </a:r>
            <a:r>
              <a:rPr lang="en-US" sz="3200" i="1" dirty="0">
                <a:solidFill>
                  <a:prstClr val="white"/>
                </a:solidFill>
                <a:latin typeface="Times New Roman" panose="02020603050405020304" pitchFamily="18" charset="0"/>
                <a:cs typeface="Times New Roman" panose="02020603050405020304" pitchFamily="18" charset="0"/>
              </a:rPr>
              <a:t> VB </a:t>
            </a:r>
            <a:r>
              <a:rPr lang="en-US" sz="3200" i="1" dirty="0" err="1">
                <a:solidFill>
                  <a:prstClr val="white"/>
                </a:solidFill>
                <a:latin typeface="Times New Roman" panose="02020603050405020304" pitchFamily="18" charset="0"/>
                <a:cs typeface="Times New Roman" panose="02020603050405020304" pitchFamily="18" charset="0"/>
              </a:rPr>
              <a:t>để</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chọn</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cấu</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trúc</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phù</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hợp</a:t>
            </a:r>
            <a:r>
              <a:rPr lang="en-US" sz="3200" i="1" dirty="0">
                <a:solidFill>
                  <a:prstClr val="white"/>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509008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 xmlns:a16="http://schemas.microsoft.com/office/drawing/2014/main" id="{9F8174EE-9CA8-4013-A4F9-C6F2A79DB2F0}"/>
              </a:ext>
            </a:extLst>
          </p:cNvPr>
          <p:cNvGrpSpPr/>
          <p:nvPr/>
        </p:nvGrpSpPr>
        <p:grpSpPr>
          <a:xfrm>
            <a:off x="-421198" y="419775"/>
            <a:ext cx="10170502" cy="1015664"/>
            <a:chOff x="2019236" y="-1422692"/>
            <a:chExt cx="2783749" cy="2557514"/>
          </a:xfrm>
        </p:grpSpPr>
        <p:sp>
          <p:nvSpPr>
            <p:cNvPr id="2" name="矩形 1">
              <a:extLst>
                <a:ext uri="{FF2B5EF4-FFF2-40B4-BE49-F238E27FC236}">
                  <a16:creationId xmlns=""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a:extLst>
                <a:ext uri="{FF2B5EF4-FFF2-40B4-BE49-F238E27FC236}">
                  <a16:creationId xmlns="" xmlns:a16="http://schemas.microsoft.com/office/drawing/2014/main" id="{81AFD4A9-2D68-4DA9-9C1C-83F04C8A785A}"/>
                </a:ext>
              </a:extLst>
            </p:cNvPr>
            <p:cNvSpPr/>
            <p:nvPr/>
          </p:nvSpPr>
          <p:spPr>
            <a:xfrm>
              <a:off x="2019236" y="-1422692"/>
              <a:ext cx="2133600" cy="2278995"/>
            </a:xfrm>
            <a:prstGeom prst="rect">
              <a:avLst/>
            </a:prstGeom>
          </p:spPr>
          <p:txBody>
            <a:bodyPr wrap="square">
              <a:spAutoFit/>
            </a:bodyPr>
            <a:lstStyle/>
            <a:p>
              <a:pPr algn="ctr">
                <a:lnSpc>
                  <a:spcPct val="150000"/>
                </a:lnSpc>
              </a:pPr>
              <a:r>
                <a:rPr lang="en-US" altLang="zh-CN" sz="4000" dirty="0" smtClean="0">
                  <a:solidFill>
                    <a:prstClr val="white"/>
                  </a:solidFill>
                  <a:latin typeface="Times New Roman" panose="02020603050405020304" pitchFamily="18" charset="0"/>
                  <a:cs typeface="Times New Roman" panose="02020603050405020304" pitchFamily="18" charset="0"/>
                </a:rPr>
                <a:t>II. LUYỆN TẬP</a:t>
              </a:r>
              <a:endParaRPr lang="zh-CN" altLang="en-US" sz="4000" dirty="0">
                <a:solidFill>
                  <a:prstClr val="white"/>
                </a:solidFill>
                <a:latin typeface="Times New Roman" panose="02020603050405020304" pitchFamily="18" charset="0"/>
                <a:cs typeface="Times New Roman" panose="02020603050405020304" pitchFamily="18" charset="0"/>
              </a:endParaRPr>
            </a:p>
          </p:txBody>
        </p:sp>
      </p:grpSp>
      <p:sp>
        <p:nvSpPr>
          <p:cNvPr id="14" name="Rectangle 13"/>
          <p:cNvSpPr/>
          <p:nvPr/>
        </p:nvSpPr>
        <p:spPr>
          <a:xfrm>
            <a:off x="503548" y="1764857"/>
            <a:ext cx="10971528" cy="535531"/>
          </a:xfrm>
          <a:prstGeom prst="rect">
            <a:avLst/>
          </a:prstGeom>
        </p:spPr>
        <p:txBody>
          <a:bodyPr wrap="square">
            <a:spAutoFit/>
          </a:bodyPr>
          <a:lstStyle/>
          <a:p>
            <a:pPr defTabSz="1244600">
              <a:lnSpc>
                <a:spcPct val="90000"/>
              </a:lnSpc>
              <a:spcBef>
                <a:spcPct val="0"/>
              </a:spcBef>
              <a:spcAft>
                <a:spcPct val="35000"/>
              </a:spcAft>
            </a:pP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tập</a:t>
            </a:r>
            <a:r>
              <a:rPr lang="en-US" sz="3200" b="1" dirty="0" smtClean="0">
                <a:solidFill>
                  <a:srgbClr val="FF0000"/>
                </a:solidFill>
                <a:latin typeface="Times New Roman" panose="02020603050405020304" pitchFamily="18" charset="0"/>
                <a:cs typeface="Times New Roman" panose="02020603050405020304" pitchFamily="18" charset="0"/>
              </a:rPr>
              <a:t> 1</a:t>
            </a:r>
            <a:endParaRPr lang="en-US"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730998579"/>
              </p:ext>
            </p:extLst>
          </p:nvPr>
        </p:nvGraphicFramePr>
        <p:xfrm>
          <a:off x="461439" y="2385610"/>
          <a:ext cx="11232578" cy="4054685"/>
        </p:xfrm>
        <a:graphic>
          <a:graphicData uri="http://schemas.openxmlformats.org/drawingml/2006/table">
            <a:tbl>
              <a:tblPr firstRow="1" firstCol="1" lastRow="1" lastCol="1" bandRow="1" bandCol="1"/>
              <a:tblGrid>
                <a:gridCol w="4034762">
                  <a:extLst>
                    <a:ext uri="{9D8B030D-6E8A-4147-A177-3AD203B41FA5}">
                      <a16:colId xmlns="" xmlns:a16="http://schemas.microsoft.com/office/drawing/2014/main" val="1070468595"/>
                    </a:ext>
                  </a:extLst>
                </a:gridCol>
                <a:gridCol w="3654024">
                  <a:extLst>
                    <a:ext uri="{9D8B030D-6E8A-4147-A177-3AD203B41FA5}">
                      <a16:colId xmlns="" xmlns:a16="http://schemas.microsoft.com/office/drawing/2014/main" val="2456300725"/>
                    </a:ext>
                  </a:extLst>
                </a:gridCol>
                <a:gridCol w="3543792">
                  <a:extLst>
                    <a:ext uri="{9D8B030D-6E8A-4147-A177-3AD203B41FA5}">
                      <a16:colId xmlns="" xmlns:a16="http://schemas.microsoft.com/office/drawing/2014/main" val="3490717373"/>
                    </a:ext>
                  </a:extLst>
                </a:gridCol>
              </a:tblGrid>
              <a:tr h="640925">
                <a:tc>
                  <a:txBody>
                    <a:bodyPr/>
                    <a:lstStyle/>
                    <a:p>
                      <a:pPr algn="ctr">
                        <a:spcAft>
                          <a:spcPts val="0"/>
                        </a:spcAft>
                        <a:tabLst>
                          <a:tab pos="2110105" algn="l"/>
                        </a:tabLst>
                      </a:pPr>
                      <a:r>
                        <a:rPr lang="en-US" sz="2800" b="1" dirty="0" err="1">
                          <a:solidFill>
                            <a:schemeClr val="bg1"/>
                          </a:solidFill>
                          <a:effectLst/>
                          <a:latin typeface="Times New Roman" panose="02020603050405020304" pitchFamily="18" charset="0"/>
                          <a:ea typeface="Times New Roman" panose="02020603050405020304" pitchFamily="18" charset="0"/>
                        </a:rPr>
                        <a:t>Nhóm</a:t>
                      </a:r>
                      <a:r>
                        <a:rPr lang="en-US" sz="2800" b="1" dirty="0">
                          <a:solidFill>
                            <a:schemeClr val="bg1"/>
                          </a:solidFill>
                          <a:effectLst/>
                          <a:latin typeface="Times New Roman" panose="02020603050405020304" pitchFamily="18" charset="0"/>
                          <a:ea typeface="Times New Roman" panose="02020603050405020304" pitchFamily="18" charset="0"/>
                        </a:rPr>
                        <a:t> 1</a:t>
                      </a:r>
                      <a:endParaRPr lang="en-US" sz="2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tc>
                  <a:txBody>
                    <a:bodyPr/>
                    <a:lstStyle/>
                    <a:p>
                      <a:pPr algn="ctr">
                        <a:spcAft>
                          <a:spcPts val="0"/>
                        </a:spcAft>
                        <a:tabLst>
                          <a:tab pos="2110105" algn="l"/>
                        </a:tabLst>
                      </a:pPr>
                      <a:r>
                        <a:rPr lang="en-US" sz="2800" b="1">
                          <a:solidFill>
                            <a:schemeClr val="bg1"/>
                          </a:solidFill>
                          <a:effectLst/>
                          <a:latin typeface="Times New Roman" panose="02020603050405020304" pitchFamily="18" charset="0"/>
                          <a:ea typeface="Times New Roman" panose="02020603050405020304" pitchFamily="18" charset="0"/>
                        </a:rPr>
                        <a:t>Nhóm 2</a:t>
                      </a:r>
                      <a:endParaRPr lang="en-US" sz="28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tc>
                  <a:txBody>
                    <a:bodyPr/>
                    <a:lstStyle/>
                    <a:p>
                      <a:pPr algn="ctr">
                        <a:spcAft>
                          <a:spcPts val="0"/>
                        </a:spcAft>
                        <a:tabLst>
                          <a:tab pos="2110105" algn="l"/>
                        </a:tabLst>
                      </a:pPr>
                      <a:r>
                        <a:rPr lang="en-US" sz="2800" b="1" dirty="0" err="1">
                          <a:solidFill>
                            <a:schemeClr val="bg1"/>
                          </a:solidFill>
                          <a:effectLst/>
                          <a:latin typeface="Times New Roman" panose="02020603050405020304" pitchFamily="18" charset="0"/>
                          <a:ea typeface="Times New Roman" panose="02020603050405020304" pitchFamily="18" charset="0"/>
                        </a:rPr>
                        <a:t>Nhóm</a:t>
                      </a:r>
                      <a:r>
                        <a:rPr lang="en-US" sz="2800" b="1" dirty="0">
                          <a:solidFill>
                            <a:schemeClr val="bg1"/>
                          </a:solidFill>
                          <a:effectLst/>
                          <a:latin typeface="Times New Roman" panose="02020603050405020304" pitchFamily="18" charset="0"/>
                          <a:ea typeface="Times New Roman" panose="02020603050405020304" pitchFamily="18" charset="0"/>
                        </a:rPr>
                        <a:t> 3</a:t>
                      </a:r>
                      <a:endParaRPr lang="en-US" sz="2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extLst>
                  <a:ext uri="{0D108BD9-81ED-4DB2-BD59-A6C34878D82A}">
                    <a16:rowId xmlns="" xmlns:a16="http://schemas.microsoft.com/office/drawing/2014/main" val="2002326194"/>
                  </a:ext>
                </a:extLst>
              </a:tr>
              <a:tr h="0">
                <a:tc>
                  <a:txBody>
                    <a:bodyPr/>
                    <a:lstStyle/>
                    <a:p>
                      <a:pPr algn="just">
                        <a:spcAft>
                          <a:spcPts val="0"/>
                        </a:spcAft>
                        <a:tabLst>
                          <a:tab pos="2110105" algn="l"/>
                        </a:tabLst>
                      </a:pPr>
                      <a:r>
                        <a:rPr lang="en-US" sz="2800" dirty="0">
                          <a:solidFill>
                            <a:schemeClr val="tx1"/>
                          </a:solidFill>
                          <a:effectLst/>
                          <a:latin typeface="Times New Roman" panose="02020603050405020304" pitchFamily="18" charset="0"/>
                          <a:ea typeface="Times New Roman" panose="02020603050405020304" pitchFamily="18" charset="0"/>
                        </a:rPr>
                        <a:t>a. </a:t>
                      </a:r>
                      <a:r>
                        <a:rPr lang="en-US" sz="2800" dirty="0" err="1">
                          <a:solidFill>
                            <a:schemeClr val="tx1"/>
                          </a:solidFill>
                          <a:effectLst/>
                          <a:latin typeface="Times New Roman" panose="02020603050405020304" pitchFamily="18" charset="0"/>
                          <a:ea typeface="Times New Roman" panose="02020603050405020304" pitchFamily="18" charset="0"/>
                        </a:rPr>
                        <a:t>Trong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câu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Nhớ</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các</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bạn</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trong</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lớp</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tôi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ngày</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trước</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mỗi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người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một</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vẻ</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sinh</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động</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biết</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bao</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có</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thể</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dùng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từ</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kiểu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để</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thay</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cho</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từ</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vẻ</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được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không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Vì</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sao</a:t>
                      </a:r>
                      <a:r>
                        <a:rPr lang="en-US" sz="2800" dirty="0" smtClean="0">
                          <a:solidFill>
                            <a:schemeClr val="tx1"/>
                          </a:solidFill>
                          <a:effectLst/>
                          <a:latin typeface="Times New Roman" panose="02020603050405020304" pitchFamily="18" charset="0"/>
                          <a:ea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2800" dirty="0">
                          <a:solidFill>
                            <a:schemeClr val="tx1"/>
                          </a:solidFill>
                          <a:effectLst/>
                          <a:latin typeface="Times New Roman" panose="02020603050405020304" pitchFamily="18" charset="0"/>
                          <a:ea typeface="Calibri" panose="020F0502020204030204" pitchFamily="34" charset="0"/>
                        </a:rPr>
                        <a:t>b.</a:t>
                      </a:r>
                      <a:r>
                        <a:rPr lang="vi-VN" sz="2800" dirty="0">
                          <a:solidFill>
                            <a:schemeClr val="tx1"/>
                          </a:solidFill>
                          <a:effectLst/>
                          <a:latin typeface="Times New Roman" panose="02020603050405020304" pitchFamily="18" charset="0"/>
                          <a:ea typeface="Calibri" panose="020F0502020204030204" pitchFamily="34" charset="0"/>
                        </a:rPr>
                        <a:t> Từ “</a:t>
                      </a:r>
                      <a:r>
                        <a:rPr lang="vi-VN" sz="2800" i="1" dirty="0">
                          <a:solidFill>
                            <a:schemeClr val="tx1"/>
                          </a:solidFill>
                          <a:effectLst/>
                          <a:latin typeface="Times New Roman" panose="02020603050405020304" pitchFamily="18" charset="0"/>
                          <a:ea typeface="Calibri" panose="020F0502020204030204" pitchFamily="34" charset="0"/>
                        </a:rPr>
                        <a:t>khuất”</a:t>
                      </a:r>
                      <a:r>
                        <a:rPr lang="vi-VN" sz="2800" dirty="0">
                          <a:solidFill>
                            <a:schemeClr val="tx1"/>
                          </a:solidFill>
                          <a:effectLst/>
                          <a:latin typeface="Times New Roman" panose="02020603050405020304" pitchFamily="18" charset="0"/>
                          <a:ea typeface="Calibri" panose="020F0502020204030204" pitchFamily="34" charset="0"/>
                        </a:rPr>
                        <a:t> dùng trong câu</a:t>
                      </a:r>
                      <a:r>
                        <a:rPr lang="en-US" sz="2800" dirty="0">
                          <a:solidFill>
                            <a:schemeClr val="tx1"/>
                          </a:solidFill>
                          <a:effectLst/>
                          <a:latin typeface="Times New Roman" panose="02020603050405020304" pitchFamily="18" charset="0"/>
                          <a:ea typeface="Calibri" panose="020F0502020204030204" pitchFamily="34" charset="0"/>
                        </a:rPr>
                        <a:t>: </a:t>
                      </a:r>
                      <a:r>
                        <a:rPr lang="en-US" sz="2800" i="1" dirty="0">
                          <a:solidFill>
                            <a:schemeClr val="tx1"/>
                          </a:solidFill>
                          <a:effectLst/>
                          <a:latin typeface="Times New Roman" panose="02020603050405020304" pitchFamily="18" charset="0"/>
                          <a:ea typeface="Calibri" panose="020F0502020204030204" pitchFamily="34" charset="0"/>
                        </a:rPr>
                        <a:t>“</a:t>
                      </a:r>
                      <a:r>
                        <a:rPr lang="en-US" sz="2800" i="1" dirty="0" err="1">
                          <a:solidFill>
                            <a:schemeClr val="tx1"/>
                          </a:solidFill>
                          <a:effectLst/>
                          <a:latin typeface="Times New Roman" panose="02020603050405020304" pitchFamily="18" charset="0"/>
                          <a:ea typeface="Calibri" panose="020F0502020204030204" pitchFamily="34" charset="0"/>
                        </a:rPr>
                        <a:t>Giờ</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đây</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mẹ</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tôi</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đã</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khuất</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và</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tôi</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cũng</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đã</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lớn</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có</a:t>
                      </a:r>
                      <a:r>
                        <a:rPr lang="vi-VN" sz="2800" dirty="0">
                          <a:solidFill>
                            <a:schemeClr val="tx1"/>
                          </a:solidFill>
                          <a:effectLst/>
                          <a:latin typeface="Times New Roman" panose="02020603050405020304" pitchFamily="18" charset="0"/>
                          <a:ea typeface="Calibri" panose="020F0502020204030204" pitchFamily="34" charset="0"/>
                        </a:rPr>
                        <a:t> phù hợp hơn so với một số từ khác cũng có nghĩa là “chết” như: mất, từ trần, hi </a:t>
                      </a:r>
                      <a:r>
                        <a:rPr lang="vi-VN" sz="2800" dirty="0" smtClean="0">
                          <a:solidFill>
                            <a:schemeClr val="tx1"/>
                          </a:solidFill>
                          <a:effectLst/>
                          <a:latin typeface="Times New Roman" panose="02020603050405020304" pitchFamily="18" charset="0"/>
                          <a:ea typeface="Calibri" panose="020F0502020204030204" pitchFamily="34" charset="0"/>
                        </a:rPr>
                        <a:t>sinh</a:t>
                      </a:r>
                      <a:r>
                        <a:rPr lang="en-US" sz="2800" dirty="0" smtClean="0">
                          <a:solidFill>
                            <a:schemeClr val="tx1"/>
                          </a:solidFill>
                          <a:effectLst/>
                          <a:latin typeface="Times New Roman" panose="02020603050405020304" pitchFamily="18" charset="0"/>
                          <a:ea typeface="Calibri" panose="020F0502020204030204" pitchFamily="34" charset="0"/>
                        </a:rPr>
                        <a:t>?</a:t>
                      </a:r>
                      <a:endParaRPr lang="en-US"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vi-VN" sz="2800" dirty="0">
                          <a:solidFill>
                            <a:schemeClr val="tx1"/>
                          </a:solidFill>
                          <a:effectLst/>
                          <a:latin typeface="Times New Roman" panose="02020603050405020304" pitchFamily="18" charset="0"/>
                          <a:ea typeface="Calibri" panose="020F0502020204030204" pitchFamily="34" charset="0"/>
                        </a:rPr>
                        <a:t>c. Vì sao trong câu </a:t>
                      </a:r>
                      <a:r>
                        <a:rPr lang="vi-VN" sz="2800" i="1" dirty="0">
                          <a:solidFill>
                            <a:schemeClr val="tx1"/>
                          </a:solidFill>
                          <a:effectLst/>
                          <a:latin typeface="Times New Roman" panose="02020603050405020304" pitchFamily="18" charset="0"/>
                          <a:ea typeface="Calibri" panose="020F0502020204030204" pitchFamily="34" charset="0"/>
                        </a:rPr>
                        <a:t>"Tôi luôn nhớ về mẹ với niềm xúc động khôn nguôi.",</a:t>
                      </a:r>
                      <a:r>
                        <a:rPr lang="vi-VN" sz="2800" dirty="0">
                          <a:solidFill>
                            <a:schemeClr val="tx1"/>
                          </a:solidFill>
                          <a:effectLst/>
                          <a:latin typeface="Times New Roman" panose="02020603050405020304" pitchFamily="18" charset="0"/>
                          <a:ea typeface="Calibri" panose="020F0502020204030204" pitchFamily="34" charset="0"/>
                        </a:rPr>
                        <a:t> từ </a:t>
                      </a:r>
                      <a:r>
                        <a:rPr lang="vi-VN" sz="2800" i="1" dirty="0">
                          <a:solidFill>
                            <a:schemeClr val="tx1"/>
                          </a:solidFill>
                          <a:effectLst/>
                          <a:latin typeface="Times New Roman" panose="02020603050405020304" pitchFamily="18" charset="0"/>
                          <a:ea typeface="Calibri" panose="020F0502020204030204" pitchFamily="34" charset="0"/>
                        </a:rPr>
                        <a:t>xúc động</a:t>
                      </a:r>
                      <a:r>
                        <a:rPr lang="vi-VN" sz="2800" dirty="0">
                          <a:solidFill>
                            <a:schemeClr val="tx1"/>
                          </a:solidFill>
                          <a:effectLst/>
                          <a:latin typeface="Times New Roman" panose="02020603050405020304" pitchFamily="18" charset="0"/>
                          <a:ea typeface="Calibri" panose="020F0502020204030204" pitchFamily="34" charset="0"/>
                        </a:rPr>
                        <a:t> được chọn hợp lí hơn các từ khác như </a:t>
                      </a:r>
                      <a:r>
                        <a:rPr lang="vi-VN" sz="2800" i="1" dirty="0">
                          <a:solidFill>
                            <a:schemeClr val="tx1"/>
                          </a:solidFill>
                          <a:effectLst/>
                          <a:latin typeface="Times New Roman" panose="02020603050405020304" pitchFamily="18" charset="0"/>
                          <a:ea typeface="Calibri" panose="020F0502020204030204" pitchFamily="34" charset="0"/>
                        </a:rPr>
                        <a:t>cảm động</a:t>
                      </a:r>
                      <a:r>
                        <a:rPr lang="vi-VN" sz="2800" dirty="0">
                          <a:solidFill>
                            <a:schemeClr val="tx1"/>
                          </a:solidFill>
                          <a:effectLst/>
                          <a:latin typeface="Times New Roman" panose="02020603050405020304" pitchFamily="18" charset="0"/>
                          <a:ea typeface="Calibri" panose="020F0502020204030204" pitchFamily="34" charset="0"/>
                        </a:rPr>
                        <a:t> hay </a:t>
                      </a:r>
                      <a:r>
                        <a:rPr lang="vi-VN" sz="2800" i="1" dirty="0">
                          <a:solidFill>
                            <a:schemeClr val="tx1"/>
                          </a:solidFill>
                          <a:effectLst/>
                          <a:latin typeface="Times New Roman" panose="02020603050405020304" pitchFamily="18" charset="0"/>
                          <a:ea typeface="Calibri" panose="020F0502020204030204" pitchFamily="34" charset="0"/>
                        </a:rPr>
                        <a:t>xúc cảm</a:t>
                      </a:r>
                      <a:r>
                        <a:rPr lang="vi-VN" sz="2800" dirty="0" smtClean="0">
                          <a:solidFill>
                            <a:schemeClr val="tx1"/>
                          </a:solidFill>
                          <a:effectLst/>
                          <a:latin typeface="Times New Roman" panose="02020603050405020304" pitchFamily="18" charset="0"/>
                          <a:ea typeface="Calibri" panose="020F0502020204030204" pitchFamily="34" charset="0"/>
                        </a:rPr>
                        <a:t>?</a:t>
                      </a:r>
                      <a:endParaRPr lang="en-US" sz="2800" dirty="0">
                        <a:solidFill>
                          <a:schemeClr val="tx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952299446"/>
                  </a:ext>
                </a:extLst>
              </a:tr>
            </a:tbl>
          </a:graphicData>
        </a:graphic>
      </p:graphicFrame>
    </p:spTree>
    <p:extLst>
      <p:ext uri="{BB962C8B-B14F-4D97-AF65-F5344CB8AC3E}">
        <p14:creationId xmlns:p14="http://schemas.microsoft.com/office/powerpoint/2010/main" val="27330221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 xmlns:a16="http://schemas.microsoft.com/office/drawing/2014/main" id="{9F8174EE-9CA8-4013-A4F9-C6F2A79DB2F0}"/>
              </a:ext>
            </a:extLst>
          </p:cNvPr>
          <p:cNvGrpSpPr/>
          <p:nvPr/>
        </p:nvGrpSpPr>
        <p:grpSpPr>
          <a:xfrm>
            <a:off x="-421198" y="419775"/>
            <a:ext cx="10170502" cy="1015664"/>
            <a:chOff x="2019236" y="-1422692"/>
            <a:chExt cx="2783749" cy="2557514"/>
          </a:xfrm>
        </p:grpSpPr>
        <p:sp>
          <p:nvSpPr>
            <p:cNvPr id="2" name="矩形 1">
              <a:extLst>
                <a:ext uri="{FF2B5EF4-FFF2-40B4-BE49-F238E27FC236}">
                  <a16:creationId xmlns=""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 xmlns:a16="http://schemas.microsoft.com/office/drawing/2014/main" id="{81AFD4A9-2D68-4DA9-9C1C-83F04C8A785A}"/>
                </a:ext>
              </a:extLst>
            </p:cNvPr>
            <p:cNvSpPr/>
            <p:nvPr/>
          </p:nvSpPr>
          <p:spPr>
            <a:xfrm>
              <a:off x="2019236" y="-1422692"/>
              <a:ext cx="2133600" cy="2278995"/>
            </a:xfrm>
            <a:prstGeom prst="rect">
              <a:avLst/>
            </a:prstGeom>
          </p:spPr>
          <p:txBody>
            <a:bodyPr wrap="square">
              <a:spAutoFit/>
            </a:bodyPr>
            <a:lstStyle/>
            <a:p>
              <a:pPr algn="ctr">
                <a:lnSpc>
                  <a:spcPct val="150000"/>
                </a:lnSpc>
              </a:pPr>
              <a:r>
                <a:rPr lang="en-US" altLang="zh-CN" sz="4000" dirty="0">
                  <a:solidFill>
                    <a:prstClr val="white"/>
                  </a:solidFill>
                  <a:latin typeface="Times New Roman" panose="02020603050405020304" pitchFamily="18" charset="0"/>
                  <a:cs typeface="Times New Roman" panose="02020603050405020304" pitchFamily="18" charset="0"/>
                </a:rPr>
                <a:t>II. LUYỆN TẬP</a:t>
              </a:r>
              <a:endParaRPr lang="zh-CN" altLang="en-US" sz="4000" dirty="0">
                <a:solidFill>
                  <a:prstClr val="white"/>
                </a:solidFill>
                <a:latin typeface="Times New Roman" panose="02020603050405020304" pitchFamily="18" charset="0"/>
                <a:cs typeface="Times New Roman" panose="02020603050405020304" pitchFamily="18" charset="0"/>
              </a:endParaRPr>
            </a:p>
          </p:txBody>
        </p:sp>
      </p:grpSp>
      <p:graphicFrame>
        <p:nvGraphicFramePr>
          <p:cNvPr id="10" name="Table 9"/>
          <p:cNvGraphicFramePr>
            <a:graphicFrameLocks noGrp="1"/>
          </p:cNvGraphicFramePr>
          <p:nvPr>
            <p:extLst>
              <p:ext uri="{D42A27DB-BD31-4B8C-83A1-F6EECF244321}">
                <p14:modId xmlns:p14="http://schemas.microsoft.com/office/powerpoint/2010/main" val="1102823770"/>
              </p:ext>
            </p:extLst>
          </p:nvPr>
        </p:nvGraphicFramePr>
        <p:xfrm>
          <a:off x="461439" y="2490113"/>
          <a:ext cx="3574983" cy="3627965"/>
        </p:xfrm>
        <a:graphic>
          <a:graphicData uri="http://schemas.openxmlformats.org/drawingml/2006/table">
            <a:tbl>
              <a:tblPr firstRow="1" firstCol="1" lastRow="1" lastCol="1" bandRow="1" bandCol="1"/>
              <a:tblGrid>
                <a:gridCol w="3574983">
                  <a:extLst>
                    <a:ext uri="{9D8B030D-6E8A-4147-A177-3AD203B41FA5}">
                      <a16:colId xmlns="" xmlns:a16="http://schemas.microsoft.com/office/drawing/2014/main" val="1070468595"/>
                    </a:ext>
                  </a:extLst>
                </a:gridCol>
              </a:tblGrid>
              <a:tr h="640925">
                <a:tc>
                  <a:txBody>
                    <a:bodyPr/>
                    <a:lstStyle/>
                    <a:p>
                      <a:pPr algn="ctr">
                        <a:spcAft>
                          <a:spcPts val="0"/>
                        </a:spcAft>
                        <a:tabLst>
                          <a:tab pos="2110105" algn="l"/>
                        </a:tabLst>
                      </a:pPr>
                      <a:r>
                        <a:rPr lang="en-US" sz="2800" b="1" dirty="0" err="1">
                          <a:solidFill>
                            <a:schemeClr val="bg1"/>
                          </a:solidFill>
                          <a:effectLst/>
                          <a:latin typeface="Times New Roman" panose="02020603050405020304" pitchFamily="18" charset="0"/>
                          <a:ea typeface="Times New Roman" panose="02020603050405020304" pitchFamily="18" charset="0"/>
                        </a:rPr>
                        <a:t>Nhóm</a:t>
                      </a:r>
                      <a:r>
                        <a:rPr lang="en-US" sz="2800" b="1" dirty="0">
                          <a:solidFill>
                            <a:schemeClr val="bg1"/>
                          </a:solidFill>
                          <a:effectLst/>
                          <a:latin typeface="Times New Roman" panose="02020603050405020304" pitchFamily="18" charset="0"/>
                          <a:ea typeface="Times New Roman" panose="02020603050405020304" pitchFamily="18" charset="0"/>
                        </a:rPr>
                        <a:t> 1</a:t>
                      </a:r>
                      <a:endParaRPr lang="en-US" sz="2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extLst>
                  <a:ext uri="{0D108BD9-81ED-4DB2-BD59-A6C34878D82A}">
                    <a16:rowId xmlns="" xmlns:a16="http://schemas.microsoft.com/office/drawing/2014/main" val="2002326194"/>
                  </a:ext>
                </a:extLst>
              </a:tr>
              <a:tr h="0">
                <a:tc>
                  <a:txBody>
                    <a:bodyPr/>
                    <a:lstStyle/>
                    <a:p>
                      <a:pPr algn="just">
                        <a:spcAft>
                          <a:spcPts val="0"/>
                        </a:spcAft>
                        <a:tabLst>
                          <a:tab pos="2110105" algn="l"/>
                        </a:tabLst>
                      </a:pPr>
                      <a:r>
                        <a:rPr lang="en-US" sz="2800" dirty="0">
                          <a:solidFill>
                            <a:schemeClr val="tx1"/>
                          </a:solidFill>
                          <a:effectLst/>
                          <a:latin typeface="Times New Roman" panose="02020603050405020304" pitchFamily="18" charset="0"/>
                          <a:ea typeface="Times New Roman" panose="02020603050405020304" pitchFamily="18" charset="0"/>
                        </a:rPr>
                        <a:t>a. </a:t>
                      </a:r>
                      <a:r>
                        <a:rPr lang="en-US" sz="2800" dirty="0" err="1">
                          <a:solidFill>
                            <a:schemeClr val="tx1"/>
                          </a:solidFill>
                          <a:effectLst/>
                          <a:latin typeface="Times New Roman" panose="02020603050405020304" pitchFamily="18" charset="0"/>
                          <a:ea typeface="Times New Roman" panose="02020603050405020304" pitchFamily="18" charset="0"/>
                        </a:rPr>
                        <a:t>Trong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câu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Nhớ</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các</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bạn</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trong</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lớp</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tôi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ngày</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trước</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mỗi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người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một</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vẻ</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sinh</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động</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biết</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bao</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có</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thể</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dùng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từ</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kiểu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để</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thay</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cho</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từ</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vẻ</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được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không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Vì</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sao</a:t>
                      </a:r>
                      <a:r>
                        <a:rPr lang="en-US" sz="2800" dirty="0" smtClean="0">
                          <a:solidFill>
                            <a:schemeClr val="tx1"/>
                          </a:solidFill>
                          <a:effectLst/>
                          <a:latin typeface="Times New Roman" panose="02020603050405020304" pitchFamily="18" charset="0"/>
                          <a:ea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952299446"/>
                  </a:ext>
                </a:extLst>
              </a:tr>
            </a:tbl>
          </a:graphicData>
        </a:graphic>
      </p:graphicFrame>
      <p:sp>
        <p:nvSpPr>
          <p:cNvPr id="3" name="Rectangle 2"/>
          <p:cNvSpPr/>
          <p:nvPr/>
        </p:nvSpPr>
        <p:spPr>
          <a:xfrm>
            <a:off x="4346879" y="2385610"/>
            <a:ext cx="7393577" cy="1255728"/>
          </a:xfrm>
          <a:prstGeom prst="rect">
            <a:avLst/>
          </a:prstGeom>
        </p:spPr>
        <p:txBody>
          <a:bodyPr wrap="square">
            <a:spAutoFit/>
          </a:bodyPr>
          <a:lstStyle/>
          <a:p>
            <a:pPr algn="just" defTabSz="711200">
              <a:lnSpc>
                <a:spcPct val="90000"/>
              </a:lnSpc>
              <a:spcBef>
                <a:spcPct val="0"/>
              </a:spcBef>
              <a:spcAft>
                <a:spcPct val="35000"/>
              </a:spcAft>
            </a:pPr>
            <a:r>
              <a:rPr lang="en-US" sz="2800" b="1" i="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K</a:t>
            </a:r>
            <a:r>
              <a:rPr lang="vi-VN"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hông thể dùng từ ‘kiểu” để thay cho từ “vẻ” được</a:t>
            </a:r>
            <a:r>
              <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Hai</a:t>
            </a:r>
            <a:r>
              <a:rPr lang="vi-VN"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từ này tuy gần nghĩa nhưng vẫn có những nét khác nhau.</a:t>
            </a:r>
            <a:endPar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4346880" y="3726560"/>
            <a:ext cx="7393577" cy="2569934"/>
          </a:xfrm>
          <a:prstGeom prst="rect">
            <a:avLst/>
          </a:prstGeom>
        </p:spPr>
        <p:txBody>
          <a:bodyPr wrap="square">
            <a:spAutoFit/>
          </a:bodyPr>
          <a:lstStyle/>
          <a:p>
            <a:pPr algn="just" defTabSz="711200">
              <a:lnSpc>
                <a:spcPct val="90000"/>
              </a:lnSpc>
              <a:spcBef>
                <a:spcPct val="0"/>
              </a:spcBef>
              <a:spcAft>
                <a:spcPct val="35000"/>
              </a:spcAft>
            </a:pP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vi-VN"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Từ </a:t>
            </a:r>
            <a:r>
              <a:rPr lang="vi-VN" sz="28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“kiểu”</a:t>
            </a:r>
            <a:r>
              <a:rPr lang="vi-VN"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thường dùng để nói về hành động của con người (</a:t>
            </a:r>
            <a:r>
              <a:rPr lang="vi-VN" sz="28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kiểu ăn nói, kiểu đi đứng, kiểu ăn mặc</a:t>
            </a:r>
            <a:r>
              <a:rPr lang="vi-VN"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hoặc một dạng riêng của đối tượng (</a:t>
            </a:r>
            <a:r>
              <a:rPr lang="vi-VN" sz="28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kiểu nhà, kiểu quần áo, kiểu tóc, kiểu bài, </a:t>
            </a:r>
            <a:r>
              <a:rPr lang="vi-VN"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a:t>
            </a:r>
            <a:endPar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algn="just" defTabSz="711200">
              <a:lnSpc>
                <a:spcPct val="90000"/>
              </a:lnSpc>
              <a:spcBef>
                <a:spcPct val="0"/>
              </a:spcBef>
              <a:spcAft>
                <a:spcPct val="35000"/>
              </a:spcAft>
            </a:pP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vi-VN"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Từ </a:t>
            </a:r>
            <a:r>
              <a:rPr lang="vi-VN" sz="28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“vẻ</a:t>
            </a:r>
            <a:r>
              <a:rPr lang="vi-VN"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dùng để chỉ đặc điểm, tính cách của con người (</a:t>
            </a:r>
            <a:r>
              <a:rPr lang="vi-VN" sz="28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vẻ trầm ngâm, vẻ sôi nổi, vẻ lo lắng,...)</a:t>
            </a:r>
            <a:endPar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03548" y="1764857"/>
            <a:ext cx="10971528" cy="535531"/>
          </a:xfrm>
          <a:prstGeom prst="rect">
            <a:avLst/>
          </a:prstGeom>
        </p:spPr>
        <p:txBody>
          <a:bodyPr wrap="square">
            <a:spAutoFit/>
          </a:bodyPr>
          <a:lstStyle/>
          <a:p>
            <a:pPr defTabSz="1244600">
              <a:lnSpc>
                <a:spcPct val="90000"/>
              </a:lnSpc>
              <a:spcBef>
                <a:spcPct val="0"/>
              </a:spcBef>
              <a:spcAft>
                <a:spcPct val="35000"/>
              </a:spcAft>
            </a:pP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tập</a:t>
            </a:r>
            <a:r>
              <a:rPr lang="en-US" sz="3200" b="1" dirty="0" smtClean="0">
                <a:solidFill>
                  <a:srgbClr val="FF0000"/>
                </a:solidFill>
                <a:latin typeface="Times New Roman" panose="02020603050405020304" pitchFamily="18" charset="0"/>
                <a:cs typeface="Times New Roman" panose="02020603050405020304" pitchFamily="18" charset="0"/>
              </a:rPr>
              <a:t> 1</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7432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down)">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 xmlns:a16="http://schemas.microsoft.com/office/drawing/2014/main" id="{9F8174EE-9CA8-4013-A4F9-C6F2A79DB2F0}"/>
              </a:ext>
            </a:extLst>
          </p:cNvPr>
          <p:cNvGrpSpPr/>
          <p:nvPr/>
        </p:nvGrpSpPr>
        <p:grpSpPr>
          <a:xfrm>
            <a:off x="-421198" y="419775"/>
            <a:ext cx="10170502" cy="1015664"/>
            <a:chOff x="2019236" y="-1422692"/>
            <a:chExt cx="2783749" cy="2557514"/>
          </a:xfrm>
        </p:grpSpPr>
        <p:sp>
          <p:nvSpPr>
            <p:cNvPr id="2" name="矩形 1">
              <a:extLst>
                <a:ext uri="{FF2B5EF4-FFF2-40B4-BE49-F238E27FC236}">
                  <a16:creationId xmlns=""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 xmlns:a16="http://schemas.microsoft.com/office/drawing/2014/main" id="{81AFD4A9-2D68-4DA9-9C1C-83F04C8A785A}"/>
                </a:ext>
              </a:extLst>
            </p:cNvPr>
            <p:cNvSpPr/>
            <p:nvPr/>
          </p:nvSpPr>
          <p:spPr>
            <a:xfrm>
              <a:off x="2019236" y="-1422692"/>
              <a:ext cx="2133600" cy="2278995"/>
            </a:xfrm>
            <a:prstGeom prst="rect">
              <a:avLst/>
            </a:prstGeom>
          </p:spPr>
          <p:txBody>
            <a:bodyPr wrap="square">
              <a:spAutoFit/>
            </a:bodyPr>
            <a:lstStyle/>
            <a:p>
              <a:pPr algn="ctr">
                <a:lnSpc>
                  <a:spcPct val="150000"/>
                </a:lnSpc>
              </a:pPr>
              <a:r>
                <a:rPr lang="en-US" altLang="zh-CN" sz="4000" dirty="0">
                  <a:solidFill>
                    <a:prstClr val="white"/>
                  </a:solidFill>
                  <a:latin typeface="Times New Roman" panose="02020603050405020304" pitchFamily="18" charset="0"/>
                  <a:cs typeface="Times New Roman" panose="02020603050405020304" pitchFamily="18" charset="0"/>
                </a:rPr>
                <a:t>II. LUYỆN </a:t>
              </a:r>
              <a:r>
                <a:rPr lang="en-US" altLang="zh-CN" sz="4000" dirty="0" smtClean="0">
                  <a:solidFill>
                    <a:prstClr val="white"/>
                  </a:solidFill>
                  <a:latin typeface="Times New Roman" panose="02020603050405020304" pitchFamily="18" charset="0"/>
                  <a:cs typeface="Times New Roman" panose="02020603050405020304" pitchFamily="18" charset="0"/>
                </a:rPr>
                <a:t>TẬP</a:t>
              </a:r>
              <a:endParaRPr lang="zh-CN" altLang="en-US" sz="4000" dirty="0">
                <a:solidFill>
                  <a:prstClr val="white"/>
                </a:solidFill>
                <a:latin typeface="Times New Roman" panose="02020603050405020304" pitchFamily="18" charset="0"/>
                <a:cs typeface="Times New Roman" panose="02020603050405020304" pitchFamily="18" charset="0"/>
              </a:endParaRPr>
            </a:p>
          </p:txBody>
        </p:sp>
      </p:grpSp>
      <p:graphicFrame>
        <p:nvGraphicFramePr>
          <p:cNvPr id="10" name="Table 9"/>
          <p:cNvGraphicFramePr>
            <a:graphicFrameLocks noGrp="1"/>
          </p:cNvGraphicFramePr>
          <p:nvPr>
            <p:extLst>
              <p:ext uri="{D42A27DB-BD31-4B8C-83A1-F6EECF244321}">
                <p14:modId xmlns:p14="http://schemas.microsoft.com/office/powerpoint/2010/main" val="625646673"/>
              </p:ext>
            </p:extLst>
          </p:nvPr>
        </p:nvGraphicFramePr>
        <p:xfrm>
          <a:off x="461439" y="2385610"/>
          <a:ext cx="4003740" cy="3627965"/>
        </p:xfrm>
        <a:graphic>
          <a:graphicData uri="http://schemas.openxmlformats.org/drawingml/2006/table">
            <a:tbl>
              <a:tblPr firstRow="1" firstCol="1" lastRow="1" lastCol="1" bandRow="1" bandCol="1"/>
              <a:tblGrid>
                <a:gridCol w="4003740">
                  <a:extLst>
                    <a:ext uri="{9D8B030D-6E8A-4147-A177-3AD203B41FA5}">
                      <a16:colId xmlns="" xmlns:a16="http://schemas.microsoft.com/office/drawing/2014/main" val="2456300725"/>
                    </a:ext>
                  </a:extLst>
                </a:gridCol>
              </a:tblGrid>
              <a:tr h="640925">
                <a:tc>
                  <a:txBody>
                    <a:bodyPr/>
                    <a:lstStyle/>
                    <a:p>
                      <a:pPr algn="ctr">
                        <a:spcAft>
                          <a:spcPts val="0"/>
                        </a:spcAft>
                        <a:tabLst>
                          <a:tab pos="2110105" algn="l"/>
                        </a:tabLst>
                      </a:pPr>
                      <a:r>
                        <a:rPr lang="en-US" sz="2800" b="1" dirty="0" err="1">
                          <a:solidFill>
                            <a:schemeClr val="bg1"/>
                          </a:solidFill>
                          <a:effectLst/>
                          <a:latin typeface="Times New Roman" panose="02020603050405020304" pitchFamily="18" charset="0"/>
                          <a:ea typeface="Times New Roman" panose="02020603050405020304" pitchFamily="18" charset="0"/>
                        </a:rPr>
                        <a:t>Nhóm</a:t>
                      </a:r>
                      <a:r>
                        <a:rPr lang="en-US" sz="2800" b="1" dirty="0">
                          <a:solidFill>
                            <a:schemeClr val="bg1"/>
                          </a:solidFill>
                          <a:effectLst/>
                          <a:latin typeface="Times New Roman" panose="02020603050405020304" pitchFamily="18" charset="0"/>
                          <a:ea typeface="Times New Roman" panose="02020603050405020304" pitchFamily="18" charset="0"/>
                        </a:rPr>
                        <a:t> 2</a:t>
                      </a:r>
                      <a:endParaRPr lang="en-US" sz="2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extLst>
                  <a:ext uri="{0D108BD9-81ED-4DB2-BD59-A6C34878D82A}">
                    <a16:rowId xmlns="" xmlns:a16="http://schemas.microsoft.com/office/drawing/2014/main" val="2002326194"/>
                  </a:ext>
                </a:extLst>
              </a:tr>
              <a:tr h="0">
                <a:tc>
                  <a:txBody>
                    <a:bodyPr/>
                    <a:lstStyle/>
                    <a:p>
                      <a:pPr algn="just"/>
                      <a:r>
                        <a:rPr lang="en-US" sz="2800" dirty="0">
                          <a:solidFill>
                            <a:schemeClr val="tx1"/>
                          </a:solidFill>
                          <a:effectLst/>
                          <a:latin typeface="Times New Roman" panose="02020603050405020304" pitchFamily="18" charset="0"/>
                          <a:ea typeface="Calibri" panose="020F0502020204030204" pitchFamily="34" charset="0"/>
                        </a:rPr>
                        <a:t>b.</a:t>
                      </a:r>
                      <a:r>
                        <a:rPr lang="vi-VN" sz="2800" dirty="0">
                          <a:solidFill>
                            <a:schemeClr val="tx1"/>
                          </a:solidFill>
                          <a:effectLst/>
                          <a:latin typeface="Times New Roman" panose="02020603050405020304" pitchFamily="18" charset="0"/>
                          <a:ea typeface="Calibri" panose="020F0502020204030204" pitchFamily="34" charset="0"/>
                        </a:rPr>
                        <a:t> Từ “</a:t>
                      </a:r>
                      <a:r>
                        <a:rPr lang="vi-VN" sz="2800" i="1" dirty="0">
                          <a:solidFill>
                            <a:schemeClr val="tx1"/>
                          </a:solidFill>
                          <a:effectLst/>
                          <a:latin typeface="Times New Roman" panose="02020603050405020304" pitchFamily="18" charset="0"/>
                          <a:ea typeface="Calibri" panose="020F0502020204030204" pitchFamily="34" charset="0"/>
                        </a:rPr>
                        <a:t>khuất”</a:t>
                      </a:r>
                      <a:r>
                        <a:rPr lang="vi-VN" sz="2800" dirty="0">
                          <a:solidFill>
                            <a:schemeClr val="tx1"/>
                          </a:solidFill>
                          <a:effectLst/>
                          <a:latin typeface="Times New Roman" panose="02020603050405020304" pitchFamily="18" charset="0"/>
                          <a:ea typeface="Calibri" panose="020F0502020204030204" pitchFamily="34" charset="0"/>
                        </a:rPr>
                        <a:t> dùng trong câu</a:t>
                      </a:r>
                      <a:r>
                        <a:rPr lang="en-US" sz="2800" dirty="0">
                          <a:solidFill>
                            <a:schemeClr val="tx1"/>
                          </a:solidFill>
                          <a:effectLst/>
                          <a:latin typeface="Times New Roman" panose="02020603050405020304" pitchFamily="18" charset="0"/>
                          <a:ea typeface="Calibri" panose="020F0502020204030204" pitchFamily="34" charset="0"/>
                        </a:rPr>
                        <a:t>: </a:t>
                      </a:r>
                      <a:r>
                        <a:rPr lang="en-US" sz="2800" i="1" dirty="0">
                          <a:solidFill>
                            <a:schemeClr val="tx1"/>
                          </a:solidFill>
                          <a:effectLst/>
                          <a:latin typeface="Times New Roman" panose="02020603050405020304" pitchFamily="18" charset="0"/>
                          <a:ea typeface="Calibri" panose="020F0502020204030204" pitchFamily="34" charset="0"/>
                        </a:rPr>
                        <a:t>“</a:t>
                      </a:r>
                      <a:r>
                        <a:rPr lang="en-US" sz="2800" i="1" dirty="0" err="1">
                          <a:solidFill>
                            <a:schemeClr val="tx1"/>
                          </a:solidFill>
                          <a:effectLst/>
                          <a:latin typeface="Times New Roman" panose="02020603050405020304" pitchFamily="18" charset="0"/>
                          <a:ea typeface="Calibri" panose="020F0502020204030204" pitchFamily="34" charset="0"/>
                        </a:rPr>
                        <a:t>Giờ</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đây</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mẹ</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tôi</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đã</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khuất</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và</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tôi</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cũng</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đã</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lớn</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có</a:t>
                      </a:r>
                      <a:r>
                        <a:rPr lang="vi-VN" sz="2800" dirty="0">
                          <a:solidFill>
                            <a:schemeClr val="tx1"/>
                          </a:solidFill>
                          <a:effectLst/>
                          <a:latin typeface="Times New Roman" panose="02020603050405020304" pitchFamily="18" charset="0"/>
                          <a:ea typeface="Calibri" panose="020F0502020204030204" pitchFamily="34" charset="0"/>
                        </a:rPr>
                        <a:t> phù hợp hơn so với một số từ khác cũng có nghĩa là “chết” như: mất, từ trần, hi </a:t>
                      </a:r>
                      <a:r>
                        <a:rPr lang="vi-VN" sz="2800" dirty="0" smtClean="0">
                          <a:solidFill>
                            <a:schemeClr val="tx1"/>
                          </a:solidFill>
                          <a:effectLst/>
                          <a:latin typeface="Times New Roman" panose="02020603050405020304" pitchFamily="18" charset="0"/>
                          <a:ea typeface="Calibri" panose="020F0502020204030204" pitchFamily="34" charset="0"/>
                        </a:rPr>
                        <a:t>sinh</a:t>
                      </a:r>
                      <a:r>
                        <a:rPr lang="en-US" sz="2800" dirty="0" smtClean="0">
                          <a:solidFill>
                            <a:schemeClr val="tx1"/>
                          </a:solidFill>
                          <a:effectLst/>
                          <a:latin typeface="Times New Roman" panose="02020603050405020304" pitchFamily="18" charset="0"/>
                          <a:ea typeface="Calibri" panose="020F0502020204030204" pitchFamily="34" charset="0"/>
                        </a:rPr>
                        <a:t>?</a:t>
                      </a:r>
                      <a:endParaRPr lang="en-US"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952299446"/>
                  </a:ext>
                </a:extLst>
              </a:tr>
            </a:tbl>
          </a:graphicData>
        </a:graphic>
      </p:graphicFrame>
      <p:sp>
        <p:nvSpPr>
          <p:cNvPr id="11" name="Rectangle 10"/>
          <p:cNvSpPr/>
          <p:nvPr/>
        </p:nvSpPr>
        <p:spPr>
          <a:xfrm>
            <a:off x="503548" y="1764857"/>
            <a:ext cx="10971528" cy="535531"/>
          </a:xfrm>
          <a:prstGeom prst="rect">
            <a:avLst/>
          </a:prstGeom>
        </p:spPr>
        <p:txBody>
          <a:bodyPr wrap="square">
            <a:spAutoFit/>
          </a:bodyPr>
          <a:lstStyle/>
          <a:p>
            <a:pPr defTabSz="1244600">
              <a:lnSpc>
                <a:spcPct val="90000"/>
              </a:lnSpc>
              <a:spcBef>
                <a:spcPct val="0"/>
              </a:spcBef>
              <a:spcAft>
                <a:spcPct val="35000"/>
              </a:spcAft>
            </a:pP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tập</a:t>
            </a:r>
            <a:r>
              <a:rPr lang="en-US" sz="3200" b="1" dirty="0" smtClean="0">
                <a:solidFill>
                  <a:srgbClr val="FF0000"/>
                </a:solidFill>
                <a:latin typeface="Times New Roman" panose="02020603050405020304" pitchFamily="18" charset="0"/>
                <a:cs typeface="Times New Roman" panose="02020603050405020304" pitchFamily="18" charset="0"/>
              </a:rPr>
              <a:t> 1</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671868" y="2385610"/>
            <a:ext cx="7116717" cy="1815882"/>
          </a:xfrm>
          <a:prstGeom prst="rect">
            <a:avLst/>
          </a:prstGeom>
        </p:spPr>
        <p:txBody>
          <a:bodyPr wrap="square">
            <a:spAutoFit/>
          </a:bodyPr>
          <a:lstStyle/>
          <a:p>
            <a:pPr algn="just"/>
            <a:r>
              <a:rPr lang="en-US" sz="2800" b="1" i="1" dirty="0" smtClean="0">
                <a:solidFill>
                  <a:srgbClr val="000000"/>
                </a:solidFill>
                <a:latin typeface="Times New Roman" panose="02020603050405020304" pitchFamily="18" charset="0"/>
                <a:ea typeface="Calibri" panose="020F0502020204030204" pitchFamily="34" charset="0"/>
                <a:sym typeface="Wingdings" panose="05000000000000000000" pitchFamily="2" charset="2"/>
              </a:rPr>
              <a:t></a:t>
            </a:r>
            <a:r>
              <a:rPr lang="vi-VN" sz="2800" b="1" i="1" dirty="0" smtClean="0">
                <a:solidFill>
                  <a:prstClr val="black"/>
                </a:solidFill>
                <a:latin typeface="Times New Roman" panose="02020603050405020304" pitchFamily="18" charset="0"/>
                <a:ea typeface="Calibri" panose="020F0502020204030204" pitchFamily="34" charset="0"/>
              </a:rPr>
              <a:t> </a:t>
            </a:r>
            <a:r>
              <a:rPr lang="vi-VN" sz="2800" b="1" i="1" dirty="0">
                <a:solidFill>
                  <a:prstClr val="black"/>
                </a:solidFill>
                <a:latin typeface="Times New Roman" panose="02020603050405020304" pitchFamily="18" charset="0"/>
                <a:ea typeface="Calibri" panose="020F0502020204030204" pitchFamily="34" charset="0"/>
              </a:rPr>
              <a:t>Từ “khuất” dùng trong câu</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Giờ</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đây</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mẹ</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tôi</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đã</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khuất</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và</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tôi</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cũng</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đã</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lớn</a:t>
            </a:r>
            <a:r>
              <a:rPr lang="en-US" sz="2800" b="1" i="1" dirty="0" smtClean="0">
                <a:solidFill>
                  <a:prstClr val="black"/>
                </a:solidFill>
                <a:latin typeface="Times New Roman" panose="02020603050405020304" pitchFamily="18" charset="0"/>
                <a:ea typeface="Calibri" panose="020F0502020204030204" pitchFamily="34" charset="0"/>
              </a:rPr>
              <a:t>”</a:t>
            </a:r>
            <a:r>
              <a:rPr lang="vi-VN" sz="2800" b="1" i="1" dirty="0" smtClean="0">
                <a:solidFill>
                  <a:prstClr val="black"/>
                </a:solidFill>
                <a:latin typeface="Times New Roman" panose="02020603050405020304" pitchFamily="18" charset="0"/>
                <a:ea typeface="Calibri" panose="020F0502020204030204" pitchFamily="34" charset="0"/>
              </a:rPr>
              <a:t> </a:t>
            </a:r>
            <a:r>
              <a:rPr lang="vi-VN" sz="2800" b="1" i="1" dirty="0">
                <a:solidFill>
                  <a:prstClr val="black"/>
                </a:solidFill>
                <a:latin typeface="Times New Roman" panose="02020603050405020304" pitchFamily="18" charset="0"/>
                <a:ea typeface="Calibri" panose="020F0502020204030204" pitchFamily="34" charset="0"/>
              </a:rPr>
              <a:t>phù hợp hơn so với một số từ khác cũng có nghĩa là “chết” như: mất, từ trần, hi sinh</a:t>
            </a:r>
            <a:r>
              <a:rPr lang="en-US" sz="2800" b="1" i="1" dirty="0">
                <a:solidFill>
                  <a:prstClr val="black"/>
                </a:solidFill>
                <a:latin typeface="Times New Roman" panose="02020603050405020304" pitchFamily="18" charset="0"/>
                <a:ea typeface="Calibri" panose="020F0502020204030204" pitchFamily="34" charset="0"/>
              </a:rPr>
              <a:t>...</a:t>
            </a:r>
          </a:p>
        </p:txBody>
      </p:sp>
      <p:sp>
        <p:nvSpPr>
          <p:cNvPr id="13" name="Rectangle 12"/>
          <p:cNvSpPr/>
          <p:nvPr/>
        </p:nvSpPr>
        <p:spPr>
          <a:xfrm>
            <a:off x="4778688" y="4388528"/>
            <a:ext cx="6903075" cy="1384995"/>
          </a:xfrm>
          <a:prstGeom prst="rect">
            <a:avLst/>
          </a:prstGeom>
        </p:spPr>
        <p:txBody>
          <a:bodyPr wrap="square">
            <a:spAutoFit/>
          </a:bodyPr>
          <a:lstStyle/>
          <a:p>
            <a:r>
              <a:rPr lang="en-US" sz="2800" dirty="0" smtClean="0">
                <a:solidFill>
                  <a:prstClr val="black"/>
                </a:solidFill>
                <a:latin typeface="Times New Roman" panose="02020603050405020304" pitchFamily="18" charset="0"/>
                <a:ea typeface="Calibri" panose="020F0502020204030204" pitchFamily="34" charset="0"/>
              </a:rPr>
              <a:t>+ </a:t>
            </a:r>
            <a:r>
              <a:rPr lang="vi-VN" sz="2800" dirty="0" smtClean="0">
                <a:solidFill>
                  <a:prstClr val="black"/>
                </a:solidFill>
                <a:latin typeface="Times New Roman" panose="02020603050405020304" pitchFamily="18" charset="0"/>
                <a:ea typeface="Calibri" panose="020F0502020204030204" pitchFamily="34" charset="0"/>
              </a:rPr>
              <a:t>Nhắc </a:t>
            </a:r>
            <a:r>
              <a:rPr lang="vi-VN" sz="2800" dirty="0">
                <a:solidFill>
                  <a:prstClr val="black"/>
                </a:solidFill>
                <a:latin typeface="Times New Roman" panose="02020603050405020304" pitchFamily="18" charset="0"/>
                <a:ea typeface="Calibri" panose="020F0502020204030204" pitchFamily="34" charset="0"/>
              </a:rPr>
              <a:t>đến cái chết của mẹ, người con dùng từ “</a:t>
            </a:r>
            <a:r>
              <a:rPr lang="vi-VN" sz="2800" i="1" dirty="0">
                <a:solidFill>
                  <a:prstClr val="black"/>
                </a:solidFill>
                <a:latin typeface="Times New Roman" panose="02020603050405020304" pitchFamily="18" charset="0"/>
                <a:ea typeface="Calibri" panose="020F0502020204030204" pitchFamily="34" charset="0"/>
              </a:rPr>
              <a:t>khuất</a:t>
            </a:r>
            <a:r>
              <a:rPr lang="vi-VN" sz="2800" dirty="0">
                <a:solidFill>
                  <a:prstClr val="black"/>
                </a:solidFill>
                <a:latin typeface="Times New Roman" panose="02020603050405020304" pitchFamily="18" charset="0"/>
                <a:ea typeface="Calibri" panose="020F0502020204030204" pitchFamily="34" charset="0"/>
              </a:rPr>
              <a:t>” thể hiện cách nói giảm, nhằm giấu bớt nỗi đau mất mát.</a:t>
            </a:r>
            <a:endParaRPr lang="en-US" sz="2800" dirty="0">
              <a:solidFill>
                <a:prstClr val="black"/>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986524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1923</Words>
  <PresentationFormat>Widescreen</PresentationFormat>
  <Paragraphs>202</Paragraphs>
  <Slides>22</Slides>
  <Notes>22</Notes>
  <HiddenSlides>0</HiddenSlides>
  <MMClips>17</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微软雅黑</vt:lpstr>
      <vt:lpstr>MS Mincho</vt:lpstr>
      <vt:lpstr>Arial</vt:lpstr>
      <vt:lpstr>Calibri</vt:lpstr>
      <vt:lpstr>Calibri Light</vt:lpstr>
      <vt:lpstr>Times New Roman</vt:lpstr>
      <vt:lpstr>Wingdings</vt:lpstr>
      <vt:lpstr>Office 主题​​</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2017-07-27T10:38:13Z</dcterms:created>
  <dcterms:modified xsi:type="dcterms:W3CDTF">2023-01-01T04:44:04Z</dcterms:modified>
</cp:coreProperties>
</file>