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sap Semi-Bold" charset="0"/>
      <p:regular r:id="rId19"/>
    </p:embeddedFont>
    <p:embeddedFont>
      <p:font typeface="Montserrat Bold" pitchFamily="2" charset="0"/>
      <p:bold r:id="rId20"/>
    </p:embeddedFont>
    <p:embeddedFont>
      <p:font typeface="Asap" charset="0"/>
      <p:regular r:id="rId21"/>
    </p:embeddedFont>
    <p:embeddedFont>
      <p:font typeface="Paytone One" charset="0"/>
      <p:regular r:id="rId22"/>
    </p:embeddedFont>
    <p:embeddedFont>
      <p:font typeface="Calibri" pitchFamily="34" charset="0"/>
      <p:regular r:id="rId23"/>
      <p:bold r:id="rId24"/>
      <p:italic r:id="rId25"/>
      <p:boldItalic r:id="rId26"/>
    </p:embeddedFont>
    <p:embeddedFont>
      <p:font typeface="Asap Semi-Bold Italics" charset="0"/>
      <p:regular r:id="rId27"/>
    </p:embeddedFont>
    <p:embeddedFont>
      <p:font typeface="Montserrat Bold Italics" charset="0"/>
      <p:regular r:id="rId28"/>
    </p:embeddedFont>
    <p:embeddedFont>
      <p:font typeface="Asap Bold"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4" d="100"/>
          <a:sy n="44" d="100"/>
        </p:scale>
        <p:origin x="-79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7.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4" name="Freeform 4"/>
          <p:cNvSpPr/>
          <p:nvPr/>
        </p:nvSpPr>
        <p:spPr>
          <a:xfrm>
            <a:off x="-2920029" y="-2698271"/>
            <a:ext cx="6477043" cy="6177480"/>
          </a:xfrm>
          <a:custGeom>
            <a:avLst/>
            <a:gdLst/>
            <a:ahLst/>
            <a:cxnLst/>
            <a:rect l="l" t="t" r="r" b="b"/>
            <a:pathLst>
              <a:path w="6477043" h="6177480">
                <a:moveTo>
                  <a:pt x="0" y="0"/>
                </a:moveTo>
                <a:lnTo>
                  <a:pt x="6477043" y="0"/>
                </a:lnTo>
                <a:lnTo>
                  <a:pt x="6477043" y="6177480"/>
                </a:lnTo>
                <a:lnTo>
                  <a:pt x="0" y="6177480"/>
                </a:lnTo>
                <a:lnTo>
                  <a:pt x="0" y="0"/>
                </a:lnTo>
                <a:close/>
              </a:path>
            </a:pathLst>
          </a:custGeom>
          <a:blipFill>
            <a:blip r:embed="rId3">
              <a:alphaModFix amt="55000"/>
            </a:blip>
            <a:stretch>
              <a:fillRect/>
            </a:stretch>
          </a:blipFill>
        </p:spPr>
      </p:sp>
      <p:sp>
        <p:nvSpPr>
          <p:cNvPr id="6" name="Freeform 6"/>
          <p:cNvSpPr/>
          <p:nvPr/>
        </p:nvSpPr>
        <p:spPr>
          <a:xfrm rot="-12000000" flipV="1">
            <a:off x="-401453" y="7612435"/>
            <a:ext cx="2562922" cy="2789574"/>
          </a:xfrm>
          <a:custGeom>
            <a:avLst/>
            <a:gdLst/>
            <a:ahLst/>
            <a:cxnLst/>
            <a:rect l="l" t="t" r="r" b="b"/>
            <a:pathLst>
              <a:path w="2562922" h="2789574">
                <a:moveTo>
                  <a:pt x="0" y="2789575"/>
                </a:moveTo>
                <a:lnTo>
                  <a:pt x="2562921" y="2789575"/>
                </a:lnTo>
                <a:lnTo>
                  <a:pt x="2562921" y="0"/>
                </a:lnTo>
                <a:lnTo>
                  <a:pt x="0" y="0"/>
                </a:lnTo>
                <a:lnTo>
                  <a:pt x="0" y="2789575"/>
                </a:lnTo>
                <a:close/>
              </a:path>
            </a:pathLst>
          </a:custGeom>
          <a:blipFill>
            <a:blip r:embed="rId4">
              <a:alphaModFix amt="55000"/>
            </a:blip>
            <a:stretch>
              <a:fillRect/>
            </a:stretch>
          </a:blipFill>
        </p:spPr>
      </p:sp>
      <p:sp>
        <p:nvSpPr>
          <p:cNvPr id="7" name="Freeform 7"/>
          <p:cNvSpPr/>
          <p:nvPr/>
        </p:nvSpPr>
        <p:spPr>
          <a:xfrm>
            <a:off x="6972842" y="3479209"/>
            <a:ext cx="4069990" cy="3292152"/>
          </a:xfrm>
          <a:custGeom>
            <a:avLst/>
            <a:gdLst/>
            <a:ahLst/>
            <a:cxnLst/>
            <a:rect l="l" t="t" r="r" b="b"/>
            <a:pathLst>
              <a:path w="4069990" h="3292152">
                <a:moveTo>
                  <a:pt x="0" y="0"/>
                </a:moveTo>
                <a:lnTo>
                  <a:pt x="4069990" y="0"/>
                </a:lnTo>
                <a:lnTo>
                  <a:pt x="4069990" y="3292152"/>
                </a:lnTo>
                <a:lnTo>
                  <a:pt x="0" y="3292152"/>
                </a:lnTo>
                <a:lnTo>
                  <a:pt x="0" y="0"/>
                </a:lnTo>
                <a:close/>
              </a:path>
            </a:pathLst>
          </a:custGeom>
          <a:blipFill>
            <a:blip r:embed="rId5"/>
            <a:stretch>
              <a:fillRect b="-30649"/>
            </a:stretch>
          </a:blipFill>
        </p:spPr>
      </p:sp>
      <p:sp>
        <p:nvSpPr>
          <p:cNvPr id="8" name="Freeform 8"/>
          <p:cNvSpPr/>
          <p:nvPr/>
        </p:nvSpPr>
        <p:spPr>
          <a:xfrm>
            <a:off x="5917198" y="6510924"/>
            <a:ext cx="544132" cy="683059"/>
          </a:xfrm>
          <a:custGeom>
            <a:avLst/>
            <a:gdLst/>
            <a:ahLst/>
            <a:cxnLst/>
            <a:rect l="l" t="t" r="r" b="b"/>
            <a:pathLst>
              <a:path w="544132" h="683059">
                <a:moveTo>
                  <a:pt x="0" y="0"/>
                </a:moveTo>
                <a:lnTo>
                  <a:pt x="544132" y="0"/>
                </a:lnTo>
                <a:lnTo>
                  <a:pt x="544132" y="683059"/>
                </a:lnTo>
                <a:lnTo>
                  <a:pt x="0" y="683059"/>
                </a:lnTo>
                <a:lnTo>
                  <a:pt x="0" y="0"/>
                </a:lnTo>
                <a:close/>
              </a:path>
            </a:pathLst>
          </a:custGeom>
          <a:blipFill>
            <a:blip r:embed="rId6"/>
            <a:stretch>
              <a:fillRect l="-104045" t="-46867" r="-278588" b="-227511"/>
            </a:stretch>
          </a:blipFill>
        </p:spPr>
      </p:sp>
      <p:sp>
        <p:nvSpPr>
          <p:cNvPr id="9" name="Freeform 9"/>
          <p:cNvSpPr/>
          <p:nvPr/>
        </p:nvSpPr>
        <p:spPr>
          <a:xfrm>
            <a:off x="4793296" y="5080632"/>
            <a:ext cx="1106597" cy="1606558"/>
          </a:xfrm>
          <a:custGeom>
            <a:avLst/>
            <a:gdLst/>
            <a:ahLst/>
            <a:cxnLst/>
            <a:rect l="l" t="t" r="r" b="b"/>
            <a:pathLst>
              <a:path w="1106597" h="1606558">
                <a:moveTo>
                  <a:pt x="0" y="0"/>
                </a:moveTo>
                <a:lnTo>
                  <a:pt x="1106597" y="0"/>
                </a:lnTo>
                <a:lnTo>
                  <a:pt x="1106597" y="1606558"/>
                </a:lnTo>
                <a:lnTo>
                  <a:pt x="0" y="1606558"/>
                </a:lnTo>
                <a:lnTo>
                  <a:pt x="0" y="0"/>
                </a:lnTo>
                <a:close/>
              </a:path>
            </a:pathLst>
          </a:custGeom>
          <a:blipFill>
            <a:blip r:embed="rId7">
              <a:alphaModFix amt="90000"/>
            </a:blip>
            <a:stretch>
              <a:fillRect t="-167684" r="-305107" b="-121218"/>
            </a:stretch>
          </a:blipFill>
        </p:spPr>
      </p:sp>
      <p:sp>
        <p:nvSpPr>
          <p:cNvPr id="10" name="Freeform 10"/>
          <p:cNvSpPr/>
          <p:nvPr/>
        </p:nvSpPr>
        <p:spPr>
          <a:xfrm>
            <a:off x="11554345" y="3824183"/>
            <a:ext cx="962962" cy="1208824"/>
          </a:xfrm>
          <a:custGeom>
            <a:avLst/>
            <a:gdLst/>
            <a:ahLst/>
            <a:cxnLst/>
            <a:rect l="l" t="t" r="r" b="b"/>
            <a:pathLst>
              <a:path w="962962" h="1208824">
                <a:moveTo>
                  <a:pt x="0" y="0"/>
                </a:moveTo>
                <a:lnTo>
                  <a:pt x="962962" y="0"/>
                </a:lnTo>
                <a:lnTo>
                  <a:pt x="962962" y="1208824"/>
                </a:lnTo>
                <a:lnTo>
                  <a:pt x="0" y="1208824"/>
                </a:lnTo>
                <a:lnTo>
                  <a:pt x="0" y="0"/>
                </a:lnTo>
                <a:close/>
              </a:path>
            </a:pathLst>
          </a:custGeom>
          <a:blipFill>
            <a:blip r:embed="rId6"/>
            <a:stretch>
              <a:fillRect l="-104045" t="-46867" r="-278588" b="-227511"/>
            </a:stretch>
          </a:blipFill>
        </p:spPr>
      </p:sp>
      <p:sp>
        <p:nvSpPr>
          <p:cNvPr id="11" name="Freeform 11"/>
          <p:cNvSpPr/>
          <p:nvPr/>
        </p:nvSpPr>
        <p:spPr>
          <a:xfrm>
            <a:off x="12719279" y="5147307"/>
            <a:ext cx="674022" cy="930328"/>
          </a:xfrm>
          <a:custGeom>
            <a:avLst/>
            <a:gdLst/>
            <a:ahLst/>
            <a:cxnLst/>
            <a:rect l="l" t="t" r="r" b="b"/>
            <a:pathLst>
              <a:path w="674022" h="930328">
                <a:moveTo>
                  <a:pt x="0" y="0"/>
                </a:moveTo>
                <a:lnTo>
                  <a:pt x="674022" y="0"/>
                </a:lnTo>
                <a:lnTo>
                  <a:pt x="674022" y="930328"/>
                </a:lnTo>
                <a:lnTo>
                  <a:pt x="0" y="930328"/>
                </a:lnTo>
                <a:lnTo>
                  <a:pt x="0" y="0"/>
                </a:lnTo>
                <a:close/>
              </a:path>
            </a:pathLst>
          </a:custGeom>
          <a:blipFill>
            <a:blip r:embed="rId7">
              <a:alphaModFix amt="90000"/>
            </a:blip>
            <a:stretch>
              <a:fillRect t="-176482" r="-305351" b="-132824"/>
            </a:stretch>
          </a:blipFill>
        </p:spPr>
      </p:sp>
      <p:sp>
        <p:nvSpPr>
          <p:cNvPr id="12" name="TextBox 12"/>
          <p:cNvSpPr txBox="1"/>
          <p:nvPr/>
        </p:nvSpPr>
        <p:spPr>
          <a:xfrm>
            <a:off x="1511440" y="1308732"/>
            <a:ext cx="15250330" cy="2625783"/>
          </a:xfrm>
          <a:prstGeom prst="rect">
            <a:avLst/>
          </a:prstGeom>
        </p:spPr>
        <p:txBody>
          <a:bodyPr lIns="0" tIns="0" rIns="0" bIns="0" rtlCol="0" anchor="ctr">
            <a:spAutoFit/>
          </a:bodyPr>
          <a:lstStyle/>
          <a:p>
            <a:pPr algn="ctr">
              <a:lnSpc>
                <a:spcPts val="6788"/>
              </a:lnSpc>
            </a:pPr>
            <a:r>
              <a:rPr lang="en-US" sz="7250" spc="328" err="1">
                <a:solidFill>
                  <a:srgbClr val="DDA84F"/>
                </a:solidFill>
                <a:latin typeface="Paytone One"/>
              </a:rPr>
              <a:t>Bài</a:t>
            </a:r>
            <a:r>
              <a:rPr lang="en-US" sz="7250" spc="328">
                <a:solidFill>
                  <a:srgbClr val="DDA84F"/>
                </a:solidFill>
                <a:latin typeface="Paytone One"/>
              </a:rPr>
              <a:t> 8: </a:t>
            </a:r>
            <a:r>
              <a:rPr lang="en-US" sz="7250" spc="328" err="1">
                <a:solidFill>
                  <a:srgbClr val="DDA84F"/>
                </a:solidFill>
                <a:latin typeface="Paytone One"/>
              </a:rPr>
              <a:t>Cái</a:t>
            </a:r>
            <a:r>
              <a:rPr lang="en-US" sz="7250" spc="328">
                <a:solidFill>
                  <a:srgbClr val="DDA84F"/>
                </a:solidFill>
                <a:latin typeface="Paytone One"/>
              </a:rPr>
              <a:t> </a:t>
            </a:r>
            <a:r>
              <a:rPr lang="en-US" sz="7250" spc="328" err="1">
                <a:solidFill>
                  <a:srgbClr val="DDA84F"/>
                </a:solidFill>
                <a:latin typeface="Paytone One"/>
              </a:rPr>
              <a:t>tôi</a:t>
            </a:r>
            <a:r>
              <a:rPr lang="en-US" sz="7250" spc="328">
                <a:solidFill>
                  <a:srgbClr val="DDA84F"/>
                </a:solidFill>
                <a:latin typeface="Paytone One"/>
              </a:rPr>
              <a:t> - </a:t>
            </a:r>
            <a:r>
              <a:rPr lang="en-US" sz="7250" spc="328" err="1">
                <a:solidFill>
                  <a:srgbClr val="DDA84F"/>
                </a:solidFill>
                <a:latin typeface="Paytone One"/>
              </a:rPr>
              <a:t>Thế</a:t>
            </a:r>
            <a:r>
              <a:rPr lang="en-US" sz="7250" spc="328">
                <a:solidFill>
                  <a:srgbClr val="DDA84F"/>
                </a:solidFill>
                <a:latin typeface="Paytone One"/>
              </a:rPr>
              <a:t> </a:t>
            </a:r>
            <a:r>
              <a:rPr lang="en-US" sz="7250" spc="328" err="1">
                <a:solidFill>
                  <a:srgbClr val="DDA84F"/>
                </a:solidFill>
                <a:latin typeface="Paytone One"/>
              </a:rPr>
              <a:t>giới</a:t>
            </a:r>
            <a:r>
              <a:rPr lang="en-US" sz="7250" spc="328">
                <a:solidFill>
                  <a:srgbClr val="DDA84F"/>
                </a:solidFill>
                <a:latin typeface="Paytone One"/>
              </a:rPr>
              <a:t> </a:t>
            </a:r>
            <a:r>
              <a:rPr lang="en-US" sz="7250" spc="328" err="1">
                <a:solidFill>
                  <a:srgbClr val="DDA84F"/>
                </a:solidFill>
                <a:latin typeface="Paytone One"/>
              </a:rPr>
              <a:t>độc</a:t>
            </a:r>
            <a:r>
              <a:rPr lang="en-US" sz="7250" spc="328">
                <a:solidFill>
                  <a:srgbClr val="DDA84F"/>
                </a:solidFill>
                <a:latin typeface="Paytone One"/>
              </a:rPr>
              <a:t> </a:t>
            </a:r>
            <a:r>
              <a:rPr lang="en-US" sz="7250" spc="328" err="1">
                <a:solidFill>
                  <a:srgbClr val="DDA84F"/>
                </a:solidFill>
                <a:latin typeface="Paytone One"/>
              </a:rPr>
              <a:t>đáo</a:t>
            </a:r>
            <a:r>
              <a:rPr lang="en-US" sz="7250" spc="328">
                <a:solidFill>
                  <a:srgbClr val="DDA84F"/>
                </a:solidFill>
                <a:latin typeface="Paytone One"/>
              </a:rPr>
              <a:t>(Thơ)</a:t>
            </a:r>
            <a:endParaRPr lang="vi-VN" sz="7250">
              <a:cs typeface="Arial" panose="020B0604020202020204" pitchFamily="34" charset="0"/>
            </a:endParaRPr>
          </a:p>
          <a:p>
            <a:pPr algn="just">
              <a:lnSpc>
                <a:spcPts val="6788"/>
              </a:lnSpc>
            </a:pPr>
            <a:endParaRPr lang="en-US" sz="7299" spc="328">
              <a:solidFill>
                <a:srgbClr val="DDA84F"/>
              </a:solidFill>
              <a:latin typeface="Paytone One"/>
            </a:endParaRPr>
          </a:p>
        </p:txBody>
      </p:sp>
      <p:grpSp>
        <p:nvGrpSpPr>
          <p:cNvPr id="13" name="Group 13"/>
          <p:cNvGrpSpPr/>
          <p:nvPr/>
        </p:nvGrpSpPr>
        <p:grpSpPr>
          <a:xfrm>
            <a:off x="7541564" y="6873100"/>
            <a:ext cx="3943747" cy="1698239"/>
            <a:chOff x="0" y="-95250"/>
            <a:chExt cx="1151418" cy="495819"/>
          </a:xfrm>
        </p:grpSpPr>
        <p:sp>
          <p:nvSpPr>
            <p:cNvPr id="14" name="Freeform 14"/>
            <p:cNvSpPr/>
            <p:nvPr/>
          </p:nvSpPr>
          <p:spPr>
            <a:xfrm>
              <a:off x="0" y="0"/>
              <a:ext cx="1032047" cy="400242"/>
            </a:xfrm>
            <a:custGeom>
              <a:avLst/>
              <a:gdLst/>
              <a:ahLst/>
              <a:cxnLst/>
              <a:rect l="l" t="t" r="r" b="b"/>
              <a:pathLst>
                <a:path w="1032047" h="400242">
                  <a:moveTo>
                    <a:pt x="0" y="0"/>
                  </a:moveTo>
                  <a:lnTo>
                    <a:pt x="1032047" y="0"/>
                  </a:lnTo>
                  <a:lnTo>
                    <a:pt x="1032047" y="400242"/>
                  </a:lnTo>
                  <a:lnTo>
                    <a:pt x="0" y="400242"/>
                  </a:lnTo>
                  <a:close/>
                </a:path>
              </a:pathLst>
            </a:custGeom>
            <a:solidFill>
              <a:srgbClr val="C25D4C"/>
            </a:solidFill>
          </p:spPr>
        </p:sp>
        <p:sp>
          <p:nvSpPr>
            <p:cNvPr id="15" name="TextBox 15"/>
            <p:cNvSpPr txBox="1"/>
            <p:nvPr/>
          </p:nvSpPr>
          <p:spPr>
            <a:xfrm>
              <a:off x="0" y="-95250"/>
              <a:ext cx="1151418" cy="495819"/>
            </a:xfrm>
            <a:prstGeom prst="rect">
              <a:avLst/>
            </a:prstGeom>
          </p:spPr>
          <p:txBody>
            <a:bodyPr lIns="50800" tIns="50800" rIns="50800" bIns="50800" rtlCol="0" anchor="ctr"/>
            <a:lstStyle/>
            <a:p>
              <a:pPr algn="ctr">
                <a:lnSpc>
                  <a:spcPts val="7139"/>
                </a:lnSpc>
              </a:pPr>
              <a:endParaRPr lang="en-US" sz="5050" spc="698" dirty="0">
                <a:solidFill>
                  <a:srgbClr val="EDE2C6"/>
                </a:solidFill>
                <a:latin typeface="Paytone One Bold"/>
              </a:endParaRPr>
            </a:p>
          </p:txBody>
        </p:sp>
      </p:grpSp>
      <p:sp>
        <p:nvSpPr>
          <p:cNvPr id="16" name="Freeform 16"/>
          <p:cNvSpPr/>
          <p:nvPr/>
        </p:nvSpPr>
        <p:spPr>
          <a:xfrm>
            <a:off x="15678525" y="5612471"/>
            <a:ext cx="4524815" cy="6799586"/>
          </a:xfrm>
          <a:custGeom>
            <a:avLst/>
            <a:gdLst/>
            <a:ahLst/>
            <a:cxnLst/>
            <a:rect l="l" t="t" r="r" b="b"/>
            <a:pathLst>
              <a:path w="4524815" h="6799586">
                <a:moveTo>
                  <a:pt x="0" y="0"/>
                </a:moveTo>
                <a:lnTo>
                  <a:pt x="4524815" y="0"/>
                </a:lnTo>
                <a:lnTo>
                  <a:pt x="4524815" y="6799586"/>
                </a:lnTo>
                <a:lnTo>
                  <a:pt x="0" y="67995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Hộp Văn bản 17">
            <a:extLst>
              <a:ext uri="{FF2B5EF4-FFF2-40B4-BE49-F238E27FC236}">
                <a16:creationId xmlns:a16="http://schemas.microsoft.com/office/drawing/2014/main" xmlns="" id="{8BFA75B3-EA85-A466-5067-9762F2DEA03F}"/>
              </a:ext>
            </a:extLst>
          </p:cNvPr>
          <p:cNvSpPr txBox="1"/>
          <p:nvPr/>
        </p:nvSpPr>
        <p:spPr>
          <a:xfrm>
            <a:off x="8093449" y="7429499"/>
            <a:ext cx="3084418"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vi-VN" sz="5000" b="1" dirty="0">
                <a:solidFill>
                  <a:schemeClr val="bg1">
                    <a:lumMod val="95000"/>
                  </a:schemeClr>
                </a:solidFill>
                <a:latin typeface="Paytone One Bold"/>
                <a:cs typeface="Arial"/>
              </a:rPr>
              <a:t>ÔN TẬP</a:t>
            </a:r>
          </a:p>
          <a:p>
            <a:endParaRPr lang="vi-VN"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flipH="1">
            <a:off x="15982191" y="-289679"/>
            <a:ext cx="9842277" cy="2636758"/>
          </a:xfrm>
          <a:custGeom>
            <a:avLst/>
            <a:gdLst/>
            <a:ahLst/>
            <a:cxnLst/>
            <a:rect l="l" t="t" r="r" b="b"/>
            <a:pathLst>
              <a:path w="9842277" h="2636758">
                <a:moveTo>
                  <a:pt x="9842277" y="0"/>
                </a:moveTo>
                <a:lnTo>
                  <a:pt x="0" y="0"/>
                </a:lnTo>
                <a:lnTo>
                  <a:pt x="0" y="2636758"/>
                </a:lnTo>
                <a:lnTo>
                  <a:pt x="9842277" y="2636758"/>
                </a:lnTo>
                <a:lnTo>
                  <a:pt x="9842277" y="0"/>
                </a:lnTo>
                <a:close/>
              </a:path>
            </a:pathLst>
          </a:custGeom>
          <a:blipFill>
            <a:blip r:embed="rId3">
              <a:alphaModFix amt="50000"/>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rot="4933">
            <a:off x="128741" y="1022670"/>
            <a:ext cx="18152423" cy="9558910"/>
          </a:xfrm>
          <a:prstGeom prst="rect">
            <a:avLst/>
          </a:prstGeom>
        </p:spPr>
        <p:txBody>
          <a:bodyPr lIns="0" tIns="0" rIns="0" bIns="0" rtlCol="0" anchor="t">
            <a:spAutoFit/>
          </a:bodyPr>
          <a:lstStyle/>
          <a:p>
            <a:pPr>
              <a:lnSpc>
                <a:spcPts val="4235"/>
              </a:lnSpc>
            </a:pPr>
            <a:r>
              <a:rPr lang="en-US" sz="3500" u="sng" spc="479">
                <a:solidFill>
                  <a:srgbClr val="FFFFFF"/>
                </a:solidFill>
                <a:latin typeface="Asap Semi-Bold"/>
              </a:rPr>
              <a:t>Yêu cầu đối với kiểu bài:</a:t>
            </a:r>
          </a:p>
          <a:p>
            <a:pPr marL="755651" lvl="1" indent="-377825">
              <a:lnSpc>
                <a:spcPts val="4235"/>
              </a:lnSpc>
              <a:buFont typeface="Arial"/>
              <a:buChar char="•"/>
            </a:pPr>
            <a:r>
              <a:rPr lang="en-US" sz="3500" spc="479">
                <a:solidFill>
                  <a:srgbClr val="FFFFFF"/>
                </a:solidFill>
                <a:latin typeface="Asap Semi-Bold"/>
              </a:rPr>
              <a:t>Về nội dung:</a:t>
            </a:r>
          </a:p>
          <a:p>
            <a:pPr>
              <a:lnSpc>
                <a:spcPts val="4235"/>
              </a:lnSpc>
            </a:pPr>
            <a:r>
              <a:rPr lang="en-US" sz="3500" spc="479">
                <a:solidFill>
                  <a:srgbClr val="FFFFFF"/>
                </a:solidFill>
                <a:latin typeface="Asap Semi-Bold"/>
              </a:rPr>
              <a:t>- Nêu được một số nét đặc sắc về nội dung của tác phẩm và nghuật của tác phẩm.</a:t>
            </a:r>
          </a:p>
          <a:p>
            <a:pPr>
              <a:lnSpc>
                <a:spcPts val="4235"/>
              </a:lnSpc>
            </a:pPr>
            <a:r>
              <a:rPr lang="en-US" sz="3500" spc="479">
                <a:solidFill>
                  <a:srgbClr val="FFFFFF"/>
                </a:solidFill>
                <a:latin typeface="Asap Semi-Bold"/>
              </a:rPr>
              <a:t>- Có những lí lẽ xác đáng, hợp lí dựa trên các bằng chứng tiêu biểu từ tác phẩm.</a:t>
            </a:r>
          </a:p>
          <a:p>
            <a:pPr marL="755651" lvl="1" indent="-377825">
              <a:lnSpc>
                <a:spcPts val="4235"/>
              </a:lnSpc>
              <a:buFont typeface="Arial"/>
              <a:buChar char="•"/>
            </a:pPr>
            <a:r>
              <a:rPr lang="en-US" sz="3500" spc="479">
                <a:solidFill>
                  <a:srgbClr val="FFFFFF"/>
                </a:solidFill>
                <a:latin typeface="Asap Semi-Bold"/>
              </a:rPr>
              <a:t>Về hình thức, đảm bảo các yêu cầu của kiểu bài nghị luận: lập luận chặt chẽ; kết hợp các thao tác nghị luận; diễn đạt mạch lạc; sử dụng các phương tiện liên kết hợp lí để giúp người đọc nhận ra mạch lập luận.</a:t>
            </a:r>
          </a:p>
          <a:p>
            <a:pPr marL="755651" lvl="1" indent="-377825">
              <a:lnSpc>
                <a:spcPts val="4235"/>
              </a:lnSpc>
              <a:buFont typeface="Arial"/>
              <a:buChar char="•"/>
            </a:pPr>
            <a:r>
              <a:rPr lang="en-US" sz="3500" spc="479">
                <a:solidFill>
                  <a:srgbClr val="FFFFFF"/>
                </a:solidFill>
                <a:latin typeface="Asap Semi-Bold"/>
              </a:rPr>
              <a:t>Bố cục đảm bảo ba phần:</a:t>
            </a:r>
          </a:p>
          <a:p>
            <a:pPr>
              <a:lnSpc>
                <a:spcPts val="4235"/>
              </a:lnSpc>
            </a:pPr>
            <a:r>
              <a:rPr lang="en-US" sz="3500" spc="479">
                <a:solidFill>
                  <a:srgbClr val="FFFFFF"/>
                </a:solidFill>
                <a:latin typeface="Asap Semi-Bold Italics"/>
              </a:rPr>
              <a:t>Mở bài: </a:t>
            </a:r>
            <a:r>
              <a:rPr lang="en-US" sz="3500" spc="479">
                <a:solidFill>
                  <a:srgbClr val="FFFFFF"/>
                </a:solidFill>
                <a:latin typeface="Asap Semi-Bold"/>
              </a:rPr>
              <a:t>Giới thiệu vấn đề nghị luận</a:t>
            </a:r>
          </a:p>
          <a:p>
            <a:pPr>
              <a:lnSpc>
                <a:spcPts val="4235"/>
              </a:lnSpc>
            </a:pPr>
            <a:r>
              <a:rPr lang="en-US" sz="3500" spc="479">
                <a:solidFill>
                  <a:srgbClr val="FFFFFF"/>
                </a:solidFill>
                <a:latin typeface="Asap Semi-Bold Italics"/>
              </a:rPr>
              <a:t>Thân bài:</a:t>
            </a:r>
            <a:r>
              <a:rPr lang="en-US" sz="3500" spc="479">
                <a:solidFill>
                  <a:srgbClr val="FFFFFF"/>
                </a:solidFill>
                <a:latin typeface="Asap Semi-Bold"/>
              </a:rPr>
              <a:t> Lần lượt trình bày các luận điểm về những nét đặc sắc về nội dung và hình thức nghệ thuật; đưa ra lí lẽ, bằng chứng và sắp xếp theo trình tự hợp lí</a:t>
            </a:r>
          </a:p>
          <a:p>
            <a:pPr>
              <a:lnSpc>
                <a:spcPts val="4235"/>
              </a:lnSpc>
            </a:pPr>
            <a:r>
              <a:rPr lang="en-US" sz="3500" spc="479">
                <a:solidFill>
                  <a:srgbClr val="FFFFFF"/>
                </a:solidFill>
                <a:latin typeface="Asap Semi-Bold Italics"/>
              </a:rPr>
              <a:t>Kết bài:</a:t>
            </a:r>
            <a:r>
              <a:rPr lang="en-US" sz="3500" spc="479">
                <a:solidFill>
                  <a:srgbClr val="FFFFFF"/>
                </a:solidFill>
                <a:latin typeface="Asap Semi-Bold"/>
              </a:rPr>
              <a:t> Khẳng định giá trị của tác phẩm hoặc nêu ý nghĩa của tác phẩm đối với bản thân/người đọc. </a:t>
            </a:r>
          </a:p>
          <a:p>
            <a:pPr>
              <a:lnSpc>
                <a:spcPts val="3750"/>
              </a:lnSpc>
            </a:pPr>
            <a:endParaRPr lang="en-US" sz="3500" spc="479">
              <a:solidFill>
                <a:srgbClr val="FFFFFF"/>
              </a:solidFill>
              <a:latin typeface="Asap Semi-Bold"/>
            </a:endParaRPr>
          </a:p>
        </p:txBody>
      </p:sp>
      <p:sp>
        <p:nvSpPr>
          <p:cNvPr id="5" name="TextBox 5"/>
          <p:cNvSpPr txBox="1"/>
          <p:nvPr/>
        </p:nvSpPr>
        <p:spPr>
          <a:xfrm rot="4933">
            <a:off x="122369" y="361411"/>
            <a:ext cx="8361891" cy="661289"/>
          </a:xfrm>
          <a:prstGeom prst="rect">
            <a:avLst/>
          </a:prstGeom>
        </p:spPr>
        <p:txBody>
          <a:bodyPr lIns="0" tIns="0" rIns="0" bIns="0" rtlCol="0" anchor="t">
            <a:spAutoFit/>
          </a:bodyPr>
          <a:lstStyle/>
          <a:p>
            <a:pPr algn="just">
              <a:lnSpc>
                <a:spcPts val="5202"/>
              </a:lnSpc>
            </a:pPr>
            <a:r>
              <a:rPr lang="en-US" sz="4299" spc="589">
                <a:solidFill>
                  <a:srgbClr val="B68179"/>
                </a:solidFill>
                <a:latin typeface="Asap Bold"/>
              </a:rPr>
              <a:t># TRI THỨC VỀ KIỂU BÀI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a:off x="17324001" y="7541395"/>
            <a:ext cx="1473780" cy="2093132"/>
          </a:xfrm>
          <a:custGeom>
            <a:avLst/>
            <a:gdLst/>
            <a:ahLst/>
            <a:cxnLst/>
            <a:rect l="l" t="t" r="r" b="b"/>
            <a:pathLst>
              <a:path w="1473780" h="2093132">
                <a:moveTo>
                  <a:pt x="0" y="0"/>
                </a:moveTo>
                <a:lnTo>
                  <a:pt x="1473780" y="0"/>
                </a:lnTo>
                <a:lnTo>
                  <a:pt x="1473780" y="2093132"/>
                </a:lnTo>
                <a:lnTo>
                  <a:pt x="0" y="2093132"/>
                </a:lnTo>
                <a:lnTo>
                  <a:pt x="0" y="0"/>
                </a:lnTo>
                <a:close/>
              </a:path>
            </a:pathLst>
          </a:custGeom>
          <a:blipFill>
            <a:blip r:embed="rId3">
              <a:alphaModFix amt="80000"/>
            </a:blip>
            <a:stretch>
              <a:fillRect t="-170213" r="-302279" b="-124554"/>
            </a:stretch>
          </a:blipFill>
        </p:spPr>
      </p:sp>
      <p:sp>
        <p:nvSpPr>
          <p:cNvPr id="4" name="Freeform 4"/>
          <p:cNvSpPr/>
          <p:nvPr/>
        </p:nvSpPr>
        <p:spPr>
          <a:xfrm>
            <a:off x="16799299" y="9382063"/>
            <a:ext cx="687454" cy="819212"/>
          </a:xfrm>
          <a:custGeom>
            <a:avLst/>
            <a:gdLst/>
            <a:ahLst/>
            <a:cxnLst/>
            <a:rect l="l" t="t" r="r" b="b"/>
            <a:pathLst>
              <a:path w="687454" h="819212">
                <a:moveTo>
                  <a:pt x="0" y="0"/>
                </a:moveTo>
                <a:lnTo>
                  <a:pt x="687454" y="0"/>
                </a:lnTo>
                <a:lnTo>
                  <a:pt x="687454" y="819212"/>
                </a:lnTo>
                <a:lnTo>
                  <a:pt x="0" y="819212"/>
                </a:lnTo>
                <a:lnTo>
                  <a:pt x="0" y="0"/>
                </a:lnTo>
                <a:close/>
              </a:path>
            </a:pathLst>
          </a:custGeom>
          <a:blipFill>
            <a:blip r:embed="rId4">
              <a:alphaModFix amt="80000"/>
            </a:blip>
            <a:stretch>
              <a:fillRect l="-1255851" t="-890824" r="-145902" b="-211110"/>
            </a:stretch>
          </a:blipFill>
        </p:spPr>
      </p:sp>
      <p:sp>
        <p:nvSpPr>
          <p:cNvPr id="5" name="Freeform 5"/>
          <p:cNvSpPr/>
          <p:nvPr/>
        </p:nvSpPr>
        <p:spPr>
          <a:xfrm>
            <a:off x="-3932888" y="7112535"/>
            <a:ext cx="6477043" cy="6177480"/>
          </a:xfrm>
          <a:custGeom>
            <a:avLst/>
            <a:gdLst/>
            <a:ahLst/>
            <a:cxnLst/>
            <a:rect l="l" t="t" r="r" b="b"/>
            <a:pathLst>
              <a:path w="6477043" h="6177480">
                <a:moveTo>
                  <a:pt x="0" y="0"/>
                </a:moveTo>
                <a:lnTo>
                  <a:pt x="6477043" y="0"/>
                </a:lnTo>
                <a:lnTo>
                  <a:pt x="6477043" y="6177480"/>
                </a:lnTo>
                <a:lnTo>
                  <a:pt x="0" y="6177480"/>
                </a:lnTo>
                <a:lnTo>
                  <a:pt x="0" y="0"/>
                </a:lnTo>
                <a:close/>
              </a:path>
            </a:pathLst>
          </a:custGeom>
          <a:blipFill>
            <a:blip r:embed="rId4"/>
            <a:stretch>
              <a:fillRect/>
            </a:stretch>
          </a:blipFill>
        </p:spPr>
      </p:sp>
      <p:sp>
        <p:nvSpPr>
          <p:cNvPr id="6" name="Freeform 6"/>
          <p:cNvSpPr/>
          <p:nvPr/>
        </p:nvSpPr>
        <p:spPr>
          <a:xfrm>
            <a:off x="16799299" y="3783455"/>
            <a:ext cx="4544652" cy="5253933"/>
          </a:xfrm>
          <a:custGeom>
            <a:avLst/>
            <a:gdLst/>
            <a:ahLst/>
            <a:cxnLst/>
            <a:rect l="l" t="t" r="r" b="b"/>
            <a:pathLst>
              <a:path w="4544652" h="5253933">
                <a:moveTo>
                  <a:pt x="0" y="0"/>
                </a:moveTo>
                <a:lnTo>
                  <a:pt x="4544652" y="0"/>
                </a:lnTo>
                <a:lnTo>
                  <a:pt x="4544652" y="5253933"/>
                </a:lnTo>
                <a:lnTo>
                  <a:pt x="0" y="5253933"/>
                </a:lnTo>
                <a:lnTo>
                  <a:pt x="0" y="0"/>
                </a:lnTo>
                <a:close/>
              </a:path>
            </a:pathLst>
          </a:custGeom>
          <a:blipFill>
            <a:blip r:embed="rId5"/>
            <a:stretch>
              <a:fillRect/>
            </a:stretch>
          </a:blipFill>
        </p:spPr>
      </p:sp>
      <p:sp>
        <p:nvSpPr>
          <p:cNvPr id="7" name="TextBox 7"/>
          <p:cNvSpPr txBox="1"/>
          <p:nvPr/>
        </p:nvSpPr>
        <p:spPr>
          <a:xfrm>
            <a:off x="99859" y="235950"/>
            <a:ext cx="18088281" cy="2465832"/>
          </a:xfrm>
          <a:prstGeom prst="rect">
            <a:avLst/>
          </a:prstGeom>
        </p:spPr>
        <p:txBody>
          <a:bodyPr lIns="0" tIns="0" rIns="0" bIns="0" rtlCol="0" anchor="t">
            <a:spAutoFit/>
          </a:bodyPr>
          <a:lstStyle/>
          <a:p>
            <a:pPr algn="ctr">
              <a:lnSpc>
                <a:spcPts val="6579"/>
              </a:lnSpc>
            </a:pPr>
            <a:r>
              <a:rPr lang="en-US" sz="5100">
                <a:solidFill>
                  <a:srgbClr val="DDA84F"/>
                </a:solidFill>
                <a:latin typeface="Paytone One"/>
              </a:rPr>
              <a:t>Câu 4:  Làm thế nào để bài giới thiệu về một bài thơ hoặc một bức tranh/pho tượng hấp dẫn người nghe?   </a:t>
            </a:r>
          </a:p>
          <a:p>
            <a:pPr algn="ctr">
              <a:lnSpc>
                <a:spcPts val="6579"/>
              </a:lnSpc>
            </a:pPr>
            <a:endParaRPr lang="en-US" sz="5100">
              <a:solidFill>
                <a:srgbClr val="DDA84F"/>
              </a:solidFill>
              <a:latin typeface="Paytone One"/>
            </a:endParaRPr>
          </a:p>
        </p:txBody>
      </p:sp>
    </p:spTree>
  </p:cSld>
  <p:clrMapOvr>
    <a:masterClrMapping/>
  </p:clrMapOvr>
  <p:transition>
    <p:cover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a:off x="17324001" y="7541395"/>
            <a:ext cx="1473780" cy="2093132"/>
          </a:xfrm>
          <a:custGeom>
            <a:avLst/>
            <a:gdLst/>
            <a:ahLst/>
            <a:cxnLst/>
            <a:rect l="l" t="t" r="r" b="b"/>
            <a:pathLst>
              <a:path w="1473780" h="2093132">
                <a:moveTo>
                  <a:pt x="0" y="0"/>
                </a:moveTo>
                <a:lnTo>
                  <a:pt x="1473780" y="0"/>
                </a:lnTo>
                <a:lnTo>
                  <a:pt x="1473780" y="2093132"/>
                </a:lnTo>
                <a:lnTo>
                  <a:pt x="0" y="2093132"/>
                </a:lnTo>
                <a:lnTo>
                  <a:pt x="0" y="0"/>
                </a:lnTo>
                <a:close/>
              </a:path>
            </a:pathLst>
          </a:custGeom>
          <a:blipFill>
            <a:blip r:embed="rId3">
              <a:alphaModFix amt="80000"/>
            </a:blip>
            <a:stretch>
              <a:fillRect t="-170213" r="-302279" b="-124554"/>
            </a:stretch>
          </a:blipFill>
        </p:spPr>
      </p:sp>
      <p:sp>
        <p:nvSpPr>
          <p:cNvPr id="4" name="Freeform 4"/>
          <p:cNvSpPr/>
          <p:nvPr/>
        </p:nvSpPr>
        <p:spPr>
          <a:xfrm>
            <a:off x="16799299" y="9382063"/>
            <a:ext cx="687454" cy="819212"/>
          </a:xfrm>
          <a:custGeom>
            <a:avLst/>
            <a:gdLst/>
            <a:ahLst/>
            <a:cxnLst/>
            <a:rect l="l" t="t" r="r" b="b"/>
            <a:pathLst>
              <a:path w="687454" h="819212">
                <a:moveTo>
                  <a:pt x="0" y="0"/>
                </a:moveTo>
                <a:lnTo>
                  <a:pt x="687454" y="0"/>
                </a:lnTo>
                <a:lnTo>
                  <a:pt x="687454" y="819212"/>
                </a:lnTo>
                <a:lnTo>
                  <a:pt x="0" y="819212"/>
                </a:lnTo>
                <a:lnTo>
                  <a:pt x="0" y="0"/>
                </a:lnTo>
                <a:close/>
              </a:path>
            </a:pathLst>
          </a:custGeom>
          <a:blipFill>
            <a:blip r:embed="rId4">
              <a:alphaModFix amt="80000"/>
            </a:blip>
            <a:stretch>
              <a:fillRect l="-1255851" t="-890824" r="-145902" b="-211110"/>
            </a:stretch>
          </a:blipFill>
        </p:spPr>
      </p:sp>
      <p:sp>
        <p:nvSpPr>
          <p:cNvPr id="5" name="Freeform 5"/>
          <p:cNvSpPr/>
          <p:nvPr/>
        </p:nvSpPr>
        <p:spPr>
          <a:xfrm>
            <a:off x="-3932888" y="7112535"/>
            <a:ext cx="6477043" cy="6177480"/>
          </a:xfrm>
          <a:custGeom>
            <a:avLst/>
            <a:gdLst/>
            <a:ahLst/>
            <a:cxnLst/>
            <a:rect l="l" t="t" r="r" b="b"/>
            <a:pathLst>
              <a:path w="6477043" h="6177480">
                <a:moveTo>
                  <a:pt x="0" y="0"/>
                </a:moveTo>
                <a:lnTo>
                  <a:pt x="6477043" y="0"/>
                </a:lnTo>
                <a:lnTo>
                  <a:pt x="6477043" y="6177480"/>
                </a:lnTo>
                <a:lnTo>
                  <a:pt x="0" y="6177480"/>
                </a:lnTo>
                <a:lnTo>
                  <a:pt x="0" y="0"/>
                </a:lnTo>
                <a:close/>
              </a:path>
            </a:pathLst>
          </a:custGeom>
          <a:blipFill>
            <a:blip r:embed="rId4"/>
            <a:stretch>
              <a:fillRect/>
            </a:stretch>
          </a:blipFill>
        </p:spPr>
      </p:sp>
      <p:sp>
        <p:nvSpPr>
          <p:cNvPr id="6" name="Freeform 6"/>
          <p:cNvSpPr/>
          <p:nvPr/>
        </p:nvSpPr>
        <p:spPr>
          <a:xfrm>
            <a:off x="16799299" y="3783455"/>
            <a:ext cx="4544652" cy="5253933"/>
          </a:xfrm>
          <a:custGeom>
            <a:avLst/>
            <a:gdLst/>
            <a:ahLst/>
            <a:cxnLst/>
            <a:rect l="l" t="t" r="r" b="b"/>
            <a:pathLst>
              <a:path w="4544652" h="5253933">
                <a:moveTo>
                  <a:pt x="0" y="0"/>
                </a:moveTo>
                <a:lnTo>
                  <a:pt x="4544652" y="0"/>
                </a:lnTo>
                <a:lnTo>
                  <a:pt x="4544652" y="5253933"/>
                </a:lnTo>
                <a:lnTo>
                  <a:pt x="0" y="5253933"/>
                </a:lnTo>
                <a:lnTo>
                  <a:pt x="0" y="0"/>
                </a:lnTo>
                <a:close/>
              </a:path>
            </a:pathLst>
          </a:custGeom>
          <a:blipFill>
            <a:blip r:embed="rId5"/>
            <a:stretch>
              <a:fillRect/>
            </a:stretch>
          </a:blipFill>
        </p:spPr>
      </p:sp>
      <p:sp>
        <p:nvSpPr>
          <p:cNvPr id="7" name="TextBox 7"/>
          <p:cNvSpPr txBox="1"/>
          <p:nvPr/>
        </p:nvSpPr>
        <p:spPr>
          <a:xfrm>
            <a:off x="99859" y="235950"/>
            <a:ext cx="18088281" cy="2465832"/>
          </a:xfrm>
          <a:prstGeom prst="rect">
            <a:avLst/>
          </a:prstGeom>
        </p:spPr>
        <p:txBody>
          <a:bodyPr lIns="0" tIns="0" rIns="0" bIns="0" rtlCol="0" anchor="t">
            <a:spAutoFit/>
          </a:bodyPr>
          <a:lstStyle/>
          <a:p>
            <a:pPr algn="ctr">
              <a:lnSpc>
                <a:spcPts val="6579"/>
              </a:lnSpc>
            </a:pPr>
            <a:r>
              <a:rPr lang="en-US" sz="5100">
                <a:solidFill>
                  <a:srgbClr val="DDA84F"/>
                </a:solidFill>
                <a:latin typeface="Paytone One"/>
              </a:rPr>
              <a:t>Câu 4:  Làm thế nào để bài giới thiệu về một bài thơ hoặc một bức tranh/pho tượng hấp dẫn người nghe?   </a:t>
            </a:r>
          </a:p>
          <a:p>
            <a:pPr algn="ctr">
              <a:lnSpc>
                <a:spcPts val="6579"/>
              </a:lnSpc>
            </a:pPr>
            <a:endParaRPr lang="en-US" sz="5100">
              <a:solidFill>
                <a:srgbClr val="DDA84F"/>
              </a:solidFill>
              <a:latin typeface="Paytone One"/>
            </a:endParaRPr>
          </a:p>
        </p:txBody>
      </p:sp>
      <p:sp>
        <p:nvSpPr>
          <p:cNvPr id="8" name="TextBox 8"/>
          <p:cNvSpPr txBox="1"/>
          <p:nvPr/>
        </p:nvSpPr>
        <p:spPr>
          <a:xfrm>
            <a:off x="2544155" y="2949432"/>
            <a:ext cx="12796549" cy="6176011"/>
          </a:xfrm>
          <a:prstGeom prst="rect">
            <a:avLst/>
          </a:prstGeom>
        </p:spPr>
        <p:txBody>
          <a:bodyPr lIns="0" tIns="0" rIns="0" bIns="0" rtlCol="0" anchor="t">
            <a:spAutoFit/>
          </a:bodyPr>
          <a:lstStyle/>
          <a:p>
            <a:pPr>
              <a:lnSpc>
                <a:spcPts val="5445"/>
              </a:lnSpc>
            </a:pPr>
            <a:r>
              <a:rPr lang="en-US" sz="4500" spc="616">
                <a:solidFill>
                  <a:srgbClr val="FFFFFF"/>
                </a:solidFill>
                <a:latin typeface="Asap Semi-Bold"/>
              </a:rPr>
              <a:t>- Truyền tải tinh thần của tác phẩm đến người nghe.</a:t>
            </a:r>
          </a:p>
          <a:p>
            <a:pPr>
              <a:lnSpc>
                <a:spcPts val="5445"/>
              </a:lnSpc>
            </a:pPr>
            <a:r>
              <a:rPr lang="en-US" sz="4500" spc="616">
                <a:solidFill>
                  <a:srgbClr val="FFFFFF"/>
                </a:solidFill>
                <a:latin typeface="Asap Semi-Bold"/>
              </a:rPr>
              <a:t>- Đề cập đến chi tiết về tác giả để người nghe hiểu rõ hơn về nguồn gốc tác phẩm.</a:t>
            </a:r>
          </a:p>
          <a:p>
            <a:pPr>
              <a:lnSpc>
                <a:spcPts val="5445"/>
              </a:lnSpc>
            </a:pPr>
            <a:r>
              <a:rPr lang="en-US" sz="4500" spc="616">
                <a:solidFill>
                  <a:srgbClr val="FFFFFF"/>
                </a:solidFill>
                <a:latin typeface="Asap Semi-Bold"/>
              </a:rPr>
              <a:t>- Cho thấy điểm nghệ thuật đặc trưng.</a:t>
            </a:r>
          </a:p>
          <a:p>
            <a:pPr>
              <a:lnSpc>
                <a:spcPts val="5445"/>
              </a:lnSpc>
            </a:pPr>
            <a:r>
              <a:rPr lang="en-US" sz="4500" spc="616">
                <a:solidFill>
                  <a:srgbClr val="FFFFFF"/>
                </a:solidFill>
                <a:latin typeface="Asap Semi-Bold"/>
              </a:rPr>
              <a:t>- Kết thúc bằng cảm nghĩ.  </a:t>
            </a:r>
          </a:p>
          <a:p>
            <a:pPr algn="ctr">
              <a:lnSpc>
                <a:spcPts val="5445"/>
              </a:lnSpc>
            </a:pPr>
            <a:endParaRPr lang="en-US" sz="4500" spc="616">
              <a:solidFill>
                <a:srgbClr val="FFFFFF"/>
              </a:solidFill>
              <a:latin typeface="Asap Semi-Bold"/>
            </a:endParaRPr>
          </a:p>
          <a:p>
            <a:pPr algn="ctr">
              <a:lnSpc>
                <a:spcPts val="5445"/>
              </a:lnSpc>
              <a:spcBef>
                <a:spcPct val="0"/>
              </a:spcBef>
            </a:pPr>
            <a:endParaRPr lang="en-US" sz="4500" spc="616">
              <a:solidFill>
                <a:srgbClr val="FFFFFF"/>
              </a:solidFill>
              <a:latin typeface="Asap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flipH="1">
            <a:off x="-5163049" y="5255028"/>
            <a:ext cx="6709057" cy="5442722"/>
          </a:xfrm>
          <a:custGeom>
            <a:avLst/>
            <a:gdLst/>
            <a:ahLst/>
            <a:cxnLst/>
            <a:rect l="l" t="t" r="r" b="b"/>
            <a:pathLst>
              <a:path w="6709057" h="5442722">
                <a:moveTo>
                  <a:pt x="6709056" y="0"/>
                </a:moveTo>
                <a:lnTo>
                  <a:pt x="0" y="0"/>
                </a:lnTo>
                <a:lnTo>
                  <a:pt x="0" y="5442722"/>
                </a:lnTo>
                <a:lnTo>
                  <a:pt x="6709056" y="5442722"/>
                </a:lnTo>
                <a:lnTo>
                  <a:pt x="6709056" y="0"/>
                </a:lnTo>
                <a:close/>
              </a:path>
            </a:pathLst>
          </a:custGeom>
          <a:blipFill>
            <a:blip r:embed="rId3">
              <a:alphaModFix amt="50000"/>
            </a:blip>
            <a:stretch>
              <a:fillRect/>
            </a:stretch>
          </a:blipFill>
        </p:spPr>
      </p:sp>
      <p:sp>
        <p:nvSpPr>
          <p:cNvPr id="4" name="Freeform 4"/>
          <p:cNvSpPr/>
          <p:nvPr/>
        </p:nvSpPr>
        <p:spPr>
          <a:xfrm flipH="1">
            <a:off x="-2516137" y="2241104"/>
            <a:ext cx="3614961" cy="3934651"/>
          </a:xfrm>
          <a:custGeom>
            <a:avLst/>
            <a:gdLst/>
            <a:ahLst/>
            <a:cxnLst/>
            <a:rect l="l" t="t" r="r" b="b"/>
            <a:pathLst>
              <a:path w="3614961" h="3934651">
                <a:moveTo>
                  <a:pt x="3614961" y="0"/>
                </a:moveTo>
                <a:lnTo>
                  <a:pt x="0" y="0"/>
                </a:lnTo>
                <a:lnTo>
                  <a:pt x="0" y="3934651"/>
                </a:lnTo>
                <a:lnTo>
                  <a:pt x="3614961" y="3934651"/>
                </a:lnTo>
                <a:lnTo>
                  <a:pt x="3614961" y="0"/>
                </a:lnTo>
                <a:close/>
              </a:path>
            </a:pathLst>
          </a:custGeom>
          <a:blipFill>
            <a:blip r:embed="rId4">
              <a:alphaModFix amt="29000"/>
            </a:blip>
            <a:stretch>
              <a:fillRect/>
            </a:stretch>
          </a:blipFill>
        </p:spPr>
      </p:sp>
      <p:sp>
        <p:nvSpPr>
          <p:cNvPr id="5" name="Freeform 5"/>
          <p:cNvSpPr/>
          <p:nvPr/>
        </p:nvSpPr>
        <p:spPr>
          <a:xfrm flipH="1">
            <a:off x="-2285694" y="-2394483"/>
            <a:ext cx="3831702" cy="5431827"/>
          </a:xfrm>
          <a:custGeom>
            <a:avLst/>
            <a:gdLst/>
            <a:ahLst/>
            <a:cxnLst/>
            <a:rect l="l" t="t" r="r" b="b"/>
            <a:pathLst>
              <a:path w="3831702" h="5431827">
                <a:moveTo>
                  <a:pt x="3831701" y="0"/>
                </a:moveTo>
                <a:lnTo>
                  <a:pt x="0" y="0"/>
                </a:lnTo>
                <a:lnTo>
                  <a:pt x="0" y="5431827"/>
                </a:lnTo>
                <a:lnTo>
                  <a:pt x="3831701" y="5431827"/>
                </a:lnTo>
                <a:lnTo>
                  <a:pt x="3831701" y="0"/>
                </a:lnTo>
                <a:close/>
              </a:path>
            </a:pathLst>
          </a:custGeom>
          <a:blipFill>
            <a:blip r:embed="rId5">
              <a:alphaModFix amt="31999"/>
            </a:blip>
            <a:stretch>
              <a:fillRect l="-22622"/>
            </a:stretch>
          </a:blipFill>
        </p:spPr>
      </p:sp>
      <p:sp>
        <p:nvSpPr>
          <p:cNvPr id="6" name="Freeform 6"/>
          <p:cNvSpPr/>
          <p:nvPr/>
        </p:nvSpPr>
        <p:spPr>
          <a:xfrm flipH="1">
            <a:off x="16611112" y="-446043"/>
            <a:ext cx="6709057" cy="4898630"/>
          </a:xfrm>
          <a:custGeom>
            <a:avLst/>
            <a:gdLst/>
            <a:ahLst/>
            <a:cxnLst/>
            <a:rect l="l" t="t" r="r" b="b"/>
            <a:pathLst>
              <a:path w="6709057" h="4898630">
                <a:moveTo>
                  <a:pt x="6709057" y="0"/>
                </a:moveTo>
                <a:lnTo>
                  <a:pt x="0" y="0"/>
                </a:lnTo>
                <a:lnTo>
                  <a:pt x="0" y="4898630"/>
                </a:lnTo>
                <a:lnTo>
                  <a:pt x="6709057" y="4898630"/>
                </a:lnTo>
                <a:lnTo>
                  <a:pt x="6709057" y="0"/>
                </a:lnTo>
                <a:close/>
              </a:path>
            </a:pathLst>
          </a:custGeom>
          <a:blipFill>
            <a:blip r:embed="rId3">
              <a:alphaModFix amt="27000"/>
            </a:blip>
            <a:stretch>
              <a:fillRect b="-11107"/>
            </a:stretch>
          </a:blipFill>
        </p:spPr>
      </p:sp>
      <p:sp>
        <p:nvSpPr>
          <p:cNvPr id="7" name="Freeform 7"/>
          <p:cNvSpPr/>
          <p:nvPr/>
        </p:nvSpPr>
        <p:spPr>
          <a:xfrm flipH="1">
            <a:off x="16250759" y="7288460"/>
            <a:ext cx="4197153" cy="4568330"/>
          </a:xfrm>
          <a:custGeom>
            <a:avLst/>
            <a:gdLst/>
            <a:ahLst/>
            <a:cxnLst/>
            <a:rect l="l" t="t" r="r" b="b"/>
            <a:pathLst>
              <a:path w="4197153" h="4568330">
                <a:moveTo>
                  <a:pt x="4197153" y="0"/>
                </a:moveTo>
                <a:lnTo>
                  <a:pt x="0" y="0"/>
                </a:lnTo>
                <a:lnTo>
                  <a:pt x="0" y="4568330"/>
                </a:lnTo>
                <a:lnTo>
                  <a:pt x="4197153" y="4568330"/>
                </a:lnTo>
                <a:lnTo>
                  <a:pt x="4197153" y="0"/>
                </a:lnTo>
                <a:close/>
              </a:path>
            </a:pathLst>
          </a:custGeom>
          <a:blipFill>
            <a:blip r:embed="rId4">
              <a:alphaModFix amt="50000"/>
            </a:blip>
            <a:stretch>
              <a:fillRect/>
            </a:stretch>
          </a:blipFill>
        </p:spPr>
      </p:sp>
      <p:sp>
        <p:nvSpPr>
          <p:cNvPr id="8" name="Freeform 8"/>
          <p:cNvSpPr/>
          <p:nvPr/>
        </p:nvSpPr>
        <p:spPr>
          <a:xfrm>
            <a:off x="17291857" y="4605867"/>
            <a:ext cx="2530863" cy="2418218"/>
          </a:xfrm>
          <a:custGeom>
            <a:avLst/>
            <a:gdLst/>
            <a:ahLst/>
            <a:cxnLst/>
            <a:rect l="l" t="t" r="r" b="b"/>
            <a:pathLst>
              <a:path w="2530863" h="2418218">
                <a:moveTo>
                  <a:pt x="0" y="0"/>
                </a:moveTo>
                <a:lnTo>
                  <a:pt x="2530863" y="0"/>
                </a:lnTo>
                <a:lnTo>
                  <a:pt x="2530863" y="2418218"/>
                </a:lnTo>
                <a:lnTo>
                  <a:pt x="0" y="2418218"/>
                </a:lnTo>
                <a:lnTo>
                  <a:pt x="0" y="0"/>
                </a:lnTo>
                <a:close/>
              </a:path>
            </a:pathLst>
          </a:custGeom>
          <a:blipFill>
            <a:blip r:embed="rId4">
              <a:alphaModFix amt="31999"/>
            </a:blip>
            <a:stretch>
              <a:fillRect r="-47482" b="-68002"/>
            </a:stretch>
          </a:blipFill>
        </p:spPr>
      </p:sp>
      <p:sp>
        <p:nvSpPr>
          <p:cNvPr id="9" name="TextBox 9"/>
          <p:cNvSpPr txBox="1"/>
          <p:nvPr/>
        </p:nvSpPr>
        <p:spPr>
          <a:xfrm>
            <a:off x="261054" y="283330"/>
            <a:ext cx="18088281" cy="1637157"/>
          </a:xfrm>
          <a:prstGeom prst="rect">
            <a:avLst/>
          </a:prstGeom>
        </p:spPr>
        <p:txBody>
          <a:bodyPr lIns="0" tIns="0" rIns="0" bIns="0" rtlCol="0" anchor="t">
            <a:spAutoFit/>
          </a:bodyPr>
          <a:lstStyle/>
          <a:p>
            <a:pPr algn="ctr">
              <a:lnSpc>
                <a:spcPts val="6579"/>
              </a:lnSpc>
            </a:pPr>
            <a:r>
              <a:rPr lang="en-US" sz="5100">
                <a:solidFill>
                  <a:srgbClr val="DDA84F"/>
                </a:solidFill>
                <a:latin typeface="Paytone One"/>
              </a:rPr>
              <a:t>Câu 5: Giải thích thế nào là kĩ thuật PMI khi tương tác với người thuyết trình và tác dụng của nó. </a:t>
            </a:r>
          </a:p>
        </p:txBody>
      </p:sp>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flipH="1">
            <a:off x="-5163049" y="5255028"/>
            <a:ext cx="6709057" cy="5442722"/>
          </a:xfrm>
          <a:custGeom>
            <a:avLst/>
            <a:gdLst/>
            <a:ahLst/>
            <a:cxnLst/>
            <a:rect l="l" t="t" r="r" b="b"/>
            <a:pathLst>
              <a:path w="6709057" h="5442722">
                <a:moveTo>
                  <a:pt x="6709056" y="0"/>
                </a:moveTo>
                <a:lnTo>
                  <a:pt x="0" y="0"/>
                </a:lnTo>
                <a:lnTo>
                  <a:pt x="0" y="5442722"/>
                </a:lnTo>
                <a:lnTo>
                  <a:pt x="6709056" y="5442722"/>
                </a:lnTo>
                <a:lnTo>
                  <a:pt x="6709056" y="0"/>
                </a:lnTo>
                <a:close/>
              </a:path>
            </a:pathLst>
          </a:custGeom>
          <a:blipFill>
            <a:blip r:embed="rId3">
              <a:alphaModFix amt="50000"/>
            </a:blip>
            <a:stretch>
              <a:fillRect/>
            </a:stretch>
          </a:blipFill>
        </p:spPr>
      </p:sp>
      <p:sp>
        <p:nvSpPr>
          <p:cNvPr id="4" name="Freeform 4"/>
          <p:cNvSpPr/>
          <p:nvPr/>
        </p:nvSpPr>
        <p:spPr>
          <a:xfrm flipH="1">
            <a:off x="-2516137" y="2241104"/>
            <a:ext cx="3614961" cy="3934651"/>
          </a:xfrm>
          <a:custGeom>
            <a:avLst/>
            <a:gdLst/>
            <a:ahLst/>
            <a:cxnLst/>
            <a:rect l="l" t="t" r="r" b="b"/>
            <a:pathLst>
              <a:path w="3614961" h="3934651">
                <a:moveTo>
                  <a:pt x="3614961" y="0"/>
                </a:moveTo>
                <a:lnTo>
                  <a:pt x="0" y="0"/>
                </a:lnTo>
                <a:lnTo>
                  <a:pt x="0" y="3934651"/>
                </a:lnTo>
                <a:lnTo>
                  <a:pt x="3614961" y="3934651"/>
                </a:lnTo>
                <a:lnTo>
                  <a:pt x="3614961" y="0"/>
                </a:lnTo>
                <a:close/>
              </a:path>
            </a:pathLst>
          </a:custGeom>
          <a:blipFill>
            <a:blip r:embed="rId4">
              <a:alphaModFix amt="29000"/>
            </a:blip>
            <a:stretch>
              <a:fillRect/>
            </a:stretch>
          </a:blipFill>
        </p:spPr>
      </p:sp>
      <p:sp>
        <p:nvSpPr>
          <p:cNvPr id="5" name="Freeform 5"/>
          <p:cNvSpPr/>
          <p:nvPr/>
        </p:nvSpPr>
        <p:spPr>
          <a:xfrm flipH="1">
            <a:off x="-2285694" y="-2394483"/>
            <a:ext cx="3831702" cy="5431827"/>
          </a:xfrm>
          <a:custGeom>
            <a:avLst/>
            <a:gdLst/>
            <a:ahLst/>
            <a:cxnLst/>
            <a:rect l="l" t="t" r="r" b="b"/>
            <a:pathLst>
              <a:path w="3831702" h="5431827">
                <a:moveTo>
                  <a:pt x="3831701" y="0"/>
                </a:moveTo>
                <a:lnTo>
                  <a:pt x="0" y="0"/>
                </a:lnTo>
                <a:lnTo>
                  <a:pt x="0" y="5431827"/>
                </a:lnTo>
                <a:lnTo>
                  <a:pt x="3831701" y="5431827"/>
                </a:lnTo>
                <a:lnTo>
                  <a:pt x="3831701" y="0"/>
                </a:lnTo>
                <a:close/>
              </a:path>
            </a:pathLst>
          </a:custGeom>
          <a:blipFill>
            <a:blip r:embed="rId5">
              <a:alphaModFix amt="31999"/>
            </a:blip>
            <a:stretch>
              <a:fillRect l="-22622"/>
            </a:stretch>
          </a:blipFill>
        </p:spPr>
      </p:sp>
      <p:sp>
        <p:nvSpPr>
          <p:cNvPr id="6" name="Freeform 6"/>
          <p:cNvSpPr/>
          <p:nvPr/>
        </p:nvSpPr>
        <p:spPr>
          <a:xfrm flipH="1">
            <a:off x="16611112" y="-446043"/>
            <a:ext cx="6709057" cy="4898630"/>
          </a:xfrm>
          <a:custGeom>
            <a:avLst/>
            <a:gdLst/>
            <a:ahLst/>
            <a:cxnLst/>
            <a:rect l="l" t="t" r="r" b="b"/>
            <a:pathLst>
              <a:path w="6709057" h="4898630">
                <a:moveTo>
                  <a:pt x="6709057" y="0"/>
                </a:moveTo>
                <a:lnTo>
                  <a:pt x="0" y="0"/>
                </a:lnTo>
                <a:lnTo>
                  <a:pt x="0" y="4898630"/>
                </a:lnTo>
                <a:lnTo>
                  <a:pt x="6709057" y="4898630"/>
                </a:lnTo>
                <a:lnTo>
                  <a:pt x="6709057" y="0"/>
                </a:lnTo>
                <a:close/>
              </a:path>
            </a:pathLst>
          </a:custGeom>
          <a:blipFill>
            <a:blip r:embed="rId3">
              <a:alphaModFix amt="27000"/>
            </a:blip>
            <a:stretch>
              <a:fillRect b="-11107"/>
            </a:stretch>
          </a:blipFill>
        </p:spPr>
      </p:sp>
      <p:sp>
        <p:nvSpPr>
          <p:cNvPr id="7" name="Freeform 7"/>
          <p:cNvSpPr/>
          <p:nvPr/>
        </p:nvSpPr>
        <p:spPr>
          <a:xfrm flipH="1">
            <a:off x="16250759" y="7288460"/>
            <a:ext cx="4197153" cy="4568330"/>
          </a:xfrm>
          <a:custGeom>
            <a:avLst/>
            <a:gdLst/>
            <a:ahLst/>
            <a:cxnLst/>
            <a:rect l="l" t="t" r="r" b="b"/>
            <a:pathLst>
              <a:path w="4197153" h="4568330">
                <a:moveTo>
                  <a:pt x="4197153" y="0"/>
                </a:moveTo>
                <a:lnTo>
                  <a:pt x="0" y="0"/>
                </a:lnTo>
                <a:lnTo>
                  <a:pt x="0" y="4568330"/>
                </a:lnTo>
                <a:lnTo>
                  <a:pt x="4197153" y="4568330"/>
                </a:lnTo>
                <a:lnTo>
                  <a:pt x="4197153" y="0"/>
                </a:lnTo>
                <a:close/>
              </a:path>
            </a:pathLst>
          </a:custGeom>
          <a:blipFill>
            <a:blip r:embed="rId4">
              <a:alphaModFix amt="50000"/>
            </a:blip>
            <a:stretch>
              <a:fillRect/>
            </a:stretch>
          </a:blipFill>
        </p:spPr>
      </p:sp>
      <p:sp>
        <p:nvSpPr>
          <p:cNvPr id="8" name="Freeform 8"/>
          <p:cNvSpPr/>
          <p:nvPr/>
        </p:nvSpPr>
        <p:spPr>
          <a:xfrm>
            <a:off x="17291857" y="4605867"/>
            <a:ext cx="2530863" cy="2418218"/>
          </a:xfrm>
          <a:custGeom>
            <a:avLst/>
            <a:gdLst/>
            <a:ahLst/>
            <a:cxnLst/>
            <a:rect l="l" t="t" r="r" b="b"/>
            <a:pathLst>
              <a:path w="2530863" h="2418218">
                <a:moveTo>
                  <a:pt x="0" y="0"/>
                </a:moveTo>
                <a:lnTo>
                  <a:pt x="2530863" y="0"/>
                </a:lnTo>
                <a:lnTo>
                  <a:pt x="2530863" y="2418218"/>
                </a:lnTo>
                <a:lnTo>
                  <a:pt x="0" y="2418218"/>
                </a:lnTo>
                <a:lnTo>
                  <a:pt x="0" y="0"/>
                </a:lnTo>
                <a:close/>
              </a:path>
            </a:pathLst>
          </a:custGeom>
          <a:blipFill>
            <a:blip r:embed="rId4">
              <a:alphaModFix amt="31999"/>
            </a:blip>
            <a:stretch>
              <a:fillRect r="-47482" b="-68002"/>
            </a:stretch>
          </a:blipFill>
        </p:spPr>
      </p:sp>
      <p:sp>
        <p:nvSpPr>
          <p:cNvPr id="9" name="TextBox 9"/>
          <p:cNvSpPr txBox="1"/>
          <p:nvPr/>
        </p:nvSpPr>
        <p:spPr>
          <a:xfrm rot="4933">
            <a:off x="1428710" y="2607273"/>
            <a:ext cx="15752970" cy="6405881"/>
          </a:xfrm>
          <a:prstGeom prst="rect">
            <a:avLst/>
          </a:prstGeom>
        </p:spPr>
        <p:txBody>
          <a:bodyPr lIns="0" tIns="0" rIns="0" bIns="0" rtlCol="0" anchor="t">
            <a:spAutoFit/>
          </a:bodyPr>
          <a:lstStyle/>
          <a:p>
            <a:pPr marL="863595" lvl="1" indent="-431797">
              <a:lnSpc>
                <a:spcPts val="4839"/>
              </a:lnSpc>
              <a:buFont typeface="Arial"/>
              <a:buChar char="•"/>
            </a:pPr>
            <a:r>
              <a:rPr lang="en-US" sz="3999" spc="547">
                <a:solidFill>
                  <a:srgbClr val="8BD4CB"/>
                </a:solidFill>
                <a:latin typeface="Asap Semi-Bold"/>
              </a:rPr>
              <a:t>Mấu chốt của kĩ thuật này là</a:t>
            </a:r>
            <a:r>
              <a:rPr lang="en-US" sz="3999" spc="547">
                <a:solidFill>
                  <a:srgbClr val="719B96"/>
                </a:solidFill>
                <a:latin typeface="Asap Semi-Bold"/>
              </a:rPr>
              <a:t> </a:t>
            </a:r>
            <a:r>
              <a:rPr lang="en-US" sz="3999" spc="547">
                <a:solidFill>
                  <a:srgbClr val="FFFFFF"/>
                </a:solidFill>
                <a:latin typeface="Asap Semi-Bold"/>
              </a:rPr>
              <a:t>khi góp ý cho người khác, trước tiên, cần nêu những điểm tích cực, tiếp theo là nêu những điểm cần điều chỉnh và kết thúc bằng cách nêu những điều thú vị nhất từ ý kiến/ bài thuyết trình của bạn. </a:t>
            </a:r>
          </a:p>
          <a:p>
            <a:pPr>
              <a:lnSpc>
                <a:spcPts val="4839"/>
              </a:lnSpc>
            </a:pPr>
            <a:endParaRPr lang="en-US" sz="3999" spc="547">
              <a:solidFill>
                <a:srgbClr val="FFFFFF"/>
              </a:solidFill>
              <a:latin typeface="Asap Semi-Bold"/>
            </a:endParaRPr>
          </a:p>
          <a:p>
            <a:pPr marL="863595" lvl="1" indent="-431797">
              <a:lnSpc>
                <a:spcPts val="4839"/>
              </a:lnSpc>
              <a:buFont typeface="Arial"/>
              <a:buChar char="•"/>
            </a:pPr>
            <a:r>
              <a:rPr lang="en-US" sz="3999" spc="547">
                <a:solidFill>
                  <a:srgbClr val="8BD4CB"/>
                </a:solidFill>
                <a:latin typeface="Asap Semi-Bold"/>
              </a:rPr>
              <a:t>Tác dụng:</a:t>
            </a:r>
            <a:r>
              <a:rPr lang="en-US" sz="3999" spc="547">
                <a:solidFill>
                  <a:srgbClr val="D3B581"/>
                </a:solidFill>
                <a:latin typeface="Asap Semi-Bold"/>
              </a:rPr>
              <a:t> </a:t>
            </a:r>
            <a:r>
              <a:rPr lang="en-US" sz="3999" spc="547">
                <a:solidFill>
                  <a:srgbClr val="FFFFFF"/>
                </a:solidFill>
                <a:latin typeface="Asap Semi-Bold"/>
              </a:rPr>
              <a:t>Tạo nên tâm lí tiếp nhận ý kiến tích cực cho người được góp ý, mối quan hệ tích cực giữa người góp ý và người được góp ý. </a:t>
            </a:r>
          </a:p>
          <a:p>
            <a:pPr>
              <a:lnSpc>
                <a:spcPts val="3629"/>
              </a:lnSpc>
            </a:pPr>
            <a:r>
              <a:rPr lang="en-US" sz="3000" spc="410">
                <a:solidFill>
                  <a:srgbClr val="D3B581"/>
                </a:solidFill>
                <a:latin typeface="Asap Semi-Bold"/>
              </a:rPr>
              <a:t> </a:t>
            </a:r>
          </a:p>
          <a:p>
            <a:pPr>
              <a:lnSpc>
                <a:spcPts val="3629"/>
              </a:lnSpc>
            </a:pPr>
            <a:endParaRPr lang="en-US" sz="3000" spc="410">
              <a:solidFill>
                <a:srgbClr val="D3B581"/>
              </a:solidFill>
              <a:latin typeface="Asap Semi-Bold"/>
            </a:endParaRPr>
          </a:p>
        </p:txBody>
      </p:sp>
      <p:sp>
        <p:nvSpPr>
          <p:cNvPr id="10" name="TextBox 10"/>
          <p:cNvSpPr txBox="1"/>
          <p:nvPr/>
        </p:nvSpPr>
        <p:spPr>
          <a:xfrm>
            <a:off x="261054" y="283330"/>
            <a:ext cx="18088281" cy="1637157"/>
          </a:xfrm>
          <a:prstGeom prst="rect">
            <a:avLst/>
          </a:prstGeom>
        </p:spPr>
        <p:txBody>
          <a:bodyPr lIns="0" tIns="0" rIns="0" bIns="0" rtlCol="0" anchor="t">
            <a:spAutoFit/>
          </a:bodyPr>
          <a:lstStyle/>
          <a:p>
            <a:pPr algn="ctr">
              <a:lnSpc>
                <a:spcPts val="6579"/>
              </a:lnSpc>
            </a:pPr>
            <a:r>
              <a:rPr lang="en-US" sz="5100">
                <a:solidFill>
                  <a:srgbClr val="DDA84F"/>
                </a:solidFill>
                <a:latin typeface="Paytone One"/>
              </a:rPr>
              <a:t>Câu 5: Giải thích thế nào là kĩ thuật PMI khi tương tác với người thuyết trình và tác dụng của nó.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rot="-8964832" flipH="1">
            <a:off x="-3783527" y="4196949"/>
            <a:ext cx="6003892" cy="5726212"/>
          </a:xfrm>
          <a:custGeom>
            <a:avLst/>
            <a:gdLst/>
            <a:ahLst/>
            <a:cxnLst/>
            <a:rect l="l" t="t" r="r" b="b"/>
            <a:pathLst>
              <a:path w="6003892" h="5726212">
                <a:moveTo>
                  <a:pt x="6003892" y="0"/>
                </a:moveTo>
                <a:lnTo>
                  <a:pt x="0" y="0"/>
                </a:lnTo>
                <a:lnTo>
                  <a:pt x="0" y="5726212"/>
                </a:lnTo>
                <a:lnTo>
                  <a:pt x="6003892" y="5726212"/>
                </a:lnTo>
                <a:lnTo>
                  <a:pt x="6003892" y="0"/>
                </a:lnTo>
                <a:close/>
              </a:path>
            </a:pathLst>
          </a:custGeom>
          <a:blipFill>
            <a:blip r:embed="rId3">
              <a:alphaModFix amt="50000"/>
            </a:blip>
            <a:stretch>
              <a:fillRect/>
            </a:stretch>
          </a:blipFill>
        </p:spPr>
      </p:sp>
      <p:sp>
        <p:nvSpPr>
          <p:cNvPr id="5" name="Freeform 5"/>
          <p:cNvSpPr/>
          <p:nvPr/>
        </p:nvSpPr>
        <p:spPr>
          <a:xfrm>
            <a:off x="14858360" y="8674635"/>
            <a:ext cx="4544652" cy="5253933"/>
          </a:xfrm>
          <a:custGeom>
            <a:avLst/>
            <a:gdLst/>
            <a:ahLst/>
            <a:cxnLst/>
            <a:rect l="l" t="t" r="r" b="b"/>
            <a:pathLst>
              <a:path w="4544652" h="5253933">
                <a:moveTo>
                  <a:pt x="0" y="0"/>
                </a:moveTo>
                <a:lnTo>
                  <a:pt x="4544653" y="0"/>
                </a:lnTo>
                <a:lnTo>
                  <a:pt x="4544653" y="5253933"/>
                </a:lnTo>
                <a:lnTo>
                  <a:pt x="0" y="5253933"/>
                </a:lnTo>
                <a:lnTo>
                  <a:pt x="0" y="0"/>
                </a:lnTo>
                <a:close/>
              </a:path>
            </a:pathLst>
          </a:custGeom>
          <a:blipFill>
            <a:blip r:embed="rId4">
              <a:alphaModFix amt="50000"/>
            </a:blip>
            <a:stretch>
              <a:fillRect/>
            </a:stretch>
          </a:blipFill>
        </p:spPr>
      </p:sp>
      <p:sp>
        <p:nvSpPr>
          <p:cNvPr id="6" name="TextBox 6"/>
          <p:cNvSpPr txBox="1"/>
          <p:nvPr/>
        </p:nvSpPr>
        <p:spPr>
          <a:xfrm>
            <a:off x="-61335" y="322630"/>
            <a:ext cx="18349335" cy="3294507"/>
          </a:xfrm>
          <a:prstGeom prst="rect">
            <a:avLst/>
          </a:prstGeom>
        </p:spPr>
        <p:txBody>
          <a:bodyPr lIns="0" tIns="0" rIns="0" bIns="0" rtlCol="0" anchor="t">
            <a:spAutoFit/>
          </a:bodyPr>
          <a:lstStyle/>
          <a:p>
            <a:pPr algn="ctr">
              <a:lnSpc>
                <a:spcPts val="6579"/>
              </a:lnSpc>
            </a:pPr>
            <a:r>
              <a:rPr lang="en-US" sz="5100">
                <a:solidFill>
                  <a:srgbClr val="DDA84F"/>
                </a:solidFill>
                <a:latin typeface="Paytone One"/>
              </a:rPr>
              <a:t>Câu 6:  Bạn hiểu thế nào về “cái tôi” trong nghệ thuật và trong cuộc sống?</a:t>
            </a:r>
          </a:p>
          <a:p>
            <a:pPr algn="ctr">
              <a:lnSpc>
                <a:spcPts val="6579"/>
              </a:lnSpc>
            </a:pPr>
            <a:r>
              <a:rPr lang="en-US" sz="5100">
                <a:solidFill>
                  <a:srgbClr val="DDA84F"/>
                </a:solidFill>
                <a:latin typeface="Paytone One"/>
              </a:rPr>
              <a:t> “Cái tôi” đó có mối quan hệ như thế nào với “cái ta”? </a:t>
            </a:r>
          </a:p>
          <a:p>
            <a:pPr algn="ctr">
              <a:lnSpc>
                <a:spcPts val="6579"/>
              </a:lnSpc>
            </a:pPr>
            <a:endParaRPr lang="en-US" sz="5100">
              <a:solidFill>
                <a:srgbClr val="DDA84F"/>
              </a:solidFill>
              <a:latin typeface="Paytone One"/>
            </a:endParaRPr>
          </a:p>
        </p:txBody>
      </p:sp>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rot="-8964832" flipH="1">
            <a:off x="-3783527" y="4196949"/>
            <a:ext cx="6003892" cy="5726212"/>
          </a:xfrm>
          <a:custGeom>
            <a:avLst/>
            <a:gdLst/>
            <a:ahLst/>
            <a:cxnLst/>
            <a:rect l="l" t="t" r="r" b="b"/>
            <a:pathLst>
              <a:path w="6003892" h="5726212">
                <a:moveTo>
                  <a:pt x="6003892" y="0"/>
                </a:moveTo>
                <a:lnTo>
                  <a:pt x="0" y="0"/>
                </a:lnTo>
                <a:lnTo>
                  <a:pt x="0" y="5726212"/>
                </a:lnTo>
                <a:lnTo>
                  <a:pt x="6003892" y="5726212"/>
                </a:lnTo>
                <a:lnTo>
                  <a:pt x="6003892" y="0"/>
                </a:lnTo>
                <a:close/>
              </a:path>
            </a:pathLst>
          </a:custGeom>
          <a:blipFill>
            <a:blip r:embed="rId3">
              <a:alphaModFix amt="50000"/>
            </a:blip>
            <a:stretch>
              <a:fillRect/>
            </a:stretch>
          </a:blipFill>
        </p:spPr>
      </p:sp>
      <p:sp>
        <p:nvSpPr>
          <p:cNvPr id="5" name="Freeform 5"/>
          <p:cNvSpPr/>
          <p:nvPr/>
        </p:nvSpPr>
        <p:spPr>
          <a:xfrm>
            <a:off x="14858360" y="8674635"/>
            <a:ext cx="4544652" cy="5253933"/>
          </a:xfrm>
          <a:custGeom>
            <a:avLst/>
            <a:gdLst/>
            <a:ahLst/>
            <a:cxnLst/>
            <a:rect l="l" t="t" r="r" b="b"/>
            <a:pathLst>
              <a:path w="4544652" h="5253933">
                <a:moveTo>
                  <a:pt x="0" y="0"/>
                </a:moveTo>
                <a:lnTo>
                  <a:pt x="4544653" y="0"/>
                </a:lnTo>
                <a:lnTo>
                  <a:pt x="4544653" y="5253933"/>
                </a:lnTo>
                <a:lnTo>
                  <a:pt x="0" y="5253933"/>
                </a:lnTo>
                <a:lnTo>
                  <a:pt x="0" y="0"/>
                </a:lnTo>
                <a:close/>
              </a:path>
            </a:pathLst>
          </a:custGeom>
          <a:blipFill>
            <a:blip r:embed="rId4">
              <a:alphaModFix amt="50000"/>
            </a:blip>
            <a:stretch>
              <a:fillRect/>
            </a:stretch>
          </a:blipFill>
        </p:spPr>
      </p:sp>
      <p:sp>
        <p:nvSpPr>
          <p:cNvPr id="6" name="TextBox 6"/>
          <p:cNvSpPr txBox="1"/>
          <p:nvPr/>
        </p:nvSpPr>
        <p:spPr>
          <a:xfrm>
            <a:off x="-61335" y="322630"/>
            <a:ext cx="18349335" cy="3294507"/>
          </a:xfrm>
          <a:prstGeom prst="rect">
            <a:avLst/>
          </a:prstGeom>
        </p:spPr>
        <p:txBody>
          <a:bodyPr lIns="0" tIns="0" rIns="0" bIns="0" rtlCol="0" anchor="t">
            <a:spAutoFit/>
          </a:bodyPr>
          <a:lstStyle/>
          <a:p>
            <a:pPr algn="ctr">
              <a:lnSpc>
                <a:spcPts val="6579"/>
              </a:lnSpc>
            </a:pPr>
            <a:r>
              <a:rPr lang="en-US" sz="5100">
                <a:solidFill>
                  <a:srgbClr val="DDA84F"/>
                </a:solidFill>
                <a:latin typeface="Paytone One"/>
              </a:rPr>
              <a:t>Câu 6:  Bạn hiểu thế nào về “cái tôi” trong nghệ thuật và trong cuộc sống?</a:t>
            </a:r>
          </a:p>
          <a:p>
            <a:pPr algn="ctr">
              <a:lnSpc>
                <a:spcPts val="6579"/>
              </a:lnSpc>
            </a:pPr>
            <a:r>
              <a:rPr lang="en-US" sz="5100">
                <a:solidFill>
                  <a:srgbClr val="DDA84F"/>
                </a:solidFill>
                <a:latin typeface="Paytone One"/>
              </a:rPr>
              <a:t> “Cái tôi” đó có mối quan hệ như thế nào với “cái ta”? </a:t>
            </a:r>
          </a:p>
          <a:p>
            <a:pPr algn="ctr">
              <a:lnSpc>
                <a:spcPts val="6579"/>
              </a:lnSpc>
            </a:pPr>
            <a:endParaRPr lang="en-US" sz="5100">
              <a:solidFill>
                <a:srgbClr val="DDA84F"/>
              </a:solidFill>
              <a:latin typeface="Paytone One"/>
            </a:endParaRPr>
          </a:p>
        </p:txBody>
      </p:sp>
      <p:sp>
        <p:nvSpPr>
          <p:cNvPr id="7" name="TextBox 7"/>
          <p:cNvSpPr txBox="1"/>
          <p:nvPr/>
        </p:nvSpPr>
        <p:spPr>
          <a:xfrm>
            <a:off x="1967602" y="4113401"/>
            <a:ext cx="14352796" cy="3022727"/>
          </a:xfrm>
          <a:prstGeom prst="rect">
            <a:avLst/>
          </a:prstGeom>
        </p:spPr>
        <p:txBody>
          <a:bodyPr lIns="0" tIns="0" rIns="0" bIns="0" rtlCol="0" anchor="t">
            <a:spAutoFit/>
          </a:bodyPr>
          <a:lstStyle/>
          <a:p>
            <a:pPr algn="ctr">
              <a:lnSpc>
                <a:spcPts val="5928"/>
              </a:lnSpc>
            </a:pPr>
            <a:r>
              <a:rPr lang="en-US" sz="4899" spc="671">
                <a:solidFill>
                  <a:srgbClr val="FFFFFF"/>
                </a:solidFill>
                <a:latin typeface="Asap Semi-Bold Italics"/>
              </a:rPr>
              <a:t>Mọi người cần có sự cân bằng trong mối quan hệ giữa “cái tôi” - “cái ta”, “biết người, biết ta”, tôn trọng lẫn nhau. </a:t>
            </a:r>
          </a:p>
          <a:p>
            <a:pPr algn="ctr">
              <a:lnSpc>
                <a:spcPts val="5928"/>
              </a:lnSpc>
              <a:spcBef>
                <a:spcPct val="0"/>
              </a:spcBef>
            </a:pPr>
            <a:endParaRPr lang="en-US" sz="4899" spc="671">
              <a:solidFill>
                <a:srgbClr val="FFFFFF"/>
              </a:solidFill>
              <a:latin typeface="Asap Semi-Bold Itali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6" name="Freeform 6"/>
          <p:cNvSpPr/>
          <p:nvPr/>
        </p:nvSpPr>
        <p:spPr>
          <a:xfrm>
            <a:off x="17330098" y="3544630"/>
            <a:ext cx="776532" cy="974795"/>
          </a:xfrm>
          <a:custGeom>
            <a:avLst/>
            <a:gdLst/>
            <a:ahLst/>
            <a:cxnLst/>
            <a:rect l="l" t="t" r="r" b="b"/>
            <a:pathLst>
              <a:path w="776532" h="974795">
                <a:moveTo>
                  <a:pt x="0" y="0"/>
                </a:moveTo>
                <a:lnTo>
                  <a:pt x="776531" y="0"/>
                </a:lnTo>
                <a:lnTo>
                  <a:pt x="776531" y="974795"/>
                </a:lnTo>
                <a:lnTo>
                  <a:pt x="0" y="974795"/>
                </a:lnTo>
                <a:lnTo>
                  <a:pt x="0" y="0"/>
                </a:lnTo>
                <a:close/>
              </a:path>
            </a:pathLst>
          </a:custGeom>
          <a:blipFill>
            <a:blip r:embed="rId3"/>
            <a:stretch>
              <a:fillRect l="-104045" t="-46867" r="-278588" b="-227511"/>
            </a:stretch>
          </a:blipFill>
        </p:spPr>
      </p:sp>
      <p:sp>
        <p:nvSpPr>
          <p:cNvPr id="7" name="Freeform 7"/>
          <p:cNvSpPr/>
          <p:nvPr/>
        </p:nvSpPr>
        <p:spPr>
          <a:xfrm flipH="1">
            <a:off x="14626857" y="-2698271"/>
            <a:ext cx="6477043" cy="6177480"/>
          </a:xfrm>
          <a:custGeom>
            <a:avLst/>
            <a:gdLst/>
            <a:ahLst/>
            <a:cxnLst/>
            <a:rect l="l" t="t" r="r" b="b"/>
            <a:pathLst>
              <a:path w="6477043" h="6177480">
                <a:moveTo>
                  <a:pt x="6477044" y="0"/>
                </a:moveTo>
                <a:lnTo>
                  <a:pt x="0" y="0"/>
                </a:lnTo>
                <a:lnTo>
                  <a:pt x="0" y="6177480"/>
                </a:lnTo>
                <a:lnTo>
                  <a:pt x="6477044" y="6177480"/>
                </a:lnTo>
                <a:lnTo>
                  <a:pt x="6477044" y="0"/>
                </a:lnTo>
                <a:close/>
              </a:path>
            </a:pathLst>
          </a:custGeom>
          <a:blipFill>
            <a:blip r:embed="rId4">
              <a:alphaModFix amt="70000"/>
            </a:blip>
            <a:stretch>
              <a:fillRect/>
            </a:stretch>
          </a:blipFill>
        </p:spPr>
      </p:sp>
      <p:sp>
        <p:nvSpPr>
          <p:cNvPr id="8" name="Freeform 8"/>
          <p:cNvSpPr/>
          <p:nvPr/>
        </p:nvSpPr>
        <p:spPr>
          <a:xfrm>
            <a:off x="-2815901" y="-2698271"/>
            <a:ext cx="6477043" cy="6177480"/>
          </a:xfrm>
          <a:custGeom>
            <a:avLst/>
            <a:gdLst/>
            <a:ahLst/>
            <a:cxnLst/>
            <a:rect l="l" t="t" r="r" b="b"/>
            <a:pathLst>
              <a:path w="6477043" h="6177480">
                <a:moveTo>
                  <a:pt x="0" y="0"/>
                </a:moveTo>
                <a:lnTo>
                  <a:pt x="6477044" y="0"/>
                </a:lnTo>
                <a:lnTo>
                  <a:pt x="6477044" y="6177480"/>
                </a:lnTo>
                <a:lnTo>
                  <a:pt x="0" y="6177480"/>
                </a:lnTo>
                <a:lnTo>
                  <a:pt x="0" y="0"/>
                </a:lnTo>
                <a:close/>
              </a:path>
            </a:pathLst>
          </a:custGeom>
          <a:blipFill>
            <a:blip r:embed="rId4">
              <a:alphaModFix amt="70000"/>
            </a:blip>
            <a:stretch>
              <a:fillRect/>
            </a:stretch>
          </a:blipFill>
        </p:spPr>
      </p:sp>
      <p:sp>
        <p:nvSpPr>
          <p:cNvPr id="9" name="Freeform 9"/>
          <p:cNvSpPr/>
          <p:nvPr/>
        </p:nvSpPr>
        <p:spPr>
          <a:xfrm>
            <a:off x="16064138" y="6514776"/>
            <a:ext cx="5501402" cy="5813899"/>
          </a:xfrm>
          <a:custGeom>
            <a:avLst/>
            <a:gdLst/>
            <a:ahLst/>
            <a:cxnLst/>
            <a:rect l="l" t="t" r="r" b="b"/>
            <a:pathLst>
              <a:path w="5501402" h="5813899">
                <a:moveTo>
                  <a:pt x="0" y="0"/>
                </a:moveTo>
                <a:lnTo>
                  <a:pt x="5501402" y="0"/>
                </a:lnTo>
                <a:lnTo>
                  <a:pt x="5501402" y="5813898"/>
                </a:lnTo>
                <a:lnTo>
                  <a:pt x="0" y="5813898"/>
                </a:lnTo>
                <a:lnTo>
                  <a:pt x="0" y="0"/>
                </a:lnTo>
                <a:close/>
              </a:path>
            </a:pathLst>
          </a:custGeom>
          <a:blipFill>
            <a:blip r:embed="rId5">
              <a:alphaModFix amt="70000"/>
            </a:blip>
            <a:stretch>
              <a:fillRect/>
            </a:stretch>
          </a:blipFill>
        </p:spPr>
      </p:sp>
      <p:sp>
        <p:nvSpPr>
          <p:cNvPr id="10" name="Freeform 10"/>
          <p:cNvSpPr/>
          <p:nvPr/>
        </p:nvSpPr>
        <p:spPr>
          <a:xfrm flipH="1">
            <a:off x="-3099671" y="6514776"/>
            <a:ext cx="5501402" cy="5813899"/>
          </a:xfrm>
          <a:custGeom>
            <a:avLst/>
            <a:gdLst/>
            <a:ahLst/>
            <a:cxnLst/>
            <a:rect l="l" t="t" r="r" b="b"/>
            <a:pathLst>
              <a:path w="5501402" h="5813899">
                <a:moveTo>
                  <a:pt x="5501402" y="0"/>
                </a:moveTo>
                <a:lnTo>
                  <a:pt x="0" y="0"/>
                </a:lnTo>
                <a:lnTo>
                  <a:pt x="0" y="5813898"/>
                </a:lnTo>
                <a:lnTo>
                  <a:pt x="5501402" y="5813898"/>
                </a:lnTo>
                <a:lnTo>
                  <a:pt x="5501402" y="0"/>
                </a:lnTo>
                <a:close/>
              </a:path>
            </a:pathLst>
          </a:custGeom>
          <a:blipFill>
            <a:blip r:embed="rId5">
              <a:alphaModFix amt="70000"/>
            </a:blip>
            <a:stretch>
              <a:fillRect/>
            </a:stretch>
          </a:blipFill>
        </p:spPr>
      </p:sp>
      <p:sp>
        <p:nvSpPr>
          <p:cNvPr id="11" name="Freeform 11"/>
          <p:cNvSpPr/>
          <p:nvPr/>
        </p:nvSpPr>
        <p:spPr>
          <a:xfrm>
            <a:off x="2894595" y="390469"/>
            <a:ext cx="946181" cy="1187759"/>
          </a:xfrm>
          <a:custGeom>
            <a:avLst/>
            <a:gdLst/>
            <a:ahLst/>
            <a:cxnLst/>
            <a:rect l="l" t="t" r="r" b="b"/>
            <a:pathLst>
              <a:path w="946181" h="1187759">
                <a:moveTo>
                  <a:pt x="0" y="0"/>
                </a:moveTo>
                <a:lnTo>
                  <a:pt x="946181" y="0"/>
                </a:lnTo>
                <a:lnTo>
                  <a:pt x="946181" y="1187759"/>
                </a:lnTo>
                <a:lnTo>
                  <a:pt x="0" y="1187759"/>
                </a:lnTo>
                <a:lnTo>
                  <a:pt x="0" y="0"/>
                </a:lnTo>
                <a:close/>
              </a:path>
            </a:pathLst>
          </a:custGeom>
          <a:blipFill>
            <a:blip r:embed="rId3">
              <a:alphaModFix amt="90000"/>
            </a:blip>
            <a:stretch>
              <a:fillRect l="-104045" t="-46867" r="-278588" b="-227511"/>
            </a:stretch>
          </a:blipFill>
        </p:spPr>
      </p:sp>
      <p:sp>
        <p:nvSpPr>
          <p:cNvPr id="12" name="Freeform 12"/>
          <p:cNvSpPr/>
          <p:nvPr/>
        </p:nvSpPr>
        <p:spPr>
          <a:xfrm>
            <a:off x="14237721" y="1140471"/>
            <a:ext cx="773320" cy="970764"/>
          </a:xfrm>
          <a:custGeom>
            <a:avLst/>
            <a:gdLst/>
            <a:ahLst/>
            <a:cxnLst/>
            <a:rect l="l" t="t" r="r" b="b"/>
            <a:pathLst>
              <a:path w="773320" h="970764">
                <a:moveTo>
                  <a:pt x="0" y="0"/>
                </a:moveTo>
                <a:lnTo>
                  <a:pt x="773320" y="0"/>
                </a:lnTo>
                <a:lnTo>
                  <a:pt x="773320" y="970764"/>
                </a:lnTo>
                <a:lnTo>
                  <a:pt x="0" y="970764"/>
                </a:lnTo>
                <a:lnTo>
                  <a:pt x="0" y="0"/>
                </a:lnTo>
                <a:close/>
              </a:path>
            </a:pathLst>
          </a:custGeom>
          <a:blipFill>
            <a:blip r:embed="rId3">
              <a:alphaModFix amt="90000"/>
            </a:blip>
            <a:stretch>
              <a:fillRect l="-104045" t="-46867" r="-278588" b="-227511"/>
            </a:stretch>
          </a:blipFill>
        </p:spPr>
      </p:sp>
      <p:sp>
        <p:nvSpPr>
          <p:cNvPr id="13" name="Freeform 13"/>
          <p:cNvSpPr/>
          <p:nvPr/>
        </p:nvSpPr>
        <p:spPr>
          <a:xfrm>
            <a:off x="251626" y="4405507"/>
            <a:ext cx="607762" cy="724246"/>
          </a:xfrm>
          <a:custGeom>
            <a:avLst/>
            <a:gdLst/>
            <a:ahLst/>
            <a:cxnLst/>
            <a:rect l="l" t="t" r="r" b="b"/>
            <a:pathLst>
              <a:path w="607762" h="724246">
                <a:moveTo>
                  <a:pt x="0" y="0"/>
                </a:moveTo>
                <a:lnTo>
                  <a:pt x="607762" y="0"/>
                </a:lnTo>
                <a:lnTo>
                  <a:pt x="607762" y="724246"/>
                </a:lnTo>
                <a:lnTo>
                  <a:pt x="0" y="724246"/>
                </a:lnTo>
                <a:lnTo>
                  <a:pt x="0" y="0"/>
                </a:lnTo>
                <a:close/>
              </a:path>
            </a:pathLst>
          </a:custGeom>
          <a:blipFill>
            <a:blip r:embed="rId4"/>
            <a:stretch>
              <a:fillRect l="-1255851" t="-890824" r="-145902" b="-211110"/>
            </a:stretch>
          </a:blipFill>
        </p:spPr>
      </p:sp>
      <p:sp>
        <p:nvSpPr>
          <p:cNvPr id="14" name="Freeform 14"/>
          <p:cNvSpPr/>
          <p:nvPr/>
        </p:nvSpPr>
        <p:spPr>
          <a:xfrm>
            <a:off x="15134866" y="9067197"/>
            <a:ext cx="658959" cy="785255"/>
          </a:xfrm>
          <a:custGeom>
            <a:avLst/>
            <a:gdLst/>
            <a:ahLst/>
            <a:cxnLst/>
            <a:rect l="l" t="t" r="r" b="b"/>
            <a:pathLst>
              <a:path w="658959" h="785255">
                <a:moveTo>
                  <a:pt x="0" y="0"/>
                </a:moveTo>
                <a:lnTo>
                  <a:pt x="658959" y="0"/>
                </a:lnTo>
                <a:lnTo>
                  <a:pt x="658959" y="785256"/>
                </a:lnTo>
                <a:lnTo>
                  <a:pt x="0" y="785256"/>
                </a:lnTo>
                <a:lnTo>
                  <a:pt x="0" y="0"/>
                </a:lnTo>
                <a:close/>
              </a:path>
            </a:pathLst>
          </a:custGeom>
          <a:blipFill>
            <a:blip r:embed="rId4"/>
            <a:stretch>
              <a:fillRect l="-1255851" t="-890824" r="-145902" b="-211110"/>
            </a:stretch>
          </a:blipFill>
        </p:spPr>
      </p:sp>
      <p:sp>
        <p:nvSpPr>
          <p:cNvPr id="15" name="Freeform 15"/>
          <p:cNvSpPr/>
          <p:nvPr/>
        </p:nvSpPr>
        <p:spPr>
          <a:xfrm>
            <a:off x="754613" y="4996403"/>
            <a:ext cx="1180359" cy="1676402"/>
          </a:xfrm>
          <a:custGeom>
            <a:avLst/>
            <a:gdLst/>
            <a:ahLst/>
            <a:cxnLst/>
            <a:rect l="l" t="t" r="r" b="b"/>
            <a:pathLst>
              <a:path w="1180359" h="1676402">
                <a:moveTo>
                  <a:pt x="0" y="0"/>
                </a:moveTo>
                <a:lnTo>
                  <a:pt x="1180359" y="0"/>
                </a:lnTo>
                <a:lnTo>
                  <a:pt x="1180359" y="1676402"/>
                </a:lnTo>
                <a:lnTo>
                  <a:pt x="0" y="1676402"/>
                </a:lnTo>
                <a:lnTo>
                  <a:pt x="0" y="0"/>
                </a:lnTo>
                <a:close/>
              </a:path>
            </a:pathLst>
          </a:custGeom>
          <a:blipFill>
            <a:blip r:embed="rId6"/>
            <a:stretch>
              <a:fillRect t="-170213" r="-302279" b="-124554"/>
            </a:stretch>
          </a:blipFill>
        </p:spPr>
      </p:sp>
      <p:sp>
        <p:nvSpPr>
          <p:cNvPr id="16" name="Freeform 16"/>
          <p:cNvSpPr/>
          <p:nvPr/>
        </p:nvSpPr>
        <p:spPr>
          <a:xfrm>
            <a:off x="16653972" y="5270630"/>
            <a:ext cx="1220932" cy="1734025"/>
          </a:xfrm>
          <a:custGeom>
            <a:avLst/>
            <a:gdLst/>
            <a:ahLst/>
            <a:cxnLst/>
            <a:rect l="l" t="t" r="r" b="b"/>
            <a:pathLst>
              <a:path w="1220932" h="1734025">
                <a:moveTo>
                  <a:pt x="0" y="0"/>
                </a:moveTo>
                <a:lnTo>
                  <a:pt x="1220932" y="0"/>
                </a:lnTo>
                <a:lnTo>
                  <a:pt x="1220932" y="1734026"/>
                </a:lnTo>
                <a:lnTo>
                  <a:pt x="0" y="1734026"/>
                </a:lnTo>
                <a:lnTo>
                  <a:pt x="0" y="0"/>
                </a:lnTo>
                <a:close/>
              </a:path>
            </a:pathLst>
          </a:custGeom>
          <a:blipFill>
            <a:blip r:embed="rId6"/>
            <a:stretch>
              <a:fillRect t="-170213" r="-302279" b="-124554"/>
            </a:stretch>
          </a:blipFill>
        </p:spPr>
      </p:sp>
      <p:sp>
        <p:nvSpPr>
          <p:cNvPr id="17" name="TextBox 17"/>
          <p:cNvSpPr txBox="1"/>
          <p:nvPr/>
        </p:nvSpPr>
        <p:spPr>
          <a:xfrm>
            <a:off x="1437955" y="3025635"/>
            <a:ext cx="15439674" cy="2839609"/>
          </a:xfrm>
          <a:prstGeom prst="rect">
            <a:avLst/>
          </a:prstGeom>
        </p:spPr>
        <p:txBody>
          <a:bodyPr lIns="0" tIns="0" rIns="0" bIns="0" rtlCol="0" anchor="t">
            <a:spAutoFit/>
          </a:bodyPr>
          <a:lstStyle/>
          <a:p>
            <a:pPr algn="ctr">
              <a:lnSpc>
                <a:spcPts val="7520"/>
              </a:lnSpc>
            </a:pPr>
            <a:r>
              <a:rPr lang="en-US" sz="8000">
                <a:solidFill>
                  <a:srgbClr val="DDA84F"/>
                </a:solidFill>
                <a:latin typeface="Paytone One"/>
              </a:rPr>
              <a:t>Cảm ơn các bạn đã lắng nghe!</a:t>
            </a:r>
          </a:p>
        </p:txBody>
      </p:sp>
    </p:spTree>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a:grpSpLocks noChangeAspect="1"/>
          </p:cNvGrpSpPr>
          <p:nvPr/>
        </p:nvGrpSpPr>
        <p:grpSpPr>
          <a:xfrm>
            <a:off x="1028700" y="4223436"/>
            <a:ext cx="4398733" cy="3641574"/>
            <a:chOff x="0" y="0"/>
            <a:chExt cx="12395200" cy="10261600"/>
          </a:xfrm>
        </p:grpSpPr>
        <p:sp>
          <p:nvSpPr>
            <p:cNvPr id="4" name="Freeform 4"/>
            <p:cNvSpPr/>
            <p:nvPr/>
          </p:nvSpPr>
          <p:spPr>
            <a:xfrm>
              <a:off x="444500" y="342900"/>
              <a:ext cx="11430000" cy="9525000"/>
            </a:xfrm>
            <a:custGeom>
              <a:avLst/>
              <a:gdLst/>
              <a:ahLst/>
              <a:cxnLst/>
              <a:rect l="l" t="t" r="r" b="b"/>
              <a:pathLst>
                <a:path w="11430000" h="9525000">
                  <a:moveTo>
                    <a:pt x="0" y="0"/>
                  </a:moveTo>
                  <a:lnTo>
                    <a:pt x="11430000" y="0"/>
                  </a:lnTo>
                  <a:lnTo>
                    <a:pt x="11430000" y="9525000"/>
                  </a:lnTo>
                  <a:lnTo>
                    <a:pt x="0" y="9525000"/>
                  </a:lnTo>
                  <a:close/>
                </a:path>
              </a:pathLst>
            </a:custGeom>
            <a:blipFill>
              <a:blip r:embed="rId3"/>
              <a:stretch>
                <a:fillRect t="-19037" b="-19037"/>
              </a:stretch>
            </a:blipFill>
          </p:spPr>
        </p:sp>
        <p:sp>
          <p:nvSpPr>
            <p:cNvPr id="5" name="Freeform 5"/>
            <p:cNvSpPr/>
            <p:nvPr/>
          </p:nvSpPr>
          <p:spPr>
            <a:xfrm>
              <a:off x="0" y="0"/>
              <a:ext cx="12395200" cy="10261600"/>
            </a:xfrm>
            <a:custGeom>
              <a:avLst/>
              <a:gdLst/>
              <a:ahLst/>
              <a:cxnLst/>
              <a:rect l="l" t="t" r="r" b="b"/>
              <a:pathLst>
                <a:path w="12395200" h="10261600">
                  <a:moveTo>
                    <a:pt x="0" y="0"/>
                  </a:moveTo>
                  <a:lnTo>
                    <a:pt x="12395200" y="0"/>
                  </a:lnTo>
                  <a:lnTo>
                    <a:pt x="12395200" y="10261600"/>
                  </a:lnTo>
                  <a:lnTo>
                    <a:pt x="0" y="10261600"/>
                  </a:lnTo>
                  <a:close/>
                </a:path>
              </a:pathLst>
            </a:custGeom>
            <a:blipFill>
              <a:blip r:embed="rId4"/>
              <a:stretch>
                <a:fillRect l="-97" r="-97"/>
              </a:stretch>
            </a:blipFill>
          </p:spPr>
        </p:sp>
      </p:grpSp>
      <p:sp>
        <p:nvSpPr>
          <p:cNvPr id="6" name="Freeform 6"/>
          <p:cNvSpPr/>
          <p:nvPr/>
        </p:nvSpPr>
        <p:spPr>
          <a:xfrm flipH="1">
            <a:off x="15295579" y="-2256113"/>
            <a:ext cx="6003892" cy="5726212"/>
          </a:xfrm>
          <a:custGeom>
            <a:avLst/>
            <a:gdLst/>
            <a:ahLst/>
            <a:cxnLst/>
            <a:rect l="l" t="t" r="r" b="b"/>
            <a:pathLst>
              <a:path w="6003892" h="5726212">
                <a:moveTo>
                  <a:pt x="6003892" y="0"/>
                </a:moveTo>
                <a:lnTo>
                  <a:pt x="0" y="0"/>
                </a:lnTo>
                <a:lnTo>
                  <a:pt x="0" y="5726213"/>
                </a:lnTo>
                <a:lnTo>
                  <a:pt x="6003892" y="5726213"/>
                </a:lnTo>
                <a:lnTo>
                  <a:pt x="6003892" y="0"/>
                </a:lnTo>
                <a:close/>
              </a:path>
            </a:pathLst>
          </a:custGeom>
          <a:blipFill>
            <a:blip r:embed="rId5">
              <a:alphaModFix amt="50000"/>
            </a:blip>
            <a:stretch>
              <a:fillRect/>
            </a:stretch>
          </a:blipFill>
        </p:spPr>
      </p:sp>
      <p:sp>
        <p:nvSpPr>
          <p:cNvPr id="7" name="Freeform 7"/>
          <p:cNvSpPr/>
          <p:nvPr/>
        </p:nvSpPr>
        <p:spPr>
          <a:xfrm>
            <a:off x="17130687" y="3067817"/>
            <a:ext cx="5786703" cy="6115406"/>
          </a:xfrm>
          <a:custGeom>
            <a:avLst/>
            <a:gdLst/>
            <a:ahLst/>
            <a:cxnLst/>
            <a:rect l="l" t="t" r="r" b="b"/>
            <a:pathLst>
              <a:path w="5786703" h="6115406">
                <a:moveTo>
                  <a:pt x="0" y="0"/>
                </a:moveTo>
                <a:lnTo>
                  <a:pt x="5786702" y="0"/>
                </a:lnTo>
                <a:lnTo>
                  <a:pt x="5786702" y="6115406"/>
                </a:lnTo>
                <a:lnTo>
                  <a:pt x="0" y="6115406"/>
                </a:lnTo>
                <a:lnTo>
                  <a:pt x="0" y="0"/>
                </a:lnTo>
                <a:close/>
              </a:path>
            </a:pathLst>
          </a:custGeom>
          <a:blipFill>
            <a:blip r:embed="rId6">
              <a:alphaModFix amt="50000"/>
            </a:blip>
            <a:stretch>
              <a:fillRect/>
            </a:stretch>
          </a:blipFill>
        </p:spPr>
      </p:sp>
      <p:sp>
        <p:nvSpPr>
          <p:cNvPr id="8" name="Freeform 8"/>
          <p:cNvSpPr/>
          <p:nvPr/>
        </p:nvSpPr>
        <p:spPr>
          <a:xfrm>
            <a:off x="14858360" y="8674635"/>
            <a:ext cx="4544652" cy="5253933"/>
          </a:xfrm>
          <a:custGeom>
            <a:avLst/>
            <a:gdLst/>
            <a:ahLst/>
            <a:cxnLst/>
            <a:rect l="l" t="t" r="r" b="b"/>
            <a:pathLst>
              <a:path w="4544652" h="5253933">
                <a:moveTo>
                  <a:pt x="0" y="0"/>
                </a:moveTo>
                <a:lnTo>
                  <a:pt x="4544653" y="0"/>
                </a:lnTo>
                <a:lnTo>
                  <a:pt x="4544653" y="5253933"/>
                </a:lnTo>
                <a:lnTo>
                  <a:pt x="0" y="5253933"/>
                </a:lnTo>
                <a:lnTo>
                  <a:pt x="0" y="0"/>
                </a:lnTo>
                <a:close/>
              </a:path>
            </a:pathLst>
          </a:custGeom>
          <a:blipFill>
            <a:blip r:embed="rId7">
              <a:alphaModFix amt="50000"/>
            </a:blip>
            <a:stretch>
              <a:fillRect/>
            </a:stretch>
          </a:blipFill>
        </p:spPr>
      </p:sp>
      <p:grpSp>
        <p:nvGrpSpPr>
          <p:cNvPr id="9" name="Group 9"/>
          <p:cNvGrpSpPr>
            <a:grpSpLocks noChangeAspect="1"/>
          </p:cNvGrpSpPr>
          <p:nvPr/>
        </p:nvGrpSpPr>
        <p:grpSpPr>
          <a:xfrm>
            <a:off x="6534962" y="4279778"/>
            <a:ext cx="4330677" cy="3585232"/>
            <a:chOff x="0" y="0"/>
            <a:chExt cx="12395200" cy="10261600"/>
          </a:xfrm>
        </p:grpSpPr>
        <p:sp>
          <p:nvSpPr>
            <p:cNvPr id="10" name="Freeform 10"/>
            <p:cNvSpPr/>
            <p:nvPr/>
          </p:nvSpPr>
          <p:spPr>
            <a:xfrm>
              <a:off x="444500" y="342900"/>
              <a:ext cx="11430000" cy="9525000"/>
            </a:xfrm>
            <a:custGeom>
              <a:avLst/>
              <a:gdLst/>
              <a:ahLst/>
              <a:cxnLst/>
              <a:rect l="l" t="t" r="r" b="b"/>
              <a:pathLst>
                <a:path w="11430000" h="9525000">
                  <a:moveTo>
                    <a:pt x="0" y="0"/>
                  </a:moveTo>
                  <a:lnTo>
                    <a:pt x="11430000" y="0"/>
                  </a:lnTo>
                  <a:lnTo>
                    <a:pt x="11430000" y="9525000"/>
                  </a:lnTo>
                  <a:lnTo>
                    <a:pt x="0" y="9525000"/>
                  </a:lnTo>
                  <a:close/>
                </a:path>
              </a:pathLst>
            </a:custGeom>
            <a:blipFill>
              <a:blip r:embed="rId8"/>
              <a:stretch>
                <a:fillRect l="-20644" r="-20644"/>
              </a:stretch>
            </a:blipFill>
          </p:spPr>
        </p:sp>
        <p:sp>
          <p:nvSpPr>
            <p:cNvPr id="11" name="Freeform 11"/>
            <p:cNvSpPr/>
            <p:nvPr/>
          </p:nvSpPr>
          <p:spPr>
            <a:xfrm>
              <a:off x="0" y="0"/>
              <a:ext cx="12395200" cy="10261600"/>
            </a:xfrm>
            <a:custGeom>
              <a:avLst/>
              <a:gdLst/>
              <a:ahLst/>
              <a:cxnLst/>
              <a:rect l="l" t="t" r="r" b="b"/>
              <a:pathLst>
                <a:path w="12395200" h="10261600">
                  <a:moveTo>
                    <a:pt x="0" y="0"/>
                  </a:moveTo>
                  <a:lnTo>
                    <a:pt x="12395200" y="0"/>
                  </a:lnTo>
                  <a:lnTo>
                    <a:pt x="12395200" y="10261600"/>
                  </a:lnTo>
                  <a:lnTo>
                    <a:pt x="0" y="10261600"/>
                  </a:lnTo>
                  <a:close/>
                </a:path>
              </a:pathLst>
            </a:custGeom>
            <a:blipFill>
              <a:blip r:embed="rId4"/>
              <a:stretch>
                <a:fillRect l="-97" r="-97"/>
              </a:stretch>
            </a:blipFill>
          </p:spPr>
        </p:sp>
      </p:grpSp>
      <p:grpSp>
        <p:nvGrpSpPr>
          <p:cNvPr id="12" name="Group 12"/>
          <p:cNvGrpSpPr/>
          <p:nvPr/>
        </p:nvGrpSpPr>
        <p:grpSpPr>
          <a:xfrm>
            <a:off x="1028700" y="2496792"/>
            <a:ext cx="9725984" cy="2880823"/>
            <a:chOff x="0" y="-28285"/>
            <a:chExt cx="2839601" cy="841085"/>
          </a:xfrm>
        </p:grpSpPr>
        <p:sp>
          <p:nvSpPr>
            <p:cNvPr id="13" name="Freeform 13"/>
            <p:cNvSpPr/>
            <p:nvPr/>
          </p:nvSpPr>
          <p:spPr>
            <a:xfrm>
              <a:off x="0" y="0"/>
              <a:ext cx="2816454" cy="247418"/>
            </a:xfrm>
            <a:custGeom>
              <a:avLst/>
              <a:gdLst/>
              <a:ahLst/>
              <a:cxnLst/>
              <a:rect l="l" t="t" r="r" b="b"/>
              <a:pathLst>
                <a:path w="2816454" h="247418">
                  <a:moveTo>
                    <a:pt x="0" y="0"/>
                  </a:moveTo>
                  <a:lnTo>
                    <a:pt x="2816454" y="0"/>
                  </a:lnTo>
                  <a:lnTo>
                    <a:pt x="2816454" y="247418"/>
                  </a:lnTo>
                  <a:lnTo>
                    <a:pt x="0" y="247418"/>
                  </a:lnTo>
                  <a:close/>
                </a:path>
              </a:pathLst>
            </a:custGeom>
            <a:solidFill>
              <a:srgbClr val="DDA84F"/>
            </a:solidFill>
          </p:spPr>
        </p:sp>
        <p:sp>
          <p:nvSpPr>
            <p:cNvPr id="14" name="TextBox 14"/>
            <p:cNvSpPr txBox="1"/>
            <p:nvPr/>
          </p:nvSpPr>
          <p:spPr>
            <a:xfrm>
              <a:off x="0" y="-28285"/>
              <a:ext cx="2839601" cy="841085"/>
            </a:xfrm>
            <a:prstGeom prst="rect">
              <a:avLst/>
            </a:prstGeom>
          </p:spPr>
          <p:txBody>
            <a:bodyPr lIns="50800" tIns="50800" rIns="50800" bIns="50800" rtlCol="0" anchor="ctr"/>
            <a:lstStyle/>
            <a:p>
              <a:pPr algn="ctr">
                <a:lnSpc>
                  <a:spcPts val="3499"/>
                </a:lnSpc>
              </a:pPr>
              <a:endParaRPr lang="en-US" sz="2450" spc="342" dirty="0">
                <a:solidFill>
                  <a:srgbClr val="201703"/>
                </a:solidFill>
                <a:latin typeface="Paytone One Bold"/>
              </a:endParaRPr>
            </a:p>
          </p:txBody>
        </p:sp>
      </p:grpSp>
      <p:grpSp>
        <p:nvGrpSpPr>
          <p:cNvPr id="15" name="Group 15"/>
          <p:cNvGrpSpPr>
            <a:grpSpLocks noChangeAspect="1"/>
          </p:cNvGrpSpPr>
          <p:nvPr/>
        </p:nvGrpSpPr>
        <p:grpSpPr>
          <a:xfrm>
            <a:off x="11832824" y="4279778"/>
            <a:ext cx="4330677" cy="3585232"/>
            <a:chOff x="0" y="0"/>
            <a:chExt cx="12395200" cy="10261600"/>
          </a:xfrm>
        </p:grpSpPr>
        <p:sp>
          <p:nvSpPr>
            <p:cNvPr id="16" name="Freeform 16"/>
            <p:cNvSpPr/>
            <p:nvPr/>
          </p:nvSpPr>
          <p:spPr>
            <a:xfrm>
              <a:off x="444500" y="342900"/>
              <a:ext cx="11430000" cy="9525000"/>
            </a:xfrm>
            <a:custGeom>
              <a:avLst/>
              <a:gdLst/>
              <a:ahLst/>
              <a:cxnLst/>
              <a:rect l="l" t="t" r="r" b="b"/>
              <a:pathLst>
                <a:path w="11430000" h="9525000">
                  <a:moveTo>
                    <a:pt x="0" y="0"/>
                  </a:moveTo>
                  <a:lnTo>
                    <a:pt x="11430000" y="0"/>
                  </a:lnTo>
                  <a:lnTo>
                    <a:pt x="11430000" y="9525000"/>
                  </a:lnTo>
                  <a:lnTo>
                    <a:pt x="0" y="9525000"/>
                  </a:lnTo>
                  <a:close/>
                </a:path>
              </a:pathLst>
            </a:custGeom>
            <a:blipFill>
              <a:blip r:embed="rId9"/>
              <a:stretch>
                <a:fillRect t="-25225" b="-25225"/>
              </a:stretch>
            </a:blipFill>
          </p:spPr>
        </p:sp>
        <p:sp>
          <p:nvSpPr>
            <p:cNvPr id="17" name="Freeform 17"/>
            <p:cNvSpPr/>
            <p:nvPr/>
          </p:nvSpPr>
          <p:spPr>
            <a:xfrm>
              <a:off x="0" y="0"/>
              <a:ext cx="12395200" cy="10261600"/>
            </a:xfrm>
            <a:custGeom>
              <a:avLst/>
              <a:gdLst/>
              <a:ahLst/>
              <a:cxnLst/>
              <a:rect l="l" t="t" r="r" b="b"/>
              <a:pathLst>
                <a:path w="12395200" h="10261600">
                  <a:moveTo>
                    <a:pt x="0" y="0"/>
                  </a:moveTo>
                  <a:lnTo>
                    <a:pt x="12395200" y="0"/>
                  </a:lnTo>
                  <a:lnTo>
                    <a:pt x="12395200" y="10261600"/>
                  </a:lnTo>
                  <a:lnTo>
                    <a:pt x="0" y="10261600"/>
                  </a:lnTo>
                  <a:close/>
                </a:path>
              </a:pathLst>
            </a:custGeom>
            <a:blipFill>
              <a:blip r:embed="rId4"/>
              <a:stretch>
                <a:fillRect l="-97" r="-97"/>
              </a:stretch>
            </a:blipFill>
          </p:spPr>
        </p:sp>
      </p:grpSp>
      <p:sp>
        <p:nvSpPr>
          <p:cNvPr id="18" name="TextBox 18"/>
          <p:cNvSpPr txBox="1"/>
          <p:nvPr/>
        </p:nvSpPr>
        <p:spPr>
          <a:xfrm>
            <a:off x="1028700" y="1238250"/>
            <a:ext cx="9708130" cy="1128773"/>
          </a:xfrm>
          <a:prstGeom prst="rect">
            <a:avLst/>
          </a:prstGeom>
        </p:spPr>
        <p:txBody>
          <a:bodyPr lIns="0" tIns="0" rIns="0" bIns="0" rtlCol="0" anchor="t">
            <a:spAutoFit/>
          </a:bodyPr>
          <a:lstStyle/>
          <a:p>
            <a:pPr>
              <a:lnSpc>
                <a:spcPts val="8271"/>
              </a:lnSpc>
            </a:pPr>
            <a:r>
              <a:rPr lang="en-US" sz="8799">
                <a:solidFill>
                  <a:srgbClr val="ACD1CD"/>
                </a:solidFill>
                <a:latin typeface="Paytone One"/>
              </a:rPr>
              <a:t>KHỞI ĐỘNG</a:t>
            </a:r>
          </a:p>
        </p:txBody>
      </p:sp>
      <p:sp>
        <p:nvSpPr>
          <p:cNvPr id="19" name="Hộp Văn bản 18">
            <a:extLst>
              <a:ext uri="{FF2B5EF4-FFF2-40B4-BE49-F238E27FC236}">
                <a16:creationId xmlns:a16="http://schemas.microsoft.com/office/drawing/2014/main" xmlns="" id="{93CA5113-66B4-E0DE-EA0E-45D756543E0A}"/>
              </a:ext>
            </a:extLst>
          </p:cNvPr>
          <p:cNvSpPr txBox="1"/>
          <p:nvPr/>
        </p:nvSpPr>
        <p:spPr>
          <a:xfrm>
            <a:off x="1142999" y="2773455"/>
            <a:ext cx="96230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201703"/>
                </a:solidFill>
                <a:latin typeface="Paytone One Bold"/>
                <a:ea typeface="Calibri"/>
                <a:cs typeface="Calibri"/>
              </a:rPr>
              <a:t>KỂ TÊN CÁC VĂN BẢN THƠ ĐÃ HỌC TRONG BÀI 8</a:t>
            </a:r>
            <a:endParaRPr lang="vi-VN" sz="3200" b="1">
              <a:solidFill>
                <a:srgbClr val="000000"/>
              </a:solidFill>
              <a:latin typeface="Paytone One Bold"/>
              <a:ea typeface="Calibri"/>
              <a:cs typeface="Calibri"/>
            </a:endParaRPr>
          </a:p>
        </p:txBody>
      </p:sp>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a:grpSpLocks noChangeAspect="1"/>
          </p:cNvGrpSpPr>
          <p:nvPr/>
        </p:nvGrpSpPr>
        <p:grpSpPr>
          <a:xfrm>
            <a:off x="1028700" y="4223436"/>
            <a:ext cx="4398733" cy="3641574"/>
            <a:chOff x="0" y="0"/>
            <a:chExt cx="12395200" cy="10261600"/>
          </a:xfrm>
        </p:grpSpPr>
        <p:sp>
          <p:nvSpPr>
            <p:cNvPr id="4" name="Freeform 4"/>
            <p:cNvSpPr/>
            <p:nvPr/>
          </p:nvSpPr>
          <p:spPr>
            <a:xfrm>
              <a:off x="444500" y="342900"/>
              <a:ext cx="11430000" cy="9525000"/>
            </a:xfrm>
            <a:custGeom>
              <a:avLst/>
              <a:gdLst/>
              <a:ahLst/>
              <a:cxnLst/>
              <a:rect l="l" t="t" r="r" b="b"/>
              <a:pathLst>
                <a:path w="11430000" h="9525000">
                  <a:moveTo>
                    <a:pt x="0" y="0"/>
                  </a:moveTo>
                  <a:lnTo>
                    <a:pt x="11430000" y="0"/>
                  </a:lnTo>
                  <a:lnTo>
                    <a:pt x="11430000" y="9525000"/>
                  </a:lnTo>
                  <a:lnTo>
                    <a:pt x="0" y="9525000"/>
                  </a:lnTo>
                  <a:close/>
                </a:path>
              </a:pathLst>
            </a:custGeom>
            <a:blipFill>
              <a:blip r:embed="rId3"/>
              <a:stretch>
                <a:fillRect t="-19037" b="-19037"/>
              </a:stretch>
            </a:blipFill>
          </p:spPr>
        </p:sp>
        <p:sp>
          <p:nvSpPr>
            <p:cNvPr id="5" name="Freeform 5"/>
            <p:cNvSpPr/>
            <p:nvPr/>
          </p:nvSpPr>
          <p:spPr>
            <a:xfrm>
              <a:off x="0" y="0"/>
              <a:ext cx="12395200" cy="10261600"/>
            </a:xfrm>
            <a:custGeom>
              <a:avLst/>
              <a:gdLst/>
              <a:ahLst/>
              <a:cxnLst/>
              <a:rect l="l" t="t" r="r" b="b"/>
              <a:pathLst>
                <a:path w="12395200" h="10261600">
                  <a:moveTo>
                    <a:pt x="0" y="0"/>
                  </a:moveTo>
                  <a:lnTo>
                    <a:pt x="12395200" y="0"/>
                  </a:lnTo>
                  <a:lnTo>
                    <a:pt x="12395200" y="10261600"/>
                  </a:lnTo>
                  <a:lnTo>
                    <a:pt x="0" y="10261600"/>
                  </a:lnTo>
                  <a:close/>
                </a:path>
              </a:pathLst>
            </a:custGeom>
            <a:blipFill>
              <a:blip r:embed="rId4"/>
              <a:stretch>
                <a:fillRect l="-97" r="-97"/>
              </a:stretch>
            </a:blipFill>
          </p:spPr>
        </p:sp>
      </p:grpSp>
      <p:sp>
        <p:nvSpPr>
          <p:cNvPr id="6" name="Freeform 6"/>
          <p:cNvSpPr/>
          <p:nvPr/>
        </p:nvSpPr>
        <p:spPr>
          <a:xfrm flipH="1">
            <a:off x="15295579" y="-2256113"/>
            <a:ext cx="6003892" cy="5726212"/>
          </a:xfrm>
          <a:custGeom>
            <a:avLst/>
            <a:gdLst/>
            <a:ahLst/>
            <a:cxnLst/>
            <a:rect l="l" t="t" r="r" b="b"/>
            <a:pathLst>
              <a:path w="6003892" h="5726212">
                <a:moveTo>
                  <a:pt x="6003892" y="0"/>
                </a:moveTo>
                <a:lnTo>
                  <a:pt x="0" y="0"/>
                </a:lnTo>
                <a:lnTo>
                  <a:pt x="0" y="5726213"/>
                </a:lnTo>
                <a:lnTo>
                  <a:pt x="6003892" y="5726213"/>
                </a:lnTo>
                <a:lnTo>
                  <a:pt x="6003892" y="0"/>
                </a:lnTo>
                <a:close/>
              </a:path>
            </a:pathLst>
          </a:custGeom>
          <a:blipFill>
            <a:blip r:embed="rId5">
              <a:alphaModFix amt="50000"/>
            </a:blip>
            <a:stretch>
              <a:fillRect/>
            </a:stretch>
          </a:blipFill>
        </p:spPr>
      </p:sp>
      <p:sp>
        <p:nvSpPr>
          <p:cNvPr id="7" name="Freeform 7"/>
          <p:cNvSpPr/>
          <p:nvPr/>
        </p:nvSpPr>
        <p:spPr>
          <a:xfrm>
            <a:off x="17130687" y="3067817"/>
            <a:ext cx="5786703" cy="6115406"/>
          </a:xfrm>
          <a:custGeom>
            <a:avLst/>
            <a:gdLst/>
            <a:ahLst/>
            <a:cxnLst/>
            <a:rect l="l" t="t" r="r" b="b"/>
            <a:pathLst>
              <a:path w="5786703" h="6115406">
                <a:moveTo>
                  <a:pt x="0" y="0"/>
                </a:moveTo>
                <a:lnTo>
                  <a:pt x="5786702" y="0"/>
                </a:lnTo>
                <a:lnTo>
                  <a:pt x="5786702" y="6115406"/>
                </a:lnTo>
                <a:lnTo>
                  <a:pt x="0" y="6115406"/>
                </a:lnTo>
                <a:lnTo>
                  <a:pt x="0" y="0"/>
                </a:lnTo>
                <a:close/>
              </a:path>
            </a:pathLst>
          </a:custGeom>
          <a:blipFill>
            <a:blip r:embed="rId6">
              <a:alphaModFix amt="50000"/>
            </a:blip>
            <a:stretch>
              <a:fillRect/>
            </a:stretch>
          </a:blipFill>
        </p:spPr>
      </p:sp>
      <p:sp>
        <p:nvSpPr>
          <p:cNvPr id="8" name="Freeform 8"/>
          <p:cNvSpPr/>
          <p:nvPr/>
        </p:nvSpPr>
        <p:spPr>
          <a:xfrm>
            <a:off x="14858360" y="8674635"/>
            <a:ext cx="4544652" cy="5253933"/>
          </a:xfrm>
          <a:custGeom>
            <a:avLst/>
            <a:gdLst/>
            <a:ahLst/>
            <a:cxnLst/>
            <a:rect l="l" t="t" r="r" b="b"/>
            <a:pathLst>
              <a:path w="4544652" h="5253933">
                <a:moveTo>
                  <a:pt x="0" y="0"/>
                </a:moveTo>
                <a:lnTo>
                  <a:pt x="4544653" y="0"/>
                </a:lnTo>
                <a:lnTo>
                  <a:pt x="4544653" y="5253933"/>
                </a:lnTo>
                <a:lnTo>
                  <a:pt x="0" y="5253933"/>
                </a:lnTo>
                <a:lnTo>
                  <a:pt x="0" y="0"/>
                </a:lnTo>
                <a:close/>
              </a:path>
            </a:pathLst>
          </a:custGeom>
          <a:blipFill>
            <a:blip r:embed="rId7">
              <a:alphaModFix amt="50000"/>
            </a:blip>
            <a:stretch>
              <a:fillRect/>
            </a:stretch>
          </a:blipFill>
        </p:spPr>
      </p:sp>
      <p:grpSp>
        <p:nvGrpSpPr>
          <p:cNvPr id="9" name="Group 9"/>
          <p:cNvGrpSpPr>
            <a:grpSpLocks noChangeAspect="1"/>
          </p:cNvGrpSpPr>
          <p:nvPr/>
        </p:nvGrpSpPr>
        <p:grpSpPr>
          <a:xfrm>
            <a:off x="6534962" y="4279778"/>
            <a:ext cx="4330677" cy="3585232"/>
            <a:chOff x="0" y="0"/>
            <a:chExt cx="12395200" cy="10261600"/>
          </a:xfrm>
        </p:grpSpPr>
        <p:sp>
          <p:nvSpPr>
            <p:cNvPr id="10" name="Freeform 10"/>
            <p:cNvSpPr/>
            <p:nvPr/>
          </p:nvSpPr>
          <p:spPr>
            <a:xfrm>
              <a:off x="444500" y="342900"/>
              <a:ext cx="11430000" cy="9525000"/>
            </a:xfrm>
            <a:custGeom>
              <a:avLst/>
              <a:gdLst/>
              <a:ahLst/>
              <a:cxnLst/>
              <a:rect l="l" t="t" r="r" b="b"/>
              <a:pathLst>
                <a:path w="11430000" h="9525000">
                  <a:moveTo>
                    <a:pt x="0" y="0"/>
                  </a:moveTo>
                  <a:lnTo>
                    <a:pt x="11430000" y="0"/>
                  </a:lnTo>
                  <a:lnTo>
                    <a:pt x="11430000" y="9525000"/>
                  </a:lnTo>
                  <a:lnTo>
                    <a:pt x="0" y="9525000"/>
                  </a:lnTo>
                  <a:close/>
                </a:path>
              </a:pathLst>
            </a:custGeom>
            <a:blipFill>
              <a:blip r:embed="rId8"/>
              <a:stretch>
                <a:fillRect l="-20644" r="-20644"/>
              </a:stretch>
            </a:blipFill>
          </p:spPr>
        </p:sp>
        <p:sp>
          <p:nvSpPr>
            <p:cNvPr id="11" name="Freeform 11"/>
            <p:cNvSpPr/>
            <p:nvPr/>
          </p:nvSpPr>
          <p:spPr>
            <a:xfrm>
              <a:off x="0" y="0"/>
              <a:ext cx="12395200" cy="10261600"/>
            </a:xfrm>
            <a:custGeom>
              <a:avLst/>
              <a:gdLst/>
              <a:ahLst/>
              <a:cxnLst/>
              <a:rect l="l" t="t" r="r" b="b"/>
              <a:pathLst>
                <a:path w="12395200" h="10261600">
                  <a:moveTo>
                    <a:pt x="0" y="0"/>
                  </a:moveTo>
                  <a:lnTo>
                    <a:pt x="12395200" y="0"/>
                  </a:lnTo>
                  <a:lnTo>
                    <a:pt x="12395200" y="10261600"/>
                  </a:lnTo>
                  <a:lnTo>
                    <a:pt x="0" y="10261600"/>
                  </a:lnTo>
                  <a:close/>
                </a:path>
              </a:pathLst>
            </a:custGeom>
            <a:blipFill>
              <a:blip r:embed="rId4"/>
              <a:stretch>
                <a:fillRect l="-97" r="-97"/>
              </a:stretch>
            </a:blipFill>
          </p:spPr>
        </p:sp>
      </p:grpSp>
      <p:sp>
        <p:nvSpPr>
          <p:cNvPr id="13" name="Freeform 13"/>
          <p:cNvSpPr/>
          <p:nvPr/>
        </p:nvSpPr>
        <p:spPr>
          <a:xfrm>
            <a:off x="1028700" y="2644098"/>
            <a:ext cx="9646703" cy="847438"/>
          </a:xfrm>
          <a:custGeom>
            <a:avLst/>
            <a:gdLst/>
            <a:ahLst/>
            <a:cxnLst/>
            <a:rect l="l" t="t" r="r" b="b"/>
            <a:pathLst>
              <a:path w="2816454" h="247418">
                <a:moveTo>
                  <a:pt x="0" y="0"/>
                </a:moveTo>
                <a:lnTo>
                  <a:pt x="2816454" y="0"/>
                </a:lnTo>
                <a:lnTo>
                  <a:pt x="2816454" y="247418"/>
                </a:lnTo>
                <a:lnTo>
                  <a:pt x="0" y="247418"/>
                </a:lnTo>
                <a:close/>
              </a:path>
            </a:pathLst>
          </a:custGeom>
          <a:solidFill>
            <a:srgbClr val="DDA84F"/>
          </a:solidFill>
        </p:spPr>
      </p:sp>
      <p:grpSp>
        <p:nvGrpSpPr>
          <p:cNvPr id="15" name="Group 15"/>
          <p:cNvGrpSpPr>
            <a:grpSpLocks noChangeAspect="1"/>
          </p:cNvGrpSpPr>
          <p:nvPr/>
        </p:nvGrpSpPr>
        <p:grpSpPr>
          <a:xfrm>
            <a:off x="11832824" y="4279778"/>
            <a:ext cx="4330677" cy="3585232"/>
            <a:chOff x="0" y="0"/>
            <a:chExt cx="12395200" cy="10261600"/>
          </a:xfrm>
        </p:grpSpPr>
        <p:sp>
          <p:nvSpPr>
            <p:cNvPr id="16" name="Freeform 16"/>
            <p:cNvSpPr/>
            <p:nvPr/>
          </p:nvSpPr>
          <p:spPr>
            <a:xfrm>
              <a:off x="444500" y="342900"/>
              <a:ext cx="11430000" cy="9525000"/>
            </a:xfrm>
            <a:custGeom>
              <a:avLst/>
              <a:gdLst/>
              <a:ahLst/>
              <a:cxnLst/>
              <a:rect l="l" t="t" r="r" b="b"/>
              <a:pathLst>
                <a:path w="11430000" h="9525000">
                  <a:moveTo>
                    <a:pt x="0" y="0"/>
                  </a:moveTo>
                  <a:lnTo>
                    <a:pt x="11430000" y="0"/>
                  </a:lnTo>
                  <a:lnTo>
                    <a:pt x="11430000" y="9525000"/>
                  </a:lnTo>
                  <a:lnTo>
                    <a:pt x="0" y="9525000"/>
                  </a:lnTo>
                  <a:close/>
                </a:path>
              </a:pathLst>
            </a:custGeom>
            <a:blipFill>
              <a:blip r:embed="rId9"/>
              <a:stretch>
                <a:fillRect t="-25225" b="-25225"/>
              </a:stretch>
            </a:blipFill>
          </p:spPr>
        </p:sp>
        <p:sp>
          <p:nvSpPr>
            <p:cNvPr id="17" name="Freeform 17"/>
            <p:cNvSpPr/>
            <p:nvPr/>
          </p:nvSpPr>
          <p:spPr>
            <a:xfrm>
              <a:off x="0" y="0"/>
              <a:ext cx="12395200" cy="10261600"/>
            </a:xfrm>
            <a:custGeom>
              <a:avLst/>
              <a:gdLst/>
              <a:ahLst/>
              <a:cxnLst/>
              <a:rect l="l" t="t" r="r" b="b"/>
              <a:pathLst>
                <a:path w="12395200" h="10261600">
                  <a:moveTo>
                    <a:pt x="0" y="0"/>
                  </a:moveTo>
                  <a:lnTo>
                    <a:pt x="12395200" y="0"/>
                  </a:lnTo>
                  <a:lnTo>
                    <a:pt x="12395200" y="10261600"/>
                  </a:lnTo>
                  <a:lnTo>
                    <a:pt x="0" y="10261600"/>
                  </a:lnTo>
                  <a:close/>
                </a:path>
              </a:pathLst>
            </a:custGeom>
            <a:blipFill>
              <a:blip r:embed="rId4"/>
              <a:stretch>
                <a:fillRect l="-97" r="-97"/>
              </a:stretch>
            </a:blipFill>
          </p:spPr>
        </p:sp>
      </p:grpSp>
      <p:sp>
        <p:nvSpPr>
          <p:cNvPr id="18" name="TextBox 18"/>
          <p:cNvSpPr txBox="1"/>
          <p:nvPr/>
        </p:nvSpPr>
        <p:spPr>
          <a:xfrm>
            <a:off x="1028700" y="1238250"/>
            <a:ext cx="9708130" cy="1128773"/>
          </a:xfrm>
          <a:prstGeom prst="rect">
            <a:avLst/>
          </a:prstGeom>
        </p:spPr>
        <p:txBody>
          <a:bodyPr lIns="0" tIns="0" rIns="0" bIns="0" rtlCol="0" anchor="t">
            <a:spAutoFit/>
          </a:bodyPr>
          <a:lstStyle/>
          <a:p>
            <a:pPr>
              <a:lnSpc>
                <a:spcPts val="8271"/>
              </a:lnSpc>
            </a:pPr>
            <a:r>
              <a:rPr lang="en-US" sz="8799">
                <a:solidFill>
                  <a:srgbClr val="ACD1CD"/>
                </a:solidFill>
                <a:latin typeface="Paytone One"/>
              </a:rPr>
              <a:t>KHỞI ĐỘNG</a:t>
            </a:r>
          </a:p>
        </p:txBody>
      </p:sp>
      <p:sp>
        <p:nvSpPr>
          <p:cNvPr id="19" name="TextBox 19"/>
          <p:cNvSpPr txBox="1"/>
          <p:nvPr/>
        </p:nvSpPr>
        <p:spPr>
          <a:xfrm>
            <a:off x="1614033" y="8131710"/>
            <a:ext cx="3228067" cy="1052919"/>
          </a:xfrm>
          <a:prstGeom prst="rect">
            <a:avLst/>
          </a:prstGeom>
        </p:spPr>
        <p:txBody>
          <a:bodyPr lIns="0" tIns="0" rIns="0" bIns="0" rtlCol="0" anchor="t">
            <a:spAutoFit/>
          </a:bodyPr>
          <a:lstStyle/>
          <a:p>
            <a:pPr algn="ctr">
              <a:lnSpc>
                <a:spcPts val="4150"/>
              </a:lnSpc>
            </a:pPr>
            <a:r>
              <a:rPr lang="en-US" sz="3430" spc="469">
                <a:solidFill>
                  <a:srgbClr val="FAFDFD"/>
                </a:solidFill>
                <a:latin typeface="Asap Semi-Bold"/>
              </a:rPr>
              <a:t>Nguyệt cầm</a:t>
            </a:r>
          </a:p>
          <a:p>
            <a:pPr algn="ctr">
              <a:lnSpc>
                <a:spcPts val="4150"/>
              </a:lnSpc>
              <a:spcBef>
                <a:spcPct val="0"/>
              </a:spcBef>
            </a:pPr>
            <a:r>
              <a:rPr lang="en-US" sz="3430" spc="469">
                <a:solidFill>
                  <a:srgbClr val="FAFDFD"/>
                </a:solidFill>
                <a:latin typeface="Asap Semi-Bold"/>
              </a:rPr>
              <a:t>(Xuân Diệu)</a:t>
            </a:r>
          </a:p>
        </p:txBody>
      </p:sp>
      <p:sp>
        <p:nvSpPr>
          <p:cNvPr id="20" name="TextBox 20"/>
          <p:cNvSpPr txBox="1"/>
          <p:nvPr/>
        </p:nvSpPr>
        <p:spPr>
          <a:xfrm>
            <a:off x="7245173" y="8132501"/>
            <a:ext cx="3228067" cy="1052919"/>
          </a:xfrm>
          <a:prstGeom prst="rect">
            <a:avLst/>
          </a:prstGeom>
        </p:spPr>
        <p:txBody>
          <a:bodyPr lIns="0" tIns="0" rIns="0" bIns="0" rtlCol="0" anchor="t">
            <a:spAutoFit/>
          </a:bodyPr>
          <a:lstStyle/>
          <a:p>
            <a:pPr algn="ctr">
              <a:lnSpc>
                <a:spcPts val="4150"/>
              </a:lnSpc>
            </a:pPr>
            <a:r>
              <a:rPr lang="en-US" sz="3430" spc="469">
                <a:solidFill>
                  <a:srgbClr val="FAFDFD"/>
                </a:solidFill>
                <a:latin typeface="Asap Semi-Bold"/>
              </a:rPr>
              <a:t>Thời gian</a:t>
            </a:r>
          </a:p>
          <a:p>
            <a:pPr algn="ctr">
              <a:lnSpc>
                <a:spcPts val="4150"/>
              </a:lnSpc>
              <a:spcBef>
                <a:spcPct val="0"/>
              </a:spcBef>
            </a:pPr>
            <a:r>
              <a:rPr lang="en-US" sz="3430" spc="469">
                <a:solidFill>
                  <a:srgbClr val="FAFDFD"/>
                </a:solidFill>
                <a:latin typeface="Asap Semi-Bold"/>
              </a:rPr>
              <a:t>(Văn Cao)</a:t>
            </a:r>
          </a:p>
        </p:txBody>
      </p:sp>
      <p:sp>
        <p:nvSpPr>
          <p:cNvPr id="21" name="TextBox 21"/>
          <p:cNvSpPr txBox="1"/>
          <p:nvPr/>
        </p:nvSpPr>
        <p:spPr>
          <a:xfrm>
            <a:off x="12108477" y="8131710"/>
            <a:ext cx="3779372" cy="1052919"/>
          </a:xfrm>
          <a:prstGeom prst="rect">
            <a:avLst/>
          </a:prstGeom>
        </p:spPr>
        <p:txBody>
          <a:bodyPr lIns="0" tIns="0" rIns="0" bIns="0" rtlCol="0" anchor="t">
            <a:spAutoFit/>
          </a:bodyPr>
          <a:lstStyle/>
          <a:p>
            <a:pPr algn="ctr">
              <a:lnSpc>
                <a:spcPts val="4150"/>
              </a:lnSpc>
            </a:pPr>
            <a:r>
              <a:rPr lang="en-US" sz="3430" spc="469">
                <a:solidFill>
                  <a:srgbClr val="FAFDFD"/>
                </a:solidFill>
                <a:latin typeface="Asap Semi-Bold"/>
              </a:rPr>
              <a:t>Gai</a:t>
            </a:r>
          </a:p>
          <a:p>
            <a:pPr algn="ctr">
              <a:lnSpc>
                <a:spcPts val="4150"/>
              </a:lnSpc>
              <a:spcBef>
                <a:spcPct val="0"/>
              </a:spcBef>
            </a:pPr>
            <a:r>
              <a:rPr lang="en-US" sz="3430" spc="469">
                <a:solidFill>
                  <a:srgbClr val="FAFDFD"/>
                </a:solidFill>
                <a:latin typeface="Asap Semi-Bold"/>
              </a:rPr>
              <a:t>(Mai Văn Phấn)</a:t>
            </a:r>
          </a:p>
        </p:txBody>
      </p:sp>
      <p:sp>
        <p:nvSpPr>
          <p:cNvPr id="23" name="Hộp Văn bản 22">
            <a:extLst>
              <a:ext uri="{FF2B5EF4-FFF2-40B4-BE49-F238E27FC236}">
                <a16:creationId xmlns:a16="http://schemas.microsoft.com/office/drawing/2014/main" xmlns="" id="{B1251BE3-2FEC-65FF-37F5-E2FFFBEE1008}"/>
              </a:ext>
            </a:extLst>
          </p:cNvPr>
          <p:cNvSpPr txBox="1"/>
          <p:nvPr/>
        </p:nvSpPr>
        <p:spPr>
          <a:xfrm>
            <a:off x="1142999" y="2773455"/>
            <a:ext cx="96230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201703"/>
                </a:solidFill>
                <a:latin typeface="Paytone One Bold"/>
                <a:ea typeface="Calibri"/>
                <a:cs typeface="Calibri"/>
              </a:rPr>
              <a:t>KỂ TÊN CÁC VĂN BẢN THƠ ĐÃ HỌC TRONG BÀI 8</a:t>
            </a:r>
            <a:endParaRPr lang="vi-VN" sz="3200" b="1">
              <a:solidFill>
                <a:srgbClr val="000000"/>
              </a:solidFill>
              <a:latin typeface="Paytone One Bold"/>
              <a:ea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94729"/>
        </a:solidFill>
        <a:effectLst/>
      </p:bgPr>
    </p:bg>
    <p:spTree>
      <p:nvGrpSpPr>
        <p:cNvPr id="1" name=""/>
        <p:cNvGrpSpPr/>
        <p:nvPr/>
      </p:nvGrpSpPr>
      <p:grpSpPr>
        <a:xfrm>
          <a:off x="0" y="0"/>
          <a:ext cx="0" cy="0"/>
          <a:chOff x="0" y="0"/>
          <a:chExt cx="0" cy="0"/>
        </a:xfrm>
      </p:grpSpPr>
      <p:sp>
        <p:nvSpPr>
          <p:cNvPr id="2" name="Freeform 2"/>
          <p:cNvSpPr/>
          <p:nvPr/>
        </p:nvSpPr>
        <p:spPr>
          <a:xfrm>
            <a:off x="14484547" y="1445602"/>
            <a:ext cx="722724" cy="907250"/>
          </a:xfrm>
          <a:custGeom>
            <a:avLst/>
            <a:gdLst/>
            <a:ahLst/>
            <a:cxnLst/>
            <a:rect l="l" t="t" r="r" b="b"/>
            <a:pathLst>
              <a:path w="722724" h="907250">
                <a:moveTo>
                  <a:pt x="0" y="0"/>
                </a:moveTo>
                <a:lnTo>
                  <a:pt x="722724" y="0"/>
                </a:lnTo>
                <a:lnTo>
                  <a:pt x="722724" y="907250"/>
                </a:lnTo>
                <a:lnTo>
                  <a:pt x="0" y="907250"/>
                </a:lnTo>
                <a:lnTo>
                  <a:pt x="0" y="0"/>
                </a:lnTo>
                <a:close/>
              </a:path>
            </a:pathLst>
          </a:custGeom>
          <a:blipFill>
            <a:blip r:embed="rId2"/>
            <a:stretch>
              <a:fillRect l="-104045" t="-46867" r="-278588" b="-227511"/>
            </a:stretch>
          </a:blipFill>
        </p:spPr>
      </p:sp>
      <p:sp>
        <p:nvSpPr>
          <p:cNvPr id="6" name="Freeform 6"/>
          <p:cNvSpPr/>
          <p:nvPr/>
        </p:nvSpPr>
        <p:spPr>
          <a:xfrm>
            <a:off x="17259300" y="1436077"/>
            <a:ext cx="722724" cy="907250"/>
          </a:xfrm>
          <a:custGeom>
            <a:avLst/>
            <a:gdLst/>
            <a:ahLst/>
            <a:cxnLst/>
            <a:rect l="l" t="t" r="r" b="b"/>
            <a:pathLst>
              <a:path w="722724" h="907250">
                <a:moveTo>
                  <a:pt x="0" y="0"/>
                </a:moveTo>
                <a:lnTo>
                  <a:pt x="722724" y="0"/>
                </a:lnTo>
                <a:lnTo>
                  <a:pt x="722724" y="907250"/>
                </a:lnTo>
                <a:lnTo>
                  <a:pt x="0" y="907250"/>
                </a:lnTo>
                <a:lnTo>
                  <a:pt x="0" y="0"/>
                </a:lnTo>
                <a:close/>
              </a:path>
            </a:pathLst>
          </a:custGeom>
          <a:blipFill>
            <a:blip r:embed="rId2">
              <a:alphaModFix amt="78000"/>
            </a:blip>
            <a:stretch>
              <a:fillRect l="-104045" t="-46867" r="-278588" b="-227511"/>
            </a:stretch>
          </a:blipFill>
        </p:spPr>
      </p:sp>
      <p:sp>
        <p:nvSpPr>
          <p:cNvPr id="7" name="Freeform 7"/>
          <p:cNvSpPr/>
          <p:nvPr/>
        </p:nvSpPr>
        <p:spPr>
          <a:xfrm>
            <a:off x="328300" y="-418128"/>
            <a:ext cx="1305550" cy="1854205"/>
          </a:xfrm>
          <a:custGeom>
            <a:avLst/>
            <a:gdLst/>
            <a:ahLst/>
            <a:cxnLst/>
            <a:rect l="l" t="t" r="r" b="b"/>
            <a:pathLst>
              <a:path w="1305550" h="1854205">
                <a:moveTo>
                  <a:pt x="0" y="0"/>
                </a:moveTo>
                <a:lnTo>
                  <a:pt x="1305550" y="0"/>
                </a:lnTo>
                <a:lnTo>
                  <a:pt x="1305550" y="1854205"/>
                </a:lnTo>
                <a:lnTo>
                  <a:pt x="0" y="1854205"/>
                </a:lnTo>
                <a:lnTo>
                  <a:pt x="0" y="0"/>
                </a:lnTo>
                <a:close/>
              </a:path>
            </a:pathLst>
          </a:custGeom>
          <a:blipFill>
            <a:blip r:embed="rId3"/>
            <a:stretch>
              <a:fillRect t="-170213" r="-302279" b="-124554"/>
            </a:stretch>
          </a:blipFill>
        </p:spPr>
      </p:sp>
      <p:sp>
        <p:nvSpPr>
          <p:cNvPr id="8" name="TextBox 8"/>
          <p:cNvSpPr txBox="1"/>
          <p:nvPr/>
        </p:nvSpPr>
        <p:spPr>
          <a:xfrm>
            <a:off x="1342437" y="670900"/>
            <a:ext cx="16278225" cy="1595761"/>
          </a:xfrm>
          <a:prstGeom prst="rect">
            <a:avLst/>
          </a:prstGeom>
        </p:spPr>
        <p:txBody>
          <a:bodyPr lIns="0" tIns="0" rIns="0" bIns="0" rtlCol="0" anchor="t">
            <a:spAutoFit/>
          </a:bodyPr>
          <a:lstStyle/>
          <a:p>
            <a:pPr algn="ctr">
              <a:lnSpc>
                <a:spcPts val="6110"/>
              </a:lnSpc>
            </a:pPr>
            <a:r>
              <a:rPr lang="en-US" sz="6500" spc="292">
                <a:solidFill>
                  <a:srgbClr val="E9AE35"/>
                </a:solidFill>
                <a:latin typeface="Paytone One"/>
              </a:rPr>
              <a:t>Câu 1: So sánh một số nét đặc sắc của ba bài thơ đã học</a:t>
            </a: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94729"/>
        </a:solidFill>
        <a:effectLst/>
      </p:bgPr>
    </p:bg>
    <p:spTree>
      <p:nvGrpSpPr>
        <p:cNvPr id="1" name=""/>
        <p:cNvGrpSpPr/>
        <p:nvPr/>
      </p:nvGrpSpPr>
      <p:grpSpPr>
        <a:xfrm>
          <a:off x="0" y="0"/>
          <a:ext cx="0" cy="0"/>
          <a:chOff x="0" y="0"/>
          <a:chExt cx="0" cy="0"/>
        </a:xfrm>
      </p:grpSpPr>
      <p:sp>
        <p:nvSpPr>
          <p:cNvPr id="2" name="Freeform 2"/>
          <p:cNvSpPr/>
          <p:nvPr/>
        </p:nvSpPr>
        <p:spPr>
          <a:xfrm>
            <a:off x="14484547" y="1445602"/>
            <a:ext cx="722724" cy="907250"/>
          </a:xfrm>
          <a:custGeom>
            <a:avLst/>
            <a:gdLst/>
            <a:ahLst/>
            <a:cxnLst/>
            <a:rect l="l" t="t" r="r" b="b"/>
            <a:pathLst>
              <a:path w="722724" h="907250">
                <a:moveTo>
                  <a:pt x="0" y="0"/>
                </a:moveTo>
                <a:lnTo>
                  <a:pt x="722724" y="0"/>
                </a:lnTo>
                <a:lnTo>
                  <a:pt x="722724" y="907250"/>
                </a:lnTo>
                <a:lnTo>
                  <a:pt x="0" y="907250"/>
                </a:lnTo>
                <a:lnTo>
                  <a:pt x="0" y="0"/>
                </a:lnTo>
                <a:close/>
              </a:path>
            </a:pathLst>
          </a:custGeom>
          <a:blipFill>
            <a:blip r:embed="rId2"/>
            <a:stretch>
              <a:fillRect l="-104045" t="-46867" r="-278588" b="-227511"/>
            </a:stretch>
          </a:blipFill>
        </p:spPr>
      </p:sp>
      <p:sp>
        <p:nvSpPr>
          <p:cNvPr id="6" name="Freeform 6"/>
          <p:cNvSpPr/>
          <p:nvPr/>
        </p:nvSpPr>
        <p:spPr>
          <a:xfrm>
            <a:off x="17259300" y="1436077"/>
            <a:ext cx="722724" cy="907250"/>
          </a:xfrm>
          <a:custGeom>
            <a:avLst/>
            <a:gdLst/>
            <a:ahLst/>
            <a:cxnLst/>
            <a:rect l="l" t="t" r="r" b="b"/>
            <a:pathLst>
              <a:path w="722724" h="907250">
                <a:moveTo>
                  <a:pt x="0" y="0"/>
                </a:moveTo>
                <a:lnTo>
                  <a:pt x="722724" y="0"/>
                </a:lnTo>
                <a:lnTo>
                  <a:pt x="722724" y="907250"/>
                </a:lnTo>
                <a:lnTo>
                  <a:pt x="0" y="907250"/>
                </a:lnTo>
                <a:lnTo>
                  <a:pt x="0" y="0"/>
                </a:lnTo>
                <a:close/>
              </a:path>
            </a:pathLst>
          </a:custGeom>
          <a:blipFill>
            <a:blip r:embed="rId2">
              <a:alphaModFix amt="78000"/>
            </a:blip>
            <a:stretch>
              <a:fillRect l="-104045" t="-46867" r="-278588" b="-227511"/>
            </a:stretch>
          </a:blipFill>
        </p:spPr>
      </p:sp>
      <p:sp>
        <p:nvSpPr>
          <p:cNvPr id="7" name="Freeform 7"/>
          <p:cNvSpPr/>
          <p:nvPr/>
        </p:nvSpPr>
        <p:spPr>
          <a:xfrm>
            <a:off x="328300" y="-418128"/>
            <a:ext cx="1305550" cy="1854205"/>
          </a:xfrm>
          <a:custGeom>
            <a:avLst/>
            <a:gdLst/>
            <a:ahLst/>
            <a:cxnLst/>
            <a:rect l="l" t="t" r="r" b="b"/>
            <a:pathLst>
              <a:path w="1305550" h="1854205">
                <a:moveTo>
                  <a:pt x="0" y="0"/>
                </a:moveTo>
                <a:lnTo>
                  <a:pt x="1305550" y="0"/>
                </a:lnTo>
                <a:lnTo>
                  <a:pt x="1305550" y="1854205"/>
                </a:lnTo>
                <a:lnTo>
                  <a:pt x="0" y="1854205"/>
                </a:lnTo>
                <a:lnTo>
                  <a:pt x="0" y="0"/>
                </a:lnTo>
                <a:close/>
              </a:path>
            </a:pathLst>
          </a:custGeom>
          <a:blipFill>
            <a:blip r:embed="rId3"/>
            <a:stretch>
              <a:fillRect t="-170213" r="-302279" b="-124554"/>
            </a:stretch>
          </a:blipFill>
        </p:spPr>
      </p:sp>
      <p:graphicFrame>
        <p:nvGraphicFramePr>
          <p:cNvPr id="8" name="Table 8"/>
          <p:cNvGraphicFramePr>
            <a:graphicFrameLocks noGrp="1"/>
          </p:cNvGraphicFramePr>
          <p:nvPr/>
        </p:nvGraphicFramePr>
        <p:xfrm>
          <a:off x="0" y="2504030"/>
          <a:ext cx="18288000" cy="7782971"/>
        </p:xfrm>
        <a:graphic>
          <a:graphicData uri="http://schemas.openxmlformats.org/drawingml/2006/table">
            <a:tbl>
              <a:tblPr/>
              <a:tblGrid>
                <a:gridCol w="2080745">
                  <a:extLst>
                    <a:ext uri="{9D8B030D-6E8A-4147-A177-3AD203B41FA5}">
                      <a16:colId xmlns:a16="http://schemas.microsoft.com/office/drawing/2014/main" xmlns="" val="20000"/>
                    </a:ext>
                  </a:extLst>
                </a:gridCol>
                <a:gridCol w="6231981">
                  <a:extLst>
                    <a:ext uri="{9D8B030D-6E8A-4147-A177-3AD203B41FA5}">
                      <a16:colId xmlns:a16="http://schemas.microsoft.com/office/drawing/2014/main" xmlns="" val="20001"/>
                    </a:ext>
                  </a:extLst>
                </a:gridCol>
                <a:gridCol w="4844268">
                  <a:extLst>
                    <a:ext uri="{9D8B030D-6E8A-4147-A177-3AD203B41FA5}">
                      <a16:colId xmlns:a16="http://schemas.microsoft.com/office/drawing/2014/main" xmlns="" val="20002"/>
                    </a:ext>
                  </a:extLst>
                </a:gridCol>
                <a:gridCol w="5131006">
                  <a:extLst>
                    <a:ext uri="{9D8B030D-6E8A-4147-A177-3AD203B41FA5}">
                      <a16:colId xmlns:a16="http://schemas.microsoft.com/office/drawing/2014/main" xmlns="" val="20003"/>
                    </a:ext>
                  </a:extLst>
                </a:gridCol>
              </a:tblGrid>
              <a:tr h="1211849">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5599"/>
                        </a:lnSpc>
                        <a:defRPr/>
                      </a:pPr>
                      <a:r>
                        <a:rPr lang="en-US" sz="3999">
                          <a:solidFill>
                            <a:srgbClr val="000000"/>
                          </a:solidFill>
                          <a:latin typeface="Asap Bold"/>
                        </a:rPr>
                        <a:t>Nguyệt cầm </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5599"/>
                        </a:lnSpc>
                        <a:defRPr/>
                      </a:pPr>
                      <a:r>
                        <a:rPr lang="en-US" sz="3999">
                          <a:solidFill>
                            <a:srgbClr val="000000"/>
                          </a:solidFill>
                          <a:latin typeface="Asap Bold"/>
                        </a:rPr>
                        <a:t>Thời gian </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5599"/>
                        </a:lnSpc>
                        <a:defRPr/>
                      </a:pPr>
                      <a:r>
                        <a:rPr lang="en-US" sz="3999">
                          <a:solidFill>
                            <a:srgbClr val="000000"/>
                          </a:solidFill>
                          <a:latin typeface="Asap Bold"/>
                        </a:rPr>
                        <a:t>Gai </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xmlns="" val="10000"/>
                  </a:ext>
                </a:extLst>
              </a:tr>
              <a:tr h="2719972">
                <a:tc>
                  <a:txBody>
                    <a:bodyPr/>
                    <a:lstStyle/>
                    <a:p>
                      <a:pPr algn="ctr">
                        <a:lnSpc>
                          <a:spcPts val="5599"/>
                        </a:lnSpc>
                        <a:defRPr/>
                      </a:pPr>
                      <a:r>
                        <a:rPr lang="en-US" sz="3999">
                          <a:solidFill>
                            <a:srgbClr val="000000"/>
                          </a:solidFill>
                          <a:latin typeface="Asap"/>
                        </a:rPr>
                        <a:t>Cấu tứ</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l">
                        <a:lnSpc>
                          <a:spcPts val="4199"/>
                        </a:lnSpc>
                        <a:defRPr/>
                      </a:pPr>
                      <a:r>
                        <a:rPr lang="en-US" sz="2999">
                          <a:solidFill>
                            <a:srgbClr val="000000"/>
                          </a:solidFill>
                          <a:latin typeface="Asap"/>
                        </a:rPr>
                        <a:t>Sự hòa nhập giữa tiếng đàn hiện tại và kiếp nghệ sĩ tài hoa bạc mệnh ở quá khứ.</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4200"/>
                        </a:lnSpc>
                        <a:defRPr/>
                      </a:pPr>
                      <a:r>
                        <a:rPr lang="en-US" sz="3000">
                          <a:solidFill>
                            <a:srgbClr val="000000"/>
                          </a:solidFill>
                          <a:latin typeface="Asap"/>
                        </a:rPr>
                        <a:t>Thời gian và sự bất tử của nghệ thuật và tình yêu. </a:t>
                      </a:r>
                      <a:endParaRPr lang="en-US" sz="1100"/>
                    </a:p>
                    <a:p>
                      <a:pPr algn="ctr">
                        <a:lnSpc>
                          <a:spcPts val="4200"/>
                        </a:lnSpc>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4200"/>
                        </a:lnSpc>
                        <a:defRPr/>
                      </a:pPr>
                      <a:r>
                        <a:rPr lang="en-US" sz="3000">
                          <a:solidFill>
                            <a:srgbClr val="000000"/>
                          </a:solidFill>
                          <a:latin typeface="Asap"/>
                        </a:rPr>
                        <a:t>Hành trình sáng tạo nghệ thuật là hành trình gian khổ để đi tìm cái đẹp. </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xmlns="" val="10001"/>
                  </a:ext>
                </a:extLst>
              </a:tr>
              <a:tr h="3851150">
                <a:tc>
                  <a:txBody>
                    <a:bodyPr/>
                    <a:lstStyle/>
                    <a:p>
                      <a:pPr algn="ctr">
                        <a:lnSpc>
                          <a:spcPts val="5599"/>
                        </a:lnSpc>
                        <a:defRPr/>
                      </a:pPr>
                      <a:r>
                        <a:rPr lang="en-US" sz="3999">
                          <a:solidFill>
                            <a:srgbClr val="000000"/>
                          </a:solidFill>
                          <a:latin typeface="Asap"/>
                        </a:rPr>
                        <a:t>Yếu tố tượng trưng</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l">
                        <a:lnSpc>
                          <a:spcPts val="4199"/>
                        </a:lnSpc>
                        <a:defRPr/>
                      </a:pPr>
                      <a:r>
                        <a:rPr lang="en-US" sz="2999">
                          <a:solidFill>
                            <a:srgbClr val="000000"/>
                          </a:solidFill>
                          <a:latin typeface="Asap"/>
                        </a:rPr>
                        <a:t>- Nương tử trong câu hát/ đã chết đêm rằm theo nước xanh</a:t>
                      </a:r>
                      <a:endParaRPr lang="en-US" sz="1100"/>
                    </a:p>
                    <a:p>
                      <a:pPr>
                        <a:lnSpc>
                          <a:spcPts val="4199"/>
                        </a:lnSpc>
                      </a:pPr>
                      <a:r>
                        <a:rPr lang="en-US" sz="2999">
                          <a:solidFill>
                            <a:srgbClr val="000000"/>
                          </a:solidFill>
                          <a:latin typeface="Asap"/>
                        </a:rPr>
                        <a:t>- Sao Khuê</a:t>
                      </a:r>
                    </a:p>
                    <a:p>
                      <a:pPr>
                        <a:lnSpc>
                          <a:spcPts val="4199"/>
                        </a:lnSpc>
                      </a:pPr>
                      <a:r>
                        <a:rPr lang="en-US" sz="2999">
                          <a:solidFill>
                            <a:srgbClr val="000000"/>
                          </a:solidFill>
                          <a:latin typeface="Asap"/>
                        </a:rPr>
                        <a:t>- Giọt rơi tàn, bóng sáng, tiếng sỏi, ánh nhạc, biển pha lê. </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l">
                        <a:lnSpc>
                          <a:spcPts val="4200"/>
                        </a:lnSpc>
                        <a:defRPr/>
                      </a:pPr>
                      <a:r>
                        <a:rPr lang="en-US" sz="3000">
                          <a:solidFill>
                            <a:srgbClr val="000000"/>
                          </a:solidFill>
                          <a:latin typeface="Asap"/>
                        </a:rPr>
                        <a:t>- Những câu thơ còn xanh</a:t>
                      </a:r>
                      <a:endParaRPr lang="en-US" sz="1100"/>
                    </a:p>
                    <a:p>
                      <a:pPr>
                        <a:lnSpc>
                          <a:spcPts val="4200"/>
                        </a:lnSpc>
                      </a:pPr>
                      <a:r>
                        <a:rPr lang="en-US" sz="3000">
                          <a:solidFill>
                            <a:srgbClr val="000000"/>
                          </a:solidFill>
                          <a:latin typeface="Asap"/>
                        </a:rPr>
                        <a:t>- Những bài hát còn xanh</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l">
                        <a:lnSpc>
                          <a:spcPts val="4200"/>
                        </a:lnSpc>
                        <a:defRPr/>
                      </a:pPr>
                      <a:r>
                        <a:rPr lang="en-US" sz="3000">
                          <a:solidFill>
                            <a:srgbClr val="000000"/>
                          </a:solidFill>
                          <a:latin typeface="Asap"/>
                        </a:rPr>
                        <a:t>- Hoa hồng  </a:t>
                      </a:r>
                      <a:endParaRPr lang="en-US" sz="1100"/>
                    </a:p>
                    <a:p>
                      <a:pPr>
                        <a:lnSpc>
                          <a:spcPts val="4200"/>
                        </a:lnSpc>
                      </a:pPr>
                      <a:r>
                        <a:rPr lang="en-US" sz="3000">
                          <a:solidFill>
                            <a:srgbClr val="000000"/>
                          </a:solidFill>
                          <a:latin typeface="Asap"/>
                        </a:rPr>
                        <a:t>- Gai </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xmlns="" val="10002"/>
                  </a:ext>
                </a:extLst>
              </a:tr>
            </a:tbl>
          </a:graphicData>
        </a:graphic>
      </p:graphicFrame>
      <p:sp>
        <p:nvSpPr>
          <p:cNvPr id="9" name="TextBox 9"/>
          <p:cNvSpPr txBox="1"/>
          <p:nvPr/>
        </p:nvSpPr>
        <p:spPr>
          <a:xfrm>
            <a:off x="1342437" y="670900"/>
            <a:ext cx="16278225" cy="1595761"/>
          </a:xfrm>
          <a:prstGeom prst="rect">
            <a:avLst/>
          </a:prstGeom>
        </p:spPr>
        <p:txBody>
          <a:bodyPr lIns="0" tIns="0" rIns="0" bIns="0" rtlCol="0" anchor="t">
            <a:spAutoFit/>
          </a:bodyPr>
          <a:lstStyle/>
          <a:p>
            <a:pPr algn="ctr">
              <a:lnSpc>
                <a:spcPts val="6110"/>
              </a:lnSpc>
            </a:pPr>
            <a:r>
              <a:rPr lang="en-US" sz="6500" spc="292">
                <a:solidFill>
                  <a:srgbClr val="E9AE35"/>
                </a:solidFill>
                <a:latin typeface="Paytone One"/>
              </a:rPr>
              <a:t>Câu 1: So sánh một số nét đặc sắc của ba bài thơ đã học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a:off x="-11039614" y="-3378967"/>
            <a:ext cx="14302263" cy="14051973"/>
          </a:xfrm>
          <a:custGeom>
            <a:avLst/>
            <a:gdLst/>
            <a:ahLst/>
            <a:cxnLst/>
            <a:rect l="l" t="t" r="r" b="b"/>
            <a:pathLst>
              <a:path w="14302263" h="14051973">
                <a:moveTo>
                  <a:pt x="0" y="0"/>
                </a:moveTo>
                <a:lnTo>
                  <a:pt x="14302263" y="0"/>
                </a:lnTo>
                <a:lnTo>
                  <a:pt x="14302263" y="14051973"/>
                </a:lnTo>
                <a:lnTo>
                  <a:pt x="0" y="14051973"/>
                </a:lnTo>
                <a:lnTo>
                  <a:pt x="0" y="0"/>
                </a:lnTo>
                <a:close/>
              </a:path>
            </a:pathLst>
          </a:custGeom>
          <a:blipFill>
            <a:blip r:embed="rId3">
              <a:alphaModFix amt="60000"/>
            </a:blip>
            <a:stretch>
              <a:fillRect/>
            </a:stretch>
          </a:blipFill>
        </p:spPr>
      </p:sp>
      <p:sp>
        <p:nvSpPr>
          <p:cNvPr id="4" name="Freeform 4"/>
          <p:cNvSpPr/>
          <p:nvPr/>
        </p:nvSpPr>
        <p:spPr>
          <a:xfrm flipH="1">
            <a:off x="15126290" y="-3378967"/>
            <a:ext cx="14302263" cy="14051973"/>
          </a:xfrm>
          <a:custGeom>
            <a:avLst/>
            <a:gdLst/>
            <a:ahLst/>
            <a:cxnLst/>
            <a:rect l="l" t="t" r="r" b="b"/>
            <a:pathLst>
              <a:path w="14302263" h="14051973">
                <a:moveTo>
                  <a:pt x="14302262" y="0"/>
                </a:moveTo>
                <a:lnTo>
                  <a:pt x="0" y="0"/>
                </a:lnTo>
                <a:lnTo>
                  <a:pt x="0" y="14051973"/>
                </a:lnTo>
                <a:lnTo>
                  <a:pt x="14302262" y="14051973"/>
                </a:lnTo>
                <a:lnTo>
                  <a:pt x="14302262" y="0"/>
                </a:lnTo>
                <a:close/>
              </a:path>
            </a:pathLst>
          </a:custGeom>
          <a:blipFill>
            <a:blip r:embed="rId3">
              <a:alphaModFix amt="60000"/>
            </a:blip>
            <a:stretch>
              <a:fillRect/>
            </a:stretch>
          </a:blipFill>
        </p:spPr>
      </p:sp>
      <p:sp>
        <p:nvSpPr>
          <p:cNvPr id="5" name="TextBox 5"/>
          <p:cNvSpPr txBox="1"/>
          <p:nvPr/>
        </p:nvSpPr>
        <p:spPr>
          <a:xfrm rot="4933">
            <a:off x="3646332" y="2528201"/>
            <a:ext cx="14636926" cy="6724682"/>
          </a:xfrm>
          <a:prstGeom prst="rect">
            <a:avLst/>
          </a:prstGeom>
        </p:spPr>
        <p:txBody>
          <a:bodyPr lIns="0" tIns="0" rIns="0" bIns="0" rtlCol="0" anchor="t">
            <a:spAutoFit/>
          </a:bodyPr>
          <a:lstStyle/>
          <a:p>
            <a:pPr>
              <a:lnSpc>
                <a:spcPts val="5998"/>
              </a:lnSpc>
            </a:pPr>
            <a:r>
              <a:rPr lang="en-US" sz="3999" spc="651">
                <a:solidFill>
                  <a:srgbClr val="FFFFFF"/>
                </a:solidFill>
                <a:latin typeface="Montserrat Bold Italics"/>
              </a:rPr>
              <a:t>Buồn trông cửa bể chiều hôm,</a:t>
            </a:r>
          </a:p>
          <a:p>
            <a:pPr>
              <a:lnSpc>
                <a:spcPts val="5998"/>
              </a:lnSpc>
            </a:pPr>
            <a:r>
              <a:rPr lang="en-US" sz="3999" spc="651">
                <a:solidFill>
                  <a:srgbClr val="FFFFFF"/>
                </a:solidFill>
                <a:latin typeface="Montserrat Bold Italics"/>
              </a:rPr>
              <a:t>Thuyền ai thấp thoáng cánh buồm xa xa?</a:t>
            </a:r>
          </a:p>
          <a:p>
            <a:pPr>
              <a:lnSpc>
                <a:spcPts val="5998"/>
              </a:lnSpc>
            </a:pPr>
            <a:r>
              <a:rPr lang="en-US" sz="3999" spc="651">
                <a:solidFill>
                  <a:srgbClr val="FFFFFF"/>
                </a:solidFill>
                <a:latin typeface="Montserrat Bold Italics"/>
              </a:rPr>
              <a:t>Buồn trông ngọn nước mới sa,</a:t>
            </a:r>
          </a:p>
          <a:p>
            <a:pPr>
              <a:lnSpc>
                <a:spcPts val="5998"/>
              </a:lnSpc>
            </a:pPr>
            <a:r>
              <a:rPr lang="en-US" sz="3999" spc="651">
                <a:solidFill>
                  <a:srgbClr val="FFFFFF"/>
                </a:solidFill>
                <a:latin typeface="Montserrat Bold Italics"/>
              </a:rPr>
              <a:t>Hoa trôi man mác biết là về đâu?</a:t>
            </a:r>
          </a:p>
          <a:p>
            <a:pPr>
              <a:lnSpc>
                <a:spcPts val="5998"/>
              </a:lnSpc>
            </a:pPr>
            <a:r>
              <a:rPr lang="en-US" sz="3999" spc="651">
                <a:solidFill>
                  <a:srgbClr val="FFFFFF"/>
                </a:solidFill>
                <a:latin typeface="Montserrat Bold Italics"/>
              </a:rPr>
              <a:t>Buồn trông nội cỏ rầu rầu,</a:t>
            </a:r>
          </a:p>
          <a:p>
            <a:pPr>
              <a:lnSpc>
                <a:spcPts val="5998"/>
              </a:lnSpc>
            </a:pPr>
            <a:r>
              <a:rPr lang="en-US" sz="3999" spc="651">
                <a:solidFill>
                  <a:srgbClr val="FFFFFF"/>
                </a:solidFill>
                <a:latin typeface="Montserrat Bold Italics"/>
              </a:rPr>
              <a:t>Chân mây mặt đất một màu xanh xanh.</a:t>
            </a:r>
          </a:p>
          <a:p>
            <a:pPr>
              <a:lnSpc>
                <a:spcPts val="5998"/>
              </a:lnSpc>
            </a:pPr>
            <a:r>
              <a:rPr lang="en-US" sz="3999" spc="651">
                <a:solidFill>
                  <a:srgbClr val="FFFFFF"/>
                </a:solidFill>
                <a:latin typeface="Montserrat Bold Italics"/>
              </a:rPr>
              <a:t>Buồn trôn gió cuốn mặt duềnh,</a:t>
            </a:r>
          </a:p>
          <a:p>
            <a:pPr>
              <a:lnSpc>
                <a:spcPts val="5998"/>
              </a:lnSpc>
            </a:pPr>
            <a:r>
              <a:rPr lang="en-US" sz="3999" spc="651">
                <a:solidFill>
                  <a:srgbClr val="FFFFFF"/>
                </a:solidFill>
                <a:latin typeface="Montserrat Bold Italics"/>
              </a:rPr>
              <a:t>Ầm ầm tiếng sóng kêu quay ghế ngồi.</a:t>
            </a:r>
          </a:p>
          <a:p>
            <a:pPr algn="ctr">
              <a:lnSpc>
                <a:spcPts val="5998"/>
              </a:lnSpc>
            </a:pPr>
            <a:r>
              <a:rPr lang="en-US" sz="3999" spc="651">
                <a:solidFill>
                  <a:srgbClr val="FFFFFF"/>
                </a:solidFill>
                <a:latin typeface="Montserrat Bold Italics"/>
              </a:rPr>
              <a:t>(</a:t>
            </a:r>
            <a:r>
              <a:rPr lang="en-US" sz="3999" spc="651">
                <a:solidFill>
                  <a:srgbClr val="FFFFFF"/>
                </a:solidFill>
                <a:latin typeface="Montserrat Bold"/>
              </a:rPr>
              <a:t>Nguyễn Du,</a:t>
            </a:r>
            <a:r>
              <a:rPr lang="en-US" sz="3999" spc="651">
                <a:solidFill>
                  <a:srgbClr val="FFFFFF"/>
                </a:solidFill>
                <a:latin typeface="Montserrat Bold Italics"/>
              </a:rPr>
              <a:t> Truyện Kiều)</a:t>
            </a:r>
          </a:p>
        </p:txBody>
      </p:sp>
      <p:sp>
        <p:nvSpPr>
          <p:cNvPr id="6" name="Freeform 6"/>
          <p:cNvSpPr/>
          <p:nvPr/>
        </p:nvSpPr>
        <p:spPr>
          <a:xfrm>
            <a:off x="106630" y="7517508"/>
            <a:ext cx="1343629" cy="2769492"/>
          </a:xfrm>
          <a:custGeom>
            <a:avLst/>
            <a:gdLst/>
            <a:ahLst/>
            <a:cxnLst/>
            <a:rect l="l" t="t" r="r" b="b"/>
            <a:pathLst>
              <a:path w="1343629" h="2769492">
                <a:moveTo>
                  <a:pt x="0" y="0"/>
                </a:moveTo>
                <a:lnTo>
                  <a:pt x="1343629" y="0"/>
                </a:lnTo>
                <a:lnTo>
                  <a:pt x="1343629" y="2769492"/>
                </a:lnTo>
                <a:lnTo>
                  <a:pt x="0" y="2769492"/>
                </a:lnTo>
                <a:lnTo>
                  <a:pt x="0" y="0"/>
                </a:lnTo>
                <a:close/>
              </a:path>
            </a:pathLst>
          </a:custGeom>
          <a:blipFill>
            <a:blip r:embed="rId3">
              <a:alphaModFix amt="60000"/>
            </a:blip>
            <a:stretch>
              <a:fillRect l="-190781" t="-33281" b="-5323"/>
            </a:stretch>
          </a:blipFill>
        </p:spPr>
      </p:sp>
      <p:sp>
        <p:nvSpPr>
          <p:cNvPr id="7" name="Freeform 7"/>
          <p:cNvSpPr/>
          <p:nvPr/>
        </p:nvSpPr>
        <p:spPr>
          <a:xfrm flipH="1">
            <a:off x="16944371" y="7517508"/>
            <a:ext cx="1343629" cy="2769492"/>
          </a:xfrm>
          <a:custGeom>
            <a:avLst/>
            <a:gdLst/>
            <a:ahLst/>
            <a:cxnLst/>
            <a:rect l="l" t="t" r="r" b="b"/>
            <a:pathLst>
              <a:path w="1343629" h="2769492">
                <a:moveTo>
                  <a:pt x="1343629" y="0"/>
                </a:moveTo>
                <a:lnTo>
                  <a:pt x="0" y="0"/>
                </a:lnTo>
                <a:lnTo>
                  <a:pt x="0" y="2769492"/>
                </a:lnTo>
                <a:lnTo>
                  <a:pt x="1343629" y="2769492"/>
                </a:lnTo>
                <a:lnTo>
                  <a:pt x="1343629" y="0"/>
                </a:lnTo>
                <a:close/>
              </a:path>
            </a:pathLst>
          </a:custGeom>
          <a:blipFill>
            <a:blip r:embed="rId3">
              <a:alphaModFix amt="60000"/>
            </a:blip>
            <a:stretch>
              <a:fillRect l="-190781" t="-33281" b="-5323"/>
            </a:stretch>
          </a:blipFill>
        </p:spPr>
      </p:sp>
      <p:sp>
        <p:nvSpPr>
          <p:cNvPr id="8" name="TextBox 8"/>
          <p:cNvSpPr txBox="1"/>
          <p:nvPr/>
        </p:nvSpPr>
        <p:spPr>
          <a:xfrm>
            <a:off x="385966" y="269875"/>
            <a:ext cx="17902034" cy="1555623"/>
          </a:xfrm>
          <a:prstGeom prst="rect">
            <a:avLst/>
          </a:prstGeom>
        </p:spPr>
        <p:txBody>
          <a:bodyPr lIns="0" tIns="0" rIns="0" bIns="0" rtlCol="0" anchor="t">
            <a:spAutoFit/>
          </a:bodyPr>
          <a:lstStyle/>
          <a:p>
            <a:pPr algn="ctr">
              <a:lnSpc>
                <a:spcPts val="6171"/>
              </a:lnSpc>
              <a:spcBef>
                <a:spcPct val="0"/>
              </a:spcBef>
            </a:pPr>
            <a:r>
              <a:rPr lang="en-US" sz="5100" spc="698">
                <a:solidFill>
                  <a:srgbClr val="E9AE35"/>
                </a:solidFill>
                <a:latin typeface="Paytone One"/>
              </a:rPr>
              <a:t>Câu 2: Chỉ ra và nêu tác dụng của biện pháp tu từ lặp cấu trúc trong đoạn thơ dưới đây:</a:t>
            </a:r>
          </a:p>
        </p:txBody>
      </p:sp>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rot="2700000">
            <a:off x="12955675" y="-738866"/>
            <a:ext cx="7403546" cy="4052194"/>
          </a:xfrm>
          <a:custGeom>
            <a:avLst/>
            <a:gdLst/>
            <a:ahLst/>
            <a:cxnLst/>
            <a:rect l="l" t="t" r="r" b="b"/>
            <a:pathLst>
              <a:path w="7403546" h="4052194">
                <a:moveTo>
                  <a:pt x="0" y="0"/>
                </a:moveTo>
                <a:lnTo>
                  <a:pt x="7403545" y="0"/>
                </a:lnTo>
                <a:lnTo>
                  <a:pt x="7403545" y="4052194"/>
                </a:lnTo>
                <a:lnTo>
                  <a:pt x="0" y="4052194"/>
                </a:lnTo>
                <a:lnTo>
                  <a:pt x="0" y="0"/>
                </a:lnTo>
                <a:close/>
              </a:path>
            </a:pathLst>
          </a:custGeom>
          <a:blipFill>
            <a:blip r:embed="rId3">
              <a:alphaModFix amt="80000"/>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238980">
            <a:off x="16967790" y="-943179"/>
            <a:ext cx="7403546" cy="4052194"/>
          </a:xfrm>
          <a:custGeom>
            <a:avLst/>
            <a:gdLst/>
            <a:ahLst/>
            <a:cxnLst/>
            <a:rect l="l" t="t" r="r" b="b"/>
            <a:pathLst>
              <a:path w="7403546" h="4052194">
                <a:moveTo>
                  <a:pt x="0" y="0"/>
                </a:moveTo>
                <a:lnTo>
                  <a:pt x="7403545" y="0"/>
                </a:lnTo>
                <a:lnTo>
                  <a:pt x="7403545" y="4052193"/>
                </a:lnTo>
                <a:lnTo>
                  <a:pt x="0" y="4052193"/>
                </a:lnTo>
                <a:lnTo>
                  <a:pt x="0" y="0"/>
                </a:lnTo>
                <a:close/>
              </a:path>
            </a:pathLst>
          </a:custGeom>
          <a:blipFill>
            <a:blip r:embed="rId5">
              <a:alphaModFix amt="70000"/>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861450" y="1254368"/>
            <a:ext cx="14332722" cy="888365"/>
          </a:xfrm>
          <a:prstGeom prst="rect">
            <a:avLst/>
          </a:prstGeom>
        </p:spPr>
        <p:txBody>
          <a:bodyPr lIns="0" tIns="0" rIns="0" bIns="0" rtlCol="0" anchor="t">
            <a:spAutoFit/>
          </a:bodyPr>
          <a:lstStyle/>
          <a:p>
            <a:pPr algn="just">
              <a:lnSpc>
                <a:spcPts val="6579"/>
              </a:lnSpc>
            </a:pPr>
            <a:r>
              <a:rPr lang="en-US" sz="6999">
                <a:solidFill>
                  <a:srgbClr val="DDA84F"/>
                </a:solidFill>
                <a:latin typeface="Paytone One"/>
              </a:rPr>
              <a:t>ĐÁP ÁN BÀI TẬP 2 </a:t>
            </a:r>
          </a:p>
        </p:txBody>
      </p:sp>
      <p:sp>
        <p:nvSpPr>
          <p:cNvPr id="6" name="TextBox 6"/>
          <p:cNvSpPr txBox="1"/>
          <p:nvPr/>
        </p:nvSpPr>
        <p:spPr>
          <a:xfrm rot="4933">
            <a:off x="290763" y="2761153"/>
            <a:ext cx="9259785" cy="4834446"/>
          </a:xfrm>
          <a:prstGeom prst="rect">
            <a:avLst/>
          </a:prstGeom>
        </p:spPr>
        <p:txBody>
          <a:bodyPr lIns="0" tIns="0" rIns="0" bIns="0" rtlCol="0" anchor="t">
            <a:spAutoFit/>
          </a:bodyPr>
          <a:lstStyle/>
          <a:p>
            <a:pPr>
              <a:lnSpc>
                <a:spcPts val="4356"/>
              </a:lnSpc>
            </a:pPr>
            <a:r>
              <a:rPr lang="en-US" sz="3600" spc="493">
                <a:solidFill>
                  <a:srgbClr val="FFFFFF"/>
                </a:solidFill>
                <a:latin typeface="Asap Semi-Bold"/>
              </a:rPr>
              <a:t>- Biện pháp lặp cấu trúc “Buồn trông...." được lặp lại ở các dòng thơ: </a:t>
            </a:r>
          </a:p>
          <a:p>
            <a:pPr>
              <a:lnSpc>
                <a:spcPts val="4356"/>
              </a:lnSpc>
            </a:pPr>
            <a:r>
              <a:rPr lang="en-US" sz="3600" spc="493">
                <a:solidFill>
                  <a:srgbClr val="FFFFFF"/>
                </a:solidFill>
                <a:latin typeface="Asap Semi-Bold"/>
              </a:rPr>
              <a:t>(1) Buồn trông cửa bể chiều hôm</a:t>
            </a:r>
          </a:p>
          <a:p>
            <a:pPr>
              <a:lnSpc>
                <a:spcPts val="4356"/>
              </a:lnSpc>
            </a:pPr>
            <a:r>
              <a:rPr lang="en-US" sz="3600" spc="493">
                <a:solidFill>
                  <a:srgbClr val="FFFFFF"/>
                </a:solidFill>
                <a:latin typeface="Asap Semi-Bold"/>
              </a:rPr>
              <a:t>(2) Buồn trông ngọn nước mới sa</a:t>
            </a:r>
          </a:p>
          <a:p>
            <a:pPr>
              <a:lnSpc>
                <a:spcPts val="4356"/>
              </a:lnSpc>
            </a:pPr>
            <a:r>
              <a:rPr lang="en-US" sz="3600" spc="493">
                <a:solidFill>
                  <a:srgbClr val="FFFFFF"/>
                </a:solidFill>
                <a:latin typeface="Asap Semi-Bold"/>
              </a:rPr>
              <a:t>(3) Buồn trông nội cỏ rầu rầu</a:t>
            </a:r>
          </a:p>
          <a:p>
            <a:pPr>
              <a:lnSpc>
                <a:spcPts val="4356"/>
              </a:lnSpc>
            </a:pPr>
            <a:r>
              <a:rPr lang="en-US" sz="3600" spc="493">
                <a:solidFill>
                  <a:srgbClr val="FFFFFF"/>
                </a:solidFill>
                <a:latin typeface="Asap Semi-Bold"/>
              </a:rPr>
              <a:t>(4) Buồn trông gió cuốn mặt duềnh</a:t>
            </a:r>
          </a:p>
          <a:p>
            <a:pPr>
              <a:lnSpc>
                <a:spcPts val="3750"/>
              </a:lnSpc>
            </a:pPr>
            <a:endParaRPr lang="en-US" sz="3600" spc="493">
              <a:solidFill>
                <a:srgbClr val="FFFFFF"/>
              </a:solidFill>
              <a:latin typeface="Asap Semi-Bold"/>
            </a:endParaRPr>
          </a:p>
          <a:p>
            <a:pPr>
              <a:lnSpc>
                <a:spcPts val="3750"/>
              </a:lnSpc>
            </a:pPr>
            <a:endParaRPr lang="en-US" sz="3600" spc="493">
              <a:solidFill>
                <a:srgbClr val="FFFFFF"/>
              </a:solidFill>
              <a:latin typeface="Asap Semi-Bold"/>
            </a:endParaRPr>
          </a:p>
        </p:txBody>
      </p:sp>
      <p:sp>
        <p:nvSpPr>
          <p:cNvPr id="7" name="TextBox 7"/>
          <p:cNvSpPr txBox="1"/>
          <p:nvPr/>
        </p:nvSpPr>
        <p:spPr>
          <a:xfrm rot="4933">
            <a:off x="9922604" y="2760508"/>
            <a:ext cx="8361891" cy="4910646"/>
          </a:xfrm>
          <a:prstGeom prst="rect">
            <a:avLst/>
          </a:prstGeom>
        </p:spPr>
        <p:txBody>
          <a:bodyPr lIns="0" tIns="0" rIns="0" bIns="0" rtlCol="0" anchor="t">
            <a:spAutoFit/>
          </a:bodyPr>
          <a:lstStyle/>
          <a:p>
            <a:pPr>
              <a:lnSpc>
                <a:spcPts val="4356"/>
              </a:lnSpc>
            </a:pPr>
            <a:r>
              <a:rPr lang="en-US" sz="3600" spc="493">
                <a:solidFill>
                  <a:srgbClr val="FFFFFF"/>
                </a:solidFill>
                <a:latin typeface="Asap Semi-Bold"/>
              </a:rPr>
              <a:t>- Tác dụng:</a:t>
            </a:r>
          </a:p>
          <a:p>
            <a:pPr>
              <a:lnSpc>
                <a:spcPts val="4356"/>
              </a:lnSpc>
            </a:pPr>
            <a:r>
              <a:rPr lang="en-US" sz="3600" spc="493">
                <a:solidFill>
                  <a:srgbClr val="FFFFFF"/>
                </a:solidFill>
                <a:latin typeface="Asap"/>
              </a:rPr>
              <a:t> + </a:t>
            </a:r>
            <a:r>
              <a:rPr lang="en-US" sz="3600" spc="493">
                <a:solidFill>
                  <a:srgbClr val="FFFFFF"/>
                </a:solidFill>
                <a:latin typeface="Asap Semi-Bold"/>
              </a:rPr>
              <a:t>Nhằm nhấn mạnh, biểu đạt cảm xúc, có khả năng gợi hình tượng nghệ thuật và tạo nhịp điệu cho câu thơ.</a:t>
            </a:r>
          </a:p>
          <a:p>
            <a:pPr>
              <a:lnSpc>
                <a:spcPts val="4356"/>
              </a:lnSpc>
            </a:pPr>
            <a:r>
              <a:rPr lang="en-US" sz="3600" spc="493">
                <a:solidFill>
                  <a:srgbClr val="FFFFFF"/>
                </a:solidFill>
                <a:latin typeface="Asap"/>
              </a:rPr>
              <a:t> + </a:t>
            </a:r>
            <a:r>
              <a:rPr lang="en-US" sz="3600" spc="493">
                <a:solidFill>
                  <a:srgbClr val="FFFFFF"/>
                </a:solidFill>
                <a:latin typeface="Asap Semi-Bold"/>
              </a:rPr>
              <a:t>Diễn tả nỗi buồn triền miên, không dứt của Thúy Kiều khi xa nhà. </a:t>
            </a:r>
          </a:p>
          <a:p>
            <a:pPr>
              <a:lnSpc>
                <a:spcPts val="3750"/>
              </a:lnSpc>
            </a:pPr>
            <a:endParaRPr lang="en-US" sz="3600" spc="493">
              <a:solidFill>
                <a:srgbClr val="FFFFFF"/>
              </a:solidFill>
              <a:latin typeface="Asap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flipV="1">
            <a:off x="-5549711" y="9503121"/>
            <a:ext cx="8752994" cy="2344938"/>
          </a:xfrm>
          <a:custGeom>
            <a:avLst/>
            <a:gdLst/>
            <a:ahLst/>
            <a:cxnLst/>
            <a:rect l="l" t="t" r="r" b="b"/>
            <a:pathLst>
              <a:path w="8752994" h="2344938">
                <a:moveTo>
                  <a:pt x="0" y="2344938"/>
                </a:moveTo>
                <a:lnTo>
                  <a:pt x="8752995" y="2344938"/>
                </a:lnTo>
                <a:lnTo>
                  <a:pt x="8752995" y="0"/>
                </a:lnTo>
                <a:lnTo>
                  <a:pt x="0" y="0"/>
                </a:lnTo>
                <a:lnTo>
                  <a:pt x="0" y="2344938"/>
                </a:lnTo>
                <a:close/>
              </a:path>
            </a:pathLst>
          </a:custGeom>
          <a:blipFill>
            <a:blip r:embed="rId3">
              <a:alphaModFix amt="50000"/>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7106397" y="7292427"/>
            <a:ext cx="8752994" cy="2344938"/>
          </a:xfrm>
          <a:custGeom>
            <a:avLst/>
            <a:gdLst/>
            <a:ahLst/>
            <a:cxnLst/>
            <a:rect l="l" t="t" r="r" b="b"/>
            <a:pathLst>
              <a:path w="8752994" h="2344938">
                <a:moveTo>
                  <a:pt x="0" y="2344938"/>
                </a:moveTo>
                <a:lnTo>
                  <a:pt x="8752994" y="2344938"/>
                </a:lnTo>
                <a:lnTo>
                  <a:pt x="8752994" y="0"/>
                </a:lnTo>
                <a:lnTo>
                  <a:pt x="0" y="0"/>
                </a:lnTo>
                <a:lnTo>
                  <a:pt x="0" y="2344938"/>
                </a:lnTo>
                <a:close/>
              </a:path>
            </a:pathLst>
          </a:custGeom>
          <a:blipFill>
            <a:blip r:embed="rId3">
              <a:alphaModFix amt="50000"/>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203334" y="3160363"/>
            <a:ext cx="1436571" cy="2040287"/>
          </a:xfrm>
          <a:custGeom>
            <a:avLst/>
            <a:gdLst/>
            <a:ahLst/>
            <a:cxnLst/>
            <a:rect l="l" t="t" r="r" b="b"/>
            <a:pathLst>
              <a:path w="1436571" h="2040287">
                <a:moveTo>
                  <a:pt x="0" y="0"/>
                </a:moveTo>
                <a:lnTo>
                  <a:pt x="1436571" y="0"/>
                </a:lnTo>
                <a:lnTo>
                  <a:pt x="1436571" y="2040287"/>
                </a:lnTo>
                <a:lnTo>
                  <a:pt x="0" y="2040287"/>
                </a:lnTo>
                <a:lnTo>
                  <a:pt x="0" y="0"/>
                </a:lnTo>
                <a:close/>
              </a:path>
            </a:pathLst>
          </a:custGeom>
          <a:blipFill>
            <a:blip r:embed="rId5">
              <a:alphaModFix amt="90000"/>
            </a:blip>
            <a:stretch>
              <a:fillRect t="-170213" r="-302279" b="-124554"/>
            </a:stretch>
          </a:blipFill>
        </p:spPr>
      </p:sp>
      <p:sp>
        <p:nvSpPr>
          <p:cNvPr id="6" name="Freeform 6"/>
          <p:cNvSpPr/>
          <p:nvPr/>
        </p:nvSpPr>
        <p:spPr>
          <a:xfrm>
            <a:off x="-203334" y="-422255"/>
            <a:ext cx="1047084" cy="1487118"/>
          </a:xfrm>
          <a:custGeom>
            <a:avLst/>
            <a:gdLst/>
            <a:ahLst/>
            <a:cxnLst/>
            <a:rect l="l" t="t" r="r" b="b"/>
            <a:pathLst>
              <a:path w="1047084" h="1487118">
                <a:moveTo>
                  <a:pt x="0" y="0"/>
                </a:moveTo>
                <a:lnTo>
                  <a:pt x="1047083" y="0"/>
                </a:lnTo>
                <a:lnTo>
                  <a:pt x="1047083" y="1487118"/>
                </a:lnTo>
                <a:lnTo>
                  <a:pt x="0" y="1487118"/>
                </a:lnTo>
                <a:lnTo>
                  <a:pt x="0" y="0"/>
                </a:lnTo>
                <a:close/>
              </a:path>
            </a:pathLst>
          </a:custGeom>
          <a:blipFill>
            <a:blip r:embed="rId5">
              <a:alphaModFix amt="90000"/>
            </a:blip>
            <a:stretch>
              <a:fillRect t="-170213" r="-302279" b="-124554"/>
            </a:stretch>
          </a:blipFill>
        </p:spPr>
      </p:sp>
      <p:sp>
        <p:nvSpPr>
          <p:cNvPr id="7" name="Freeform 7"/>
          <p:cNvSpPr/>
          <p:nvPr/>
        </p:nvSpPr>
        <p:spPr>
          <a:xfrm>
            <a:off x="17259300" y="2289285"/>
            <a:ext cx="730978" cy="871078"/>
          </a:xfrm>
          <a:custGeom>
            <a:avLst/>
            <a:gdLst/>
            <a:ahLst/>
            <a:cxnLst/>
            <a:rect l="l" t="t" r="r" b="b"/>
            <a:pathLst>
              <a:path w="730978" h="871078">
                <a:moveTo>
                  <a:pt x="0" y="0"/>
                </a:moveTo>
                <a:lnTo>
                  <a:pt x="730978" y="0"/>
                </a:lnTo>
                <a:lnTo>
                  <a:pt x="730978" y="871078"/>
                </a:lnTo>
                <a:lnTo>
                  <a:pt x="0" y="871078"/>
                </a:lnTo>
                <a:lnTo>
                  <a:pt x="0" y="0"/>
                </a:lnTo>
                <a:close/>
              </a:path>
            </a:pathLst>
          </a:custGeom>
          <a:blipFill>
            <a:blip r:embed="rId6"/>
            <a:stretch>
              <a:fillRect l="-1255851" t="-890824" r="-145902" b="-211110"/>
            </a:stretch>
          </a:blipFill>
        </p:spPr>
      </p:sp>
      <p:sp>
        <p:nvSpPr>
          <p:cNvPr id="8" name="TextBox 8"/>
          <p:cNvSpPr txBox="1"/>
          <p:nvPr/>
        </p:nvSpPr>
        <p:spPr>
          <a:xfrm rot="4933">
            <a:off x="851849" y="314772"/>
            <a:ext cx="17433923" cy="3117722"/>
          </a:xfrm>
          <a:prstGeom prst="rect">
            <a:avLst/>
          </a:prstGeom>
        </p:spPr>
        <p:txBody>
          <a:bodyPr lIns="0" tIns="0" rIns="0" bIns="0" rtlCol="0" anchor="t">
            <a:spAutoFit/>
          </a:bodyPr>
          <a:lstStyle/>
          <a:p>
            <a:pPr algn="just">
              <a:lnSpc>
                <a:spcPts val="6172"/>
              </a:lnSpc>
            </a:pPr>
            <a:r>
              <a:rPr lang="en-US" sz="5101" spc="698">
                <a:solidFill>
                  <a:srgbClr val="E9AE35"/>
                </a:solidFill>
                <a:latin typeface="Paytone One"/>
              </a:rPr>
              <a:t>Câu 3: Hãy nêu ít nhất hai bài học kinh nghiệm về cách viết văn bản nghị luận về một bài thơ hoặc bức tranh/pho tượng.</a:t>
            </a:r>
            <a:r>
              <a:rPr lang="en-US" sz="5101" spc="698">
                <a:solidFill>
                  <a:srgbClr val="FFFFFF"/>
                </a:solidFill>
                <a:latin typeface="Paytone One"/>
              </a:rPr>
              <a:t> </a:t>
            </a:r>
          </a:p>
          <a:p>
            <a:pPr algn="just">
              <a:lnSpc>
                <a:spcPts val="6172"/>
              </a:lnSpc>
            </a:pPr>
            <a:endParaRPr lang="en-US" sz="5101" spc="698">
              <a:solidFill>
                <a:srgbClr val="FFFFFF"/>
              </a:solidFill>
              <a:latin typeface="Paytone One"/>
            </a:endParaRPr>
          </a:p>
        </p:txBody>
      </p:sp>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flipV="1">
            <a:off x="-5549711" y="9503121"/>
            <a:ext cx="8752994" cy="2344938"/>
          </a:xfrm>
          <a:custGeom>
            <a:avLst/>
            <a:gdLst/>
            <a:ahLst/>
            <a:cxnLst/>
            <a:rect l="l" t="t" r="r" b="b"/>
            <a:pathLst>
              <a:path w="8752994" h="2344938">
                <a:moveTo>
                  <a:pt x="0" y="2344938"/>
                </a:moveTo>
                <a:lnTo>
                  <a:pt x="8752995" y="2344938"/>
                </a:lnTo>
                <a:lnTo>
                  <a:pt x="8752995" y="0"/>
                </a:lnTo>
                <a:lnTo>
                  <a:pt x="0" y="0"/>
                </a:lnTo>
                <a:lnTo>
                  <a:pt x="0" y="2344938"/>
                </a:lnTo>
                <a:close/>
              </a:path>
            </a:pathLst>
          </a:custGeom>
          <a:blipFill>
            <a:blip r:embed="rId3">
              <a:alphaModFix amt="50000"/>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7106397" y="7292427"/>
            <a:ext cx="8752994" cy="2344938"/>
          </a:xfrm>
          <a:custGeom>
            <a:avLst/>
            <a:gdLst/>
            <a:ahLst/>
            <a:cxnLst/>
            <a:rect l="l" t="t" r="r" b="b"/>
            <a:pathLst>
              <a:path w="8752994" h="2344938">
                <a:moveTo>
                  <a:pt x="0" y="2344938"/>
                </a:moveTo>
                <a:lnTo>
                  <a:pt x="8752994" y="2344938"/>
                </a:lnTo>
                <a:lnTo>
                  <a:pt x="8752994" y="0"/>
                </a:lnTo>
                <a:lnTo>
                  <a:pt x="0" y="0"/>
                </a:lnTo>
                <a:lnTo>
                  <a:pt x="0" y="2344938"/>
                </a:lnTo>
                <a:close/>
              </a:path>
            </a:pathLst>
          </a:custGeom>
          <a:blipFill>
            <a:blip r:embed="rId3">
              <a:alphaModFix amt="50000"/>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203334" y="3160363"/>
            <a:ext cx="1436571" cy="2040287"/>
          </a:xfrm>
          <a:custGeom>
            <a:avLst/>
            <a:gdLst/>
            <a:ahLst/>
            <a:cxnLst/>
            <a:rect l="l" t="t" r="r" b="b"/>
            <a:pathLst>
              <a:path w="1436571" h="2040287">
                <a:moveTo>
                  <a:pt x="0" y="0"/>
                </a:moveTo>
                <a:lnTo>
                  <a:pt x="1436571" y="0"/>
                </a:lnTo>
                <a:lnTo>
                  <a:pt x="1436571" y="2040287"/>
                </a:lnTo>
                <a:lnTo>
                  <a:pt x="0" y="2040287"/>
                </a:lnTo>
                <a:lnTo>
                  <a:pt x="0" y="0"/>
                </a:lnTo>
                <a:close/>
              </a:path>
            </a:pathLst>
          </a:custGeom>
          <a:blipFill>
            <a:blip r:embed="rId5">
              <a:alphaModFix amt="90000"/>
            </a:blip>
            <a:stretch>
              <a:fillRect t="-170213" r="-302279" b="-124554"/>
            </a:stretch>
          </a:blipFill>
        </p:spPr>
      </p:sp>
      <p:sp>
        <p:nvSpPr>
          <p:cNvPr id="6" name="Freeform 6"/>
          <p:cNvSpPr/>
          <p:nvPr/>
        </p:nvSpPr>
        <p:spPr>
          <a:xfrm>
            <a:off x="-203334" y="-422255"/>
            <a:ext cx="1047084" cy="1487118"/>
          </a:xfrm>
          <a:custGeom>
            <a:avLst/>
            <a:gdLst/>
            <a:ahLst/>
            <a:cxnLst/>
            <a:rect l="l" t="t" r="r" b="b"/>
            <a:pathLst>
              <a:path w="1047084" h="1487118">
                <a:moveTo>
                  <a:pt x="0" y="0"/>
                </a:moveTo>
                <a:lnTo>
                  <a:pt x="1047083" y="0"/>
                </a:lnTo>
                <a:lnTo>
                  <a:pt x="1047083" y="1487118"/>
                </a:lnTo>
                <a:lnTo>
                  <a:pt x="0" y="1487118"/>
                </a:lnTo>
                <a:lnTo>
                  <a:pt x="0" y="0"/>
                </a:lnTo>
                <a:close/>
              </a:path>
            </a:pathLst>
          </a:custGeom>
          <a:blipFill>
            <a:blip r:embed="rId5">
              <a:alphaModFix amt="90000"/>
            </a:blip>
            <a:stretch>
              <a:fillRect t="-170213" r="-302279" b="-124554"/>
            </a:stretch>
          </a:blipFill>
        </p:spPr>
      </p:sp>
      <p:sp>
        <p:nvSpPr>
          <p:cNvPr id="7" name="Freeform 7"/>
          <p:cNvSpPr/>
          <p:nvPr/>
        </p:nvSpPr>
        <p:spPr>
          <a:xfrm>
            <a:off x="17259300" y="2289285"/>
            <a:ext cx="730978" cy="871078"/>
          </a:xfrm>
          <a:custGeom>
            <a:avLst/>
            <a:gdLst/>
            <a:ahLst/>
            <a:cxnLst/>
            <a:rect l="l" t="t" r="r" b="b"/>
            <a:pathLst>
              <a:path w="730978" h="871078">
                <a:moveTo>
                  <a:pt x="0" y="0"/>
                </a:moveTo>
                <a:lnTo>
                  <a:pt x="730978" y="0"/>
                </a:lnTo>
                <a:lnTo>
                  <a:pt x="730978" y="871078"/>
                </a:lnTo>
                <a:lnTo>
                  <a:pt x="0" y="871078"/>
                </a:lnTo>
                <a:lnTo>
                  <a:pt x="0" y="0"/>
                </a:lnTo>
                <a:close/>
              </a:path>
            </a:pathLst>
          </a:custGeom>
          <a:blipFill>
            <a:blip r:embed="rId6"/>
            <a:stretch>
              <a:fillRect l="-1255851" t="-890824" r="-145902" b="-211110"/>
            </a:stretch>
          </a:blipFill>
        </p:spPr>
      </p:sp>
      <p:sp>
        <p:nvSpPr>
          <p:cNvPr id="8" name="TextBox 8"/>
          <p:cNvSpPr txBox="1"/>
          <p:nvPr/>
        </p:nvSpPr>
        <p:spPr>
          <a:xfrm rot="4933">
            <a:off x="2626350" y="2257331"/>
            <a:ext cx="13530336" cy="5025390"/>
          </a:xfrm>
          <a:prstGeom prst="rect">
            <a:avLst/>
          </a:prstGeom>
        </p:spPr>
        <p:txBody>
          <a:bodyPr lIns="0" tIns="0" rIns="0" bIns="0" rtlCol="0" anchor="t">
            <a:spAutoFit/>
          </a:bodyPr>
          <a:lstStyle/>
          <a:p>
            <a:pPr algn="just">
              <a:lnSpc>
                <a:spcPts val="5124"/>
              </a:lnSpc>
            </a:pPr>
            <a:r>
              <a:rPr lang="en-US" sz="4099" u="sng" spc="578">
                <a:solidFill>
                  <a:srgbClr val="FFFFFF"/>
                </a:solidFill>
                <a:latin typeface="Asap Semi-Bold"/>
              </a:rPr>
              <a:t>Kiểu bài:</a:t>
            </a:r>
            <a:r>
              <a:rPr lang="en-US" sz="4099" spc="578">
                <a:solidFill>
                  <a:srgbClr val="FFFFFF"/>
                </a:solidFill>
                <a:latin typeface="Asap Semi-Bold"/>
              </a:rPr>
              <a:t> Nghị luận về một tác phẩm văn học(bài thơ) hoặc một tác phẩm nghệ thuật(bức tranh, pho tượng) là kiểu bài nghị luận dùng lí lẽ, bằng chứng để làm rõ giá trị nội dung và một số nét đặc sắc về nghệ thuật của một bài thơ hoặc một bức tranh, pho tượng. </a:t>
            </a:r>
          </a:p>
          <a:p>
            <a:pPr algn="just">
              <a:lnSpc>
                <a:spcPts val="3874"/>
              </a:lnSpc>
            </a:pPr>
            <a:endParaRPr lang="en-US" sz="4099" spc="578">
              <a:solidFill>
                <a:srgbClr val="FFFFFF"/>
              </a:solidFill>
              <a:latin typeface="Asap Semi-Bold"/>
            </a:endParaRPr>
          </a:p>
        </p:txBody>
      </p:sp>
      <p:sp>
        <p:nvSpPr>
          <p:cNvPr id="9" name="TextBox 9"/>
          <p:cNvSpPr txBox="1"/>
          <p:nvPr/>
        </p:nvSpPr>
        <p:spPr>
          <a:xfrm rot="4933">
            <a:off x="1029163" y="317779"/>
            <a:ext cx="8361891" cy="661289"/>
          </a:xfrm>
          <a:prstGeom prst="rect">
            <a:avLst/>
          </a:prstGeom>
        </p:spPr>
        <p:txBody>
          <a:bodyPr lIns="0" tIns="0" rIns="0" bIns="0" rtlCol="0" anchor="t">
            <a:spAutoFit/>
          </a:bodyPr>
          <a:lstStyle/>
          <a:p>
            <a:pPr algn="just">
              <a:lnSpc>
                <a:spcPts val="5202"/>
              </a:lnSpc>
            </a:pPr>
            <a:r>
              <a:rPr lang="en-US" sz="4299" spc="589">
                <a:solidFill>
                  <a:srgbClr val="B68179"/>
                </a:solidFill>
                <a:latin typeface="Asap Bold"/>
              </a:rPr>
              <a:t># TRI THỨC VỀ KIỂU BÀI</a:t>
            </a:r>
          </a:p>
        </p:txBody>
      </p:sp>
    </p:spTree>
  </p:cSld>
  <p:clrMapOvr>
    <a:masterClrMapping/>
  </p:clrMapOvr>
  <p:transition>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1040</Words>
  <PresentationFormat>Custom</PresentationFormat>
  <Paragraphs>79</Paragraphs>
  <Slides>17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Asap Semi-Bold</vt:lpstr>
      <vt:lpstr>Montserrat Bold</vt:lpstr>
      <vt:lpstr>Asap</vt:lpstr>
      <vt:lpstr>Paytone One</vt:lpstr>
      <vt:lpstr>Calibri</vt:lpstr>
      <vt:lpstr>Paytone One Bold</vt:lpstr>
      <vt:lpstr>Asap Semi-Bold Italics</vt:lpstr>
      <vt:lpstr>Montserrat Bold Italics</vt:lpstr>
      <vt:lpstr>Asap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2023-08-04T08:18:06Z</dcterms:modified>
  <dc:identifier>DAFqLf7hwMo</dc:identifier>
</cp:coreProperties>
</file>