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86" r:id="rId3"/>
    <p:sldId id="479" r:id="rId4"/>
    <p:sldId id="485" r:id="rId5"/>
    <p:sldId id="498" r:id="rId6"/>
    <p:sldId id="487" r:id="rId7"/>
    <p:sldId id="499" r:id="rId8"/>
    <p:sldId id="497" r:id="rId9"/>
    <p:sldId id="491" r:id="rId10"/>
    <p:sldId id="496" r:id="rId11"/>
    <p:sldId id="481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51"/>
  </p:normalViewPr>
  <p:slideViewPr>
    <p:cSldViewPr snapToGrid="0" snapToObjects="1">
      <p:cViewPr varScale="1">
        <p:scale>
          <a:sx n="66" d="100"/>
          <a:sy n="66" d="100"/>
        </p:scale>
        <p:origin x="-17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24/7/2021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=""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=""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="" xmlns:a16="http://schemas.microsoft.com/office/drawing/2014/main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bậc phụ huynh</a:t>
            </a:r>
            <a:endParaRPr lang="x-none" sz="3600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=""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=""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=""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=""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=""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=""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4">
            <a:extLst>
              <a:ext uri="{FF2B5EF4-FFF2-40B4-BE49-F238E27FC236}">
                <a16:creationId xmlns="" xmlns:a16="http://schemas.microsoft.com/office/drawing/2014/main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</a:t>
            </a: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học Lich Sử lớp 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6</a:t>
            </a:r>
            <a:endParaRPr lang="x-none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106272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55032" y="104172"/>
            <a:ext cx="974557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BÀI 11. GIAO LƯU THƯƠNG MẠI VÀ VÃN HOÁ Ở ĐÔNG NAM Á</a:t>
            </a: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  <a:p>
            <a:pPr marL="63500" indent="622300" algn="ctr">
              <a:lnSpc>
                <a:spcPct val="130000"/>
              </a:lnSpc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TỪ ĐẨU CÔNG NGUYÊN ĐẾN THÊ KỈ X</a:t>
            </a: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1749400"/>
            <a:ext cx="849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DCBA9E5-A094-7C43-8285-0A340276F3C5}"/>
              </a:ext>
            </a:extLst>
          </p:cNvPr>
          <p:cNvSpPr txBox="1"/>
          <p:nvPr/>
        </p:nvSpPr>
        <p:spPr>
          <a:xfrm>
            <a:off x="153295" y="2293551"/>
            <a:ext cx="443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white"/>
                </a:solidFill>
                <a:latin typeface="Times New Roman"/>
              </a:rPr>
              <a:t>Bài tập 2</a:t>
            </a:r>
            <a:endParaRPr lang="x-none" sz="24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46408CF-F478-6448-9CE2-081F1AD5F0A1}"/>
              </a:ext>
            </a:extLst>
          </p:cNvPr>
          <p:cNvSpPr txBox="1"/>
          <p:nvPr/>
        </p:nvSpPr>
        <p:spPr>
          <a:xfrm>
            <a:off x="153295" y="2967029"/>
            <a:ext cx="10542779" cy="59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  <a:spcBef>
                <a:spcPts val="900"/>
              </a:spcBef>
              <a:spcAft>
                <a:spcPts val="900"/>
              </a:spcAft>
            </a:pPr>
            <a:r>
              <a:rPr lang="nl-NL" sz="2400" i="1">
                <a:solidFill>
                  <a:schemeClr val="bg1"/>
                </a:solidFill>
                <a:latin typeface="Times New Roman"/>
                <a:ea typeface="Calibri"/>
              </a:rPr>
              <a:t>Trong vai hướng dẫn viên du lịch, em hãy giới thiệu về một thành tựu văn hóa đặc sắc ở Đông Nam Á (từ đầu Công nguyên đến thế kỉ X)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pic>
        <p:nvPicPr>
          <p:cNvPr id="1026" name="Picture 2" descr="https://www.daikynguyen.tv/wp-content/uploads/2017/08/9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33" y="399090"/>
            <a:ext cx="4822938" cy="46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aikynguyen.tv/wp-content/uploads/2017/08/5-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9090"/>
            <a:ext cx="5534025" cy="46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2922586" y="5591080"/>
            <a:ext cx="611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191919"/>
                </a:solidFill>
                <a:latin typeface="+mj-lt"/>
              </a:rPr>
              <a:t>Borobudur: Ngôi đền Phật giáo lớn nhất thế giới ở Indonesia</a:t>
            </a:r>
            <a:endParaRPr lang="vi-VN" sz="2400" b="1">
              <a:solidFill>
                <a:srgbClr val="19191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51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>
                <a:solidFill>
                  <a:srgbClr val="191919"/>
                </a:solidFill>
                <a:latin typeface="Merriweather"/>
              </a:rPr>
              <a:t>Borobudur: Ngôi đền Phật giáo lớn nhất thế giới ở Indonesia</a:t>
            </a:r>
            <a:endParaRPr lang="vi-VN" b="1">
              <a:solidFill>
                <a:srgbClr val="191919"/>
              </a:solidFill>
              <a:effectLst/>
              <a:latin typeface="Merriweathe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pic>
        <p:nvPicPr>
          <p:cNvPr id="3074" name="Picture 2" descr="https://www.daikynguyen.tv/wp-content/uploads/2017/08/2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7" y="576449"/>
            <a:ext cx="5243739" cy="46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daikynguyen.tv/wp-content/uploads/2017/08/12_z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94" y="707075"/>
            <a:ext cx="5287282" cy="44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2922586" y="5591080"/>
            <a:ext cx="611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chemeClr val="bg2"/>
                </a:solidFill>
                <a:latin typeface="+mj-lt"/>
              </a:rPr>
              <a:t>Borobudur: Ngôi đền Phật giáo lớn nhất thế giới ở Indonesia</a:t>
            </a:r>
            <a:endParaRPr lang="vi-VN" sz="2400" b="1">
              <a:solidFill>
                <a:schemeClr val="bg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770022" y="188396"/>
            <a:ext cx="1025090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  <a:spcAft>
                <a:spcPts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BÀI 11. GIAO LƯU THƯƠNG MẠI VÀ VÃN HOÁ Ở ĐÔNG NAM Á</a:t>
            </a: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  <a:p>
            <a:pPr marL="63500" indent="622300" algn="ctr">
              <a:lnSpc>
                <a:spcPct val="130000"/>
              </a:lnSpc>
              <a:spcAft>
                <a:spcPts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TỪ ĐẨU CÔNG NGUYÊN ĐẾN THÊ KỈ X</a:t>
            </a:r>
            <a:endParaRPr lang="en-US" sz="4000" b="1">
              <a:solidFill>
                <a:srgbClr val="FFFF00"/>
              </a:solidFill>
              <a:effectLst/>
              <a:latin typeface="Arial"/>
              <a:ea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5" y="1388440"/>
            <a:ext cx="651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FF00"/>
                </a:solidFill>
                <a:latin typeface="Times New Roman"/>
                <a:ea typeface="Times New Roman"/>
              </a:rPr>
              <a:t>1. </a:t>
            </a:r>
            <a:r>
              <a:rPr lang="nl-NL" sz="2400" b="1">
                <a:solidFill>
                  <a:srgbClr val="FFFF00"/>
                </a:solidFill>
                <a:latin typeface="Times New Roman"/>
                <a:ea typeface="Calibri"/>
              </a:rPr>
              <a:t>Tác động của quá trình giao lưu thương mại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94525" y="1816894"/>
            <a:ext cx="6980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>
                <a:solidFill>
                  <a:schemeClr val="bg2"/>
                </a:solidFill>
                <a:latin typeface="Times New Roman"/>
                <a:ea typeface="Times New Roman"/>
              </a:rPr>
              <a:t>- Từ khoảng thế kỉ I, do nhu cầu trao đổi hàng hóa thương nhân Ấn Độ tăng cường hoạt động ở Đông Nam Á tập trung ở các cảng thị lớn của các vương quốc Phù Nam, Ca-lin-ga, Sri Vi-giây-a…</a:t>
            </a:r>
            <a:endParaRPr lang="en-US" sz="2400">
              <a:solidFill>
                <a:schemeClr val="bg2"/>
              </a:solidFill>
              <a:latin typeface="Times New Roman"/>
              <a:ea typeface="Calibri"/>
            </a:endParaRP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 </a:t>
            </a:r>
            <a:endParaRPr lang="x-non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94526" y="4075089"/>
            <a:ext cx="7167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>
                <a:solidFill>
                  <a:schemeClr val="bg2"/>
                </a:solidFill>
                <a:latin typeface="Times New Roman"/>
                <a:ea typeface="Times New Roman"/>
              </a:rPr>
              <a:t>-Từ khoảng thế kỉ VII, thương nhân Trung Quốc cũng mở rộng quan hệ vùng Đông Nam Á</a:t>
            </a:r>
            <a:endParaRPr lang="en-US" sz="2400">
              <a:solidFill>
                <a:schemeClr val="bg2"/>
              </a:solidFill>
              <a:latin typeface="Times New Roman"/>
              <a:ea typeface="Calibri"/>
            </a:endParaRP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 </a:t>
            </a:r>
            <a:endParaRPr lang="x-none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4F05073-6A25-484A-B674-F4811FAF90E5}"/>
              </a:ext>
            </a:extLst>
          </p:cNvPr>
          <p:cNvCxnSpPr/>
          <p:nvPr/>
        </p:nvCxnSpPr>
        <p:spPr>
          <a:xfrm>
            <a:off x="7261718" y="1481098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5214616"/>
            <a:ext cx="6980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smtClean="0">
                <a:solidFill>
                  <a:schemeClr val="bg2"/>
                </a:solidFill>
                <a:latin typeface="Times New Roman"/>
                <a:ea typeface="Times New Roman"/>
              </a:rPr>
              <a:t>- Đông </a:t>
            </a:r>
            <a:r>
              <a:rPr lang="en-US" sz="2400">
                <a:solidFill>
                  <a:schemeClr val="bg2"/>
                </a:solidFill>
                <a:latin typeface="Times New Roman"/>
                <a:ea typeface="Times New Roman"/>
              </a:rPr>
              <a:t>Nam Á là nơi cung cấp các sản vật tự nhiên: gỗ quý, hương đồi mồi, ngọc trai… tiêu thụ các sản phẩm thủ công…</a:t>
            </a:r>
            <a:endParaRPr lang="en-US" sz="2400">
              <a:solidFill>
                <a:schemeClr val="bg2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1026" name="Picture 2" descr="Description: Di Tích Văn Hóa Óc Eo An Gi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3" y="4170355"/>
            <a:ext cx="333165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7426035" y="3619090"/>
            <a:ext cx="448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Times New Roman"/>
                <a:ea typeface="Calibri"/>
              </a:rPr>
              <a:t>Hình </a:t>
            </a:r>
            <a:r>
              <a:rPr lang="en-US" sz="2400" smtClean="0">
                <a:solidFill>
                  <a:srgbClr val="FFFF00"/>
                </a:solidFill>
                <a:latin typeface="Times New Roman"/>
                <a:ea typeface="Calibri"/>
              </a:rPr>
              <a:t>11.2: Đồ trang sức bằng vàng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escription: Bộ sưu tập hiện vật vàng văn hóa Óc Eo - Gò Tháp đề nghị công nhận bảo vật  quốc 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85" y="1260805"/>
            <a:ext cx="35655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7714766" y="6376230"/>
            <a:ext cx="382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Times New Roman"/>
                <a:ea typeface="Calibri"/>
              </a:rPr>
              <a:t>Hình 11.3: Tiền Phù Nam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0" algn="ctr">
              <a:lnSpc>
                <a:spcPct val="130000"/>
              </a:lnSpc>
            </a:pP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1307623"/>
            <a:ext cx="6030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FF00"/>
                </a:solidFill>
                <a:latin typeface="Times New Roman"/>
                <a:ea typeface="Times New Roman"/>
              </a:rPr>
              <a:t>2. </a:t>
            </a:r>
            <a:r>
              <a:rPr lang="en-US" sz="2400" b="1">
                <a:solidFill>
                  <a:srgbClr val="FFFF00"/>
                </a:solidFill>
                <a:latin typeface="Times New Roman"/>
                <a:ea typeface="Times New Roman"/>
              </a:rPr>
              <a:t>Tác động của </a:t>
            </a:r>
            <a:r>
              <a:rPr lang="nl-NL" sz="2400" b="1">
                <a:solidFill>
                  <a:srgbClr val="FFFF00"/>
                </a:solidFill>
                <a:latin typeface="Times New Roman"/>
                <a:ea typeface="Calibri"/>
              </a:rPr>
              <a:t>quá trình giao lưu văn hóa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926935"/>
            <a:ext cx="6257440" cy="79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400">
                <a:solidFill>
                  <a:prstClr val="white"/>
                </a:solidFill>
                <a:latin typeface="Times New Roman"/>
                <a:ea typeface="Calibri"/>
              </a:rPr>
              <a:t>+ Tôn giáo: Phật giáo và Hin-đu giáo của Ấn Độ   hoà nhập với tín ngưỡng dân gian của cư dân bản địa.</a:t>
            </a:r>
            <a:endParaRPr lang="en-US" sz="2400">
              <a:solidFill>
                <a:prstClr val="white"/>
              </a:solidFill>
              <a:latin typeface="Times New Roman"/>
              <a:ea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6545032" y="1438292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970116" y="104172"/>
            <a:ext cx="478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06905" y="188396"/>
            <a:ext cx="954104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BÀI 11. GIAO LƯU THƯƠNG MẠI VÀ VÃN HOÁ Ở ĐÔNG NAM Á</a:t>
            </a: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  <a:p>
            <a:pPr marL="63500" indent="622300" algn="ctr">
              <a:lnSpc>
                <a:spcPct val="130000"/>
              </a:lnSpc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TỪ ĐẨU CÔNG NGUYÊN ĐẾN THÊ KỈ X</a:t>
            </a: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</p:txBody>
      </p:sp>
      <p:pic>
        <p:nvPicPr>
          <p:cNvPr id="2050" name="Picture 2" descr="Quần thể đền thờ Pramban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35" y="1402870"/>
            <a:ext cx="48768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7093515" y="4879895"/>
            <a:ext cx="448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Times New Roman"/>
                <a:ea typeface="Calibri"/>
              </a:rPr>
              <a:t>Hình </a:t>
            </a:r>
            <a:r>
              <a:rPr lang="en-US" sz="2400" smtClean="0">
                <a:solidFill>
                  <a:srgbClr val="FFFF00"/>
                </a:solidFill>
                <a:latin typeface="Times New Roman"/>
                <a:ea typeface="Calibri"/>
              </a:rPr>
              <a:t>11.4: Đền Pram-ba-nan </a:t>
            </a:r>
          </a:p>
          <a:p>
            <a:r>
              <a:rPr lang="en-US" sz="240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2400" smtClean="0">
                <a:solidFill>
                  <a:srgbClr val="FFFF00"/>
                </a:solidFill>
                <a:latin typeface="Times New Roman"/>
                <a:ea typeface="Calibri"/>
              </a:rPr>
              <a:t>   (In-đô-ne-xi-a, thế kỉ IX)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1307623"/>
            <a:ext cx="6030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Times New Roman"/>
                <a:ea typeface="Times New Roman"/>
              </a:rPr>
              <a:t>2.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Tác động của </a:t>
            </a:r>
            <a:r>
              <a:rPr lang="nl-NL" sz="2400" b="1">
                <a:solidFill>
                  <a:srgbClr val="FF0000"/>
                </a:solidFill>
                <a:latin typeface="Times New Roman"/>
                <a:ea typeface="Calibri"/>
              </a:rPr>
              <a:t>quá trình giao lưu văn hóa</a:t>
            </a:r>
            <a:endParaRPr lang="x-none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926935"/>
            <a:ext cx="6257440" cy="79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400">
                <a:latin typeface="Times New Roman"/>
                <a:ea typeface="Calibri"/>
              </a:rPr>
              <a:t>+ Tôn giáo: Phật giáo và Hin-đu giáo của Ấn Độ   hoà nhập với tín ngưỡng dân gian của cư dân bản địa.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8B42A6-87DA-0241-B329-8AA5CF10C5DC}"/>
              </a:ext>
            </a:extLst>
          </p:cNvPr>
          <p:cNvSpPr txBox="1"/>
          <p:nvPr/>
        </p:nvSpPr>
        <p:spPr>
          <a:xfrm>
            <a:off x="140138" y="2851464"/>
            <a:ext cx="6220149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400">
                <a:latin typeface="Times New Roman"/>
                <a:ea typeface="Calibri"/>
              </a:rPr>
              <a:t>+ Chữ viết và văn học: </a:t>
            </a:r>
            <a:endParaRPr lang="en-US" sz="2400">
              <a:latin typeface="Times New Roman"/>
              <a:ea typeface="Calibri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400">
                <a:latin typeface="Times New Roman"/>
                <a:ea typeface="Calibri"/>
              </a:rPr>
              <a:t>- Chữ viết: Tiếp thu hệ thống chữ cổ của Ấn Độ, cư dân Đông Nam Á sáng tạo ra chữ viết riêng, người Việt tiếp thu hệ thống chữ Hán từ Trung Quốc. </a:t>
            </a:r>
            <a:endParaRPr lang="en-US" sz="2400">
              <a:latin typeface="Times New Roman"/>
              <a:ea typeface="Calibri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400">
                <a:latin typeface="Times New Roman"/>
                <a:ea typeface="Calibri"/>
              </a:rPr>
              <a:t>- Văn học: Tiếp thu văn học của Ấn Độ và sáng tạo ra bộ sử thi Ra-ma Khiên (Thái Lan), Riêm Kê (Cam-phu-chia)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6545032" y="1438292"/>
            <a:ext cx="0" cy="488703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970116" y="104172"/>
            <a:ext cx="478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06905" y="188396"/>
            <a:ext cx="954104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 algn="ctr">
              <a:lnSpc>
                <a:spcPct val="130000"/>
              </a:lnSpc>
            </a:pPr>
            <a:r>
              <a:rPr lang="en-US" sz="2400" b="1">
                <a:latin typeface="Times New Roman"/>
                <a:ea typeface="Arial"/>
              </a:rPr>
              <a:t>BÀI 11. GIAO LƯU THƯƠNG MẠI VÀ VÃN HOÁ Ở ĐÔNG NAM Á</a:t>
            </a:r>
            <a:endParaRPr lang="en-US" sz="4000" b="1">
              <a:latin typeface="Arial"/>
              <a:ea typeface="Arial"/>
            </a:endParaRPr>
          </a:p>
          <a:p>
            <a:pPr marL="63500" lvl="0" indent="622300" algn="ctr">
              <a:lnSpc>
                <a:spcPct val="130000"/>
              </a:lnSpc>
            </a:pPr>
            <a:r>
              <a:rPr lang="en-US" sz="2400" b="1">
                <a:latin typeface="Times New Roman"/>
                <a:ea typeface="Arial"/>
              </a:rPr>
              <a:t>TỪ ĐẨU CÔNG NGUYÊN ĐẾN THÊ KỈ X</a:t>
            </a:r>
            <a:endParaRPr lang="en-US" sz="4000" b="1">
              <a:latin typeface="Arial"/>
              <a:ea typeface="Arial"/>
            </a:endParaRPr>
          </a:p>
        </p:txBody>
      </p:sp>
      <p:pic>
        <p:nvPicPr>
          <p:cNvPr id="16" name="Picture 2" descr="Soạn Lịch sử 6 bài 11 : Giao lưu thương mại và văn hóa ở Đông Nam 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35" y="1436937"/>
            <a:ext cx="4608971" cy="29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6940873" y="4599532"/>
            <a:ext cx="5150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Hình 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Calibri"/>
              </a:rPr>
              <a:t>11.5: Chữ viết Chăm khắc trên bia Pô Na-ga, (Nha Trang, Khánh Hòa, Việt Nam, năm 965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Calibri"/>
              </a:rPr>
              <a:t>)</a:t>
            </a:r>
            <a:endParaRPr lang="x-none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0" algn="ctr">
              <a:lnSpc>
                <a:spcPct val="130000"/>
              </a:lnSpc>
            </a:pP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1307623"/>
            <a:ext cx="6030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FF00"/>
                </a:solidFill>
                <a:latin typeface="Times New Roman"/>
                <a:ea typeface="Times New Roman"/>
              </a:rPr>
              <a:t>2. </a:t>
            </a:r>
            <a:r>
              <a:rPr lang="en-US" sz="2400" b="1">
                <a:solidFill>
                  <a:srgbClr val="FFFF00"/>
                </a:solidFill>
                <a:latin typeface="Times New Roman"/>
                <a:ea typeface="Times New Roman"/>
              </a:rPr>
              <a:t>Tác động của </a:t>
            </a:r>
            <a:r>
              <a:rPr lang="nl-NL" sz="2400" b="1">
                <a:solidFill>
                  <a:srgbClr val="FFFF00"/>
                </a:solidFill>
                <a:latin typeface="Times New Roman"/>
                <a:ea typeface="Calibri"/>
              </a:rPr>
              <a:t>quá trình giao lưu văn hóa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926935"/>
            <a:ext cx="6257440" cy="79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400">
                <a:solidFill>
                  <a:prstClr val="white"/>
                </a:solidFill>
                <a:latin typeface="Times New Roman"/>
                <a:ea typeface="Calibri"/>
              </a:rPr>
              <a:t>+ Tôn giáo: Phật giáo và Hin-đu giáo của Ấn Độ   hoà nhập với tín ngưỡng dân gian của cư dân bản địa.</a:t>
            </a:r>
            <a:endParaRPr lang="en-US" sz="2400">
              <a:solidFill>
                <a:prstClr val="white"/>
              </a:solidFill>
              <a:latin typeface="Times New Roman"/>
              <a:ea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8B42A6-87DA-0241-B329-8AA5CF10C5DC}"/>
              </a:ext>
            </a:extLst>
          </p:cNvPr>
          <p:cNvSpPr txBox="1"/>
          <p:nvPr/>
        </p:nvSpPr>
        <p:spPr>
          <a:xfrm>
            <a:off x="140138" y="2851464"/>
            <a:ext cx="6220149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400">
                <a:solidFill>
                  <a:prstClr val="white"/>
                </a:solidFill>
                <a:latin typeface="Times New Roman"/>
                <a:ea typeface="Calibri"/>
              </a:rPr>
              <a:t>+ Chữ viết và văn học: </a:t>
            </a:r>
            <a:endParaRPr lang="en-US" sz="2400">
              <a:solidFill>
                <a:prstClr val="white"/>
              </a:solidFill>
              <a:latin typeface="Times New Roman"/>
              <a:ea typeface="Calibri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400">
                <a:solidFill>
                  <a:prstClr val="white"/>
                </a:solidFill>
                <a:latin typeface="Times New Roman"/>
                <a:ea typeface="Calibri"/>
              </a:rPr>
              <a:t>- Chữ viết: Tiếp thu hệ thống chữ cổ của Ấn Độ, cư dân Đông Nam Á sáng tạo ra chữ viết riêng, người Việt tiếp thu hệ thống chữ Hán từ Trung Quốc. </a:t>
            </a:r>
            <a:endParaRPr lang="en-US" sz="2400">
              <a:solidFill>
                <a:prstClr val="white"/>
              </a:solidFill>
              <a:latin typeface="Times New Roman"/>
              <a:ea typeface="Calibri"/>
            </a:endParaRPr>
          </a:p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400">
                <a:solidFill>
                  <a:prstClr val="white"/>
                </a:solidFill>
                <a:latin typeface="Times New Roman"/>
                <a:ea typeface="Calibri"/>
              </a:rPr>
              <a:t>- Văn học: Tiếp thu văn học của Ấn Độ và sáng tạo ra bộ sử thi Ra-ma Khiên (Thái Lan), Riêm Kê (Cam-phu-chia)</a:t>
            </a:r>
            <a:endParaRPr lang="en-US" sz="2400">
              <a:solidFill>
                <a:prstClr val="white"/>
              </a:solidFill>
              <a:latin typeface="Times New Roman"/>
              <a:ea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6545032" y="1438292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970116" y="104172"/>
            <a:ext cx="478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06905" y="188396"/>
            <a:ext cx="954104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BÀI 11. GIAO LƯU THƯƠNG MẠI VÀ VÃN HOÁ Ở ĐÔNG NAM Á</a:t>
            </a: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  <a:p>
            <a:pPr marL="63500" indent="622300" algn="ctr">
              <a:lnSpc>
                <a:spcPct val="130000"/>
              </a:lnSpc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TỪ ĐẨU CÔNG NGUYÊN ĐẾN THÊ KỈ X</a:t>
            </a: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5310872"/>
            <a:ext cx="6265761" cy="12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400">
                <a:solidFill>
                  <a:prstClr val="white"/>
                </a:solidFill>
                <a:latin typeface="Times New Roman"/>
                <a:ea typeface="Calibri"/>
              </a:rPr>
              <a:t>+ Kiến trúc và điêu khắc: mang đậm dấu ấn của kiến trúc và tôn giáo Ấn Độ, phổ biến là đền tháp như tháp Chăm (Việt Nam) khu đền Bô-rô-bu-đua, Pram-ba-nan (In-đô-nê-xi-a) chùa Suê-đa-gôn (Mi-an-ma).... </a:t>
            </a:r>
            <a:endParaRPr lang="en-US" sz="2400">
              <a:solidFill>
                <a:prstClr val="white"/>
              </a:solidFill>
              <a:latin typeface="Times New Roman"/>
              <a:ea typeface="Calibri"/>
            </a:endParaRPr>
          </a:p>
        </p:txBody>
      </p:sp>
      <p:pic>
        <p:nvPicPr>
          <p:cNvPr id="16" name="Picture 11" descr="Hinh 11.6. Chua Sue-da-gon (hay chua Van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86" y="1420380"/>
            <a:ext cx="5109000" cy="35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6647503" y="5134568"/>
            <a:ext cx="5399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Times New Roman"/>
                <a:ea typeface="Calibri"/>
              </a:rPr>
              <a:t>Hình </a:t>
            </a:r>
            <a:r>
              <a:rPr lang="en-US" sz="2400" smtClean="0">
                <a:solidFill>
                  <a:schemeClr val="bg2"/>
                </a:solidFill>
                <a:latin typeface="Times New Roman"/>
                <a:ea typeface="Calibri"/>
              </a:rPr>
              <a:t>11.6: Chùa Suê-đa-gon (hay chùa Vàng) (Y-găng-gun, Mi-a-ma, khoảng thế kỉ VI-X)</a:t>
            </a:r>
            <a:endParaRPr lang="x-none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ạn Lịch sử 6 bài 11 : Giao lưu thương mại và văn hóa ở Đông Nam 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4" y="567702"/>
            <a:ext cx="4000771" cy="50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6303780" y="5988295"/>
            <a:ext cx="448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/>
                <a:ea typeface="Calibri"/>
              </a:rPr>
              <a:t>Hình </a:t>
            </a:r>
            <a:r>
              <a:rPr lang="en-US" sz="2400" smtClean="0">
                <a:latin typeface="Times New Roman"/>
                <a:ea typeface="Calibri"/>
              </a:rPr>
              <a:t>11.8: Tháp PooNa-ga (Nha Trang, Khánh Hòa, Việt Nam)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41320" y="5766615"/>
            <a:ext cx="506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/>
                <a:ea typeface="Calibri"/>
              </a:rPr>
              <a:t>Hình </a:t>
            </a:r>
            <a:r>
              <a:rPr lang="en-US" sz="2400" smtClean="0">
                <a:latin typeface="Times New Roman"/>
                <a:ea typeface="Calibri"/>
              </a:rPr>
              <a:t>11.7: Đầu tượng theo phong cách Đra-ra-va-ti (Thái Lan, thế kỉ VII)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Tháp Bà Ponagar Nha Trang - Di Sản Văn Hóa Chăm Lớn Nhất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45" y="567702"/>
            <a:ext cx="5843443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0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106272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55032" y="104172"/>
            <a:ext cx="974557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 algn="ctr">
              <a:lnSpc>
                <a:spcPct val="130000"/>
              </a:lnSpc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BÀI 11. GIAO LƯU THƯƠNG MẠI VÀ VÃN HOÁ Ở ĐÔNG NAM Á</a:t>
            </a: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  <a:p>
            <a:pPr marL="63500" lvl="0" indent="622300" algn="ctr">
              <a:lnSpc>
                <a:spcPct val="130000"/>
              </a:lnSpc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TỪ ĐẨU CÔNG NGUYÊN ĐẾN THÊ KỈ X</a:t>
            </a: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1135768"/>
            <a:ext cx="849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194921" y="1571269"/>
            <a:ext cx="443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Bài tập 1:</a:t>
            </a:r>
            <a:endParaRPr lang="x-non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1438045" y="1659308"/>
            <a:ext cx="9909162" cy="59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  <a:spcBef>
                <a:spcPts val="900"/>
              </a:spcBef>
              <a:spcAft>
                <a:spcPts val="900"/>
              </a:spcAft>
            </a:pPr>
            <a:r>
              <a:rPr lang="nl-NL" sz="2400" i="1">
                <a:solidFill>
                  <a:schemeClr val="bg1"/>
                </a:solidFill>
                <a:latin typeface="Times New Roman"/>
                <a:ea typeface="Calibri"/>
              </a:rPr>
              <a:t>Ghi vắn tắt nội dung theo mẫu thể hiện sự tác động của quá trình thương mại và văn hóa ở Đông Nam Á từ đầu Công nguyên đến thế kỉ X.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49374"/>
              </p:ext>
            </p:extLst>
          </p:nvPr>
        </p:nvGraphicFramePr>
        <p:xfrm>
          <a:off x="721895" y="2607079"/>
          <a:ext cx="10094494" cy="3741660"/>
        </p:xfrm>
        <a:graphic>
          <a:graphicData uri="http://schemas.openxmlformats.org/drawingml/2006/table">
            <a:tbl>
              <a:tblPr firstRow="1" firstCol="1" bandRow="1"/>
              <a:tblGrid>
                <a:gridCol w="5434104"/>
                <a:gridCol w="4660390"/>
              </a:tblGrid>
              <a:tr h="5336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Tác động của quá trình giao lưu thương mại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Tác động của quá trình giao lưu văn hóa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6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Thương nhân Ấn Độ hoạt động mạnh mẽ ở Đông Nam Á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Phật giáo và Hin-đu giáo du nhập vào Đông Nam Á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8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Thương nhân Trung Quốc mở rộng quan hệ buôn bán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Tiếp thu chữ cổ Ấn Độ, sáng tạo ra 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chữ viết riêng của người Mã Lai, Chăm, Khơ-me...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2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Đông Nam Á cung cấp sản vật tự nhiên và thị trường tiêu thụ sản phẩm thủ công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Kiến trúc mang đậm dấu ấn kiến trúc Ấn Độ, điêu khắc chủ yếu tượng thần, tượng phật, phù điêu.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0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903</Words>
  <Application>Microsoft Office PowerPoint</Application>
  <PresentationFormat>Custom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57</cp:revision>
  <dcterms:created xsi:type="dcterms:W3CDTF">2021-07-16T02:46:11Z</dcterms:created>
  <dcterms:modified xsi:type="dcterms:W3CDTF">2021-07-24T03:04:36Z</dcterms:modified>
</cp:coreProperties>
</file>