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76" r:id="rId3"/>
    <p:sldId id="278" r:id="rId4"/>
    <p:sldId id="279" r:id="rId5"/>
    <p:sldId id="313" r:id="rId6"/>
    <p:sldId id="346" r:id="rId7"/>
    <p:sldId id="283" r:id="rId8"/>
    <p:sldId id="347" r:id="rId9"/>
    <p:sldId id="348" r:id="rId10"/>
    <p:sldId id="349" r:id="rId11"/>
    <p:sldId id="350" r:id="rId12"/>
    <p:sldId id="287" r:id="rId13"/>
    <p:sldId id="343" r:id="rId14"/>
    <p:sldId id="351" r:id="rId15"/>
    <p:sldId id="325" r:id="rId16"/>
    <p:sldId id="352" r:id="rId17"/>
    <p:sldId id="292" r:id="rId18"/>
    <p:sldId id="29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05788C"/>
    <a:srgbClr val="048DA4"/>
    <a:srgbClr val="05A0B8"/>
    <a:srgbClr val="006673"/>
    <a:srgbClr val="A3DBE1"/>
    <a:srgbClr val="E26714"/>
    <a:srgbClr val="EE8640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0" autoAdjust="0"/>
    <p:restoredTop sz="94118" autoAdjust="0"/>
  </p:normalViewPr>
  <p:slideViewPr>
    <p:cSldViewPr snapToGrid="0" showGuides="1">
      <p:cViewPr varScale="1">
        <p:scale>
          <a:sx n="59" d="100"/>
          <a:sy n="59" d="100"/>
        </p:scale>
        <p:origin x="62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14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29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9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5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32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1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18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94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15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5028" y="2231571"/>
            <a:ext cx="105482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Press the ________to start the device.</a:t>
            </a:r>
          </a:p>
          <a:p>
            <a:pPr marL="514350" indent="-514350" algn="just">
              <a:buAutoNum type="arabicPeriod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There is a dirty ______ on your smartphone. Wipe it away.</a:t>
            </a:r>
          </a:p>
          <a:p>
            <a:pPr algn="just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 You need to _______ your mobile phone. The battery is very low.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58757-51E2-4884-9BEE-AA4C4D44013A}"/>
              </a:ext>
            </a:extLst>
          </p:cNvPr>
          <p:cNvSpPr txBox="1"/>
          <p:nvPr/>
        </p:nvSpPr>
        <p:spPr>
          <a:xfrm>
            <a:off x="963513" y="1002108"/>
            <a:ext cx="57137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9BA6FF-D0C2-4D0A-9B93-E0D682CFF0B7}"/>
              </a:ext>
            </a:extLst>
          </p:cNvPr>
          <p:cNvSpPr txBox="1"/>
          <p:nvPr/>
        </p:nvSpPr>
        <p:spPr>
          <a:xfrm>
            <a:off x="1705855" y="1125218"/>
            <a:ext cx="10201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Complete the sentences with the words in the box.</a:t>
            </a:r>
            <a:endParaRPr lang="en-US" sz="2400" dirty="0">
              <a:solidFill>
                <a:srgbClr val="F2653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8E059-D809-47DD-92EC-562C6BF2F5A5}"/>
              </a:ext>
            </a:extLst>
          </p:cNvPr>
          <p:cNvSpPr txBox="1"/>
          <p:nvPr/>
        </p:nvSpPr>
        <p:spPr>
          <a:xfrm>
            <a:off x="3210732" y="2201029"/>
            <a:ext cx="182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</a:rPr>
              <a:t>button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27BB4-C4E1-4155-95C3-67C70AE3E5A6}"/>
              </a:ext>
            </a:extLst>
          </p:cNvPr>
          <p:cNvSpPr txBox="1"/>
          <p:nvPr/>
        </p:nvSpPr>
        <p:spPr>
          <a:xfrm>
            <a:off x="3428906" y="3892157"/>
            <a:ext cx="182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</a:rPr>
              <a:t>charge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02E132-A5F8-4C1A-9460-65662964ADCF}"/>
              </a:ext>
            </a:extLst>
          </p:cNvPr>
          <p:cNvSpPr txBox="1"/>
          <p:nvPr/>
        </p:nvSpPr>
        <p:spPr>
          <a:xfrm>
            <a:off x="3787674" y="3046593"/>
            <a:ext cx="1829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</a:rPr>
              <a:t>stain</a:t>
            </a:r>
          </a:p>
        </p:txBody>
      </p:sp>
    </p:spTree>
    <p:extLst>
      <p:ext uri="{BB962C8B-B14F-4D97-AF65-F5344CB8AC3E}">
        <p14:creationId xmlns:p14="http://schemas.microsoft.com/office/powerpoint/2010/main" val="416897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Guessing game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7303" y="1941905"/>
            <a:ext cx="6252159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Vocabulary pre-teach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</a:rPr>
              <a:t>Activity 1:  Complete the sentences with the words in the box.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69607" y="3007356"/>
            <a:ext cx="6287903" cy="133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2: Listen to a conversation about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. Fill in each gap in the diagram below with one word.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3: Listen again. Put a tick next to the correct way and a cross next to the wrong way to use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796918" y="230881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81141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54628" y="989693"/>
            <a:ext cx="95738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Listen to a conversation about </a:t>
            </a:r>
            <a:r>
              <a:rPr lang="en-US" sz="2400" b="1" dirty="0" err="1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RoboVacuum</a:t>
            </a:r>
            <a:r>
              <a:rPr lang="en-US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Fill in each gap in the diagram below with one word.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6777BD-7C76-43F1-ADE8-979BF2C1115F}"/>
              </a:ext>
            </a:extLst>
          </p:cNvPr>
          <p:cNvSpPr txBox="1"/>
          <p:nvPr/>
        </p:nvSpPr>
        <p:spPr>
          <a:xfrm>
            <a:off x="1619987" y="2125401"/>
            <a:ext cx="36617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ea typeface="Times New Roman" panose="02020603050405020304" pitchFamily="18" charset="0"/>
                <a:cs typeface="Cambria" panose="02040503050406030204" pitchFamily="18" charset="0"/>
              </a:rPr>
              <a:t>Study the diagram and predict information</a:t>
            </a:r>
            <a:endParaRPr lang="en-US" sz="2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BDDCE-FDE9-4503-AF28-235C6070D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634" y="1818706"/>
            <a:ext cx="5551794" cy="49118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66B6A6-A581-4D80-88BD-D8E6FD74FA97}"/>
              </a:ext>
            </a:extLst>
          </p:cNvPr>
          <p:cNvSpPr txBox="1"/>
          <p:nvPr/>
        </p:nvSpPr>
        <p:spPr>
          <a:xfrm>
            <a:off x="6441558" y="2483763"/>
            <a:ext cx="1829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64E227-4AF6-4999-A20C-00FCCF9D890C}"/>
              </a:ext>
            </a:extLst>
          </p:cNvPr>
          <p:cNvSpPr txBox="1"/>
          <p:nvPr/>
        </p:nvSpPr>
        <p:spPr>
          <a:xfrm>
            <a:off x="8327531" y="5781748"/>
            <a:ext cx="1829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4876B-7515-4A8B-B196-3C4BA9FD6344}"/>
              </a:ext>
            </a:extLst>
          </p:cNvPr>
          <p:cNvSpPr txBox="1"/>
          <p:nvPr/>
        </p:nvSpPr>
        <p:spPr>
          <a:xfrm>
            <a:off x="9543987" y="5120869"/>
            <a:ext cx="1829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stains</a:t>
            </a:r>
          </a:p>
        </p:txBody>
      </p:sp>
      <p:pic>
        <p:nvPicPr>
          <p:cNvPr id="2" name="038">
            <a:hlinkClick r:id="" action="ppaction://media"/>
            <a:extLst>
              <a:ext uri="{FF2B5EF4-FFF2-40B4-BE49-F238E27FC236}">
                <a16:creationId xmlns:a16="http://schemas.microsoft.com/office/drawing/2014/main" id="{5BB79541-49F9-4701-8FAD-B38254396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54375" y="127973"/>
            <a:ext cx="748225" cy="7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9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654627" y="989693"/>
            <a:ext cx="100584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Listen again. Put a tick next to the correct way and a cross next to the wrong way to use </a:t>
            </a:r>
            <a:r>
              <a:rPr lang="en-US" sz="2400" b="1" dirty="0" err="1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RoboVacuum</a:t>
            </a:r>
            <a:r>
              <a:rPr lang="en-US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F2653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C23EA-2F49-4DD2-AB65-D1E3810C7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9320" y="1820690"/>
            <a:ext cx="3956137" cy="4740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CE0FC9-7957-46D8-AA4D-26903EA56B25}"/>
              </a:ext>
            </a:extLst>
          </p:cNvPr>
          <p:cNvSpPr txBox="1"/>
          <p:nvPr/>
        </p:nvSpPr>
        <p:spPr>
          <a:xfrm>
            <a:off x="6726818" y="4386237"/>
            <a:ext cx="46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E4FE8B-20B5-407C-9C20-5BC8D4E606FB}"/>
              </a:ext>
            </a:extLst>
          </p:cNvPr>
          <p:cNvSpPr txBox="1"/>
          <p:nvPr/>
        </p:nvSpPr>
        <p:spPr>
          <a:xfrm>
            <a:off x="6019246" y="2723457"/>
            <a:ext cx="46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02711D-A519-49CB-A4D9-B7968B7C013C}"/>
              </a:ext>
            </a:extLst>
          </p:cNvPr>
          <p:cNvSpPr txBox="1"/>
          <p:nvPr/>
        </p:nvSpPr>
        <p:spPr>
          <a:xfrm>
            <a:off x="6096000" y="6016656"/>
            <a:ext cx="46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" name="039">
            <a:hlinkClick r:id="" action="ppaction://media"/>
            <a:extLst>
              <a:ext uri="{FF2B5EF4-FFF2-40B4-BE49-F238E27FC236}">
                <a16:creationId xmlns:a16="http://schemas.microsoft.com/office/drawing/2014/main" id="{C3985148-44E8-4113-BDA5-89C3D8C8A6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3756" y="72225"/>
            <a:ext cx="789272" cy="78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Guessing game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7303" y="1941905"/>
            <a:ext cx="6252159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Vocabulary pre-teach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</a:rPr>
              <a:t>Activity 1:  Complete the sentences with the words in the box.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69607" y="3007356"/>
            <a:ext cx="6287903" cy="133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2: Listen to a conversation about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. Fill in each gap in the diagram below with one word.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3: Listen again. Put a tick next to the correct way and a cross next to the wrong way to use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796918" y="230881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2713271" y="3685917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00546" y="482242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159430" y="4618434"/>
            <a:ext cx="6287903" cy="961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4: What other buttons do you want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to have? Add them to the picture below and tell your friends about them.</a:t>
            </a:r>
            <a:endParaRPr lang="en-US" sz="1800" dirty="0">
              <a:solidFill>
                <a:srgbClr val="05788C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16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1007929"/>
            <a:ext cx="10243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 other buttons do you want </a:t>
            </a:r>
            <a:r>
              <a:rPr lang="en-US" sz="2400" b="1" dirty="0" err="1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RoboVacuum</a:t>
            </a:r>
            <a:r>
              <a:rPr lang="en-US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have? Add them to the picture below and tell your friends about them.</a:t>
            </a:r>
            <a:endParaRPr lang="en-VN" sz="24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A13175-C694-8148-849A-68DA8C3A3EF4}"/>
              </a:ext>
            </a:extLst>
          </p:cNvPr>
          <p:cNvSpPr/>
          <p:nvPr/>
        </p:nvSpPr>
        <p:spPr>
          <a:xfrm>
            <a:off x="1654675" y="2481424"/>
            <a:ext cx="47297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want my Robo Vacuum to have a Timer button on the top. First, you press it. Then, you set the time by pressing the minutes and seconds buttons on the right.</a:t>
            </a:r>
            <a:endParaRPr lang="en-VN" sz="2800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1AE4E-6B9C-44B8-825E-81D147602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824" y="1970657"/>
            <a:ext cx="469582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99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Guessing game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7303" y="1941905"/>
            <a:ext cx="6252159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Vocabulary pre-teach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</a:rPr>
              <a:t>Activity 1:  Complete the sentences with the words in the box.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69607" y="3007356"/>
            <a:ext cx="6287903" cy="133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2: Listen to a conversation about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. Fill in each gap in the diagram below with one word.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3: Listen again. Put a tick next to the correct way and a cross next to the wrong way to use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796918" y="230881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2713271" y="3685917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00546" y="482242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77302" y="5849265"/>
            <a:ext cx="628790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720858" y="598585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38678" y="5024425"/>
            <a:ext cx="548330" cy="9614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159430" y="4618434"/>
            <a:ext cx="6287903" cy="961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4: What other buttons do you want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to have? Add them to the picture below and tell your friends about them.</a:t>
            </a:r>
            <a:endParaRPr lang="en-US" sz="1800" dirty="0">
              <a:solidFill>
                <a:srgbClr val="05788C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06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462442" y="2557829"/>
            <a:ext cx="8584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Listen for specific information about Robo vacuum.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99333" y="1884559"/>
            <a:ext cx="8584082" cy="1924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3200" dirty="0"/>
              <a:t>Prepare for the next lesson: Unit 5: </a:t>
            </a:r>
            <a:r>
              <a:rPr lang="en-US" sz="3200" dirty="0"/>
              <a:t>Writing</a:t>
            </a:r>
            <a:endParaRPr lang="en-VN" sz="3200" dirty="0"/>
          </a:p>
          <a:p>
            <a:pPr>
              <a:lnSpc>
                <a:spcPct val="200000"/>
              </a:lnSpc>
            </a:pPr>
            <a:r>
              <a:rPr lang="en-US" sz="3200" dirty="0"/>
              <a:t>2. 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909457" y="3781323"/>
            <a:ext cx="53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48DA4"/>
                </a:solidFill>
              </a:rPr>
              <a:t>Robo Vacuum</a:t>
            </a:r>
            <a:endParaRPr lang="en-VN" sz="3600" dirty="0">
              <a:solidFill>
                <a:srgbClr val="048DA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INVENTIONS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6136819" y="2826680"/>
            <a:ext cx="4777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2524837"/>
            <a:ext cx="10430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b="0" i="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Listen for specific information about how to use an invention.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62538" y="329912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Guessing game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7303" y="1941905"/>
            <a:ext cx="6252159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Vocabulary pre-teach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</a:rPr>
              <a:t>Activity 1:  Complete the sentences with the words in the box.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69607" y="3007356"/>
            <a:ext cx="6287903" cy="13360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2: Listen to a conversation about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. Fill in each gap in the diagram below with one word.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3: Listen again. Put a tick next to the correct way and a cross next to the wrong way to use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1796918" y="2308812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2713271" y="3685917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300546" y="4822428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177302" y="5849265"/>
            <a:ext cx="6287903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B30C1C-7CD2-F645-AD2A-20422A87673D}"/>
              </a:ext>
            </a:extLst>
          </p:cNvPr>
          <p:cNvSpPr/>
          <p:nvPr/>
        </p:nvSpPr>
        <p:spPr>
          <a:xfrm>
            <a:off x="720858" y="5985853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F776CBCD-5166-BE40-9B1D-2FA55B23F42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38678" y="5024425"/>
            <a:ext cx="548330" cy="96142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CAF6456-892F-7644-9C00-B5F5D84C266E}"/>
              </a:ext>
            </a:extLst>
          </p:cNvPr>
          <p:cNvSpPr/>
          <p:nvPr/>
        </p:nvSpPr>
        <p:spPr>
          <a:xfrm>
            <a:off x="5159430" y="4618434"/>
            <a:ext cx="6287903" cy="961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Activity 4: What other buttons do you want </a:t>
            </a:r>
            <a:r>
              <a:rPr lang="en-US" sz="1800" dirty="0" err="1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RoboVacuum</a:t>
            </a: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 to have? Add them to the picture below and tell your friends about them.</a:t>
            </a:r>
            <a:endParaRPr lang="en-US" sz="1800" dirty="0">
              <a:solidFill>
                <a:srgbClr val="05788C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72469" y="100828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03419" y="959307"/>
            <a:ext cx="535687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6673"/>
                </a:solidFill>
              </a:rPr>
              <a:t>Guessing game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E88976-703C-F946-B741-19671C680E6D}"/>
              </a:ext>
            </a:extLst>
          </p:cNvPr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F72A9C-CF01-EB47-80D4-038C812F45EC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34A17D-2AF8-114E-A73D-86495470FF19}"/>
              </a:ext>
            </a:extLst>
          </p:cNvPr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A1478C-9C19-C445-952E-4B8380FC1F8B}"/>
              </a:ext>
            </a:extLst>
          </p:cNvPr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DDB13F-F3F0-4848-B14F-144427C2D1F6}"/>
              </a:ext>
            </a:extLst>
          </p:cNvPr>
          <p:cNvSpPr/>
          <p:nvPr/>
        </p:nvSpPr>
        <p:spPr>
          <a:xfrm>
            <a:off x="772469" y="2306457"/>
            <a:ext cx="615369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800" b="1" i="1" dirty="0"/>
              <a:t>What is it?</a:t>
            </a:r>
          </a:p>
          <a:p>
            <a:pPr algn="just" fontAlgn="base"/>
            <a:endParaRPr lang="en-US" sz="2800" b="1" i="1" dirty="0"/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2800" dirty="0">
                <a:cs typeface="Times New Roman" panose="02020603050405020304" pitchFamily="18" charset="0"/>
              </a:rPr>
              <a:t> It is a household appliance.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sz="2800" dirty="0"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2800" dirty="0">
                <a:cs typeface="Times New Roman" panose="02020603050405020304" pitchFamily="18" charset="0"/>
              </a:rPr>
              <a:t> It has wheels.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sz="2800" dirty="0">
              <a:cs typeface="Times New Roman" panose="02020603050405020304" pitchFamily="18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2800" dirty="0">
                <a:cs typeface="Times New Roman" panose="02020603050405020304" pitchFamily="18" charset="0"/>
              </a:rPr>
              <a:t> It sucks up dirt and dust.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F91563C-C4AF-4D75-B089-7087A0CBD1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957" y="1416682"/>
            <a:ext cx="3083331" cy="1848693"/>
          </a:xfrm>
          <a:prstGeom prst="rect">
            <a:avLst/>
          </a:prstGeom>
        </p:spPr>
      </p:pic>
      <p:pic>
        <p:nvPicPr>
          <p:cNvPr id="7" name="Picture 6" descr="A black video game console&#10;&#10;Description automatically generated with medium confidence">
            <a:extLst>
              <a:ext uri="{FF2B5EF4-FFF2-40B4-BE49-F238E27FC236}">
                <a16:creationId xmlns:a16="http://schemas.microsoft.com/office/drawing/2014/main" id="{E9F7BB74-CB68-495B-82A9-1E13433B96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42" y="2196674"/>
            <a:ext cx="3108544" cy="31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5271218" y="218823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98282" y="1147821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416680" y="2008512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77303" y="1110010"/>
            <a:ext cx="625215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Guessing game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77303" y="1941905"/>
            <a:ext cx="6252159" cy="84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  <a:cs typeface="Cambria" panose="02040503050406030204" pitchFamily="18" charset="0"/>
              </a:rPr>
              <a:t>Vocabulary pre-teach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5788C"/>
                </a:solidFill>
                <a:effectLst/>
                <a:ea typeface="Times New Roman" panose="02020603050405020304" pitchFamily="18" charset="0"/>
              </a:rPr>
              <a:t>Activity 1:  Complete the sentences with the words in the box.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2705466" y="1390506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623907" y="361497"/>
            <a:ext cx="152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3730393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007138" y="169592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Button (n)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7138" y="4204909"/>
            <a:ext cx="63130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small part of a machine that you press to make it work</a:t>
            </a:r>
            <a:endParaRPr lang="en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4627" y="2783699"/>
            <a:ext cx="1335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/ˈ</a:t>
            </a:r>
            <a:r>
              <a:rPr lang="vi-VN" sz="2800" b="1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bʌtn</a:t>
            </a:r>
            <a:r>
              <a:rPr lang="vi-VN" sz="3200" b="1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endParaRPr lang="en-VN" sz="3200" b="1" dirty="0">
              <a:solidFill>
                <a:srgbClr val="05A0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9BA6FF-D0C2-4D0A-9B93-E0D682CFF0B7}"/>
              </a:ext>
            </a:extLst>
          </p:cNvPr>
          <p:cNvSpPr txBox="1"/>
          <p:nvPr/>
        </p:nvSpPr>
        <p:spPr>
          <a:xfrm>
            <a:off x="862509" y="1078901"/>
            <a:ext cx="10201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Vocabulary Pre-teach</a:t>
            </a:r>
            <a:endParaRPr lang="en-US" sz="2400" dirty="0">
              <a:solidFill>
                <a:srgbClr val="F2653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53D397AC-939F-4FD1-A25B-94E9AD8B6A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212" y="1730661"/>
            <a:ext cx="3744133" cy="2106075"/>
          </a:xfrm>
          <a:prstGeom prst="rect">
            <a:avLst/>
          </a:prstGeom>
        </p:spPr>
      </p:pic>
      <p:pic>
        <p:nvPicPr>
          <p:cNvPr id="11" name="button__gb_4">
            <a:hlinkClick r:id="" action="ppaction://media"/>
            <a:extLst>
              <a:ext uri="{FF2B5EF4-FFF2-40B4-BE49-F238E27FC236}">
                <a16:creationId xmlns:a16="http://schemas.microsoft.com/office/drawing/2014/main" id="{26EE8A32-E2D6-490E-8693-8EFECF4CF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0575" y="3464934"/>
            <a:ext cx="572854" cy="5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007138" y="169592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charge (v)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7138" y="4204909"/>
            <a:ext cx="63130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to pass electricity through something so that it is stored there; to take in electricity so that it is stored and ready for use</a:t>
            </a:r>
            <a:endParaRPr lang="en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4627" y="2783699"/>
            <a:ext cx="15199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/tʃɑːdʒ/</a:t>
            </a:r>
            <a:endParaRPr lang="en-VN" sz="3200" b="1" dirty="0">
              <a:solidFill>
                <a:srgbClr val="05A0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9BA6FF-D0C2-4D0A-9B93-E0D682CFF0B7}"/>
              </a:ext>
            </a:extLst>
          </p:cNvPr>
          <p:cNvSpPr txBox="1"/>
          <p:nvPr/>
        </p:nvSpPr>
        <p:spPr>
          <a:xfrm>
            <a:off x="852480" y="1082890"/>
            <a:ext cx="10201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Vocabulary Pre-teach</a:t>
            </a:r>
            <a:endParaRPr lang="en-US" sz="2400" dirty="0">
              <a:solidFill>
                <a:srgbClr val="F2653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B78B1DA-3F4C-42EB-B03A-93B7EF109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22" y="1125218"/>
            <a:ext cx="3048794" cy="4956096"/>
          </a:xfrm>
          <a:prstGeom prst="rect">
            <a:avLst/>
          </a:prstGeom>
        </p:spPr>
      </p:pic>
      <p:pic>
        <p:nvPicPr>
          <p:cNvPr id="11" name="charge__gb_2">
            <a:hlinkClick r:id="" action="ppaction://media"/>
            <a:extLst>
              <a:ext uri="{FF2B5EF4-FFF2-40B4-BE49-F238E27FC236}">
                <a16:creationId xmlns:a16="http://schemas.microsoft.com/office/drawing/2014/main" id="{EEEA03D3-57F0-4552-9B83-6CD986D1F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18968" y="3368474"/>
            <a:ext cx="671286" cy="6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0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007138" y="1695926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26532"/>
                </a:solidFill>
              </a:rPr>
              <a:t>stain (n)</a:t>
            </a:r>
            <a:endParaRPr lang="en-US" sz="8800" b="1" dirty="0">
              <a:solidFill>
                <a:srgbClr val="F26532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7138" y="4204909"/>
            <a:ext cx="50126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 dirty mark on something which is difficult to remove.</a:t>
            </a:r>
            <a:endParaRPr lang="en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4627" y="2783699"/>
            <a:ext cx="1431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5A0B8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/steɪn/</a:t>
            </a:r>
            <a:endParaRPr lang="en-VN" sz="3200" b="1" dirty="0">
              <a:solidFill>
                <a:srgbClr val="05A0B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9BA6FF-D0C2-4D0A-9B93-E0D682CFF0B7}"/>
              </a:ext>
            </a:extLst>
          </p:cNvPr>
          <p:cNvSpPr txBox="1"/>
          <p:nvPr/>
        </p:nvSpPr>
        <p:spPr>
          <a:xfrm>
            <a:off x="918882" y="1114427"/>
            <a:ext cx="10201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rgbClr val="F265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Vocabulary Pre-teach</a:t>
            </a:r>
            <a:endParaRPr lang="en-US" sz="2400" dirty="0">
              <a:solidFill>
                <a:srgbClr val="F2653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food, cup, ground, piece&#10;&#10;Description automatically generated">
            <a:extLst>
              <a:ext uri="{FF2B5EF4-FFF2-40B4-BE49-F238E27FC236}">
                <a16:creationId xmlns:a16="http://schemas.microsoft.com/office/drawing/2014/main" id="{0157B86A-482B-4E30-9919-0DC1B2567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91" y="1763477"/>
            <a:ext cx="4804768" cy="3209994"/>
          </a:xfrm>
          <a:prstGeom prst="rect">
            <a:avLst/>
          </a:prstGeom>
        </p:spPr>
      </p:pic>
      <p:pic>
        <p:nvPicPr>
          <p:cNvPr id="11" name="stain__gb_1">
            <a:hlinkClick r:id="" action="ppaction://media"/>
            <a:extLst>
              <a:ext uri="{FF2B5EF4-FFF2-40B4-BE49-F238E27FC236}">
                <a16:creationId xmlns:a16="http://schemas.microsoft.com/office/drawing/2014/main" id="{3260EFC6-3E6F-4D53-81F7-8519414BC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2688" y="3374571"/>
            <a:ext cx="638629" cy="6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2689</TotalTime>
  <Words>770</Words>
  <PresentationFormat>Widescreen</PresentationFormat>
  <Paragraphs>163</Paragraphs>
  <Slides>19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2022-04-02T07:44:51Z</dcterms:modified>
</cp:coreProperties>
</file>