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1"/>
  </p:notesMasterIdLst>
  <p:sldIdLst>
    <p:sldId id="328" r:id="rId2"/>
    <p:sldId id="329" r:id="rId3"/>
    <p:sldId id="403" r:id="rId4"/>
    <p:sldId id="409" r:id="rId5"/>
    <p:sldId id="410" r:id="rId6"/>
    <p:sldId id="337" r:id="rId7"/>
    <p:sldId id="399" r:id="rId8"/>
    <p:sldId id="405" r:id="rId9"/>
    <p:sldId id="406" r:id="rId10"/>
    <p:sldId id="336" r:id="rId11"/>
    <p:sldId id="330" r:id="rId12"/>
    <p:sldId id="400" r:id="rId13"/>
    <p:sldId id="408" r:id="rId14"/>
    <p:sldId id="401" r:id="rId15"/>
    <p:sldId id="419" r:id="rId16"/>
    <p:sldId id="402" r:id="rId17"/>
    <p:sldId id="331" r:id="rId18"/>
    <p:sldId id="332" r:id="rId19"/>
    <p:sldId id="333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00FF"/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5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121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A6248-9075-44F6-BABA-ACCDFFA54742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4" r:id="rId4"/>
    <p:sldLayoutId id="2147483695" r:id="rId5"/>
    <p:sldLayoutId id="2147483713" r:id="rId6"/>
    <p:sldLayoutId id="2147483714" r:id="rId7"/>
    <p:sldLayoutId id="21474837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60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4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86215"/>
            <a:ext cx="12666846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21: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31: Hai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998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6D282-4B7A-FC11-AAE3-08711C49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28188" y="0"/>
            <a:ext cx="12192000" cy="639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0C170-889B-E3F9-D724-F065B49F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6" r="7313"/>
          <a:stretch/>
        </p:blipFill>
        <p:spPr>
          <a:xfrm>
            <a:off x="855260" y="148944"/>
            <a:ext cx="10481480" cy="4919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E6315-EA83-09AA-B95B-33CBB4321C9E}"/>
              </a:ext>
            </a:extLst>
          </p:cNvPr>
          <p:cNvSpPr txBox="1"/>
          <p:nvPr/>
        </p:nvSpPr>
        <p:spPr>
          <a:xfrm>
            <a:off x="1050878" y="5068523"/>
            <a:ext cx="10058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* </a:t>
            </a:r>
            <a:r>
              <a:rPr lang="en-US" sz="2800" dirty="0" err="1">
                <a:solidFill>
                  <a:srgbClr val="0070C0"/>
                </a:solidFill>
              </a:rPr>
              <a:t>Tìm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trong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đồ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vuông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góc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với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nhau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0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2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6D282-4B7A-FC11-AAE3-08711C49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28188" y="0"/>
            <a:ext cx="12163812" cy="639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1FBE3-A504-ABFD-3E48-54C995E28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5" t="2090" r="4878"/>
          <a:stretch/>
        </p:blipFill>
        <p:spPr>
          <a:xfrm>
            <a:off x="726998" y="232012"/>
            <a:ext cx="10794380" cy="5677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1D083-F30C-AC8B-D36E-77611A40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 rot="1981155">
            <a:off x="6437414" y="1890996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06198-1C9D-5D09-B2F7-E63A1541F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 rot="12781979">
            <a:off x="4234081" y="2492373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1A44D-4F9B-1280-0602-91DD1ED6F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 rot="7362667">
            <a:off x="5616980" y="3307263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04B3E-7A17-59B7-3748-347F01C01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>
            <a:off x="9485109" y="1616636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364491-05E5-B415-B3AE-F0248AD47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 rot="16200000">
            <a:off x="1643630" y="1503680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2FB13-8E6A-776B-07B0-71285EE64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4" t="19388" r="66614" b="55943"/>
          <a:stretch/>
        </p:blipFill>
        <p:spPr>
          <a:xfrm rot="18200561">
            <a:off x="4990924" y="1067984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71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6D282-4B7A-FC11-AAE3-08711C49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28188" y="-81887"/>
            <a:ext cx="12163812" cy="6619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1FBE3-A504-ABFD-3E48-54C995E28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5" t="19272" r="4878" b="11769"/>
          <a:stretch/>
        </p:blipFill>
        <p:spPr>
          <a:xfrm>
            <a:off x="684716" y="291717"/>
            <a:ext cx="10794380" cy="3998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064AA-E5B1-978B-EF9A-560CACFE5668}"/>
              </a:ext>
            </a:extLst>
          </p:cNvPr>
          <p:cNvSpPr txBox="1"/>
          <p:nvPr/>
        </p:nvSpPr>
        <p:spPr>
          <a:xfrm>
            <a:off x="712904" y="3971615"/>
            <a:ext cx="10794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+mn-lt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cặp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vuông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là</a:t>
            </a:r>
            <a:r>
              <a:rPr lang="en-US" sz="2800" dirty="0">
                <a:latin typeface="+mn-lt"/>
              </a:rPr>
              <a:t>: </a:t>
            </a:r>
          </a:p>
          <a:p>
            <a:r>
              <a:rPr lang="en-US" sz="2800" dirty="0">
                <a:latin typeface="+mn-lt"/>
              </a:rPr>
              <a:t>                                                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PQ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vuông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góc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với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RS</a:t>
            </a:r>
          </a:p>
          <a:p>
            <a:r>
              <a:rPr lang="en-US" sz="2800" dirty="0">
                <a:latin typeface="+mn-lt"/>
              </a:rPr>
              <a:t>                                                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EG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460B6-4638-9733-A4B5-E5E6C2B17F21}"/>
              </a:ext>
            </a:extLst>
          </p:cNvPr>
          <p:cNvSpPr txBox="1"/>
          <p:nvPr/>
        </p:nvSpPr>
        <p:spPr>
          <a:xfrm>
            <a:off x="741092" y="5356610"/>
            <a:ext cx="10794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+mn-lt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cặp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vuông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                                                </a:t>
            </a:r>
            <a:r>
              <a:rPr lang="en-US" sz="2800" dirty="0">
                <a:solidFill>
                  <a:srgbClr val="FF0000"/>
                </a:solidFill>
              </a:rPr>
              <a:t>IK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MN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r>
              <a:rPr lang="en-US" sz="2800" dirty="0">
                <a:latin typeface="+mn-lt"/>
              </a:rPr>
              <a:t>                                                                        </a:t>
            </a:r>
          </a:p>
          <a:p>
            <a:r>
              <a:rPr lang="en-US" sz="2800" dirty="0">
                <a:latin typeface="+mn-lt"/>
              </a:rPr>
              <a:t>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24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6D282-4B7A-FC11-AAE3-08711C49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892" y="0"/>
            <a:ext cx="12192000" cy="6428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D05CB-649E-E6CE-8F6D-FA580994F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4" t="4756" r="6159" b="3050"/>
          <a:stretch/>
        </p:blipFill>
        <p:spPr>
          <a:xfrm>
            <a:off x="664025" y="197037"/>
            <a:ext cx="10727473" cy="3825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3E256-BB78-1176-BD75-50920D2AE3B0}"/>
              </a:ext>
            </a:extLst>
          </p:cNvPr>
          <p:cNvSpPr txBox="1"/>
          <p:nvPr/>
        </p:nvSpPr>
        <p:spPr>
          <a:xfrm>
            <a:off x="1050878" y="4022679"/>
            <a:ext cx="50451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FF"/>
                </a:solidFill>
                <a:latin typeface="+mn-lt"/>
              </a:rPr>
              <a:t>Hình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chữ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nhật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ABCD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có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các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cặp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nhau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:</a:t>
            </a: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DA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AB 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AB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BC 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BC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CD 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CD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DA 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7F427-0A9F-03AD-BE6E-4A88132C7157}"/>
              </a:ext>
            </a:extLst>
          </p:cNvPr>
          <p:cNvSpPr txBox="1"/>
          <p:nvPr/>
        </p:nvSpPr>
        <p:spPr>
          <a:xfrm>
            <a:off x="6523797" y="4022679"/>
            <a:ext cx="5045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FF"/>
                </a:solidFill>
                <a:latin typeface="+mn-lt"/>
              </a:rPr>
              <a:t>Hình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từ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giác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MNPQ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có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các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cặp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+mn-lt"/>
              </a:rPr>
              <a:t>nhau</a:t>
            </a:r>
            <a:r>
              <a:rPr lang="en-US" sz="2000" dirty="0">
                <a:solidFill>
                  <a:srgbClr val="FF00FF"/>
                </a:solidFill>
                <a:latin typeface="+mn-lt"/>
              </a:rPr>
              <a:t>:</a:t>
            </a: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MN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NK 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NK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KP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NK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KQ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KQ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QM </a:t>
            </a: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       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QM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vuông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góc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n-lt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MN </a:t>
            </a:r>
          </a:p>
          <a:p>
            <a:endParaRPr lang="en-US" sz="2000" dirty="0">
              <a:latin typeface="+mn-lt"/>
            </a:endParaRPr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id="{AE539871-E5CC-B940-6485-951F917D67F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049664" y="1244448"/>
            <a:ext cx="718331" cy="1023582"/>
            <a:chOff x="3552" y="144"/>
            <a:chExt cx="624" cy="1056"/>
          </a:xfrm>
        </p:grpSpPr>
        <p:sp>
          <p:nvSpPr>
            <p:cNvPr id="7" name="AutoShape 36">
              <a:extLst>
                <a:ext uri="{FF2B5EF4-FFF2-40B4-BE49-F238E27FC236}">
                  <a16:creationId xmlns:a16="http://schemas.microsoft.com/office/drawing/2014/main" id="{8BD65221-6559-81BB-A8F1-92F977CC7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8" name="AutoShape 37">
              <a:extLst>
                <a:ext uri="{FF2B5EF4-FFF2-40B4-BE49-F238E27FC236}">
                  <a16:creationId xmlns:a16="http://schemas.microsoft.com/office/drawing/2014/main" id="{8C1391BF-F20F-B561-5778-2981A577D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89E41CB6-1948-2452-9AB6-204D619D254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722822" y="1393350"/>
            <a:ext cx="718331" cy="1008656"/>
            <a:chOff x="3552" y="144"/>
            <a:chExt cx="624" cy="1056"/>
          </a:xfrm>
        </p:grpSpPr>
        <p:sp>
          <p:nvSpPr>
            <p:cNvPr id="10" name="AutoShape 36">
              <a:extLst>
                <a:ext uri="{FF2B5EF4-FFF2-40B4-BE49-F238E27FC236}">
                  <a16:creationId xmlns:a16="http://schemas.microsoft.com/office/drawing/2014/main" id="{14FA4603-44D8-2C4E-2D79-E03714C7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" name="AutoShape 37">
              <a:extLst>
                <a:ext uri="{FF2B5EF4-FFF2-40B4-BE49-F238E27FC236}">
                  <a16:creationId xmlns:a16="http://schemas.microsoft.com/office/drawing/2014/main" id="{DB5098AE-9FEB-4057-D368-DAB375C2A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5">
            <a:extLst>
              <a:ext uri="{FF2B5EF4-FFF2-40B4-BE49-F238E27FC236}">
                <a16:creationId xmlns:a16="http://schemas.microsoft.com/office/drawing/2014/main" id="{C2E33F7E-91A6-9FC6-544A-F5DB9ACF148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577659" y="2336055"/>
            <a:ext cx="718331" cy="1008656"/>
            <a:chOff x="3552" y="144"/>
            <a:chExt cx="624" cy="1056"/>
          </a:xfrm>
        </p:grpSpPr>
        <p:sp>
          <p:nvSpPr>
            <p:cNvPr id="13" name="AutoShape 36">
              <a:extLst>
                <a:ext uri="{FF2B5EF4-FFF2-40B4-BE49-F238E27FC236}">
                  <a16:creationId xmlns:a16="http://schemas.microsoft.com/office/drawing/2014/main" id="{9463912A-A1A7-E4EC-AA28-92C494BBD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4" name="AutoShape 37">
              <a:extLst>
                <a:ext uri="{FF2B5EF4-FFF2-40B4-BE49-F238E27FC236}">
                  <a16:creationId xmlns:a16="http://schemas.microsoft.com/office/drawing/2014/main" id="{280C70CC-7ED7-3758-5320-A7D64C910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5">
            <a:extLst>
              <a:ext uri="{FF2B5EF4-FFF2-40B4-BE49-F238E27FC236}">
                <a16:creationId xmlns:a16="http://schemas.microsoft.com/office/drawing/2014/main" id="{028D3C64-5259-A94D-0A1D-1B9A6A5C453C}"/>
              </a:ext>
            </a:extLst>
          </p:cNvPr>
          <p:cNvGrpSpPr>
            <a:grpSpLocks/>
          </p:cNvGrpSpPr>
          <p:nvPr/>
        </p:nvGrpSpPr>
        <p:grpSpPr bwMode="auto">
          <a:xfrm>
            <a:off x="1913676" y="2190893"/>
            <a:ext cx="718331" cy="1008656"/>
            <a:chOff x="3552" y="144"/>
            <a:chExt cx="624" cy="1056"/>
          </a:xfrm>
        </p:grpSpPr>
        <p:sp>
          <p:nvSpPr>
            <p:cNvPr id="16" name="AutoShape 36">
              <a:extLst>
                <a:ext uri="{FF2B5EF4-FFF2-40B4-BE49-F238E27FC236}">
                  <a16:creationId xmlns:a16="http://schemas.microsoft.com/office/drawing/2014/main" id="{D6BA6F3B-EB5B-713B-3C13-DC2130E4F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7" name="AutoShape 37">
              <a:extLst>
                <a:ext uri="{FF2B5EF4-FFF2-40B4-BE49-F238E27FC236}">
                  <a16:creationId xmlns:a16="http://schemas.microsoft.com/office/drawing/2014/main" id="{FA34FBF3-FC16-816B-78B5-D22A5CCBF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5">
            <a:extLst>
              <a:ext uri="{FF2B5EF4-FFF2-40B4-BE49-F238E27FC236}">
                <a16:creationId xmlns:a16="http://schemas.microsoft.com/office/drawing/2014/main" id="{EC88E142-BE3E-FF0F-217C-1FBA0FB9F0E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661624" y="1391527"/>
            <a:ext cx="718331" cy="718331"/>
            <a:chOff x="3552" y="144"/>
            <a:chExt cx="624" cy="1056"/>
          </a:xfrm>
        </p:grpSpPr>
        <p:sp>
          <p:nvSpPr>
            <p:cNvPr id="19" name="AutoShape 36">
              <a:extLst>
                <a:ext uri="{FF2B5EF4-FFF2-40B4-BE49-F238E27FC236}">
                  <a16:creationId xmlns:a16="http://schemas.microsoft.com/office/drawing/2014/main" id="{AC7D0692-DB12-54E3-45E1-F08280D0A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20" name="AutoShape 37">
              <a:extLst>
                <a:ext uri="{FF2B5EF4-FFF2-40B4-BE49-F238E27FC236}">
                  <a16:creationId xmlns:a16="http://schemas.microsoft.com/office/drawing/2014/main" id="{7135480B-DA76-83B8-DBBF-C4ACCCF9D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F358F147-FDD0-E5CB-A1D8-E92FF63AB9A4}"/>
              </a:ext>
            </a:extLst>
          </p:cNvPr>
          <p:cNvGrpSpPr>
            <a:grpSpLocks/>
          </p:cNvGrpSpPr>
          <p:nvPr/>
        </p:nvGrpSpPr>
        <p:grpSpPr bwMode="auto">
          <a:xfrm>
            <a:off x="7661623" y="2402006"/>
            <a:ext cx="718331" cy="786062"/>
            <a:chOff x="3552" y="144"/>
            <a:chExt cx="624" cy="1056"/>
          </a:xfrm>
        </p:grpSpPr>
        <p:sp>
          <p:nvSpPr>
            <p:cNvPr id="22" name="AutoShape 36">
              <a:extLst>
                <a:ext uri="{FF2B5EF4-FFF2-40B4-BE49-F238E27FC236}">
                  <a16:creationId xmlns:a16="http://schemas.microsoft.com/office/drawing/2014/main" id="{5CE607F3-41F2-E311-A58D-BE3250A28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 dirty="0">
                <a:cs typeface="Arial" panose="020B0604020202020204" pitchFamily="34" charset="0"/>
              </a:endParaRPr>
            </a:p>
          </p:txBody>
        </p:sp>
        <p:sp>
          <p:nvSpPr>
            <p:cNvPr id="23" name="AutoShape 37">
              <a:extLst>
                <a:ext uri="{FF2B5EF4-FFF2-40B4-BE49-F238E27FC236}">
                  <a16:creationId xmlns:a16="http://schemas.microsoft.com/office/drawing/2014/main" id="{50A7ADC8-F647-A2F5-9A5A-F18CDBB10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35">
            <a:extLst>
              <a:ext uri="{FF2B5EF4-FFF2-40B4-BE49-F238E27FC236}">
                <a16:creationId xmlns:a16="http://schemas.microsoft.com/office/drawing/2014/main" id="{A0284E10-8779-4DE6-F234-765B1637C37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33695" y="1379702"/>
            <a:ext cx="718331" cy="716508"/>
            <a:chOff x="3552" y="144"/>
            <a:chExt cx="624" cy="1056"/>
          </a:xfrm>
        </p:grpSpPr>
        <p:sp>
          <p:nvSpPr>
            <p:cNvPr id="25" name="AutoShape 36">
              <a:extLst>
                <a:ext uri="{FF2B5EF4-FFF2-40B4-BE49-F238E27FC236}">
                  <a16:creationId xmlns:a16="http://schemas.microsoft.com/office/drawing/2014/main" id="{69021B4B-A476-C05F-277B-06DF1D519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26" name="AutoShape 37">
              <a:extLst>
                <a:ext uri="{FF2B5EF4-FFF2-40B4-BE49-F238E27FC236}">
                  <a16:creationId xmlns:a16="http://schemas.microsoft.com/office/drawing/2014/main" id="{D6A5EBFF-71F4-3635-ADE5-B50F7546E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5">
            <a:extLst>
              <a:ext uri="{FF2B5EF4-FFF2-40B4-BE49-F238E27FC236}">
                <a16:creationId xmlns:a16="http://schemas.microsoft.com/office/drawing/2014/main" id="{7509EE4E-75EB-D33E-BFC6-3B4BA33935C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742613" y="2476815"/>
            <a:ext cx="718331" cy="718330"/>
            <a:chOff x="3552" y="144"/>
            <a:chExt cx="624" cy="1056"/>
          </a:xfrm>
        </p:grpSpPr>
        <p:sp>
          <p:nvSpPr>
            <p:cNvPr id="28" name="AutoShape 36">
              <a:extLst>
                <a:ext uri="{FF2B5EF4-FFF2-40B4-BE49-F238E27FC236}">
                  <a16:creationId xmlns:a16="http://schemas.microsoft.com/office/drawing/2014/main" id="{B04D4F40-7088-5433-3CEB-F78D5CE17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29" name="AutoShape 37">
              <a:extLst>
                <a:ext uri="{FF2B5EF4-FFF2-40B4-BE49-F238E27FC236}">
                  <a16:creationId xmlns:a16="http://schemas.microsoft.com/office/drawing/2014/main" id="{F4342774-7738-BD45-C1AA-451F204D7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9BB93F5B-CF63-9C52-838E-A8D5C759E319}"/>
              </a:ext>
            </a:extLst>
          </p:cNvPr>
          <p:cNvGrpSpPr>
            <a:grpSpLocks/>
          </p:cNvGrpSpPr>
          <p:nvPr/>
        </p:nvGrpSpPr>
        <p:grpSpPr bwMode="auto">
          <a:xfrm>
            <a:off x="9512912" y="2412633"/>
            <a:ext cx="718331" cy="786062"/>
            <a:chOff x="3552" y="144"/>
            <a:chExt cx="624" cy="1056"/>
          </a:xfrm>
        </p:grpSpPr>
        <p:sp>
          <p:nvSpPr>
            <p:cNvPr id="31" name="AutoShape 36">
              <a:extLst>
                <a:ext uri="{FF2B5EF4-FFF2-40B4-BE49-F238E27FC236}">
                  <a16:creationId xmlns:a16="http://schemas.microsoft.com/office/drawing/2014/main" id="{61DF4EFF-B6F2-245A-B7CA-D2BA62BB4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 dirty="0">
                <a:cs typeface="Arial" panose="020B0604020202020204" pitchFamily="34" charset="0"/>
              </a:endParaRPr>
            </a:p>
          </p:txBody>
        </p:sp>
        <p:sp>
          <p:nvSpPr>
            <p:cNvPr id="32" name="AutoShape 37">
              <a:extLst>
                <a:ext uri="{FF2B5EF4-FFF2-40B4-BE49-F238E27FC236}">
                  <a16:creationId xmlns:a16="http://schemas.microsoft.com/office/drawing/2014/main" id="{64CA9AB1-A743-E3C4-498A-C83D40565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2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3944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CF20D-DEFA-73F5-55DD-FDDCEF04A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7" t="1810" r="5332" b="72482"/>
          <a:stretch/>
        </p:blipFill>
        <p:spPr>
          <a:xfrm>
            <a:off x="450376" y="1"/>
            <a:ext cx="10754436" cy="1804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9BBE7-C235-07CB-7951-7886EF8BA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2" t="29045" r="14112"/>
          <a:stretch/>
        </p:blipFill>
        <p:spPr>
          <a:xfrm>
            <a:off x="6255226" y="1804918"/>
            <a:ext cx="5936773" cy="4331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5B013-F926-A66C-7EAA-1DD44EE100A2}"/>
              </a:ext>
            </a:extLst>
          </p:cNvPr>
          <p:cNvSpPr txBox="1"/>
          <p:nvPr/>
        </p:nvSpPr>
        <p:spPr>
          <a:xfrm>
            <a:off x="318453" y="1847871"/>
            <a:ext cx="6095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a* Hai </a:t>
            </a:r>
            <a:r>
              <a:rPr lang="en-US" sz="1800" b="1" dirty="0" err="1">
                <a:solidFill>
                  <a:srgbClr val="0000FF"/>
                </a:solidFill>
              </a:rPr>
              <a:t>đường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phố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vuông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góc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với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nhau</a:t>
            </a:r>
            <a:r>
              <a:rPr lang="en-US" sz="18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Gai </a:t>
            </a:r>
            <a:r>
              <a:rPr lang="en-US" sz="1800" b="1" dirty="0" err="1"/>
              <a:t>vuông</a:t>
            </a:r>
            <a:r>
              <a:rPr lang="en-US" sz="1800" b="1" dirty="0"/>
              <a:t> </a:t>
            </a:r>
            <a:r>
              <a:rPr lang="en-US" sz="1800" b="1" dirty="0" err="1"/>
              <a:t>góc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Trống</a:t>
            </a:r>
            <a:r>
              <a:rPr lang="en-US" sz="1800" b="1" dirty="0">
                <a:solidFill>
                  <a:srgbClr val="C00000"/>
                </a:solidFill>
              </a:rPr>
              <a:t>.</a:t>
            </a:r>
          </a:p>
          <a:p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Gai</a:t>
            </a:r>
            <a:r>
              <a:rPr lang="en-US" sz="1800" b="1" dirty="0"/>
              <a:t> </a:t>
            </a:r>
            <a:r>
              <a:rPr lang="en-US" sz="1800" b="1" dirty="0" err="1"/>
              <a:t>vuông</a:t>
            </a:r>
            <a:r>
              <a:rPr lang="en-US" sz="1800" b="1" dirty="0"/>
              <a:t> </a:t>
            </a:r>
            <a:r>
              <a:rPr lang="en-US" sz="1800" b="1" dirty="0" err="1"/>
              <a:t>góc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Lương</a:t>
            </a:r>
            <a:r>
              <a:rPr lang="en-US" sz="1800" b="1" dirty="0">
                <a:solidFill>
                  <a:srgbClr val="C00000"/>
                </a:solidFill>
              </a:rPr>
              <a:t> Văn. Can.</a:t>
            </a:r>
          </a:p>
          <a:p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Trống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/>
              <a:t>vuông</a:t>
            </a:r>
            <a:r>
              <a:rPr lang="en-US" sz="1800" b="1" dirty="0"/>
              <a:t> </a:t>
            </a:r>
            <a:r>
              <a:rPr lang="en-US" sz="1800" b="1" dirty="0" err="1"/>
              <a:t>góc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Bảo</a:t>
            </a:r>
            <a:r>
              <a:rPr lang="en-US" sz="1800" b="1" dirty="0">
                <a:solidFill>
                  <a:srgbClr val="C00000"/>
                </a:solidFill>
              </a:rPr>
              <a:t> Khánh.</a:t>
            </a:r>
          </a:p>
          <a:p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Bảo</a:t>
            </a:r>
            <a:r>
              <a:rPr lang="en-US" sz="1800" b="1" dirty="0">
                <a:solidFill>
                  <a:srgbClr val="C00000"/>
                </a:solidFill>
              </a:rPr>
              <a:t> Khánh </a:t>
            </a:r>
            <a:r>
              <a:rPr lang="en-US" sz="1800" b="1" dirty="0" err="1"/>
              <a:t>vuông</a:t>
            </a:r>
            <a:r>
              <a:rPr lang="en-US" sz="1800" b="1" dirty="0"/>
              <a:t> </a:t>
            </a:r>
            <a:r>
              <a:rPr lang="en-US" sz="1800" b="1" dirty="0" err="1"/>
              <a:t>góc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Ngô </a:t>
            </a:r>
            <a:r>
              <a:rPr lang="en-US" sz="1800" b="1" dirty="0" err="1">
                <a:solidFill>
                  <a:srgbClr val="C00000"/>
                </a:solidFill>
              </a:rPr>
              <a:t>Bảo</a:t>
            </a:r>
            <a:r>
              <a:rPr lang="en-US" sz="1800" b="1" dirty="0">
                <a:solidFill>
                  <a:srgbClr val="C00000"/>
                </a:solidFill>
              </a:rPr>
              <a:t> Khánh.</a:t>
            </a:r>
          </a:p>
          <a:p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Ngô </a:t>
            </a:r>
            <a:r>
              <a:rPr lang="en-US" sz="1800" b="1" dirty="0" err="1">
                <a:solidFill>
                  <a:srgbClr val="C00000"/>
                </a:solidFill>
              </a:rPr>
              <a:t>Bảo</a:t>
            </a:r>
            <a:r>
              <a:rPr lang="en-US" sz="1800" b="1" dirty="0">
                <a:solidFill>
                  <a:srgbClr val="C00000"/>
                </a:solidFill>
              </a:rPr>
              <a:t> Khánh </a:t>
            </a:r>
            <a:r>
              <a:rPr lang="en-US" sz="1800" b="1" dirty="0" err="1"/>
              <a:t>vuông</a:t>
            </a:r>
            <a:r>
              <a:rPr lang="en-US" sz="1800" b="1" dirty="0"/>
              <a:t> </a:t>
            </a:r>
            <a:r>
              <a:rPr lang="en-US" sz="1800" b="1" dirty="0" err="1"/>
              <a:t>góc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Hành</a:t>
            </a:r>
            <a:r>
              <a:rPr lang="en-US" sz="1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16413-4D2B-F0D6-53CA-E3B8814E0D3A}"/>
              </a:ext>
            </a:extLst>
          </p:cNvPr>
          <p:cNvSpPr txBox="1"/>
          <p:nvPr/>
        </p:nvSpPr>
        <p:spPr>
          <a:xfrm>
            <a:off x="318453" y="4433194"/>
            <a:ext cx="5936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b* </a:t>
            </a:r>
            <a:r>
              <a:rPr lang="en-US" sz="1800" b="1" dirty="0" err="1">
                <a:solidFill>
                  <a:srgbClr val="0000FF"/>
                </a:solidFill>
              </a:rPr>
              <a:t>Từ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phố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Hàng</a:t>
            </a:r>
            <a:r>
              <a:rPr lang="en-US" sz="1800" b="1" dirty="0">
                <a:solidFill>
                  <a:srgbClr val="0000FF"/>
                </a:solidFill>
              </a:rPr>
              <a:t> Gai </a:t>
            </a:r>
            <a:r>
              <a:rPr lang="en-US" sz="1800" b="1" dirty="0" err="1">
                <a:solidFill>
                  <a:srgbClr val="0000FF"/>
                </a:solidFill>
              </a:rPr>
              <a:t>và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Hàng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Trống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đi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ra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Hồ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Gươm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thì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có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thể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đi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theo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những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đường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phố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sau</a:t>
            </a:r>
            <a:r>
              <a:rPr lang="en-US" sz="18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800" b="1" dirty="0"/>
              <a:t>- </a:t>
            </a:r>
            <a:r>
              <a:rPr lang="en-US" sz="1800" b="1" dirty="0" err="1"/>
              <a:t>Từ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Gai </a:t>
            </a:r>
            <a:r>
              <a:rPr lang="en-US" sz="1800" b="1" dirty="0"/>
              <a:t>qua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Lương</a:t>
            </a:r>
            <a:r>
              <a:rPr lang="en-US" sz="1800" b="1" dirty="0">
                <a:solidFill>
                  <a:srgbClr val="C00000"/>
                </a:solidFill>
              </a:rPr>
              <a:t> Văn Can </a:t>
            </a:r>
            <a:r>
              <a:rPr lang="en-US" sz="1800" b="1" dirty="0" err="1"/>
              <a:t>đến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Lê Thái </a:t>
            </a:r>
            <a:r>
              <a:rPr lang="en-US" sz="1800" b="1" dirty="0" err="1">
                <a:solidFill>
                  <a:srgbClr val="C00000"/>
                </a:solidFill>
              </a:rPr>
              <a:t>Tổ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-</a:t>
            </a:r>
            <a:r>
              <a:rPr lang="en-US" sz="1800" b="1" dirty="0" err="1"/>
              <a:t>Từ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Hàng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Trống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qua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Bảo</a:t>
            </a:r>
            <a:r>
              <a:rPr lang="en-US" sz="1800" b="1" dirty="0">
                <a:solidFill>
                  <a:srgbClr val="C00000"/>
                </a:solidFill>
              </a:rPr>
              <a:t> Khánh </a:t>
            </a:r>
            <a:r>
              <a:rPr lang="en-US" sz="1800" b="1" dirty="0" err="1"/>
              <a:t>đến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Lê Thái </a:t>
            </a:r>
            <a:r>
              <a:rPr lang="en-US" sz="1800" b="1" dirty="0" err="1">
                <a:solidFill>
                  <a:srgbClr val="C00000"/>
                </a:solidFill>
              </a:rPr>
              <a:t>Tổ</a:t>
            </a:r>
            <a:r>
              <a:rPr lang="en-US" sz="1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59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2524836" y="3238259"/>
            <a:ext cx="7438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948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1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lớp 4 _ Ôn tập về góc _ VioEd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02BA6F2-795A-B5EB-85D7-5849365163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33F7A4-350F-2A2C-17C5-7B60214E5D4D}"/>
              </a:ext>
            </a:extLst>
          </p:cNvPr>
          <p:cNvSpPr/>
          <p:nvPr/>
        </p:nvSpPr>
        <p:spPr>
          <a:xfrm>
            <a:off x="1983365" y="493412"/>
            <a:ext cx="7956651" cy="6141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Trong video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  <a:p>
            <a:pPr algn="ctr"/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939EE1-41DA-D520-5D99-8A78BC1E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3" t="19686" r="37918" b="16701"/>
          <a:stretch/>
        </p:blipFill>
        <p:spPr>
          <a:xfrm>
            <a:off x="700875" y="1476356"/>
            <a:ext cx="3379806" cy="39052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D3251B-31E5-E1AE-ACB3-17303A039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37" t="34073" r="44701" b="17551"/>
          <a:stretch/>
        </p:blipFill>
        <p:spPr>
          <a:xfrm>
            <a:off x="8247908" y="1613140"/>
            <a:ext cx="3243217" cy="37685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B1B2E2-62E2-852B-2C7F-C93C6D469E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43" t="33406" r="44405" b="17551"/>
          <a:stretch/>
        </p:blipFill>
        <p:spPr>
          <a:xfrm>
            <a:off x="4599297" y="1613140"/>
            <a:ext cx="3243218" cy="37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C899F04C-F143-AFB1-0DAB-D954447D71FC}"/>
              </a:ext>
            </a:extLst>
          </p:cNvPr>
          <p:cNvSpPr>
            <a:spLocks/>
          </p:cNvSpPr>
          <p:nvPr/>
        </p:nvSpPr>
        <p:spPr bwMode="gray">
          <a:xfrm flipV="1">
            <a:off x="2639562" y="3637946"/>
            <a:ext cx="1609352" cy="1286479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E2F40AC-04F9-63F6-D597-094C3F5B046E}"/>
              </a:ext>
            </a:extLst>
          </p:cNvPr>
          <p:cNvSpPr>
            <a:spLocks/>
          </p:cNvSpPr>
          <p:nvPr/>
        </p:nvSpPr>
        <p:spPr bwMode="gray">
          <a:xfrm rot="16200000">
            <a:off x="3138991" y="2698347"/>
            <a:ext cx="327606" cy="1912938"/>
          </a:xfrm>
          <a:custGeom>
            <a:avLst/>
            <a:gdLst>
              <a:gd name="T0" fmla="*/ 58151854 w 142"/>
              <a:gd name="T1" fmla="*/ 119379 h 604"/>
              <a:gd name="T2" fmla="*/ 70768489 w 142"/>
              <a:gd name="T3" fmla="*/ 48767805 h 604"/>
              <a:gd name="T4" fmla="*/ 0 w 142"/>
              <a:gd name="T5" fmla="*/ 48915902 h 604"/>
              <a:gd name="T6" fmla="*/ 114093914 w 142"/>
              <a:gd name="T7" fmla="*/ 62365015 h 604"/>
              <a:gd name="T8" fmla="*/ 224614751 w 142"/>
              <a:gd name="T9" fmla="*/ 48915902 h 604"/>
              <a:gd name="T10" fmla="*/ 158174042 w 142"/>
              <a:gd name="T11" fmla="*/ 48915902 h 604"/>
              <a:gd name="T12" fmla="*/ 156651690 w 142"/>
              <a:gd name="T13" fmla="*/ 0 h 604"/>
              <a:gd name="T14" fmla="*/ 58151854 w 142"/>
              <a:gd name="T15" fmla="*/ 119379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654A0FBD-24E0-318E-557C-87BC1D9F2A1D}"/>
              </a:ext>
            </a:extLst>
          </p:cNvPr>
          <p:cNvSpPr>
            <a:spLocks/>
          </p:cNvSpPr>
          <p:nvPr/>
        </p:nvSpPr>
        <p:spPr bwMode="gray">
          <a:xfrm>
            <a:off x="2629212" y="2452688"/>
            <a:ext cx="1609352" cy="1286479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6A30F4E8-E0EC-0A5A-DF8C-4988E468B2B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1629" y="2807940"/>
            <a:ext cx="3932237" cy="1641967"/>
          </a:xfrm>
          <a:prstGeom prst="roundRect">
            <a:avLst>
              <a:gd name="adj" fmla="val 11505"/>
            </a:avLst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tù</a:t>
            </a:r>
            <a:r>
              <a:rPr lang="en-US" sz="2000" dirty="0"/>
              <a:t>, </a:t>
            </a:r>
            <a:r>
              <a:rPr lang="en-US" sz="2000" dirty="0" err="1"/>
              <a:t>đỉnh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,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OM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ON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tù</a:t>
            </a:r>
            <a:r>
              <a:rPr lang="en-US" sz="2000" dirty="0"/>
              <a:t>,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.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80B66621-1456-44E1-994E-A1D2FEE95A1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286765" y="4534549"/>
            <a:ext cx="3932237" cy="1729960"/>
          </a:xfrm>
          <a:prstGeom prst="roundRect">
            <a:avLst>
              <a:gd name="adj" fmla="val 11505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bẹt</a:t>
            </a:r>
            <a:r>
              <a:rPr lang="en-US" sz="2000" dirty="0"/>
              <a:t>, </a:t>
            </a:r>
            <a:r>
              <a:rPr lang="en-US" sz="2000" dirty="0" err="1"/>
              <a:t>đỉnh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,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OC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OD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bẹt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.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484004FC-EA35-B5A5-A7CB-886F05DFED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42425" y="789310"/>
            <a:ext cx="3895848" cy="1858355"/>
          </a:xfrm>
          <a:prstGeom prst="roundRect">
            <a:avLst>
              <a:gd name="adj" fmla="val 11505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nhọn</a:t>
            </a:r>
            <a:r>
              <a:rPr lang="en-US" sz="2000" dirty="0"/>
              <a:t>, </a:t>
            </a:r>
            <a:r>
              <a:rPr lang="en-US" sz="2000" dirty="0" err="1"/>
              <a:t>đỉnh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,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OA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OB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nhọn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.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AD1C2CF1-7F47-E485-18AA-9B3264859E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17471" y="1567656"/>
            <a:ext cx="376237" cy="236538"/>
          </a:xfrm>
          <a:prstGeom prst="rightArrow">
            <a:avLst>
              <a:gd name="adj1" fmla="val 50000"/>
              <a:gd name="adj2" fmla="val 45450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D6E8A3F8-8005-6054-F259-009AC33AF5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8949" y="818867"/>
            <a:ext cx="2793331" cy="1828799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F14933AA-7B63-2D34-1AC6-F4BA202977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98951" y="2768107"/>
            <a:ext cx="2802456" cy="1641967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2198F404-BB14-6ACE-6070-8C3D8E81785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51305" y="4508909"/>
            <a:ext cx="2802455" cy="1781240"/>
          </a:xfrm>
          <a:prstGeom prst="roundRect">
            <a:avLst>
              <a:gd name="adj" fmla="val 1192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12CD609-9A40-CAB6-7C0A-EA69A2AD0269}"/>
              </a:ext>
            </a:extLst>
          </p:cNvPr>
          <p:cNvSpPr/>
          <p:nvPr/>
        </p:nvSpPr>
        <p:spPr>
          <a:xfrm>
            <a:off x="272955" y="2913554"/>
            <a:ext cx="2111019" cy="144046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E7728E-427E-75CB-0013-064700B944C2}"/>
              </a:ext>
            </a:extLst>
          </p:cNvPr>
          <p:cNvCxnSpPr>
            <a:cxnSpLocks/>
          </p:cNvCxnSpPr>
          <p:nvPr/>
        </p:nvCxnSpPr>
        <p:spPr>
          <a:xfrm flipV="1">
            <a:off x="5090617" y="1271264"/>
            <a:ext cx="1105469" cy="7799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531F5A-7503-A411-BF1D-140E4FF8A375}"/>
              </a:ext>
            </a:extLst>
          </p:cNvPr>
          <p:cNvCxnSpPr>
            <a:cxnSpLocks/>
          </p:cNvCxnSpPr>
          <p:nvPr/>
        </p:nvCxnSpPr>
        <p:spPr>
          <a:xfrm>
            <a:off x="5090617" y="2064845"/>
            <a:ext cx="13238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EBE2939-582B-4617-FD94-0D487B4A0286}"/>
              </a:ext>
            </a:extLst>
          </p:cNvPr>
          <p:cNvSpPr txBox="1"/>
          <p:nvPr/>
        </p:nvSpPr>
        <p:spPr>
          <a:xfrm>
            <a:off x="5015555" y="2051197"/>
            <a:ext cx="34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4F37B4-BBBE-7804-F209-B4B08E852291}"/>
              </a:ext>
            </a:extLst>
          </p:cNvPr>
          <p:cNvSpPr txBox="1"/>
          <p:nvPr/>
        </p:nvSpPr>
        <p:spPr>
          <a:xfrm>
            <a:off x="5864000" y="892062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9DB634-6A5A-C544-62DA-427E4AC3CD1E}"/>
              </a:ext>
            </a:extLst>
          </p:cNvPr>
          <p:cNvSpPr txBox="1"/>
          <p:nvPr/>
        </p:nvSpPr>
        <p:spPr>
          <a:xfrm>
            <a:off x="6182438" y="2051197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CAD2C4-099C-ABF0-569C-9E8C835775BD}"/>
              </a:ext>
            </a:extLst>
          </p:cNvPr>
          <p:cNvCxnSpPr>
            <a:cxnSpLocks/>
          </p:cNvCxnSpPr>
          <p:nvPr/>
        </p:nvCxnSpPr>
        <p:spPr>
          <a:xfrm flipH="1" flipV="1">
            <a:off x="4841333" y="3212648"/>
            <a:ext cx="757450" cy="69043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29B8ED-4A49-B98A-2C77-455DCF96F91E}"/>
              </a:ext>
            </a:extLst>
          </p:cNvPr>
          <p:cNvCxnSpPr>
            <a:cxnSpLocks/>
          </p:cNvCxnSpPr>
          <p:nvPr/>
        </p:nvCxnSpPr>
        <p:spPr>
          <a:xfrm>
            <a:off x="5569567" y="3900308"/>
            <a:ext cx="13238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A0D3B4A-ED90-50DF-88F6-8F00753205F0}"/>
              </a:ext>
            </a:extLst>
          </p:cNvPr>
          <p:cNvSpPr txBox="1"/>
          <p:nvPr/>
        </p:nvSpPr>
        <p:spPr>
          <a:xfrm>
            <a:off x="4385483" y="3013159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EFC9C5-56C5-5F6D-D39A-5FC403F2B342}"/>
              </a:ext>
            </a:extLst>
          </p:cNvPr>
          <p:cNvSpPr txBox="1"/>
          <p:nvPr/>
        </p:nvSpPr>
        <p:spPr>
          <a:xfrm>
            <a:off x="5370394" y="4014654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F100E0-3CB5-E79D-F77E-4EF773BFEA15}"/>
              </a:ext>
            </a:extLst>
          </p:cNvPr>
          <p:cNvSpPr txBox="1"/>
          <p:nvPr/>
        </p:nvSpPr>
        <p:spPr>
          <a:xfrm>
            <a:off x="6646460" y="3948471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7514E6-1E99-B924-5C2D-29D81DAE6B29}"/>
              </a:ext>
            </a:extLst>
          </p:cNvPr>
          <p:cNvCxnSpPr>
            <a:cxnSpLocks/>
          </p:cNvCxnSpPr>
          <p:nvPr/>
        </p:nvCxnSpPr>
        <p:spPr>
          <a:xfrm>
            <a:off x="5768448" y="5307672"/>
            <a:ext cx="13238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4BB5BF-CDA9-9EF4-42C8-F6F7FF7766BA}"/>
              </a:ext>
            </a:extLst>
          </p:cNvPr>
          <p:cNvCxnSpPr>
            <a:cxnSpLocks/>
          </p:cNvCxnSpPr>
          <p:nvPr/>
        </p:nvCxnSpPr>
        <p:spPr>
          <a:xfrm>
            <a:off x="4394574" y="5307672"/>
            <a:ext cx="132383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1424ADC-BDDA-901D-7C57-3BD2DA311A58}"/>
              </a:ext>
            </a:extLst>
          </p:cNvPr>
          <p:cNvSpPr/>
          <p:nvPr/>
        </p:nvSpPr>
        <p:spPr>
          <a:xfrm>
            <a:off x="5722843" y="52892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2BDE23-5BD4-2D4E-63B8-831932AA36D9}"/>
              </a:ext>
            </a:extLst>
          </p:cNvPr>
          <p:cNvSpPr txBox="1"/>
          <p:nvPr/>
        </p:nvSpPr>
        <p:spPr>
          <a:xfrm>
            <a:off x="5568283" y="5302504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971404-5066-3AE2-1055-10A660A075A1}"/>
              </a:ext>
            </a:extLst>
          </p:cNvPr>
          <p:cNvSpPr txBox="1"/>
          <p:nvPr/>
        </p:nvSpPr>
        <p:spPr>
          <a:xfrm>
            <a:off x="6741988" y="5342433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AD72AE-A962-0D71-0CA1-5B04CF85D0FE}"/>
              </a:ext>
            </a:extLst>
          </p:cNvPr>
          <p:cNvSpPr txBox="1"/>
          <p:nvPr/>
        </p:nvSpPr>
        <p:spPr>
          <a:xfrm>
            <a:off x="4428696" y="5354518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1458EA5-A477-1D1B-B061-1A9D76AE7273}"/>
              </a:ext>
            </a:extLst>
          </p:cNvPr>
          <p:cNvSpPr/>
          <p:nvPr/>
        </p:nvSpPr>
        <p:spPr>
          <a:xfrm>
            <a:off x="204633" y="89853"/>
            <a:ext cx="7328846" cy="6141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, </a:t>
            </a:r>
            <a:r>
              <a:rPr lang="en-US" sz="2800" dirty="0" err="1"/>
              <a:t>đỉnh</a:t>
            </a:r>
            <a:r>
              <a:rPr lang="en-US" sz="2800" dirty="0"/>
              <a:t>,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50DFA47-5CEB-D916-70F8-060DAAE004A4}"/>
              </a:ext>
            </a:extLst>
          </p:cNvPr>
          <p:cNvSpPr/>
          <p:nvPr/>
        </p:nvSpPr>
        <p:spPr>
          <a:xfrm>
            <a:off x="158253" y="854606"/>
            <a:ext cx="3895848" cy="13171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 </a:t>
            </a:r>
            <a:r>
              <a:rPr lang="en-US" sz="2800" dirty="0" err="1"/>
              <a:t>sánh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nhọn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3B358A-5247-FB22-C16B-164739E50BF1}"/>
              </a:ext>
            </a:extLst>
          </p:cNvPr>
          <p:cNvCxnSpPr/>
          <p:nvPr/>
        </p:nvCxnSpPr>
        <p:spPr>
          <a:xfrm>
            <a:off x="771085" y="2957984"/>
            <a:ext cx="0" cy="127686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B04C479-B46A-98D9-B2D4-C27998D01C84}"/>
              </a:ext>
            </a:extLst>
          </p:cNvPr>
          <p:cNvCxnSpPr/>
          <p:nvPr/>
        </p:nvCxnSpPr>
        <p:spPr>
          <a:xfrm>
            <a:off x="771085" y="4234848"/>
            <a:ext cx="12965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D1E0856-0AE4-8DFD-E6B0-A768817A8AC4}"/>
              </a:ext>
            </a:extLst>
          </p:cNvPr>
          <p:cNvSpPr/>
          <p:nvPr/>
        </p:nvSpPr>
        <p:spPr>
          <a:xfrm>
            <a:off x="204633" y="864329"/>
            <a:ext cx="3841835" cy="1317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 </a:t>
            </a:r>
            <a:r>
              <a:rPr lang="en-US" sz="2800" dirty="0" err="1"/>
              <a:t>sánh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tù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AC248D-6BBB-9231-7FCA-9F9B83B979DB}"/>
              </a:ext>
            </a:extLst>
          </p:cNvPr>
          <p:cNvSpPr/>
          <p:nvPr/>
        </p:nvSpPr>
        <p:spPr>
          <a:xfrm>
            <a:off x="204633" y="844883"/>
            <a:ext cx="3815769" cy="13190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 </a:t>
            </a:r>
            <a:r>
              <a:rPr lang="en-US" sz="2800" dirty="0" err="1"/>
              <a:t>sánh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bẹt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C4D72BF-8250-B347-5B70-185334BC0D26}"/>
              </a:ext>
            </a:extLst>
          </p:cNvPr>
          <p:cNvSpPr/>
          <p:nvPr/>
        </p:nvSpPr>
        <p:spPr>
          <a:xfrm>
            <a:off x="777923" y="3948470"/>
            <a:ext cx="248752" cy="286375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9" grpId="0" animBg="1"/>
      <p:bldP spid="32" grpId="0"/>
      <p:bldP spid="33" grpId="0"/>
      <p:bldP spid="34" grpId="0"/>
      <p:bldP spid="37" grpId="0"/>
      <p:bldP spid="38" grpId="0"/>
      <p:bldP spid="39" grpId="0"/>
      <p:bldP spid="42" grpId="0" animBg="1"/>
      <p:bldP spid="43" grpId="0"/>
      <p:bldP spid="44" grpId="0"/>
      <p:bldP spid="45" grpId="0"/>
      <p:bldP spid="46" grpId="0" animBg="1"/>
      <p:bldP spid="47" grpId="0" animBg="1"/>
      <p:bldP spid="47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61B4E14-7226-4461-3963-16ECE17A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22"/>
            <a:ext cx="12192000" cy="62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E9C20F-0BC9-447E-1631-499F7D093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97" t="36696" r="53720" b="35810"/>
          <a:stretch/>
        </p:blipFill>
        <p:spPr>
          <a:xfrm>
            <a:off x="5172075" y="2986088"/>
            <a:ext cx="800100" cy="148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E2C24-F473-3B5B-B328-1871C10DA1BD}"/>
              </a:ext>
            </a:extLst>
          </p:cNvPr>
          <p:cNvSpPr txBox="1"/>
          <p:nvPr/>
        </p:nvSpPr>
        <p:spPr>
          <a:xfrm>
            <a:off x="1679879" y="0"/>
            <a:ext cx="944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0C52C-22EC-1C54-F0E0-9C46ECE5B1BB}"/>
              </a:ext>
            </a:extLst>
          </p:cNvPr>
          <p:cNvSpPr txBox="1"/>
          <p:nvPr/>
        </p:nvSpPr>
        <p:spPr>
          <a:xfrm>
            <a:off x="1679879" y="31122"/>
            <a:ext cx="944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8E7CB-A891-0F6C-1084-DE0F2FE0DA56}"/>
              </a:ext>
            </a:extLst>
          </p:cNvPr>
          <p:cNvSpPr txBox="1"/>
          <p:nvPr/>
        </p:nvSpPr>
        <p:spPr>
          <a:xfrm>
            <a:off x="1502208" y="0"/>
            <a:ext cx="9444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26D43E-DC15-CE20-CCF6-93C268E5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83" t="34845" r="28833" b="35810"/>
          <a:stretch/>
        </p:blipFill>
        <p:spPr>
          <a:xfrm>
            <a:off x="7198304" y="2900198"/>
            <a:ext cx="800100" cy="1585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A4A10E-B55C-49D5-1E58-6D2841324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3" t="64506" r="29425" b="4257"/>
          <a:stretch/>
        </p:blipFill>
        <p:spPr>
          <a:xfrm>
            <a:off x="7622681" y="4569619"/>
            <a:ext cx="751447" cy="168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F1629-039E-A1B9-0583-0F0EBD8FE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21" t="64506" r="37015" b="4257"/>
          <a:stretch/>
        </p:blipFill>
        <p:spPr>
          <a:xfrm>
            <a:off x="6702595" y="4569619"/>
            <a:ext cx="871911" cy="1688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9F5F06-3C24-AAD3-ABB0-5896208B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21" t="64506" r="37015" b="4257"/>
          <a:stretch/>
        </p:blipFill>
        <p:spPr>
          <a:xfrm>
            <a:off x="4251743" y="4569619"/>
            <a:ext cx="871911" cy="1688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9FF46-BE70-46B0-6BC5-779E228D7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3" t="64506" r="29425" b="4257"/>
          <a:stretch/>
        </p:blipFill>
        <p:spPr>
          <a:xfrm>
            <a:off x="5196401" y="4569619"/>
            <a:ext cx="751447" cy="16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10F8B-D97E-378D-D7BE-DB8D9A6B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725656" y="215991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54CB0C-38E7-06A8-412B-252FDC9F4966}"/>
              </a:ext>
            </a:extLst>
          </p:cNvPr>
          <p:cNvCxnSpPr>
            <a:cxnSpLocks/>
          </p:cNvCxnSpPr>
          <p:nvPr/>
        </p:nvCxnSpPr>
        <p:spPr>
          <a:xfrm>
            <a:off x="7690513" y="600501"/>
            <a:ext cx="0" cy="17236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D42C4D-6AA6-F679-F0A5-6302A3620DA8}"/>
              </a:ext>
            </a:extLst>
          </p:cNvPr>
          <p:cNvCxnSpPr>
            <a:cxnSpLocks/>
          </p:cNvCxnSpPr>
          <p:nvPr/>
        </p:nvCxnSpPr>
        <p:spPr>
          <a:xfrm>
            <a:off x="7697337" y="2306472"/>
            <a:ext cx="1651379" cy="1767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CB997F2-199E-6111-B332-94422113D4BA}"/>
              </a:ext>
            </a:extLst>
          </p:cNvPr>
          <p:cNvSpPr/>
          <p:nvPr/>
        </p:nvSpPr>
        <p:spPr>
          <a:xfrm>
            <a:off x="22886" y="6391191"/>
            <a:ext cx="12192000" cy="4668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Hoc10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4EC9D-92AE-6988-FF5E-8A60C4DF48AB}"/>
              </a:ext>
            </a:extLst>
          </p:cNvPr>
          <p:cNvSpPr txBox="1"/>
          <p:nvPr/>
        </p:nvSpPr>
        <p:spPr>
          <a:xfrm>
            <a:off x="7233313" y="2367581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8067B-177F-B6BF-F595-33D5108CE725}"/>
              </a:ext>
            </a:extLst>
          </p:cNvPr>
          <p:cNvSpPr txBox="1"/>
          <p:nvPr/>
        </p:nvSpPr>
        <p:spPr>
          <a:xfrm>
            <a:off x="8755049" y="2357498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590A9-F256-D75C-FE04-C4C4B5B81612}"/>
              </a:ext>
            </a:extLst>
          </p:cNvPr>
          <p:cNvSpPr txBox="1"/>
          <p:nvPr/>
        </p:nvSpPr>
        <p:spPr>
          <a:xfrm>
            <a:off x="7226489" y="581893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7F0D5-C946-5D9B-6D47-D73E99CA758B}"/>
              </a:ext>
            </a:extLst>
          </p:cNvPr>
          <p:cNvSpPr txBox="1"/>
          <p:nvPr/>
        </p:nvSpPr>
        <p:spPr>
          <a:xfrm>
            <a:off x="5660164" y="2393481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028B3-99DD-5489-BEEF-2334A6B5D6D1}"/>
              </a:ext>
            </a:extLst>
          </p:cNvPr>
          <p:cNvSpPr txBox="1"/>
          <p:nvPr/>
        </p:nvSpPr>
        <p:spPr>
          <a:xfrm>
            <a:off x="7210568" y="3722598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E474A3-4ECE-67A3-8ED2-150CA0EE2198}"/>
              </a:ext>
            </a:extLst>
          </p:cNvPr>
          <p:cNvCxnSpPr>
            <a:cxnSpLocks/>
          </p:cNvCxnSpPr>
          <p:nvPr/>
        </p:nvCxnSpPr>
        <p:spPr>
          <a:xfrm>
            <a:off x="6065573" y="2295530"/>
            <a:ext cx="1627250" cy="233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66EB98-055C-663C-18C0-B61813D54018}"/>
              </a:ext>
            </a:extLst>
          </p:cNvPr>
          <p:cNvCxnSpPr>
            <a:cxnSpLocks/>
          </p:cNvCxnSpPr>
          <p:nvPr/>
        </p:nvCxnSpPr>
        <p:spPr>
          <a:xfrm flipH="1">
            <a:off x="7674592" y="2302906"/>
            <a:ext cx="20470" cy="15550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975B8B-F088-1AA0-4087-14405D177E7D}"/>
              </a:ext>
            </a:extLst>
          </p:cNvPr>
          <p:cNvSpPr txBox="1"/>
          <p:nvPr/>
        </p:nvSpPr>
        <p:spPr>
          <a:xfrm>
            <a:off x="796364" y="824282"/>
            <a:ext cx="4647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OB, OC.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CD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E8654-71DC-43BC-E71C-9C862E898E73}"/>
              </a:ext>
            </a:extLst>
          </p:cNvPr>
          <p:cNvSpPr txBox="1"/>
          <p:nvPr/>
        </p:nvSpPr>
        <p:spPr>
          <a:xfrm>
            <a:off x="4590471" y="5510498"/>
            <a:ext cx="721518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F7CDC-5275-6333-CA2F-0862161E1CAB}"/>
              </a:ext>
            </a:extLst>
          </p:cNvPr>
          <p:cNvSpPr txBox="1"/>
          <p:nvPr/>
        </p:nvSpPr>
        <p:spPr>
          <a:xfrm>
            <a:off x="807854" y="3167390"/>
            <a:ext cx="464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ê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2" name="Picture 25" descr="ButChi">
            <a:extLst>
              <a:ext uri="{FF2B5EF4-FFF2-40B4-BE49-F238E27FC236}">
                <a16:creationId xmlns:a16="http://schemas.microsoft.com/office/drawing/2014/main" id="{F4947179-0014-B8BF-A301-96D08B29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8036">
            <a:off x="7630299" y="2246001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B0D412FF-A577-72D1-6390-C63ED744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8886" y="607574"/>
            <a:ext cx="1563169" cy="164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20A60DFF-6B24-5FF6-C38E-28C116A7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3643" y="691564"/>
            <a:ext cx="1585912" cy="16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ButChi">
            <a:extLst>
              <a:ext uri="{FF2B5EF4-FFF2-40B4-BE49-F238E27FC236}">
                <a16:creationId xmlns:a16="http://schemas.microsoft.com/office/drawing/2014/main" id="{FAEF3E74-94DE-6E5C-5C04-D3B6BC62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6641969" y="1385762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8371F3BB-DBA3-04F3-1A68-AF07FFC5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16" y="349743"/>
            <a:ext cx="15859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9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3.7037E-6 L 4.58333E-6 0.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0078 0.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9" y="100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14675 0.0078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25 -4.44444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3542 -0.0076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8" grpId="0"/>
      <p:bldP spid="21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E7146-0986-E864-7C0D-C1F8F46C1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54CB0C-38E7-06A8-412B-252FDC9F4966}"/>
              </a:ext>
            </a:extLst>
          </p:cNvPr>
          <p:cNvCxnSpPr>
            <a:cxnSpLocks/>
          </p:cNvCxnSpPr>
          <p:nvPr/>
        </p:nvCxnSpPr>
        <p:spPr>
          <a:xfrm>
            <a:off x="7690513" y="600501"/>
            <a:ext cx="0" cy="17236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D42C4D-6AA6-F679-F0A5-6302A3620DA8}"/>
              </a:ext>
            </a:extLst>
          </p:cNvPr>
          <p:cNvCxnSpPr>
            <a:cxnSpLocks/>
          </p:cNvCxnSpPr>
          <p:nvPr/>
        </p:nvCxnSpPr>
        <p:spPr>
          <a:xfrm>
            <a:off x="7697337" y="2306472"/>
            <a:ext cx="1651379" cy="1767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CB997F2-199E-6111-B332-94422113D4BA}"/>
              </a:ext>
            </a:extLst>
          </p:cNvPr>
          <p:cNvSpPr/>
          <p:nvPr/>
        </p:nvSpPr>
        <p:spPr>
          <a:xfrm>
            <a:off x="28188" y="6391175"/>
            <a:ext cx="12192000" cy="4668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Hoc10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4EC9D-92AE-6988-FF5E-8A60C4DF48AB}"/>
              </a:ext>
            </a:extLst>
          </p:cNvPr>
          <p:cNvSpPr txBox="1"/>
          <p:nvPr/>
        </p:nvSpPr>
        <p:spPr>
          <a:xfrm>
            <a:off x="7233313" y="2367581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8067B-177F-B6BF-F595-33D5108CE725}"/>
              </a:ext>
            </a:extLst>
          </p:cNvPr>
          <p:cNvSpPr txBox="1"/>
          <p:nvPr/>
        </p:nvSpPr>
        <p:spPr>
          <a:xfrm>
            <a:off x="8755049" y="2357498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590A9-F256-D75C-FE04-C4C4B5B81612}"/>
              </a:ext>
            </a:extLst>
          </p:cNvPr>
          <p:cNvSpPr txBox="1"/>
          <p:nvPr/>
        </p:nvSpPr>
        <p:spPr>
          <a:xfrm>
            <a:off x="7226489" y="581893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7F0D5-C946-5D9B-6D47-D73E99CA758B}"/>
              </a:ext>
            </a:extLst>
          </p:cNvPr>
          <p:cNvSpPr txBox="1"/>
          <p:nvPr/>
        </p:nvSpPr>
        <p:spPr>
          <a:xfrm>
            <a:off x="5660164" y="2393481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028B3-99DD-5489-BEEF-2334A6B5D6D1}"/>
              </a:ext>
            </a:extLst>
          </p:cNvPr>
          <p:cNvSpPr txBox="1"/>
          <p:nvPr/>
        </p:nvSpPr>
        <p:spPr>
          <a:xfrm>
            <a:off x="7210568" y="3722598"/>
            <a:ext cx="46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E474A3-4ECE-67A3-8ED2-150CA0EE2198}"/>
              </a:ext>
            </a:extLst>
          </p:cNvPr>
          <p:cNvCxnSpPr>
            <a:cxnSpLocks/>
          </p:cNvCxnSpPr>
          <p:nvPr/>
        </p:nvCxnSpPr>
        <p:spPr>
          <a:xfrm>
            <a:off x="5991367" y="2280959"/>
            <a:ext cx="1705970" cy="3000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66EB98-055C-663C-18C0-B61813D54018}"/>
              </a:ext>
            </a:extLst>
          </p:cNvPr>
          <p:cNvCxnSpPr>
            <a:cxnSpLocks/>
          </p:cNvCxnSpPr>
          <p:nvPr/>
        </p:nvCxnSpPr>
        <p:spPr>
          <a:xfrm>
            <a:off x="7685964" y="2306472"/>
            <a:ext cx="0" cy="17236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975B8B-F088-1AA0-4087-14405D177E7D}"/>
              </a:ext>
            </a:extLst>
          </p:cNvPr>
          <p:cNvSpPr txBox="1"/>
          <p:nvPr/>
        </p:nvSpPr>
        <p:spPr>
          <a:xfrm>
            <a:off x="796364" y="824282"/>
            <a:ext cx="4647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OB, OC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CD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64202B-C3C3-A59D-328C-4B437639ED0B}"/>
              </a:ext>
            </a:extLst>
          </p:cNvPr>
          <p:cNvSpPr/>
          <p:nvPr/>
        </p:nvSpPr>
        <p:spPr>
          <a:xfrm>
            <a:off x="990925" y="5143254"/>
            <a:ext cx="10266525" cy="5433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D67B6E-BDBB-10D7-5AD6-7CCB1CAD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4" t="19388" r="66614" b="55943"/>
          <a:stretch/>
        </p:blipFill>
        <p:spPr>
          <a:xfrm>
            <a:off x="7732735" y="648620"/>
            <a:ext cx="1412114" cy="161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E4EF20C9-373A-7E7B-9C77-98043CFEB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92" y="3060951"/>
            <a:ext cx="4343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 Hai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AB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CD </a:t>
            </a:r>
            <a:r>
              <a:rPr lang="vi-VN" altLang="en-US" sz="28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vuông góc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2020</TotalTime>
  <Words>620</Words>
  <PresentationFormat>Widescreen</PresentationFormat>
  <Paragraphs>89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Office Theme</vt:lpstr>
      <vt:lpstr>Tuần 7 Bài 21:  Tiết 31: Hai đường thẳng vuông góc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2021-02-20T02:56:00Z</dcterms:created>
  <dcterms:modified xsi:type="dcterms:W3CDTF">2023-08-29T15:59:10Z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