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1"/>
  </p:notesMasterIdLst>
  <p:sldIdLst>
    <p:sldId id="362" r:id="rId3"/>
    <p:sldId id="292" r:id="rId4"/>
    <p:sldId id="325" r:id="rId5"/>
    <p:sldId id="326" r:id="rId6"/>
    <p:sldId id="293" r:id="rId7"/>
    <p:sldId id="291" r:id="rId8"/>
    <p:sldId id="365" r:id="rId9"/>
    <p:sldId id="363" r:id="rId10"/>
    <p:sldId id="364" r:id="rId11"/>
    <p:sldId id="366" r:id="rId12"/>
    <p:sldId id="378" r:id="rId13"/>
    <p:sldId id="367" r:id="rId14"/>
    <p:sldId id="379" r:id="rId15"/>
    <p:sldId id="380" r:id="rId16"/>
    <p:sldId id="368" r:id="rId17"/>
    <p:sldId id="381" r:id="rId18"/>
    <p:sldId id="369" r:id="rId19"/>
    <p:sldId id="382"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98" autoAdjust="0"/>
    <p:restoredTop sz="94660"/>
  </p:normalViewPr>
  <p:slideViewPr>
    <p:cSldViewPr snapToGrid="0">
      <p:cViewPr varScale="1">
        <p:scale>
          <a:sx n="70" d="100"/>
          <a:sy n="70" d="100"/>
        </p:scale>
        <p:origin x="69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0DCE53-A2F2-4603-BBE3-45E9386CF1F0}" type="datetimeFigureOut">
              <a:rPr lang="en-US" smtClean="0"/>
              <a:t>9/17/2022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C6BB49-907D-4CC2-8BF0-658A5EC612AB}" type="slidenum">
              <a:rPr lang="en-US" smtClean="0"/>
              <a:t>‹#›</a:t>
            </a:fld>
            <a:endParaRPr lang="en-US"/>
          </a:p>
        </p:txBody>
      </p:sp>
    </p:spTree>
    <p:extLst>
      <p:ext uri="{BB962C8B-B14F-4D97-AF65-F5344CB8AC3E}">
        <p14:creationId xmlns:p14="http://schemas.microsoft.com/office/powerpoint/2010/main" val="25392103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38DC61-0F60-4C9F-AC88-76DC925C7C71}" type="datetimeFigureOut">
              <a:rPr lang="en-US" smtClean="0"/>
              <a:t>9/17/2022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7FB669-F756-476C-BD74-2B2511BCED06}" type="slidenum">
              <a:rPr lang="en-US" smtClean="0"/>
              <a:t>‹#›</a:t>
            </a:fld>
            <a:endParaRPr lang="en-US"/>
          </a:p>
        </p:txBody>
      </p:sp>
    </p:spTree>
    <p:extLst>
      <p:ext uri="{BB962C8B-B14F-4D97-AF65-F5344CB8AC3E}">
        <p14:creationId xmlns:p14="http://schemas.microsoft.com/office/powerpoint/2010/main" val="512541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38DC61-0F60-4C9F-AC88-76DC925C7C71}" type="datetimeFigureOut">
              <a:rPr lang="en-US" smtClean="0"/>
              <a:t>9/17/2022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7FB669-F756-476C-BD74-2B2511BCED06}" type="slidenum">
              <a:rPr lang="en-US" smtClean="0"/>
              <a:t>‹#›</a:t>
            </a:fld>
            <a:endParaRPr lang="en-US"/>
          </a:p>
        </p:txBody>
      </p:sp>
    </p:spTree>
    <p:extLst>
      <p:ext uri="{BB962C8B-B14F-4D97-AF65-F5344CB8AC3E}">
        <p14:creationId xmlns:p14="http://schemas.microsoft.com/office/powerpoint/2010/main" val="3746224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38DC61-0F60-4C9F-AC88-76DC925C7C71}" type="datetimeFigureOut">
              <a:rPr lang="en-US" smtClean="0"/>
              <a:t>9/17/2022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7FB669-F756-476C-BD74-2B2511BCED06}" type="slidenum">
              <a:rPr lang="en-US" smtClean="0"/>
              <a:t>‹#›</a:t>
            </a:fld>
            <a:endParaRPr lang="en-US"/>
          </a:p>
        </p:txBody>
      </p:sp>
    </p:spTree>
    <p:extLst>
      <p:ext uri="{BB962C8B-B14F-4D97-AF65-F5344CB8AC3E}">
        <p14:creationId xmlns:p14="http://schemas.microsoft.com/office/powerpoint/2010/main" val="13521343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9/17/2022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109358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9/17/2022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260864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9/17/2022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087568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9/17/2022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42481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9/17/2022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304774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9/17/2022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896814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9/17/2022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550857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9/17/2022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88521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38DC61-0F60-4C9F-AC88-76DC925C7C71}" type="datetimeFigureOut">
              <a:rPr lang="en-US" smtClean="0"/>
              <a:t>9/17/2022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7FB669-F756-476C-BD74-2B2511BCED06}" type="slidenum">
              <a:rPr lang="en-US" smtClean="0"/>
              <a:t>‹#›</a:t>
            </a:fld>
            <a:endParaRPr lang="en-US"/>
          </a:p>
        </p:txBody>
      </p:sp>
    </p:spTree>
    <p:extLst>
      <p:ext uri="{BB962C8B-B14F-4D97-AF65-F5344CB8AC3E}">
        <p14:creationId xmlns:p14="http://schemas.microsoft.com/office/powerpoint/2010/main" val="5659984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9/17/2022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482024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9/17/2022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474302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9/17/2022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51834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A38DC61-0F60-4C9F-AC88-76DC925C7C71}" type="datetimeFigureOut">
              <a:rPr lang="en-US" smtClean="0"/>
              <a:t>9/17/2022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7FB669-F756-476C-BD74-2B2511BCED06}" type="slidenum">
              <a:rPr lang="en-US" smtClean="0"/>
              <a:t>‹#›</a:t>
            </a:fld>
            <a:endParaRPr lang="en-US"/>
          </a:p>
        </p:txBody>
      </p:sp>
    </p:spTree>
    <p:extLst>
      <p:ext uri="{BB962C8B-B14F-4D97-AF65-F5344CB8AC3E}">
        <p14:creationId xmlns:p14="http://schemas.microsoft.com/office/powerpoint/2010/main" val="258111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38DC61-0F60-4C9F-AC88-76DC925C7C71}" type="datetimeFigureOut">
              <a:rPr lang="en-US" smtClean="0"/>
              <a:t>9/17/2022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7FB669-F756-476C-BD74-2B2511BCED06}" type="slidenum">
              <a:rPr lang="en-US" smtClean="0"/>
              <a:t>‹#›</a:t>
            </a:fld>
            <a:endParaRPr lang="en-US"/>
          </a:p>
        </p:txBody>
      </p:sp>
    </p:spTree>
    <p:extLst>
      <p:ext uri="{BB962C8B-B14F-4D97-AF65-F5344CB8AC3E}">
        <p14:creationId xmlns:p14="http://schemas.microsoft.com/office/powerpoint/2010/main" val="1033836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38DC61-0F60-4C9F-AC88-76DC925C7C71}" type="datetimeFigureOut">
              <a:rPr lang="en-US" smtClean="0"/>
              <a:t>9/17/2022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7FB669-F756-476C-BD74-2B2511BCED06}" type="slidenum">
              <a:rPr lang="en-US" smtClean="0"/>
              <a:t>‹#›</a:t>
            </a:fld>
            <a:endParaRPr lang="en-US"/>
          </a:p>
        </p:txBody>
      </p:sp>
    </p:spTree>
    <p:extLst>
      <p:ext uri="{BB962C8B-B14F-4D97-AF65-F5344CB8AC3E}">
        <p14:creationId xmlns:p14="http://schemas.microsoft.com/office/powerpoint/2010/main" val="429458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38DC61-0F60-4C9F-AC88-76DC925C7C71}" type="datetimeFigureOut">
              <a:rPr lang="en-US" smtClean="0"/>
              <a:t>9/17/2022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7FB669-F756-476C-BD74-2B2511BCED06}" type="slidenum">
              <a:rPr lang="en-US" smtClean="0"/>
              <a:t>‹#›</a:t>
            </a:fld>
            <a:endParaRPr lang="en-US"/>
          </a:p>
        </p:txBody>
      </p:sp>
    </p:spTree>
    <p:extLst>
      <p:ext uri="{BB962C8B-B14F-4D97-AF65-F5344CB8AC3E}">
        <p14:creationId xmlns:p14="http://schemas.microsoft.com/office/powerpoint/2010/main" val="406767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38DC61-0F60-4C9F-AC88-76DC925C7C71}" type="datetimeFigureOut">
              <a:rPr lang="en-US" smtClean="0"/>
              <a:t>9/17/2022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7FB669-F756-476C-BD74-2B2511BCED06}" type="slidenum">
              <a:rPr lang="en-US" smtClean="0"/>
              <a:t>‹#›</a:t>
            </a:fld>
            <a:endParaRPr lang="en-US"/>
          </a:p>
        </p:txBody>
      </p:sp>
    </p:spTree>
    <p:extLst>
      <p:ext uri="{BB962C8B-B14F-4D97-AF65-F5344CB8AC3E}">
        <p14:creationId xmlns:p14="http://schemas.microsoft.com/office/powerpoint/2010/main" val="658608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A38DC61-0F60-4C9F-AC88-76DC925C7C71}" type="datetimeFigureOut">
              <a:rPr lang="en-US" smtClean="0"/>
              <a:t>9/17/2022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7FB669-F756-476C-BD74-2B2511BCED06}" type="slidenum">
              <a:rPr lang="en-US" smtClean="0"/>
              <a:t>‹#›</a:t>
            </a:fld>
            <a:endParaRPr lang="en-US"/>
          </a:p>
        </p:txBody>
      </p:sp>
    </p:spTree>
    <p:extLst>
      <p:ext uri="{BB962C8B-B14F-4D97-AF65-F5344CB8AC3E}">
        <p14:creationId xmlns:p14="http://schemas.microsoft.com/office/powerpoint/2010/main" val="3799826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A38DC61-0F60-4C9F-AC88-76DC925C7C71}" type="datetimeFigureOut">
              <a:rPr lang="en-US" smtClean="0"/>
              <a:t>9/17/2022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7FB669-F756-476C-BD74-2B2511BCED06}" type="slidenum">
              <a:rPr lang="en-US" smtClean="0"/>
              <a:t>‹#›</a:t>
            </a:fld>
            <a:endParaRPr lang="en-US"/>
          </a:p>
        </p:txBody>
      </p:sp>
    </p:spTree>
    <p:extLst>
      <p:ext uri="{BB962C8B-B14F-4D97-AF65-F5344CB8AC3E}">
        <p14:creationId xmlns:p14="http://schemas.microsoft.com/office/powerpoint/2010/main" val="1929718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rgbClr val="FBFAF5"/>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38DC61-0F60-4C9F-AC88-76DC925C7C71}" type="datetimeFigureOut">
              <a:rPr lang="en-US" smtClean="0"/>
              <a:t>9/17/2022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7FB669-F756-476C-BD74-2B2511BCED06}" type="slidenum">
              <a:rPr lang="en-US" smtClean="0"/>
              <a:t>‹#›</a:t>
            </a:fld>
            <a:endParaRPr lang="en-US"/>
          </a:p>
        </p:txBody>
      </p:sp>
    </p:spTree>
    <p:extLst>
      <p:ext uri="{BB962C8B-B14F-4D97-AF65-F5344CB8AC3E}">
        <p14:creationId xmlns:p14="http://schemas.microsoft.com/office/powerpoint/2010/main" val="11839078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pattFill prst="pct5">
          <a:fgClr>
            <a:srgbClr val="FBFAF5"/>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9/17/2022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379581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1999" cy="6858000"/>
          </a:xfrm>
          <a:prstGeom prst="rect">
            <a:avLst/>
          </a:prstGeom>
        </p:spPr>
      </p:pic>
      <p:sp>
        <p:nvSpPr>
          <p:cNvPr id="6" name="Rectangle 5"/>
          <p:cNvSpPr/>
          <p:nvPr/>
        </p:nvSpPr>
        <p:spPr>
          <a:xfrm>
            <a:off x="1" y="1366933"/>
            <a:ext cx="11980461" cy="3733330"/>
          </a:xfrm>
          <a:prstGeom prst="rect">
            <a:avLst/>
          </a:prstGeom>
        </p:spPr>
        <p:txBody>
          <a:bodyPr wrap="square">
            <a:spAutoFit/>
          </a:bodyPr>
          <a:lstStyle/>
          <a:p>
            <a:pPr algn="ctr">
              <a:lnSpc>
                <a:spcPct val="115000"/>
              </a:lnSpc>
              <a:spcAft>
                <a:spcPts val="1000"/>
              </a:spcAft>
            </a:pPr>
            <a:r>
              <a:rPr lang="en-US" sz="40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ÔN </a:t>
            </a:r>
            <a:r>
              <a:rPr lang="en-US" sz="4000" b="1"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TẬP THỰC HÀNH TIẾNG VIỆT</a:t>
            </a:r>
            <a:r>
              <a:rPr lang="en-US" sz="40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4000">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15000"/>
              </a:lnSpc>
              <a:spcAft>
                <a:spcPts val="1000"/>
              </a:spcAft>
            </a:pPr>
            <a:r>
              <a:rPr lang="en-US" sz="4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800" b="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NGỮ CẢNH VÀ NGHĨA CỦA TỪ TRONG</a:t>
            </a:r>
          </a:p>
          <a:p>
            <a:pPr algn="ctr">
              <a:lnSpc>
                <a:spcPct val="115000"/>
              </a:lnSpc>
              <a:spcAft>
                <a:spcPts val="1000"/>
              </a:spcAft>
            </a:pPr>
            <a:r>
              <a:rPr lang="en-US" sz="4800" b="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NGỮ CẢNH BIỆN PHÁP TU TỪ</a:t>
            </a:r>
          </a:p>
          <a:p>
            <a:pPr algn="ctr">
              <a:lnSpc>
                <a:spcPct val="115000"/>
              </a:lnSpc>
              <a:spcAft>
                <a:spcPts val="1000"/>
              </a:spcAft>
            </a:pPr>
            <a:r>
              <a:rPr lang="en-US" sz="4800" b="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DẤU NGOẶC ĐƠN VÀ DẤU NGOẶC KÉP </a:t>
            </a:r>
            <a:endParaRPr lang="en-US" sz="5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28302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02" descr="Untitled-6"/>
          <p:cNvPicPr>
            <a:picLocks noChangeAspect="1" noChangeArrowheads="1"/>
          </p:cNvPicPr>
          <p:nvPr/>
        </p:nvPicPr>
        <p:blipFill>
          <a:blip r:embed="rId2"/>
          <a:srcRect/>
          <a:stretch>
            <a:fillRect/>
          </a:stretch>
        </p:blipFill>
        <p:spPr bwMode="auto">
          <a:xfrm>
            <a:off x="-286603" y="-150125"/>
            <a:ext cx="12774304" cy="7424382"/>
          </a:xfrm>
          <a:prstGeom prst="rect">
            <a:avLst/>
          </a:prstGeom>
          <a:noFill/>
          <a:ln w="9525">
            <a:noFill/>
            <a:miter lim="800000"/>
            <a:headEnd/>
            <a:tailEnd/>
          </a:ln>
        </p:spPr>
      </p:pic>
      <p:sp>
        <p:nvSpPr>
          <p:cNvPr id="6" name="Rectangle 5"/>
          <p:cNvSpPr/>
          <p:nvPr/>
        </p:nvSpPr>
        <p:spPr>
          <a:xfrm>
            <a:off x="400789" y="2146367"/>
            <a:ext cx="11399520" cy="2219838"/>
          </a:xfrm>
          <a:prstGeom prst="rect">
            <a:avLst/>
          </a:prstGeom>
        </p:spPr>
        <p:txBody>
          <a:bodyPr wrap="square">
            <a:spAutoFit/>
          </a:bodyPr>
          <a:lstStyle/>
          <a:p>
            <a:pPr marL="28575" marR="28575" algn="just">
              <a:lnSpc>
                <a:spcPct val="150000"/>
              </a:lnSpc>
              <a:spcAft>
                <a:spcPts val="0"/>
              </a:spcAft>
            </a:pPr>
            <a:r>
              <a:rPr lang="en-US" sz="3200">
                <a:solidFill>
                  <a:srgbClr val="000000"/>
                </a:solidFill>
                <a:latin typeface="Times New Roman" panose="02020603050405020304" pitchFamily="18" charset="0"/>
                <a:ea typeface="Calibri" panose="020F0502020204030204" pitchFamily="34" charset="0"/>
              </a:rPr>
              <a:t>2. Nhân hoá: “trăng thành tri kỉ”  nhấn mạnh trăng là người bạn thân thiết, tri âm tri kỉ, là đồng chí cùng chia sẻ những vui buồn trong chiến trận với người lính - nhà thơ</a:t>
            </a:r>
            <a:r>
              <a:rPr lang="en-US" sz="3200" smtClean="0">
                <a:solidFill>
                  <a:srgbClr val="000000"/>
                </a:solidFill>
                <a:latin typeface="Times New Roman" panose="02020603050405020304" pitchFamily="18" charset="0"/>
                <a:ea typeface="Calibri" panose="020F0502020204030204" pitchFamily="34" charset="0"/>
              </a:rPr>
              <a:t>.</a:t>
            </a:r>
            <a:endParaRPr lang="en-US" sz="32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69574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02" descr="Untitled-6"/>
          <p:cNvPicPr>
            <a:picLocks noChangeAspect="1" noChangeArrowheads="1"/>
          </p:cNvPicPr>
          <p:nvPr/>
        </p:nvPicPr>
        <p:blipFill>
          <a:blip r:embed="rId2"/>
          <a:srcRect/>
          <a:stretch>
            <a:fillRect/>
          </a:stretch>
        </p:blipFill>
        <p:spPr bwMode="auto">
          <a:xfrm>
            <a:off x="-286603" y="-150125"/>
            <a:ext cx="12774304" cy="7424382"/>
          </a:xfrm>
          <a:prstGeom prst="rect">
            <a:avLst/>
          </a:prstGeom>
          <a:noFill/>
          <a:ln w="9525">
            <a:noFill/>
            <a:miter lim="800000"/>
            <a:headEnd/>
            <a:tailEnd/>
          </a:ln>
        </p:spPr>
      </p:pic>
      <p:sp>
        <p:nvSpPr>
          <p:cNvPr id="6" name="Rectangle 5"/>
          <p:cNvSpPr/>
          <p:nvPr/>
        </p:nvSpPr>
        <p:spPr>
          <a:xfrm>
            <a:off x="487540" y="2264898"/>
            <a:ext cx="11226018" cy="2219838"/>
          </a:xfrm>
          <a:prstGeom prst="rect">
            <a:avLst/>
          </a:prstGeom>
        </p:spPr>
        <p:txBody>
          <a:bodyPr wrap="square">
            <a:spAutoFit/>
          </a:bodyPr>
          <a:lstStyle/>
          <a:p>
            <a:pPr marL="28575" marR="28575" algn="just">
              <a:lnSpc>
                <a:spcPct val="150000"/>
              </a:lnSpc>
              <a:spcAft>
                <a:spcPts val="0"/>
              </a:spcAft>
            </a:pPr>
            <a:r>
              <a:rPr lang="pt-BR" sz="3200" smtClean="0">
                <a:solidFill>
                  <a:srgbClr val="0D0D0D"/>
                </a:solidFill>
                <a:latin typeface="Times New Roman" panose="02020603050405020304" pitchFamily="18" charset="0"/>
                <a:ea typeface="MS Mincho"/>
              </a:rPr>
              <a:t>3</a:t>
            </a:r>
            <a:r>
              <a:rPr lang="pt-BR" sz="3200">
                <a:solidFill>
                  <a:srgbClr val="0D0D0D"/>
                </a:solidFill>
                <a:latin typeface="Times New Roman" panose="02020603050405020304" pitchFamily="18" charset="0"/>
                <a:ea typeface="MS Mincho"/>
              </a:rPr>
              <a:t>. Điệp từ “giữ”: Tạo nhịp điệu nhịp nhàng cho câu văn; nhấn mạnh vai trò của tre đối với việc bảo vệ, che chắn cho con người và đất nước.</a:t>
            </a:r>
            <a:endParaRPr lang="en-US" sz="32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77305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02" descr="Untitled-6"/>
          <p:cNvPicPr>
            <a:picLocks noChangeAspect="1" noChangeArrowheads="1"/>
          </p:cNvPicPr>
          <p:nvPr/>
        </p:nvPicPr>
        <p:blipFill>
          <a:blip r:embed="rId2"/>
          <a:srcRect/>
          <a:stretch>
            <a:fillRect/>
          </a:stretch>
        </p:blipFill>
        <p:spPr bwMode="auto">
          <a:xfrm>
            <a:off x="-323976" y="-150125"/>
            <a:ext cx="12895664" cy="7424382"/>
          </a:xfrm>
          <a:prstGeom prst="rect">
            <a:avLst/>
          </a:prstGeom>
          <a:noFill/>
          <a:ln w="9525">
            <a:noFill/>
            <a:miter lim="800000"/>
            <a:headEnd/>
            <a:tailEnd/>
          </a:ln>
        </p:spPr>
      </p:pic>
      <p:sp>
        <p:nvSpPr>
          <p:cNvPr id="5" name="Rectangle 4"/>
          <p:cNvSpPr/>
          <p:nvPr/>
        </p:nvSpPr>
        <p:spPr>
          <a:xfrm>
            <a:off x="543671" y="1643970"/>
            <a:ext cx="11160369" cy="4524315"/>
          </a:xfrm>
          <a:prstGeom prst="rect">
            <a:avLst/>
          </a:prstGeom>
        </p:spPr>
        <p:txBody>
          <a:bodyPr wrap="square">
            <a:spAutoFit/>
          </a:bodyPr>
          <a:lstStyle/>
          <a:p>
            <a:pPr marL="28575" marR="28575" algn="just">
              <a:spcAft>
                <a:spcPts val="0"/>
              </a:spcAft>
            </a:pPr>
            <a:r>
              <a:rPr lang="pt-BR" sz="3200">
                <a:solidFill>
                  <a:srgbClr val="0D0D0D"/>
                </a:solidFill>
                <a:latin typeface="Times New Roman" panose="02020603050405020304" pitchFamily="18" charset="0"/>
                <a:ea typeface="MS Mincho"/>
                <a:cs typeface="Times New Roman" panose="02020603050405020304" pitchFamily="18" charset="0"/>
              </a:rPr>
              <a:t>4. Ẩn dụ: </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pt-BR" sz="3200">
                <a:solidFill>
                  <a:srgbClr val="0D0D0D"/>
                </a:solidFill>
                <a:latin typeface="Times New Roman" panose="02020603050405020304" pitchFamily="18" charset="0"/>
                <a:ea typeface="MS Mincho"/>
                <a:cs typeface="Times New Roman" panose="02020603050405020304" pitchFamily="18" charset="0"/>
              </a:rPr>
              <a:t> </a:t>
            </a:r>
            <a:r>
              <a:rPr lang="vi-VN"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3200" b="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3200" b="1" i="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Ăn quả</a:t>
            </a:r>
            <a:r>
              <a:rPr lang="vi-VN"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Hành động thưởng thức trái ngọt sau một khoảng thời gian trồng trọt→ Hưởng thụ thành quả có sẵn.</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200" b="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Kẻ trồng cây</a:t>
            </a: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Những người trồng trọt, chăm sóc để cây phát triển → Những người bỏ công sức, mồ hôi nước mắt để đem lại những thành quả đó.</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Khi được hưởng một thành quả nào đó, cần phải biết ơn những người đã tạo ra nó, từ đó mà trận trọng thành quả mà mình được hưởng.</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4644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02" descr="Untitled-6"/>
          <p:cNvPicPr>
            <a:picLocks noChangeAspect="1" noChangeArrowheads="1"/>
          </p:cNvPicPr>
          <p:nvPr/>
        </p:nvPicPr>
        <p:blipFill>
          <a:blip r:embed="rId2"/>
          <a:srcRect/>
          <a:stretch>
            <a:fillRect/>
          </a:stretch>
        </p:blipFill>
        <p:spPr bwMode="auto">
          <a:xfrm>
            <a:off x="-323976" y="-150125"/>
            <a:ext cx="12895664" cy="7424382"/>
          </a:xfrm>
          <a:prstGeom prst="rect">
            <a:avLst/>
          </a:prstGeom>
          <a:noFill/>
          <a:ln w="9525">
            <a:noFill/>
            <a:miter lim="800000"/>
            <a:headEnd/>
            <a:tailEnd/>
          </a:ln>
        </p:spPr>
      </p:pic>
      <p:sp>
        <p:nvSpPr>
          <p:cNvPr id="3" name="Rectangle 2"/>
          <p:cNvSpPr/>
          <p:nvPr/>
        </p:nvSpPr>
        <p:spPr>
          <a:xfrm>
            <a:off x="571806" y="2038572"/>
            <a:ext cx="11301325" cy="3046988"/>
          </a:xfrm>
          <a:prstGeom prst="rect">
            <a:avLst/>
          </a:prstGeom>
        </p:spPr>
        <p:txBody>
          <a:bodyPr wrap="square">
            <a:spAutoFit/>
          </a:bodyPr>
          <a:lstStyle/>
          <a:p>
            <a:pPr algn="just">
              <a:lnSpc>
                <a:spcPct val="150000"/>
              </a:lnSpc>
              <a:spcAft>
                <a:spcPts val="0"/>
              </a:spcAft>
            </a:pPr>
            <a:r>
              <a:rPr lang="vi-VN"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5. </a:t>
            </a:r>
            <a:r>
              <a:rPr lang="vi-VN"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Biện pháp ẩn dụ chuyển đổi cảm giác.</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pP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Cụ thể: Ánh nắng được miêu tả bằng từ "chảy" - từ vốn được dùng cho các chất lỏng khiên cho ánh nắng không chỉ đơn thuần là nguồn ánh sáng không định hình, mà giờ đây có thể cầm nắng được.</a:t>
            </a:r>
            <a:endParaRPr lang="en-US" sz="32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188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02" descr="Untitled-6"/>
          <p:cNvPicPr>
            <a:picLocks noChangeAspect="1" noChangeArrowheads="1"/>
          </p:cNvPicPr>
          <p:nvPr/>
        </p:nvPicPr>
        <p:blipFill>
          <a:blip r:embed="rId2"/>
          <a:srcRect/>
          <a:stretch>
            <a:fillRect/>
          </a:stretch>
        </p:blipFill>
        <p:spPr bwMode="auto">
          <a:xfrm>
            <a:off x="-295841" y="0"/>
            <a:ext cx="12895664" cy="7424382"/>
          </a:xfrm>
          <a:prstGeom prst="rect">
            <a:avLst/>
          </a:prstGeom>
          <a:noFill/>
          <a:ln w="9525">
            <a:noFill/>
            <a:miter lim="800000"/>
            <a:headEnd/>
            <a:tailEnd/>
          </a:ln>
        </p:spPr>
      </p:pic>
      <p:sp>
        <p:nvSpPr>
          <p:cNvPr id="3" name="Rectangle 2"/>
          <p:cNvSpPr/>
          <p:nvPr/>
        </p:nvSpPr>
        <p:spPr>
          <a:xfrm>
            <a:off x="234461" y="507139"/>
            <a:ext cx="6486071" cy="584775"/>
          </a:xfrm>
          <a:prstGeom prst="rect">
            <a:avLst/>
          </a:prstGeom>
        </p:spPr>
        <p:txBody>
          <a:bodyPr wrap="none">
            <a:spAutoFit/>
          </a:bodyPr>
          <a:lstStyle/>
          <a:p>
            <a:r>
              <a:rPr lang="pt-BR" sz="3200" b="1">
                <a:solidFill>
                  <a:srgbClr val="0000FF"/>
                </a:solidFill>
                <a:latin typeface="Times New Roman" panose="02020603050405020304" pitchFamily="18" charset="0"/>
                <a:ea typeface="MS Mincho"/>
                <a:cs typeface="Times New Roman" panose="02020603050405020304" pitchFamily="18" charset="0"/>
              </a:rPr>
              <a:t>3. Dấu ngoặc đơn và dấu ngoặc kép </a:t>
            </a:r>
            <a:endParaRPr lang="en-US" sz="3200">
              <a:latin typeface="Times New Roman" panose="02020603050405020304" pitchFamily="18" charset="0"/>
              <a:cs typeface="Times New Roman" panose="02020603050405020304" pitchFamily="18" charset="0"/>
            </a:endParaRPr>
          </a:p>
        </p:txBody>
      </p:sp>
      <p:sp>
        <p:nvSpPr>
          <p:cNvPr id="4" name="Rectangle 3"/>
          <p:cNvSpPr/>
          <p:nvPr/>
        </p:nvSpPr>
        <p:spPr>
          <a:xfrm>
            <a:off x="234461" y="1655325"/>
            <a:ext cx="11957539" cy="5016758"/>
          </a:xfrm>
          <a:prstGeom prst="rect">
            <a:avLst/>
          </a:prstGeom>
        </p:spPr>
        <p:txBody>
          <a:bodyPr wrap="square">
            <a:spAutoFit/>
          </a:bodyPr>
          <a:lstStyle/>
          <a:p>
            <a:pPr algn="just">
              <a:spcAft>
                <a:spcPts val="0"/>
              </a:spcAft>
              <a:tabLst>
                <a:tab pos="2110105" algn="l"/>
              </a:tabLst>
            </a:pPr>
            <a:r>
              <a:rPr lang="pt-BR" sz="3200" b="1">
                <a:solidFill>
                  <a:srgbClr val="0000FF"/>
                </a:solidFill>
                <a:latin typeface="Times New Roman" panose="02020603050405020304" pitchFamily="18" charset="0"/>
                <a:ea typeface="MS Mincho"/>
                <a:cs typeface="Times New Roman" panose="02020603050405020304" pitchFamily="18" charset="0"/>
              </a:rPr>
              <a:t>Bài tập 5: </a:t>
            </a:r>
            <a:r>
              <a:rPr lang="pt-BR" sz="3200">
                <a:solidFill>
                  <a:srgbClr val="0D0D0D"/>
                </a:solidFill>
                <a:latin typeface="Times New Roman" panose="02020603050405020304" pitchFamily="18" charset="0"/>
                <a:ea typeface="MS Mincho"/>
                <a:cs typeface="Times New Roman" panose="02020603050405020304" pitchFamily="18" charset="0"/>
              </a:rPr>
              <a:t>Dấu ngoặc đơn trong những trường hợp sau dùng để làm gì?</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pt-BR" sz="3200">
                <a:solidFill>
                  <a:srgbClr val="0D0D0D"/>
                </a:solidFill>
                <a:latin typeface="Times New Roman" panose="02020603050405020304" pitchFamily="18" charset="0"/>
                <a:ea typeface="MS Mincho"/>
                <a:cs typeface="Times New Roman" panose="02020603050405020304" pitchFamily="18" charset="0"/>
              </a:rPr>
              <a:t>a. </a:t>
            </a:r>
            <a:r>
              <a:rPr lang="pt-BR" sz="3200" i="1">
                <a:solidFill>
                  <a:srgbClr val="0D0D0D"/>
                </a:solidFill>
                <a:latin typeface="Times New Roman" panose="02020603050405020304" pitchFamily="18" charset="0"/>
                <a:ea typeface="MS Mincho"/>
                <a:cs typeface="Times New Roman" panose="02020603050405020304" pitchFamily="18" charset="0"/>
              </a:rPr>
              <a:t>Đùng một cái, họ (những người bản xứ) được phong cho cái danh hiệu tối cao là “chiến sĩ bảo vệ công lí và tự do”. </a:t>
            </a:r>
            <a:r>
              <a:rPr lang="pt-BR" sz="3200">
                <a:solidFill>
                  <a:srgbClr val="0D0D0D"/>
                </a:solidFill>
                <a:latin typeface="Times New Roman" panose="02020603050405020304" pitchFamily="18" charset="0"/>
                <a:ea typeface="MS Mincho"/>
                <a:cs typeface="Times New Roman" panose="02020603050405020304" pitchFamily="18" charset="0"/>
              </a:rPr>
              <a:t>(Nguyễn Ái Quốc)</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pt-BR" sz="3200">
                <a:solidFill>
                  <a:srgbClr val="0D0D0D"/>
                </a:solidFill>
                <a:latin typeface="Times New Roman" panose="02020603050405020304" pitchFamily="18" charset="0"/>
                <a:ea typeface="MS Mincho"/>
                <a:cs typeface="Times New Roman" panose="02020603050405020304" pitchFamily="18" charset="0"/>
              </a:rPr>
              <a:t>b. </a:t>
            </a:r>
            <a:r>
              <a:rPr lang="pt-BR" sz="3200" i="1">
                <a:solidFill>
                  <a:srgbClr val="0D0D0D"/>
                </a:solidFill>
                <a:latin typeface="Times New Roman" panose="02020603050405020304" pitchFamily="18" charset="0"/>
                <a:ea typeface="MS Mincho"/>
                <a:cs typeface="Times New Roman" panose="02020603050405020304" pitchFamily="18" charset="0"/>
              </a:rPr>
              <a:t>Gọi là kênh Ba Khía vì ở đó hai bên bờ tập trung toàn những con ba khía, chúng bám đặc sệt quanh các gốc cây</a:t>
            </a:r>
            <a:r>
              <a:rPr lang="pt-BR" sz="3200">
                <a:solidFill>
                  <a:srgbClr val="0D0D0D"/>
                </a:solidFill>
                <a:latin typeface="Times New Roman" panose="02020603050405020304" pitchFamily="18" charset="0"/>
                <a:ea typeface="MS Mincho"/>
                <a:cs typeface="Times New Roman" panose="02020603050405020304" pitchFamily="18" charset="0"/>
              </a:rPr>
              <a:t> </a:t>
            </a: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2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ba khía là một loại còng biển lai cua, càng sắc tím đỏ, làm mắm xé ra trộn tỏi ớt ăn rất ngon</a:t>
            </a: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(Đoàn Giỏi)</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 </a:t>
            </a:r>
            <a:r>
              <a:rPr lang="en-US" sz="32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Lí Bạch (701-762) là là thơ nổi tiếng của Trung Quốc đời Đường</a:t>
            </a: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a:p>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 </a:t>
            </a:r>
            <a:r>
              <a:rPr lang="en-US" sz="32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Chiều dài của cầu là 2 290m (kể cả phần cầu dẫn với chín nhịp dài và mười nhịp ngắn).</a:t>
            </a: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(Thuý Lan).</a:t>
            </a:r>
            <a:endParaRPr lang="en-US" sz="32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9635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arn(inVertical)">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01" descr="card5"/>
          <p:cNvPicPr>
            <a:picLocks noChangeAspect="1" noChangeArrowheads="1"/>
          </p:cNvPicPr>
          <p:nvPr/>
        </p:nvPicPr>
        <p:blipFill>
          <a:blip r:embed="rId2"/>
          <a:srcRect/>
          <a:stretch>
            <a:fillRect/>
          </a:stretch>
        </p:blipFill>
        <p:spPr bwMode="auto">
          <a:xfrm>
            <a:off x="-313899" y="-191069"/>
            <a:ext cx="13101851" cy="7465326"/>
          </a:xfrm>
          <a:prstGeom prst="rect">
            <a:avLst/>
          </a:prstGeom>
          <a:noFill/>
          <a:ln w="9525">
            <a:noFill/>
            <a:miter lim="800000"/>
            <a:headEnd/>
            <a:tailEnd/>
          </a:ln>
        </p:spPr>
      </p:pic>
      <p:sp>
        <p:nvSpPr>
          <p:cNvPr id="5" name="Rectangle 4"/>
          <p:cNvSpPr/>
          <p:nvPr/>
        </p:nvSpPr>
        <p:spPr>
          <a:xfrm>
            <a:off x="4256033" y="168012"/>
            <a:ext cx="2974211" cy="742511"/>
          </a:xfrm>
          <a:prstGeom prst="rect">
            <a:avLst/>
          </a:prstGeom>
        </p:spPr>
        <p:txBody>
          <a:bodyPr wrap="none">
            <a:spAutoFit/>
          </a:bodyPr>
          <a:lstStyle/>
          <a:p>
            <a:pPr indent="630555" algn="r">
              <a:lnSpc>
                <a:spcPct val="150000"/>
              </a:lnSpc>
              <a:spcBef>
                <a:spcPts val="600"/>
              </a:spcBef>
              <a:spcAft>
                <a:spcPts val="600"/>
              </a:spcAft>
            </a:pPr>
            <a:r>
              <a:rPr lang="en-US" sz="32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Gợi ý trả lời</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776417" y="1269603"/>
            <a:ext cx="10921218" cy="5174493"/>
          </a:xfrm>
          <a:prstGeom prst="rect">
            <a:avLst/>
          </a:prstGeom>
        </p:spPr>
        <p:txBody>
          <a:bodyPr wrap="square">
            <a:spAutoFit/>
          </a:bodyPr>
          <a:lstStyle/>
          <a:p>
            <a:pPr algn="just">
              <a:lnSpc>
                <a:spcPct val="150000"/>
              </a:lnSpc>
              <a:spcAft>
                <a:spcPts val="0"/>
              </a:spcAft>
              <a:tabLst>
                <a:tab pos="2110105" algn="l"/>
              </a:tabLst>
            </a:pPr>
            <a:r>
              <a:rPr lang="pt-BR" sz="3200" b="1">
                <a:solidFill>
                  <a:srgbClr val="0000FF"/>
                </a:solidFill>
                <a:latin typeface="Times New Roman" panose="02020603050405020304" pitchFamily="18" charset="0"/>
                <a:ea typeface="MS Mincho"/>
                <a:cs typeface="Times New Roman" panose="02020603050405020304" pitchFamily="18" charset="0"/>
              </a:rPr>
              <a:t>Bài tập 5:</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a:p>
            <a:pPr marL="28575" marR="28575" algn="just">
              <a:lnSpc>
                <a:spcPct val="150000"/>
              </a:lnSpc>
              <a:spcAft>
                <a:spcPts val="0"/>
              </a:spcAft>
            </a:pPr>
            <a:r>
              <a:rPr lang="vi-VN"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 (</a:t>
            </a:r>
            <a:r>
              <a:rPr lang="vi-VN" sz="32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những người bản xứ</a:t>
            </a:r>
            <a:r>
              <a:rPr lang="vi-VN"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giải thích</a:t>
            </a: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a:p>
            <a:pPr marL="28575" marR="28575" algn="just">
              <a:lnSpc>
                <a:spcPct val="150000"/>
              </a:lnSpc>
              <a:spcAft>
                <a:spcPts val="0"/>
              </a:spcAft>
            </a:pPr>
            <a:r>
              <a:rPr lang="vi-VN"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 (</a:t>
            </a:r>
            <a:r>
              <a:rPr lang="vi-VN" sz="32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ba khía là một loại còng biển lai cua, càng sắc tím đỏ, làm mắm xé ra trộn tỏi ớt ăn rất ngon</a:t>
            </a:r>
            <a:r>
              <a:rPr lang="vi-VN"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thuyết minh</a:t>
            </a: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a:p>
            <a:pPr marL="28575" marR="28575" algn="just">
              <a:lnSpc>
                <a:spcPct val="150000"/>
              </a:lnSpc>
              <a:spcAft>
                <a:spcPts val="0"/>
              </a:spcAft>
            </a:pPr>
            <a:r>
              <a:rPr lang="vi-VN"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 (</a:t>
            </a:r>
            <a:r>
              <a:rPr lang="vi-VN" sz="32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701 – 762</a:t>
            </a:r>
            <a:r>
              <a:rPr lang="vi-VN"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bổ sung thêm</a:t>
            </a: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(thông tin năm sinh năm mất).</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pP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 (</a:t>
            </a:r>
            <a:r>
              <a:rPr lang="en-US" sz="32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kể cả phần cầu dẫn với chín nhịp dài và mười nhịp ngắn</a:t>
            </a: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giải thích thêm, chú thích thêm về chiều dài cây cầu.</a:t>
            </a:r>
            <a:endParaRPr lang="en-US" sz="32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5207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02" descr="Untitled-6"/>
          <p:cNvPicPr>
            <a:picLocks noChangeAspect="1" noChangeArrowheads="1"/>
          </p:cNvPicPr>
          <p:nvPr/>
        </p:nvPicPr>
        <p:blipFill>
          <a:blip r:embed="rId2"/>
          <a:srcRect/>
          <a:stretch>
            <a:fillRect/>
          </a:stretch>
        </p:blipFill>
        <p:spPr bwMode="auto">
          <a:xfrm>
            <a:off x="-281773" y="-150125"/>
            <a:ext cx="12895664" cy="7424382"/>
          </a:xfrm>
          <a:prstGeom prst="rect">
            <a:avLst/>
          </a:prstGeom>
          <a:noFill/>
          <a:ln w="9525">
            <a:noFill/>
            <a:miter lim="800000"/>
            <a:headEnd/>
            <a:tailEnd/>
          </a:ln>
        </p:spPr>
      </p:pic>
      <p:sp>
        <p:nvSpPr>
          <p:cNvPr id="3" name="Rectangle 2"/>
          <p:cNvSpPr/>
          <p:nvPr/>
        </p:nvSpPr>
        <p:spPr>
          <a:xfrm>
            <a:off x="417062" y="1164134"/>
            <a:ext cx="11497994" cy="5693866"/>
          </a:xfrm>
          <a:prstGeom prst="rect">
            <a:avLst/>
          </a:prstGeom>
        </p:spPr>
        <p:txBody>
          <a:bodyPr wrap="square">
            <a:spAutoFit/>
          </a:bodyPr>
          <a:lstStyle/>
          <a:p>
            <a:pPr algn="just">
              <a:spcAft>
                <a:spcPts val="0"/>
              </a:spcAft>
              <a:tabLst>
                <a:tab pos="2110105" algn="l"/>
              </a:tabLst>
            </a:pPr>
            <a:r>
              <a:rPr lang="pt-BR" sz="2800" b="1">
                <a:solidFill>
                  <a:srgbClr val="0000FF"/>
                </a:solidFill>
                <a:latin typeface="Times New Roman" panose="02020603050405020304" pitchFamily="18" charset="0"/>
                <a:ea typeface="MS Mincho"/>
                <a:cs typeface="Times New Roman" panose="02020603050405020304" pitchFamily="18" charset="0"/>
              </a:rPr>
              <a:t>Bài tập 6:</a:t>
            </a:r>
            <a:r>
              <a:rPr lang="pt-BR" sz="2800">
                <a:solidFill>
                  <a:srgbClr val="0D0D0D"/>
                </a:solidFill>
                <a:latin typeface="Times New Roman" panose="02020603050405020304" pitchFamily="18" charset="0"/>
                <a:ea typeface="MS Mincho"/>
                <a:cs typeface="Times New Roman" panose="02020603050405020304" pitchFamily="18" charset="0"/>
              </a:rPr>
              <a:t> Chỉ ra công dụng của dấu ngoặc kép trong những trường hợp sau:</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pt-BR" sz="2800">
                <a:solidFill>
                  <a:srgbClr val="0D0D0D"/>
                </a:solidFill>
                <a:latin typeface="Times New Roman" panose="02020603050405020304" pitchFamily="18" charset="0"/>
                <a:ea typeface="MS Mincho"/>
                <a:cs typeface="Times New Roman" panose="02020603050405020304" pitchFamily="18" charset="0"/>
              </a:rPr>
              <a:t>a. </a:t>
            </a:r>
            <a:r>
              <a:rPr lang="pt-BR" sz="2800" i="1">
                <a:solidFill>
                  <a:srgbClr val="0D0D0D"/>
                </a:solidFill>
                <a:latin typeface="Times New Roman" panose="02020603050405020304" pitchFamily="18" charset="0"/>
                <a:ea typeface="MS Mincho"/>
                <a:cs typeface="Times New Roman" panose="02020603050405020304" pitchFamily="18" charset="0"/>
              </a:rPr>
              <a:t>Nó cứ làm in như nó trách tôi; nó kêu ư ử, nhìn tôi, như muốn bảo tôi rằng: “A! Lão già tệ lắm! Tôi ăn ở với lão như thế mà lão xử với tôi như thế này à?”</a:t>
            </a:r>
            <a:r>
              <a:rPr lang="pt-BR" sz="2800">
                <a:solidFill>
                  <a:srgbClr val="0D0D0D"/>
                </a:solidFill>
                <a:latin typeface="Times New Roman" panose="02020603050405020304" pitchFamily="18" charset="0"/>
                <a:ea typeface="MS Mincho"/>
                <a:cs typeface="Times New Roman" panose="02020603050405020304" pitchFamily="18" charset="0"/>
              </a:rPr>
              <a:t>. (Nam Cao)</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pt-BR" sz="2800">
                <a:solidFill>
                  <a:srgbClr val="0D0D0D"/>
                </a:solidFill>
                <a:latin typeface="Times New Roman" panose="02020603050405020304" pitchFamily="18" charset="0"/>
                <a:ea typeface="MS Mincho"/>
                <a:cs typeface="Times New Roman" panose="02020603050405020304" pitchFamily="18" charset="0"/>
              </a:rPr>
              <a:t>b. </a:t>
            </a:r>
            <a:r>
              <a:rPr lang="pt-BR" sz="2800" i="1">
                <a:solidFill>
                  <a:srgbClr val="0D0D0D"/>
                </a:solidFill>
                <a:latin typeface="Times New Roman" panose="02020603050405020304" pitchFamily="18" charset="0"/>
                <a:ea typeface="MS Mincho"/>
                <a:cs typeface="Times New Roman" panose="02020603050405020304" pitchFamily="18" charset="0"/>
              </a:rPr>
              <a:t>Kết cục, anh chàng “hầu cận ông lí” yếu hơn chị chàng con mọn, hắn bị chị này túm tóc lẳng cho một cái, ngã nhào ra thềm.</a:t>
            </a:r>
            <a:r>
              <a:rPr lang="pt-BR" sz="2800">
                <a:solidFill>
                  <a:srgbClr val="0D0D0D"/>
                </a:solidFill>
                <a:latin typeface="Times New Roman" panose="02020603050405020304" pitchFamily="18" charset="0"/>
                <a:ea typeface="MS Mincho"/>
                <a:cs typeface="Times New Roman" panose="02020603050405020304" pitchFamily="18" charset="0"/>
              </a:rPr>
              <a:t> (Ngô Tất Tố)</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pt-BR" sz="2800">
                <a:solidFill>
                  <a:srgbClr val="0D0D0D"/>
                </a:solidFill>
                <a:latin typeface="Times New Roman" panose="02020603050405020304" pitchFamily="18" charset="0"/>
                <a:ea typeface="MS Mincho"/>
                <a:cs typeface="Times New Roman" panose="02020603050405020304" pitchFamily="18" charset="0"/>
              </a:rPr>
              <a:t>c. </a:t>
            </a:r>
            <a:r>
              <a:rPr lang="pt-BR" sz="2800" i="1">
                <a:solidFill>
                  <a:srgbClr val="0D0D0D"/>
                </a:solidFill>
                <a:latin typeface="Times New Roman" panose="02020603050405020304" pitchFamily="18" charset="0"/>
                <a:ea typeface="MS Mincho"/>
                <a:cs typeface="Times New Roman" panose="02020603050405020304" pitchFamily="18" charset="0"/>
              </a:rPr>
              <a:t>Hai tiếng “em bé” mà cô tôi ngân dài ra thật ngọt, thật rõ, quả nhiên đã xoắn chặt lấy tâm can tôi như ý cô tôi muốn. </a:t>
            </a:r>
            <a:r>
              <a:rPr lang="pt-BR" sz="2800">
                <a:solidFill>
                  <a:srgbClr val="0D0D0D"/>
                </a:solidFill>
                <a:latin typeface="Times New Roman" panose="02020603050405020304" pitchFamily="18" charset="0"/>
                <a:ea typeface="MS Mincho"/>
                <a:cs typeface="Times New Roman" panose="02020603050405020304" pitchFamily="18" charset="0"/>
              </a:rPr>
              <a:t>(Nguyên Hồng)</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pt-BR" sz="2800">
                <a:solidFill>
                  <a:srgbClr val="0D0D0D"/>
                </a:solidFill>
                <a:latin typeface="Times New Roman" panose="02020603050405020304" pitchFamily="18" charset="0"/>
                <a:ea typeface="MS Mincho"/>
                <a:cs typeface="Times New Roman" panose="02020603050405020304" pitchFamily="18" charset="0"/>
              </a:rPr>
              <a:t>d. </a:t>
            </a:r>
            <a:r>
              <a:rPr lang="pt-BR" sz="2800" i="1">
                <a:solidFill>
                  <a:srgbClr val="0D0D0D"/>
                </a:solidFill>
                <a:latin typeface="Times New Roman" panose="02020603050405020304" pitchFamily="18" charset="0"/>
                <a:ea typeface="MS Mincho"/>
                <a:cs typeface="Times New Roman" panose="02020603050405020304" pitchFamily="18" charset="0"/>
              </a:rPr>
              <a:t>Trước năm 1914, họ chỉ là những tên da đen bẩn thỉu, những tên “An-nam-mit” bẩn thỉu, giỏi lắm thì cũng chỉ biết kéo xe tay và ăn đòn của các quan cai trị nhà ta.</a:t>
            </a:r>
            <a:r>
              <a:rPr lang="pt-BR" sz="2800">
                <a:solidFill>
                  <a:srgbClr val="0D0D0D"/>
                </a:solidFill>
                <a:latin typeface="Times New Roman" panose="02020603050405020304" pitchFamily="18" charset="0"/>
                <a:ea typeface="MS Mincho"/>
                <a:cs typeface="Times New Roman" panose="02020603050405020304" pitchFamily="18" charset="0"/>
              </a:rPr>
              <a:t> (Nguyễn Ái Quốc)</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r>
              <a:rPr lang="pt-BR" sz="2800">
                <a:solidFill>
                  <a:srgbClr val="0D0D0D"/>
                </a:solidFill>
                <a:latin typeface="Times New Roman" panose="02020603050405020304" pitchFamily="18" charset="0"/>
                <a:ea typeface="MS Mincho"/>
                <a:cs typeface="Times New Roman" panose="02020603050405020304" pitchFamily="18" charset="0"/>
              </a:rPr>
              <a:t>e. </a:t>
            </a:r>
            <a:r>
              <a:rPr lang="pt-BR" sz="2800" i="1">
                <a:solidFill>
                  <a:srgbClr val="0D0D0D"/>
                </a:solidFill>
                <a:latin typeface="Times New Roman" panose="02020603050405020304" pitchFamily="18" charset="0"/>
                <a:ea typeface="MS Mincho"/>
                <a:cs typeface="Times New Roman" panose="02020603050405020304" pitchFamily="18" charset="0"/>
              </a:rPr>
              <a:t>Hàng loạt các vở kịch như “Tay người đàn bà”, “Giác ngộ”, “Bên kia sông Đuống”,...ra đời.</a:t>
            </a:r>
            <a:r>
              <a:rPr lang="pt-BR" sz="2800">
                <a:solidFill>
                  <a:srgbClr val="0D0D0D"/>
                </a:solidFill>
                <a:latin typeface="Times New Roman" panose="02020603050405020304" pitchFamily="18" charset="0"/>
                <a:ea typeface="MS Mincho"/>
                <a:cs typeface="Times New Roman" panose="02020603050405020304" pitchFamily="18" charset="0"/>
              </a:rPr>
              <a:t> </a:t>
            </a:r>
            <a:endParaRPr 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8574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01" descr="card5"/>
          <p:cNvPicPr>
            <a:picLocks noChangeAspect="1" noChangeArrowheads="1"/>
          </p:cNvPicPr>
          <p:nvPr/>
        </p:nvPicPr>
        <p:blipFill>
          <a:blip r:embed="rId2"/>
          <a:srcRect/>
          <a:stretch>
            <a:fillRect/>
          </a:stretch>
        </p:blipFill>
        <p:spPr bwMode="auto">
          <a:xfrm>
            <a:off x="-356102" y="-274216"/>
            <a:ext cx="13101851" cy="7465326"/>
          </a:xfrm>
          <a:prstGeom prst="rect">
            <a:avLst/>
          </a:prstGeom>
          <a:noFill/>
          <a:ln w="9525">
            <a:noFill/>
            <a:miter lim="800000"/>
            <a:headEnd/>
            <a:tailEnd/>
          </a:ln>
        </p:spPr>
      </p:pic>
      <p:sp>
        <p:nvSpPr>
          <p:cNvPr id="5" name="Rectangle 4"/>
          <p:cNvSpPr/>
          <p:nvPr/>
        </p:nvSpPr>
        <p:spPr>
          <a:xfrm>
            <a:off x="4938839" y="-11742"/>
            <a:ext cx="2473754" cy="742511"/>
          </a:xfrm>
          <a:prstGeom prst="rect">
            <a:avLst/>
          </a:prstGeom>
        </p:spPr>
        <p:txBody>
          <a:bodyPr wrap="none">
            <a:spAutoFit/>
          </a:bodyPr>
          <a:lstStyle/>
          <a:p>
            <a:pPr>
              <a:lnSpc>
                <a:spcPct val="150000"/>
              </a:lnSpc>
              <a:spcBef>
                <a:spcPts val="600"/>
              </a:spcBef>
              <a:spcAft>
                <a:spcPts val="600"/>
              </a:spcAft>
            </a:pPr>
            <a:r>
              <a:rPr lang="en-US" sz="32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Gợi ý trả lời:</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576774" y="1162053"/>
            <a:ext cx="11197883" cy="5174493"/>
          </a:xfrm>
          <a:prstGeom prst="rect">
            <a:avLst/>
          </a:prstGeom>
        </p:spPr>
        <p:txBody>
          <a:bodyPr wrap="square">
            <a:spAutoFit/>
          </a:bodyPr>
          <a:lstStyle/>
          <a:p>
            <a:pPr algn="just">
              <a:lnSpc>
                <a:spcPct val="150000"/>
              </a:lnSpc>
              <a:spcAft>
                <a:spcPts val="0"/>
              </a:spcAft>
              <a:tabLst>
                <a:tab pos="2110105" algn="l"/>
              </a:tabLst>
            </a:pPr>
            <a:r>
              <a:rPr lang="pt-BR" sz="3200" b="1">
                <a:solidFill>
                  <a:srgbClr val="0000FF"/>
                </a:solidFill>
                <a:latin typeface="Times New Roman" panose="02020603050405020304" pitchFamily="18" charset="0"/>
                <a:ea typeface="MS Mincho"/>
                <a:cs typeface="Times New Roman" panose="02020603050405020304" pitchFamily="18" charset="0"/>
              </a:rPr>
              <a:t>Bài tập 6: </a:t>
            </a:r>
            <a:r>
              <a:rPr lang="pt-BR" sz="3200" b="1">
                <a:solidFill>
                  <a:srgbClr val="0D0D0D"/>
                </a:solidFill>
                <a:latin typeface="Times New Roman" panose="02020603050405020304" pitchFamily="18" charset="0"/>
                <a:ea typeface="MS Mincho"/>
                <a:cs typeface="Times New Roman" panose="02020603050405020304" pitchFamily="18" charset="0"/>
              </a:rPr>
              <a:t>Dấu ngoặc kép được đùng để đánh dấu:</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spcAft>
                <a:spcPts val="0"/>
              </a:spcAft>
              <a:tabLst>
                <a:tab pos="2110105" algn="l"/>
              </a:tabLst>
            </a:pPr>
            <a:r>
              <a:rPr lang="en-US" sz="320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a. Câu nói được dẫn trực tiếp (những câu nói mà lão Hạc tưởng như là con chó vàng muốn nói với lão).</a:t>
            </a:r>
            <a:br>
              <a:rPr lang="en-US" sz="320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br>
            <a:r>
              <a:rPr lang="en-US" sz="320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b. Từ ngữ được dùng với hàm ý mỉa mai.</a:t>
            </a:r>
            <a:br>
              <a:rPr lang="en-US" sz="320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br>
            <a:r>
              <a:rPr lang="en-US" sz="320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 Từ ngữ được dẫn trực tiếp, dẫn lại lời của người khác.</a:t>
            </a:r>
            <a:br>
              <a:rPr lang="en-US" sz="320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br>
            <a:r>
              <a:rPr lang="en-US" sz="320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d. Từ ngữ được dẫn trực tiếp và cũng có hàm ý mỉa mai.</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pPr>
            <a:r>
              <a:rPr lang="pt-BR" sz="3200">
                <a:solidFill>
                  <a:srgbClr val="0D0D0D"/>
                </a:solidFill>
                <a:latin typeface="Times New Roman" panose="02020603050405020304" pitchFamily="18" charset="0"/>
                <a:ea typeface="MS Mincho"/>
                <a:cs typeface="Times New Roman" panose="02020603050405020304" pitchFamily="18" charset="0"/>
              </a:rPr>
              <a:t>e. Tên tác phẩm được dẫn.</a:t>
            </a:r>
            <a:endParaRPr lang="en-US" sz="32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6207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arn(inVertical)">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02" descr="Untitled-6"/>
          <p:cNvPicPr>
            <a:picLocks noChangeAspect="1" noChangeArrowheads="1"/>
          </p:cNvPicPr>
          <p:nvPr/>
        </p:nvPicPr>
        <p:blipFill>
          <a:blip r:embed="rId2"/>
          <a:srcRect/>
          <a:stretch>
            <a:fillRect/>
          </a:stretch>
        </p:blipFill>
        <p:spPr bwMode="auto">
          <a:xfrm>
            <a:off x="-309908" y="-192328"/>
            <a:ext cx="12895664" cy="7424382"/>
          </a:xfrm>
          <a:prstGeom prst="rect">
            <a:avLst/>
          </a:prstGeom>
          <a:noFill/>
          <a:ln w="9525">
            <a:noFill/>
            <a:miter lim="800000"/>
            <a:headEnd/>
            <a:tailEnd/>
          </a:ln>
        </p:spPr>
      </p:pic>
      <p:sp>
        <p:nvSpPr>
          <p:cNvPr id="3" name="Rectangle 2"/>
          <p:cNvSpPr/>
          <p:nvPr/>
        </p:nvSpPr>
        <p:spPr>
          <a:xfrm>
            <a:off x="550705" y="2548056"/>
            <a:ext cx="11174438" cy="2862322"/>
          </a:xfrm>
          <a:prstGeom prst="rect">
            <a:avLst/>
          </a:prstGeom>
        </p:spPr>
        <p:txBody>
          <a:bodyPr wrap="square">
            <a:spAutoFit/>
          </a:bodyPr>
          <a:lstStyle/>
          <a:p>
            <a:pPr algn="just">
              <a:spcAft>
                <a:spcPts val="0"/>
              </a:spcAft>
            </a:pPr>
            <a:r>
              <a:rPr lang="en-US" sz="3600"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Hoàn thiện các bài tập của buổi học. Tìm thêm những câu văn/ thơ có sử dụng phép tu từ, dấu ngoặc đơn và dấu ngoặc kép, sau đó giải thích công dụng.</a:t>
            </a:r>
            <a:endParaRPr lang="en-US" sz="36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en-US" sz="36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Chuẩn bị tiết </a:t>
            </a:r>
            <a:r>
              <a:rPr lang="en-US" sz="3600" b="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Viết bài văn biểu cảm về con người hoặc sự việc.</a:t>
            </a:r>
            <a:endParaRPr lang="en-US" sz="36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Rectangle 3"/>
          <p:cNvSpPr/>
          <p:nvPr/>
        </p:nvSpPr>
        <p:spPr>
          <a:xfrm>
            <a:off x="3610348" y="1570279"/>
            <a:ext cx="5027017" cy="646331"/>
          </a:xfrm>
          <a:prstGeom prst="rect">
            <a:avLst/>
          </a:prstGeom>
        </p:spPr>
        <p:txBody>
          <a:bodyPr wrap="none">
            <a:spAutoFit/>
          </a:bodyPr>
          <a:lstStyle/>
          <a:p>
            <a:pPr algn="ctr">
              <a:spcAft>
                <a:spcPts val="0"/>
              </a:spcAft>
              <a:tabLst>
                <a:tab pos="152400" algn="l"/>
              </a:tabLst>
            </a:pPr>
            <a:r>
              <a:rPr lang="de-DE" sz="36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HƯỚNG DẪN TỰ HỌC</a:t>
            </a:r>
            <a:endParaRPr lang="en-US" sz="36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338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57" descr="card2"/>
          <p:cNvPicPr>
            <a:picLocks noChangeAspect="1" noChangeArrowheads="1"/>
          </p:cNvPicPr>
          <p:nvPr/>
        </p:nvPicPr>
        <p:blipFill>
          <a:blip r:embed="rId2"/>
          <a:srcRect/>
          <a:stretch>
            <a:fillRect/>
          </a:stretch>
        </p:blipFill>
        <p:spPr bwMode="auto">
          <a:xfrm>
            <a:off x="-338596" y="-163772"/>
            <a:ext cx="13797886" cy="7410734"/>
          </a:xfrm>
          <a:prstGeom prst="rect">
            <a:avLst/>
          </a:prstGeom>
          <a:noFill/>
          <a:ln w="9525">
            <a:noFill/>
            <a:miter lim="800000"/>
            <a:headEnd/>
            <a:tailEnd/>
          </a:ln>
        </p:spPr>
      </p:pic>
      <p:sp>
        <p:nvSpPr>
          <p:cNvPr id="2" name="Rectangle 1"/>
          <p:cNvSpPr/>
          <p:nvPr/>
        </p:nvSpPr>
        <p:spPr>
          <a:xfrm>
            <a:off x="647978" y="1334156"/>
            <a:ext cx="10978188" cy="661207"/>
          </a:xfrm>
          <a:prstGeom prst="rect">
            <a:avLst/>
          </a:prstGeom>
        </p:spPr>
        <p:txBody>
          <a:bodyPr wrap="square">
            <a:spAutoFit/>
          </a:bodyPr>
          <a:lstStyle/>
          <a:p>
            <a:pPr algn="just">
              <a:lnSpc>
                <a:spcPct val="150000"/>
              </a:lnSpc>
              <a:spcBef>
                <a:spcPts val="600"/>
              </a:spcBef>
              <a:spcAft>
                <a:spcPts val="600"/>
              </a:spcAft>
            </a:pPr>
            <a:r>
              <a:rPr lang="pt-BR" sz="2800" b="1">
                <a:solidFill>
                  <a:srgbClr val="FF0000"/>
                </a:solidFill>
                <a:latin typeface="Times New Roman" panose="02020603050405020304" pitchFamily="18" charset="0"/>
                <a:ea typeface="MS Mincho"/>
              </a:rPr>
              <a:t>1. Nghĩa của từ trong ngữ cảnh:</a:t>
            </a:r>
            <a:endParaRPr lang="en-US" sz="28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777923" y="2115404"/>
            <a:ext cx="11068334" cy="4547527"/>
          </a:xfrm>
          <a:prstGeom prst="rect">
            <a:avLst/>
          </a:prstGeom>
        </p:spPr>
        <p:txBody>
          <a:bodyPr wrap="square">
            <a:spAutoFit/>
          </a:bodyPr>
          <a:lstStyle/>
          <a:p>
            <a:pPr algn="just">
              <a:lnSpc>
                <a:spcPct val="150000"/>
              </a:lnSpc>
              <a:spcAft>
                <a:spcPts val="0"/>
              </a:spcAft>
              <a:tabLst>
                <a:tab pos="2110105" algn="l"/>
              </a:tabLst>
            </a:pPr>
            <a:r>
              <a:rPr lang="pt-BR" sz="2800" b="1">
                <a:solidFill>
                  <a:srgbClr val="0000FF"/>
                </a:solidFill>
                <a:latin typeface="Times New Roman" panose="02020603050405020304" pitchFamily="18" charset="0"/>
                <a:ea typeface="MS Mincho"/>
              </a:rPr>
              <a:t>Bài tập 1: </a:t>
            </a:r>
            <a:r>
              <a:rPr lang="pt-BR" sz="2800" b="1">
                <a:solidFill>
                  <a:srgbClr val="0D0D0D"/>
                </a:solidFill>
                <a:latin typeface="Times New Roman" panose="02020603050405020304" pitchFamily="18" charset="0"/>
                <a:ea typeface="MS Mincho"/>
              </a:rPr>
              <a:t>Xác định nghĩa của từ in đậm trong câu thơ sau:</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tabLst>
                <a:tab pos="2110105" algn="l"/>
              </a:tabLst>
            </a:pPr>
            <a:r>
              <a:rPr lang="en-US" sz="2800">
                <a:latin typeface="Times New Roman" panose="02020603050405020304" pitchFamily="18" charset="0"/>
                <a:ea typeface="Calibri" panose="020F0502020204030204" pitchFamily="34" charset="0"/>
              </a:rPr>
              <a:t>a.</a:t>
            </a:r>
            <a:r>
              <a:rPr lang="en-US" sz="2800" i="1">
                <a:latin typeface="Times New Roman" panose="02020603050405020304" pitchFamily="18" charset="0"/>
                <a:ea typeface="Calibri" panose="020F0502020204030204" pitchFamily="34" charset="0"/>
              </a:rPr>
              <a:t> Ngoài thềm rơi chiếc lá đa</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tabLst>
                <a:tab pos="2110105" algn="l"/>
              </a:tabLst>
            </a:pPr>
            <a:r>
              <a:rPr lang="en-US" sz="2800" i="1">
                <a:latin typeface="Times New Roman" panose="02020603050405020304" pitchFamily="18" charset="0"/>
                <a:ea typeface="Calibri" panose="020F0502020204030204" pitchFamily="34" charset="0"/>
              </a:rPr>
              <a:t>Tiếng rơi rất </a:t>
            </a:r>
            <a:r>
              <a:rPr lang="en-US" sz="2800" b="1" i="1">
                <a:latin typeface="Times New Roman" panose="02020603050405020304" pitchFamily="18" charset="0"/>
                <a:ea typeface="Calibri" panose="020F0502020204030204" pitchFamily="34" charset="0"/>
              </a:rPr>
              <a:t>mỏng</a:t>
            </a:r>
            <a:r>
              <a:rPr lang="en-US" sz="2800" i="1">
                <a:latin typeface="Times New Roman" panose="02020603050405020304" pitchFamily="18" charset="0"/>
                <a:ea typeface="Calibri" panose="020F0502020204030204" pitchFamily="34" charset="0"/>
              </a:rPr>
              <a:t> như là rơi nghiêng</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tabLst>
                <a:tab pos="2110105" algn="l"/>
              </a:tabLst>
            </a:pPr>
            <a:r>
              <a:rPr lang="en-US" sz="2800">
                <a:latin typeface="Times New Roman" panose="02020603050405020304" pitchFamily="18" charset="0"/>
                <a:ea typeface="Calibri" panose="020F0502020204030204" pitchFamily="34" charset="0"/>
              </a:rPr>
              <a:t>(Trần Đăng Khoa)</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tabLst>
                <a:tab pos="2110105" algn="l"/>
              </a:tabLst>
            </a:pPr>
            <a:r>
              <a:rPr lang="en-US" sz="2800">
                <a:latin typeface="Times New Roman" panose="02020603050405020304" pitchFamily="18" charset="0"/>
                <a:ea typeface="Calibri" panose="020F0502020204030204" pitchFamily="34" charset="0"/>
              </a:rPr>
              <a:t>b. </a:t>
            </a:r>
            <a:r>
              <a:rPr lang="en-US" sz="2800" i="1">
                <a:latin typeface="Times New Roman" panose="02020603050405020304" pitchFamily="18" charset="0"/>
                <a:ea typeface="Calibri" panose="020F0502020204030204" pitchFamily="34" charset="0"/>
              </a:rPr>
              <a:t>Thấy những xe hàng nôn nao ra tiền tuyến</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tabLst>
                <a:tab pos="2110105" algn="l"/>
              </a:tabLst>
            </a:pPr>
            <a:r>
              <a:rPr lang="en-US" sz="2800" i="1">
                <a:latin typeface="Times New Roman" panose="02020603050405020304" pitchFamily="18" charset="0"/>
                <a:ea typeface="Calibri" panose="020F0502020204030204" pitchFamily="34" charset="0"/>
              </a:rPr>
              <a:t>Và thấy những đoàn quân đi </a:t>
            </a:r>
            <a:r>
              <a:rPr lang="en-US" sz="2800" b="1" i="1">
                <a:latin typeface="Times New Roman" panose="02020603050405020304" pitchFamily="18" charset="0"/>
                <a:ea typeface="Calibri" panose="020F0502020204030204" pitchFamily="34" charset="0"/>
              </a:rPr>
              <a:t>xanh</a:t>
            </a:r>
            <a:r>
              <a:rPr lang="en-US" sz="2800" i="1">
                <a:latin typeface="Times New Roman" panose="02020603050405020304" pitchFamily="18" charset="0"/>
                <a:ea typeface="Calibri" panose="020F0502020204030204" pitchFamily="34" charset="0"/>
              </a:rPr>
              <a:t> dãy Trường Sơn</a:t>
            </a:r>
            <a:endParaRPr lang="en-US" sz="2800">
              <a:latin typeface="Times New Roman" panose="02020603050405020304" pitchFamily="18" charset="0"/>
              <a:ea typeface="Times New Roman" panose="02020603050405020304" pitchFamily="18" charset="0"/>
            </a:endParaRPr>
          </a:p>
          <a:p>
            <a:pPr>
              <a:lnSpc>
                <a:spcPct val="150000"/>
              </a:lnSpc>
            </a:pPr>
            <a:r>
              <a:rPr lang="en-US" sz="2800">
                <a:latin typeface="Times New Roman" panose="02020603050405020304" pitchFamily="18" charset="0"/>
                <a:ea typeface="Calibri" panose="020F0502020204030204" pitchFamily="34" charset="0"/>
              </a:rPr>
              <a:t>(Vũ Đình Văn)</a:t>
            </a:r>
            <a:endParaRPr lang="en-US" sz="2800"/>
          </a:p>
        </p:txBody>
      </p:sp>
    </p:spTree>
    <p:extLst>
      <p:ext uri="{BB962C8B-B14F-4D97-AF65-F5344CB8AC3E}">
        <p14:creationId xmlns:p14="http://schemas.microsoft.com/office/powerpoint/2010/main" val="1971621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01" descr="card5"/>
          <p:cNvPicPr>
            <a:picLocks noChangeAspect="1" noChangeArrowheads="1"/>
          </p:cNvPicPr>
          <p:nvPr/>
        </p:nvPicPr>
        <p:blipFill>
          <a:blip r:embed="rId2"/>
          <a:srcRect/>
          <a:stretch>
            <a:fillRect/>
          </a:stretch>
        </p:blipFill>
        <p:spPr bwMode="auto">
          <a:xfrm>
            <a:off x="-342035" y="-162933"/>
            <a:ext cx="13101851" cy="7465326"/>
          </a:xfrm>
          <a:prstGeom prst="rect">
            <a:avLst/>
          </a:prstGeom>
          <a:noFill/>
          <a:ln w="9525">
            <a:noFill/>
            <a:miter lim="800000"/>
            <a:headEnd/>
            <a:tailEnd/>
          </a:ln>
        </p:spPr>
      </p:pic>
      <p:sp>
        <p:nvSpPr>
          <p:cNvPr id="6" name="Rectangle 5"/>
          <p:cNvSpPr/>
          <p:nvPr/>
        </p:nvSpPr>
        <p:spPr>
          <a:xfrm>
            <a:off x="5077218" y="231035"/>
            <a:ext cx="2066591" cy="661207"/>
          </a:xfrm>
          <a:prstGeom prst="rect">
            <a:avLst/>
          </a:prstGeom>
        </p:spPr>
        <p:txBody>
          <a:bodyPr wrap="none">
            <a:spAutoFit/>
          </a:bodyPr>
          <a:lstStyle/>
          <a:p>
            <a:pPr algn="ctr">
              <a:lnSpc>
                <a:spcPct val="150000"/>
              </a:lnSpc>
              <a:spcBef>
                <a:spcPts val="600"/>
              </a:spcBef>
              <a:spcAft>
                <a:spcPts val="600"/>
              </a:spcAft>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Gợi ý trả lời</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Rectangle 3"/>
          <p:cNvSpPr/>
          <p:nvPr/>
        </p:nvSpPr>
        <p:spPr>
          <a:xfrm>
            <a:off x="720145" y="1286210"/>
            <a:ext cx="10977489" cy="5185522"/>
          </a:xfrm>
          <a:prstGeom prst="rect">
            <a:avLst/>
          </a:prstGeom>
        </p:spPr>
        <p:txBody>
          <a:bodyPr wrap="square">
            <a:spAutoFit/>
          </a:bodyPr>
          <a:lstStyle/>
          <a:p>
            <a:pPr algn="just">
              <a:lnSpc>
                <a:spcPct val="150000"/>
              </a:lnSpc>
              <a:spcAft>
                <a:spcPts val="0"/>
              </a:spcAft>
              <a:tabLst>
                <a:tab pos="2110105" algn="l"/>
              </a:tabLst>
            </a:pPr>
            <a:r>
              <a:rPr lang="pt-BR" sz="2800" b="1">
                <a:solidFill>
                  <a:srgbClr val="0D0D0D"/>
                </a:solidFill>
                <a:latin typeface="Times New Roman" panose="02020603050405020304" pitchFamily="18" charset="0"/>
                <a:ea typeface="MS Mincho"/>
                <a:cs typeface="Times New Roman" panose="02020603050405020304" pitchFamily="18" charset="0"/>
              </a:rPr>
              <a:t>a. Mỏng:</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tabLst>
                <a:tab pos="2110105" algn="l"/>
              </a:tabLst>
            </a:pPr>
            <a:r>
              <a:rPr lang="pt-BR" sz="2800">
                <a:solidFill>
                  <a:srgbClr val="0D0D0D"/>
                </a:solidFill>
                <a:latin typeface="Times New Roman" panose="02020603050405020304" pitchFamily="18" charset="0"/>
                <a:ea typeface="MS Mincho"/>
                <a:cs typeface="Times New Roman" panose="02020603050405020304" pitchFamily="18" charset="0"/>
              </a:rPr>
              <a:t>+ Theo từ điển: có bề dày nhỏ hơn mức bình thường hoặc nhỏ hơn những vật khác; thường dùng để chỉ đặc điểm của sự vật, đồ vật.</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tabLst>
                <a:tab pos="2110105" algn="l"/>
              </a:tabLst>
            </a:pPr>
            <a:r>
              <a:rPr lang="pt-BR" sz="2800">
                <a:solidFill>
                  <a:srgbClr val="0D0D0D"/>
                </a:solidFill>
                <a:latin typeface="Times New Roman" panose="02020603050405020304" pitchFamily="18" charset="0"/>
                <a:ea typeface="MS Mincho"/>
                <a:cs typeface="Times New Roman" panose="02020603050405020304" pitchFamily="18" charset="0"/>
              </a:rPr>
              <a:t>+ Trong thơ Trần Đăng Khoa: nhẹ, êm.</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tabLst>
                <a:tab pos="2110105" algn="l"/>
              </a:tabLst>
            </a:pPr>
            <a:r>
              <a:rPr lang="pt-BR" sz="2800" b="1">
                <a:solidFill>
                  <a:srgbClr val="0D0D0D"/>
                </a:solidFill>
                <a:latin typeface="Times New Roman" panose="02020603050405020304" pitchFamily="18" charset="0"/>
                <a:ea typeface="MS Mincho"/>
                <a:cs typeface="Times New Roman" panose="02020603050405020304" pitchFamily="18" charset="0"/>
              </a:rPr>
              <a:t>b. Xanh: </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tabLst>
                <a:tab pos="2110105" algn="l"/>
              </a:tabLst>
            </a:pPr>
            <a:r>
              <a:rPr lang="pt-BR" sz="2800">
                <a:solidFill>
                  <a:srgbClr val="0D0D0D"/>
                </a:solidFill>
                <a:latin typeface="Times New Roman" panose="02020603050405020304" pitchFamily="18" charset="0"/>
                <a:ea typeface="MS Mincho"/>
                <a:cs typeface="Times New Roman" panose="02020603050405020304" pitchFamily="18" charset="0"/>
              </a:rPr>
              <a:t>+ Theo từ điển: có màu như màu của lá cây, của nước biển. </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pPr>
            <a:r>
              <a:rPr lang="pt-BR" sz="2800">
                <a:solidFill>
                  <a:srgbClr val="0D0D0D"/>
                </a:solidFill>
                <a:latin typeface="Times New Roman" panose="02020603050405020304" pitchFamily="18" charset="0"/>
                <a:ea typeface="MS Mincho"/>
                <a:cs typeface="Times New Roman" panose="02020603050405020304" pitchFamily="18" charset="0"/>
              </a:rPr>
              <a:t>+ Trong thơ Vũ Đình Văn: màu áo trùm lên màu lá; người lính hành quân đông chật, kín cả dãy Trường Sơn; ước vọng về hoà bình.</a:t>
            </a:r>
            <a:endParaRPr 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5492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arn(inVertical)">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02" descr="Untitled-6"/>
          <p:cNvPicPr>
            <a:picLocks noChangeAspect="1" noChangeArrowheads="1"/>
          </p:cNvPicPr>
          <p:nvPr/>
        </p:nvPicPr>
        <p:blipFill>
          <a:blip r:embed="rId2"/>
          <a:srcRect/>
          <a:stretch>
            <a:fillRect/>
          </a:stretch>
        </p:blipFill>
        <p:spPr bwMode="auto">
          <a:xfrm>
            <a:off x="-286603" y="-150125"/>
            <a:ext cx="12774304" cy="7424382"/>
          </a:xfrm>
          <a:prstGeom prst="rect">
            <a:avLst/>
          </a:prstGeom>
          <a:noFill/>
          <a:ln w="9525">
            <a:noFill/>
            <a:miter lim="800000"/>
            <a:headEnd/>
            <a:tailEnd/>
          </a:ln>
        </p:spPr>
      </p:pic>
      <p:sp>
        <p:nvSpPr>
          <p:cNvPr id="3" name="Rectangle 2"/>
          <p:cNvSpPr/>
          <p:nvPr/>
        </p:nvSpPr>
        <p:spPr>
          <a:xfrm>
            <a:off x="731379" y="1528171"/>
            <a:ext cx="10832263" cy="4832092"/>
          </a:xfrm>
          <a:prstGeom prst="rect">
            <a:avLst/>
          </a:prstGeom>
        </p:spPr>
        <p:txBody>
          <a:bodyPr wrap="square">
            <a:spAutoFit/>
          </a:bodyPr>
          <a:lstStyle/>
          <a:p>
            <a:pPr algn="just">
              <a:spcAft>
                <a:spcPts val="0"/>
              </a:spcAft>
              <a:tabLst>
                <a:tab pos="2110105" algn="l"/>
              </a:tabLst>
            </a:pPr>
            <a:r>
              <a:rPr lang="pt-BR" sz="2800" b="1">
                <a:solidFill>
                  <a:srgbClr val="0000FF"/>
                </a:solidFill>
                <a:latin typeface="Times New Roman" panose="02020603050405020304" pitchFamily="18" charset="0"/>
                <a:ea typeface="MS Mincho"/>
                <a:cs typeface="Times New Roman" panose="02020603050405020304" pitchFamily="18" charset="0"/>
              </a:rPr>
              <a:t>Bài tập 2: Giải thích nghĩa của từ “mặt trời” trong mỗi câu thơ sau. Dựa vào đâu để xác định được nghĩa của mỗi từ:</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en-US" sz="2800">
                <a:latin typeface="Times New Roman" panose="02020603050405020304" pitchFamily="18" charset="0"/>
                <a:ea typeface="Calibri" panose="020F0502020204030204" pitchFamily="34" charset="0"/>
                <a:cs typeface="Times New Roman" panose="02020603050405020304" pitchFamily="18" charset="0"/>
              </a:rPr>
              <a:t>a. </a:t>
            </a:r>
            <a:r>
              <a:rPr lang="en-US" sz="2800" i="1">
                <a:latin typeface="Times New Roman" panose="02020603050405020304" pitchFamily="18" charset="0"/>
                <a:ea typeface="Calibri" panose="020F0502020204030204" pitchFamily="34" charset="0"/>
                <a:cs typeface="Times New Roman" panose="02020603050405020304" pitchFamily="18" charset="0"/>
              </a:rPr>
              <a:t>Ngày ngày </a:t>
            </a:r>
            <a:r>
              <a:rPr lang="en-US" sz="2800" b="1" i="1">
                <a:latin typeface="Times New Roman" panose="02020603050405020304" pitchFamily="18" charset="0"/>
                <a:ea typeface="Calibri" panose="020F0502020204030204" pitchFamily="34" charset="0"/>
                <a:cs typeface="Times New Roman" panose="02020603050405020304" pitchFamily="18" charset="0"/>
              </a:rPr>
              <a:t>mặt trời</a:t>
            </a:r>
            <a:r>
              <a:rPr lang="en-US" sz="2800" i="1">
                <a:latin typeface="Times New Roman" panose="02020603050405020304" pitchFamily="18" charset="0"/>
                <a:ea typeface="Calibri" panose="020F0502020204030204" pitchFamily="34" charset="0"/>
                <a:cs typeface="Times New Roman" panose="02020603050405020304" pitchFamily="18" charset="0"/>
              </a:rPr>
              <a:t> đi qua trên lăng</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en-US" sz="2800" i="1">
                <a:latin typeface="Times New Roman" panose="02020603050405020304" pitchFamily="18" charset="0"/>
                <a:ea typeface="Calibri" panose="020F0502020204030204" pitchFamily="34" charset="0"/>
                <a:cs typeface="Times New Roman" panose="02020603050405020304" pitchFamily="18" charset="0"/>
              </a:rPr>
              <a:t>Thấy một </a:t>
            </a:r>
            <a:r>
              <a:rPr lang="en-US" sz="2800" b="1" i="1">
                <a:latin typeface="Times New Roman" panose="02020603050405020304" pitchFamily="18" charset="0"/>
                <a:ea typeface="Calibri" panose="020F0502020204030204" pitchFamily="34" charset="0"/>
                <a:cs typeface="Times New Roman" panose="02020603050405020304" pitchFamily="18" charset="0"/>
              </a:rPr>
              <a:t>mặt trời</a:t>
            </a:r>
            <a:r>
              <a:rPr lang="en-US" sz="2800" i="1">
                <a:latin typeface="Times New Roman" panose="02020603050405020304" pitchFamily="18" charset="0"/>
                <a:ea typeface="Calibri" panose="020F0502020204030204" pitchFamily="34" charset="0"/>
                <a:cs typeface="Times New Roman" panose="02020603050405020304" pitchFamily="18" charset="0"/>
              </a:rPr>
              <a:t> trong lăng rất đỏ.</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en-US" sz="2800">
                <a:latin typeface="Times New Roman" panose="02020603050405020304" pitchFamily="18" charset="0"/>
                <a:ea typeface="Calibri" panose="020F0502020204030204" pitchFamily="34" charset="0"/>
                <a:cs typeface="Times New Roman" panose="02020603050405020304" pitchFamily="18" charset="0"/>
              </a:rPr>
              <a:t>(Viễn Phương)</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en-US" sz="2800">
                <a:latin typeface="Times New Roman" panose="02020603050405020304" pitchFamily="18" charset="0"/>
                <a:ea typeface="Calibri" panose="020F0502020204030204" pitchFamily="34" charset="0"/>
                <a:cs typeface="Times New Roman" panose="02020603050405020304" pitchFamily="18" charset="0"/>
              </a:rPr>
              <a:t>b. </a:t>
            </a:r>
            <a:r>
              <a:rPr lang="en-US" sz="2800" i="1">
                <a:latin typeface="Times New Roman" panose="02020603050405020304" pitchFamily="18" charset="0"/>
                <a:ea typeface="Calibri" panose="020F0502020204030204" pitchFamily="34" charset="0"/>
                <a:cs typeface="Times New Roman" panose="02020603050405020304" pitchFamily="18" charset="0"/>
              </a:rPr>
              <a:t>Từ ấy trong tôi bừng nắng hạ</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en-US" sz="2800" b="1" i="1">
                <a:latin typeface="Times New Roman" panose="02020603050405020304" pitchFamily="18" charset="0"/>
                <a:ea typeface="Calibri" panose="020F0502020204030204" pitchFamily="34" charset="0"/>
                <a:cs typeface="Times New Roman" panose="02020603050405020304" pitchFamily="18" charset="0"/>
              </a:rPr>
              <a:t>Mặt trời</a:t>
            </a:r>
            <a:r>
              <a:rPr lang="en-US" sz="2800" i="1">
                <a:latin typeface="Times New Roman" panose="02020603050405020304" pitchFamily="18" charset="0"/>
                <a:ea typeface="Calibri" panose="020F0502020204030204" pitchFamily="34" charset="0"/>
                <a:cs typeface="Times New Roman" panose="02020603050405020304" pitchFamily="18" charset="0"/>
              </a:rPr>
              <a:t> chân lí chói qua tim.</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en-US" sz="2800">
                <a:latin typeface="Times New Roman" panose="02020603050405020304" pitchFamily="18" charset="0"/>
                <a:ea typeface="Calibri" panose="020F0502020204030204" pitchFamily="34" charset="0"/>
                <a:cs typeface="Times New Roman" panose="02020603050405020304" pitchFamily="18" charset="0"/>
              </a:rPr>
              <a:t>(Tố Hữu)</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en-US" sz="2800">
                <a:latin typeface="Times New Roman" panose="02020603050405020304" pitchFamily="18" charset="0"/>
                <a:ea typeface="Calibri" panose="020F0502020204030204" pitchFamily="34" charset="0"/>
                <a:cs typeface="Times New Roman" panose="02020603050405020304" pitchFamily="18" charset="0"/>
              </a:rPr>
              <a:t>c. </a:t>
            </a:r>
            <a:r>
              <a:rPr lang="en-US" sz="2800" b="1" i="1">
                <a:latin typeface="Times New Roman" panose="02020603050405020304" pitchFamily="18" charset="0"/>
                <a:ea typeface="Calibri" panose="020F0502020204030204" pitchFamily="34" charset="0"/>
                <a:cs typeface="Times New Roman" panose="02020603050405020304" pitchFamily="18" charset="0"/>
              </a:rPr>
              <a:t>Mặt trời</a:t>
            </a:r>
            <a:r>
              <a:rPr lang="en-US" sz="2800" i="1">
                <a:latin typeface="Times New Roman" panose="02020603050405020304" pitchFamily="18" charset="0"/>
                <a:ea typeface="Calibri" panose="020F0502020204030204" pitchFamily="34" charset="0"/>
                <a:cs typeface="Times New Roman" panose="02020603050405020304" pitchFamily="18" charset="0"/>
              </a:rPr>
              <a:t> của bắp thì nằm trên đồi</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en-US" sz="2800" b="1" i="1">
                <a:latin typeface="Times New Roman" panose="02020603050405020304" pitchFamily="18" charset="0"/>
                <a:ea typeface="Calibri" panose="020F0502020204030204" pitchFamily="34" charset="0"/>
                <a:cs typeface="Times New Roman" panose="02020603050405020304" pitchFamily="18" charset="0"/>
              </a:rPr>
              <a:t>Mặt trời</a:t>
            </a:r>
            <a:r>
              <a:rPr lang="en-US" sz="2800" i="1">
                <a:latin typeface="Times New Roman" panose="02020603050405020304" pitchFamily="18" charset="0"/>
                <a:ea typeface="Calibri" panose="020F0502020204030204" pitchFamily="34" charset="0"/>
                <a:cs typeface="Times New Roman" panose="02020603050405020304" pitchFamily="18" charset="0"/>
              </a:rPr>
              <a:t> của mẹ em nằm trên lưng.</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r>
              <a:rPr lang="en-US" sz="2800">
                <a:latin typeface="Times New Roman" panose="02020603050405020304" pitchFamily="18" charset="0"/>
                <a:ea typeface="Calibri" panose="020F0502020204030204" pitchFamily="34" charset="0"/>
                <a:cs typeface="Times New Roman" panose="02020603050405020304" pitchFamily="18" charset="0"/>
              </a:rPr>
              <a:t>(Nguyễn Khoa Điềm)</a:t>
            </a:r>
            <a:endParaRPr 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7050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01" descr="card5"/>
          <p:cNvPicPr>
            <a:picLocks noChangeAspect="1" noChangeArrowheads="1"/>
          </p:cNvPicPr>
          <p:nvPr/>
        </p:nvPicPr>
        <p:blipFill>
          <a:blip r:embed="rId2"/>
          <a:srcRect/>
          <a:stretch>
            <a:fillRect/>
          </a:stretch>
        </p:blipFill>
        <p:spPr bwMode="auto">
          <a:xfrm>
            <a:off x="-313899" y="-191069"/>
            <a:ext cx="13101851" cy="7465326"/>
          </a:xfrm>
          <a:prstGeom prst="rect">
            <a:avLst/>
          </a:prstGeom>
          <a:noFill/>
          <a:ln w="9525">
            <a:noFill/>
            <a:miter lim="800000"/>
            <a:headEnd/>
            <a:tailEnd/>
          </a:ln>
        </p:spPr>
      </p:pic>
      <p:sp>
        <p:nvSpPr>
          <p:cNvPr id="6" name="Rectangle 5"/>
          <p:cNvSpPr/>
          <p:nvPr/>
        </p:nvSpPr>
        <p:spPr>
          <a:xfrm>
            <a:off x="5077218" y="231035"/>
            <a:ext cx="2066591" cy="661207"/>
          </a:xfrm>
          <a:prstGeom prst="rect">
            <a:avLst/>
          </a:prstGeom>
        </p:spPr>
        <p:txBody>
          <a:bodyPr wrap="none">
            <a:spAutoFit/>
          </a:bodyPr>
          <a:lstStyle/>
          <a:p>
            <a:pPr algn="ctr">
              <a:lnSpc>
                <a:spcPct val="150000"/>
              </a:lnSpc>
              <a:spcBef>
                <a:spcPts val="600"/>
              </a:spcBef>
              <a:spcAft>
                <a:spcPts val="600"/>
              </a:spcAft>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Gợi ý trả lời</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Rectangle 3"/>
          <p:cNvSpPr/>
          <p:nvPr/>
        </p:nvSpPr>
        <p:spPr>
          <a:xfrm>
            <a:off x="818620" y="1826850"/>
            <a:ext cx="10836812" cy="3970318"/>
          </a:xfrm>
          <a:prstGeom prst="rect">
            <a:avLst/>
          </a:prstGeom>
        </p:spPr>
        <p:txBody>
          <a:bodyPr wrap="square">
            <a:spAutoFit/>
          </a:bodyPr>
          <a:lstStyle/>
          <a:p>
            <a:pPr algn="just">
              <a:spcAft>
                <a:spcPts val="0"/>
              </a:spcAft>
              <a:tabLst>
                <a:tab pos="2110105" algn="l"/>
              </a:tabLst>
            </a:pPr>
            <a:r>
              <a:rPr lang="pt-BR" sz="2800" b="1">
                <a:solidFill>
                  <a:srgbClr val="0000FF"/>
                </a:solidFill>
                <a:latin typeface="Times New Roman" panose="02020603050405020304" pitchFamily="18" charset="0"/>
                <a:ea typeface="MS Mincho"/>
              </a:rPr>
              <a:t>Bài tập 2: </a:t>
            </a:r>
            <a:endParaRPr lang="en-US" sz="2800">
              <a:latin typeface="Times New Roman" panose="02020603050405020304" pitchFamily="18" charset="0"/>
              <a:ea typeface="Times New Roman" panose="02020603050405020304" pitchFamily="18" charset="0"/>
            </a:endParaRPr>
          </a:p>
          <a:p>
            <a:pPr algn="just">
              <a:spcAft>
                <a:spcPts val="0"/>
              </a:spcAft>
              <a:tabLst>
                <a:tab pos="2110105" algn="l"/>
              </a:tabLst>
            </a:pPr>
            <a:r>
              <a:rPr lang="pt-BR" sz="2800">
                <a:solidFill>
                  <a:srgbClr val="0D0D0D"/>
                </a:solidFill>
                <a:latin typeface="Times New Roman" panose="02020603050405020304" pitchFamily="18" charset="0"/>
                <a:ea typeface="MS Mincho"/>
              </a:rPr>
              <a:t>a. </a:t>
            </a:r>
            <a:r>
              <a:rPr lang="pt-BR" sz="2800" b="1">
                <a:solidFill>
                  <a:srgbClr val="0D0D0D"/>
                </a:solidFill>
                <a:latin typeface="Times New Roman" panose="02020603050405020304" pitchFamily="18" charset="0"/>
                <a:ea typeface="MS Mincho"/>
              </a:rPr>
              <a:t>mặt trời 1:</a:t>
            </a:r>
            <a:r>
              <a:rPr lang="pt-BR" sz="2800">
                <a:solidFill>
                  <a:srgbClr val="0D0D0D"/>
                </a:solidFill>
                <a:latin typeface="Times New Roman" panose="02020603050405020304" pitchFamily="18" charset="0"/>
                <a:ea typeface="MS Mincho"/>
              </a:rPr>
              <a:t> thiên thể nóng, sáng ở xa trái đất, là nguồn chiếu sáng và sưởi ấm chủ yếu cho Trái Đất.</a:t>
            </a:r>
            <a:endParaRPr lang="en-US" sz="2800">
              <a:latin typeface="Times New Roman" panose="02020603050405020304" pitchFamily="18" charset="0"/>
              <a:ea typeface="Times New Roman" panose="02020603050405020304" pitchFamily="18" charset="0"/>
            </a:endParaRPr>
          </a:p>
          <a:p>
            <a:pPr algn="just">
              <a:spcAft>
                <a:spcPts val="0"/>
              </a:spcAft>
              <a:tabLst>
                <a:tab pos="2110105" algn="l"/>
              </a:tabLst>
            </a:pPr>
            <a:r>
              <a:rPr lang="pt-BR" sz="2800" b="1">
                <a:solidFill>
                  <a:srgbClr val="0D0D0D"/>
                </a:solidFill>
                <a:latin typeface="Times New Roman" panose="02020603050405020304" pitchFamily="18" charset="0"/>
                <a:ea typeface="MS Mincho"/>
              </a:rPr>
              <a:t>mặt trời 2: </a:t>
            </a:r>
            <a:r>
              <a:rPr lang="pt-BR" sz="2800">
                <a:solidFill>
                  <a:srgbClr val="0D0D0D"/>
                </a:solidFill>
                <a:latin typeface="Times New Roman" panose="02020603050405020304" pitchFamily="18" charset="0"/>
                <a:ea typeface="MS Mincho"/>
              </a:rPr>
              <a:t>(trong câu thơ): chỉ Bác Hồ.</a:t>
            </a:r>
            <a:endParaRPr lang="en-US" sz="2800">
              <a:latin typeface="Times New Roman" panose="02020603050405020304" pitchFamily="18" charset="0"/>
              <a:ea typeface="Times New Roman" panose="02020603050405020304" pitchFamily="18" charset="0"/>
            </a:endParaRPr>
          </a:p>
          <a:p>
            <a:pPr algn="just">
              <a:spcAft>
                <a:spcPts val="0"/>
              </a:spcAft>
              <a:tabLst>
                <a:tab pos="2110105" algn="l"/>
              </a:tabLst>
            </a:pPr>
            <a:r>
              <a:rPr lang="pt-BR" sz="2800">
                <a:solidFill>
                  <a:srgbClr val="0D0D0D"/>
                </a:solidFill>
                <a:latin typeface="Times New Roman" panose="02020603050405020304" pitchFamily="18" charset="0"/>
                <a:ea typeface="MS Mincho"/>
              </a:rPr>
              <a:t>b. </a:t>
            </a:r>
            <a:r>
              <a:rPr lang="pt-BR" sz="2800" b="1">
                <a:solidFill>
                  <a:srgbClr val="0D0D0D"/>
                </a:solidFill>
                <a:latin typeface="Times New Roman" panose="02020603050405020304" pitchFamily="18" charset="0"/>
                <a:ea typeface="MS Mincho"/>
              </a:rPr>
              <a:t>mặt trời: </a:t>
            </a:r>
            <a:r>
              <a:rPr lang="pt-BR" sz="2800">
                <a:solidFill>
                  <a:srgbClr val="0D0D0D"/>
                </a:solidFill>
                <a:latin typeface="Times New Roman" panose="02020603050405020304" pitchFamily="18" charset="0"/>
                <a:ea typeface="MS Mincho"/>
              </a:rPr>
              <a:t>(trong câu thơ): chỉ lí tưởng cách mạng.</a:t>
            </a:r>
            <a:endParaRPr lang="en-US" sz="2800">
              <a:latin typeface="Times New Roman" panose="02020603050405020304" pitchFamily="18" charset="0"/>
              <a:ea typeface="Times New Roman" panose="02020603050405020304" pitchFamily="18" charset="0"/>
            </a:endParaRPr>
          </a:p>
          <a:p>
            <a:pPr algn="just">
              <a:spcAft>
                <a:spcPts val="0"/>
              </a:spcAft>
              <a:tabLst>
                <a:tab pos="2110105" algn="l"/>
              </a:tabLst>
            </a:pPr>
            <a:r>
              <a:rPr lang="pt-BR" sz="2800">
                <a:solidFill>
                  <a:srgbClr val="0D0D0D"/>
                </a:solidFill>
                <a:latin typeface="Times New Roman" panose="02020603050405020304" pitchFamily="18" charset="0"/>
                <a:ea typeface="MS Mincho"/>
              </a:rPr>
              <a:t>c. </a:t>
            </a:r>
            <a:r>
              <a:rPr lang="pt-BR" sz="2800" b="1">
                <a:solidFill>
                  <a:srgbClr val="0D0D0D"/>
                </a:solidFill>
                <a:latin typeface="Times New Roman" panose="02020603050405020304" pitchFamily="18" charset="0"/>
                <a:ea typeface="MS Mincho"/>
              </a:rPr>
              <a:t>mặt trời 1:</a:t>
            </a:r>
            <a:r>
              <a:rPr lang="pt-BR" sz="2800">
                <a:solidFill>
                  <a:srgbClr val="0D0D0D"/>
                </a:solidFill>
                <a:latin typeface="Times New Roman" panose="02020603050405020304" pitchFamily="18" charset="0"/>
                <a:ea typeface="MS Mincho"/>
              </a:rPr>
              <a:t> thiên thể nóng sáng ở xa trái đất, là nguồn chiếu sáng và sưởi ấm chủ yếu cho Trái Đất.</a:t>
            </a:r>
            <a:endParaRPr lang="en-US" sz="2800">
              <a:latin typeface="Times New Roman" panose="02020603050405020304" pitchFamily="18" charset="0"/>
              <a:ea typeface="Times New Roman" panose="02020603050405020304" pitchFamily="18" charset="0"/>
            </a:endParaRPr>
          </a:p>
          <a:p>
            <a:pPr algn="just">
              <a:spcAft>
                <a:spcPts val="0"/>
              </a:spcAft>
              <a:tabLst>
                <a:tab pos="2110105" algn="l"/>
              </a:tabLst>
            </a:pPr>
            <a:r>
              <a:rPr lang="pt-BR" sz="2800" b="1">
                <a:solidFill>
                  <a:srgbClr val="0D0D0D"/>
                </a:solidFill>
                <a:latin typeface="Times New Roman" panose="02020603050405020304" pitchFamily="18" charset="0"/>
                <a:ea typeface="MS Mincho"/>
              </a:rPr>
              <a:t>mặt trời 2: </a:t>
            </a:r>
            <a:r>
              <a:rPr lang="pt-BR" sz="2800">
                <a:solidFill>
                  <a:srgbClr val="0D0D0D"/>
                </a:solidFill>
                <a:latin typeface="Times New Roman" panose="02020603050405020304" pitchFamily="18" charset="0"/>
                <a:ea typeface="MS Mincho"/>
              </a:rPr>
              <a:t>(trong câu thơ): chỉ em bé.</a:t>
            </a:r>
            <a:endParaRPr lang="en-US" sz="2800">
              <a:latin typeface="Times New Roman" panose="02020603050405020304" pitchFamily="18" charset="0"/>
              <a:ea typeface="Times New Roman" panose="02020603050405020304" pitchFamily="18" charset="0"/>
            </a:endParaRPr>
          </a:p>
          <a:p>
            <a:r>
              <a:rPr lang="pt-BR" sz="2800">
                <a:solidFill>
                  <a:srgbClr val="0D0D0D"/>
                </a:solidFill>
                <a:latin typeface="Times New Roman" panose="02020603050405020304" pitchFamily="18" charset="0"/>
                <a:ea typeface="MS Mincho"/>
              </a:rPr>
              <a:t>*Căn cứ: Dựa vào câu thơ, những từ ngữ đứng cạnh chúng.</a:t>
            </a:r>
            <a:endParaRPr lang="en-US" sz="2800"/>
          </a:p>
        </p:txBody>
      </p:sp>
    </p:spTree>
    <p:extLst>
      <p:ext uri="{BB962C8B-B14F-4D97-AF65-F5344CB8AC3E}">
        <p14:creationId xmlns:p14="http://schemas.microsoft.com/office/powerpoint/2010/main" val="2428947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arn(inVertical)">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02" descr="Untitled-6"/>
          <p:cNvPicPr>
            <a:picLocks noChangeAspect="1" noChangeArrowheads="1"/>
          </p:cNvPicPr>
          <p:nvPr/>
        </p:nvPicPr>
        <p:blipFill>
          <a:blip r:embed="rId2"/>
          <a:srcRect/>
          <a:stretch>
            <a:fillRect/>
          </a:stretch>
        </p:blipFill>
        <p:spPr bwMode="auto">
          <a:xfrm>
            <a:off x="-337624" y="-150125"/>
            <a:ext cx="12895664" cy="7424382"/>
          </a:xfrm>
          <a:prstGeom prst="rect">
            <a:avLst/>
          </a:prstGeom>
          <a:noFill/>
          <a:ln w="9525">
            <a:noFill/>
            <a:miter lim="800000"/>
            <a:headEnd/>
            <a:tailEnd/>
          </a:ln>
        </p:spPr>
      </p:pic>
      <p:sp>
        <p:nvSpPr>
          <p:cNvPr id="5" name="Rectangle 4"/>
          <p:cNvSpPr/>
          <p:nvPr/>
        </p:nvSpPr>
        <p:spPr>
          <a:xfrm>
            <a:off x="670559" y="1581336"/>
            <a:ext cx="11146302" cy="4770537"/>
          </a:xfrm>
          <a:prstGeom prst="rect">
            <a:avLst/>
          </a:prstGeom>
        </p:spPr>
        <p:txBody>
          <a:bodyPr wrap="square">
            <a:spAutoFit/>
          </a:bodyPr>
          <a:lstStyle/>
          <a:p>
            <a:pPr algn="just">
              <a:spcAft>
                <a:spcPts val="0"/>
              </a:spcAft>
              <a:tabLst>
                <a:tab pos="2110105" algn="l"/>
              </a:tabLst>
            </a:pPr>
            <a:r>
              <a:rPr lang="pt-BR" sz="3200" b="1">
                <a:solidFill>
                  <a:srgbClr val="0000FF"/>
                </a:solidFill>
                <a:latin typeface="Times New Roman" panose="02020603050405020304" pitchFamily="18" charset="0"/>
                <a:ea typeface="MS Mincho"/>
                <a:cs typeface="Times New Roman" panose="02020603050405020304" pitchFamily="18" charset="0"/>
              </a:rPr>
              <a:t>Bài tập 3: </a:t>
            </a: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Dựa vào ngữ cảnh, xác định nghĩa của các từ ngữ in đậm trong khổ thơ dưới đây:</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a:p>
            <a:pPr marL="1941513" algn="just">
              <a:lnSpc>
                <a:spcPct val="150000"/>
              </a:lnSpc>
              <a:spcAft>
                <a:spcPts val="0"/>
              </a:spcAft>
            </a:pPr>
            <a:r>
              <a:rPr lang="en-US" sz="32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 chúng tôi, một thứ </a:t>
            </a:r>
            <a:r>
              <a:rPr lang="en-US" sz="3200" b="1"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quả</a:t>
            </a:r>
            <a:r>
              <a:rPr lang="en-US" sz="32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trên đời</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a:p>
            <a:pPr marL="1941513" algn="just">
              <a:lnSpc>
                <a:spcPct val="150000"/>
              </a:lnSpc>
              <a:spcAft>
                <a:spcPts val="0"/>
              </a:spcAft>
            </a:pPr>
            <a:r>
              <a:rPr lang="en-US" sz="32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Bảy mươi tuổi mẹ đợi chờ được hái</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a:p>
            <a:pPr marL="1941513" algn="just">
              <a:lnSpc>
                <a:spcPct val="150000"/>
              </a:lnSpc>
              <a:spcAft>
                <a:spcPts val="0"/>
              </a:spcAft>
            </a:pPr>
            <a:r>
              <a:rPr lang="en-US" sz="32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Tôi hoảng sợ ngày bàn tay mẹ mỏi</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a:p>
            <a:pPr marL="1941513" algn="just">
              <a:lnSpc>
                <a:spcPct val="150000"/>
              </a:lnSpc>
              <a:spcAft>
                <a:spcPts val="0"/>
              </a:spcAft>
            </a:pPr>
            <a:r>
              <a:rPr lang="en-US" sz="32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Mình vẫn còn một thứ </a:t>
            </a:r>
            <a:r>
              <a:rPr lang="en-US" sz="3200" b="1"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quả non xanh?</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a:p>
            <a:pPr marL="1941513">
              <a:lnSpc>
                <a:spcPct val="150000"/>
              </a:lnSpc>
            </a:pPr>
            <a:r>
              <a:rPr lang="en-US" sz="32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Nguyễn Khoa Điềm)</a:t>
            </a:r>
            <a:endParaRPr lang="en-US" sz="32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7282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01" descr="card5"/>
          <p:cNvPicPr>
            <a:picLocks noChangeAspect="1" noChangeArrowheads="1"/>
          </p:cNvPicPr>
          <p:nvPr/>
        </p:nvPicPr>
        <p:blipFill>
          <a:blip r:embed="rId2"/>
          <a:srcRect/>
          <a:stretch>
            <a:fillRect/>
          </a:stretch>
        </p:blipFill>
        <p:spPr bwMode="auto">
          <a:xfrm>
            <a:off x="-357442" y="-205583"/>
            <a:ext cx="13101851" cy="7465326"/>
          </a:xfrm>
          <a:prstGeom prst="rect">
            <a:avLst/>
          </a:prstGeom>
          <a:noFill/>
          <a:ln w="9525">
            <a:noFill/>
            <a:miter lim="800000"/>
            <a:headEnd/>
            <a:tailEnd/>
          </a:ln>
        </p:spPr>
      </p:pic>
      <p:sp>
        <p:nvSpPr>
          <p:cNvPr id="4" name="Rectangle 3"/>
          <p:cNvSpPr/>
          <p:nvPr/>
        </p:nvSpPr>
        <p:spPr>
          <a:xfrm>
            <a:off x="4498804" y="298813"/>
            <a:ext cx="2703304" cy="548099"/>
          </a:xfrm>
          <a:prstGeom prst="rect">
            <a:avLst/>
          </a:prstGeom>
        </p:spPr>
        <p:txBody>
          <a:bodyPr wrap="none">
            <a:spAutoFit/>
          </a:bodyPr>
          <a:lstStyle/>
          <a:p>
            <a:pPr indent="630555" algn="r">
              <a:lnSpc>
                <a:spcPct val="115000"/>
              </a:lnSpc>
              <a:spcBef>
                <a:spcPts val="600"/>
              </a:spcBef>
              <a:spcAft>
                <a:spcPts val="600"/>
              </a:spcAft>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Gợi ý trả lời</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Rectangle 4"/>
          <p:cNvSpPr/>
          <p:nvPr/>
        </p:nvSpPr>
        <p:spPr>
          <a:xfrm>
            <a:off x="853440" y="2047829"/>
            <a:ext cx="11019692" cy="2958502"/>
          </a:xfrm>
          <a:prstGeom prst="rect">
            <a:avLst/>
          </a:prstGeom>
        </p:spPr>
        <p:txBody>
          <a:bodyPr wrap="square">
            <a:spAutoFit/>
          </a:bodyPr>
          <a:lstStyle/>
          <a:p>
            <a:pPr algn="just">
              <a:lnSpc>
                <a:spcPct val="150000"/>
              </a:lnSpc>
              <a:spcAft>
                <a:spcPts val="0"/>
              </a:spcAft>
            </a:pPr>
            <a:r>
              <a:rPr lang="pt-BR" sz="3200" b="1">
                <a:solidFill>
                  <a:srgbClr val="0000FF"/>
                </a:solidFill>
                <a:latin typeface="Times New Roman" panose="02020603050405020304" pitchFamily="18" charset="0"/>
                <a:ea typeface="MS Mincho"/>
                <a:cs typeface="Times New Roman" panose="02020603050405020304" pitchFamily="18" charset="0"/>
              </a:rPr>
              <a:t>Bài tập 3: </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quả: kết tinh, sản phẩm của xã hội.</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pP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quả non xanh: đã trưởng thành, nhưng chưa có sự chín chắn, chưa có nhiều kinh nghiệm sống, vẫn còn nhiều vụng dại,...</a:t>
            </a:r>
            <a:endParaRPr lang="en-US" sz="32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5077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02" descr="Untitled-6"/>
          <p:cNvPicPr>
            <a:picLocks noChangeAspect="1" noChangeArrowheads="1"/>
          </p:cNvPicPr>
          <p:nvPr/>
        </p:nvPicPr>
        <p:blipFill>
          <a:blip r:embed="rId2"/>
          <a:srcRect/>
          <a:stretch>
            <a:fillRect/>
          </a:stretch>
        </p:blipFill>
        <p:spPr bwMode="auto">
          <a:xfrm>
            <a:off x="-337624" y="-150125"/>
            <a:ext cx="12895664" cy="7424382"/>
          </a:xfrm>
          <a:prstGeom prst="rect">
            <a:avLst/>
          </a:prstGeom>
          <a:noFill/>
          <a:ln w="9525">
            <a:noFill/>
            <a:miter lim="800000"/>
            <a:headEnd/>
            <a:tailEnd/>
          </a:ln>
        </p:spPr>
      </p:pic>
      <p:sp>
        <p:nvSpPr>
          <p:cNvPr id="4" name="Rectangle 3"/>
          <p:cNvSpPr/>
          <p:nvPr/>
        </p:nvSpPr>
        <p:spPr>
          <a:xfrm>
            <a:off x="605207" y="346390"/>
            <a:ext cx="3472425" cy="584775"/>
          </a:xfrm>
          <a:prstGeom prst="rect">
            <a:avLst/>
          </a:prstGeom>
        </p:spPr>
        <p:txBody>
          <a:bodyPr wrap="none">
            <a:spAutoFit/>
          </a:bodyPr>
          <a:lstStyle/>
          <a:p>
            <a:r>
              <a:rPr lang="pt-BR" sz="3200" b="1">
                <a:solidFill>
                  <a:srgbClr val="0000FF"/>
                </a:solidFill>
                <a:latin typeface="Times New Roman" panose="02020603050405020304" pitchFamily="18" charset="0"/>
                <a:ea typeface="MS Mincho"/>
              </a:rPr>
              <a:t>2. Biện pháp tu từ:</a:t>
            </a:r>
            <a:endParaRPr lang="en-US" sz="3200"/>
          </a:p>
        </p:txBody>
      </p:sp>
      <p:sp>
        <p:nvSpPr>
          <p:cNvPr id="5" name="Rectangle 4"/>
          <p:cNvSpPr/>
          <p:nvPr/>
        </p:nvSpPr>
        <p:spPr>
          <a:xfrm>
            <a:off x="605207" y="1315138"/>
            <a:ext cx="11141316" cy="5262979"/>
          </a:xfrm>
          <a:prstGeom prst="rect">
            <a:avLst/>
          </a:prstGeom>
        </p:spPr>
        <p:txBody>
          <a:bodyPr wrap="square">
            <a:spAutoFit/>
          </a:bodyPr>
          <a:lstStyle/>
          <a:p>
            <a:pPr algn="just">
              <a:spcAft>
                <a:spcPts val="0"/>
              </a:spcAft>
              <a:tabLst>
                <a:tab pos="2110105" algn="l"/>
              </a:tabLst>
            </a:pPr>
            <a:r>
              <a:rPr lang="pt-BR" sz="2800" b="1">
                <a:solidFill>
                  <a:srgbClr val="0000FF"/>
                </a:solidFill>
                <a:latin typeface="Times New Roman" panose="02020603050405020304" pitchFamily="18" charset="0"/>
                <a:ea typeface="MS Mincho"/>
              </a:rPr>
              <a:t>Bài tập 4: </a:t>
            </a:r>
            <a:endParaRPr lang="en-US" sz="2800">
              <a:latin typeface="Times New Roman" panose="02020603050405020304" pitchFamily="18" charset="0"/>
              <a:ea typeface="Times New Roman" panose="02020603050405020304" pitchFamily="18" charset="0"/>
            </a:endParaRPr>
          </a:p>
          <a:p>
            <a:pPr algn="just">
              <a:spcAft>
                <a:spcPts val="0"/>
              </a:spcAft>
              <a:tabLst>
                <a:tab pos="2110105" algn="l"/>
              </a:tabLst>
            </a:pPr>
            <a:r>
              <a:rPr lang="pt-BR" sz="2800">
                <a:solidFill>
                  <a:srgbClr val="0D0D0D"/>
                </a:solidFill>
                <a:latin typeface="Times New Roman" panose="02020603050405020304" pitchFamily="18" charset="0"/>
                <a:ea typeface="MS Mincho"/>
              </a:rPr>
              <a:t>1. </a:t>
            </a:r>
            <a:r>
              <a:rPr lang="pt-BR" sz="2800" i="1">
                <a:solidFill>
                  <a:srgbClr val="0D0D0D"/>
                </a:solidFill>
                <a:latin typeface="Times New Roman" panose="02020603050405020304" pitchFamily="18" charset="0"/>
                <a:ea typeface="MS Mincho"/>
              </a:rPr>
              <a:t>Võng mắc chông chênh đường xe chạy/ Lại đi lại đi trời xanh thêm</a:t>
            </a:r>
            <a:r>
              <a:rPr lang="pt-BR" sz="2800">
                <a:solidFill>
                  <a:srgbClr val="0D0D0D"/>
                </a:solidFill>
                <a:latin typeface="Times New Roman" panose="02020603050405020304" pitchFamily="18" charset="0"/>
                <a:ea typeface="MS Mincho"/>
              </a:rPr>
              <a:t>.</a:t>
            </a:r>
            <a:endParaRPr lang="en-US" sz="2800">
              <a:latin typeface="Times New Roman" panose="02020603050405020304" pitchFamily="18" charset="0"/>
              <a:ea typeface="Times New Roman" panose="02020603050405020304" pitchFamily="18" charset="0"/>
            </a:endParaRPr>
          </a:p>
          <a:p>
            <a:pPr marL="276225" algn="just">
              <a:spcAft>
                <a:spcPts val="0"/>
              </a:spcAft>
              <a:tabLst>
                <a:tab pos="2110105" algn="l"/>
              </a:tabLst>
            </a:pPr>
            <a:r>
              <a:rPr lang="pt-BR" sz="2800">
                <a:solidFill>
                  <a:srgbClr val="0D0D0D"/>
                </a:solidFill>
                <a:latin typeface="Times New Roman" panose="02020603050405020304" pitchFamily="18" charset="0"/>
                <a:ea typeface="MS Mincho"/>
              </a:rPr>
              <a:t>(Phạm Tiến Duật)</a:t>
            </a:r>
            <a:endParaRPr lang="en-US" sz="2800">
              <a:latin typeface="Times New Roman" panose="02020603050405020304" pitchFamily="18" charset="0"/>
              <a:ea typeface="Times New Roman" panose="02020603050405020304" pitchFamily="18" charset="0"/>
            </a:endParaRPr>
          </a:p>
          <a:p>
            <a:pPr algn="just">
              <a:spcAft>
                <a:spcPts val="0"/>
              </a:spcAft>
              <a:tabLst>
                <a:tab pos="2110105" algn="l"/>
              </a:tabLst>
            </a:pPr>
            <a:r>
              <a:rPr lang="pt-BR" sz="2800">
                <a:solidFill>
                  <a:srgbClr val="0D0D0D"/>
                </a:solidFill>
                <a:latin typeface="Times New Roman" panose="02020603050405020304" pitchFamily="18" charset="0"/>
                <a:ea typeface="MS Mincho"/>
              </a:rPr>
              <a:t>2. </a:t>
            </a:r>
            <a:r>
              <a:rPr lang="pt-BR" sz="2800" i="1">
                <a:solidFill>
                  <a:srgbClr val="0D0D0D"/>
                </a:solidFill>
                <a:latin typeface="Times New Roman" panose="02020603050405020304" pitchFamily="18" charset="0"/>
                <a:ea typeface="MS Mincho"/>
              </a:rPr>
              <a:t>Hồi chiến tranh ở rừng</a:t>
            </a:r>
            <a:endParaRPr lang="en-US" sz="2800">
              <a:latin typeface="Times New Roman" panose="02020603050405020304" pitchFamily="18" charset="0"/>
              <a:ea typeface="Times New Roman" panose="02020603050405020304" pitchFamily="18" charset="0"/>
            </a:endParaRPr>
          </a:p>
          <a:p>
            <a:pPr algn="just">
              <a:spcAft>
                <a:spcPts val="0"/>
              </a:spcAft>
              <a:tabLst>
                <a:tab pos="2110105" algn="l"/>
              </a:tabLst>
            </a:pPr>
            <a:r>
              <a:rPr lang="pt-BR" sz="2800" i="1">
                <a:solidFill>
                  <a:srgbClr val="0D0D0D"/>
                </a:solidFill>
                <a:latin typeface="Times New Roman" panose="02020603050405020304" pitchFamily="18" charset="0"/>
                <a:ea typeface="MS Mincho"/>
              </a:rPr>
              <a:t>Vầng trăng thành tri kỉ</a:t>
            </a:r>
            <a:endParaRPr lang="en-US" sz="2800">
              <a:latin typeface="Times New Roman" panose="02020603050405020304" pitchFamily="18" charset="0"/>
              <a:ea typeface="Times New Roman" panose="02020603050405020304" pitchFamily="18" charset="0"/>
            </a:endParaRPr>
          </a:p>
          <a:p>
            <a:pPr algn="just">
              <a:spcAft>
                <a:spcPts val="0"/>
              </a:spcAft>
              <a:tabLst>
                <a:tab pos="2110105" algn="l"/>
              </a:tabLst>
            </a:pPr>
            <a:r>
              <a:rPr lang="pt-BR" sz="2800">
                <a:solidFill>
                  <a:srgbClr val="0D0D0D"/>
                </a:solidFill>
                <a:latin typeface="Times New Roman" panose="02020603050405020304" pitchFamily="18" charset="0"/>
                <a:ea typeface="MS Mincho"/>
              </a:rPr>
              <a:t>(Nguyễn Duy)</a:t>
            </a:r>
            <a:endParaRPr lang="en-US" sz="2800">
              <a:latin typeface="Times New Roman" panose="02020603050405020304" pitchFamily="18" charset="0"/>
              <a:ea typeface="Times New Roman" panose="02020603050405020304" pitchFamily="18" charset="0"/>
            </a:endParaRPr>
          </a:p>
          <a:p>
            <a:pPr algn="just">
              <a:spcAft>
                <a:spcPts val="0"/>
              </a:spcAft>
              <a:tabLst>
                <a:tab pos="2110105" algn="l"/>
              </a:tabLst>
            </a:pPr>
            <a:r>
              <a:rPr lang="pt-BR" sz="2800">
                <a:solidFill>
                  <a:srgbClr val="0D0D0D"/>
                </a:solidFill>
                <a:latin typeface="Times New Roman" panose="02020603050405020304" pitchFamily="18" charset="0"/>
                <a:ea typeface="MS Mincho"/>
              </a:rPr>
              <a:t>3. </a:t>
            </a:r>
            <a:r>
              <a:rPr lang="pt-BR" sz="2800" i="1">
                <a:solidFill>
                  <a:srgbClr val="0D0D0D"/>
                </a:solidFill>
                <a:latin typeface="Times New Roman" panose="02020603050405020304" pitchFamily="18" charset="0"/>
                <a:ea typeface="MS Mincho"/>
              </a:rPr>
              <a:t>Tre giữ làng, giữ nước, giữ mái nhà tranh, giữ đồng lúa chín.</a:t>
            </a:r>
            <a:endParaRPr lang="en-US" sz="2800">
              <a:latin typeface="Times New Roman" panose="02020603050405020304" pitchFamily="18" charset="0"/>
              <a:ea typeface="Times New Roman" panose="02020603050405020304" pitchFamily="18" charset="0"/>
            </a:endParaRPr>
          </a:p>
          <a:p>
            <a:pPr algn="just">
              <a:spcAft>
                <a:spcPts val="0"/>
              </a:spcAft>
              <a:tabLst>
                <a:tab pos="2110105" algn="l"/>
              </a:tabLst>
            </a:pPr>
            <a:r>
              <a:rPr lang="pt-BR" sz="2800">
                <a:solidFill>
                  <a:srgbClr val="0D0D0D"/>
                </a:solidFill>
                <a:latin typeface="Times New Roman" panose="02020603050405020304" pitchFamily="18" charset="0"/>
                <a:ea typeface="MS Mincho"/>
              </a:rPr>
              <a:t>(Thép Mới)</a:t>
            </a:r>
            <a:endParaRPr lang="en-US" sz="2800">
              <a:latin typeface="Times New Roman" panose="02020603050405020304" pitchFamily="18" charset="0"/>
              <a:ea typeface="Times New Roman" panose="02020603050405020304" pitchFamily="18" charset="0"/>
            </a:endParaRPr>
          </a:p>
          <a:p>
            <a:pPr algn="just">
              <a:spcAft>
                <a:spcPts val="0"/>
              </a:spcAft>
              <a:tabLst>
                <a:tab pos="2110105" algn="l"/>
              </a:tabLst>
            </a:pPr>
            <a:r>
              <a:rPr lang="pt-BR" sz="2800">
                <a:solidFill>
                  <a:srgbClr val="0D0D0D"/>
                </a:solidFill>
                <a:latin typeface="Times New Roman" panose="02020603050405020304" pitchFamily="18" charset="0"/>
                <a:ea typeface="MS Mincho"/>
              </a:rPr>
              <a:t>4. </a:t>
            </a:r>
            <a:r>
              <a:rPr lang="en-US" sz="2800" i="1">
                <a:solidFill>
                  <a:srgbClr val="333333"/>
                </a:solidFill>
                <a:latin typeface="Times New Roman" panose="02020603050405020304" pitchFamily="18" charset="0"/>
                <a:ea typeface="Times New Roman" panose="02020603050405020304" pitchFamily="18" charset="0"/>
              </a:rPr>
              <a:t>Ăn quả nhớ kẻ trồng cây </a:t>
            </a:r>
            <a:r>
              <a:rPr lang="en-US" sz="2800">
                <a:solidFill>
                  <a:srgbClr val="333333"/>
                </a:solidFill>
                <a:latin typeface="Times New Roman" panose="02020603050405020304" pitchFamily="18" charset="0"/>
                <a:ea typeface="Times New Roman" panose="02020603050405020304" pitchFamily="18" charset="0"/>
              </a:rPr>
              <a:t>(Tục ngữ)</a:t>
            </a:r>
            <a:endParaRPr lang="en-US" sz="2800">
              <a:latin typeface="Times New Roman" panose="02020603050405020304" pitchFamily="18" charset="0"/>
              <a:ea typeface="Times New Roman" panose="02020603050405020304" pitchFamily="18" charset="0"/>
            </a:endParaRPr>
          </a:p>
          <a:p>
            <a:pPr>
              <a:spcAft>
                <a:spcPts val="0"/>
              </a:spcAft>
            </a:pPr>
            <a:r>
              <a:rPr lang="en-US" sz="2800">
                <a:solidFill>
                  <a:srgbClr val="000000"/>
                </a:solidFill>
                <a:latin typeface="Times New Roman" panose="02020603050405020304" pitchFamily="18" charset="0"/>
                <a:ea typeface="Times New Roman" panose="02020603050405020304" pitchFamily="18" charset="0"/>
              </a:rPr>
              <a:t>5.</a:t>
            </a:r>
            <a:r>
              <a:rPr lang="en-US" sz="2800" i="1">
                <a:solidFill>
                  <a:srgbClr val="000000"/>
                </a:solidFill>
                <a:latin typeface="Times New Roman" panose="02020603050405020304" pitchFamily="18" charset="0"/>
                <a:ea typeface="Times New Roman" panose="02020603050405020304" pitchFamily="18" charset="0"/>
              </a:rPr>
              <a:t> Cha lại dắt con đi trên cát mịn</a:t>
            </a:r>
            <a:endParaRPr lang="en-US" sz="2800">
              <a:latin typeface="Times New Roman" panose="02020603050405020304" pitchFamily="18" charset="0"/>
              <a:ea typeface="Times New Roman" panose="02020603050405020304" pitchFamily="18" charset="0"/>
            </a:endParaRPr>
          </a:p>
          <a:p>
            <a:pPr>
              <a:spcAft>
                <a:spcPts val="0"/>
              </a:spcAft>
            </a:pPr>
            <a:r>
              <a:rPr lang="en-US" sz="2800" i="1">
                <a:solidFill>
                  <a:srgbClr val="000000"/>
                </a:solidFill>
                <a:latin typeface="Times New Roman" panose="02020603050405020304" pitchFamily="18" charset="0"/>
                <a:ea typeface="Times New Roman" panose="02020603050405020304" pitchFamily="18" charset="0"/>
              </a:rPr>
              <a:t>Ánh nắng chảy đầy vai</a:t>
            </a:r>
            <a:endParaRPr lang="en-US" sz="2800">
              <a:latin typeface="Times New Roman" panose="02020603050405020304" pitchFamily="18" charset="0"/>
              <a:ea typeface="Times New Roman" panose="02020603050405020304" pitchFamily="18" charset="0"/>
            </a:endParaRPr>
          </a:p>
          <a:p>
            <a:pPr algn="r">
              <a:spcAft>
                <a:spcPts val="0"/>
              </a:spcAft>
            </a:pPr>
            <a:r>
              <a:rPr lang="en-US" sz="2800">
                <a:solidFill>
                  <a:srgbClr val="000000"/>
                </a:solidFill>
                <a:latin typeface="Times New Roman" panose="02020603050405020304" pitchFamily="18" charset="0"/>
                <a:ea typeface="Times New Roman" panose="02020603050405020304" pitchFamily="18" charset="0"/>
              </a:rPr>
              <a:t>(Hoàng Trung Thông)</a:t>
            </a:r>
            <a:endParaRPr lang="en-US" sz="28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39164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01" descr="card5"/>
          <p:cNvPicPr>
            <a:picLocks noChangeAspect="1" noChangeArrowheads="1"/>
          </p:cNvPicPr>
          <p:nvPr/>
        </p:nvPicPr>
        <p:blipFill>
          <a:blip r:embed="rId2"/>
          <a:srcRect/>
          <a:stretch>
            <a:fillRect/>
          </a:stretch>
        </p:blipFill>
        <p:spPr bwMode="auto">
          <a:xfrm>
            <a:off x="-313899" y="-191069"/>
            <a:ext cx="13101851" cy="7465326"/>
          </a:xfrm>
          <a:prstGeom prst="rect">
            <a:avLst/>
          </a:prstGeom>
          <a:noFill/>
          <a:ln w="9525">
            <a:noFill/>
            <a:miter lim="800000"/>
            <a:headEnd/>
            <a:tailEnd/>
          </a:ln>
        </p:spPr>
      </p:pic>
      <p:sp>
        <p:nvSpPr>
          <p:cNvPr id="4" name="Rectangle 3"/>
          <p:cNvSpPr/>
          <p:nvPr/>
        </p:nvSpPr>
        <p:spPr>
          <a:xfrm>
            <a:off x="4227896" y="298813"/>
            <a:ext cx="2974212" cy="658642"/>
          </a:xfrm>
          <a:prstGeom prst="rect">
            <a:avLst/>
          </a:prstGeom>
        </p:spPr>
        <p:txBody>
          <a:bodyPr wrap="none">
            <a:spAutoFit/>
          </a:bodyPr>
          <a:lstStyle/>
          <a:p>
            <a:pPr indent="630555" algn="r">
              <a:lnSpc>
                <a:spcPct val="115000"/>
              </a:lnSpc>
              <a:spcBef>
                <a:spcPts val="600"/>
              </a:spcBef>
              <a:spcAft>
                <a:spcPts val="600"/>
              </a:spcAft>
            </a:pPr>
            <a:r>
              <a:rPr lang="en-US" sz="32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Gợi ý trả lời</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Rectangle 4"/>
          <p:cNvSpPr/>
          <p:nvPr/>
        </p:nvSpPr>
        <p:spPr>
          <a:xfrm>
            <a:off x="438967" y="1447337"/>
            <a:ext cx="11335692" cy="4524315"/>
          </a:xfrm>
          <a:prstGeom prst="rect">
            <a:avLst/>
          </a:prstGeom>
        </p:spPr>
        <p:txBody>
          <a:bodyPr wrap="square">
            <a:spAutoFit/>
          </a:bodyPr>
          <a:lstStyle/>
          <a:p>
            <a:pPr algn="just">
              <a:lnSpc>
                <a:spcPct val="150000"/>
              </a:lnSpc>
              <a:spcAft>
                <a:spcPts val="0"/>
              </a:spcAft>
              <a:tabLst>
                <a:tab pos="2110105" algn="l"/>
              </a:tabLst>
            </a:pPr>
            <a:r>
              <a:rPr lang="pt-BR" sz="3200" b="1">
                <a:solidFill>
                  <a:srgbClr val="0000FF"/>
                </a:solidFill>
                <a:latin typeface="Times New Roman" panose="02020603050405020304" pitchFamily="18" charset="0"/>
                <a:ea typeface="MS Mincho"/>
              </a:rPr>
              <a:t>Bài tập 4: </a:t>
            </a:r>
            <a:endParaRPr lang="en-US" sz="3200">
              <a:latin typeface="Times New Roman" panose="02020603050405020304" pitchFamily="18" charset="0"/>
              <a:ea typeface="Times New Roman" panose="02020603050405020304" pitchFamily="18" charset="0"/>
            </a:endParaRPr>
          </a:p>
          <a:p>
            <a:pPr marL="28575" marR="28575" algn="just">
              <a:lnSpc>
                <a:spcPct val="150000"/>
              </a:lnSpc>
              <a:spcAft>
                <a:spcPts val="0"/>
              </a:spcAft>
            </a:pPr>
            <a:r>
              <a:rPr lang="en-US" sz="3200">
                <a:solidFill>
                  <a:srgbClr val="000000"/>
                </a:solidFill>
                <a:latin typeface="Times New Roman" panose="02020603050405020304" pitchFamily="18" charset="0"/>
                <a:ea typeface="Calibri" panose="020F0502020204030204" pitchFamily="34" charset="0"/>
              </a:rPr>
              <a:t>1. Điệp ngữ: “lại đi”: Khẳng định những chiếc xe không kính sẽ vẫn sẽ tiến về miền Nam dẫu cho gặp khó khăn, thử thách, từ đó thể hiện ý chí quyết tâm của những người lính Trường Sơn.</a:t>
            </a:r>
            <a:endParaRPr lang="en-US" sz="3200">
              <a:latin typeface="Times New Roman" panose="02020603050405020304" pitchFamily="18" charset="0"/>
              <a:ea typeface="Times New Roman" panose="02020603050405020304" pitchFamily="18" charset="0"/>
            </a:endParaRPr>
          </a:p>
          <a:p>
            <a:pPr marL="28575" marR="28575" algn="just">
              <a:lnSpc>
                <a:spcPct val="150000"/>
              </a:lnSpc>
              <a:spcAft>
                <a:spcPts val="0"/>
              </a:spcAft>
            </a:pPr>
            <a:r>
              <a:rPr lang="en-US" sz="3200">
                <a:solidFill>
                  <a:srgbClr val="000000"/>
                </a:solidFill>
                <a:latin typeface="Times New Roman" panose="02020603050405020304" pitchFamily="18" charset="0"/>
                <a:ea typeface="Calibri" panose="020F0502020204030204" pitchFamily="34" charset="0"/>
              </a:rPr>
              <a:t>- Ẩn dụ: “trời xanh”: Gợi biểu tượng cho hòa bình lập lại, khát vọng được giải phóng đất nước cùng với tinh thần lạc quan yêu đời.</a:t>
            </a:r>
            <a:endParaRPr lang="en-US" sz="32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86463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TotalTime>
  <Words>1452</Words>
  <PresentationFormat>Widescreen</PresentationFormat>
  <Paragraphs>97</Paragraphs>
  <Slides>18</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18</vt:i4>
      </vt:variant>
    </vt:vector>
  </HeadingPairs>
  <TitlesOfParts>
    <vt:vector size="25" baseType="lpstr">
      <vt:lpstr>Arial</vt:lpstr>
      <vt:lpstr>Calibri</vt:lpstr>
      <vt:lpstr>Calibri Light</vt:lpstr>
      <vt:lpstr>MS Mincho</vt:lpstr>
      <vt:lpstr>Times New Roman</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2022-06-20T07:45:27Z</dcterms:created>
  <dcterms:modified xsi:type="dcterms:W3CDTF">2022-09-17T08:00:26Z</dcterms:modified>
</cp:coreProperties>
</file>