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97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59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8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8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0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3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1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75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7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0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3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7B77-3556-4536-8958-BD1B0199F68D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DBAD-0258-4CFE-83B1-F4B1C838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9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285750" algn="l"/>
              </a:tabLst>
            </a:pPr>
            <a:r>
              <a:rPr lang="en-US" dirty="0" err="1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Tiết</a:t>
            </a:r>
            <a:r>
              <a:rPr lang="en-US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         </a:t>
            </a:r>
            <a:br>
              <a:rPr lang="en-US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vi-VN" dirty="0" smtClean="0">
                <a:ea typeface="Times New Roman"/>
                <a:cs typeface="Times New Roman"/>
              </a:rPr>
              <a:t> </a:t>
            </a:r>
            <a:r>
              <a:rPr lang="vi-VN" dirty="0">
                <a:solidFill>
                  <a:srgbClr val="FF0000"/>
                </a:solidFill>
                <a:ea typeface="Times New Roman"/>
                <a:cs typeface="Times New Roman"/>
              </a:rPr>
              <a:t>TẬP LÀM MỘT BÀI THƠ </a:t>
            </a:r>
            <a:r>
              <a:rPr lang="en-US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  <a:cs typeface="Times New Roman"/>
              </a:rPr>
              <a:t>BỐN CHỮ HOẶC NĂM CHỮ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1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693003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Qua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- 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hạn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chế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chia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khổ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447800"/>
            <a:ext cx="7924800" cy="2728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Hiệp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liền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liên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1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chân:Được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cuối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Vần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lưng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gieo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ở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giữa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411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4114800"/>
            <a:ext cx="7467600" cy="2047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*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điệu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- Theo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luật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trắc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2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thì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thứ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4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thanh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trắc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ngược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688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2" grpId="0"/>
      <p:bldP spid="3" grpId="0"/>
      <p:bldP spid="3" grpId="1"/>
      <p:bldP spid="7" grpId="0"/>
      <p:bldP spid="8" grpId="0"/>
      <p:bldP spid="8" grpId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914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423763"/>
            <a:ext cx="6858000" cy="1014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Nhịp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nhịp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2/2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3/1.</a:t>
            </a:r>
          </a:p>
          <a:p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*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Nhịp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: 2/3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3/2</a:t>
            </a:r>
            <a:r>
              <a:rPr lang="en-US" sz="2400" dirty="0">
                <a:ea typeface="Calibri"/>
                <a:cs typeface="Times New 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18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8458200" cy="105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VIẾT ĐOẠN VĂN THỂ HIỆN CẢM XÚC VỀ MỘT BÀI THƠ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BỐN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CHỮ HOẶC NĂM CHỮ.</a:t>
            </a:r>
            <a:endParaRPr lang="en-US" sz="2800" b="1" dirty="0"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8288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4384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HS đ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ọc các bài 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sưu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tầm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nêu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cảm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nhận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đó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65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8458200" cy="105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vi-VN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VIẾT ĐOẠN VĂN THỂ HIỆN CẢM XÚC VỀ MỘT BÀI THƠ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BỐN </a:t>
            </a:r>
            <a:r>
              <a:rPr lang="en-US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CHỮ HOẶC NĂM CHỮ.</a:t>
            </a:r>
            <a:endParaRPr lang="en-US" sz="28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18288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209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II.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Đọc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tích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tham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khảo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743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Đồng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dao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mùa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xuân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lính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1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338" y="674077"/>
            <a:ext cx="8458200" cy="556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                           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Thảo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luận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5p</a:t>
            </a:r>
            <a:endParaRPr lang="en-US" sz="28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524000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. Đoạn văn gồm mấy câu, hình thức đoạn như thế nào?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2. Những câu nào giới thiệu tác giả bài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3. Những câu nào nêu cảm xúc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ấn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về nội dung chính của bài ca dao. Em hãy tái hiện lại nội dung ấy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4. Những câu nào nêu cảm nhận về một số yếu tố nghệ thuật của bài ca dao. Chỉ rõ các yếu tố nghệ thuật ấy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5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nêu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khái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quát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tham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khảo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 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Đồng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dao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mùa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xuân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xúc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lính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13716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 Đoạn văn gồm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12 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câu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. Hình thức tính từ chữ cái viết hoa lùi đầu dòng đến dấu chấm xuống dòng.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-Câu 1: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G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iới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thiệu tác giả.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-Câu 2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- 5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C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ảm 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nhận về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ấn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tượng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chung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nét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sắc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nổi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bật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-Câu 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6,7,8,9,10,11:Diễn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tả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nghệ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thuật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12: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Khái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quát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xúc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6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457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HÀNH VIẾT THEO CÁC BƯỚC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15" y="11430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1. Trước khi </a:t>
            </a:r>
            <a:r>
              <a:rPr lang="vi-VN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524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524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a) Lựa chọn bài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đình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 con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quê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hương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đất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nước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442865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2860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b) Tìm ý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Đọc bài thơ đó nhiều lần để có cảm nhận chung về bài thơ.	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Nêu cảm xúc của em về những nét đặc sắc trên 2 phương diện nội dung và nghệ thuật( vần , nhịp , yếu tố miêu tả, hình ảnh, từ ngữ…) của bài thơ	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Ghi lại cảm xúc chung về bài thơ.</a:t>
            </a:r>
            <a:r>
              <a:rPr lang="vi-V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6837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2" grpId="1"/>
      <p:bldP spid="3" grpId="0"/>
      <p:bldP spid="4" grpId="0" build="allAtOnce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457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HÀNH VIẾT THEO CÁC BƯỚC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15" y="11430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Trước khi </a:t>
            </a:r>
            <a:r>
              <a:rPr lang="vi-VN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1524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Trước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cần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gì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5240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a) Lựa chọn bài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con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hương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đất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442865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2860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Tìm ý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Đọc bài thơ đó nhiều lần để có cảm nhận chung về bài thơ.	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Nêu cảm xúc của em về những nét đặc sắc trên 2 phương diện nội dung và nghệ thuật( vần , nhịp , yếu tố miêu tả, hình ảnh, từ ngữ…) của bài thơ	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Ghi lại cảm xúc chung về bài thơ.</a:t>
            </a:r>
            <a:r>
              <a:rPr lang="vi-VN" dirty="0">
                <a:solidFill>
                  <a:prstClr val="black"/>
                </a:solidFill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5181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5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  <p:bldP spid="2" grpId="1"/>
      <p:bldP spid="3" grpId="0"/>
      <p:bldP spid="4" grpId="0" build="allAtOnce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52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HÀNH VIẾT THEO CÁC BƯỚC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15" y="6858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Trước khi </a:t>
            </a:r>
            <a:r>
              <a:rPr lang="vi-VN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1430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a) Lựa chọn bài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con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hương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đất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8288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 Tìm ý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Đọc bài thơ đó nhiều lần để có cảm nhận chung về bài thơ.	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Nêu cảm xúc của em về những nét đặc sắc trên 2 phương diện nội dung và nghệ thuật( vần , nhịp , yếu tố miêu tả, hình ảnh, từ ngữ…) của bài thơ	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Ghi lại cảm xúc chung về bài thơ.</a:t>
            </a:r>
            <a:r>
              <a:rPr lang="vi-VN" dirty="0">
                <a:solidFill>
                  <a:prstClr val="black"/>
                </a:solidFill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5181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THỰC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HÀNH VIẾT THEO CÁC BƯỚC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415" y="715943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 Trước khi 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viết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5181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1430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c) Lập dàn ý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Mở đoạn giới thiệu  tác giả , nêu ấn tượng cảm xúc  chung về bài thơ 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Thân đoạn: Trình bày cảm xúc về bài thơ.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Nêu ấn tượng chung về nội dung bài thơ.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Nêu ý nghĩa, chủ đề của bài thơ.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Nêu cảm nhận về từ ngữ, hình ảnh, biện pháp tu từ….</a:t>
            </a:r>
          </a:p>
          <a:p>
            <a:r>
              <a:rPr lang="vi-V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Kết đoạn: Khái quát lại những ấn tượng, cảm xúc về bài thơ.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419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114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dirty="0">
                <a:latin typeface="Times New Roman" pitchFamily="18" charset="0"/>
                <a:ea typeface="Calibri"/>
                <a:cs typeface="Times New Roman" pitchFamily="18" charset="0"/>
              </a:rPr>
              <a:t>2. Viết bài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 Viết đoạn văn theo dàn ý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chỉnh</a:t>
            </a:r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400" b="1" dirty="0">
                <a:latin typeface="Times New Roman" pitchFamily="18" charset="0"/>
                <a:ea typeface="Calibri"/>
                <a:cs typeface="Times New Roman" pitchFamily="18" charset="0"/>
              </a:rPr>
              <a:t>3. Chỉnh sửa bài viết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 Đọc và sửa lại đoạn văn theo  những yêu cầu trong sách giáo khoa.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17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2" grpId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685800"/>
            <a:ext cx="8915400" cy="31242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1.Đặc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điểm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en-US" dirty="0">
                <a:ea typeface="Calibri"/>
                <a:cs typeface="Times New Roman"/>
              </a:rPr>
              <a:t/>
            </a:r>
            <a:br>
              <a:rPr lang="en-US" dirty="0">
                <a:ea typeface="Calibri"/>
                <a:cs typeface="Times New Roman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là một loại hình nghệ thuật của ngôn từ, âm thanh của thơ có vần có điệu nhịp nhàng. Lời lẽ của thơ ngắn gọn, hàm chứa, 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s</a:t>
            </a: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úc tích. Một bài thơ hay có thể làm người đọc rung cảm bởi tiết tấu, bởi nội dung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còn</a:t>
            </a: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bởi hình thức thể hiện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đó</a:t>
            </a: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371600"/>
            <a:ext cx="7239000" cy="3256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-Thể thơ: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Bốn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hoặc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năm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chữ</a:t>
            </a: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- Đặc điểm: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Thơ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4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chữ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+ Số tiếng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+ Vần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+ Thanh điệu.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+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Nhịp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55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TRẢ BÀI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5181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990600"/>
            <a:ext cx="7391400" cy="1070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vi-VN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Thấy </a:t>
            </a: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được ưu điểm và tồn tại của đ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oạn</a:t>
            </a:r>
            <a:r>
              <a:rPr lang="en-US" sz="2400" dirty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Times New Roman"/>
                <a:cs typeface="Times New Roman" pitchFamily="18" charset="0"/>
              </a:rPr>
              <a:t>văn</a:t>
            </a: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- Chỉnh sửa đoạn văn cho mình và cho bạn.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057400"/>
            <a:ext cx="8382000" cy="1494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dirty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- </a:t>
            </a:r>
            <a:r>
              <a:rPr lang="vi-VN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GV </a:t>
            </a: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trả bài, yêu cầu HS thảo luận nhóm nhận xét bài của mình và bài của bạn.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400" dirty="0">
                <a:latin typeface="Times New Roman" pitchFamily="18" charset="0"/>
                <a:ea typeface="Times New Roman"/>
                <a:cs typeface="Times New Roman" pitchFamily="18" charset="0"/>
              </a:rPr>
              <a:t>- HS đọc bài viết, làm việc nhóm.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581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>
                <a:latin typeface="Times New Roman" pitchFamily="18" charset="0"/>
                <a:ea typeface="Calibri"/>
                <a:cs typeface="Times New Roman" pitchFamily="18" charset="0"/>
              </a:rPr>
              <a:t>- GV chốt lại những ưu điểm và tồn tại của bài viết.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58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76200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hãy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đọc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một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một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ca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dao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thích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nói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tình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yêu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quê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hương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đất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nước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hoặc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gia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đình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trường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…..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?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Hãy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cho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biết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chủ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đề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em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vừa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đọc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8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196876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Bài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4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Mẹ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dòng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sông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Cho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tôi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tắm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mát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Mẹ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khúc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hát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Ru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lớn</a:t>
            </a:r>
            <a:r>
              <a:rPr lang="en-US" sz="24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Calibri"/>
                <a:cs typeface="Times New Roman" pitchFamily="18" charset="0"/>
              </a:rPr>
              <a:t>khôn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5200" y="228600"/>
            <a:ext cx="6248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n-US" sz="2400" b="1" dirty="0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b="1" dirty="0" err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b="1" dirty="0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err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dirty="0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400" b="1" dirty="0" smtClean="0">
              <a:solidFill>
                <a:srgbClr val="55555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vi-VN" sz="2400" b="1" dirty="0" smtClean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Bạn </a:t>
            </a: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bè là đám mây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Còn tôi là Mặt trời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Đội bạn bước cùng nhau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Trên con đường tình bạn.</a:t>
            </a:r>
          </a:p>
          <a:p>
            <a:pPr lvl="0" fontAlgn="base"/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là vô tận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Dễ tìm nhưng dễ mất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mãi tồn tại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luôn sống mãi.</a:t>
            </a:r>
          </a:p>
          <a:p>
            <a:pPr lvl="0" fontAlgn="base"/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Trong trái tim con người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có câu răng: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Nếu ai đó hỏi bạn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giá bao nhiêu.</a:t>
            </a:r>
          </a:p>
          <a:p>
            <a:pPr lvl="0" fontAlgn="base"/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Bạn hãy trả lời rằng</a:t>
            </a:r>
            <a:b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2400" b="1" dirty="0">
                <a:solidFill>
                  <a:srgbClr val="555555"/>
                </a:solidFill>
                <a:latin typeface="Times New Roman" pitchFamily="18" charset="0"/>
                <a:cs typeface="Times New Roman" pitchFamily="18" charset="0"/>
              </a:rPr>
              <a:t>Tình bạn là vô giá.</a:t>
            </a:r>
          </a:p>
          <a:p>
            <a:pPr lvl="0"/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2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85800"/>
            <a:ext cx="7543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 smtClean="0">
                <a:effectLst/>
                <a:ea typeface="Calibri"/>
              </a:rPr>
              <a:t> </a:t>
            </a:r>
            <a:r>
              <a:rPr lang="en-US" dirty="0" smtClean="0">
                <a:effectLst/>
                <a:ea typeface="Calibri"/>
              </a:rPr>
              <a:t>                 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Ai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bạn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tìm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Bay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theo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cánh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Lùa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trong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tán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lá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nhớ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bạn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Nên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gõ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cửa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hoài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( 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Theo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Ngân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Hà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,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Bạn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của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vi-VN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6576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480060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16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609600"/>
            <a:ext cx="754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trẻ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con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đã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quen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Không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còn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hờn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khóc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nữa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Nhưng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cứ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độ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tan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tầm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Con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lại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ra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đứng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…….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Mong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mẹ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mong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bố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Mắt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nhìn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về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phố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đông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Ôi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tấm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lòng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nhỏ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Đã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thuộc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giờ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ngóng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Thành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phố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rộng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mênh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….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Bao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la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chiều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thổi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Ở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cuối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con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đường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kia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Có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con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đang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đứng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…..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</a:t>
            </a:r>
            <a:r>
              <a:rPr lang="fr-FR" dirty="0" smtClean="0">
                <a:effectLst/>
                <a:ea typeface="Calibri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( Theo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Lưu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Quang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Vũ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Buổi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chiều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đón</a:t>
            </a:r>
            <a:r>
              <a:rPr lang="en-US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con )</a:t>
            </a:r>
            <a:endParaRPr 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3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9144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2057400"/>
            <a:ext cx="74676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Cửa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trông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mông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đợi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1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Mặt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trời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thổi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lửa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Sông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biển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bốc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hơi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Hơi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bay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cao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vút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Thành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lưng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hồng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nhẹ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trôi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xanh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đằm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thắm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Dịu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dàng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Thẩn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vàng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đen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lang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….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Thân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mình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nặng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trĩu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Gió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trêu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tí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xíu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Đã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vội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khóc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oà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( Theo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Hoàng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Lựu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Mây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khóc</a:t>
            </a:r>
            <a:r>
              <a:rPr lang="en-US" sz="24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92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thơ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bốn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chữ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9144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9200" y="2057400"/>
            <a:ext cx="655320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en-US" sz="2400" dirty="0">
                <a:ea typeface="Calibri"/>
                <a:cs typeface="Times New Roman"/>
              </a:rPr>
              <a:t>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Trời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trắng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thang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vần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4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1465</Words>
  <Application>Microsoft Office PowerPoint</Application>
  <PresentationFormat>On-screen Show (4:3)</PresentationFormat>
  <Paragraphs>156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Tiết           TẬP LÀM MỘT BÀI THƠ BỐN CHỮ HOẶC NĂM CHỮ</vt:lpstr>
      <vt:lpstr> 1.Đặc điểm của thơ bốn chữ, năm chữ.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          TẬP LÀM MỘT BÀI THƠ BỐN CHỮ HOẶC NĂM CHỮ</dc:title>
  <dc:creator>Admin</dc:creator>
  <cp:lastModifiedBy>Admin</cp:lastModifiedBy>
  <cp:revision>31</cp:revision>
  <dcterms:created xsi:type="dcterms:W3CDTF">2022-04-19T08:24:47Z</dcterms:created>
  <dcterms:modified xsi:type="dcterms:W3CDTF">2022-04-26T02:58:03Z</dcterms:modified>
</cp:coreProperties>
</file>