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8" r:id="rId10"/>
    <p:sldId id="257"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0" d="100"/>
          <a:sy n="70" d="100"/>
        </p:scale>
        <p:origin x="9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B2E3E-0135-454D-A714-4C03B292E4D3}"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394018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2E3E-0135-454D-A714-4C03B292E4D3}"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110535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2E3E-0135-454D-A714-4C03B292E4D3}"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186187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2E3E-0135-454D-A714-4C03B292E4D3}"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2421737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B2E3E-0135-454D-A714-4C03B292E4D3}"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386397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B2E3E-0135-454D-A714-4C03B292E4D3}"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154200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B2E3E-0135-454D-A714-4C03B292E4D3}" type="datetimeFigureOut">
              <a:rPr lang="en-US" smtClean="0"/>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416670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B2E3E-0135-454D-A714-4C03B292E4D3}" type="datetimeFigureOut">
              <a:rPr lang="en-US" smtClean="0"/>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4069747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B2E3E-0135-454D-A714-4C03B292E4D3}" type="datetimeFigureOut">
              <a:rPr lang="en-US" smtClean="0"/>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177610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B2E3E-0135-454D-A714-4C03B292E4D3}"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182128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B2E3E-0135-454D-A714-4C03B292E4D3}"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F14A-46D1-4730-BF5F-3F19CAD0B0FD}" type="slidenum">
              <a:rPr lang="en-US" smtClean="0"/>
              <a:t>‹#›</a:t>
            </a:fld>
            <a:endParaRPr lang="en-US"/>
          </a:p>
        </p:txBody>
      </p:sp>
    </p:spTree>
    <p:extLst>
      <p:ext uri="{BB962C8B-B14F-4D97-AF65-F5344CB8AC3E}">
        <p14:creationId xmlns:p14="http://schemas.microsoft.com/office/powerpoint/2010/main" val="4105399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B2E3E-0135-454D-A714-4C03B292E4D3}" type="datetimeFigureOut">
              <a:rPr lang="en-US" smtClean="0"/>
              <a:t>6/15/2020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BF14A-46D1-4730-BF5F-3F19CAD0B0FD}" type="slidenum">
              <a:rPr lang="en-US" smtClean="0"/>
              <a:t>‹#›</a:t>
            </a:fld>
            <a:endParaRPr lang="en-US"/>
          </a:p>
        </p:txBody>
      </p:sp>
    </p:spTree>
    <p:extLst>
      <p:ext uri="{BB962C8B-B14F-4D97-AF65-F5344CB8AC3E}">
        <p14:creationId xmlns:p14="http://schemas.microsoft.com/office/powerpoint/2010/main" val="3767849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p:spPr>
        <p:txBody>
          <a:bodyPr>
            <a:noAutofit/>
          </a:bodyPr>
          <a:lstStyle/>
          <a:p>
            <a:endParaRPr lang="en-US" sz="4800" b="1" dirty="0" smtClean="0">
              <a:solidFill>
                <a:srgbClr val="FF0000"/>
              </a:solidFill>
              <a:latin typeface="Times New Roman" panose="02020603050405020304" pitchFamily="18" charset="0"/>
              <a:cs typeface="Times New Roman" panose="02020603050405020304" pitchFamily="18" charset="0"/>
            </a:endParaRPr>
          </a:p>
          <a:p>
            <a:r>
              <a:rPr lang="en-US" sz="4800" b="1" dirty="0" smtClean="0">
                <a:solidFill>
                  <a:srgbClr val="FF0000"/>
                </a:solidFill>
                <a:latin typeface="Times New Roman" panose="02020603050405020304" pitchFamily="18" charset="0"/>
                <a:cs typeface="Times New Roman" panose="02020603050405020304" pitchFamily="18" charset="0"/>
              </a:rPr>
              <a:t>ÔN </a:t>
            </a:r>
          </a:p>
          <a:p>
            <a:r>
              <a:rPr lang="en-US" sz="4800" b="1" dirty="0" smtClean="0">
                <a:solidFill>
                  <a:srgbClr val="FF0000"/>
                </a:solidFill>
                <a:latin typeface="Times New Roman" panose="02020603050405020304" pitchFamily="18" charset="0"/>
                <a:cs typeface="Times New Roman" panose="02020603050405020304" pitchFamily="18" charset="0"/>
              </a:rPr>
              <a:t>KIỀU Ở LẦU NGƯNG BÍCH</a:t>
            </a:r>
          </a:p>
          <a:p>
            <a:r>
              <a:rPr lang="en-US" sz="4800" b="1" dirty="0" smtClean="0">
                <a:solidFill>
                  <a:srgbClr val="FF0000"/>
                </a:solidFill>
                <a:latin typeface="Times New Roman" panose="02020603050405020304" pitchFamily="18" charset="0"/>
                <a:cs typeface="Times New Roman" panose="02020603050405020304" pitchFamily="18" charset="0"/>
              </a:rPr>
              <a:t>LỤC VÂN TIÊN CỨU KIỀU NGUYỆT NGA</a:t>
            </a:r>
          </a:p>
          <a:p>
            <a:r>
              <a:rPr lang="en-US" sz="4800" b="1" dirty="0" smtClean="0">
                <a:solidFill>
                  <a:srgbClr val="FF0000"/>
                </a:solidFill>
                <a:latin typeface="Times New Roman" panose="02020603050405020304" pitchFamily="18" charset="0"/>
                <a:cs typeface="Times New Roman" panose="02020603050405020304" pitchFamily="18" charset="0"/>
              </a:rPr>
              <a:t>ĐỒNG CHÍ</a:t>
            </a:r>
            <a:endParaRPr lang="en-US"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499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lnSpc>
                <a:spcPct val="100000"/>
              </a:lnSpc>
              <a:buNone/>
            </a:pPr>
            <a:r>
              <a:rPr lang="en-US" sz="3600" b="1" u="sng" dirty="0" smtClean="0">
                <a:solidFill>
                  <a:srgbClr val="FF0000"/>
                </a:solidFill>
                <a:latin typeface="Times New Roman" panose="02020603050405020304" pitchFamily="18" charset="0"/>
                <a:cs typeface="Times New Roman" panose="02020603050405020304" pitchFamily="18" charset="0"/>
              </a:rPr>
              <a:t>III. </a:t>
            </a:r>
            <a:r>
              <a:rPr lang="en-US" sz="3600" b="1" u="sng" dirty="0" err="1" smtClean="0">
                <a:solidFill>
                  <a:srgbClr val="FF0000"/>
                </a:solidFill>
                <a:latin typeface="Times New Roman" panose="02020603050405020304" pitchFamily="18" charset="0"/>
                <a:cs typeface="Times New Roman" panose="02020603050405020304" pitchFamily="18" charset="0"/>
              </a:rPr>
              <a:t>Bài</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thơ</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i="1" u="sng" dirty="0" err="1" smtClean="0">
                <a:solidFill>
                  <a:srgbClr val="FF0000"/>
                </a:solidFill>
                <a:latin typeface="Times New Roman" panose="02020603050405020304" pitchFamily="18" charset="0"/>
                <a:cs typeface="Times New Roman" panose="02020603050405020304" pitchFamily="18" charset="0"/>
              </a:rPr>
              <a:t>Đồng</a:t>
            </a:r>
            <a:r>
              <a:rPr lang="en-US" sz="3600" b="1" i="1" u="sng" dirty="0" smtClean="0">
                <a:solidFill>
                  <a:srgbClr val="FF0000"/>
                </a:solidFill>
                <a:latin typeface="Times New Roman" panose="02020603050405020304" pitchFamily="18" charset="0"/>
                <a:cs typeface="Times New Roman" panose="02020603050405020304" pitchFamily="18" charset="0"/>
              </a:rPr>
              <a:t> </a:t>
            </a:r>
            <a:r>
              <a:rPr lang="en-US" sz="3600" b="1" i="1" u="sng" dirty="0" err="1" smtClean="0">
                <a:solidFill>
                  <a:srgbClr val="FF0000"/>
                </a:solidFill>
                <a:latin typeface="Times New Roman" panose="02020603050405020304" pitchFamily="18" charset="0"/>
                <a:cs typeface="Times New Roman" panose="02020603050405020304" pitchFamily="18" charset="0"/>
              </a:rPr>
              <a:t>chí</a:t>
            </a:r>
            <a:r>
              <a:rPr lang="en-US" sz="3600" b="1" u="sng" dirty="0" smtClean="0">
                <a:solidFill>
                  <a:srgbClr val="FF0000"/>
                </a:solidFill>
                <a:latin typeface="Times New Roman" panose="02020603050405020304" pitchFamily="18" charset="0"/>
                <a:cs typeface="Times New Roman" panose="02020603050405020304" pitchFamily="18" charset="0"/>
              </a:rPr>
              <a:t>”</a:t>
            </a:r>
          </a:p>
          <a:p>
            <a:pPr marL="0" indent="0">
              <a:lnSpc>
                <a:spcPct val="100000"/>
              </a:lnSpc>
              <a:buNone/>
            </a:pPr>
            <a:r>
              <a:rPr lang="en-US" sz="3600" b="1" u="sng" dirty="0" smtClean="0">
                <a:solidFill>
                  <a:srgbClr val="FF0000"/>
                </a:solidFill>
                <a:latin typeface="Times New Roman" panose="02020603050405020304" pitchFamily="18" charset="0"/>
                <a:cs typeface="Times New Roman" panose="02020603050405020304" pitchFamily="18" charset="0"/>
              </a:rPr>
              <a:t>1. </a:t>
            </a:r>
            <a:r>
              <a:rPr lang="en-US" sz="3600" b="1" u="sng" dirty="0" err="1" smtClean="0">
                <a:solidFill>
                  <a:srgbClr val="FF0000"/>
                </a:solidFill>
                <a:latin typeface="Times New Roman" panose="02020603050405020304" pitchFamily="18" charset="0"/>
                <a:cs typeface="Times New Roman" panose="02020603050405020304" pitchFamily="18" charset="0"/>
              </a:rPr>
              <a:t>Tác</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giả</a:t>
            </a:r>
            <a:endParaRPr lang="en-US" sz="3600" b="1" u="sng" dirty="0" smtClean="0">
              <a:solidFill>
                <a:srgbClr val="FF0000"/>
              </a:solidFill>
              <a:latin typeface="Times New Roman" panose="02020603050405020304" pitchFamily="18" charset="0"/>
              <a:cs typeface="Times New Roman" panose="02020603050405020304" pitchFamily="18" charset="0"/>
            </a:endParaRPr>
          </a:p>
          <a:p>
            <a:pPr>
              <a:lnSpc>
                <a:spcPct val="100000"/>
              </a:lnSpc>
              <a:buFontTx/>
              <a:buChar char="-"/>
            </a:pPr>
            <a:r>
              <a:rPr lang="en-US" sz="3600" dirty="0" err="1" smtClean="0">
                <a:latin typeface="Times New Roman" panose="02020603050405020304" pitchFamily="18" charset="0"/>
                <a:cs typeface="Times New Roman" panose="02020603050405020304" pitchFamily="18" charset="0"/>
              </a:rPr>
              <a:t>Chính</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Hữu</a:t>
            </a:r>
            <a:r>
              <a:rPr lang="en-US" sz="3600" dirty="0">
                <a:latin typeface="Times New Roman" panose="02020603050405020304" pitchFamily="18" charset="0"/>
                <a:cs typeface="Times New Roman" panose="02020603050405020304" pitchFamily="18" charset="0"/>
              </a:rPr>
              <a:t> ( 1926 – 2007), </a:t>
            </a:r>
            <a:r>
              <a:rPr lang="en-US" sz="3600" dirty="0" err="1">
                <a:latin typeface="Times New Roman" panose="02020603050405020304" pitchFamily="18" charset="0"/>
                <a:cs typeface="Times New Roman" panose="02020603050405020304" pitchFamily="18" charset="0"/>
              </a:rPr>
              <a:t>tên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sinh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Đình</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Đắc</a:t>
            </a:r>
            <a:endParaRPr lang="en-US" sz="3600" dirty="0" smtClean="0">
              <a:latin typeface="Times New Roman" panose="02020603050405020304" pitchFamily="18" charset="0"/>
              <a:cs typeface="Times New Roman" panose="02020603050405020304" pitchFamily="18" charset="0"/>
            </a:endParaRPr>
          </a:p>
          <a:p>
            <a:pPr>
              <a:lnSpc>
                <a:spcPct val="100000"/>
              </a:lnSpc>
              <a:buFontTx/>
              <a:buChar char="-"/>
            </a:pP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Quê</a:t>
            </a:r>
            <a:r>
              <a:rPr lang="en-US" sz="3600" dirty="0" smtClean="0">
                <a:latin typeface="Times New Roman" panose="02020603050405020304" pitchFamily="18" charset="0"/>
                <a:cs typeface="Times New Roman" panose="02020603050405020304" pitchFamily="18" charset="0"/>
              </a:rPr>
              <a:t>: ở </a:t>
            </a:r>
            <a:r>
              <a:rPr lang="en-US" sz="3600" dirty="0" err="1">
                <a:latin typeface="Times New Roman" panose="02020603050405020304" pitchFamily="18" charset="0"/>
                <a:cs typeface="Times New Roman" panose="02020603050405020304" pitchFamily="18" charset="0"/>
              </a:rPr>
              <a:t>huyện</a:t>
            </a:r>
            <a:r>
              <a:rPr lang="en-US" sz="3600" dirty="0">
                <a:latin typeface="Times New Roman" panose="02020603050405020304" pitchFamily="18" charset="0"/>
                <a:cs typeface="Times New Roman" panose="02020603050405020304" pitchFamily="18" charset="0"/>
              </a:rPr>
              <a:t> Can </a:t>
            </a:r>
            <a:r>
              <a:rPr lang="en-US" sz="3600" dirty="0" err="1">
                <a:latin typeface="Times New Roman" panose="02020603050405020304" pitchFamily="18" charset="0"/>
                <a:cs typeface="Times New Roman" panose="02020603050405020304" pitchFamily="18" charset="0"/>
              </a:rPr>
              <a:t>Lộc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tỉnh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Tĩnh</a:t>
            </a:r>
            <a:r>
              <a:rPr lang="en-US"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a:lnSpc>
                <a:spcPct val="100000"/>
              </a:lnSpc>
              <a:buFontTx/>
              <a:buChar char="-"/>
            </a:pPr>
            <a:r>
              <a:rPr lang="en-US" sz="3600" dirty="0" err="1" smtClean="0">
                <a:latin typeface="Times New Roman" panose="02020603050405020304" pitchFamily="18" charset="0"/>
                <a:cs typeface="Times New Roman" panose="02020603050405020304" pitchFamily="18" charset="0"/>
              </a:rPr>
              <a:t>Đề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tài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chiến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tranh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biệt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cao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đẹp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như</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quê</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hương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sự</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gắn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giữa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tiền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tuyến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hậu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phương</a:t>
            </a:r>
            <a:endParaRPr lang="en-US" sz="3600" dirty="0" smtClean="0">
              <a:latin typeface="Times New Roman" panose="02020603050405020304" pitchFamily="18" charset="0"/>
              <a:cs typeface="Times New Roman" panose="02020603050405020304" pitchFamily="18" charset="0"/>
            </a:endParaRPr>
          </a:p>
          <a:p>
            <a:pPr>
              <a:lnSpc>
                <a:spcPct val="100000"/>
              </a:lnSpc>
              <a:buFontTx/>
              <a:buChar char="-"/>
            </a:pPr>
            <a:r>
              <a:rPr lang="en-US" sz="3600" dirty="0" err="1" smtClean="0">
                <a:latin typeface="Times New Roman" panose="02020603050405020304" pitchFamily="18" charset="0"/>
                <a:cs typeface="Times New Roman" panose="02020603050405020304" pitchFamily="18" charset="0"/>
              </a:rPr>
              <a:t>Phong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thơ</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a:t>
            </a:r>
            <a:r>
              <a:rPr lang="en-US" sz="3600" dirty="0" err="1" smtClean="0">
                <a:latin typeface="Times New Roman" panose="02020603050405020304" pitchFamily="18" charset="0"/>
                <a:cs typeface="Times New Roman" panose="02020603050405020304" pitchFamily="18" charset="0"/>
              </a:rPr>
              <a:t>hơ</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Hữu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thực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xúc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dồn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nén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ngôn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ngữ</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chọn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lọc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hàm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súc</a:t>
            </a:r>
            <a:r>
              <a:rPr lang="en-US" sz="3600" dirty="0">
                <a:latin typeface="Times New Roman" panose="02020603050405020304" pitchFamily="18" charset="0"/>
                <a:cs typeface="Times New Roman" panose="02020603050405020304" pitchFamily="18" charset="0"/>
              </a:rPr>
              <a:t>.</a:t>
            </a:r>
          </a:p>
          <a:p>
            <a:pPr marL="0" indent="0">
              <a:lnSpc>
                <a:spcPct val="100000"/>
              </a:lnSpc>
              <a:buNone/>
            </a:pP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phẩm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chính</a:t>
            </a:r>
            <a:r>
              <a:rPr lang="en-US" sz="3600" dirty="0">
                <a:latin typeface="Times New Roman" panose="02020603050405020304" pitchFamily="18" charset="0"/>
                <a:cs typeface="Times New Roman" panose="02020603050405020304" pitchFamily="18" charset="0"/>
              </a:rPr>
              <a:t> : </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Đầu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súng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trăng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treo</a:t>
            </a:r>
            <a:r>
              <a:rPr lang="en-US" sz="3600" dirty="0">
                <a:latin typeface="Times New Roman" panose="02020603050405020304" pitchFamily="18" charset="0"/>
                <a:cs typeface="Times New Roman" panose="02020603050405020304" pitchFamily="18" charset="0"/>
              </a:rPr>
              <a:t> ( 1966), </a:t>
            </a:r>
            <a:r>
              <a:rPr lang="en-US" sz="3600" i="1" dirty="0" err="1">
                <a:latin typeface="Times New Roman" panose="02020603050405020304" pitchFamily="18" charset="0"/>
                <a:cs typeface="Times New Roman" panose="02020603050405020304" pitchFamily="18" charset="0"/>
              </a:rPr>
              <a:t>Thơ</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Chính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Hữu</a:t>
            </a:r>
            <a:r>
              <a:rPr lang="en-US" sz="3600" i="1" dirty="0">
                <a:latin typeface="Times New Roman" panose="02020603050405020304" pitchFamily="18" charset="0"/>
                <a:cs typeface="Times New Roman" panose="02020603050405020304" pitchFamily="18" charset="0"/>
              </a:rPr>
              <a:t> ( 1977), </a:t>
            </a:r>
            <a:r>
              <a:rPr lang="en-US" sz="3600" i="1" dirty="0" err="1" smtClean="0">
                <a:latin typeface="Times New Roman" panose="02020603050405020304" pitchFamily="18" charset="0"/>
                <a:cs typeface="Times New Roman" panose="02020603050405020304" pitchFamily="18" charset="0"/>
              </a:rPr>
              <a:t>Tuyển</a:t>
            </a:r>
            <a:r>
              <a:rPr lang="en-US" sz="3600" i="1" dirty="0" smtClean="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tập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Chính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Hữu</a:t>
            </a:r>
            <a:r>
              <a:rPr lang="en-US" sz="3600" i="1" dirty="0">
                <a:latin typeface="Times New Roman" panose="02020603050405020304" pitchFamily="18" charset="0"/>
                <a:cs typeface="Times New Roman" panose="02020603050405020304" pitchFamily="18" charset="0"/>
              </a:rPr>
              <a:t> 1988</a:t>
            </a:r>
            <a:r>
              <a:rPr lang="en-US" sz="3600" i="1"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61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ircle(in)">
                                      <p:cBhvr>
                                        <p:cTn id="24" dur="2000"/>
                                        <p:tgtEl>
                                          <p:spTgt spid="3">
                                            <p:txEl>
                                              <p:pRg st="5" end="5"/>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ircle(in)">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2132"/>
          </a:xfrm>
          <a:prstGeom prst="rect">
            <a:avLst/>
          </a:prstGeom>
        </p:spPr>
        <p:txBody>
          <a:bodyPr wrap="square">
            <a:spAutoFit/>
          </a:bodyPr>
          <a:lstStyle/>
          <a:p>
            <a:pPr algn="just">
              <a:lnSpc>
                <a:spcPct val="115000"/>
              </a:lnSpc>
              <a:spcAft>
                <a:spcPts val="1000"/>
              </a:spcAft>
            </a:pP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phẩm</a:t>
            </a:r>
            <a:endPar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Hoàn</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sáng</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endParaRPr lang="en-US" sz="28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1000"/>
              </a:spcAft>
              <a:buFontTx/>
              <a:buChar char="-"/>
            </a:pP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sáng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năm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1948,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cùng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đội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tham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đấu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dịch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Bắc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1947)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tiến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quy</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mô</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lớn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giặc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Pháp</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Bắc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a:lnSpc>
                <a:spcPct val="115000"/>
              </a:lnSpc>
              <a:spcAft>
                <a:spcPts val="1000"/>
              </a:spcAft>
              <a:buFontTx/>
              <a:buChar char="-"/>
            </a:pPr>
            <a:r>
              <a:rPr lang="en-US" sz="2800" dirty="0" err="1" smtClean="0">
                <a:effectLst/>
                <a:latin typeface="Times New Roman" panose="02020603050405020304" pitchFamily="18" charset="0"/>
                <a:ea typeface="Calibri" panose="020F0502020204030204" pitchFamily="34" charset="0"/>
              </a:rPr>
              <a:t>Xuất</a:t>
            </a:r>
            <a:r>
              <a:rPr lang="en-US" sz="2800" dirty="0" smtClean="0">
                <a:effectLst/>
                <a:latin typeface="Times New Roman" panose="02020603050405020304" pitchFamily="18" charset="0"/>
                <a:ea typeface="Calibri" panose="020F0502020204030204" pitchFamily="34" charset="0"/>
              </a:rPr>
              <a:t> </a:t>
            </a:r>
            <a:r>
              <a:rPr lang="en-US" sz="2800" dirty="0" err="1" smtClean="0">
                <a:latin typeface="Times New Roman" panose="02020603050405020304" pitchFamily="18" charset="0"/>
                <a:ea typeface="Calibri" panose="020F0502020204030204" pitchFamily="34" charset="0"/>
              </a:rPr>
              <a:t>xứ</a:t>
            </a:r>
            <a:r>
              <a:rPr lang="en-US" sz="2800" dirty="0" smtClean="0">
                <a:latin typeface="Times New Roman" panose="02020603050405020304" pitchFamily="18" charset="0"/>
                <a:ea typeface="Calibri" panose="020F0502020204030204" pitchFamily="34" charset="0"/>
              </a:rPr>
              <a:t>: </a:t>
            </a:r>
            <a:r>
              <a:rPr lang="en-US" sz="2800" dirty="0" err="1" smtClean="0">
                <a:effectLst/>
                <a:latin typeface="Times New Roman" panose="02020603050405020304" pitchFamily="18" charset="0"/>
                <a:ea typeface="Calibri" panose="020F0502020204030204" pitchFamily="34" charset="0"/>
              </a:rPr>
              <a:t>Bài</a:t>
            </a:r>
            <a:r>
              <a:rPr lang="en-US" sz="2800" dirty="0" smtClean="0">
                <a:effectLst/>
                <a:latin typeface="Times New Roman" panose="02020603050405020304" pitchFamily="18" charset="0"/>
                <a:ea typeface="Calibri" panose="020F0502020204030204" pitchFamily="34" charset="0"/>
              </a:rPr>
              <a:t> </a:t>
            </a:r>
            <a:r>
              <a:rPr lang="en-US" sz="2800" dirty="0" err="1" smtClean="0">
                <a:effectLst/>
                <a:latin typeface="Times New Roman" panose="02020603050405020304" pitchFamily="18" charset="0"/>
                <a:ea typeface="Calibri" panose="020F0502020204030204" pitchFamily="34" charset="0"/>
              </a:rPr>
              <a:t>thơ</a:t>
            </a:r>
            <a:r>
              <a:rPr lang="en-US" sz="2800" dirty="0" smtClean="0">
                <a:effectLst/>
                <a:latin typeface="Times New Roman" panose="02020603050405020304" pitchFamily="18" charset="0"/>
                <a:ea typeface="Calibri" panose="020F0502020204030204" pitchFamily="34" charset="0"/>
              </a:rPr>
              <a:t> </a:t>
            </a:r>
            <a:r>
              <a:rPr lang="en-US" sz="2800" dirty="0" err="1" smtClean="0">
                <a:effectLst/>
                <a:latin typeface="Times New Roman" panose="02020603050405020304" pitchFamily="18" charset="0"/>
                <a:ea typeface="Calibri" panose="020F0502020204030204" pitchFamily="34" charset="0"/>
              </a:rPr>
              <a:t>được</a:t>
            </a:r>
            <a:r>
              <a:rPr lang="en-US" sz="2800" dirty="0" smtClean="0">
                <a:effectLst/>
                <a:latin typeface="Times New Roman" panose="02020603050405020304" pitchFamily="18" charset="0"/>
                <a:ea typeface="Calibri" panose="020F0502020204030204" pitchFamily="34" charset="0"/>
              </a:rPr>
              <a:t> in </a:t>
            </a:r>
            <a:r>
              <a:rPr lang="en-US" sz="2800" dirty="0" err="1" smtClean="0">
                <a:effectLst/>
                <a:latin typeface="Times New Roman" panose="02020603050405020304" pitchFamily="18" charset="0"/>
                <a:ea typeface="Calibri" panose="020F0502020204030204" pitchFamily="34" charset="0"/>
              </a:rPr>
              <a:t>trong</a:t>
            </a:r>
            <a:r>
              <a:rPr lang="en-US" sz="2800" dirty="0" smtClean="0">
                <a:effectLst/>
                <a:latin typeface="Times New Roman" panose="02020603050405020304" pitchFamily="18" charset="0"/>
                <a:ea typeface="Calibri" panose="020F0502020204030204" pitchFamily="34" charset="0"/>
              </a:rPr>
              <a:t> </a:t>
            </a:r>
            <a:r>
              <a:rPr lang="en-US" sz="2800" dirty="0" err="1" smtClean="0">
                <a:effectLst/>
                <a:latin typeface="Times New Roman" panose="02020603050405020304" pitchFamily="18" charset="0"/>
                <a:ea typeface="Calibri" panose="020F0502020204030204" pitchFamily="34" charset="0"/>
              </a:rPr>
              <a:t>tập</a:t>
            </a:r>
            <a:r>
              <a:rPr lang="en-US" sz="2800" dirty="0" smtClean="0">
                <a:effectLst/>
                <a:latin typeface="Times New Roman" panose="02020603050405020304" pitchFamily="18" charset="0"/>
                <a:ea typeface="Calibri" panose="020F0502020204030204" pitchFamily="34" charset="0"/>
              </a:rPr>
              <a:t> </a:t>
            </a:r>
            <a:r>
              <a:rPr lang="en-US" sz="2800" i="1" dirty="0" err="1" smtClean="0">
                <a:effectLst/>
                <a:latin typeface="Times New Roman" panose="02020603050405020304" pitchFamily="18" charset="0"/>
                <a:ea typeface="Calibri" panose="020F0502020204030204" pitchFamily="34" charset="0"/>
              </a:rPr>
              <a:t>Đầu</a:t>
            </a:r>
            <a:r>
              <a:rPr lang="en-US" sz="2800" i="1" dirty="0" smtClean="0">
                <a:effectLst/>
                <a:latin typeface="Times New Roman" panose="02020603050405020304" pitchFamily="18" charset="0"/>
                <a:ea typeface="Calibri" panose="020F0502020204030204" pitchFamily="34" charset="0"/>
              </a:rPr>
              <a:t> </a:t>
            </a:r>
            <a:r>
              <a:rPr lang="en-US" sz="2800" i="1" dirty="0" err="1" smtClean="0">
                <a:effectLst/>
                <a:latin typeface="Times New Roman" panose="02020603050405020304" pitchFamily="18" charset="0"/>
                <a:ea typeface="Calibri" panose="020F0502020204030204" pitchFamily="34" charset="0"/>
              </a:rPr>
              <a:t>súng</a:t>
            </a:r>
            <a:r>
              <a:rPr lang="en-US" sz="2800" i="1" dirty="0" smtClean="0">
                <a:effectLst/>
                <a:latin typeface="Times New Roman" panose="02020603050405020304" pitchFamily="18" charset="0"/>
                <a:ea typeface="Calibri" panose="020F0502020204030204" pitchFamily="34" charset="0"/>
              </a:rPr>
              <a:t> </a:t>
            </a:r>
            <a:r>
              <a:rPr lang="en-US" sz="2800" i="1" dirty="0" err="1" smtClean="0">
                <a:effectLst/>
                <a:latin typeface="Times New Roman" panose="02020603050405020304" pitchFamily="18" charset="0"/>
                <a:ea typeface="Calibri" panose="020F0502020204030204" pitchFamily="34" charset="0"/>
              </a:rPr>
              <a:t>trăng</a:t>
            </a:r>
            <a:r>
              <a:rPr lang="en-US" sz="2800" i="1" dirty="0" smtClean="0">
                <a:effectLst/>
                <a:latin typeface="Times New Roman" panose="02020603050405020304" pitchFamily="18" charset="0"/>
                <a:ea typeface="Calibri" panose="020F0502020204030204" pitchFamily="34" charset="0"/>
              </a:rPr>
              <a:t> </a:t>
            </a:r>
            <a:r>
              <a:rPr lang="en-US" sz="2800" i="1" dirty="0" err="1" smtClean="0">
                <a:effectLst/>
                <a:latin typeface="Times New Roman" panose="02020603050405020304" pitchFamily="18" charset="0"/>
                <a:ea typeface="Calibri" panose="020F0502020204030204" pitchFamily="34" charset="0"/>
              </a:rPr>
              <a:t>treo</a:t>
            </a:r>
            <a:r>
              <a:rPr lang="en-US" sz="2800" i="1" dirty="0" smtClean="0">
                <a:effectLst/>
                <a:latin typeface="Times New Roman" panose="02020603050405020304" pitchFamily="18" charset="0"/>
                <a:ea typeface="Calibri" panose="020F0502020204030204" pitchFamily="34" charset="0"/>
              </a:rPr>
              <a:t> </a:t>
            </a:r>
            <a:r>
              <a:rPr lang="en-US" sz="2800" dirty="0" smtClean="0">
                <a:effectLst/>
                <a:latin typeface="Times New Roman" panose="02020603050405020304" pitchFamily="18" charset="0"/>
                <a:ea typeface="Calibri" panose="020F0502020204030204" pitchFamily="34" charset="0"/>
              </a:rPr>
              <a:t>( 1966)</a:t>
            </a:r>
          </a:p>
          <a:p>
            <a:pPr algn="just">
              <a:lnSpc>
                <a:spcPct val="115000"/>
              </a:lnSpc>
              <a:spcAft>
                <a:spcPts val="1000"/>
              </a:spcAft>
            </a:pPr>
            <a:r>
              <a:rPr lang="en-US" sz="2800" b="1" i="1" dirty="0">
                <a:latin typeface="Times New Roman" panose="02020603050405020304" pitchFamily="18" charset="0"/>
                <a:cs typeface="Times New Roman" panose="02020603050405020304" pitchFamily="18" charset="0"/>
              </a:rPr>
              <a:t>b, </a:t>
            </a:r>
            <a:r>
              <a:rPr lang="en-US" sz="2800" b="1" i="1" dirty="0" err="1">
                <a:latin typeface="Times New Roman" panose="02020603050405020304" pitchFamily="18" charset="0"/>
                <a:cs typeface="Times New Roman" panose="02020603050405020304" pitchFamily="18" charset="0"/>
              </a:rPr>
              <a:t>Phương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thức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biểu</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đat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a:t>
            </a:r>
            <a:r>
              <a:rPr lang="en-US" sz="2800" dirty="0" err="1">
                <a:latin typeface="Times New Roman" panose="02020603050405020304" pitchFamily="18" charset="0"/>
                <a:cs typeface="Times New Roman" panose="02020603050405020304" pitchFamily="18" charset="0"/>
              </a:rPr>
              <a: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yếu</a:t>
            </a:r>
            <a:r>
              <a:rPr lang="en-US" sz="2800" dirty="0" smtClean="0">
                <a:latin typeface="Times New Roman" panose="02020603050405020304" pitchFamily="18" charset="0"/>
                <a:cs typeface="Times New Roman" panose="02020603050405020304" pitchFamily="18" charset="0"/>
              </a:rPr>
              <a:t>).</a:t>
            </a:r>
          </a:p>
          <a:p>
            <a:r>
              <a:rPr lang="en-US" sz="2800" b="1" i="1" dirty="0">
                <a:latin typeface="Times New Roman" panose="02020603050405020304" pitchFamily="18" charset="0"/>
                <a:cs typeface="Times New Roman" panose="02020603050405020304" pitchFamily="18" charset="0"/>
              </a:rPr>
              <a:t>c, </a:t>
            </a:r>
            <a:r>
              <a:rPr lang="en-US" sz="2800" b="1" i="1" dirty="0" err="1">
                <a:latin typeface="Times New Roman" panose="02020603050405020304" pitchFamily="18" charset="0"/>
                <a:cs typeface="Times New Roman" panose="02020603050405020304" pitchFamily="18" charset="0"/>
              </a:rPr>
              <a:t>Bố</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cục:ba</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phần</a:t>
            </a:r>
            <a:endParaRPr lang="en-US" sz="2800" b="1"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1: 7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2: 10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3: 3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đội</a:t>
            </a:r>
            <a:endParaRPr lang="en-US" sz="2800" dirty="0" smtClean="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d, </a:t>
            </a:r>
            <a:r>
              <a:rPr lang="en-US" sz="2800" b="1" i="1" dirty="0" err="1">
                <a:latin typeface="Times New Roman" panose="02020603050405020304" pitchFamily="18" charset="0"/>
                <a:cs typeface="Times New Roman" panose="02020603050405020304" pitchFamily="18" charset="0"/>
              </a:rPr>
              <a:t>Thể</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thơ</a:t>
            </a:r>
            <a:r>
              <a:rPr lang="en-US" sz="2800" b="1" i="1" dirty="0">
                <a:latin typeface="Times New Roman" panose="02020603050405020304" pitchFamily="18" charset="0"/>
                <a:cs typeface="Times New Roman" panose="02020603050405020304" pitchFamily="18" charset="0"/>
              </a:rPr>
              <a:t>:</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do</a:t>
            </a:r>
          </a:p>
        </p:txBody>
      </p:sp>
    </p:spTree>
    <p:extLst>
      <p:ext uri="{BB962C8B-B14F-4D97-AF65-F5344CB8AC3E}">
        <p14:creationId xmlns:p14="http://schemas.microsoft.com/office/powerpoint/2010/main" val="34507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circle(in)">
                                      <p:cBhvr>
                                        <p:cTn id="20" dur="20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circle(in)">
                                      <p:cBhvr>
                                        <p:cTn id="25" dur="20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circle(in)">
                                      <p:cBhvr>
                                        <p:cTn id="30" dur="2000"/>
                                        <p:tgtEl>
                                          <p:spTgt spid="5">
                                            <p:txEl>
                                              <p:pRg st="5" end="5"/>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circle(in)">
                                      <p:cBhvr>
                                        <p:cTn id="33" dur="2000"/>
                                        <p:tgtEl>
                                          <p:spTgt spid="5">
                                            <p:txEl>
                                              <p:pRg st="6" end="6"/>
                                            </p:txEl>
                                          </p:spTgt>
                                        </p:tgtEl>
                                      </p:cBhvr>
                                    </p:animEffect>
                                  </p:childTnLst>
                                </p:cTn>
                              </p:par>
                              <p:par>
                                <p:cTn id="34" presetID="6" presetClass="entr" presetSubtype="16" fill="hold" nodeType="with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circle(in)">
                                      <p:cBhvr>
                                        <p:cTn id="36" dur="2000"/>
                                        <p:tgtEl>
                                          <p:spTgt spid="5">
                                            <p:txEl>
                                              <p:pRg st="7" end="7"/>
                                            </p:txEl>
                                          </p:spTgt>
                                        </p:tgtEl>
                                      </p:cBhvr>
                                    </p:animEffect>
                                  </p:childTnLst>
                                </p:cTn>
                              </p:par>
                              <p:par>
                                <p:cTn id="37" presetID="6" presetClass="entr" presetSubtype="16" fill="hold"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circle(in)">
                                      <p:cBhvr>
                                        <p:cTn id="39" dur="2000"/>
                                        <p:tgtEl>
                                          <p:spTgt spid="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nodeType="clickEffect">
                                  <p:stCondLst>
                                    <p:cond delay="0"/>
                                  </p:stCondLst>
                                  <p:childTnLst>
                                    <p:set>
                                      <p:cBhvr>
                                        <p:cTn id="43" dur="1" fill="hold">
                                          <p:stCondLst>
                                            <p:cond delay="0"/>
                                          </p:stCondLst>
                                        </p:cTn>
                                        <p:tgtEl>
                                          <p:spTgt spid="5">
                                            <p:txEl>
                                              <p:pRg st="9" end="9"/>
                                            </p:txEl>
                                          </p:spTgt>
                                        </p:tgtEl>
                                        <p:attrNameLst>
                                          <p:attrName>style.visibility</p:attrName>
                                        </p:attrNameLst>
                                      </p:cBhvr>
                                      <p:to>
                                        <p:strVal val="visible"/>
                                      </p:to>
                                    </p:set>
                                    <p:animEffect transition="in" filter="circle(in)">
                                      <p:cBhvr>
                                        <p:cTn id="44" dur="2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41746" cy="4351338"/>
          </a:xfrm>
        </p:spPr>
        <p:txBody>
          <a:bodyPr>
            <a:noAutofit/>
          </a:bodyPr>
          <a:lstStyle/>
          <a:p>
            <a:pPr marL="0" indent="0" algn="just">
              <a:buNone/>
            </a:pPr>
            <a:r>
              <a:rPr lang="en-US" sz="3400" b="1" i="1" dirty="0" smtClean="0">
                <a:latin typeface="Times New Roman" panose="02020603050405020304" pitchFamily="18" charset="0"/>
                <a:cs typeface="Times New Roman" panose="02020603050405020304" pitchFamily="18" charset="0"/>
              </a:rPr>
              <a:t>e. </a:t>
            </a:r>
            <a:r>
              <a:rPr lang="en-US" sz="3400" b="1" i="1" dirty="0" err="1" smtClean="0">
                <a:latin typeface="Times New Roman" panose="02020603050405020304" pitchFamily="18" charset="0"/>
                <a:cs typeface="Times New Roman" panose="02020603050405020304" pitchFamily="18" charset="0"/>
              </a:rPr>
              <a:t>Đặc</a:t>
            </a:r>
            <a:r>
              <a:rPr lang="en-US" sz="3400" b="1" i="1" dirty="0" smtClean="0">
                <a:latin typeface="Times New Roman" panose="02020603050405020304" pitchFamily="18" charset="0"/>
                <a:cs typeface="Times New Roman" panose="02020603050405020304" pitchFamily="18" charset="0"/>
              </a:rPr>
              <a:t> </a:t>
            </a:r>
            <a:r>
              <a:rPr lang="en-US" sz="3400" b="1" i="1" dirty="0" err="1">
                <a:latin typeface="Times New Roman" panose="02020603050405020304" pitchFamily="18" charset="0"/>
                <a:cs typeface="Times New Roman" panose="02020603050405020304" pitchFamily="18" charset="0"/>
              </a:rPr>
              <a:t>sắc</a:t>
            </a:r>
            <a:r>
              <a:rPr lang="en-US" sz="3400" b="1" i="1" dirty="0">
                <a:latin typeface="Times New Roman" panose="02020603050405020304" pitchFamily="18" charset="0"/>
                <a:cs typeface="Times New Roman" panose="02020603050405020304" pitchFamily="18" charset="0"/>
              </a:rPr>
              <a:t> </a:t>
            </a:r>
            <a:r>
              <a:rPr lang="en-US" sz="3400" b="1" i="1" dirty="0" err="1">
                <a:latin typeface="Times New Roman" panose="02020603050405020304" pitchFamily="18" charset="0"/>
                <a:cs typeface="Times New Roman" panose="02020603050405020304" pitchFamily="18" charset="0"/>
              </a:rPr>
              <a:t>nghệ</a:t>
            </a:r>
            <a:r>
              <a:rPr lang="en-US" sz="3400" b="1" i="1" dirty="0">
                <a:latin typeface="Times New Roman" panose="02020603050405020304" pitchFamily="18" charset="0"/>
                <a:cs typeface="Times New Roman" panose="02020603050405020304" pitchFamily="18" charset="0"/>
              </a:rPr>
              <a:t> </a:t>
            </a:r>
            <a:r>
              <a:rPr lang="en-US" sz="3400" b="1" i="1" dirty="0" err="1">
                <a:latin typeface="Times New Roman" panose="02020603050405020304" pitchFamily="18" charset="0"/>
                <a:cs typeface="Times New Roman" panose="02020603050405020304" pitchFamily="18" charset="0"/>
              </a:rPr>
              <a:t>thuật</a:t>
            </a:r>
            <a:r>
              <a:rPr lang="en-US" sz="3400" b="1" i="1" dirty="0">
                <a:latin typeface="Times New Roman" panose="02020603050405020304" pitchFamily="18" charset="0"/>
                <a:cs typeface="Times New Roman" panose="02020603050405020304" pitchFamily="18" charset="0"/>
              </a:rPr>
              <a:t> </a:t>
            </a:r>
            <a:endParaRPr lang="en-US" sz="3400" b="1" dirty="0">
              <a:latin typeface="Times New Roman" panose="02020603050405020304" pitchFamily="18" charset="0"/>
              <a:cs typeface="Times New Roman" panose="02020603050405020304" pitchFamily="18" charset="0"/>
            </a:endParaRPr>
          </a:p>
          <a:p>
            <a:pPr marL="0" indent="0" algn="just">
              <a:buNone/>
            </a:pPr>
            <a:r>
              <a:rPr lang="en-US" sz="3400" dirty="0" smtClean="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Cảm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hứng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hướng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về</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chất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thực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đời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sống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chiến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khai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đẹp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và</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chất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trong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dị</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thường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cái</a:t>
            </a:r>
            <a:r>
              <a:rPr lang="en-US" sz="3400" dirty="0">
                <a:latin typeface="Times New Roman" panose="02020603050405020304" pitchFamily="18" charset="0"/>
                <a:cs typeface="Times New Roman" panose="02020603050405020304" pitchFamily="18" charset="0"/>
              </a:rPr>
              <a:t> phi </a:t>
            </a:r>
            <a:r>
              <a:rPr lang="en-US" sz="3400" dirty="0" err="1">
                <a:latin typeface="Times New Roman" panose="02020603050405020304" pitchFamily="18" charset="0"/>
                <a:cs typeface="Times New Roman" panose="02020603050405020304" pitchFamily="18" charset="0"/>
              </a:rPr>
              <a:t>thường</a:t>
            </a:r>
            <a:r>
              <a:rPr lang="en-US" sz="3400" dirty="0">
                <a:latin typeface="Times New Roman" panose="02020603050405020304" pitchFamily="18" charset="0"/>
                <a:cs typeface="Times New Roman" panose="02020603050405020304" pitchFamily="18" charset="0"/>
              </a:rPr>
              <a:t>.</a:t>
            </a:r>
          </a:p>
          <a:p>
            <a:pPr marL="0" indent="0" algn="just">
              <a:buNone/>
            </a:pPr>
            <a:r>
              <a:rPr lang="en-US" sz="3400" dirty="0" smtClean="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Bài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theo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thể</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tự</a:t>
            </a:r>
            <a:r>
              <a:rPr lang="en-US" sz="3400" dirty="0">
                <a:latin typeface="Times New Roman" panose="02020603050405020304" pitchFamily="18" charset="0"/>
                <a:cs typeface="Times New Roman" panose="02020603050405020304" pitchFamily="18" charset="0"/>
              </a:rPr>
              <a:t> do, </a:t>
            </a:r>
            <a:r>
              <a:rPr lang="en-US" sz="3400" dirty="0" err="1">
                <a:latin typeface="Times New Roman" panose="02020603050405020304" pitchFamily="18" charset="0"/>
                <a:cs typeface="Times New Roman" panose="02020603050405020304" pitchFamily="18" charset="0"/>
              </a:rPr>
              <a:t>không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cái</a:t>
            </a:r>
            <a:r>
              <a:rPr lang="en-US" sz="3400" dirty="0">
                <a:latin typeface="Times New Roman" panose="02020603050405020304" pitchFamily="18" charset="0"/>
                <a:cs typeface="Times New Roman" panose="02020603050405020304" pitchFamily="18" charset="0"/>
              </a:rPr>
              <a:t> phi </a:t>
            </a:r>
            <a:r>
              <a:rPr lang="en-US" sz="3400" dirty="0" err="1">
                <a:latin typeface="Times New Roman" panose="02020603050405020304" pitchFamily="18" charset="0"/>
                <a:cs typeface="Times New Roman" panose="02020603050405020304" pitchFamily="18" charset="0"/>
              </a:rPr>
              <a:t>thường</a:t>
            </a:r>
            <a:r>
              <a:rPr lang="en-US" sz="3400" dirty="0">
                <a:latin typeface="Times New Roman" panose="02020603050405020304" pitchFamily="18" charset="0"/>
                <a:cs typeface="Times New Roman" panose="02020603050405020304" pitchFamily="18" charset="0"/>
              </a:rPr>
              <a:t>.</a:t>
            </a:r>
          </a:p>
          <a:p>
            <a:pPr marL="0" indent="0" algn="just">
              <a:buNone/>
            </a:pPr>
            <a:r>
              <a:rPr lang="en-US" sz="3400" dirty="0" smtClean="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Bài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theo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thể</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tự</a:t>
            </a:r>
            <a:r>
              <a:rPr lang="en-US" sz="3400" dirty="0">
                <a:latin typeface="Times New Roman" panose="02020603050405020304" pitchFamily="18" charset="0"/>
                <a:cs typeface="Times New Roman" panose="02020603050405020304" pitchFamily="18" charset="0"/>
              </a:rPr>
              <a:t> do, </a:t>
            </a:r>
            <a:r>
              <a:rPr lang="en-US" sz="3400" dirty="0" err="1">
                <a:latin typeface="Times New Roman" panose="02020603050405020304" pitchFamily="18" charset="0"/>
                <a:cs typeface="Times New Roman" panose="02020603050405020304" pitchFamily="18" charset="0"/>
              </a:rPr>
              <a:t>ngôn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ngữ</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mộc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giản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dị</a:t>
            </a:r>
            <a:r>
              <a:rPr lang="en-US" sz="3400" dirty="0">
                <a:latin typeface="Times New Roman" panose="02020603050405020304" pitchFamily="18" charset="0"/>
                <a:cs typeface="Times New Roman" panose="02020603050405020304" pitchFamily="18" charset="0"/>
              </a:rPr>
              <a:t>, chi </a:t>
            </a:r>
            <a:r>
              <a:rPr lang="en-US" sz="3400" dirty="0" err="1">
                <a:latin typeface="Times New Roman" panose="02020603050405020304" pitchFamily="18" charset="0"/>
                <a:cs typeface="Times New Roman" panose="02020603050405020304" pitchFamily="18" charset="0"/>
              </a:rPr>
              <a:t>tiết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chân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thực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ảnh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gợi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cảm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và</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đúc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giàu</a:t>
            </a:r>
            <a:r>
              <a:rPr lang="en-US" sz="3400" dirty="0">
                <a:latin typeface="Times New Roman" panose="02020603050405020304" pitchFamily="18" charset="0"/>
                <a:cs typeface="Times New Roman" panose="02020603050405020304" pitchFamily="18" charset="0"/>
              </a:rPr>
              <a:t> ý </a:t>
            </a:r>
            <a:r>
              <a:rPr lang="en-US" sz="3400" dirty="0" err="1">
                <a:latin typeface="Times New Roman" panose="02020603050405020304" pitchFamily="18" charset="0"/>
                <a:cs typeface="Times New Roman" panose="02020603050405020304" pitchFamily="18" charset="0"/>
              </a:rPr>
              <a:t>nghĩa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biểu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tượng</a:t>
            </a:r>
            <a:r>
              <a:rPr lang="en-US" sz="3400" dirty="0">
                <a:latin typeface="Times New Roman" panose="02020603050405020304" pitchFamily="18" charset="0"/>
                <a:cs typeface="Times New Roman" panose="02020603050405020304" pitchFamily="18" charset="0"/>
              </a:rPr>
              <a:t>.</a:t>
            </a:r>
          </a:p>
          <a:p>
            <a:pPr marL="0" indent="0" algn="just">
              <a:buNone/>
            </a:pPr>
            <a:r>
              <a:rPr lang="en-US" sz="3400" b="1" i="1" dirty="0" smtClean="0">
                <a:latin typeface="Times New Roman" panose="02020603050405020304" pitchFamily="18" charset="0"/>
                <a:cs typeface="Times New Roman" panose="02020603050405020304" pitchFamily="18" charset="0"/>
              </a:rPr>
              <a:t>f. </a:t>
            </a:r>
            <a:r>
              <a:rPr lang="en-US" sz="3400" b="1" i="1" dirty="0" err="1" smtClean="0">
                <a:latin typeface="Times New Roman" panose="02020603050405020304" pitchFamily="18" charset="0"/>
                <a:cs typeface="Times New Roman" panose="02020603050405020304" pitchFamily="18" charset="0"/>
              </a:rPr>
              <a:t>Nội</a:t>
            </a:r>
            <a:r>
              <a:rPr lang="en-US" sz="3400" b="1" i="1" dirty="0" smtClean="0">
                <a:latin typeface="Times New Roman" panose="02020603050405020304" pitchFamily="18" charset="0"/>
                <a:cs typeface="Times New Roman" panose="02020603050405020304" pitchFamily="18" charset="0"/>
              </a:rPr>
              <a:t> </a:t>
            </a:r>
            <a:r>
              <a:rPr lang="en-US" sz="3400" b="1" i="1" dirty="0">
                <a:latin typeface="Times New Roman" panose="02020603050405020304" pitchFamily="18" charset="0"/>
                <a:cs typeface="Times New Roman" panose="02020603050405020304" pitchFamily="18" charset="0"/>
              </a:rPr>
              <a:t>dung : </a:t>
            </a:r>
            <a:endParaRPr lang="en-US" sz="3400" b="1" dirty="0">
              <a:latin typeface="Times New Roman" panose="02020603050405020304" pitchFamily="18" charset="0"/>
              <a:cs typeface="Times New Roman" panose="02020603050405020304" pitchFamily="18" charset="0"/>
            </a:endParaRPr>
          </a:p>
          <a:p>
            <a:pPr marL="0" indent="0" algn="just">
              <a:buNone/>
            </a:pP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Bài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ngợi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đồng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chí</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đồng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đội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thắm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sâu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nặng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những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người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lính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Đồng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thời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còn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làm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hiện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lên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ảnh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chân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thực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giản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dị</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mà</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cao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đẹp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anh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bộ</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đội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Cụ</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Hồ</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thời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kì</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đầu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cuộc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chiến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chống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13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ircle(in)">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632311"/>
          </a:xfrm>
          <a:prstGeom prst="rect">
            <a:avLst/>
          </a:prstGeom>
        </p:spPr>
        <p:txBody>
          <a:bodyPr wrap="square">
            <a:spAutoFit/>
          </a:bodyPr>
          <a:lstStyle/>
          <a:p>
            <a:pPr algn="just"/>
            <a:r>
              <a:rPr lang="en-US" sz="3600" b="1" dirty="0" smtClean="0">
                <a:latin typeface="Times New Roman" panose="02020603050405020304" pitchFamily="18" charset="0"/>
                <a:cs typeface="Times New Roman" panose="02020603050405020304" pitchFamily="18" charset="0"/>
              </a:rPr>
              <a:t>G. Ý </a:t>
            </a:r>
            <a:r>
              <a:rPr lang="en-US" sz="3600" b="1" dirty="0" err="1" smtClean="0">
                <a:latin typeface="Times New Roman" panose="02020603050405020304" pitchFamily="18" charset="0"/>
                <a:cs typeface="Times New Roman" panose="02020603050405020304" pitchFamily="18" charset="0"/>
              </a:rPr>
              <a:t>nghĩa</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nhan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đề</a:t>
            </a:r>
            <a:endParaRPr lang="en-US" sz="3600" b="1"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cùng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chung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hướng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tưởng</a:t>
            </a:r>
            <a:r>
              <a:rPr lang="en-US" sz="3600" dirty="0" smtClean="0">
                <a:latin typeface="Times New Roman" panose="02020603050405020304" pitchFamily="18" charset="0"/>
                <a:cs typeface="Times New Roman" panose="02020603050405020304" pitchFamily="18" charset="0"/>
              </a:rPr>
              <a:t>. </a:t>
            </a:r>
          </a:p>
          <a:p>
            <a:pPr algn="just"/>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nghĩ</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loại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mới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biệt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xuất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biến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chiến</a:t>
            </a:r>
            <a:endParaRPr lang="en-US"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còn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xưng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hô</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cùng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đoàn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thể</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nhân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bộ</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mạng</a:t>
            </a:r>
            <a:r>
              <a:rPr lang="en-US" sz="3600" dirty="0" smtClean="0">
                <a:latin typeface="Times New Roman" panose="02020603050405020304" pitchFamily="18" charset="0"/>
                <a:cs typeface="Times New Roman" panose="02020603050405020304" pitchFamily="18" charset="0"/>
              </a:rPr>
              <a:t>. </a:t>
            </a:r>
          </a:p>
          <a:p>
            <a:pPr algn="just"/>
            <a:r>
              <a:rPr lang="en-US" sz="3600" dirty="0" smtClean="0">
                <a:latin typeface="Times New Roman" panose="02020603050405020304" pitchFamily="18" charset="0"/>
                <a:cs typeface="Times New Roman" panose="02020603050405020304" pitchFamily="18" charset="0"/>
              </a:rPr>
              <a:t>-&gt; </a:t>
            </a:r>
            <a:r>
              <a:rPr lang="en-US" sz="3600" dirty="0" err="1" smtClean="0">
                <a:latin typeface="Times New Roman" panose="02020603050405020304" pitchFamily="18" charset="0"/>
                <a:cs typeface="Times New Roman" panose="02020603050405020304" pitchFamily="18" charset="0"/>
              </a:rPr>
              <a:t>Vì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vậy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biểu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tượng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thể</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sâu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sắc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đội</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52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gn="ctr">
              <a:buNone/>
            </a:pPr>
            <a:r>
              <a:rPr lang="vi-VN" b="1" dirty="0">
                <a:solidFill>
                  <a:srgbClr val="FF0000"/>
                </a:solidFill>
                <a:latin typeface="Times New Roman" panose="02020603050405020304" pitchFamily="18" charset="0"/>
                <a:cs typeface="Times New Roman" panose="02020603050405020304" pitchFamily="18" charset="0"/>
              </a:rPr>
              <a:t>PHIẾU HỌC TẬP SỐ 1</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vi-VN" sz="3200" dirty="0">
                <a:latin typeface="Times New Roman" panose="02020603050405020304" pitchFamily="18" charset="0"/>
                <a:cs typeface="Times New Roman" panose="02020603050405020304" pitchFamily="18" charset="0"/>
              </a:rPr>
              <a:t>Cho câu thơ: </a:t>
            </a:r>
            <a:r>
              <a:rPr lang="vi-VN" sz="3200" b="1" dirty="0">
                <a:latin typeface="Times New Roman" panose="02020603050405020304" pitchFamily="18" charset="0"/>
                <a:cs typeface="Times New Roman" panose="02020603050405020304" pitchFamily="18" charset="0"/>
              </a:rPr>
              <a:t>“ </a:t>
            </a:r>
            <a:r>
              <a:rPr lang="vi-VN" sz="3200" b="1" i="1" dirty="0">
                <a:latin typeface="Times New Roman" panose="02020603050405020304" pitchFamily="18" charset="0"/>
                <a:cs typeface="Times New Roman" panose="02020603050405020304" pitchFamily="18" charset="0"/>
              </a:rPr>
              <a:t>Trước lầu Ngưng Bích khóa xuân</a:t>
            </a:r>
            <a:r>
              <a:rPr lang="vi-VN"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1:</a:t>
            </a:r>
            <a:r>
              <a:rPr lang="vi-VN" sz="3200" dirty="0">
                <a:latin typeface="Times New Roman" panose="02020603050405020304" pitchFamily="18" charset="0"/>
                <a:cs typeface="Times New Roman" panose="02020603050405020304" pitchFamily="18" charset="0"/>
              </a:rPr>
              <a:t> Hãy chép tiếp năm câu thơ tiếp theo? Cho biết những câu thơ đó được trích từ văn bản nào, của tác giả nào?</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2:</a:t>
            </a:r>
            <a:r>
              <a:rPr lang="vi-VN" sz="3200" dirty="0">
                <a:latin typeface="Times New Roman" panose="02020603050405020304" pitchFamily="18" charset="0"/>
                <a:cs typeface="Times New Roman" panose="02020603050405020304" pitchFamily="18" charset="0"/>
              </a:rPr>
              <a:t> Hãy nêu vị trí đoạn trích?</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3:</a:t>
            </a:r>
            <a:r>
              <a:rPr lang="vi-VN" sz="3200" dirty="0">
                <a:latin typeface="Times New Roman" panose="02020603050405020304" pitchFamily="18" charset="0"/>
                <a:cs typeface="Times New Roman" panose="02020603050405020304" pitchFamily="18" charset="0"/>
              </a:rPr>
              <a:t> Nêu nội dung chính của những câu thơ đó?</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4:</a:t>
            </a:r>
            <a:r>
              <a:rPr lang="vi-VN" sz="3200" dirty="0">
                <a:latin typeface="Times New Roman" panose="02020603050405020304" pitchFamily="18" charset="0"/>
                <a:cs typeface="Times New Roman" panose="02020603050405020304" pitchFamily="18" charset="0"/>
              </a:rPr>
              <a:t> Giải thích nghĩa của từ “ </a:t>
            </a:r>
            <a:r>
              <a:rPr lang="vi-VN" sz="3200" i="1" dirty="0">
                <a:latin typeface="Times New Roman" panose="02020603050405020304" pitchFamily="18" charset="0"/>
                <a:cs typeface="Times New Roman" panose="02020603050405020304" pitchFamily="18" charset="0"/>
              </a:rPr>
              <a:t>khóa xuân</a:t>
            </a:r>
            <a:r>
              <a:rPr lang="vi-VN" sz="3200"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 bẽ bàng</a:t>
            </a:r>
            <a:r>
              <a:rPr lang="vi-VN" sz="3200" dirty="0">
                <a:latin typeface="Times New Roman" panose="02020603050405020304" pitchFamily="18" charset="0"/>
                <a:cs typeface="Times New Roman" panose="02020603050405020304" pitchFamily="18" charset="0"/>
              </a:rPr>
              <a:t>” và cụm từ “ </a:t>
            </a:r>
            <a:r>
              <a:rPr lang="vi-VN" sz="3200" i="1" dirty="0">
                <a:latin typeface="Times New Roman" panose="02020603050405020304" pitchFamily="18" charset="0"/>
                <a:cs typeface="Times New Roman" panose="02020603050405020304" pitchFamily="18" charset="0"/>
              </a:rPr>
              <a:t>mây sớm đèn khuya”.</a:t>
            </a:r>
            <a:endParaRPr lang="en-US" sz="3200" i="1"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5:</a:t>
            </a:r>
            <a:r>
              <a:rPr lang="vi-VN" sz="3200" dirty="0">
                <a:latin typeface="Times New Roman" panose="02020603050405020304" pitchFamily="18" charset="0"/>
                <a:cs typeface="Times New Roman" panose="02020603050405020304" pitchFamily="18" charset="0"/>
              </a:rPr>
              <a:t> Không gian nơi lầu Ngưng Bích được miêu tả như thế nào?</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6:</a:t>
            </a:r>
            <a:r>
              <a:rPr lang="vi-VN" sz="3200" dirty="0">
                <a:latin typeface="Times New Roman" panose="02020603050405020304" pitchFamily="18" charset="0"/>
                <a:cs typeface="Times New Roman" panose="02020603050405020304" pitchFamily="18" charset="0"/>
              </a:rPr>
              <a:t> Tìm và phân tích một biện pháp được tác giả sử dụng trong những câu thơ trên?</a:t>
            </a:r>
            <a:endParaRPr lang="en-US" sz="3200" dirty="0">
              <a:latin typeface="Times New Roman" panose="02020603050405020304" pitchFamily="18" charset="0"/>
              <a:cs typeface="Times New Roman" panose="02020603050405020304" pitchFamily="18" charset="0"/>
            </a:endParaRPr>
          </a:p>
          <a:p>
            <a:pPr marL="0" indent="0">
              <a:buNone/>
            </a:pPr>
            <a:r>
              <a:rPr lang="vi-VN" sz="3200" b="1" dirty="0">
                <a:latin typeface="Times New Roman" panose="02020603050405020304" pitchFamily="18" charset="0"/>
                <a:cs typeface="Times New Roman" panose="02020603050405020304" pitchFamily="18" charset="0"/>
              </a:rPr>
              <a:t>Câu 7:</a:t>
            </a:r>
            <a:r>
              <a:rPr lang="vi-VN" sz="3200" dirty="0">
                <a:latin typeface="Times New Roman" panose="02020603050405020304" pitchFamily="18" charset="0"/>
                <a:cs typeface="Times New Roman" panose="02020603050405020304" pitchFamily="18" charset="0"/>
              </a:rPr>
              <a:t> Tâm trạng của Kiều ra sao?</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1465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3">
                                            <p:txEl>
                                              <p:pRg st="8" end="8"/>
                                            </p:txEl>
                                          </p:spTgt>
                                        </p:tgtEl>
                                        <p:attrNameLst>
                                          <p:attrName>style.visibility</p:attrName>
                                        </p:attrNameLst>
                                      </p:cBhvr>
                                      <p:to>
                                        <p:strVal val="visible"/>
                                      </p:to>
                                    </p:set>
                                    <p:animEffect transition="in" filter="wipe(down)">
                                      <p:cBhvr>
                                        <p:cTn id="135" dur="580">
                                          <p:stCondLst>
                                            <p:cond delay="0"/>
                                          </p:stCondLst>
                                        </p:cTn>
                                        <p:tgtEl>
                                          <p:spTgt spid="3">
                                            <p:txEl>
                                              <p:pRg st="8" end="8"/>
                                            </p:txEl>
                                          </p:spTgt>
                                        </p:tgtEl>
                                      </p:cBhvr>
                                    </p:animEffect>
                                    <p:anim calcmode="lin" valueType="num">
                                      <p:cBhvr>
                                        <p:cTn id="13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txEl>
                                              <p:pRg st="8" end="8"/>
                                            </p:txEl>
                                          </p:spTgt>
                                        </p:tgtEl>
                                      </p:cBhvr>
                                      <p:to x="100000" y="60000"/>
                                    </p:animScale>
                                    <p:animScale>
                                      <p:cBhvr>
                                        <p:cTn id="142" dur="166" decel="50000">
                                          <p:stCondLst>
                                            <p:cond delay="676"/>
                                          </p:stCondLst>
                                        </p:cTn>
                                        <p:tgtEl>
                                          <p:spTgt spid="3">
                                            <p:txEl>
                                              <p:pRg st="8" end="8"/>
                                            </p:txEl>
                                          </p:spTgt>
                                        </p:tgtEl>
                                      </p:cBhvr>
                                      <p:to x="100000" y="100000"/>
                                    </p:animScale>
                                    <p:animScale>
                                      <p:cBhvr>
                                        <p:cTn id="143" dur="26">
                                          <p:stCondLst>
                                            <p:cond delay="1312"/>
                                          </p:stCondLst>
                                        </p:cTn>
                                        <p:tgtEl>
                                          <p:spTgt spid="3">
                                            <p:txEl>
                                              <p:pRg st="8" end="8"/>
                                            </p:txEl>
                                          </p:spTgt>
                                        </p:tgtEl>
                                      </p:cBhvr>
                                      <p:to x="100000" y="80000"/>
                                    </p:animScale>
                                    <p:animScale>
                                      <p:cBhvr>
                                        <p:cTn id="144" dur="166" decel="50000">
                                          <p:stCondLst>
                                            <p:cond delay="1338"/>
                                          </p:stCondLst>
                                        </p:cTn>
                                        <p:tgtEl>
                                          <p:spTgt spid="3">
                                            <p:txEl>
                                              <p:pRg st="8" end="8"/>
                                            </p:txEl>
                                          </p:spTgt>
                                        </p:tgtEl>
                                      </p:cBhvr>
                                      <p:to x="100000" y="100000"/>
                                    </p:animScale>
                                    <p:animScale>
                                      <p:cBhvr>
                                        <p:cTn id="145" dur="26">
                                          <p:stCondLst>
                                            <p:cond delay="1642"/>
                                          </p:stCondLst>
                                        </p:cTn>
                                        <p:tgtEl>
                                          <p:spTgt spid="3">
                                            <p:txEl>
                                              <p:pRg st="8" end="8"/>
                                            </p:txEl>
                                          </p:spTgt>
                                        </p:tgtEl>
                                      </p:cBhvr>
                                      <p:to x="100000" y="90000"/>
                                    </p:animScale>
                                    <p:animScale>
                                      <p:cBhvr>
                                        <p:cTn id="146" dur="166" decel="50000">
                                          <p:stCondLst>
                                            <p:cond delay="1668"/>
                                          </p:stCondLst>
                                        </p:cTn>
                                        <p:tgtEl>
                                          <p:spTgt spid="3">
                                            <p:txEl>
                                              <p:pRg st="8" end="8"/>
                                            </p:txEl>
                                          </p:spTgt>
                                        </p:tgtEl>
                                      </p:cBhvr>
                                      <p:to x="100000" y="100000"/>
                                    </p:animScale>
                                    <p:animScale>
                                      <p:cBhvr>
                                        <p:cTn id="147" dur="26">
                                          <p:stCondLst>
                                            <p:cond delay="1808"/>
                                          </p:stCondLst>
                                        </p:cTn>
                                        <p:tgtEl>
                                          <p:spTgt spid="3">
                                            <p:txEl>
                                              <p:pRg st="8" end="8"/>
                                            </p:txEl>
                                          </p:spTgt>
                                        </p:tgtEl>
                                      </p:cBhvr>
                                      <p:to x="100000" y="95000"/>
                                    </p:animScale>
                                    <p:animScale>
                                      <p:cBhvr>
                                        <p:cTn id="148"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1218"/>
            <a:ext cx="12080383" cy="6796781"/>
          </a:xfrm>
        </p:spPr>
        <p:txBody>
          <a:bodyPr>
            <a:normAutofit/>
          </a:bodyPr>
          <a:lstStyle/>
          <a:p>
            <a:pPr marL="0" indent="0" algn="ctr">
              <a:buNone/>
            </a:pPr>
            <a:r>
              <a:rPr lang="vi-VN" b="1" dirty="0">
                <a:solidFill>
                  <a:srgbClr val="FF0000"/>
                </a:solidFill>
                <a:latin typeface="+mj-lt"/>
              </a:rPr>
              <a:t>PHIẾU HỌC TẬP SỐ </a:t>
            </a:r>
            <a:r>
              <a:rPr lang="en-US" b="1" dirty="0">
                <a:solidFill>
                  <a:srgbClr val="FF0000"/>
                </a:solidFill>
                <a:latin typeface="Times New Roman" panose="02020603050405020304" pitchFamily="18" charset="0"/>
                <a:cs typeface="Times New Roman" panose="02020603050405020304" pitchFamily="18" charset="0"/>
              </a:rPr>
              <a:t>2</a:t>
            </a:r>
          </a:p>
          <a:p>
            <a:pPr marL="0" indent="0">
              <a:buNone/>
            </a:pP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chương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trình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Ngữ</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lớp</a:t>
            </a:r>
            <a:r>
              <a:rPr lang="en-US" sz="3500" dirty="0">
                <a:latin typeface="Times New Roman" panose="02020603050405020304" pitchFamily="18" charset="0"/>
                <a:cs typeface="Times New Roman" panose="02020603050405020304" pitchFamily="18" charset="0"/>
              </a:rPr>
              <a:t> 9,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một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phẩm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hai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câu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thơ</a:t>
            </a:r>
            <a:r>
              <a:rPr lang="en-US" sz="3500" dirty="0">
                <a:latin typeface="Times New Roman" panose="02020603050405020304" pitchFamily="18" charset="0"/>
                <a:cs typeface="Times New Roman" panose="02020603050405020304" pitchFamily="18" charset="0"/>
              </a:rPr>
              <a:t>:</a:t>
            </a:r>
          </a:p>
          <a:p>
            <a:pPr marL="0" indent="0">
              <a:buNone/>
            </a:pPr>
            <a:r>
              <a:rPr lang="en-US" sz="3500"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Nhớ</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câu</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kiến</a:t>
            </a:r>
            <a:r>
              <a:rPr lang="en-US" sz="3500" b="1" i="1" dirty="0">
                <a:latin typeface="Times New Roman" panose="02020603050405020304" pitchFamily="18" charset="0"/>
                <a:cs typeface="Times New Roman" panose="02020603050405020304" pitchFamily="18" charset="0"/>
              </a:rPr>
              <a:t> </a:t>
            </a:r>
            <a:r>
              <a:rPr lang="en-US" sz="3500" b="1" i="1" dirty="0" err="1" smtClean="0">
                <a:latin typeface="Times New Roman" panose="02020603050405020304" pitchFamily="18" charset="0"/>
                <a:cs typeface="Times New Roman" panose="02020603050405020304" pitchFamily="18" charset="0"/>
              </a:rPr>
              <a:t>nghĩa</a:t>
            </a:r>
            <a:r>
              <a:rPr lang="en-US" sz="3500" b="1" i="1" dirty="0" smtClean="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bất</a:t>
            </a:r>
            <a:r>
              <a:rPr lang="en-US" sz="3500" b="1" i="1" dirty="0">
                <a:latin typeface="Times New Roman" panose="02020603050405020304" pitchFamily="18" charset="0"/>
                <a:cs typeface="Times New Roman" panose="02020603050405020304" pitchFamily="18" charset="0"/>
              </a:rPr>
              <a:t> vi</a:t>
            </a:r>
          </a:p>
          <a:p>
            <a:pPr marL="0" indent="0">
              <a:buNone/>
            </a:pP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Làm</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người</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thế</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ấy</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cũng</a:t>
            </a:r>
            <a:r>
              <a:rPr lang="en-US" sz="3500" b="1" i="1" dirty="0">
                <a:latin typeface="Times New Roman" panose="02020603050405020304" pitchFamily="18" charset="0"/>
                <a:cs typeface="Times New Roman" panose="02020603050405020304" pitchFamily="18" charset="0"/>
              </a:rPr>
              <a:t> phi </a:t>
            </a:r>
            <a:r>
              <a:rPr lang="en-US" sz="3500" b="1" i="1" dirty="0" err="1">
                <a:latin typeface="Times New Roman" panose="02020603050405020304" pitchFamily="18" charset="0"/>
                <a:cs typeface="Times New Roman" panose="02020603050405020304" pitchFamily="18" charset="0"/>
              </a:rPr>
              <a:t>anh</a:t>
            </a:r>
            <a:r>
              <a:rPr lang="en-US" sz="3500" b="1" i="1" dirty="0">
                <a:latin typeface="Times New Roman" panose="02020603050405020304" pitchFamily="18" charset="0"/>
                <a:cs typeface="Times New Roman" panose="02020603050405020304" pitchFamily="18" charset="0"/>
              </a:rPr>
              <a:t> </a:t>
            </a:r>
            <a:r>
              <a:rPr lang="en-US" sz="3500" b="1" i="1" dirty="0" err="1">
                <a:latin typeface="Times New Roman" panose="02020603050405020304" pitchFamily="18" charset="0"/>
                <a:cs typeface="Times New Roman" panose="02020603050405020304" pitchFamily="18" charset="0"/>
              </a:rPr>
              <a:t>hùng</a:t>
            </a:r>
            <a:endParaRPr lang="en-US" sz="3500" b="1" i="1" dirty="0">
              <a:latin typeface="Times New Roman" panose="02020603050405020304" pitchFamily="18" charset="0"/>
              <a:cs typeface="Times New Roman" panose="02020603050405020304" pitchFamily="18" charset="0"/>
            </a:endParaRPr>
          </a:p>
          <a:p>
            <a:pPr marL="0" indent="0" algn="just">
              <a:buNone/>
            </a:pPr>
            <a:r>
              <a:rPr lang="vi-VN" sz="3500" b="1" dirty="0">
                <a:latin typeface="Times New Roman" panose="02020603050405020304" pitchFamily="18" charset="0"/>
                <a:cs typeface="Times New Roman" panose="02020603050405020304" pitchFamily="18" charset="0"/>
              </a:rPr>
              <a:t>Câu 1:</a:t>
            </a:r>
            <a:r>
              <a:rPr lang="vi-VN" sz="35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Hãy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biết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hai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câu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thơ</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ấy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trích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phẩm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nào</a:t>
            </a:r>
            <a:r>
              <a:rPr lang="en-US" sz="3500" dirty="0">
                <a:latin typeface="Times New Roman" panose="02020603050405020304" pitchFamily="18" charset="0"/>
                <a:cs typeface="Times New Roman" panose="02020603050405020304" pitchFamily="18" charset="0"/>
              </a:rPr>
              <a:t>?</a:t>
            </a:r>
          </a:p>
          <a:p>
            <a:pPr marL="0" indent="0" algn="just">
              <a:buNone/>
            </a:pPr>
            <a:r>
              <a:rPr lang="vi-VN" sz="3500" b="1" dirty="0">
                <a:latin typeface="Times New Roman" panose="02020603050405020304" pitchFamily="18" charset="0"/>
                <a:cs typeface="Times New Roman" panose="02020603050405020304" pitchFamily="18" charset="0"/>
              </a:rPr>
              <a:t>Câu 2:</a:t>
            </a:r>
            <a:r>
              <a:rPr lang="vi-VN" sz="35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hãy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giới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thiệu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nét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chính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về</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giả</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phẩm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đó</a:t>
            </a:r>
            <a:r>
              <a:rPr lang="en-US" sz="3500" dirty="0">
                <a:latin typeface="Times New Roman" panose="02020603050405020304" pitchFamily="18" charset="0"/>
                <a:cs typeface="Times New Roman" panose="02020603050405020304" pitchFamily="18" charset="0"/>
              </a:rPr>
              <a:t>.? </a:t>
            </a:r>
          </a:p>
          <a:p>
            <a:pPr marL="0" indent="0">
              <a:buNone/>
            </a:pPr>
            <a:r>
              <a:rPr lang="vi-VN" sz="3500" b="1" dirty="0">
                <a:latin typeface="Times New Roman" panose="02020603050405020304" pitchFamily="18" charset="0"/>
                <a:cs typeface="Times New Roman" panose="02020603050405020304" pitchFamily="18" charset="0"/>
              </a:rPr>
              <a:t>Câu 3:</a:t>
            </a:r>
            <a:r>
              <a:rPr lang="vi-VN" sz="35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hiểu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nghĩa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hai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câu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thơ</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như</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thế</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nào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giả</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muốn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gửi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gắm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điều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gì</a:t>
            </a:r>
            <a:r>
              <a:rPr lang="en-US" sz="3500" dirty="0">
                <a:latin typeface="Times New Roman" panose="02020603050405020304" pitchFamily="18" charset="0"/>
                <a:cs typeface="Times New Roman" panose="02020603050405020304" pitchFamily="18" charset="0"/>
              </a:rPr>
              <a:t> qua </a:t>
            </a:r>
            <a:r>
              <a:rPr lang="en-US" sz="3500" dirty="0" err="1">
                <a:latin typeface="Times New Roman" panose="02020603050405020304" pitchFamily="18" charset="0"/>
                <a:cs typeface="Times New Roman" panose="02020603050405020304" pitchFamily="18" charset="0"/>
              </a:rPr>
              <a:t>hai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câu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thơ</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ấy</a:t>
            </a:r>
            <a:r>
              <a:rPr lang="en-US" sz="3500" dirty="0">
                <a:latin typeface="Times New Roman" panose="02020603050405020304" pitchFamily="18" charset="0"/>
                <a:cs typeface="Times New Roman" panose="02020603050405020304" pitchFamily="18" charset="0"/>
              </a:rPr>
              <a:t>?</a:t>
            </a:r>
          </a:p>
          <a:p>
            <a:pPr marL="0" indent="0">
              <a:buNone/>
            </a:pPr>
            <a:r>
              <a:rPr lang="vi-VN" sz="3500" b="1" dirty="0">
                <a:latin typeface="Times New Roman" panose="02020603050405020304" pitchFamily="18" charset="0"/>
                <a:cs typeface="Times New Roman" panose="02020603050405020304" pitchFamily="18" charset="0"/>
              </a:rPr>
              <a:t>Câu 4:</a:t>
            </a:r>
            <a:r>
              <a:rPr lang="vi-VN" sz="3500" dirty="0">
                <a:latin typeface="Times New Roman" panose="02020603050405020304" pitchFamily="18" charset="0"/>
                <a:cs typeface="Times New Roman" panose="02020603050405020304" pitchFamily="18" charset="0"/>
              </a:rPr>
              <a:t>  Viết đoạn văn 200 chữ chia sẻ bài học học em nhận được qua hai câu thơ trên?</a:t>
            </a:r>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9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Câu 4: </a:t>
            </a: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 </a:t>
            </a:r>
            <a:r>
              <a:rPr lang="vi-VN" sz="1800" b="1" dirty="0" smtClean="0">
                <a:latin typeface="Times New Roman" panose="02020603050405020304" pitchFamily="18" charset="0"/>
                <a:cs typeface="Times New Roman" panose="02020603050405020304" pitchFamily="18" charset="0"/>
              </a:rPr>
              <a:t>Mở </a:t>
            </a:r>
            <a:r>
              <a:rPr lang="vi-VN" sz="1800" b="1" dirty="0">
                <a:latin typeface="Times New Roman" panose="02020603050405020304" pitchFamily="18" charset="0"/>
                <a:cs typeface="Times New Roman" panose="02020603050405020304" pitchFamily="18" charset="0"/>
              </a:rPr>
              <a:t>đoạn: </a:t>
            </a:r>
            <a:r>
              <a:rPr lang="vi-VN" sz="1800" dirty="0">
                <a:latin typeface="Times New Roman" panose="02020603050405020304" pitchFamily="18" charset="0"/>
                <a:cs typeface="Times New Roman" panose="02020603050405020304" pitchFamily="18" charset="0"/>
              </a:rPr>
              <a:t>Giới thiệu vấn đề.</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en-US" sz="1800" b="1" dirty="0" smtClean="0">
                <a:latin typeface="Times New Roman" panose="02020603050405020304" pitchFamily="18" charset="0"/>
                <a:cs typeface="Times New Roman" panose="02020603050405020304" pitchFamily="18" charset="0"/>
              </a:rPr>
              <a:t>             * </a:t>
            </a:r>
            <a:r>
              <a:rPr lang="vi-VN" sz="1800" b="1" dirty="0" smtClean="0">
                <a:latin typeface="Times New Roman" panose="02020603050405020304" pitchFamily="18" charset="0"/>
                <a:cs typeface="Times New Roman" panose="02020603050405020304" pitchFamily="18" charset="0"/>
              </a:rPr>
              <a:t>Thân </a:t>
            </a:r>
            <a:r>
              <a:rPr lang="vi-VN" sz="1800" b="1" dirty="0">
                <a:latin typeface="Times New Roman" panose="02020603050405020304" pitchFamily="18" charset="0"/>
                <a:cs typeface="Times New Roman" panose="02020603050405020304" pitchFamily="18" charset="0"/>
              </a:rPr>
              <a:t>đoạn:</a:t>
            </a:r>
            <a:endParaRPr lang="en-US" sz="1800" dirty="0">
              <a:latin typeface="Times New Roman" panose="02020603050405020304" pitchFamily="18" charset="0"/>
              <a:cs typeface="Times New Roman" panose="02020603050405020304" pitchFamily="18" charset="0"/>
            </a:endParaRPr>
          </a:p>
          <a:p>
            <a:pPr mar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 </a:t>
            </a:r>
            <a:r>
              <a:rPr lang="vi-VN" sz="1800" b="1" dirty="0" smtClean="0">
                <a:latin typeface="Times New Roman" panose="02020603050405020304" pitchFamily="18" charset="0"/>
                <a:cs typeface="Times New Roman" panose="02020603050405020304" pitchFamily="18" charset="0"/>
              </a:rPr>
              <a:t>1</a:t>
            </a:r>
            <a:r>
              <a:rPr lang="vi-VN" sz="1800" b="1" dirty="0">
                <a:latin typeface="Times New Roman" panose="02020603050405020304" pitchFamily="18" charset="0"/>
                <a:cs typeface="Times New Roman" panose="02020603050405020304" pitchFamily="18" charset="0"/>
              </a:rPr>
              <a:t>, Giải thích</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a:t>
            </a:r>
            <a:r>
              <a:rPr lang="vi-VN" sz="1800" i="1" dirty="0">
                <a:latin typeface="Times New Roman" panose="02020603050405020304" pitchFamily="18" charset="0"/>
                <a:cs typeface="Times New Roman" panose="02020603050405020304" pitchFamily="18" charset="0"/>
              </a:rPr>
              <a:t>Kiến nghĩa bất vi</a:t>
            </a:r>
            <a:r>
              <a:rPr lang="vi-VN" sz="1800" dirty="0">
                <a:latin typeface="Times New Roman" panose="02020603050405020304" pitchFamily="18" charset="0"/>
                <a:cs typeface="Times New Roman" panose="02020603050405020304" pitchFamily="18" charset="0"/>
              </a:rPr>
              <a:t>” có nghĩa là thấy việc nghĩa mà không làm. Việc nghĩa là những việc tốt như bênh vực kẻ yếu, giúp đỡ kẻ khó.</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Hai câu thơ bộc lộ quan niệm của Nguyễn Đình Chiểu: thấy việc nghĩa mà không làm thì không phải là anh hùng. Nói cách khác, tác giả muốn gửi gắm bài học: làm người phải biết làm việc nghĩa, việc thiện</a:t>
            </a:r>
            <a:endParaRPr lang="en-US" sz="1800" dirty="0">
              <a:latin typeface="Times New Roman" panose="02020603050405020304" pitchFamily="18" charset="0"/>
              <a:cs typeface="Times New Roman" panose="02020603050405020304" pitchFamily="18" charset="0"/>
            </a:endParaRPr>
          </a:p>
          <a:p>
            <a:pPr mar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2, Bàn luận</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en-US" sz="1800" dirty="0" smtClean="0">
                <a:latin typeface="Times New Roman" panose="02020603050405020304" pitchFamily="18" charset="0"/>
                <a:cs typeface="Times New Roman" panose="02020603050405020304" pitchFamily="18" charset="0"/>
              </a:rPr>
              <a:t>a)</a:t>
            </a:r>
            <a:r>
              <a:rPr lang="vi-VN" sz="1800" dirty="0" smtClean="0">
                <a:latin typeface="Times New Roman" panose="02020603050405020304" pitchFamily="18" charset="0"/>
                <a:cs typeface="Times New Roman" panose="02020603050405020304" pitchFamily="18" charset="0"/>
              </a:rPr>
              <a:t> </a:t>
            </a:r>
            <a:r>
              <a:rPr lang="vi-VN" sz="1800" dirty="0">
                <a:latin typeface="Times New Roman" panose="02020603050405020304" pitchFamily="18" charset="0"/>
                <a:cs typeface="Times New Roman" panose="02020603050405020304" pitchFamily="18" charset="0"/>
              </a:rPr>
              <a:t>Làm người phải biết làm việc nghĩa, việc thiện vì:</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Làm việc tốt, bênh vực lẽ phải, chống lại cái xấu, cái ác là việc nên  làm, cần phải làm, cũng là trách nhiệm của mọi người để gọp phần giữ gìn trật tự xã hội .</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Đó cũng là một truyền thống tốt đẹp của nhân dân ta từ bao đời nay: “Thương người như thể thương thân”.</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Người làm việc nghĩa luôn đươc mọi người tôn trọng, quý mến, khi gặp khó khăn sẽ được mọi người giúp đỡ. Họ cũng tìm thấy niềm vui và sự thoải mái trong tâm hồn</a:t>
            </a:r>
            <a:endParaRPr lang="en-US" sz="1800" dirty="0">
              <a:latin typeface="Times New Roman" panose="02020603050405020304" pitchFamily="18" charset="0"/>
              <a:cs typeface="Times New Roman" panose="02020603050405020304" pitchFamily="18" charset="0"/>
            </a:endParaRPr>
          </a:p>
          <a:p>
            <a:pPr mar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b) Biểu hiện của quan niệm sống nghĩa hiệp</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Giúp đỡ những người bị nạn.</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Chống lại cái ác, cái xấu.</a:t>
            </a:r>
            <a:endParaRPr lang="en-US" sz="1800" dirty="0">
              <a:latin typeface="Times New Roman" panose="02020603050405020304" pitchFamily="18" charset="0"/>
              <a:cs typeface="Times New Roman" panose="02020603050405020304" pitchFamily="18" charset="0"/>
            </a:endParaRPr>
          </a:p>
          <a:p>
            <a:pPr mar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Ví dụ: Các hiệp sĩ đường phố ở thành phố Hồ Chí Minh, Bình Dương; các nhà báo viết bài chống tiêu cực, phanh phui những việc xấu trong xã hội,...</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Mở rộng vấn đề</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Phê phán sự hèn nhát, ích kỉ, thờ ơ, vô cảm.</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Sống nghĩa hiệp nhưng cũng phải biết tự lượng sức mình.</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Bài học</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Biết giúp đỡ người gặp khó khăn, hoạn nạn; có tinh thần sẻ chia, yêu thương</a:t>
            </a:r>
            <a:endParaRPr lang="en-US" sz="1800" dirty="0">
              <a:latin typeface="Times New Roman" panose="02020603050405020304" pitchFamily="18" charset="0"/>
              <a:cs typeface="Times New Roman" panose="02020603050405020304" pitchFamily="18" charset="0"/>
            </a:endParaRPr>
          </a:p>
          <a:p>
            <a:pPr marL="0" lvl="0" indent="0" defTabSz="0">
              <a:lnSpc>
                <a:spcPct val="100000"/>
              </a:lnSpc>
              <a:spcBef>
                <a:spcPts val="0"/>
              </a:spcBef>
              <a:buNone/>
            </a:pPr>
            <a:r>
              <a:rPr lang="vi-VN" sz="1800" dirty="0">
                <a:latin typeface="Times New Roman" panose="02020603050405020304" pitchFamily="18" charset="0"/>
                <a:cs typeface="Times New Roman" panose="02020603050405020304" pitchFamily="18" charset="0"/>
              </a:rPr>
              <a:t>Liên hệ bản thân</a:t>
            </a:r>
            <a:endParaRPr lang="en-US" sz="1800" dirty="0">
              <a:latin typeface="Times New Roman" panose="02020603050405020304" pitchFamily="18" charset="0"/>
              <a:cs typeface="Times New Roman" panose="02020603050405020304" pitchFamily="18" charset="0"/>
            </a:endParaRPr>
          </a:p>
          <a:p>
            <a:pPr marL="0" indent="0" defTabSz="0">
              <a:lnSpc>
                <a:spcPct val="100000"/>
              </a:lnSpc>
              <a:spcBef>
                <a:spcPts val="0"/>
              </a:spcBef>
              <a:buNone/>
            </a:pPr>
            <a:r>
              <a:rPr lang="vi-VN" sz="1800" b="1" dirty="0">
                <a:latin typeface="Times New Roman" panose="02020603050405020304" pitchFamily="18" charset="0"/>
                <a:cs typeface="Times New Roman" panose="02020603050405020304" pitchFamily="18" charset="0"/>
              </a:rPr>
              <a:t>* Kết đoạn: </a:t>
            </a:r>
            <a:r>
              <a:rPr lang="vi-VN" sz="1800" dirty="0">
                <a:latin typeface="Times New Roman" panose="02020603050405020304" pitchFamily="18" charset="0"/>
                <a:cs typeface="Times New Roman" panose="02020603050405020304" pitchFamily="18" charset="0"/>
              </a:rPr>
              <a:t>Khẳng định lại vấn đề.</a:t>
            </a:r>
            <a:endParaRPr lang="en-US" sz="1800" dirty="0">
              <a:latin typeface="Times New Roman" panose="02020603050405020304" pitchFamily="18" charset="0"/>
              <a:cs typeface="Times New Roman" panose="02020603050405020304" pitchFamily="18" charset="0"/>
            </a:endParaRPr>
          </a:p>
          <a:p>
            <a:pPr marL="0" indent="0">
              <a:buNone/>
            </a:pPr>
            <a:endParaRPr lang="en-US" sz="1200" dirty="0"/>
          </a:p>
        </p:txBody>
      </p:sp>
    </p:spTree>
    <p:extLst>
      <p:ext uri="{BB962C8B-B14F-4D97-AF65-F5344CB8AC3E}">
        <p14:creationId xmlns:p14="http://schemas.microsoft.com/office/powerpoint/2010/main" val="422635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Effect transition="in" filter="fade">
                                      <p:cBhvr>
                                        <p:cTn id="71" dur="1000"/>
                                        <p:tgtEl>
                                          <p:spTgt spid="3">
                                            <p:txEl>
                                              <p:pRg st="12" end="12"/>
                                            </p:txEl>
                                          </p:spTgt>
                                        </p:tgtEl>
                                      </p:cBhvr>
                                    </p:animEffect>
                                    <p:anim calcmode="lin" valueType="num">
                                      <p:cBhvr>
                                        <p:cTn id="7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3">
                                            <p:txEl>
                                              <p:pRg st="13" end="13"/>
                                            </p:txEl>
                                          </p:spTgt>
                                        </p:tgtEl>
                                        <p:attrNameLst>
                                          <p:attrName>style.visibility</p:attrName>
                                        </p:attrNameLst>
                                      </p:cBhvr>
                                      <p:to>
                                        <p:strVal val="visible"/>
                                      </p:to>
                                    </p:set>
                                    <p:animEffect transition="in" filter="fade">
                                      <p:cBhvr>
                                        <p:cTn id="76" dur="1000"/>
                                        <p:tgtEl>
                                          <p:spTgt spid="3">
                                            <p:txEl>
                                              <p:pRg st="13" end="13"/>
                                            </p:txEl>
                                          </p:spTgt>
                                        </p:tgtEl>
                                      </p:cBhvr>
                                    </p:animEffect>
                                    <p:anim calcmode="lin" valueType="num">
                                      <p:cBhvr>
                                        <p:cTn id="7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animEffect transition="in" filter="fade">
                                      <p:cBhvr>
                                        <p:cTn id="83" dur="1000"/>
                                        <p:tgtEl>
                                          <p:spTgt spid="3">
                                            <p:txEl>
                                              <p:pRg st="14" end="14"/>
                                            </p:txEl>
                                          </p:spTgt>
                                        </p:tgtEl>
                                      </p:cBhvr>
                                    </p:animEffect>
                                    <p:anim calcmode="lin" valueType="num">
                                      <p:cBhvr>
                                        <p:cTn id="8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3">
                                            <p:txEl>
                                              <p:pRg st="15" end="15"/>
                                            </p:txEl>
                                          </p:spTgt>
                                        </p:tgtEl>
                                        <p:attrNameLst>
                                          <p:attrName>style.visibility</p:attrName>
                                        </p:attrNameLst>
                                      </p:cBhvr>
                                      <p:to>
                                        <p:strVal val="visible"/>
                                      </p:to>
                                    </p:set>
                                    <p:animEffect transition="in" filter="fade">
                                      <p:cBhvr>
                                        <p:cTn id="88" dur="1000"/>
                                        <p:tgtEl>
                                          <p:spTgt spid="3">
                                            <p:txEl>
                                              <p:pRg st="15" end="15"/>
                                            </p:txEl>
                                          </p:spTgt>
                                        </p:tgtEl>
                                      </p:cBhvr>
                                    </p:animEffect>
                                    <p:anim calcmode="lin" valueType="num">
                                      <p:cBhvr>
                                        <p:cTn id="8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3">
                                            <p:txEl>
                                              <p:pRg st="16" end="16"/>
                                            </p:txEl>
                                          </p:spTgt>
                                        </p:tgtEl>
                                        <p:attrNameLst>
                                          <p:attrName>style.visibility</p:attrName>
                                        </p:attrNameLst>
                                      </p:cBhvr>
                                      <p:to>
                                        <p:strVal val="visible"/>
                                      </p:to>
                                    </p:set>
                                    <p:animEffect transition="in" filter="fade">
                                      <p:cBhvr>
                                        <p:cTn id="93" dur="1000"/>
                                        <p:tgtEl>
                                          <p:spTgt spid="3">
                                            <p:txEl>
                                              <p:pRg st="16" end="16"/>
                                            </p:txEl>
                                          </p:spTgt>
                                        </p:tgtEl>
                                      </p:cBhvr>
                                    </p:animEffect>
                                    <p:anim calcmode="lin" valueType="num">
                                      <p:cBhvr>
                                        <p:cTn id="94"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5"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96" presetID="42" presetClass="entr" presetSubtype="0" fill="hold" nodeType="withEffect">
                                  <p:stCondLst>
                                    <p:cond delay="0"/>
                                  </p:stCondLst>
                                  <p:childTnLst>
                                    <p:set>
                                      <p:cBhvr>
                                        <p:cTn id="97" dur="1" fill="hold">
                                          <p:stCondLst>
                                            <p:cond delay="0"/>
                                          </p:stCondLst>
                                        </p:cTn>
                                        <p:tgtEl>
                                          <p:spTgt spid="3">
                                            <p:txEl>
                                              <p:pRg st="17" end="17"/>
                                            </p:txEl>
                                          </p:spTgt>
                                        </p:tgtEl>
                                        <p:attrNameLst>
                                          <p:attrName>style.visibility</p:attrName>
                                        </p:attrNameLst>
                                      </p:cBhvr>
                                      <p:to>
                                        <p:strVal val="visible"/>
                                      </p:to>
                                    </p:set>
                                    <p:animEffect transition="in" filter="fade">
                                      <p:cBhvr>
                                        <p:cTn id="98" dur="1000"/>
                                        <p:tgtEl>
                                          <p:spTgt spid="3">
                                            <p:txEl>
                                              <p:pRg st="17" end="17"/>
                                            </p:txEl>
                                          </p:spTgt>
                                        </p:tgtEl>
                                      </p:cBhvr>
                                    </p:animEffect>
                                    <p:anim calcmode="lin" valueType="num">
                                      <p:cBhvr>
                                        <p:cTn id="99"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3">
                                            <p:txEl>
                                              <p:pRg st="18" end="18"/>
                                            </p:txEl>
                                          </p:spTgt>
                                        </p:tgtEl>
                                        <p:attrNameLst>
                                          <p:attrName>style.visibility</p:attrName>
                                        </p:attrNameLst>
                                      </p:cBhvr>
                                      <p:to>
                                        <p:strVal val="visible"/>
                                      </p:to>
                                    </p:set>
                                    <p:animEffect transition="in" filter="fade">
                                      <p:cBhvr>
                                        <p:cTn id="103" dur="1000"/>
                                        <p:tgtEl>
                                          <p:spTgt spid="3">
                                            <p:txEl>
                                              <p:pRg st="18" end="18"/>
                                            </p:txEl>
                                          </p:spTgt>
                                        </p:tgtEl>
                                      </p:cBhvr>
                                    </p:animEffect>
                                    <p:anim calcmode="lin" valueType="num">
                                      <p:cBhvr>
                                        <p:cTn id="104"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3">
                                            <p:txEl>
                                              <p:pRg st="19" end="19"/>
                                            </p:txEl>
                                          </p:spTgt>
                                        </p:tgtEl>
                                        <p:attrNameLst>
                                          <p:attrName>style.visibility</p:attrName>
                                        </p:attrNameLst>
                                      </p:cBhvr>
                                      <p:to>
                                        <p:strVal val="visible"/>
                                      </p:to>
                                    </p:set>
                                    <p:animEffect transition="in" filter="fade">
                                      <p:cBhvr>
                                        <p:cTn id="108" dur="1000"/>
                                        <p:tgtEl>
                                          <p:spTgt spid="3">
                                            <p:txEl>
                                              <p:pRg st="19" end="19"/>
                                            </p:txEl>
                                          </p:spTgt>
                                        </p:tgtEl>
                                      </p:cBhvr>
                                    </p:animEffect>
                                    <p:anim calcmode="lin" valueType="num">
                                      <p:cBhvr>
                                        <p:cTn id="109"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10"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0"/>
                                  </p:stCondLst>
                                  <p:childTnLst>
                                    <p:set>
                                      <p:cBhvr>
                                        <p:cTn id="114" dur="1" fill="hold">
                                          <p:stCondLst>
                                            <p:cond delay="0"/>
                                          </p:stCondLst>
                                        </p:cTn>
                                        <p:tgtEl>
                                          <p:spTgt spid="3">
                                            <p:txEl>
                                              <p:pRg st="20" end="20"/>
                                            </p:txEl>
                                          </p:spTgt>
                                        </p:tgtEl>
                                        <p:attrNameLst>
                                          <p:attrName>style.visibility</p:attrName>
                                        </p:attrNameLst>
                                      </p:cBhvr>
                                      <p:to>
                                        <p:strVal val="visible"/>
                                      </p:to>
                                    </p:set>
                                    <p:animEffect transition="in" filter="fade">
                                      <p:cBhvr>
                                        <p:cTn id="115" dur="1000"/>
                                        <p:tgtEl>
                                          <p:spTgt spid="3">
                                            <p:txEl>
                                              <p:pRg st="20" end="20"/>
                                            </p:txEl>
                                          </p:spTgt>
                                        </p:tgtEl>
                                      </p:cBhvr>
                                    </p:animEffect>
                                    <p:anim calcmode="lin" valueType="num">
                                      <p:cBhvr>
                                        <p:cTn id="116"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17"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 y="0"/>
            <a:ext cx="12190927" cy="6858000"/>
          </a:xfrm>
        </p:spPr>
        <p:txBody>
          <a:bodyPr>
            <a:normAutofit/>
          </a:bodyPr>
          <a:lstStyle/>
          <a:p>
            <a:pPr marL="0" indent="0" algn="ctr">
              <a:buNone/>
            </a:pPr>
            <a:r>
              <a:rPr lang="vi-VN" b="1" dirty="0">
                <a:solidFill>
                  <a:srgbClr val="FF0000"/>
                </a:solidFill>
                <a:latin typeface="Times New Roman" panose="02020603050405020304" pitchFamily="18" charset="0"/>
                <a:cs typeface="Times New Roman" panose="02020603050405020304" pitchFamily="18" charset="0"/>
              </a:rPr>
              <a:t>PHIẾU HỌC TẬP </a:t>
            </a:r>
            <a:r>
              <a:rPr lang="vi-VN" b="1" dirty="0" smtClean="0">
                <a:solidFill>
                  <a:srgbClr val="FF0000"/>
                </a:solidFill>
                <a:latin typeface="Times New Roman" panose="02020603050405020304" pitchFamily="18" charset="0"/>
                <a:cs typeface="Times New Roman" panose="02020603050405020304" pitchFamily="18" charset="0"/>
              </a:rPr>
              <a:t>SỐ</a:t>
            </a:r>
            <a:r>
              <a:rPr lang="en-US" b="1" dirty="0" smtClean="0">
                <a:solidFill>
                  <a:srgbClr val="FF0000"/>
                </a:solidFill>
                <a:latin typeface="Times New Roman" panose="02020603050405020304" pitchFamily="18" charset="0"/>
                <a:cs typeface="Times New Roman" panose="02020603050405020304" pitchFamily="18" charset="0"/>
              </a:rPr>
              <a:t> 3</a:t>
            </a:r>
            <a:endParaRPr lang="en-US" dirty="0">
              <a:solidFill>
                <a:srgbClr val="FF0000"/>
              </a:solidFill>
              <a:latin typeface="Times New Roman" panose="02020603050405020304" pitchFamily="18" charset="0"/>
              <a:cs typeface="Times New Roman" panose="02020603050405020304" pitchFamily="18" charset="0"/>
            </a:endParaRPr>
          </a:p>
          <a:p>
            <a:pPr marL="0" indent="0" algn="just">
              <a:buNone/>
            </a:pPr>
            <a:r>
              <a:rPr lang="vi-VN" sz="3600" dirty="0">
                <a:latin typeface="Times New Roman" panose="02020603050405020304" pitchFamily="18" charset="0"/>
                <a:cs typeface="Times New Roman" panose="02020603050405020304" pitchFamily="18" charset="0"/>
              </a:rPr>
              <a:t>Đọc đoạn thơ sau:</a:t>
            </a:r>
            <a:r>
              <a:rPr lang="vi-VN" sz="3600" b="1" dirty="0">
                <a:latin typeface="Times New Roman" panose="02020603050405020304" pitchFamily="18" charset="0"/>
                <a:cs typeface="Times New Roman" panose="02020603050405020304" pitchFamily="18" charset="0"/>
              </a:rPr>
              <a:t> </a:t>
            </a:r>
            <a:endParaRPr lang="en-US" sz="3600" b="1" dirty="0" smtClean="0">
              <a:latin typeface="Times New Roman" panose="02020603050405020304" pitchFamily="18" charset="0"/>
              <a:cs typeface="Times New Roman" panose="02020603050405020304" pitchFamily="18" charset="0"/>
            </a:endParaRPr>
          </a:p>
          <a:p>
            <a:pPr marL="0" indent="0" algn="ctr">
              <a:buNone/>
            </a:pPr>
            <a:r>
              <a:rPr lang="vi-VN" sz="3600" b="1" dirty="0" smtClean="0">
                <a:latin typeface="Times New Roman" panose="02020603050405020304" pitchFamily="18" charset="0"/>
                <a:cs typeface="Times New Roman" panose="02020603050405020304" pitchFamily="18" charset="0"/>
              </a:rPr>
              <a:t>“ </a:t>
            </a:r>
            <a:r>
              <a:rPr lang="vi-VN" sz="3600" b="1" dirty="0">
                <a:latin typeface="Times New Roman" panose="02020603050405020304" pitchFamily="18" charset="0"/>
                <a:cs typeface="Times New Roman" panose="02020603050405020304" pitchFamily="18" charset="0"/>
              </a:rPr>
              <a:t>Vân Tiên ghé lại bên đàng.</a:t>
            </a:r>
            <a:endParaRPr lang="en-US" sz="3600" dirty="0">
              <a:latin typeface="Times New Roman" panose="02020603050405020304" pitchFamily="18" charset="0"/>
              <a:cs typeface="Times New Roman" panose="02020603050405020304" pitchFamily="18" charset="0"/>
            </a:endParaRPr>
          </a:p>
          <a:p>
            <a:pPr marL="0" indent="0" algn="ctr">
              <a:buNone/>
            </a:pPr>
            <a:r>
              <a:rPr lang="vi-VN" sz="3600" b="1"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marL="0" indent="0" algn="ctr">
              <a:buNone/>
            </a:pPr>
            <a:r>
              <a:rPr lang="vi-VN" sz="3600" b="1" dirty="0">
                <a:latin typeface="Times New Roman" panose="02020603050405020304" pitchFamily="18" charset="0"/>
                <a:cs typeface="Times New Roman" panose="02020603050405020304" pitchFamily="18" charset="0"/>
              </a:rPr>
              <a:t>   </a:t>
            </a:r>
            <a:r>
              <a:rPr lang="vi-VN" sz="3600" b="1" dirty="0" smtClean="0">
                <a:latin typeface="Times New Roman" panose="02020603050405020304" pitchFamily="18" charset="0"/>
                <a:cs typeface="Times New Roman" panose="02020603050405020304" pitchFamily="18" charset="0"/>
              </a:rPr>
              <a:t>Bị </a:t>
            </a:r>
            <a:r>
              <a:rPr lang="vi-VN" sz="3600" b="1" dirty="0">
                <a:latin typeface="Times New Roman" panose="02020603050405020304" pitchFamily="18" charset="0"/>
                <a:cs typeface="Times New Roman" panose="02020603050405020304" pitchFamily="18" charset="0"/>
              </a:rPr>
              <a:t>tiên một gậy thác rày thân </a:t>
            </a:r>
            <a:r>
              <a:rPr lang="vi-VN" sz="3600" b="1" dirty="0" smtClean="0">
                <a:latin typeface="Times New Roman" panose="02020603050405020304" pitchFamily="18" charset="0"/>
                <a:cs typeface="Times New Roman" panose="02020603050405020304" pitchFamily="18" charset="0"/>
              </a:rPr>
              <a:t>vong</a:t>
            </a:r>
            <a:r>
              <a:rPr lang="en-US" sz="3600" b="1"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lgn="just">
              <a:buNone/>
            </a:pPr>
            <a:r>
              <a:rPr lang="vi-VN" sz="3600" b="1" dirty="0">
                <a:latin typeface="Times New Roman" panose="02020603050405020304" pitchFamily="18" charset="0"/>
                <a:cs typeface="Times New Roman" panose="02020603050405020304" pitchFamily="18" charset="0"/>
              </a:rPr>
              <a:t>Câu 1:</a:t>
            </a:r>
            <a:r>
              <a:rPr lang="vi-VN" sz="3600" dirty="0">
                <a:latin typeface="Times New Roman" panose="02020603050405020304" pitchFamily="18" charset="0"/>
                <a:cs typeface="Times New Roman" panose="02020603050405020304" pitchFamily="18" charset="0"/>
              </a:rPr>
              <a:t> Khi gặp cướp Vân Tiên có thái độ và hành động gì?</a:t>
            </a:r>
            <a:endParaRPr lang="en-US" sz="3600" dirty="0">
              <a:latin typeface="Times New Roman" panose="02020603050405020304" pitchFamily="18" charset="0"/>
              <a:cs typeface="Times New Roman" panose="02020603050405020304" pitchFamily="18" charset="0"/>
            </a:endParaRPr>
          </a:p>
          <a:p>
            <a:pPr marL="0" indent="0" algn="just">
              <a:buNone/>
            </a:pPr>
            <a:r>
              <a:rPr lang="vi-VN" sz="3600" b="1" dirty="0">
                <a:latin typeface="Times New Roman" panose="02020603050405020304" pitchFamily="18" charset="0"/>
                <a:cs typeface="Times New Roman" panose="02020603050405020304" pitchFamily="18" charset="0"/>
              </a:rPr>
              <a:t>Câu 2:</a:t>
            </a:r>
            <a:r>
              <a:rPr lang="vi-VN" sz="3600" dirty="0">
                <a:latin typeface="Times New Roman" panose="02020603050405020304" pitchFamily="18" charset="0"/>
                <a:cs typeface="Times New Roman" panose="02020603050405020304" pitchFamily="18" charset="0"/>
              </a:rPr>
              <a:t> Tương quan về lực lượng giữa hai bên như thế nào?</a:t>
            </a:r>
            <a:endParaRPr lang="en-US" sz="3600" dirty="0">
              <a:latin typeface="Times New Roman" panose="02020603050405020304" pitchFamily="18" charset="0"/>
              <a:cs typeface="Times New Roman" panose="02020603050405020304" pitchFamily="18" charset="0"/>
            </a:endParaRPr>
          </a:p>
          <a:p>
            <a:pPr marL="0" indent="0" algn="just">
              <a:buNone/>
            </a:pPr>
            <a:r>
              <a:rPr lang="vi-VN" sz="3600" b="1" dirty="0">
                <a:latin typeface="Times New Roman" panose="02020603050405020304" pitchFamily="18" charset="0"/>
                <a:cs typeface="Times New Roman" panose="02020603050405020304" pitchFamily="18" charset="0"/>
              </a:rPr>
              <a:t>Câu 3:</a:t>
            </a:r>
            <a:r>
              <a:rPr lang="vi-VN" sz="3600" dirty="0">
                <a:latin typeface="Times New Roman" panose="02020603050405020304" pitchFamily="18" charset="0"/>
                <a:cs typeface="Times New Roman" panose="02020603050405020304" pitchFamily="18" charset="0"/>
              </a:rPr>
              <a:t> Giải thích thành ngữ “ </a:t>
            </a:r>
            <a:r>
              <a:rPr lang="vi-VN" sz="3600" i="1" dirty="0">
                <a:latin typeface="Times New Roman" panose="02020603050405020304" pitchFamily="18" charset="0"/>
                <a:cs typeface="Times New Roman" panose="02020603050405020304" pitchFamily="18" charset="0"/>
              </a:rPr>
              <a:t>tả đột hữu xông”</a:t>
            </a:r>
            <a:endParaRPr lang="en-US" sz="3600" i="1" dirty="0">
              <a:latin typeface="Times New Roman" panose="02020603050405020304" pitchFamily="18" charset="0"/>
              <a:cs typeface="Times New Roman" panose="02020603050405020304" pitchFamily="18" charset="0"/>
            </a:endParaRPr>
          </a:p>
          <a:p>
            <a:pPr marL="0" indent="0" algn="just">
              <a:buNone/>
            </a:pPr>
            <a:r>
              <a:rPr lang="vi-VN" sz="3600" b="1" dirty="0">
                <a:latin typeface="Times New Roman" panose="02020603050405020304" pitchFamily="18" charset="0"/>
                <a:cs typeface="Times New Roman" panose="02020603050405020304" pitchFamily="18" charset="0"/>
              </a:rPr>
              <a:t>Câu 4:</a:t>
            </a:r>
            <a:r>
              <a:rPr lang="vi-VN" sz="3600" dirty="0">
                <a:latin typeface="Times New Roman" panose="02020603050405020304" pitchFamily="18" charset="0"/>
                <a:cs typeface="Times New Roman" panose="02020603050405020304" pitchFamily="18" charset="0"/>
              </a:rPr>
              <a:t> Nhận xét về khí thế của Vân Tiên trong trận đánh?</a:t>
            </a:r>
            <a:endParaRPr lang="en-US" sz="3600" dirty="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57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3">
                                            <p:txEl>
                                              <p:pRg st="8" end="8"/>
                                            </p:txEl>
                                          </p:spTgt>
                                        </p:tgtEl>
                                        <p:attrNameLst>
                                          <p:attrName>style.visibility</p:attrName>
                                        </p:attrNameLst>
                                      </p:cBhvr>
                                      <p:to>
                                        <p:strVal val="visible"/>
                                      </p:to>
                                    </p:set>
                                    <p:animEffect transition="in" filter="wipe(down)">
                                      <p:cBhvr>
                                        <p:cTn id="135" dur="580">
                                          <p:stCondLst>
                                            <p:cond delay="0"/>
                                          </p:stCondLst>
                                        </p:cTn>
                                        <p:tgtEl>
                                          <p:spTgt spid="3">
                                            <p:txEl>
                                              <p:pRg st="8" end="8"/>
                                            </p:txEl>
                                          </p:spTgt>
                                        </p:tgtEl>
                                      </p:cBhvr>
                                    </p:animEffect>
                                    <p:anim calcmode="lin" valueType="num">
                                      <p:cBhvr>
                                        <p:cTn id="13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txEl>
                                              <p:pRg st="8" end="8"/>
                                            </p:txEl>
                                          </p:spTgt>
                                        </p:tgtEl>
                                      </p:cBhvr>
                                      <p:to x="100000" y="60000"/>
                                    </p:animScale>
                                    <p:animScale>
                                      <p:cBhvr>
                                        <p:cTn id="142" dur="166" decel="50000">
                                          <p:stCondLst>
                                            <p:cond delay="676"/>
                                          </p:stCondLst>
                                        </p:cTn>
                                        <p:tgtEl>
                                          <p:spTgt spid="3">
                                            <p:txEl>
                                              <p:pRg st="8" end="8"/>
                                            </p:txEl>
                                          </p:spTgt>
                                        </p:tgtEl>
                                      </p:cBhvr>
                                      <p:to x="100000" y="100000"/>
                                    </p:animScale>
                                    <p:animScale>
                                      <p:cBhvr>
                                        <p:cTn id="143" dur="26">
                                          <p:stCondLst>
                                            <p:cond delay="1312"/>
                                          </p:stCondLst>
                                        </p:cTn>
                                        <p:tgtEl>
                                          <p:spTgt spid="3">
                                            <p:txEl>
                                              <p:pRg st="8" end="8"/>
                                            </p:txEl>
                                          </p:spTgt>
                                        </p:tgtEl>
                                      </p:cBhvr>
                                      <p:to x="100000" y="80000"/>
                                    </p:animScale>
                                    <p:animScale>
                                      <p:cBhvr>
                                        <p:cTn id="144" dur="166" decel="50000">
                                          <p:stCondLst>
                                            <p:cond delay="1338"/>
                                          </p:stCondLst>
                                        </p:cTn>
                                        <p:tgtEl>
                                          <p:spTgt spid="3">
                                            <p:txEl>
                                              <p:pRg st="8" end="8"/>
                                            </p:txEl>
                                          </p:spTgt>
                                        </p:tgtEl>
                                      </p:cBhvr>
                                      <p:to x="100000" y="100000"/>
                                    </p:animScale>
                                    <p:animScale>
                                      <p:cBhvr>
                                        <p:cTn id="145" dur="26">
                                          <p:stCondLst>
                                            <p:cond delay="1642"/>
                                          </p:stCondLst>
                                        </p:cTn>
                                        <p:tgtEl>
                                          <p:spTgt spid="3">
                                            <p:txEl>
                                              <p:pRg st="8" end="8"/>
                                            </p:txEl>
                                          </p:spTgt>
                                        </p:tgtEl>
                                      </p:cBhvr>
                                      <p:to x="100000" y="90000"/>
                                    </p:animScale>
                                    <p:animScale>
                                      <p:cBhvr>
                                        <p:cTn id="146" dur="166" decel="50000">
                                          <p:stCondLst>
                                            <p:cond delay="1668"/>
                                          </p:stCondLst>
                                        </p:cTn>
                                        <p:tgtEl>
                                          <p:spTgt spid="3">
                                            <p:txEl>
                                              <p:pRg st="8" end="8"/>
                                            </p:txEl>
                                          </p:spTgt>
                                        </p:tgtEl>
                                      </p:cBhvr>
                                      <p:to x="100000" y="100000"/>
                                    </p:animScale>
                                    <p:animScale>
                                      <p:cBhvr>
                                        <p:cTn id="147" dur="26">
                                          <p:stCondLst>
                                            <p:cond delay="1808"/>
                                          </p:stCondLst>
                                        </p:cTn>
                                        <p:tgtEl>
                                          <p:spTgt spid="3">
                                            <p:txEl>
                                              <p:pRg st="8" end="8"/>
                                            </p:txEl>
                                          </p:spTgt>
                                        </p:tgtEl>
                                      </p:cBhvr>
                                      <p:to x="100000" y="95000"/>
                                    </p:animScale>
                                    <p:animScale>
                                      <p:cBhvr>
                                        <p:cTn id="148"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normAutofit/>
          </a:bodyPr>
          <a:lstStyle/>
          <a:p>
            <a:pPr marL="0" indent="0" algn="just">
              <a:buNone/>
            </a:pPr>
            <a:r>
              <a:rPr lang="en-US" sz="6000" b="1" dirty="0" err="1" smtClean="0">
                <a:latin typeface="Times New Roman" panose="02020603050405020304" pitchFamily="18" charset="0"/>
                <a:cs typeface="Times New Roman" panose="02020603050405020304" pitchFamily="18" charset="0"/>
              </a:rPr>
              <a:t>Đề</a:t>
            </a:r>
            <a:r>
              <a:rPr lang="en-US" sz="6000" b="1" dirty="0" smtClean="0">
                <a:latin typeface="Times New Roman" panose="02020603050405020304" pitchFamily="18" charset="0"/>
                <a:cs typeface="Times New Roman" panose="02020603050405020304" pitchFamily="18" charset="0"/>
              </a:rPr>
              <a:t> 1:Phân </a:t>
            </a:r>
            <a:r>
              <a:rPr lang="en-US" sz="6000" b="1" dirty="0" err="1">
                <a:latin typeface="Times New Roman" panose="02020603050405020304" pitchFamily="18" charset="0"/>
                <a:cs typeface="Times New Roman" panose="02020603050405020304" pitchFamily="18" charset="0"/>
              </a:rPr>
              <a:t>tích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đoạn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thơ</a:t>
            </a:r>
            <a:r>
              <a:rPr lang="en-US" sz="6000" b="1" dirty="0">
                <a:latin typeface="Times New Roman" panose="02020603050405020304" pitchFamily="18" charset="0"/>
                <a:cs typeface="Times New Roman" panose="02020603050405020304" pitchFamily="18" charset="0"/>
              </a:rPr>
              <a:t> </a:t>
            </a:r>
            <a:r>
              <a:rPr lang="en-US" sz="6000" b="1" dirty="0" smtClean="0">
                <a:latin typeface="Times New Roman" panose="02020603050405020304" pitchFamily="18" charset="0"/>
                <a:cs typeface="Times New Roman" panose="02020603050405020304" pitchFamily="18" charset="0"/>
              </a:rPr>
              <a:t>“</a:t>
            </a:r>
            <a:r>
              <a:rPr lang="en-US" sz="6000" b="1" i="1" dirty="0" err="1" smtClean="0">
                <a:latin typeface="Times New Roman" panose="02020603050405020304" pitchFamily="18" charset="0"/>
                <a:cs typeface="Times New Roman" panose="02020603050405020304" pitchFamily="18" charset="0"/>
              </a:rPr>
              <a:t>Lục</a:t>
            </a:r>
            <a:r>
              <a:rPr lang="en-US" sz="6000" b="1" i="1" dirty="0" smtClean="0">
                <a:latin typeface="Times New Roman" panose="02020603050405020304" pitchFamily="18" charset="0"/>
                <a:cs typeface="Times New Roman" panose="02020603050405020304" pitchFamily="18" charset="0"/>
              </a:rPr>
              <a:t> </a:t>
            </a:r>
            <a:r>
              <a:rPr lang="en-US" sz="6000" b="1" i="1" dirty="0" err="1">
                <a:latin typeface="Times New Roman" panose="02020603050405020304" pitchFamily="18" charset="0"/>
                <a:cs typeface="Times New Roman" panose="02020603050405020304" pitchFamily="18" charset="0"/>
              </a:rPr>
              <a:t>Vân</a:t>
            </a:r>
            <a:r>
              <a:rPr lang="en-US" sz="6000" b="1" i="1" dirty="0">
                <a:latin typeface="Times New Roman" panose="02020603050405020304" pitchFamily="18" charset="0"/>
                <a:cs typeface="Times New Roman" panose="02020603050405020304" pitchFamily="18" charset="0"/>
              </a:rPr>
              <a:t> </a:t>
            </a:r>
            <a:r>
              <a:rPr lang="en-US" sz="6000" b="1" i="1" dirty="0" err="1">
                <a:latin typeface="Times New Roman" panose="02020603050405020304" pitchFamily="18" charset="0"/>
                <a:cs typeface="Times New Roman" panose="02020603050405020304" pitchFamily="18" charset="0"/>
              </a:rPr>
              <a:t>Tiên</a:t>
            </a:r>
            <a:r>
              <a:rPr lang="en-US" sz="6000" b="1" i="1" dirty="0">
                <a:latin typeface="Times New Roman" panose="02020603050405020304" pitchFamily="18" charset="0"/>
                <a:cs typeface="Times New Roman" panose="02020603050405020304" pitchFamily="18" charset="0"/>
              </a:rPr>
              <a:t> </a:t>
            </a:r>
            <a:r>
              <a:rPr lang="en-US" sz="6000" b="1" i="1" dirty="0" err="1">
                <a:latin typeface="Times New Roman" panose="02020603050405020304" pitchFamily="18" charset="0"/>
                <a:cs typeface="Times New Roman" panose="02020603050405020304" pitchFamily="18" charset="0"/>
              </a:rPr>
              <a:t>cứu</a:t>
            </a:r>
            <a:r>
              <a:rPr lang="en-US" sz="6000" b="1" i="1" dirty="0">
                <a:latin typeface="Times New Roman" panose="02020603050405020304" pitchFamily="18" charset="0"/>
                <a:cs typeface="Times New Roman" panose="02020603050405020304" pitchFamily="18" charset="0"/>
              </a:rPr>
              <a:t> </a:t>
            </a:r>
            <a:r>
              <a:rPr lang="en-US" sz="6000" b="1" i="1" dirty="0" err="1">
                <a:latin typeface="Times New Roman" panose="02020603050405020304" pitchFamily="18" charset="0"/>
                <a:cs typeface="Times New Roman" panose="02020603050405020304" pitchFamily="18" charset="0"/>
              </a:rPr>
              <a:t>Kiều</a:t>
            </a:r>
            <a:r>
              <a:rPr lang="en-US" sz="6000" b="1" i="1" dirty="0">
                <a:latin typeface="Times New Roman" panose="02020603050405020304" pitchFamily="18" charset="0"/>
                <a:cs typeface="Times New Roman" panose="02020603050405020304" pitchFamily="18" charset="0"/>
              </a:rPr>
              <a:t> </a:t>
            </a:r>
            <a:r>
              <a:rPr lang="en-US" sz="6000" b="1" i="1" dirty="0" err="1">
                <a:latin typeface="Times New Roman" panose="02020603050405020304" pitchFamily="18" charset="0"/>
                <a:cs typeface="Times New Roman" panose="02020603050405020304" pitchFamily="18" charset="0"/>
              </a:rPr>
              <a:t>Nguyệt</a:t>
            </a:r>
            <a:r>
              <a:rPr lang="en-US" sz="6000" b="1" i="1" dirty="0">
                <a:latin typeface="Times New Roman" panose="02020603050405020304" pitchFamily="18" charset="0"/>
                <a:cs typeface="Times New Roman" panose="02020603050405020304" pitchFamily="18" charset="0"/>
              </a:rPr>
              <a:t> </a:t>
            </a:r>
            <a:r>
              <a:rPr lang="en-US" sz="6000" b="1" i="1" dirty="0" err="1" smtClean="0">
                <a:latin typeface="Times New Roman" panose="02020603050405020304" pitchFamily="18" charset="0"/>
                <a:cs typeface="Times New Roman" panose="02020603050405020304" pitchFamily="18" charset="0"/>
              </a:rPr>
              <a:t>Nga</a:t>
            </a:r>
            <a:r>
              <a:rPr lang="en-US" sz="6000" b="1" i="1" dirty="0" smtClean="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để</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thấy</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tính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cách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tốt</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đẹp</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của</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Lục</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Vân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Tiên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và</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Kiều</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Nguyệt</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Nga</a:t>
            </a:r>
            <a:r>
              <a:rPr lang="en-US" sz="6000" b="1" dirty="0">
                <a:latin typeface="Times New Roman" panose="02020603050405020304" pitchFamily="18" charset="0"/>
                <a:cs typeface="Times New Roman" panose="02020603050405020304" pitchFamily="18" charset="0"/>
              </a:rPr>
              <a:t>.</a:t>
            </a:r>
            <a:endParaRPr lang="en-US" sz="6000" dirty="0">
              <a:latin typeface="Times New Roman" panose="02020603050405020304" pitchFamily="18" charset="0"/>
              <a:cs typeface="Times New Roman" panose="02020603050405020304" pitchFamily="18" charset="0"/>
            </a:endParaRPr>
          </a:p>
          <a:p>
            <a:pPr marL="0" indent="0" algn="just">
              <a:buNone/>
            </a:pP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33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583"/>
            <a:ext cx="12192000" cy="4351338"/>
          </a:xfrm>
        </p:spPr>
        <p:txBody>
          <a:bodyPr>
            <a:noAutofit/>
          </a:bodyPr>
          <a:lstStyle/>
          <a:p>
            <a:pPr marL="742950" indent="-742950">
              <a:buAutoNum type="arabicPeriod"/>
            </a:pPr>
            <a:r>
              <a:rPr lang="en-US" sz="3200" b="1" dirty="0" err="1" smtClean="0">
                <a:latin typeface="Times New Roman" panose="02020603050405020304" pitchFamily="18" charset="0"/>
                <a:cs typeface="Times New Roman" panose="02020603050405020304" pitchFamily="18" charset="0"/>
              </a:rPr>
              <a:t>Mở</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endParaRPr lang="en-US" sz="3200" b="1" dirty="0" smtClean="0">
              <a:latin typeface="Times New Roman" panose="02020603050405020304" pitchFamily="18" charset="0"/>
              <a:cs typeface="Times New Roman" panose="02020603050405020304" pitchFamily="18" charset="0"/>
            </a:endParaRPr>
          </a:p>
          <a:p>
            <a:pPr algn="just">
              <a:buFontTx/>
              <a:buChar char="-"/>
            </a:pPr>
            <a:r>
              <a:rPr lang="en-US" sz="3200" dirty="0" err="1" smtClean="0">
                <a:latin typeface="Times New Roman" panose="02020603050405020304" pitchFamily="18" charset="0"/>
                <a:cs typeface="Times New Roman" panose="02020603050405020304" pitchFamily="18" charset="0"/>
              </a:rPr>
              <a:t>Giới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thiệu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TG </a:t>
            </a:r>
            <a:r>
              <a:rPr lang="en-US" sz="3200" dirty="0" err="1" smtClean="0">
                <a:latin typeface="Times New Roman" panose="02020603050405020304" pitchFamily="18" charset="0"/>
                <a:cs typeface="Times New Roman" panose="02020603050405020304" pitchFamily="18" charset="0"/>
              </a:rPr>
              <a:t>Nguyễn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Chiểu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TP </a:t>
            </a:r>
            <a:r>
              <a:rPr lang="en-US" sz="3200" i="1" dirty="0" err="1" smtClean="0">
                <a:latin typeface="Times New Roman" panose="02020603050405020304" pitchFamily="18" charset="0"/>
                <a:cs typeface="Times New Roman" panose="02020603050405020304" pitchFamily="18" charset="0"/>
              </a:rPr>
              <a:t>Truyện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Lục</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Vân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Tiên</a:t>
            </a:r>
            <a:endParaRPr lang="en-US" sz="3200" i="1"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Giới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thiệu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vật</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Vân</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Kiều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Nguyệt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Nga</a:t>
            </a:r>
            <a:r>
              <a:rPr lang="en-US" sz="3200"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u="sng" dirty="0" smtClean="0">
                <a:latin typeface="Times New Roman" panose="02020603050405020304" pitchFamily="18" charset="0"/>
                <a:cs typeface="Times New Roman" panose="02020603050405020304" pitchFamily="18" charset="0"/>
              </a:rPr>
              <a:t>( </a:t>
            </a:r>
            <a:r>
              <a:rPr lang="en-US" sz="3200" b="1" u="sng" dirty="0" err="1" smtClean="0">
                <a:latin typeface="Times New Roman" panose="02020603050405020304" pitchFamily="18" charset="0"/>
                <a:cs typeface="Times New Roman" panose="02020603050405020304" pitchFamily="18" charset="0"/>
              </a:rPr>
              <a:t>Gợi</a:t>
            </a:r>
            <a:r>
              <a:rPr lang="en-US" sz="3200" b="1" u="sng" dirty="0" smtClean="0">
                <a:latin typeface="Times New Roman" panose="02020603050405020304" pitchFamily="18" charset="0"/>
                <a:cs typeface="Times New Roman" panose="02020603050405020304" pitchFamily="18" charset="0"/>
              </a:rPr>
              <a:t> ý) </a:t>
            </a:r>
            <a:endParaRPr lang="en-US" sz="3200" u="sng" dirty="0">
              <a:latin typeface="Times New Roman" panose="02020603050405020304" pitchFamily="18" charset="0"/>
              <a:cs typeface="Times New Roman" panose="02020603050405020304" pitchFamily="18" charset="0"/>
            </a:endParaRPr>
          </a:p>
          <a:p>
            <a:pPr marL="0" indent="0">
              <a:buNone/>
            </a:pP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Chiểu</a:t>
            </a:r>
            <a:r>
              <a:rPr lang="en-US" sz="3200" dirty="0">
                <a:latin typeface="Times New Roman" panose="02020603050405020304" pitchFamily="18" charset="0"/>
                <a:cs typeface="Times New Roman" panose="02020603050405020304" pitchFamily="18" charset="0"/>
              </a:rPr>
              <a:t> ( 1822 – 1888)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lớn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tấm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tấm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xâm</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Lục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Vân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Tiên</a:t>
            </a:r>
            <a:r>
              <a:rPr lang="en-US" sz="3200"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Chiểu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lưu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truyền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rộng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rãi</a:t>
            </a:r>
            <a:r>
              <a:rPr lang="en-US" sz="3200"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Lục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Vân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Tiên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cứu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Nguyệt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Nga</a:t>
            </a:r>
            <a:r>
              <a:rPr lang="en-US" sz="3200"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nằm</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giúp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đẹp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hậu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77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6"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3262" cy="6858000"/>
          </a:xfrm>
        </p:spPr>
        <p:txBody>
          <a:bodyPr>
            <a:noAutofit/>
          </a:bodyPr>
          <a:lstStyle/>
          <a:p>
            <a:pPr marL="571500" indent="-571500">
              <a:buAutoNum type="romanUcPeriod"/>
            </a:pPr>
            <a:r>
              <a:rPr lang="en-US" sz="3300" b="1" u="sng" dirty="0" err="1" smtClean="0">
                <a:solidFill>
                  <a:srgbClr val="FF0000"/>
                </a:solidFill>
                <a:latin typeface="Times New Roman" panose="02020603050405020304" pitchFamily="18" charset="0"/>
                <a:cs typeface="Times New Roman" panose="02020603050405020304" pitchFamily="18" charset="0"/>
              </a:rPr>
              <a:t>Đoạn</a:t>
            </a:r>
            <a:r>
              <a:rPr lang="en-US" sz="3300" b="1" u="sng" dirty="0" smtClean="0">
                <a:solidFill>
                  <a:srgbClr val="FF0000"/>
                </a:solidFill>
                <a:latin typeface="Times New Roman" panose="02020603050405020304" pitchFamily="18" charset="0"/>
                <a:cs typeface="Times New Roman" panose="02020603050405020304" pitchFamily="18" charset="0"/>
              </a:rPr>
              <a:t> </a:t>
            </a:r>
            <a:r>
              <a:rPr lang="en-US" sz="3300" b="1" u="sng" dirty="0" err="1" smtClean="0">
                <a:solidFill>
                  <a:srgbClr val="FF0000"/>
                </a:solidFill>
                <a:latin typeface="Times New Roman" panose="02020603050405020304" pitchFamily="18" charset="0"/>
                <a:cs typeface="Times New Roman" panose="02020603050405020304" pitchFamily="18" charset="0"/>
              </a:rPr>
              <a:t>trích</a:t>
            </a:r>
            <a:r>
              <a:rPr lang="en-US" sz="3300" b="1" u="sng" dirty="0" smtClean="0">
                <a:solidFill>
                  <a:srgbClr val="FF0000"/>
                </a:solidFill>
                <a:latin typeface="Times New Roman" panose="02020603050405020304" pitchFamily="18" charset="0"/>
                <a:cs typeface="Times New Roman" panose="02020603050405020304" pitchFamily="18" charset="0"/>
              </a:rPr>
              <a:t>: </a:t>
            </a:r>
            <a:r>
              <a:rPr lang="en-US" sz="3300" b="1" u="sng" dirty="0" err="1" smtClean="0">
                <a:solidFill>
                  <a:srgbClr val="FF0000"/>
                </a:solidFill>
                <a:latin typeface="Times New Roman" panose="02020603050405020304" pitchFamily="18" charset="0"/>
                <a:cs typeface="Times New Roman" panose="02020603050405020304" pitchFamily="18" charset="0"/>
              </a:rPr>
              <a:t>Kiều</a:t>
            </a:r>
            <a:r>
              <a:rPr lang="en-US" sz="3300" b="1" u="sng" dirty="0" smtClean="0">
                <a:solidFill>
                  <a:srgbClr val="FF0000"/>
                </a:solidFill>
                <a:latin typeface="Times New Roman" panose="02020603050405020304" pitchFamily="18" charset="0"/>
                <a:cs typeface="Times New Roman" panose="02020603050405020304" pitchFamily="18" charset="0"/>
              </a:rPr>
              <a:t> ở </a:t>
            </a:r>
            <a:r>
              <a:rPr lang="en-US" sz="3300" b="1" u="sng" dirty="0" err="1" smtClean="0">
                <a:solidFill>
                  <a:srgbClr val="FF0000"/>
                </a:solidFill>
                <a:latin typeface="Times New Roman" panose="02020603050405020304" pitchFamily="18" charset="0"/>
                <a:cs typeface="Times New Roman" panose="02020603050405020304" pitchFamily="18" charset="0"/>
              </a:rPr>
              <a:t>lầu</a:t>
            </a:r>
            <a:r>
              <a:rPr lang="en-US" sz="3300" b="1" u="sng" dirty="0" smtClean="0">
                <a:solidFill>
                  <a:srgbClr val="FF0000"/>
                </a:solidFill>
                <a:latin typeface="Times New Roman" panose="02020603050405020304" pitchFamily="18" charset="0"/>
                <a:cs typeface="Times New Roman" panose="02020603050405020304" pitchFamily="18" charset="0"/>
              </a:rPr>
              <a:t> </a:t>
            </a:r>
            <a:r>
              <a:rPr lang="en-US" sz="3300" b="1" u="sng" dirty="0" err="1" smtClean="0">
                <a:solidFill>
                  <a:srgbClr val="FF0000"/>
                </a:solidFill>
                <a:latin typeface="Times New Roman" panose="02020603050405020304" pitchFamily="18" charset="0"/>
                <a:cs typeface="Times New Roman" panose="02020603050405020304" pitchFamily="18" charset="0"/>
              </a:rPr>
              <a:t>Ngưng</a:t>
            </a:r>
            <a:r>
              <a:rPr lang="en-US" sz="3300" b="1" u="sng" dirty="0" smtClean="0">
                <a:solidFill>
                  <a:srgbClr val="FF0000"/>
                </a:solidFill>
                <a:latin typeface="Times New Roman" panose="02020603050405020304" pitchFamily="18" charset="0"/>
                <a:cs typeface="Times New Roman" panose="02020603050405020304" pitchFamily="18" charset="0"/>
              </a:rPr>
              <a:t> </a:t>
            </a:r>
            <a:r>
              <a:rPr lang="en-US" sz="3300" b="1" u="sng" dirty="0" err="1" smtClean="0">
                <a:solidFill>
                  <a:srgbClr val="FF0000"/>
                </a:solidFill>
                <a:latin typeface="Times New Roman" panose="02020603050405020304" pitchFamily="18" charset="0"/>
                <a:cs typeface="Times New Roman" panose="02020603050405020304" pitchFamily="18" charset="0"/>
              </a:rPr>
              <a:t>Bích</a:t>
            </a:r>
            <a:endParaRPr lang="en-US" sz="3300" b="1" u="sng"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3300" b="1" dirty="0">
                <a:latin typeface="Times New Roman" panose="02020603050405020304" pitchFamily="18" charset="0"/>
                <a:cs typeface="Times New Roman" panose="02020603050405020304" pitchFamily="18" charset="0"/>
              </a:rPr>
              <a:t>1. </a:t>
            </a:r>
            <a:r>
              <a:rPr lang="en-US" sz="3300" b="1" dirty="0" err="1">
                <a:latin typeface="Times New Roman" panose="02020603050405020304" pitchFamily="18" charset="0"/>
                <a:cs typeface="Times New Roman" panose="02020603050405020304" pitchFamily="18" charset="0"/>
              </a:rPr>
              <a:t>Vị</a:t>
            </a:r>
            <a:r>
              <a:rPr lang="en-US" sz="3300" b="1" dirty="0">
                <a:latin typeface="Times New Roman" panose="02020603050405020304" pitchFamily="18" charset="0"/>
                <a:cs typeface="Times New Roman" panose="02020603050405020304" pitchFamily="18" charset="0"/>
              </a:rPr>
              <a:t> </a:t>
            </a:r>
            <a:r>
              <a:rPr lang="en-US" sz="3300" b="1" dirty="0" err="1">
                <a:latin typeface="Times New Roman" panose="02020603050405020304" pitchFamily="18" charset="0"/>
                <a:cs typeface="Times New Roman" panose="02020603050405020304" pitchFamily="18" charset="0"/>
              </a:rPr>
              <a:t>trí</a:t>
            </a:r>
            <a:r>
              <a:rPr lang="en-US" sz="3300" b="1" dirty="0">
                <a:latin typeface="Times New Roman" panose="02020603050405020304" pitchFamily="18" charset="0"/>
                <a:cs typeface="Times New Roman" panose="02020603050405020304" pitchFamily="18" charset="0"/>
              </a:rPr>
              <a:t> </a:t>
            </a:r>
            <a:r>
              <a:rPr lang="en-US" sz="3300" b="1" dirty="0" err="1">
                <a:latin typeface="Times New Roman" panose="02020603050405020304" pitchFamily="18" charset="0"/>
                <a:cs typeface="Times New Roman" panose="02020603050405020304" pitchFamily="18" charset="0"/>
              </a:rPr>
              <a:t>đoạn</a:t>
            </a:r>
            <a:r>
              <a:rPr lang="en-US" sz="3300" b="1" dirty="0">
                <a:latin typeface="Times New Roman" panose="02020603050405020304" pitchFamily="18" charset="0"/>
                <a:cs typeface="Times New Roman" panose="02020603050405020304" pitchFamily="18" charset="0"/>
              </a:rPr>
              <a:t> </a:t>
            </a:r>
            <a:r>
              <a:rPr lang="en-US" sz="3300" b="1" dirty="0" err="1">
                <a:latin typeface="Times New Roman" panose="02020603050405020304" pitchFamily="18" charset="0"/>
                <a:cs typeface="Times New Roman" panose="02020603050405020304" pitchFamily="18" charset="0"/>
              </a:rPr>
              <a:t>trích</a:t>
            </a:r>
            <a:endParaRPr lang="en-US" sz="3300" dirty="0">
              <a:latin typeface="Times New Roman" panose="02020603050405020304" pitchFamily="18" charset="0"/>
              <a:cs typeface="Times New Roman" panose="02020603050405020304" pitchFamily="18" charset="0"/>
            </a:endParaRPr>
          </a:p>
          <a:p>
            <a:pPr marL="0" indent="0" algn="just">
              <a:buNone/>
            </a:pP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Nằm</a:t>
            </a:r>
            <a:r>
              <a:rPr lang="en-US" sz="3300" dirty="0">
                <a:latin typeface="Times New Roman" panose="02020603050405020304" pitchFamily="18" charset="0"/>
                <a:cs typeface="Times New Roman" panose="02020603050405020304" pitchFamily="18" charset="0"/>
              </a:rPr>
              <a:t> ở </a:t>
            </a:r>
            <a:r>
              <a:rPr lang="en-US" sz="3300" dirty="0" err="1">
                <a:latin typeface="Times New Roman" panose="02020603050405020304" pitchFamily="18" charset="0"/>
                <a:cs typeface="Times New Roman" panose="02020603050405020304" pitchFamily="18" charset="0"/>
              </a:rPr>
              <a:t>phần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thứ</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hai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của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tác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phẩm</a:t>
            </a:r>
            <a:r>
              <a:rPr lang="en-US" sz="3300" dirty="0">
                <a:latin typeface="Times New Roman" panose="02020603050405020304" pitchFamily="18" charset="0"/>
                <a:cs typeface="Times New Roman" panose="02020603050405020304" pitchFamily="18" charset="0"/>
              </a:rPr>
              <a:t> ( </a:t>
            </a:r>
            <a:r>
              <a:rPr lang="en-US" sz="3300" i="1" dirty="0" err="1">
                <a:latin typeface="Times New Roman" panose="02020603050405020304" pitchFamily="18" charset="0"/>
                <a:cs typeface="Times New Roman" panose="02020603050405020304" pitchFamily="18" charset="0"/>
              </a:rPr>
              <a:t>Gia</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biến</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và</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lưu</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lạc</a:t>
            </a:r>
            <a:r>
              <a:rPr lang="en-US" sz="3300" i="1"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Sau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khi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biết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mình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bị</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lừa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vào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chốn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lầu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xanh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Kiều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uất</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ức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định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tự</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vẫn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Tú</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Bà</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vờ</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hứa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hẹn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đợi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Kiều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bình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phục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sẽ</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gả</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chồng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cho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nàng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vào</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nơi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tử</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tế</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rồi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đưa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Kiều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giam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lỏng</a:t>
            </a:r>
            <a:r>
              <a:rPr lang="en-US" sz="3300" dirty="0">
                <a:latin typeface="Times New Roman" panose="02020603050405020304" pitchFamily="18" charset="0"/>
                <a:cs typeface="Times New Roman" panose="02020603050405020304" pitchFamily="18" charset="0"/>
              </a:rPr>
              <a:t> ở </a:t>
            </a:r>
            <a:r>
              <a:rPr lang="en-US" sz="3300" dirty="0" err="1">
                <a:latin typeface="Times New Roman" panose="02020603050405020304" pitchFamily="18" charset="0"/>
                <a:cs typeface="Times New Roman" panose="02020603050405020304" pitchFamily="18" charset="0"/>
              </a:rPr>
              <a:t>lầu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Ngưng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Bích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đợi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thực</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hiện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âm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mưu</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mới</a:t>
            </a:r>
            <a:r>
              <a:rPr lang="en-US" sz="3300" dirty="0">
                <a:latin typeface="Times New Roman" panose="02020603050405020304" pitchFamily="18" charset="0"/>
                <a:cs typeface="Times New Roman" panose="02020603050405020304" pitchFamily="18" charset="0"/>
              </a:rPr>
              <a:t>.</a:t>
            </a:r>
          </a:p>
          <a:p>
            <a:pPr marL="0" indent="0" algn="just">
              <a:buNone/>
            </a:pPr>
            <a:r>
              <a:rPr lang="en-US" sz="3300" b="1" dirty="0">
                <a:latin typeface="Times New Roman" panose="02020603050405020304" pitchFamily="18" charset="0"/>
                <a:cs typeface="Times New Roman" panose="02020603050405020304" pitchFamily="18" charset="0"/>
              </a:rPr>
              <a:t>2, </a:t>
            </a:r>
            <a:r>
              <a:rPr lang="en-US" sz="3300" b="1" dirty="0" err="1">
                <a:latin typeface="Times New Roman" panose="02020603050405020304" pitchFamily="18" charset="0"/>
                <a:cs typeface="Times New Roman" panose="02020603050405020304" pitchFamily="18" charset="0"/>
              </a:rPr>
              <a:t>Bố</a:t>
            </a:r>
            <a:r>
              <a:rPr lang="en-US" sz="3300" b="1" dirty="0">
                <a:latin typeface="Times New Roman" panose="02020603050405020304" pitchFamily="18" charset="0"/>
                <a:cs typeface="Times New Roman" panose="02020603050405020304" pitchFamily="18" charset="0"/>
              </a:rPr>
              <a:t> </a:t>
            </a:r>
            <a:r>
              <a:rPr lang="en-US" sz="3300" b="1" dirty="0" err="1">
                <a:latin typeface="Times New Roman" panose="02020603050405020304" pitchFamily="18" charset="0"/>
                <a:cs typeface="Times New Roman" panose="02020603050405020304" pitchFamily="18" charset="0"/>
              </a:rPr>
              <a:t>cục</a:t>
            </a:r>
            <a:r>
              <a:rPr lang="en-US" sz="3300" b="1" dirty="0">
                <a:latin typeface="Times New Roman" panose="02020603050405020304" pitchFamily="18" charset="0"/>
                <a:cs typeface="Times New Roman" panose="02020603050405020304" pitchFamily="18" charset="0"/>
              </a:rPr>
              <a:t>: Ba </a:t>
            </a:r>
            <a:r>
              <a:rPr lang="en-US" sz="3300" b="1" dirty="0" err="1">
                <a:latin typeface="Times New Roman" panose="02020603050405020304" pitchFamily="18" charset="0"/>
                <a:cs typeface="Times New Roman" panose="02020603050405020304" pitchFamily="18" charset="0"/>
              </a:rPr>
              <a:t>phần</a:t>
            </a:r>
            <a:endParaRPr lang="en-US" sz="3300" dirty="0">
              <a:latin typeface="Times New Roman" panose="02020603050405020304" pitchFamily="18" charset="0"/>
              <a:cs typeface="Times New Roman" panose="02020603050405020304" pitchFamily="18" charset="0"/>
            </a:endParaRPr>
          </a:p>
          <a:p>
            <a:pPr marL="0" indent="0" algn="just">
              <a:buNone/>
            </a:pPr>
            <a:r>
              <a:rPr lang="en-US" sz="3300" dirty="0">
                <a:latin typeface="Times New Roman" panose="02020603050405020304" pitchFamily="18" charset="0"/>
                <a:cs typeface="Times New Roman" panose="02020603050405020304" pitchFamily="18" charset="0"/>
              </a:rPr>
              <a:t> - </a:t>
            </a:r>
            <a:r>
              <a:rPr lang="vi-VN" sz="3300" b="1" dirty="0">
                <a:latin typeface="Times New Roman" panose="02020603050405020304" pitchFamily="18" charset="0"/>
                <a:cs typeface="Times New Roman" panose="02020603050405020304" pitchFamily="18" charset="0"/>
              </a:rPr>
              <a:t>6 câu đầu</a:t>
            </a:r>
            <a:r>
              <a:rPr lang="vi-VN" sz="3300" dirty="0">
                <a:latin typeface="Times New Roman" panose="02020603050405020304" pitchFamily="18" charset="0"/>
                <a:cs typeface="Times New Roman" panose="02020603050405020304" pitchFamily="18" charset="0"/>
              </a:rPr>
              <a:t>: Hoàn cảnh cô đơn tội nghiệp của Kiều ở lầu Ngưng Bích.</a:t>
            </a:r>
            <a:endParaRPr lang="en-US" sz="3300" dirty="0">
              <a:latin typeface="Times New Roman" panose="02020603050405020304" pitchFamily="18" charset="0"/>
              <a:cs typeface="Times New Roman" panose="02020603050405020304" pitchFamily="18" charset="0"/>
            </a:endParaRPr>
          </a:p>
          <a:p>
            <a:pPr marL="0" indent="0" algn="just">
              <a:buNone/>
            </a:pPr>
            <a:r>
              <a:rPr lang="en-US" sz="3300" dirty="0">
                <a:latin typeface="Times New Roman" panose="02020603050405020304" pitchFamily="18" charset="0"/>
                <a:cs typeface="Times New Roman" panose="02020603050405020304" pitchFamily="18" charset="0"/>
              </a:rPr>
              <a:t>- </a:t>
            </a:r>
            <a:r>
              <a:rPr lang="vi-VN" sz="3300" b="1" dirty="0">
                <a:latin typeface="Times New Roman" panose="02020603050405020304" pitchFamily="18" charset="0"/>
                <a:cs typeface="Times New Roman" panose="02020603050405020304" pitchFamily="18" charset="0"/>
              </a:rPr>
              <a:t>8 câu tiếp</a:t>
            </a:r>
            <a:r>
              <a:rPr lang="vi-VN" sz="3300" dirty="0">
                <a:latin typeface="Times New Roman" panose="02020603050405020304" pitchFamily="18" charset="0"/>
                <a:cs typeface="Times New Roman" panose="02020603050405020304" pitchFamily="18" charset="0"/>
              </a:rPr>
              <a:t>: Nỗi lòng nhớ thương Kim Trọng và cha mẹ của Kiều.</a:t>
            </a:r>
            <a:endParaRPr lang="en-US" sz="3300" dirty="0">
              <a:latin typeface="Times New Roman" panose="02020603050405020304" pitchFamily="18" charset="0"/>
              <a:cs typeface="Times New Roman" panose="02020603050405020304" pitchFamily="18" charset="0"/>
            </a:endParaRPr>
          </a:p>
          <a:p>
            <a:pPr marL="0" indent="0" algn="just">
              <a:buNone/>
            </a:pPr>
            <a:r>
              <a:rPr lang="en-US" sz="3300" dirty="0">
                <a:latin typeface="Times New Roman" panose="02020603050405020304" pitchFamily="18" charset="0"/>
                <a:cs typeface="Times New Roman" panose="02020603050405020304" pitchFamily="18" charset="0"/>
              </a:rPr>
              <a:t>- </a:t>
            </a:r>
            <a:r>
              <a:rPr lang="vi-VN" sz="3300" b="1" dirty="0">
                <a:latin typeface="Times New Roman" panose="02020603050405020304" pitchFamily="18" charset="0"/>
                <a:cs typeface="Times New Roman" panose="02020603050405020304" pitchFamily="18" charset="0"/>
              </a:rPr>
              <a:t>8 câu cuối</a:t>
            </a:r>
            <a:r>
              <a:rPr lang="vi-VN" sz="3300" dirty="0">
                <a:latin typeface="Times New Roman" panose="02020603050405020304" pitchFamily="18" charset="0"/>
                <a:cs typeface="Times New Roman" panose="02020603050405020304" pitchFamily="18" charset="0"/>
              </a:rPr>
              <a:t>: Tâm trạng đau buồn, lo âu, sợ hãi của Kiều thể hiện qua cái nhìn cảnh vật.</a:t>
            </a:r>
            <a:endParaRPr lang="en-US" sz="3300" dirty="0">
              <a:latin typeface="Times New Roman" panose="02020603050405020304" pitchFamily="18" charset="0"/>
              <a:cs typeface="Times New Roman" panose="02020603050405020304" pitchFamily="18" charset="0"/>
            </a:endParaRPr>
          </a:p>
          <a:p>
            <a:pPr marL="0" indent="0">
              <a:buNone/>
            </a:pPr>
            <a:endParaRPr lang="en-US" sz="3300" b="1" u="sng" dirty="0">
              <a:solidFill>
                <a:srgbClr val="FF0000"/>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flipV="1">
            <a:off x="1017431" y="1596980"/>
            <a:ext cx="9440214" cy="5151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9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5620"/>
            <a:ext cx="12192000" cy="6888039"/>
          </a:xfrm>
          <a:prstGeom prst="rect">
            <a:avLst/>
          </a:prstGeom>
        </p:spPr>
        <p:txBody>
          <a:bodyPr wrap="square">
            <a:spAutoFit/>
          </a:bodyPr>
          <a:lstStyle/>
          <a:p>
            <a:pPr>
              <a:lnSpc>
                <a:spcPct val="115000"/>
              </a:lnSpc>
              <a:spcAft>
                <a:spcPts val="0"/>
              </a:spcAft>
            </a:pP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LĐ 1:phân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Kiều</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Nguyệt</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Nga</a:t>
            </a:r>
            <a: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4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b="1" i="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cướp</a:t>
            </a:r>
            <a:r>
              <a:rPr lang="en-US" sz="2400" b="1" i="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nSpc>
                <a:spcPct val="115000"/>
              </a:lnSpc>
              <a:spcAft>
                <a:spcPts val="0"/>
              </a:spcAft>
              <a:buFontTx/>
              <a:buChar char="-"/>
            </a:pPr>
            <a:r>
              <a:rPr lang="en-US" sz="2400" b="1" i="1" u="sng"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400" b="1" i="1" u="sng"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u="sng"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huống</a:t>
            </a:r>
            <a:endParaRPr lang="en-US" sz="2400" b="1" i="1" u="sng"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0"/>
              </a:spcAft>
              <a:buFontTx/>
              <a:buChar char="-"/>
            </a:pPr>
            <a:r>
              <a:rPr lang="en-US" sz="2400" b="1" i="1" u="sng"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Diễn</a:t>
            </a:r>
            <a:r>
              <a:rPr lang="en-US" sz="2400" b="1" i="1" u="sng"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i="1" u="sng"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biến</a:t>
            </a:r>
            <a:endParaRPr lang="en-US" sz="2400" b="1" i="1" u="sng"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cướp</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Bẻ</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hữu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Cho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bọn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cướp</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hung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tàn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bọn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cướp</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hoang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tàn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2400" i="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dũng</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mẽ</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hùng</a:t>
            </a:r>
            <a:endParaRPr lang="en-US" sz="24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Kiều</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Nguyệt</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a:t>
            </a:r>
            <a:r>
              <a:rPr lang="en-US" sz="2400" b="1"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u="sng"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Kiều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Nguyệt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áo</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giáo</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chối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mời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152400" lvl="0">
              <a:lnSpc>
                <a:spcPct val="115000"/>
              </a:lnSpc>
              <a:spcAft>
                <a:spcPts val="0"/>
              </a:spcAft>
              <a:buSzPts val="1000"/>
              <a:tabLst>
                <a:tab pos="457200" algn="l"/>
              </a:tabLst>
            </a:pPr>
            <a:r>
              <a:rPr lang="en-US"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2400" i="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Lục</a:t>
            </a:r>
            <a:r>
              <a:rPr lang="en-US" sz="2400" i="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Vân</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hùng</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hậu</a:t>
            </a:r>
            <a:endParaRPr lang="en-US" sz="2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745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1000"/>
                                        <p:tgtEl>
                                          <p:spTgt spid="4">
                                            <p:txEl>
                                              <p:pRg st="6" end="6"/>
                                            </p:txEl>
                                          </p:spTgt>
                                        </p:tgtEl>
                                      </p:cBhvr>
                                    </p:animEffect>
                                    <p:anim calcmode="lin" valueType="num">
                                      <p:cBhvr>
                                        <p:cTn id="3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1000"/>
                                        <p:tgtEl>
                                          <p:spTgt spid="4">
                                            <p:txEl>
                                              <p:pRg st="7" end="7"/>
                                            </p:txEl>
                                          </p:spTgt>
                                        </p:tgtEl>
                                      </p:cBhvr>
                                    </p:animEffect>
                                    <p:anim calcmode="lin" valueType="num">
                                      <p:cBhvr>
                                        <p:cTn id="3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fade">
                                      <p:cBhvr>
                                        <p:cTn id="42" dur="1000"/>
                                        <p:tgtEl>
                                          <p:spTgt spid="4">
                                            <p:txEl>
                                              <p:pRg st="8" end="8"/>
                                            </p:txEl>
                                          </p:spTgt>
                                        </p:tgtEl>
                                      </p:cBhvr>
                                    </p:animEffect>
                                    <p:anim calcmode="lin" valueType="num">
                                      <p:cBhvr>
                                        <p:cTn id="4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Effect transition="in" filter="fade">
                                      <p:cBhvr>
                                        <p:cTn id="49" dur="1000"/>
                                        <p:tgtEl>
                                          <p:spTgt spid="4">
                                            <p:txEl>
                                              <p:pRg st="9" end="9"/>
                                            </p:txEl>
                                          </p:spTgt>
                                        </p:tgtEl>
                                      </p:cBhvr>
                                    </p:animEffect>
                                    <p:anim calcmode="lin" valueType="num">
                                      <p:cBhvr>
                                        <p:cTn id="5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10" end="10"/>
                                            </p:txEl>
                                          </p:spTgt>
                                        </p:tgtEl>
                                        <p:attrNameLst>
                                          <p:attrName>style.visibility</p:attrName>
                                        </p:attrNameLst>
                                      </p:cBhvr>
                                      <p:to>
                                        <p:strVal val="visible"/>
                                      </p:to>
                                    </p:set>
                                    <p:animEffect transition="in" filter="fade">
                                      <p:cBhvr>
                                        <p:cTn id="54" dur="1000"/>
                                        <p:tgtEl>
                                          <p:spTgt spid="4">
                                            <p:txEl>
                                              <p:pRg st="10" end="10"/>
                                            </p:txEl>
                                          </p:spTgt>
                                        </p:tgtEl>
                                      </p:cBhvr>
                                    </p:animEffect>
                                    <p:anim calcmode="lin" valueType="num">
                                      <p:cBhvr>
                                        <p:cTn id="55"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4">
                                            <p:txEl>
                                              <p:pRg st="11" end="11"/>
                                            </p:txEl>
                                          </p:spTgt>
                                        </p:tgtEl>
                                        <p:attrNameLst>
                                          <p:attrName>style.visibility</p:attrName>
                                        </p:attrNameLst>
                                      </p:cBhvr>
                                      <p:to>
                                        <p:strVal val="visible"/>
                                      </p:to>
                                    </p:set>
                                    <p:animEffect transition="in" filter="fade">
                                      <p:cBhvr>
                                        <p:cTn id="59" dur="1000"/>
                                        <p:tgtEl>
                                          <p:spTgt spid="4">
                                            <p:txEl>
                                              <p:pRg st="11" end="11"/>
                                            </p:txEl>
                                          </p:spTgt>
                                        </p:tgtEl>
                                      </p:cBhvr>
                                    </p:animEffect>
                                    <p:anim calcmode="lin" valueType="num">
                                      <p:cBhvr>
                                        <p:cTn id="60"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4">
                                            <p:txEl>
                                              <p:pRg st="12" end="12"/>
                                            </p:txEl>
                                          </p:spTgt>
                                        </p:tgtEl>
                                        <p:attrNameLst>
                                          <p:attrName>style.visibility</p:attrName>
                                        </p:attrNameLst>
                                      </p:cBhvr>
                                      <p:to>
                                        <p:strVal val="visible"/>
                                      </p:to>
                                    </p:set>
                                    <p:animEffect transition="in" filter="fade">
                                      <p:cBhvr>
                                        <p:cTn id="64" dur="1000"/>
                                        <p:tgtEl>
                                          <p:spTgt spid="4">
                                            <p:txEl>
                                              <p:pRg st="12" end="12"/>
                                            </p:txEl>
                                          </p:spTgt>
                                        </p:tgtEl>
                                      </p:cBhvr>
                                    </p:animEffect>
                                    <p:anim calcmode="lin" valueType="num">
                                      <p:cBhvr>
                                        <p:cTn id="65"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
                                            <p:txEl>
                                              <p:pRg st="13" end="13"/>
                                            </p:txEl>
                                          </p:spTgt>
                                        </p:tgtEl>
                                        <p:attrNameLst>
                                          <p:attrName>style.visibility</p:attrName>
                                        </p:attrNameLst>
                                      </p:cBhvr>
                                      <p:to>
                                        <p:strVal val="visible"/>
                                      </p:to>
                                    </p:set>
                                    <p:animEffect transition="in" filter="fade">
                                      <p:cBhvr>
                                        <p:cTn id="69" dur="1000"/>
                                        <p:tgtEl>
                                          <p:spTgt spid="4">
                                            <p:txEl>
                                              <p:pRg st="13" end="13"/>
                                            </p:txEl>
                                          </p:spTgt>
                                        </p:tgtEl>
                                      </p:cBhvr>
                                    </p:animEffect>
                                    <p:anim calcmode="lin" valueType="num">
                                      <p:cBhvr>
                                        <p:cTn id="70"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71"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4">
                                            <p:txEl>
                                              <p:pRg st="14" end="14"/>
                                            </p:txEl>
                                          </p:spTgt>
                                        </p:tgtEl>
                                        <p:attrNameLst>
                                          <p:attrName>style.visibility</p:attrName>
                                        </p:attrNameLst>
                                      </p:cBhvr>
                                      <p:to>
                                        <p:strVal val="visible"/>
                                      </p:to>
                                    </p:set>
                                    <p:animEffect transition="in" filter="fade">
                                      <p:cBhvr>
                                        <p:cTn id="74" dur="1000"/>
                                        <p:tgtEl>
                                          <p:spTgt spid="4">
                                            <p:txEl>
                                              <p:pRg st="14" end="14"/>
                                            </p:txEl>
                                          </p:spTgt>
                                        </p:tgtEl>
                                      </p:cBhvr>
                                    </p:animEffect>
                                    <p:anim calcmode="lin" valueType="num">
                                      <p:cBhvr>
                                        <p:cTn id="75"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76"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8737" y="0"/>
            <a:ext cx="11955887" cy="6494342"/>
          </a:xfrm>
          <a:prstGeom prst="rect">
            <a:avLst/>
          </a:prstGeom>
        </p:spPr>
        <p:txBody>
          <a:bodyPr wrap="square">
            <a:spAutoFit/>
          </a:bodyPr>
          <a:lstStyle/>
          <a:p>
            <a:pPr marL="76200" marR="152400" algn="just">
              <a:lnSpc>
                <a:spcPct val="115000"/>
              </a:lnSpc>
              <a:spcAft>
                <a:spcPts val="0"/>
              </a:spcAft>
            </a:pP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*LĐ2: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Kiều</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Ngyệt</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a:t>
            </a:r>
            <a:r>
              <a:rPr lang="en-US"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lvl="0" algn="just" fontAlgn="base">
              <a:lnSpc>
                <a:spcPct val="115000"/>
              </a:lnSpc>
              <a:spcAft>
                <a:spcPts val="0"/>
              </a:spcAft>
              <a:buSzPts val="1000"/>
              <a:tabLst>
                <a:tab pos="457200" algn="l"/>
              </a:tabLst>
            </a:pP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tiểu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khuê</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thùy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mị</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hiền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thục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thuận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i="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khuê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vâng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dặm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trầm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lvl="0" algn="just" fontAlgn="base">
              <a:lnSpc>
                <a:spcPct val="115000"/>
              </a:lnSpc>
              <a:spcAft>
                <a:spcPts val="0"/>
              </a:spcAft>
              <a:buSzPts val="1000"/>
              <a:tabLst>
                <a:tab pos="457200" algn="l"/>
              </a:tabLst>
            </a:pP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cô</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hoa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thủy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trọn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i="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104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anim calcmode="lin" valueType="num">
                                      <p:cBhvr>
                                        <p:cTn id="3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anim calcmode="lin" valueType="num">
                                      <p:cBhvr>
                                        <p:cTn id="3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1000"/>
                                        <p:tgtEl>
                                          <p:spTgt spid="4">
                                            <p:txEl>
                                              <p:pRg st="7" end="7"/>
                                            </p:txEl>
                                          </p:spTgt>
                                        </p:tgtEl>
                                      </p:cBhvr>
                                    </p:animEffect>
                                    <p:anim calcmode="lin" valueType="num">
                                      <p:cBhvr>
                                        <p:cTn id="4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636"/>
            <a:ext cx="12192000" cy="6724918"/>
          </a:xfrm>
          <a:prstGeom prst="rect">
            <a:avLst/>
          </a:prstGeom>
        </p:spPr>
        <p:txBody>
          <a:bodyPr wrap="square">
            <a:spAutoFit/>
          </a:bodyPr>
          <a:lstStyle/>
          <a:p>
            <a:pPr algn="just" fontAlgn="base">
              <a:spcAft>
                <a:spcPts val="0"/>
              </a:spcAft>
            </a:pP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*LĐ 3: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32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ea typeface="Times New Roman" panose="02020603050405020304" pitchFamily="18" charset="0"/>
                <a:cs typeface="Times New Roman" panose="02020603050405020304" pitchFamily="18" charset="0"/>
              </a:rPr>
              <a:t>thuật</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900"/>
              </a:spcAft>
            </a:pP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mục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đích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miệng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ít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ngoại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ít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diễn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cổ</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thiệu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lệ</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huống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lộ</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900"/>
              </a:spcAft>
            </a:pP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địa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chuốt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uyển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chuyển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phù</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dễ</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900"/>
              </a:spcAft>
            </a:pP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phù</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diễn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66676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67504" cy="6978834"/>
          </a:xfrm>
          <a:prstGeom prst="rect">
            <a:avLst/>
          </a:prstGeom>
        </p:spPr>
        <p:txBody>
          <a:bodyPr wrap="square">
            <a:spAutoFit/>
          </a:bodyPr>
          <a:lstStyle/>
          <a:p>
            <a:pPr>
              <a:spcAft>
                <a:spcPts val="900"/>
              </a:spcAft>
            </a:pPr>
            <a:r>
              <a:rPr lang="en-US" sz="4400" b="1" dirty="0">
                <a:latin typeface="Times New Roman" panose="02020603050405020304" pitchFamily="18" charset="0"/>
                <a:cs typeface="Times New Roman" panose="02020603050405020304" pitchFamily="18" charset="0"/>
              </a:rPr>
              <a:t>III. </a:t>
            </a:r>
            <a:r>
              <a:rPr lang="en-US" sz="4400" b="1" dirty="0" err="1">
                <a:latin typeface="Times New Roman" panose="02020603050405020304" pitchFamily="18" charset="0"/>
                <a:cs typeface="Times New Roman" panose="02020603050405020304" pitchFamily="18" charset="0"/>
              </a:rPr>
              <a:t>Kết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bài</a:t>
            </a:r>
            <a:r>
              <a:rPr lang="en-US" sz="4400" b="1" dirty="0" smtClean="0">
                <a:latin typeface="Times New Roman" panose="02020603050405020304" pitchFamily="18" charset="0"/>
                <a:cs typeface="Times New Roman" panose="02020603050405020304" pitchFamily="18" charset="0"/>
              </a:rPr>
              <a:t>:</a:t>
            </a:r>
          </a:p>
          <a:p>
            <a:pPr>
              <a:spcAft>
                <a:spcPts val="900"/>
              </a:spcAft>
            </a:pP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Nêu</a:t>
            </a: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cảm</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nghĩ</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của</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em</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về</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nhân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vật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Lục</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Vân</a:t>
            </a:r>
            <a:r>
              <a:rPr lang="en-US" sz="4400" b="1" dirty="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Tiên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và</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Kiều</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Nguyệt</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Nga</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r>
              <a:rPr lang="en-US" sz="4400" dirty="0" err="1">
                <a:latin typeface="Times New Roman" panose="02020603050405020304" pitchFamily="18" charset="0"/>
                <a:cs typeface="Times New Roman" panose="02020603050405020304" pitchFamily="18" charset="0"/>
              </a:rPr>
              <a:t>Lục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Tiên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một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anh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hùng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dũng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lại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bọn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cướp</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cứu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đồng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còn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hiện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mình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ăn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một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anh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hùng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chính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trực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chính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nghĩa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tôn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trọng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khác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một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hình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tượng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rất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noi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gương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còn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một</a:t>
            </a:r>
            <a:r>
              <a:rPr lang="en-US" sz="4400" dirty="0">
                <a:latin typeface="Times New Roman" panose="02020603050405020304" pitchFamily="18" charset="0"/>
                <a:cs typeface="Times New Roman" panose="02020603050405020304" pitchFamily="18" charset="0"/>
              </a:rPr>
              <a:t> KNN </a:t>
            </a:r>
            <a:r>
              <a:rPr lang="en-US" sz="4400" dirty="0" err="1">
                <a:latin typeface="Times New Roman" panose="02020603050405020304" pitchFamily="18" charset="0"/>
                <a:cs typeface="Times New Roman" panose="02020603050405020304" pitchFamily="18" charset="0"/>
              </a:rPr>
              <a:t>trọng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tình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nghĩa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chung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nết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hậu</a:t>
            </a:r>
            <a:r>
              <a:rPr lang="en-US" sz="4400" dirty="0">
                <a:latin typeface="Times New Roman" panose="02020603050405020304" pitchFamily="18" charset="0"/>
                <a:cs typeface="Times New Roman" panose="02020603050405020304" pitchFamily="18" charset="0"/>
              </a:rPr>
              <a:t>.</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515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Autofit/>
          </a:bodyPr>
          <a:lstStyle/>
          <a:p>
            <a:pPr marL="0" indent="0" algn="just">
              <a:buNone/>
            </a:pPr>
            <a:r>
              <a:rPr lang="en-US" sz="4400" b="1" dirty="0">
                <a:latin typeface="Times New Roman" panose="02020603050405020304" pitchFamily="18" charset="0"/>
                <a:cs typeface="Times New Roman" panose="02020603050405020304" pitchFamily="18" charset="0"/>
              </a:rPr>
              <a:t>3. </a:t>
            </a:r>
            <a:r>
              <a:rPr lang="en-US" sz="4400" b="1" dirty="0" err="1">
                <a:latin typeface="Times New Roman" panose="02020603050405020304" pitchFamily="18" charset="0"/>
                <a:cs typeface="Times New Roman" panose="02020603050405020304" pitchFamily="18" charset="0"/>
              </a:rPr>
              <a:t>Nghệ</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thuật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nội</a:t>
            </a:r>
            <a:r>
              <a:rPr lang="en-US" sz="4400" b="1" dirty="0">
                <a:latin typeface="Times New Roman" panose="02020603050405020304" pitchFamily="18" charset="0"/>
                <a:cs typeface="Times New Roman" panose="02020603050405020304" pitchFamily="18" charset="0"/>
              </a:rPr>
              <a:t> dung</a:t>
            </a:r>
            <a:endParaRPr lang="en-US" sz="4400" dirty="0">
              <a:latin typeface="Times New Roman" panose="02020603050405020304" pitchFamily="18" charset="0"/>
              <a:cs typeface="Times New Roman" panose="02020603050405020304" pitchFamily="18" charset="0"/>
            </a:endParaRPr>
          </a:p>
          <a:p>
            <a:pPr marL="0" indent="0" algn="just">
              <a:buNone/>
            </a:pPr>
            <a:r>
              <a:rPr lang="en-US" sz="4400" b="1" dirty="0" smtClean="0">
                <a:latin typeface="Times New Roman" panose="02020603050405020304" pitchFamily="18" charset="0"/>
                <a:cs typeface="Times New Roman" panose="02020603050405020304" pitchFamily="18" charset="0"/>
              </a:rPr>
              <a:t>a. </a:t>
            </a:r>
            <a:r>
              <a:rPr lang="en-US" sz="4400" b="1" dirty="0" err="1" smtClean="0">
                <a:latin typeface="Times New Roman" panose="02020603050405020304" pitchFamily="18" charset="0"/>
                <a:cs typeface="Times New Roman" panose="02020603050405020304" pitchFamily="18" charset="0"/>
              </a:rPr>
              <a:t>Nghệ</a:t>
            </a: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thuật</a:t>
            </a:r>
            <a:r>
              <a:rPr lang="en-US" sz="4400" b="1" dirty="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0" indent="0" algn="just">
              <a:buNone/>
            </a:pPr>
            <a:r>
              <a:rPr lang="en-US" sz="4400" dirty="0">
                <a:latin typeface="Times New Roman" panose="02020603050405020304" pitchFamily="18" charset="0"/>
                <a:cs typeface="Times New Roman" panose="02020603050405020304" pitchFamily="18" charset="0"/>
              </a:rPr>
              <a:t>- </a:t>
            </a:r>
            <a:r>
              <a:rPr lang="vi-VN" sz="4400" dirty="0">
                <a:latin typeface="Times New Roman" panose="02020603050405020304" pitchFamily="18" charset="0"/>
                <a:cs typeface="Times New Roman" panose="02020603050405020304" pitchFamily="18" charset="0"/>
              </a:rPr>
              <a:t>Tả cảnh ngụ tình</a:t>
            </a:r>
            <a:endParaRPr lang="en-US" sz="4400" dirty="0">
              <a:latin typeface="Times New Roman" panose="02020603050405020304" pitchFamily="18" charset="0"/>
              <a:cs typeface="Times New Roman" panose="02020603050405020304" pitchFamily="18" charset="0"/>
            </a:endParaRPr>
          </a:p>
          <a:p>
            <a:pPr marL="0" indent="0" algn="just">
              <a:buNone/>
            </a:pPr>
            <a:r>
              <a:rPr lang="en-US" sz="4400" dirty="0">
                <a:latin typeface="Times New Roman" panose="02020603050405020304" pitchFamily="18" charset="0"/>
                <a:cs typeface="Times New Roman" panose="02020603050405020304" pitchFamily="18" charset="0"/>
              </a:rPr>
              <a:t>- </a:t>
            </a:r>
            <a:r>
              <a:rPr lang="vi-VN" sz="4400" dirty="0">
                <a:latin typeface="Times New Roman" panose="02020603050405020304" pitchFamily="18" charset="0"/>
                <a:cs typeface="Times New Roman" panose="02020603050405020304" pitchFamily="18" charset="0"/>
              </a:rPr>
              <a:t>Nghệ thuật miêu tả nội tâm qua ngôn ngữ độc thoại nội tâm và tả cảnh ngụ tình đặc sắc</a:t>
            </a:r>
            <a:endParaRPr lang="en-US" sz="4400" dirty="0">
              <a:latin typeface="Times New Roman" panose="02020603050405020304" pitchFamily="18" charset="0"/>
              <a:cs typeface="Times New Roman" panose="02020603050405020304" pitchFamily="18" charset="0"/>
            </a:endParaRPr>
          </a:p>
          <a:p>
            <a:pPr marL="0" indent="0" algn="just">
              <a:buNone/>
            </a:pPr>
            <a:r>
              <a:rPr lang="en-US" sz="4400" b="1" dirty="0" smtClean="0">
                <a:latin typeface="Times New Roman" panose="02020603050405020304" pitchFamily="18" charset="0"/>
                <a:cs typeface="Times New Roman" panose="02020603050405020304" pitchFamily="18" charset="0"/>
              </a:rPr>
              <a:t>b. </a:t>
            </a:r>
            <a:r>
              <a:rPr lang="en-US" sz="4400" b="1" dirty="0" err="1" smtClean="0">
                <a:latin typeface="Times New Roman" panose="02020603050405020304" pitchFamily="18" charset="0"/>
                <a:cs typeface="Times New Roman" panose="02020603050405020304" pitchFamily="18" charset="0"/>
              </a:rPr>
              <a:t>Nội</a:t>
            </a:r>
            <a:r>
              <a:rPr lang="en-US" sz="4400" b="1" dirty="0" smtClean="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dung:</a:t>
            </a:r>
            <a:endParaRPr lang="en-US" sz="4400" dirty="0">
              <a:latin typeface="Times New Roman" panose="02020603050405020304" pitchFamily="18" charset="0"/>
              <a:cs typeface="Times New Roman" panose="02020603050405020304" pitchFamily="18" charset="0"/>
            </a:endParaRPr>
          </a:p>
          <a:p>
            <a:pPr marL="0" indent="0" algn="just">
              <a:buNone/>
            </a:pPr>
            <a:r>
              <a:rPr lang="en-US" sz="4400" dirty="0" err="1">
                <a:latin typeface="Times New Roman" panose="02020603050405020304" pitchFamily="18" charset="0"/>
                <a:cs typeface="Times New Roman" panose="02020603050405020304" pitchFamily="18" charset="0"/>
              </a:rPr>
              <a:t>Từ</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việc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miêu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tâm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Kiều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bị</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giam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lòng</a:t>
            </a:r>
            <a:r>
              <a:rPr lang="en-US" sz="4400" dirty="0">
                <a:latin typeface="Times New Roman" panose="02020603050405020304" pitchFamily="18" charset="0"/>
                <a:cs typeface="Times New Roman" panose="02020603050405020304" pitchFamily="18" charset="0"/>
              </a:rPr>
              <a:t> ở </a:t>
            </a:r>
            <a:r>
              <a:rPr lang="en-US" sz="4400" dirty="0" err="1">
                <a:latin typeface="Times New Roman" panose="02020603050405020304" pitchFamily="18" charset="0"/>
                <a:cs typeface="Times New Roman" panose="02020603050405020304" pitchFamily="18" charset="0"/>
              </a:rPr>
              <a:t>lầu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Bích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đoạn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trích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thấy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ngộ</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đơn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buồn</a:t>
            </a:r>
            <a:r>
              <a:rPr lang="en-US" sz="4400" dirty="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tủi</a:t>
            </a:r>
            <a:r>
              <a:rPr lang="en-US" sz="4400" dirty="0" smtClean="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tấm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lòng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chung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hiếu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thảo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Thúy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Kiều</a:t>
            </a:r>
            <a:r>
              <a:rPr lang="en-US" sz="4400" dirty="0">
                <a:latin typeface="Times New Roman" panose="02020603050405020304" pitchFamily="18" charset="0"/>
                <a:cs typeface="Times New Roman" panose="02020603050405020304" pitchFamily="18" charset="0"/>
              </a:rPr>
              <a:t>.</a:t>
            </a:r>
          </a:p>
        </p:txBody>
      </p:sp>
      <p:cxnSp>
        <p:nvCxnSpPr>
          <p:cNvPr id="4" name="Straight Connector 3"/>
          <p:cNvCxnSpPr/>
          <p:nvPr/>
        </p:nvCxnSpPr>
        <p:spPr>
          <a:xfrm flipV="1">
            <a:off x="7738056" y="2756079"/>
            <a:ext cx="4316569" cy="1073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00883" y="3374265"/>
            <a:ext cx="1586249" cy="107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101662" y="3387144"/>
            <a:ext cx="4818845" cy="107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0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555641"/>
          </a:xfrm>
          <a:prstGeom prst="rect">
            <a:avLst/>
          </a:prstGeom>
        </p:spPr>
        <p:txBody>
          <a:bodyPr wrap="square">
            <a:spAutoFit/>
          </a:bodyPr>
          <a:lstStyle/>
          <a:p>
            <a:r>
              <a:rPr lang="en-US" sz="2800" b="1" u="sng" dirty="0" smtClean="0">
                <a:solidFill>
                  <a:srgbClr val="FF0000"/>
                </a:solidFill>
                <a:latin typeface="Times New Roman" panose="02020603050405020304" pitchFamily="18" charset="0"/>
                <a:cs typeface="Times New Roman" panose="02020603050405020304" pitchFamily="18" charset="0"/>
              </a:rPr>
              <a:t>II. </a:t>
            </a:r>
            <a:r>
              <a:rPr lang="en-US" sz="2800" b="1" u="sng" dirty="0" err="1" smtClean="0">
                <a:solidFill>
                  <a:srgbClr val="FF0000"/>
                </a:solidFill>
                <a:latin typeface="Times New Roman" panose="02020603050405020304" pitchFamily="18" charset="0"/>
                <a:cs typeface="Times New Roman" panose="02020603050405020304" pitchFamily="18" charset="0"/>
              </a:rPr>
              <a:t>Đoạn</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trích</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Lục</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Vân</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Tiên</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cứu</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Kiều</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Nguyệt</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Nga</a:t>
            </a:r>
            <a:endParaRPr lang="en-US" sz="2800" b="1" u="sng" dirty="0" smtClean="0">
              <a:solidFill>
                <a:srgbClr val="FF0000"/>
              </a:solidFill>
              <a:latin typeface="Times New Roman" panose="02020603050405020304" pitchFamily="18" charset="0"/>
              <a:cs typeface="Times New Roman" panose="02020603050405020304" pitchFamily="18" charset="0"/>
            </a:endParaRPr>
          </a:p>
          <a:p>
            <a:pPr marL="342900" indent="-342900">
              <a:buAutoNum type="arabicPeriod"/>
            </a:pPr>
            <a:r>
              <a:rPr lang="en-US" sz="2800" b="1" u="sng" dirty="0" err="1" smtClean="0">
                <a:solidFill>
                  <a:srgbClr val="FF0000"/>
                </a:solidFill>
                <a:latin typeface="Times New Roman" panose="02020603050405020304" pitchFamily="18" charset="0"/>
                <a:cs typeface="Times New Roman" panose="02020603050405020304" pitchFamily="18" charset="0"/>
              </a:rPr>
              <a:t>Tác</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800" b="1" u="sng" dirty="0" err="1" smtClean="0">
                <a:solidFill>
                  <a:srgbClr val="FF0000"/>
                </a:solidFill>
                <a:latin typeface="Times New Roman" panose="02020603050405020304" pitchFamily="18" charset="0"/>
                <a:cs typeface="Times New Roman" panose="02020603050405020304" pitchFamily="18" charset="0"/>
              </a:rPr>
              <a:t>giả</a:t>
            </a:r>
            <a:endParaRPr lang="en-US" sz="2800" b="1" u="sng" dirty="0" smtClean="0">
              <a:solidFill>
                <a:srgbClr val="FF0000"/>
              </a:solidFill>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Nguyễn</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Chiểu</a:t>
            </a:r>
            <a:r>
              <a:rPr lang="en-US" sz="2800" dirty="0">
                <a:latin typeface="Times New Roman" panose="02020603050405020304" pitchFamily="18" charset="0"/>
                <a:cs typeface="Times New Roman" panose="02020603050405020304" pitchFamily="18" charset="0"/>
              </a:rPr>
              <a:t> (1822-1888),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Chiểu</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cha ở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làng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 Nay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Minh).</a:t>
            </a:r>
          </a:p>
          <a:p>
            <a:r>
              <a:rPr lang="en-US" sz="2800"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Cuộc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đời</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lược</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biểu</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Truyện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Lục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cs typeface="Times New Roman" panose="02020603050405020304" pitchFamily="18" charset="0"/>
              </a:rPr>
              <a:t>Hà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Mậu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tế</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nghĩa</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Giuộc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Tiều</a:t>
            </a:r>
            <a:r>
              <a:rPr lang="en-US" sz="2800" i="1" dirty="0">
                <a:latin typeface="Times New Roman" panose="02020603050405020304" pitchFamily="18" charset="0"/>
                <a:cs typeface="Times New Roman" panose="02020603050405020304" pitchFamily="18" charset="0"/>
              </a:rPr>
              <a:t> y </a:t>
            </a:r>
            <a:r>
              <a:rPr lang="en-US" sz="2800" i="1" dirty="0" err="1">
                <a:latin typeface="Times New Roman" panose="02020603050405020304" pitchFamily="18" charset="0"/>
                <a:cs typeface="Times New Roman" panose="02020603050405020304" pitchFamily="18" charset="0"/>
              </a:rPr>
              <a:t>thuật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vấn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đáp</a:t>
            </a:r>
            <a:r>
              <a:rPr lang="en-US" sz="2800" i="1"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flipV="1">
            <a:off x="242553" y="1320624"/>
            <a:ext cx="281081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124" y="1771117"/>
            <a:ext cx="2750713" cy="21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8358389" y="1307745"/>
            <a:ext cx="3052293" cy="1287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1124" y="3424435"/>
            <a:ext cx="11515858" cy="3112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352282" y="2614411"/>
            <a:ext cx="1040612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0734" y="2969652"/>
            <a:ext cx="60852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39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1000"/>
                                        <p:tgtEl>
                                          <p:spTgt spid="6"/>
                                        </p:tgtEl>
                                      </p:cBhvr>
                                    </p:animEffect>
                                    <p:anim calcmode="lin" valueType="num">
                                      <p:cBhvr>
                                        <p:cTn id="49" dur="1000" fill="hold"/>
                                        <p:tgtEl>
                                          <p:spTgt spid="6"/>
                                        </p:tgtEl>
                                        <p:attrNameLst>
                                          <p:attrName>ppt_x</p:attrName>
                                        </p:attrNameLst>
                                      </p:cBhvr>
                                      <p:tavLst>
                                        <p:tav tm="0">
                                          <p:val>
                                            <p:strVal val="#ppt_x"/>
                                          </p:val>
                                        </p:tav>
                                        <p:tav tm="100000">
                                          <p:val>
                                            <p:strVal val="#ppt_x"/>
                                          </p:val>
                                        </p:tav>
                                      </p:tavLst>
                                    </p:anim>
                                    <p:anim calcmode="lin" valueType="num">
                                      <p:cBhvr>
                                        <p:cTn id="5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1000"/>
                                        <p:tgtEl>
                                          <p:spTgt spid="9"/>
                                        </p:tgtEl>
                                      </p:cBhvr>
                                    </p:animEffect>
                                    <p:anim calcmode="lin" valueType="num">
                                      <p:cBhvr>
                                        <p:cTn id="56" dur="1000" fill="hold"/>
                                        <p:tgtEl>
                                          <p:spTgt spid="9"/>
                                        </p:tgtEl>
                                        <p:attrNameLst>
                                          <p:attrName>ppt_x</p:attrName>
                                        </p:attrNameLst>
                                      </p:cBhvr>
                                      <p:tavLst>
                                        <p:tav tm="0">
                                          <p:val>
                                            <p:strVal val="#ppt_x"/>
                                          </p:val>
                                        </p:tav>
                                        <p:tav tm="100000">
                                          <p:val>
                                            <p:strVal val="#ppt_x"/>
                                          </p:val>
                                        </p:tav>
                                      </p:tavLst>
                                    </p:anim>
                                    <p:anim calcmode="lin" valueType="num">
                                      <p:cBhvr>
                                        <p:cTn id="5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fade">
                                      <p:cBhvr>
                                        <p:cTn id="69" dur="1000"/>
                                        <p:tgtEl>
                                          <p:spTgt spid="15"/>
                                        </p:tgtEl>
                                      </p:cBhvr>
                                    </p:animEffect>
                                    <p:anim calcmode="lin" valueType="num">
                                      <p:cBhvr>
                                        <p:cTn id="70" dur="1000" fill="hold"/>
                                        <p:tgtEl>
                                          <p:spTgt spid="15"/>
                                        </p:tgtEl>
                                        <p:attrNameLst>
                                          <p:attrName>ppt_x</p:attrName>
                                        </p:attrNameLst>
                                      </p:cBhvr>
                                      <p:tavLst>
                                        <p:tav tm="0">
                                          <p:val>
                                            <p:strVal val="#ppt_x"/>
                                          </p:val>
                                        </p:tav>
                                        <p:tav tm="100000">
                                          <p:val>
                                            <p:strVal val="#ppt_x"/>
                                          </p:val>
                                        </p:tav>
                                      </p:tavLst>
                                    </p:anim>
                                    <p:anim calcmode="lin" valueType="num">
                                      <p:cBhvr>
                                        <p:cTn id="7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fade">
                                      <p:cBhvr>
                                        <p:cTn id="76" dur="1000"/>
                                        <p:tgtEl>
                                          <p:spTgt spid="18"/>
                                        </p:tgtEl>
                                      </p:cBhvr>
                                    </p:animEffect>
                                    <p:anim calcmode="lin" valueType="num">
                                      <p:cBhvr>
                                        <p:cTn id="77" dur="1000" fill="hold"/>
                                        <p:tgtEl>
                                          <p:spTgt spid="18"/>
                                        </p:tgtEl>
                                        <p:attrNameLst>
                                          <p:attrName>ppt_x</p:attrName>
                                        </p:attrNameLst>
                                      </p:cBhvr>
                                      <p:tavLst>
                                        <p:tav tm="0">
                                          <p:val>
                                            <p:strVal val="#ppt_x"/>
                                          </p:val>
                                        </p:tav>
                                        <p:tav tm="100000">
                                          <p:val>
                                            <p:strVal val="#ppt_x"/>
                                          </p:val>
                                        </p:tav>
                                      </p:tavLst>
                                    </p:anim>
                                    <p:anim calcmode="lin" valueType="num">
                                      <p:cBhvr>
                                        <p:cTn id="7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0383" cy="4351338"/>
          </a:xfrm>
        </p:spPr>
        <p:txBody>
          <a:bodyPr>
            <a:noAutofit/>
          </a:bodyPr>
          <a:lstStyle/>
          <a:p>
            <a:pPr marL="0" indent="0" algn="just">
              <a:buNone/>
            </a:pPr>
            <a:r>
              <a:rPr lang="en-US" sz="3600" b="1" u="sng" dirty="0" smtClean="0">
                <a:solidFill>
                  <a:srgbClr val="FF0000"/>
                </a:solidFill>
                <a:latin typeface="Times New Roman" panose="02020603050405020304" pitchFamily="18" charset="0"/>
                <a:cs typeface="Times New Roman" panose="02020603050405020304" pitchFamily="18" charset="0"/>
              </a:rPr>
              <a:t>2.Tác </a:t>
            </a:r>
            <a:r>
              <a:rPr lang="en-US" sz="3600" b="1" u="sng" dirty="0" err="1" smtClean="0">
                <a:solidFill>
                  <a:srgbClr val="FF0000"/>
                </a:solidFill>
                <a:latin typeface="Times New Roman" panose="02020603050405020304" pitchFamily="18" charset="0"/>
                <a:cs typeface="Times New Roman" panose="02020603050405020304" pitchFamily="18" charset="0"/>
              </a:rPr>
              <a:t>phẩm</a:t>
            </a:r>
            <a:r>
              <a:rPr lang="en-US" sz="3600" b="1" u="sng" dirty="0" smtClean="0">
                <a:solidFill>
                  <a:srgbClr val="FF0000"/>
                </a:solidFill>
                <a:latin typeface="Times New Roman" panose="02020603050405020304" pitchFamily="18" charset="0"/>
                <a:cs typeface="Times New Roman" panose="02020603050405020304" pitchFamily="18" charset="0"/>
              </a:rPr>
              <a:t>­</a:t>
            </a:r>
          </a:p>
          <a:p>
            <a:pPr marL="742950" indent="-742950" algn="just">
              <a:buAutoNum type="alphaLcPeriod"/>
            </a:pPr>
            <a:r>
              <a:rPr lang="en-US" sz="3600" b="1" i="1" u="sng" dirty="0" err="1" smtClean="0">
                <a:solidFill>
                  <a:srgbClr val="FF0000"/>
                </a:solidFill>
                <a:latin typeface="Times New Roman" panose="02020603050405020304" pitchFamily="18" charset="0"/>
                <a:cs typeface="Times New Roman" panose="02020603050405020304" pitchFamily="18" charset="0"/>
              </a:rPr>
              <a:t>Truyện</a:t>
            </a:r>
            <a:r>
              <a:rPr lang="en-US" sz="3600" b="1" i="1" u="sng" dirty="0" smtClean="0">
                <a:solidFill>
                  <a:srgbClr val="FF0000"/>
                </a:solidFill>
                <a:latin typeface="Times New Roman" panose="02020603050405020304" pitchFamily="18" charset="0"/>
                <a:cs typeface="Times New Roman" panose="02020603050405020304" pitchFamily="18" charset="0"/>
              </a:rPr>
              <a:t> </a:t>
            </a:r>
            <a:r>
              <a:rPr lang="en-US" sz="3600" b="1" i="1" u="sng" dirty="0" err="1">
                <a:solidFill>
                  <a:srgbClr val="FF0000"/>
                </a:solidFill>
                <a:latin typeface="Times New Roman" panose="02020603050405020304" pitchFamily="18" charset="0"/>
                <a:cs typeface="Times New Roman" panose="02020603050405020304" pitchFamily="18" charset="0"/>
              </a:rPr>
              <a:t>Lục</a:t>
            </a:r>
            <a:r>
              <a:rPr lang="en-US" sz="3600" b="1" i="1" u="sng" dirty="0">
                <a:solidFill>
                  <a:srgbClr val="FF0000"/>
                </a:solidFill>
                <a:latin typeface="Times New Roman" panose="02020603050405020304" pitchFamily="18" charset="0"/>
                <a:cs typeface="Times New Roman" panose="02020603050405020304" pitchFamily="18" charset="0"/>
              </a:rPr>
              <a:t> </a:t>
            </a:r>
            <a:r>
              <a:rPr lang="en-US" sz="3600" b="1" i="1" u="sng" dirty="0" err="1">
                <a:solidFill>
                  <a:srgbClr val="FF0000"/>
                </a:solidFill>
                <a:latin typeface="Times New Roman" panose="02020603050405020304" pitchFamily="18" charset="0"/>
                <a:cs typeface="Times New Roman" panose="02020603050405020304" pitchFamily="18" charset="0"/>
              </a:rPr>
              <a:t>Vân</a:t>
            </a:r>
            <a:r>
              <a:rPr lang="en-US" sz="3600" b="1" i="1" u="sng" dirty="0">
                <a:solidFill>
                  <a:srgbClr val="FF0000"/>
                </a:solidFill>
                <a:latin typeface="Times New Roman" panose="02020603050405020304" pitchFamily="18" charset="0"/>
                <a:cs typeface="Times New Roman" panose="02020603050405020304" pitchFamily="18" charset="0"/>
              </a:rPr>
              <a:t> </a:t>
            </a:r>
            <a:r>
              <a:rPr lang="en-US" sz="3600" b="1" i="1" u="sng" dirty="0" err="1">
                <a:solidFill>
                  <a:srgbClr val="FF0000"/>
                </a:solidFill>
                <a:latin typeface="Times New Roman" panose="02020603050405020304" pitchFamily="18" charset="0"/>
                <a:cs typeface="Times New Roman" panose="02020603050405020304" pitchFamily="18" charset="0"/>
              </a:rPr>
              <a:t>Tiên</a:t>
            </a:r>
            <a:r>
              <a:rPr lang="en-US" sz="3600" b="1" i="1" u="sng" dirty="0">
                <a:solidFill>
                  <a:srgbClr val="FF0000"/>
                </a:solidFill>
                <a:latin typeface="Times New Roman" panose="02020603050405020304" pitchFamily="18" charset="0"/>
                <a:cs typeface="Times New Roman" panose="02020603050405020304" pitchFamily="18" charset="0"/>
              </a:rPr>
              <a:t> </a:t>
            </a:r>
            <a:endParaRPr lang="en-US" sz="3600" b="1" i="1" u="sng"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3600" i="1"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Truyện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thơ</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Nôm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có</a:t>
            </a:r>
            <a:r>
              <a:rPr lang="en-US" sz="3600" b="1" i="1" dirty="0">
                <a:latin typeface="Times New Roman" panose="02020603050405020304" pitchFamily="18" charset="0"/>
                <a:cs typeface="Times New Roman" panose="02020603050405020304" pitchFamily="18" charset="0"/>
              </a:rPr>
              <a:t> 2082 </a:t>
            </a:r>
            <a:r>
              <a:rPr lang="en-US" sz="3600" b="1" i="1" dirty="0" err="1">
                <a:latin typeface="Times New Roman" panose="02020603050405020304" pitchFamily="18" charset="0"/>
                <a:cs typeface="Times New Roman" panose="02020603050405020304" pitchFamily="18" charset="0"/>
              </a:rPr>
              <a:t>câu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thơ</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lục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bát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Nguyễn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Chiểu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khoảng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đầu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thập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kỉ</a:t>
            </a:r>
            <a:r>
              <a:rPr lang="en-US" sz="3600" dirty="0">
                <a:latin typeface="Times New Roman" panose="02020603050405020304" pitchFamily="18" charset="0"/>
                <a:cs typeface="Times New Roman" panose="02020603050405020304" pitchFamily="18" charset="0"/>
              </a:rPr>
              <a:t> 50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kỉ</a:t>
            </a:r>
            <a:r>
              <a:rPr lang="en-US" sz="3600" dirty="0">
                <a:latin typeface="Times New Roman" panose="02020603050405020304" pitchFamily="18" charset="0"/>
                <a:cs typeface="Times New Roman" panose="02020603050405020304" pitchFamily="18" charset="0"/>
              </a:rPr>
              <a:t> XIX. </a:t>
            </a:r>
            <a:r>
              <a:rPr lang="en-US" sz="3600" dirty="0" err="1">
                <a:latin typeface="Times New Roman" panose="02020603050405020304" pitchFamily="18" charset="0"/>
                <a:cs typeface="Times New Roman" panose="02020603050405020304" pitchFamily="18" charset="0"/>
              </a:rPr>
              <a:t>Truyện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truyền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rộng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mạnh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bền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đặc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cs typeface="Times New Roman" panose="02020603050405020304" pitchFamily="18" charset="0"/>
              </a:rPr>
              <a:t> Nam </a:t>
            </a:r>
            <a:r>
              <a:rPr lang="en-US" sz="3600" dirty="0" err="1">
                <a:latin typeface="Times New Roman" panose="02020603050405020304" pitchFamily="18" charset="0"/>
                <a:cs typeface="Times New Roman" panose="02020603050405020304" pitchFamily="18" charset="0"/>
              </a:rPr>
              <a:t>Bộ</a:t>
            </a:r>
            <a:r>
              <a:rPr lang="en-US" sz="3600" dirty="0">
                <a:latin typeface="Times New Roman" panose="02020603050405020304" pitchFamily="18" charset="0"/>
                <a:cs typeface="Times New Roman" panose="02020603050405020304" pitchFamily="18" charset="0"/>
              </a:rPr>
              <a:t>.</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Cốt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truyện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gồm</a:t>
            </a:r>
            <a:r>
              <a:rPr lang="en-US" sz="3600" b="1" i="1" dirty="0">
                <a:latin typeface="Times New Roman" panose="02020603050405020304" pitchFamily="18" charset="0"/>
                <a:cs typeface="Times New Roman" panose="02020603050405020304" pitchFamily="18" charset="0"/>
              </a:rPr>
              <a:t> 4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a:t>
            </a:r>
          </a:p>
          <a:p>
            <a:pPr marL="0" indent="0" algn="just">
              <a:buNone/>
            </a:pP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Lục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đánh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cướp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cứu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Nguyệt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Nga</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Lục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cứu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giúp</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Kiều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Nguyệt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vẫn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giữ</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thủy</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Lục</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Vân</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Nguyệt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nhau</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04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09" y="0"/>
            <a:ext cx="12014915" cy="4351338"/>
          </a:xfrm>
        </p:spPr>
        <p:txBody>
          <a:bodyPr>
            <a:noAutofit/>
          </a:bodyPr>
          <a:lstStyle/>
          <a:p>
            <a:pPr marL="0" indent="0">
              <a:buNone/>
            </a:pP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Nội</a:t>
            </a:r>
            <a:r>
              <a:rPr lang="en-US" sz="4000" b="1" i="1" dirty="0">
                <a:latin typeface="Times New Roman" panose="02020603050405020304" pitchFamily="18" charset="0"/>
                <a:cs typeface="Times New Roman" panose="02020603050405020304" pitchFamily="18" charset="0"/>
              </a:rPr>
              <a:t> dung </a:t>
            </a:r>
            <a:r>
              <a:rPr lang="en-US" sz="4000" b="1" i="1" dirty="0" err="1">
                <a:latin typeface="Times New Roman" panose="02020603050405020304" pitchFamily="18" charset="0"/>
                <a:cs typeface="Times New Roman" panose="02020603050405020304" pitchFamily="18" charset="0"/>
              </a:rPr>
              <a:t>truyện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đề</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cao</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đạo</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lí</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làm</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người</a:t>
            </a:r>
            <a:r>
              <a:rPr lang="en-US" sz="4000" b="1" i="1" dirty="0">
                <a:latin typeface="Times New Roman" panose="02020603050405020304" pitchFamily="18" charset="0"/>
                <a:cs typeface="Times New Roman" panose="02020603050405020304" pitchFamily="18" charset="0"/>
              </a:rPr>
              <a:t>:</a:t>
            </a:r>
          </a:p>
          <a:p>
            <a:pPr marL="0" indent="0" algn="just">
              <a:buNone/>
            </a:pPr>
            <a:r>
              <a:rPr lang="en-US" sz="4000" i="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giữa</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hội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cha con, </a:t>
            </a:r>
            <a:r>
              <a:rPr lang="en-US" sz="4000" dirty="0" err="1">
                <a:latin typeface="Times New Roman" panose="02020603050405020304" pitchFamily="18" charset="0"/>
                <a:cs typeface="Times New Roman" panose="02020603050405020304" pitchFamily="18" charset="0"/>
              </a:rPr>
              <a:t>mẹ</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nghĩa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chồng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bè</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yêu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thương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sẵn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cưu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mang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đùm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bọc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gặp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hoạn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nạn</a:t>
            </a:r>
            <a:r>
              <a:rPr lang="en-US" sz="4000" dirty="0">
                <a:latin typeface="Times New Roman" panose="02020603050405020304" pitchFamily="18" charset="0"/>
                <a:cs typeface="Times New Roman" panose="02020603050405020304" pitchFamily="18" charset="0"/>
              </a:rPr>
              <a:t>.</a:t>
            </a:r>
          </a:p>
          <a:p>
            <a:pPr marL="0" indent="0" algn="just">
              <a:buNone/>
            </a:pPr>
            <a:r>
              <a:rPr lang="en-US" sz="4000" dirty="0">
                <a:latin typeface="Times New Roman" panose="02020603050405020304" pitchFamily="18" charset="0"/>
                <a:cs typeface="Times New Roman" panose="02020603050405020304" pitchFamily="18" charset="0"/>
              </a:rPr>
              <a:t>	+ </a:t>
            </a:r>
            <a:r>
              <a:rPr lang="en-US" sz="4000" dirty="0" err="1">
                <a:latin typeface="Times New Roman" panose="02020603050405020304" pitchFamily="18" charset="0"/>
                <a:cs typeface="Times New Roman" panose="02020603050405020304" pitchFamily="18" charset="0"/>
              </a:rPr>
              <a:t>Đề</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hiệp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sẵn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tay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cứu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khổ,phòng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nguy</a:t>
            </a:r>
            <a:r>
              <a:rPr lang="en-US" sz="4000" dirty="0">
                <a:latin typeface="Times New Roman" panose="02020603050405020304" pitchFamily="18" charset="0"/>
                <a:cs typeface="Times New Roman" panose="02020603050405020304" pitchFamily="18" charset="0"/>
              </a:rPr>
              <a:t>.</a:t>
            </a:r>
          </a:p>
          <a:p>
            <a:pPr marL="0" indent="0" algn="just">
              <a:buNone/>
            </a:pPr>
            <a:r>
              <a:rPr lang="en-US" sz="4000" dirty="0">
                <a:latin typeface="Times New Roman" panose="02020603050405020304" pitchFamily="18" charset="0"/>
                <a:cs typeface="Times New Roman" panose="02020603050405020304" pitchFamily="18" charset="0"/>
              </a:rPr>
              <a:t>	+ </a:t>
            </a:r>
            <a:r>
              <a:rPr lang="en-US" sz="4000" dirty="0" err="1">
                <a:latin typeface="Times New Roman" panose="02020603050405020304" pitchFamily="18" charset="0"/>
                <a:cs typeface="Times New Roman" panose="02020603050405020304" pitchFamily="18" charset="0"/>
              </a:rPr>
              <a:t>Thể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hiện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vọng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hướng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lẽ</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bằng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tốt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đẹp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cuộc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thiện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chính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7368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031" y="-126908"/>
            <a:ext cx="11994524" cy="7049302"/>
          </a:xfrm>
          <a:prstGeom prst="rect">
            <a:avLst/>
          </a:prstGeom>
        </p:spPr>
        <p:txBody>
          <a:bodyPr wrap="square">
            <a:spAutoFit/>
          </a:bodyPr>
          <a:lstStyle/>
          <a:p>
            <a:pPr algn="just">
              <a:lnSpc>
                <a:spcPct val="115000"/>
              </a:lnSpc>
              <a:spcAft>
                <a:spcPts val="0"/>
              </a:spcAft>
            </a:pPr>
            <a:r>
              <a:rPr lang="en-US" sz="3600" b="1" i="1" dirty="0" smtClean="0">
                <a:effectLst/>
                <a:latin typeface="Times New Roman" panose="02020603050405020304" pitchFamily="18" charset="0"/>
                <a:ea typeface="Times New Roman" panose="02020603050405020304" pitchFamily="18" charset="0"/>
              </a:rPr>
              <a:t>- </a:t>
            </a:r>
            <a:r>
              <a:rPr lang="en-US" sz="3600" b="1" i="1" dirty="0" err="1" smtClean="0">
                <a:effectLst/>
                <a:latin typeface="Times New Roman" panose="02020603050405020304" pitchFamily="18" charset="0"/>
                <a:ea typeface="Times New Roman" panose="02020603050405020304" pitchFamily="18" charset="0"/>
              </a:rPr>
              <a:t>Nghệ</a:t>
            </a:r>
            <a:r>
              <a:rPr lang="en-US" sz="3600" b="1" i="1" dirty="0" smtClean="0">
                <a:effectLst/>
                <a:latin typeface="Times New Roman" panose="02020603050405020304" pitchFamily="18" charset="0"/>
                <a:ea typeface="Times New Roman" panose="02020603050405020304" pitchFamily="18" charset="0"/>
              </a:rPr>
              <a:t> </a:t>
            </a:r>
            <a:r>
              <a:rPr lang="en-US" sz="3600" b="1" i="1" dirty="0" err="1" smtClean="0">
                <a:effectLst/>
                <a:latin typeface="Times New Roman" panose="02020603050405020304" pitchFamily="18" charset="0"/>
                <a:ea typeface="Times New Roman" panose="02020603050405020304" pitchFamily="18" charset="0"/>
              </a:rPr>
              <a:t>thuật</a:t>
            </a:r>
            <a:r>
              <a:rPr lang="en-US" sz="3600" b="1" i="1" dirty="0" smtClean="0">
                <a:effectLst/>
                <a:latin typeface="Times New Roman" panose="02020603050405020304" pitchFamily="18" charset="0"/>
                <a:ea typeface="Times New Roman" panose="02020603050405020304" pitchFamily="18" charset="0"/>
              </a:rPr>
              <a:t>:</a:t>
            </a:r>
          </a:p>
          <a:p>
            <a:pPr algn="just">
              <a:lnSpc>
                <a:spcPct val="115000"/>
              </a:lnSpc>
              <a:spcAft>
                <a:spcPts val="0"/>
              </a:spcAft>
            </a:pP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Truyện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Lục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Tiên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một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truyện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thơ</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Nôm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mang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tính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chất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truyện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đọc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xem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vì</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thế</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người</a:t>
            </a:r>
            <a:r>
              <a:rPr lang="en-US" sz="3600" dirty="0" smtClean="0">
                <a:effectLst/>
                <a:latin typeface="Times New Roman" panose="02020603050405020304" pitchFamily="18" charset="0"/>
                <a:ea typeface="Times New Roman" panose="02020603050405020304" pitchFamily="18" charset="0"/>
              </a:rPr>
              <a:t> ta </a:t>
            </a:r>
            <a:r>
              <a:rPr lang="en-US" sz="3600" dirty="0" err="1" smtClean="0">
                <a:effectLst/>
                <a:latin typeface="Times New Roman" panose="02020603050405020304" pitchFamily="18" charset="0"/>
                <a:ea typeface="Times New Roman" panose="02020603050405020304" pitchFamily="18" charset="0"/>
              </a:rPr>
              <a:t>thường</a:t>
            </a: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kể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thơ</a:t>
            </a: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nói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thơ</a:t>
            </a: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hát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Tiên</a:t>
            </a:r>
            <a:r>
              <a:rPr lang="en-US" sz="3600" dirty="0" smtClean="0">
                <a:effectLst/>
                <a:latin typeface="Times New Roman" panose="02020603050405020304" pitchFamily="18" charset="0"/>
                <a:ea typeface="Times New Roman" panose="02020603050405020304" pitchFamily="18" charset="0"/>
              </a:rPr>
              <a:t>.</a:t>
            </a:r>
          </a:p>
          <a:p>
            <a:pPr algn="just">
              <a:lnSpc>
                <a:spcPct val="115000"/>
              </a:lnSpc>
              <a:spcAft>
                <a:spcPts val="0"/>
              </a:spcAft>
            </a:pP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Tính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vật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được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bộc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lộ</a:t>
            </a:r>
            <a:r>
              <a:rPr lang="en-US" sz="3600" dirty="0" smtClean="0">
                <a:effectLst/>
                <a:latin typeface="Times New Roman" panose="02020603050405020304" pitchFamily="18" charset="0"/>
                <a:ea typeface="Times New Roman" panose="02020603050405020304" pitchFamily="18" charset="0"/>
              </a:rPr>
              <a:t> qua </a:t>
            </a:r>
            <a:r>
              <a:rPr lang="en-US" sz="3600" dirty="0" err="1" smtClean="0">
                <a:effectLst/>
                <a:latin typeface="Times New Roman" panose="02020603050405020304" pitchFamily="18" charset="0"/>
                <a:ea typeface="Times New Roman" panose="02020603050405020304" pitchFamily="18" charset="0"/>
              </a:rPr>
              <a:t>việc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làm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nói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cử</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chỉ</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ít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biểu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hiện</a:t>
            </a:r>
            <a:r>
              <a:rPr lang="en-US" sz="3600" dirty="0" smtClean="0">
                <a:effectLst/>
                <a:latin typeface="Times New Roman" panose="02020603050405020304" pitchFamily="18" charset="0"/>
                <a:ea typeface="Times New Roman" panose="02020603050405020304" pitchFamily="18" charset="0"/>
              </a:rPr>
              <a:t> qua </a:t>
            </a:r>
            <a:r>
              <a:rPr lang="en-US" sz="3600" dirty="0" err="1" smtClean="0">
                <a:effectLst/>
                <a:latin typeface="Times New Roman" panose="02020603050405020304" pitchFamily="18" charset="0"/>
                <a:ea typeface="Times New Roman" panose="02020603050405020304" pitchFamily="18" charset="0"/>
              </a:rPr>
              <a:t>nội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tâm</a:t>
            </a:r>
            <a:r>
              <a:rPr lang="en-US" sz="3600" dirty="0" smtClean="0">
                <a:effectLst/>
                <a:latin typeface="Times New Roman" panose="02020603050405020304" pitchFamily="18" charset="0"/>
                <a:ea typeface="Times New Roman" panose="02020603050405020304" pitchFamily="18" charset="0"/>
              </a:rPr>
              <a:t>.</a:t>
            </a:r>
          </a:p>
          <a:p>
            <a:pPr algn="just">
              <a:lnSpc>
                <a:spcPct val="115000"/>
              </a:lnSpc>
              <a:spcAft>
                <a:spcPts val="0"/>
              </a:spcAft>
            </a:pPr>
            <a:r>
              <a:rPr lang="en-US" sz="3600" dirty="0" smtClean="0">
                <a:effectLst/>
                <a:latin typeface="Times New Roman" panose="02020603050405020304" pitchFamily="18" charset="0"/>
                <a:ea typeface="Times New Roman" panose="02020603050405020304" pitchFamily="18" charset="0"/>
              </a:rPr>
              <a:t>	+ </a:t>
            </a:r>
            <a:r>
              <a:rPr lang="en-US" sz="3600" dirty="0" err="1" smtClean="0">
                <a:effectLst/>
                <a:latin typeface="Times New Roman" panose="02020603050405020304" pitchFamily="18" charset="0"/>
                <a:ea typeface="Times New Roman" panose="02020603050405020304" pitchFamily="18" charset="0"/>
              </a:rPr>
              <a:t>Kiểu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kết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cấu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ước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lệ</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người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tốt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thường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gặp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nhiều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gian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truân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trắc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trở</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đường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đời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bị</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kẻ</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xấu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hãm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lừa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lọc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nhưng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họ</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vẫn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được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phù</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trợ</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cưu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mang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cuối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cùng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được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hưởng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hạnh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phúc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Kẻ</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xấu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bị</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trừng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trị</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Kết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cấu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thể</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hiện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lý</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cuộc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sống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và</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khát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vọng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của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dân</a:t>
            </a:r>
            <a:r>
              <a:rPr lang="en-US" sz="3600" dirty="0" smtClean="0">
                <a:effectLst/>
                <a:latin typeface="Times New Roman" panose="02020603050405020304" pitchFamily="18" charset="0"/>
                <a:ea typeface="Times New Roman" panose="02020603050405020304" pitchFamily="18" charset="0"/>
              </a:rPr>
              <a:t>; ở </a:t>
            </a:r>
            <a:r>
              <a:rPr lang="en-US" sz="3600" dirty="0" err="1" smtClean="0">
                <a:effectLst/>
                <a:latin typeface="Times New Roman" panose="02020603050405020304" pitchFamily="18" charset="0"/>
                <a:ea typeface="Times New Roman" panose="02020603050405020304" pitchFamily="18" charset="0"/>
              </a:rPr>
              <a:t>hiền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gặp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lành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thiện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thắng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cái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ác</a:t>
            </a:r>
            <a:r>
              <a:rPr lang="en-US" sz="3600" dirty="0" smtClean="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47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12054625" cy="6321731"/>
          </a:xfrm>
          <a:prstGeom prst="rect">
            <a:avLst/>
          </a:prstGeom>
        </p:spPr>
        <p:txBody>
          <a:bodyPr wrap="square">
            <a:spAutoFit/>
          </a:bodyPr>
          <a:lstStyle/>
          <a:p>
            <a:pPr algn="just">
              <a:lnSpc>
                <a:spcPct val="115000"/>
              </a:lnSpc>
              <a:spcAft>
                <a:spcPts val="0"/>
              </a:spcAft>
            </a:pPr>
            <a:r>
              <a:rPr lang="en-US" sz="4400" b="1" dirty="0" smtClean="0">
                <a:solidFill>
                  <a:srgbClr val="FF0000"/>
                </a:solidFill>
                <a:latin typeface="Times New Roman" panose="02020603050405020304" pitchFamily="18" charset="0"/>
                <a:ea typeface="Times New Roman" panose="02020603050405020304" pitchFamily="18" charset="0"/>
              </a:rPr>
              <a:t>b</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Đoạn</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trích</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Lục</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Vân</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Tiên</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cứu</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Kiều</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Nguyệt</a:t>
            </a:r>
            <a:r>
              <a:rPr lang="en-US" sz="4400" b="1" dirty="0" smtClean="0">
                <a:solidFill>
                  <a:srgbClr val="FF0000"/>
                </a:solidFill>
                <a:effectLst/>
                <a:latin typeface="Times New Roman" panose="02020603050405020304" pitchFamily="18" charset="0"/>
                <a:ea typeface="Times New Roman" panose="02020603050405020304" pitchFamily="18" charset="0"/>
              </a:rPr>
              <a:t> </a:t>
            </a:r>
            <a:r>
              <a:rPr lang="en-US" sz="4400" b="1" dirty="0" err="1" smtClean="0">
                <a:solidFill>
                  <a:srgbClr val="FF0000"/>
                </a:solidFill>
                <a:effectLst/>
                <a:latin typeface="Times New Roman" panose="02020603050405020304" pitchFamily="18" charset="0"/>
                <a:ea typeface="Times New Roman" panose="02020603050405020304" pitchFamily="18" charset="0"/>
              </a:rPr>
              <a:t>Nga</a:t>
            </a:r>
            <a:endParaRPr lang="en-US" sz="4400" dirty="0" smtClean="0">
              <a:solidFill>
                <a:srgbClr val="FF0000"/>
              </a:solidFill>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4400" dirty="0" smtClean="0">
                <a:effectLst/>
                <a:latin typeface="Times New Roman" panose="02020603050405020304" pitchFamily="18" charset="0"/>
                <a:ea typeface="Times New Roman" panose="02020603050405020304" pitchFamily="18" charset="0"/>
              </a:rPr>
              <a:t>- </a:t>
            </a:r>
            <a:r>
              <a:rPr lang="en-US" sz="4400" b="1" i="1" u="sng" dirty="0" err="1" smtClean="0">
                <a:effectLst/>
                <a:latin typeface="Times New Roman" panose="02020603050405020304" pitchFamily="18" charset="0"/>
                <a:ea typeface="Times New Roman" panose="02020603050405020304" pitchFamily="18" charset="0"/>
              </a:rPr>
              <a:t>Xuất</a:t>
            </a:r>
            <a:r>
              <a:rPr lang="en-US" sz="4400" b="1" i="1" u="sng" dirty="0" smtClean="0">
                <a:effectLst/>
                <a:latin typeface="Times New Roman" panose="02020603050405020304" pitchFamily="18" charset="0"/>
                <a:ea typeface="Times New Roman" panose="02020603050405020304" pitchFamily="18" charset="0"/>
              </a:rPr>
              <a:t> </a:t>
            </a:r>
            <a:r>
              <a:rPr lang="en-US" sz="4400" b="1" i="1" u="sng" dirty="0" err="1" smtClean="0">
                <a:latin typeface="Times New Roman" panose="02020603050405020304" pitchFamily="18" charset="0"/>
                <a:ea typeface="Times New Roman" panose="02020603050405020304" pitchFamily="18" charset="0"/>
              </a:rPr>
              <a:t>x</a:t>
            </a:r>
            <a:r>
              <a:rPr lang="en-US" sz="4400" b="1" i="1" u="sng" dirty="0" err="1" smtClean="0">
                <a:effectLst/>
                <a:latin typeface="Times New Roman" panose="02020603050405020304" pitchFamily="18" charset="0"/>
                <a:ea typeface="Times New Roman" panose="02020603050405020304" pitchFamily="18" charset="0"/>
              </a:rPr>
              <a:t>ứ</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nằm</a:t>
            </a:r>
            <a:r>
              <a:rPr lang="en-US" sz="4400" dirty="0" smtClean="0">
                <a:effectLst/>
                <a:latin typeface="Times New Roman" panose="02020603050405020304" pitchFamily="18" charset="0"/>
                <a:ea typeface="Times New Roman" panose="02020603050405020304" pitchFamily="18" charset="0"/>
              </a:rPr>
              <a:t> ở </a:t>
            </a:r>
            <a:r>
              <a:rPr lang="en-US" sz="4400" dirty="0" err="1" smtClean="0">
                <a:effectLst/>
                <a:latin typeface="Times New Roman" panose="02020603050405020304" pitchFamily="18" charset="0"/>
                <a:ea typeface="Times New Roman" panose="02020603050405020304" pitchFamily="18" charset="0"/>
              </a:rPr>
              <a:t>phần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đầu</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của</a:t>
            </a:r>
            <a:r>
              <a:rPr lang="en-US" sz="4400" dirty="0" smtClean="0">
                <a:effectLst/>
                <a:latin typeface="Times New Roman" panose="02020603050405020304" pitchFamily="18" charset="0"/>
                <a:ea typeface="Times New Roman" panose="02020603050405020304" pitchFamily="18" charset="0"/>
              </a:rPr>
              <a:t> “</a:t>
            </a:r>
            <a:r>
              <a:rPr lang="en-US" sz="4400" i="1" dirty="0" err="1" smtClean="0">
                <a:effectLst/>
                <a:latin typeface="Times New Roman" panose="02020603050405020304" pitchFamily="18" charset="0"/>
                <a:ea typeface="Times New Roman" panose="02020603050405020304" pitchFamily="18" charset="0"/>
              </a:rPr>
              <a:t>Truyện</a:t>
            </a:r>
            <a:r>
              <a:rPr lang="en-US" sz="4400" i="1" dirty="0" smtClean="0">
                <a:effectLst/>
                <a:latin typeface="Times New Roman" panose="02020603050405020304" pitchFamily="18" charset="0"/>
                <a:ea typeface="Times New Roman" panose="02020603050405020304" pitchFamily="18" charset="0"/>
              </a:rPr>
              <a:t> </a:t>
            </a:r>
            <a:r>
              <a:rPr lang="en-US" sz="4400" i="1" dirty="0" err="1" smtClean="0">
                <a:effectLst/>
                <a:latin typeface="Times New Roman" panose="02020603050405020304" pitchFamily="18" charset="0"/>
                <a:ea typeface="Times New Roman" panose="02020603050405020304" pitchFamily="18" charset="0"/>
              </a:rPr>
              <a:t>Lục</a:t>
            </a:r>
            <a:r>
              <a:rPr lang="en-US" sz="4400" i="1" dirty="0" smtClean="0">
                <a:effectLst/>
                <a:latin typeface="Times New Roman" panose="02020603050405020304" pitchFamily="18" charset="0"/>
                <a:ea typeface="Times New Roman" panose="02020603050405020304" pitchFamily="18" charset="0"/>
              </a:rPr>
              <a:t> </a:t>
            </a:r>
            <a:r>
              <a:rPr lang="en-US" sz="4400" i="1" dirty="0" err="1" smtClean="0">
                <a:effectLst/>
                <a:latin typeface="Times New Roman" panose="02020603050405020304" pitchFamily="18" charset="0"/>
                <a:ea typeface="Times New Roman" panose="02020603050405020304" pitchFamily="18" charset="0"/>
              </a:rPr>
              <a:t>Vân</a:t>
            </a:r>
            <a:r>
              <a:rPr lang="en-US" sz="4400" i="1" dirty="0" smtClean="0">
                <a:effectLst/>
                <a:latin typeface="Times New Roman" panose="02020603050405020304" pitchFamily="18" charset="0"/>
                <a:ea typeface="Times New Roman" panose="02020603050405020304" pitchFamily="18" charset="0"/>
              </a:rPr>
              <a:t> </a:t>
            </a:r>
            <a:r>
              <a:rPr lang="en-US" sz="4400" i="1" dirty="0" err="1" smtClean="0">
                <a:effectLst/>
                <a:latin typeface="Times New Roman" panose="02020603050405020304" pitchFamily="18" charset="0"/>
                <a:ea typeface="Times New Roman" panose="02020603050405020304" pitchFamily="18" charset="0"/>
              </a:rPr>
              <a:t>Tiên</a:t>
            </a:r>
            <a:r>
              <a:rPr lang="en-US" sz="4400" i="1" dirty="0" smtClean="0">
                <a:effectLst/>
                <a:latin typeface="Times New Roman" panose="02020603050405020304" pitchFamily="18" charset="0"/>
                <a:ea typeface="Times New Roman" panose="02020603050405020304" pitchFamily="18" charset="0"/>
              </a:rPr>
              <a:t>.”</a:t>
            </a:r>
            <a:endParaRPr lang="en-US" sz="4400" dirty="0" smtClean="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en-US" sz="4400" dirty="0" smtClean="0">
                <a:effectLst/>
                <a:latin typeface="Times New Roman" panose="02020603050405020304" pitchFamily="18" charset="0"/>
                <a:ea typeface="Times New Roman" panose="02020603050405020304" pitchFamily="18" charset="0"/>
              </a:rPr>
              <a:t>- </a:t>
            </a:r>
            <a:r>
              <a:rPr lang="en-US" sz="4400" b="1" i="1" u="sng" dirty="0" err="1" smtClean="0">
                <a:effectLst/>
                <a:latin typeface="Times New Roman" panose="02020603050405020304" pitchFamily="18" charset="0"/>
                <a:ea typeface="Times New Roman" panose="02020603050405020304" pitchFamily="18" charset="0"/>
              </a:rPr>
              <a:t>Đại</a:t>
            </a:r>
            <a:r>
              <a:rPr lang="en-US" sz="4400" b="1" i="1" u="sng" dirty="0" smtClean="0">
                <a:effectLst/>
                <a:latin typeface="Times New Roman" panose="02020603050405020304" pitchFamily="18" charset="0"/>
                <a:ea typeface="Times New Roman" panose="02020603050405020304" pitchFamily="18" charset="0"/>
              </a:rPr>
              <a:t> ý </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Trên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đường</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trở</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về</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nhà</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thăm</a:t>
            </a:r>
            <a:r>
              <a:rPr lang="en-US" sz="4400" dirty="0" smtClean="0">
                <a:effectLst/>
                <a:latin typeface="Times New Roman" panose="02020603050405020304" pitchFamily="18" charset="0"/>
                <a:ea typeface="Times New Roman" panose="02020603050405020304" pitchFamily="18" charset="0"/>
              </a:rPr>
              <a:t> cha </a:t>
            </a:r>
            <a:r>
              <a:rPr lang="en-US" sz="4400" dirty="0" err="1" smtClean="0">
                <a:effectLst/>
                <a:latin typeface="Times New Roman" panose="02020603050405020304" pitchFamily="18" charset="0"/>
                <a:ea typeface="Times New Roman" panose="02020603050405020304" pitchFamily="18" charset="0"/>
              </a:rPr>
              <a:t>mẹ</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trước</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khi</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lên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kinh</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ứng</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thí</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Lục</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Vân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Tiên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gặp</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bọn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cướp</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đang</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quấy</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nhiễu</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dân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lành</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Thấy</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truyện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bất</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bình</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Vân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Tiên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đã</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ra</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tay</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cứu</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giúp</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đánh</a:t>
            </a:r>
            <a:r>
              <a:rPr lang="en-US" sz="4400" dirty="0" smtClean="0">
                <a:effectLst/>
                <a:latin typeface="Times New Roman" panose="02020603050405020304" pitchFamily="18" charset="0"/>
                <a:ea typeface="Times New Roman" panose="02020603050405020304" pitchFamily="18" charset="0"/>
              </a:rPr>
              <a:t> tan </a:t>
            </a:r>
            <a:r>
              <a:rPr lang="en-US" sz="4400" dirty="0" err="1" smtClean="0">
                <a:effectLst/>
                <a:latin typeface="Times New Roman" panose="02020603050405020304" pitchFamily="18" charset="0"/>
                <a:ea typeface="Times New Roman" panose="02020603050405020304" pitchFamily="18" charset="0"/>
              </a:rPr>
              <a:t>bọn</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cướp</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cứu</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Kiều</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Nguyệt</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Nga</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và</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cô</a:t>
            </a:r>
            <a:r>
              <a:rPr lang="en-US" sz="4400" dirty="0" smtClean="0">
                <a:effectLst/>
                <a:latin typeface="Times New Roman" panose="02020603050405020304" pitchFamily="18" charset="0"/>
                <a:ea typeface="Times New Roman" panose="02020603050405020304" pitchFamily="18" charset="0"/>
              </a:rPr>
              <a:t> </a:t>
            </a:r>
            <a:r>
              <a:rPr lang="en-US" sz="4400" dirty="0" err="1" smtClean="0">
                <a:effectLst/>
                <a:latin typeface="Times New Roman" panose="02020603050405020304" pitchFamily="18" charset="0"/>
                <a:ea typeface="Times New Roman" panose="02020603050405020304" pitchFamily="18" charset="0"/>
              </a:rPr>
              <a:t>hầu</a:t>
            </a:r>
            <a:r>
              <a:rPr lang="en-US" sz="4400" dirty="0" smtClean="0">
                <a:effectLst/>
                <a:latin typeface="Times New Roman" panose="02020603050405020304" pitchFamily="18" charset="0"/>
                <a:ea typeface="Times New Roman" panose="02020603050405020304" pitchFamily="18" charset="0"/>
              </a:rPr>
              <a:t> Kim </a:t>
            </a:r>
            <a:r>
              <a:rPr lang="en-US" sz="4400" dirty="0" err="1" smtClean="0">
                <a:effectLst/>
                <a:latin typeface="Times New Roman" panose="02020603050405020304" pitchFamily="18" charset="0"/>
                <a:ea typeface="Times New Roman" panose="02020603050405020304" pitchFamily="18" charset="0"/>
              </a:rPr>
              <a:t>Liên</a:t>
            </a:r>
            <a:r>
              <a:rPr lang="en-US" sz="4400" dirty="0" smtClean="0">
                <a:effectLst/>
                <a:latin typeface="Times New Roman" panose="02020603050405020304" pitchFamily="18" charset="0"/>
                <a:ea typeface="Times New Roman" panose="02020603050405020304" pitchFamily="18" charset="0"/>
              </a:rPr>
              <a:t>.</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463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circle(in)">
                                      <p:cBhvr>
                                        <p:cTn id="14" dur="20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circle(in)">
                                      <p:cBhvr>
                                        <p:cTn id="19"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0608" y="0"/>
            <a:ext cx="12552608" cy="6835775"/>
          </a:xfrm>
        </p:spPr>
      </p:pic>
    </p:spTree>
    <p:extLst>
      <p:ext uri="{BB962C8B-B14F-4D97-AF65-F5344CB8AC3E}">
        <p14:creationId xmlns:p14="http://schemas.microsoft.com/office/powerpoint/2010/main" val="164441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1914</Words>
  <PresentationFormat>Widescreen</PresentationFormat>
  <Paragraphs>154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2020-06-14T01:36:38Z</dcterms:created>
  <dcterms:modified xsi:type="dcterms:W3CDTF">2020-06-15T10:06:17Z</dcterms:modified>
</cp:coreProperties>
</file>