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53" r:id="rId3"/>
    <p:sldId id="302" r:id="rId4"/>
    <p:sldId id="292" r:id="rId5"/>
    <p:sldId id="417" r:id="rId6"/>
    <p:sldId id="418" r:id="rId7"/>
    <p:sldId id="382" r:id="rId8"/>
    <p:sldId id="334" r:id="rId9"/>
    <p:sldId id="399" r:id="rId10"/>
    <p:sldId id="385" r:id="rId11"/>
    <p:sldId id="412" r:id="rId12"/>
    <p:sldId id="413" r:id="rId13"/>
    <p:sldId id="386" r:id="rId14"/>
    <p:sldId id="414" r:id="rId15"/>
    <p:sldId id="395" r:id="rId16"/>
    <p:sldId id="415" r:id="rId17"/>
    <p:sldId id="422" r:id="rId18"/>
    <p:sldId id="407" r:id="rId19"/>
    <p:sldId id="404" r:id="rId20"/>
    <p:sldId id="419" r:id="rId21"/>
    <p:sldId id="315" r:id="rId22"/>
    <p:sldId id="420" r:id="rId23"/>
    <p:sldId id="331" r:id="rId24"/>
    <p:sldId id="409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7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57"/>
  </p:normalViewPr>
  <p:slideViewPr>
    <p:cSldViewPr snapToGrid="0">
      <p:cViewPr varScale="1">
        <p:scale>
          <a:sx n="60" d="100"/>
          <a:sy n="60" d="100"/>
        </p:scale>
        <p:origin x="96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0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75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94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44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39607" y="6503714"/>
            <a:ext cx="181806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Right On!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1771" y="0"/>
            <a:ext cx="12213771" cy="3868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65631" y="44302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>
                <a:solidFill>
                  <a:schemeClr val="bg1"/>
                </a:solidFill>
              </a:rPr>
              <a:t>Unit 4 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860002" y="12064"/>
            <a:ext cx="22474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9899899" y="47144"/>
            <a:ext cx="228665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baseline="0" dirty="0">
                <a:solidFill>
                  <a:schemeClr val="bg1"/>
                </a:solidFill>
              </a:rPr>
              <a:t>Lesson 4d - Everyday English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2" cy="6859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8465" y="2473774"/>
            <a:ext cx="71350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>
                <a:solidFill>
                  <a:srgbClr val="FF0000"/>
                </a:solidFill>
              </a:rPr>
              <a:t>Unit 4: </a:t>
            </a:r>
            <a:r>
              <a:rPr lang="en-US" sz="4600" b="1" dirty="0">
                <a:solidFill>
                  <a:srgbClr val="FF0000"/>
                </a:solidFill>
              </a:rPr>
              <a:t>All things high-tech</a:t>
            </a:r>
          </a:p>
          <a:p>
            <a:pPr algn="ctr"/>
            <a:r>
              <a:rPr lang="en-US" sz="4600" b="1" dirty="0">
                <a:solidFill>
                  <a:srgbClr val="00B050"/>
                </a:solidFill>
              </a:rPr>
              <a:t>Lesson 4d: Everyday English</a:t>
            </a:r>
          </a:p>
          <a:p>
            <a:pPr algn="ctr"/>
            <a:r>
              <a:rPr lang="en-US" sz="4600" b="1" dirty="0">
                <a:solidFill>
                  <a:srgbClr val="0070C0"/>
                </a:solidFill>
              </a:rPr>
              <a:t>Pages 69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568891"/>
            <a:ext cx="11945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Who are there in the dialogue?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1" y="2538947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" y="2078421"/>
            <a:ext cx="10711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George and Mr. Banks.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92945"/>
            <a:ext cx="6539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Complete the dialogue, use the sentences A-E. </a:t>
            </a:r>
            <a:endParaRPr lang="en-US" sz="3000" i="1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965" y="419874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Pre - Speaking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7495309" y="5791200"/>
            <a:ext cx="2341418" cy="678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36727" y="5237018"/>
            <a:ext cx="2108531" cy="1233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257" y="4038434"/>
            <a:ext cx="3874983" cy="2276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80" y="419874"/>
            <a:ext cx="4361720" cy="60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15" y="612844"/>
            <a:ext cx="119580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George: </a:t>
            </a:r>
            <a:r>
              <a:rPr lang="en-US" sz="3600" dirty="0"/>
              <a:t>Excuse me, </a:t>
            </a:r>
            <a:r>
              <a:rPr lang="en-US" sz="3600" dirty="0" err="1"/>
              <a:t>Mr</a:t>
            </a:r>
            <a:r>
              <a:rPr lang="en-US" sz="3600" dirty="0"/>
              <a:t> Banks. I’m afraid I can’t upload my assignment to the school portal. (1) _________________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Of course. First, open your Internet browser and go to </a:t>
            </a:r>
            <a:r>
              <a:rPr lang="en-US" sz="3600" u="sng" dirty="0">
                <a:solidFill>
                  <a:srgbClr val="0070C0"/>
                </a:solidFill>
              </a:rPr>
              <a:t>www.herefordhs.com/portal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OK. (2) __________________________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Then click on where it says </a:t>
            </a:r>
            <a:r>
              <a:rPr lang="en-US" sz="3600" i="1" dirty="0"/>
              <a:t>Log in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Got it! (3) _______________________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Yes, exactly! Type in your username and password. Then click </a:t>
            </a:r>
            <a:r>
              <a:rPr lang="en-US" sz="3600" i="1" dirty="0"/>
              <a:t>Enter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OK. What’s next?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6923684" y="1186256"/>
            <a:ext cx="455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Could you help me?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6090" y="2836905"/>
            <a:ext cx="455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What do I do then?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1616" y="3921075"/>
            <a:ext cx="615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D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That’s where I sign in, right?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342894" y="3916893"/>
            <a:ext cx="8822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342894" y="2236824"/>
            <a:ext cx="17004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374793" y="4992910"/>
            <a:ext cx="20164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46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27" y="748527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Now, choose </a:t>
            </a:r>
            <a:r>
              <a:rPr lang="en-US" sz="3600" i="1" dirty="0"/>
              <a:t>History</a:t>
            </a:r>
            <a:r>
              <a:rPr lang="en-US" sz="3600" dirty="0"/>
              <a:t> and click on </a:t>
            </a:r>
            <a:r>
              <a:rPr lang="en-US" sz="3600" i="1" dirty="0"/>
              <a:t>Upload assignment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(4) ____________________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Almost. Now open the window, find your file, click on it, then click on </a:t>
            </a:r>
            <a:r>
              <a:rPr lang="en-US" sz="3600" i="1" dirty="0"/>
              <a:t>Open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OK. Then on the browser, I click on </a:t>
            </a:r>
            <a:r>
              <a:rPr lang="en-US" sz="3600" i="1" dirty="0"/>
              <a:t>Upload this file</a:t>
            </a:r>
            <a:r>
              <a:rPr lang="en-US" sz="3600" dirty="0"/>
              <a:t>, right?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Yes, your file is now on the portal.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(5) __________________________________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You’re welcome, George.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0393" y="1300196"/>
            <a:ext cx="470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Is that all?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7855" y="4605045"/>
            <a:ext cx="83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All right. Thank you very much, </a:t>
            </a:r>
            <a:r>
              <a:rPr lang="en-US" sz="3600" dirty="0" err="1">
                <a:solidFill>
                  <a:srgbClr val="FF0000"/>
                </a:solidFill>
                <a:sym typeface="Wingdings" panose="05000000000000000000" pitchFamily="2" charset="2"/>
              </a:rPr>
              <a:t>Mr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Banks.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213048" y="2383185"/>
            <a:ext cx="1313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2307222" y="5676378"/>
            <a:ext cx="28786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9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47531" y="310580"/>
            <a:ext cx="9496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 Listen and check. Then put pictures (a-e) in the correct order. Compare with your partner.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1973" y="1765677"/>
            <a:ext cx="5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many pictures are there?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745" y="2338882"/>
            <a:ext cx="415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There are five.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2723" y="2892880"/>
            <a:ext cx="686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are you going to do?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482722" y="3448691"/>
            <a:ext cx="716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 Listen, check, put pictures (a-e) in the correct order and compare.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965" y="419874"/>
            <a:ext cx="2374060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 - Speaking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28" y="1382771"/>
            <a:ext cx="3928171" cy="50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8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965" y="419874"/>
            <a:ext cx="2374060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 - Speaking</a:t>
            </a:r>
          </a:p>
        </p:txBody>
      </p:sp>
      <p:pic>
        <p:nvPicPr>
          <p:cNvPr id="4" name="2.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7" y="60051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71" y="1587097"/>
            <a:ext cx="3233738" cy="2250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939" y="1587096"/>
            <a:ext cx="3100388" cy="2239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638" y="1587096"/>
            <a:ext cx="3172155" cy="22391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25242" y="3798036"/>
            <a:ext cx="1405449" cy="49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617527" y="3341422"/>
            <a:ext cx="1413164" cy="45661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983" y="3922708"/>
            <a:ext cx="3436838" cy="2420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116" y="4045919"/>
            <a:ext cx="3233738" cy="2306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3557" y="1649282"/>
            <a:ext cx="35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0682" y="1645124"/>
            <a:ext cx="54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84822" y="1531937"/>
            <a:ext cx="54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669" y="3995560"/>
            <a:ext cx="54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3146" y="3970636"/>
            <a:ext cx="54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301E20-9538-04CE-A097-D6E5FEB49CA0}"/>
              </a:ext>
            </a:extLst>
          </p:cNvPr>
          <p:cNvSpPr/>
          <p:nvPr/>
        </p:nvSpPr>
        <p:spPr>
          <a:xfrm>
            <a:off x="2847531" y="310580"/>
            <a:ext cx="9496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 Listen and check. Then put pictures (a-e) in the correct order. Compare with your partner.</a:t>
            </a:r>
          </a:p>
        </p:txBody>
      </p:sp>
    </p:spTree>
    <p:extLst>
      <p:ext uri="{BB962C8B-B14F-4D97-AF65-F5344CB8AC3E}">
        <p14:creationId xmlns:p14="http://schemas.microsoft.com/office/powerpoint/2010/main" val="135009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5850" y="296622"/>
            <a:ext cx="6949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+mj-lt"/>
              </a:rPr>
              <a:t>Take roles and read the dialogue aloud.</a:t>
            </a:r>
          </a:p>
          <a:p>
            <a:r>
              <a:rPr lang="en-US" sz="3000" b="1" dirty="0">
                <a:solidFill>
                  <a:srgbClr val="002060"/>
                </a:solidFill>
                <a:latin typeface="+mj-lt"/>
              </a:rPr>
              <a:t>Mind your intonation and rhythm.</a:t>
            </a:r>
            <a:endParaRPr lang="en-US" sz="3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333" y="1363549"/>
            <a:ext cx="114489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+mj-lt"/>
              </a:rPr>
              <a:t>George: </a:t>
            </a:r>
            <a:r>
              <a:rPr lang="en-US" sz="3600" dirty="0">
                <a:latin typeface="+mj-lt"/>
              </a:rPr>
              <a:t>Excuse me, </a:t>
            </a:r>
            <a:r>
              <a:rPr lang="en-US" sz="3600" dirty="0" err="1">
                <a:latin typeface="+mj-lt"/>
              </a:rPr>
              <a:t>Mr</a:t>
            </a:r>
            <a:r>
              <a:rPr lang="en-US" sz="3600" dirty="0">
                <a:latin typeface="+mj-lt"/>
              </a:rPr>
              <a:t> Banks. I’m afraid I can’t upload my assignment to the school portal. Could you help me?</a:t>
            </a:r>
            <a:br>
              <a:rPr lang="en-US" sz="3600" dirty="0">
                <a:latin typeface="+mj-lt"/>
              </a:rPr>
            </a:br>
            <a:r>
              <a:rPr lang="en-US" sz="3600" b="1" dirty="0" err="1">
                <a:latin typeface="+mj-lt"/>
              </a:rPr>
              <a:t>Mr</a:t>
            </a:r>
            <a:r>
              <a:rPr lang="en-US" sz="3600" b="1" dirty="0">
                <a:latin typeface="+mj-lt"/>
              </a:rPr>
              <a:t> Banks: </a:t>
            </a:r>
            <a:r>
              <a:rPr lang="en-US" sz="3600" dirty="0">
                <a:latin typeface="+mj-lt"/>
              </a:rPr>
              <a:t>Of course. First, open your Internet browser and go to </a:t>
            </a:r>
            <a:r>
              <a:rPr lang="en-US" sz="3600" u="sng" dirty="0">
                <a:solidFill>
                  <a:srgbClr val="0070C0"/>
                </a:solidFill>
                <a:latin typeface="+mj-lt"/>
              </a:rPr>
              <a:t>www.herefordhs.com/portal</a:t>
            </a:r>
            <a:r>
              <a:rPr lang="en-US" sz="3600" dirty="0">
                <a:latin typeface="+mj-lt"/>
              </a:rPr>
              <a:t>.</a:t>
            </a:r>
            <a:br>
              <a:rPr lang="en-US" sz="3600" dirty="0">
                <a:latin typeface="+mj-lt"/>
              </a:rPr>
            </a:br>
            <a:r>
              <a:rPr lang="en-US" sz="3600" b="1" dirty="0">
                <a:latin typeface="+mj-lt"/>
              </a:rPr>
              <a:t>George: </a:t>
            </a:r>
            <a:r>
              <a:rPr lang="en-US" sz="3600" dirty="0">
                <a:latin typeface="+mj-lt"/>
              </a:rPr>
              <a:t>OK. What do I do then?</a:t>
            </a:r>
            <a:br>
              <a:rPr lang="en-US" sz="3600" dirty="0">
                <a:latin typeface="+mj-lt"/>
              </a:rPr>
            </a:br>
            <a:r>
              <a:rPr lang="en-US" sz="3600" b="1" dirty="0" err="1">
                <a:latin typeface="+mj-lt"/>
              </a:rPr>
              <a:t>Mr</a:t>
            </a:r>
            <a:r>
              <a:rPr lang="en-US" sz="3600" b="1" dirty="0">
                <a:latin typeface="+mj-lt"/>
              </a:rPr>
              <a:t> Banks: </a:t>
            </a:r>
            <a:r>
              <a:rPr lang="en-US" sz="3600" dirty="0">
                <a:latin typeface="+mj-lt"/>
              </a:rPr>
              <a:t>Then click on where it says </a:t>
            </a:r>
            <a:r>
              <a:rPr lang="en-US" sz="3600" i="1" dirty="0">
                <a:latin typeface="+mj-lt"/>
              </a:rPr>
              <a:t>Log in</a:t>
            </a:r>
            <a:r>
              <a:rPr lang="en-US" sz="3600" dirty="0">
                <a:latin typeface="+mj-lt"/>
              </a:rPr>
              <a:t>.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George: Got it! That’s where I sign in, right?</a:t>
            </a:r>
          </a:p>
          <a:p>
            <a:r>
              <a:rPr lang="en-US" sz="3600" b="1" dirty="0" err="1">
                <a:latin typeface="+mj-lt"/>
              </a:rPr>
              <a:t>Mr</a:t>
            </a:r>
            <a:r>
              <a:rPr lang="en-US" sz="3600" b="1" dirty="0">
                <a:latin typeface="+mj-lt"/>
              </a:rPr>
              <a:t> Banks: </a:t>
            </a:r>
            <a:r>
              <a:rPr lang="en-US" sz="3600" dirty="0">
                <a:latin typeface="+mj-lt"/>
              </a:rPr>
              <a:t>Yes, exactly! Type in your username and password. Then click </a:t>
            </a:r>
            <a:r>
              <a:rPr lang="en-US" sz="3600" i="1" dirty="0">
                <a:latin typeface="+mj-lt"/>
              </a:rPr>
              <a:t>Enter</a:t>
            </a:r>
            <a:r>
              <a:rPr lang="en-US" sz="3600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16138"/>
            <a:ext cx="1733550" cy="776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16138"/>
            <a:ext cx="21133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 - Speaking</a:t>
            </a:r>
          </a:p>
        </p:txBody>
      </p:sp>
    </p:spTree>
    <p:extLst>
      <p:ext uri="{BB962C8B-B14F-4D97-AF65-F5344CB8AC3E}">
        <p14:creationId xmlns:p14="http://schemas.microsoft.com/office/powerpoint/2010/main" val="734622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595" y="359457"/>
            <a:ext cx="115303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George: </a:t>
            </a:r>
            <a:r>
              <a:rPr lang="en-US" sz="3600" dirty="0"/>
              <a:t>OK. What’s next?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Now, choose </a:t>
            </a:r>
            <a:r>
              <a:rPr lang="en-US" sz="3600" i="1" dirty="0"/>
              <a:t>History</a:t>
            </a:r>
            <a:r>
              <a:rPr lang="en-US" sz="3600" dirty="0"/>
              <a:t> and click on </a:t>
            </a:r>
            <a:r>
              <a:rPr lang="en-US" sz="3600" i="1" dirty="0"/>
              <a:t>Upload assignment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Is that all?</a:t>
            </a:r>
          </a:p>
          <a:p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Almost. Now open the window, find your file, click on it, then click on </a:t>
            </a:r>
            <a:r>
              <a:rPr lang="en-US" sz="3600" i="1" dirty="0"/>
              <a:t>Open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OK. Then on the browser, I click on </a:t>
            </a:r>
            <a:r>
              <a:rPr lang="en-US" sz="3600" i="1" dirty="0"/>
              <a:t>Upload this file</a:t>
            </a:r>
            <a:r>
              <a:rPr lang="en-US" sz="3600" dirty="0"/>
              <a:t>, right?</a:t>
            </a:r>
            <a:br>
              <a:rPr lang="en-US" sz="3600" dirty="0"/>
            </a:br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Yes, your file is now on the portal.</a:t>
            </a:r>
            <a:br>
              <a:rPr lang="en-US" sz="3600" dirty="0"/>
            </a:br>
            <a:r>
              <a:rPr lang="en-US" sz="3600" b="1" dirty="0"/>
              <a:t>George: </a:t>
            </a:r>
            <a:r>
              <a:rPr lang="en-US" sz="3600" dirty="0"/>
              <a:t>All right. Thank you very much, </a:t>
            </a:r>
            <a:r>
              <a:rPr lang="en-US" sz="3600" dirty="0" err="1"/>
              <a:t>Mr</a:t>
            </a:r>
            <a:r>
              <a:rPr lang="en-US" sz="3600" dirty="0"/>
              <a:t> Banks.</a:t>
            </a:r>
          </a:p>
          <a:p>
            <a:r>
              <a:rPr lang="en-US" sz="3600" b="1" dirty="0" err="1"/>
              <a:t>Mr</a:t>
            </a:r>
            <a:r>
              <a:rPr lang="en-US" sz="3600" b="1" dirty="0"/>
              <a:t> Banks: </a:t>
            </a:r>
            <a:r>
              <a:rPr lang="en-US" sz="3600" dirty="0"/>
              <a:t>You’re welcome, George.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73974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1354" y="1824017"/>
            <a:ext cx="7742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+mj-lt"/>
              </a:rPr>
              <a:t>With a partner, act out a similar conversation.</a:t>
            </a:r>
          </a:p>
          <a:p>
            <a:r>
              <a:rPr lang="en-US" sz="3000" b="1" i="1" dirty="0">
                <a:solidFill>
                  <a:srgbClr val="002060"/>
                </a:solidFill>
                <a:latin typeface="+mj-lt"/>
              </a:rPr>
              <a:t>Mind your intonation and rhythm.</a:t>
            </a:r>
            <a:endParaRPr lang="en-US" sz="30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16138"/>
            <a:ext cx="1733550" cy="776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16138"/>
            <a:ext cx="21133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 - Speaking</a:t>
            </a:r>
          </a:p>
        </p:txBody>
      </p:sp>
    </p:spTree>
    <p:extLst>
      <p:ext uri="{BB962C8B-B14F-4D97-AF65-F5344CB8AC3E}">
        <p14:creationId xmlns:p14="http://schemas.microsoft.com/office/powerpoint/2010/main" val="337305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41805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Pronunciation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85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343"/>
            <a:ext cx="3729038" cy="690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4" y="565747"/>
            <a:ext cx="6343655" cy="564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37" y="1690687"/>
            <a:ext cx="6348413" cy="395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Everyday Eng.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893" y="494145"/>
            <a:ext cx="422777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343"/>
            <a:ext cx="3729038" cy="6905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252" y="1468851"/>
            <a:ext cx="11677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Listen and repeat. Then practise saying them with a partner. </a:t>
            </a:r>
          </a:p>
          <a:p>
            <a:r>
              <a:rPr lang="en-US" sz="3600" b="1">
                <a:solidFill>
                  <a:schemeClr val="accent1"/>
                </a:solidFill>
              </a:rPr>
              <a:t>Mind the intonation.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074" y="565747"/>
            <a:ext cx="6343655" cy="564159"/>
          </a:xfrm>
          <a:prstGeom prst="rect">
            <a:avLst/>
          </a:prstGeom>
        </p:spPr>
      </p:pic>
      <p:pic>
        <p:nvPicPr>
          <p:cNvPr id="5" name="2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4765" y="41124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4" y="3008124"/>
            <a:ext cx="11963121" cy="21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6472" y="355877"/>
            <a:ext cx="906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Practice saying these questions.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175" y="1002208"/>
            <a:ext cx="11677650" cy="50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600" dirty="0">
                <a:latin typeface="+mj-lt"/>
              </a:rPr>
              <a:t>What do I do then?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600" dirty="0">
                <a:latin typeface="+mj-lt"/>
              </a:rPr>
              <a:t>Is it on King Street? 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600" dirty="0">
                <a:latin typeface="+mj-lt"/>
              </a:rPr>
              <a:t>How can I help you?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600" dirty="0">
                <a:latin typeface="+mj-lt"/>
              </a:rPr>
              <a:t>Is that for the 2:30 p.m. performance or the 7:30 p.m.?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600" dirty="0">
                <a:latin typeface="+mj-lt"/>
              </a:rPr>
              <a:t>What about the one at 2:30 p.m.?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600" dirty="0">
                <a:latin typeface="+mj-lt"/>
              </a:rPr>
              <a:t>Can I have the ones next to the aisle, please?</a:t>
            </a:r>
          </a:p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600" dirty="0">
                <a:latin typeface="+mj-lt"/>
              </a:rPr>
              <a:t>How much are the tickets?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F14C6A-5431-2E2A-22AC-A0A5FE1B10FC}"/>
              </a:ext>
            </a:extLst>
          </p:cNvPr>
          <p:cNvCxnSpPr/>
          <p:nvPr/>
        </p:nvCxnSpPr>
        <p:spPr>
          <a:xfrm>
            <a:off x="4791075" y="1299174"/>
            <a:ext cx="419100" cy="4374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8E78B8-143D-FC16-BDFE-3645CF4BB477}"/>
              </a:ext>
            </a:extLst>
          </p:cNvPr>
          <p:cNvCxnSpPr/>
          <p:nvPr/>
        </p:nvCxnSpPr>
        <p:spPr>
          <a:xfrm flipV="1">
            <a:off x="4667250" y="2092949"/>
            <a:ext cx="666750" cy="1396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32874F-81E6-456D-07DC-0519508353CA}"/>
              </a:ext>
            </a:extLst>
          </p:cNvPr>
          <p:cNvCxnSpPr/>
          <p:nvPr/>
        </p:nvCxnSpPr>
        <p:spPr>
          <a:xfrm>
            <a:off x="4914900" y="2796142"/>
            <a:ext cx="419100" cy="4374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6FE66F-AB70-7DF9-847C-5588F459D2D2}"/>
              </a:ext>
            </a:extLst>
          </p:cNvPr>
          <p:cNvCxnSpPr/>
          <p:nvPr/>
        </p:nvCxnSpPr>
        <p:spPr>
          <a:xfrm flipV="1">
            <a:off x="11268075" y="3485640"/>
            <a:ext cx="666750" cy="1396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1FEDB8-3496-856E-B21F-187A16E4DA1F}"/>
              </a:ext>
            </a:extLst>
          </p:cNvPr>
          <p:cNvCxnSpPr/>
          <p:nvPr/>
        </p:nvCxnSpPr>
        <p:spPr>
          <a:xfrm>
            <a:off x="7444120" y="4230378"/>
            <a:ext cx="419100" cy="4374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AA2951-37D3-3815-A6CB-DA192217B4C0}"/>
              </a:ext>
            </a:extLst>
          </p:cNvPr>
          <p:cNvCxnSpPr/>
          <p:nvPr/>
        </p:nvCxnSpPr>
        <p:spPr>
          <a:xfrm flipV="1">
            <a:off x="9441490" y="4912175"/>
            <a:ext cx="666750" cy="1396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07F886-A17C-E743-60E2-790FD60C6EB3}"/>
              </a:ext>
            </a:extLst>
          </p:cNvPr>
          <p:cNvCxnSpPr/>
          <p:nvPr/>
        </p:nvCxnSpPr>
        <p:spPr>
          <a:xfrm>
            <a:off x="6096000" y="5640269"/>
            <a:ext cx="419100" cy="4374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5" y="2581801"/>
            <a:ext cx="10357653" cy="132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Act out a dialogue giving instructions.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Learn and </a:t>
            </a:r>
            <a:r>
              <a:rPr lang="en-US" sz="3600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practise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intonation in questions.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028752" y="75022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582600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70C0"/>
                </a:solidFill>
              </a:rPr>
              <a:t>Practise </a:t>
            </a:r>
            <a:r>
              <a:rPr lang="en-US" sz="3600" i="1">
                <a:solidFill>
                  <a:srgbClr val="0070C0"/>
                </a:solidFill>
              </a:rPr>
              <a:t>intonation</a:t>
            </a:r>
            <a:r>
              <a:rPr lang="en-US" sz="3600">
                <a:solidFill>
                  <a:srgbClr val="0070C0"/>
                </a:solidFill>
              </a:rPr>
              <a:t> in questions.</a:t>
            </a:r>
          </a:p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70C0"/>
                </a:solidFill>
              </a:rPr>
              <a:t>Do </a:t>
            </a:r>
            <a:r>
              <a:rPr lang="en-US" sz="3600" dirty="0">
                <a:solidFill>
                  <a:srgbClr val="0070C0"/>
                </a:solidFill>
              </a:rPr>
              <a:t>the exercises in </a:t>
            </a:r>
            <a:r>
              <a:rPr lang="en-US" sz="3600" b="1" dirty="0">
                <a:solidFill>
                  <a:srgbClr val="0070C0"/>
                </a:solidFill>
              </a:rPr>
              <a:t>TA 7 Right on WB </a:t>
            </a:r>
            <a:r>
              <a:rPr lang="en-US" sz="3600" dirty="0">
                <a:solidFill>
                  <a:srgbClr val="0070C0"/>
                </a:solidFill>
              </a:rPr>
              <a:t>(</a:t>
            </a:r>
            <a:r>
              <a:rPr lang="en-US" sz="3600">
                <a:solidFill>
                  <a:srgbClr val="0070C0"/>
                </a:solidFill>
              </a:rPr>
              <a:t>page 35).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70C0"/>
                </a:solidFill>
              </a:rPr>
              <a:t>Prepare </a:t>
            </a:r>
            <a:r>
              <a:rPr lang="en-US" sz="3600" dirty="0">
                <a:solidFill>
                  <a:srgbClr val="0070C0"/>
                </a:solidFill>
              </a:rPr>
              <a:t>the next lesson (</a:t>
            </a:r>
            <a:r>
              <a:rPr lang="en-US" sz="3600">
                <a:solidFill>
                  <a:srgbClr val="0070C0"/>
                </a:solidFill>
              </a:rPr>
              <a:t>page 70 SB)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5" y="2581801"/>
            <a:ext cx="10357653" cy="132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act out a dialogue giving instructions.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learn and </a:t>
            </a:r>
            <a:r>
              <a:rPr lang="en-US" sz="3600" i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intonation in questions.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400452"/>
            <a:ext cx="12055117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1. A. connection		B. internet		C. computer	 D. importance</a:t>
            </a: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2. A. portal			B. headset		C. tablet		D. display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3. A. alien			B. designer	 C. musician	D. technician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1700" y="337523"/>
            <a:ext cx="97583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differently </a:t>
            </a:r>
          </a:p>
          <a:p>
            <a:r>
              <a:rPr lang="en-US" sz="3200">
                <a:solidFill>
                  <a:srgbClr val="0070C0"/>
                </a:solidFill>
              </a:rPr>
              <a:t>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44505" y="16116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309495" y="299777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4520" y="449926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6637" y="183398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/kəˈnekʃən/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60079" y="188592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ɪntənet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6339" y="1922381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/kəmˈpjuːtər/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27612" y="1981679"/>
            <a:ext cx="253957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/ɪmˈpɔːtəns/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3241" y="3355968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/ˈpɔːtəl/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33021" y="3326198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/ˈhedset/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76339" y="3377470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/ˈtæblət/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10096" y="3429543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/dɪˈspleɪ/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3241" y="4901389"/>
            <a:ext cx="2661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eɪliən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33020" y="4956756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/dɪˈzaɪnər/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58823" y="4881762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/mjuːˈzɪʃən/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27612" y="4880453"/>
            <a:ext cx="2964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 /tekˈnɪʃən/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4605" y="475862"/>
            <a:ext cx="1707502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</a:t>
            </a:r>
            <a:r>
              <a:rPr lang="en-US" b="1">
                <a:solidFill>
                  <a:schemeClr val="bg1"/>
                </a:solidFill>
              </a:rPr>
              <a:t>Practice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ph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to			B. p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rtal		C. cons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le		D. 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bot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beh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ve		B. progr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m		C. del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		D. cre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ch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racter		B. mech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nic	C. p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ragraph	D. di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logue</a:t>
            </a:r>
          </a:p>
        </p:txBody>
      </p:sp>
      <p:sp>
        <p:nvSpPr>
          <p:cNvPr id="10" name="Oval 9"/>
          <p:cNvSpPr/>
          <p:nvPr/>
        </p:nvSpPr>
        <p:spPr>
          <a:xfrm>
            <a:off x="3757319" y="13989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62067" y="339272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9797" y="362646"/>
            <a:ext cx="11403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 pronounced differently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265558" y="531980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96548" y="181321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əʊ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təʊ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04177" y="178410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ɔː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təl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37730" y="173624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kɒns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əʊ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57142" y="166116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əʊ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bɒt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360" y="36948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bɪˈh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eɪ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56944" y="3671236"/>
            <a:ext cx="255860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prəʊɡr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æ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44256" y="368045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dɪˈl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76373" y="360266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kriˈ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eɪ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1540" y="5666844"/>
            <a:ext cx="248588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æ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rəktər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119094" y="565678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məˈk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æ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6590" y="5666844"/>
            <a:ext cx="2567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æ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rɡrɑːf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38273" y="5690658"/>
            <a:ext cx="2651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daɪ</a:t>
            </a:r>
            <a:r>
              <a:rPr lang="en-US" sz="3200" u="sng" dirty="0" err="1">
                <a:solidFill>
                  <a:srgbClr val="FF0000"/>
                </a:solidFill>
                <a:latin typeface="+mj-lt"/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lɒɡ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180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1254" b="12436"/>
          <a:stretch/>
        </p:blipFill>
        <p:spPr>
          <a:xfrm>
            <a:off x="1176907" y="1007377"/>
            <a:ext cx="2299090" cy="2347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421" y="963608"/>
            <a:ext cx="2424687" cy="2329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937" y="1002821"/>
            <a:ext cx="2511655" cy="2366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907" y="3824441"/>
            <a:ext cx="2290917" cy="230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291" y="3710741"/>
            <a:ext cx="2512392" cy="246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150" y="3710741"/>
            <a:ext cx="2395442" cy="24203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8809" y="297361"/>
            <a:ext cx="5847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Name the pictures</a:t>
            </a:r>
          </a:p>
        </p:txBody>
      </p:sp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66" y="427616"/>
            <a:ext cx="959355" cy="6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3839" y="348840"/>
            <a:ext cx="3744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1357711" y="1028037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7030A0"/>
                </a:solidFill>
                <a:sym typeface="Wingdings" panose="05000000000000000000" pitchFamily="2" charset="2"/>
              </a:rPr>
              <a:t>1</a:t>
            </a:r>
            <a:endParaRPr lang="en-US" sz="3600" strike="sngStrike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1176907" y="3824441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7030A0"/>
                </a:solidFill>
                <a:sym typeface="Wingdings" panose="05000000000000000000" pitchFamily="2" charset="2"/>
              </a:rPr>
              <a:t>4</a:t>
            </a:r>
            <a:endParaRPr lang="en-US" sz="3600" strike="sngStrike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8519679" y="933724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7030A0"/>
                </a:solidFill>
                <a:sym typeface="Wingdings" panose="05000000000000000000" pitchFamily="2" charset="2"/>
              </a:rPr>
              <a:t>3</a:t>
            </a:r>
            <a:endParaRPr lang="en-US" sz="3600" strike="sngStrike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4763825" y="3712534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7030A0"/>
                </a:solidFill>
                <a:sym typeface="Wingdings" panose="05000000000000000000" pitchFamily="2" charset="2"/>
              </a:rPr>
              <a:t>5</a:t>
            </a:r>
            <a:endParaRPr lang="en-US" sz="3600" strike="sngStrike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4763826" y="942721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7030A0"/>
                </a:solidFill>
                <a:sym typeface="Wingdings" panose="05000000000000000000" pitchFamily="2" charset="2"/>
              </a:rPr>
              <a:t>2</a:t>
            </a:r>
            <a:endParaRPr lang="en-US" sz="3600" strike="sngStrike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8446463" y="3710741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7030A0"/>
                </a:solidFill>
                <a:sym typeface="Wingdings" panose="05000000000000000000" pitchFamily="2" charset="2"/>
              </a:rPr>
              <a:t>6</a:t>
            </a:r>
            <a:endParaRPr lang="en-US" sz="3600" strike="sngStrike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97666-4895-F87C-2FD3-449D440BDF87}"/>
              </a:ext>
            </a:extLst>
          </p:cNvPr>
          <p:cNvSpPr txBox="1"/>
          <p:nvPr/>
        </p:nvSpPr>
        <p:spPr>
          <a:xfrm>
            <a:off x="1633082" y="3239970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screen</a:t>
            </a:r>
            <a:endParaRPr lang="en-US" sz="3600" strike="sngStrike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0C5F97-78F2-4512-D573-C085590D198B}"/>
              </a:ext>
            </a:extLst>
          </p:cNvPr>
          <p:cNvSpPr txBox="1"/>
          <p:nvPr/>
        </p:nvSpPr>
        <p:spPr>
          <a:xfrm>
            <a:off x="5200829" y="3190145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router</a:t>
            </a:r>
            <a:endParaRPr lang="en-US" sz="3600" strike="sngStrike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2800B1-F4D5-CE1D-4AD0-8CB3375036E1}"/>
              </a:ext>
            </a:extLst>
          </p:cNvPr>
          <p:cNvSpPr txBox="1"/>
          <p:nvPr/>
        </p:nvSpPr>
        <p:spPr>
          <a:xfrm>
            <a:off x="9054974" y="3190144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mouse</a:t>
            </a:r>
            <a:endParaRPr lang="en-US" sz="3600" strike="sngStrike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4DD718-2134-3707-5B94-C3D8CBC08547}"/>
              </a:ext>
            </a:extLst>
          </p:cNvPr>
          <p:cNvSpPr txBox="1"/>
          <p:nvPr/>
        </p:nvSpPr>
        <p:spPr>
          <a:xfrm>
            <a:off x="1633082" y="5912415"/>
            <a:ext cx="198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tower</a:t>
            </a:r>
            <a:endParaRPr lang="en-US" sz="3600" strike="sngStrike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916981-6374-5E8C-C205-C77E90554DAB}"/>
              </a:ext>
            </a:extLst>
          </p:cNvPr>
          <p:cNvSpPr txBox="1"/>
          <p:nvPr/>
        </p:nvSpPr>
        <p:spPr>
          <a:xfrm>
            <a:off x="4447891" y="5868915"/>
            <a:ext cx="3526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USB flash drive</a:t>
            </a:r>
            <a:endParaRPr lang="en-US" sz="3600" strike="sngStrike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F25603-C074-EF2B-2FB8-6C696DF8F8B1}"/>
              </a:ext>
            </a:extLst>
          </p:cNvPr>
          <p:cNvSpPr txBox="1"/>
          <p:nvPr/>
        </p:nvSpPr>
        <p:spPr>
          <a:xfrm>
            <a:off x="8805216" y="5868915"/>
            <a:ext cx="2712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speakers</a:t>
            </a:r>
            <a:endParaRPr lang="en-US" sz="3600" strike="sngStrik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728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7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10324</TotalTime>
  <Words>1099</Words>
  <Application>Microsoft Office PowerPoint</Application>
  <PresentationFormat>Widescreen</PresentationFormat>
  <Paragraphs>127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282</cp:revision>
  <dcterms:created xsi:type="dcterms:W3CDTF">2020-12-08T03:17:05Z</dcterms:created>
  <dcterms:modified xsi:type="dcterms:W3CDTF">2022-12-19T17:24:57Z</dcterms:modified>
</cp:coreProperties>
</file>