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1" r:id="rId2"/>
    <p:sldId id="256" r:id="rId3"/>
    <p:sldId id="257" r:id="rId4"/>
    <p:sldId id="258" r:id="rId5"/>
    <p:sldId id="259" r:id="rId6"/>
    <p:sldId id="260" r:id="rId7"/>
    <p:sldId id="276" r:id="rId8"/>
    <p:sldId id="275" r:id="rId9"/>
    <p:sldId id="261" r:id="rId10"/>
    <p:sldId id="264" r:id="rId11"/>
    <p:sldId id="277" r:id="rId12"/>
    <p:sldId id="273" r:id="rId13"/>
    <p:sldId id="263" r:id="rId14"/>
    <p:sldId id="274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2910"/>
    <a:srgbClr val="F47A69"/>
    <a:srgbClr val="FAC5BE"/>
    <a:srgbClr val="F8ACA2"/>
    <a:srgbClr val="F09456"/>
    <a:srgbClr val="F490AD"/>
    <a:srgbClr val="EF5F88"/>
    <a:srgbClr val="6ECFF6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110" d="100"/>
          <a:sy n="110" d="100"/>
        </p:scale>
        <p:origin x="156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0168" y="100004"/>
            <a:ext cx="76357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09880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84710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9880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84710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571735" y="131465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046565" y="1293630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71735" y="17763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046565" y="1755295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134822" y="13134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09652" y="1292462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>
            <a:cxnSpLocks/>
          </p:cNvCxnSpPr>
          <p:nvPr/>
        </p:nvCxnSpPr>
        <p:spPr>
          <a:xfrm>
            <a:off x="1440873" y="4572000"/>
            <a:ext cx="14680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7539642" y="5436053"/>
            <a:ext cx="8229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5238340" y="6308436"/>
            <a:ext cx="10058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312976-1CCF-4C19-9F79-24564CA98D6C}"/>
              </a:ext>
            </a:extLst>
          </p:cNvPr>
          <p:cNvCxnSpPr>
            <a:cxnSpLocks/>
          </p:cNvCxnSpPr>
          <p:nvPr/>
        </p:nvCxnSpPr>
        <p:spPr>
          <a:xfrm>
            <a:off x="3924528" y="4562765"/>
            <a:ext cx="914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030233-4D5B-4588-A6F1-CE1488757472}"/>
              </a:ext>
            </a:extLst>
          </p:cNvPr>
          <p:cNvCxnSpPr/>
          <p:nvPr/>
        </p:nvCxnSpPr>
        <p:spPr>
          <a:xfrm>
            <a:off x="5247576" y="5874328"/>
            <a:ext cx="26517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69BEC3-3AA3-4237-982D-21E0F451B86A}"/>
              </a:ext>
            </a:extLst>
          </p:cNvPr>
          <p:cNvCxnSpPr>
            <a:cxnSpLocks/>
          </p:cNvCxnSpPr>
          <p:nvPr/>
        </p:nvCxnSpPr>
        <p:spPr>
          <a:xfrm>
            <a:off x="6258493" y="5436053"/>
            <a:ext cx="11887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352180" y="1069829"/>
            <a:ext cx="6327243" cy="4162425"/>
            <a:chOff x="1169760" y="626447"/>
            <a:chExt cx="6327243" cy="41624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647662"/>
              <a:ext cx="2152650" cy="20383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647662"/>
              <a:ext cx="2105025" cy="19907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178" y="626447"/>
              <a:ext cx="2028825" cy="41624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60" y="2707659"/>
              <a:ext cx="2193393" cy="206609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778" y="2740583"/>
              <a:ext cx="2143125" cy="2000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424233" y="789709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98498" y="1160295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09601" y="1160544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77022" y="331123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75034" y="2788016"/>
              <a:ext cx="381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54716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9546" y="5619549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right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716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9546" y="6081214"/>
            <a:ext cx="2319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cross the road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571" y="56405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1402" y="5619549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16571" y="610223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91402" y="6081214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 straight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79658" y="561169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54488" y="5590673"/>
            <a:ext cx="2638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take the second turning on the left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98B65D-7210-4129-896F-A65D90329D93}"/>
              </a:ext>
            </a:extLst>
          </p:cNvPr>
          <p:cNvSpPr txBox="1"/>
          <p:nvPr/>
        </p:nvSpPr>
        <p:spPr>
          <a:xfrm>
            <a:off x="966355" y="295367"/>
            <a:ext cx="7211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 match these directions with the diagrams below.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B45189-EF09-457B-BD8C-1D3E2EA53E43}"/>
              </a:ext>
            </a:extLst>
          </p:cNvPr>
          <p:cNvSpPr txBox="1"/>
          <p:nvPr/>
        </p:nvSpPr>
        <p:spPr>
          <a:xfrm>
            <a:off x="3975787" y="1179197"/>
            <a:ext cx="13779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right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3208E20-E336-422C-95B3-9A4ED46F0331}"/>
              </a:ext>
            </a:extLst>
          </p:cNvPr>
          <p:cNvSpPr txBox="1"/>
          <p:nvPr/>
        </p:nvSpPr>
        <p:spPr>
          <a:xfrm>
            <a:off x="1454389" y="2600356"/>
            <a:ext cx="1944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cross the road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462678-3F8D-47D7-ACA2-69B75AB032B4}"/>
              </a:ext>
            </a:extLst>
          </p:cNvPr>
          <p:cNvSpPr txBox="1"/>
          <p:nvPr/>
        </p:nvSpPr>
        <p:spPr>
          <a:xfrm>
            <a:off x="7679423" y="2274209"/>
            <a:ext cx="12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101600">
                    <a:schemeClr val="bg1"/>
                  </a:glow>
                </a:effectLst>
              </a:rPr>
              <a:t>take the second turning on the left</a:t>
            </a:r>
            <a:endParaRPr lang="en-US" sz="2400" b="1" dirty="0">
              <a:solidFill>
                <a:srgbClr val="DE2910"/>
              </a:solidFill>
              <a:effectLst>
                <a:glow rad="101600">
                  <a:schemeClr val="bg1"/>
                </a:glo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6ECA59-4A5E-4E36-B607-175E1CFDB6FD}"/>
              </a:ext>
            </a:extLst>
          </p:cNvPr>
          <p:cNvSpPr txBox="1"/>
          <p:nvPr/>
        </p:nvSpPr>
        <p:spPr>
          <a:xfrm>
            <a:off x="1822146" y="3244565"/>
            <a:ext cx="120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  <a:effectLst>
                  <a:glow rad="63500">
                    <a:schemeClr val="bg1"/>
                  </a:glow>
                </a:effectLst>
              </a:rPr>
              <a:t>turn left</a:t>
            </a:r>
            <a:endParaRPr lang="en-US" sz="2400" b="1" dirty="0">
              <a:solidFill>
                <a:srgbClr val="DE2910"/>
              </a:solidFill>
              <a:effectLst>
                <a:glow rad="63500">
                  <a:schemeClr val="bg1"/>
                </a:glo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7D2747B-277B-43E1-AB7D-F6500B22F149}"/>
              </a:ext>
            </a:extLst>
          </p:cNvPr>
          <p:cNvSpPr txBox="1"/>
          <p:nvPr/>
        </p:nvSpPr>
        <p:spPr>
          <a:xfrm>
            <a:off x="3894734" y="4732667"/>
            <a:ext cx="1501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E2910"/>
                </a:solidFill>
              </a:rPr>
              <a:t>go straight</a:t>
            </a:r>
            <a:endParaRPr lang="en-US" sz="2400" b="1" dirty="0">
              <a:solidFill>
                <a:srgbClr val="DE29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78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14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7402" y="689401"/>
            <a:ext cx="799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42287" y="170286"/>
            <a:ext cx="296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51" y="158182"/>
            <a:ext cx="1858736" cy="5433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99398" y="2332909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398" y="2684594"/>
            <a:ext cx="50857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Go straight. Take the second turning on the left. It’s on your right.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B: </a:t>
            </a:r>
            <a:r>
              <a:rPr lang="en-US" sz="2400"/>
              <a:t>Is that the gym?</a:t>
            </a:r>
          </a:p>
          <a:p>
            <a:pPr>
              <a:lnSpc>
                <a:spcPct val="150000"/>
              </a:lnSpc>
            </a:pPr>
            <a:r>
              <a:rPr lang="en-US" sz="2400" b="1" i="1"/>
              <a:t>A: </a:t>
            </a:r>
            <a:r>
              <a:rPr lang="en-US" sz="2400"/>
              <a:t>No, try again.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51" y="3371850"/>
            <a:ext cx="47910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81775"/>
            <a:ext cx="9200297" cy="669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6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471736" y="567486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65329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7" y="4611053"/>
            <a:ext cx="3283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5256" y="561252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Put the actions in order.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82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underline the following directions in the conversation.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41843" y="5549383"/>
            <a:ext cx="4078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Give your partner directions to one of the places on the map, and he / she tries to guess. Then swap.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76" y="5152674"/>
            <a:ext cx="1020536" cy="29831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262554" y="5130852"/>
            <a:ext cx="146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places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25" y="1034143"/>
            <a:ext cx="9144000" cy="56876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5558" y="5166125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pic>
        <p:nvPicPr>
          <p:cNvPr id="2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1C8BB743-6CE3-44ED-ABE5-999645049A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0986" y="1719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pic>
        <p:nvPicPr>
          <p:cNvPr id="6" name="Bản sao của B1_23">
            <a:hlinkClick r:id="" action="ppaction://media"/>
            <a:extLst>
              <a:ext uri="{FF2B5EF4-FFF2-40B4-BE49-F238E27FC236}">
                <a16:creationId xmlns:a16="http://schemas.microsoft.com/office/drawing/2014/main" id="{CEAFEE33-54F6-4FCA-A301-A4CCA4F896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41" end="1323.43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3543" y="2844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542" y="1079623"/>
            <a:ext cx="4963887" cy="581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Wow! We’re in Hoi An. I’m so excited.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Me too. It’s so beautiful. Where shall we go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Let’s go to Chua Cau.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Well, but Tan Ky house is nearer. Shall we go there first?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 &amp; Khang: </a:t>
            </a:r>
            <a:r>
              <a:rPr lang="en-US" sz="2200" spc="-100"/>
              <a:t>OK, sure.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First, cross the road, and then turn left.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Fine, let’s go.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Wait.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Khang: </a:t>
            </a:r>
            <a:r>
              <a:rPr lang="en-US" sz="2200" spc="-100"/>
              <a:t>What’s up, Phong?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I think we’re lost.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Nick: </a:t>
            </a:r>
            <a:r>
              <a:rPr lang="en-US" sz="2200" spc="-100"/>
              <a:t>Look, there’s a girl. Let’s ask her.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27513" y="174172"/>
            <a:ext cx="49500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48DA4"/>
                </a:solidFill>
              </a:rPr>
              <a:t>Lost in the old town!</a:t>
            </a:r>
          </a:p>
        </p:txBody>
      </p:sp>
      <p:sp>
        <p:nvSpPr>
          <p:cNvPr id="5" name="Rectangle 4"/>
          <p:cNvSpPr/>
          <p:nvPr/>
        </p:nvSpPr>
        <p:spPr>
          <a:xfrm>
            <a:off x="5148940" y="4124944"/>
            <a:ext cx="3940630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/>
              <a:t>Phong: </a:t>
            </a:r>
            <a:r>
              <a:rPr lang="en-US" sz="2200" spc="-100"/>
              <a:t>Excuse me? Can you tell us the way to Tan Ky House?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Girl: </a:t>
            </a:r>
            <a:r>
              <a:rPr lang="en-US" sz="2200" spc="-100"/>
              <a:t>Sure. Go straight. Take the second turning on the left, and then turn right.</a:t>
            </a:r>
          </a:p>
          <a:p>
            <a:pPr>
              <a:lnSpc>
                <a:spcPct val="130000"/>
              </a:lnSpc>
            </a:pPr>
            <a:r>
              <a:rPr lang="en-US" sz="2200" b="1" i="1" spc="-100"/>
              <a:t>Phong, Nick &amp; Khang: </a:t>
            </a:r>
            <a:r>
              <a:rPr lang="en-US" sz="2200" spc="-100"/>
              <a:t>Thank you.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9" y="508735"/>
            <a:ext cx="5638801" cy="35073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27838DB-BBDB-4D4F-9839-24C051DAB1DA}"/>
              </a:ext>
            </a:extLst>
          </p:cNvPr>
          <p:cNvCxnSpPr/>
          <p:nvPr/>
        </p:nvCxnSpPr>
        <p:spPr>
          <a:xfrm>
            <a:off x="4194631" y="3241965"/>
            <a:ext cx="54864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B2894E-DD37-4AEA-BB43-CB77CAF53BD8}"/>
              </a:ext>
            </a:extLst>
          </p:cNvPr>
          <p:cNvCxnSpPr/>
          <p:nvPr/>
        </p:nvCxnSpPr>
        <p:spPr>
          <a:xfrm>
            <a:off x="149103" y="3713019"/>
            <a:ext cx="17373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F65F55-C220-45BA-AD01-A4F50AE712B8}"/>
              </a:ext>
            </a:extLst>
          </p:cNvPr>
          <p:cNvCxnSpPr/>
          <p:nvPr/>
        </p:nvCxnSpPr>
        <p:spPr>
          <a:xfrm>
            <a:off x="915721" y="4572000"/>
            <a:ext cx="39319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C508E4-6EBC-4EA8-BBDF-0597CF5AEE51}"/>
              </a:ext>
            </a:extLst>
          </p:cNvPr>
          <p:cNvCxnSpPr/>
          <p:nvPr/>
        </p:nvCxnSpPr>
        <p:spPr>
          <a:xfrm>
            <a:off x="658552" y="5024581"/>
            <a:ext cx="13716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42A494F-B6EE-4F01-AF05-F5D15680ED28}"/>
              </a:ext>
            </a:extLst>
          </p:cNvPr>
          <p:cNvCxnSpPr/>
          <p:nvPr/>
        </p:nvCxnSpPr>
        <p:spPr>
          <a:xfrm>
            <a:off x="2607424" y="6751781"/>
            <a:ext cx="128016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463291E-DD51-4472-92A3-76E7D7FC1876}"/>
              </a:ext>
            </a:extLst>
          </p:cNvPr>
          <p:cNvCxnSpPr/>
          <p:nvPr/>
        </p:nvCxnSpPr>
        <p:spPr>
          <a:xfrm>
            <a:off x="915721" y="2826327"/>
            <a:ext cx="210312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in the conversation the sentences used to make suggestions.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98647" y="1392090"/>
            <a:ext cx="22046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16459" y="1831088"/>
            <a:ext cx="4907649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Let’s go to Chua Cau.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831C64-B07E-4919-9D7F-67EC720458B0}"/>
              </a:ext>
            </a:extLst>
          </p:cNvPr>
          <p:cNvGrpSpPr/>
          <p:nvPr/>
        </p:nvGrpSpPr>
        <p:grpSpPr>
          <a:xfrm>
            <a:off x="0" y="2757487"/>
            <a:ext cx="8229600" cy="2978295"/>
            <a:chOff x="0" y="2757487"/>
            <a:chExt cx="8229600" cy="2978295"/>
          </a:xfrm>
        </p:grpSpPr>
        <p:sp>
          <p:nvSpPr>
            <p:cNvPr id="3" name="Rectangle 2"/>
            <p:cNvSpPr/>
            <p:nvPr/>
          </p:nvSpPr>
          <p:spPr>
            <a:xfrm>
              <a:off x="675409" y="3636818"/>
              <a:ext cx="7554191" cy="2098964"/>
            </a:xfrm>
            <a:prstGeom prst="rect">
              <a:avLst/>
            </a:prstGeom>
            <a:solidFill>
              <a:srgbClr val="FAC5BE"/>
            </a:solidFill>
            <a:ln>
              <a:solidFill>
                <a:srgbClr val="FAC5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757487"/>
              <a:ext cx="5248275" cy="1343025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03808" y="4100512"/>
              <a:ext cx="5297393" cy="14933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/>
                <a:t>We can use </a:t>
              </a:r>
              <a:r>
                <a:rPr lang="en-US" sz="3200" i="1"/>
                <a:t>shall we </a:t>
              </a:r>
              <a:r>
                <a:rPr lang="en-US" sz="3200"/>
                <a:t>and </a:t>
              </a:r>
              <a:r>
                <a:rPr lang="en-US" sz="3200" i="1"/>
                <a:t>let’s</a:t>
              </a:r>
              <a:r>
                <a:rPr lang="en-US" sz="3200"/>
                <a:t> to make suggestions.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890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5869" y="72219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</a:t>
            </a:r>
          </a:p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actions in order.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FA7A7F-E8A7-4571-8565-8189C396D5C7}"/>
              </a:ext>
            </a:extLst>
          </p:cNvPr>
          <p:cNvGrpSpPr/>
          <p:nvPr/>
        </p:nvGrpSpPr>
        <p:grpSpPr>
          <a:xfrm>
            <a:off x="447535" y="2187639"/>
            <a:ext cx="8228880" cy="482689"/>
            <a:chOff x="447535" y="2187639"/>
            <a:chExt cx="8228880" cy="482689"/>
          </a:xfrm>
        </p:grpSpPr>
        <p:sp>
          <p:nvSpPr>
            <p:cNvPr id="48" name="TextBox 47"/>
            <p:cNvSpPr txBox="1"/>
            <p:nvPr/>
          </p:nvSpPr>
          <p:spPr>
            <a:xfrm>
              <a:off x="447535" y="220866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922365" y="2187639"/>
              <a:ext cx="58732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The girl shows them the way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219215" y="2187639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69714E-BEAD-41E2-A752-B434DA529F81}"/>
              </a:ext>
            </a:extLst>
          </p:cNvPr>
          <p:cNvGrpSpPr/>
          <p:nvPr/>
        </p:nvGrpSpPr>
        <p:grpSpPr>
          <a:xfrm>
            <a:off x="447535" y="2873685"/>
            <a:ext cx="8228880" cy="2842360"/>
            <a:chOff x="447535" y="2873685"/>
            <a:chExt cx="8228880" cy="2842360"/>
          </a:xfrm>
        </p:grpSpPr>
        <p:sp>
          <p:nvSpPr>
            <p:cNvPr id="50" name="TextBox 49"/>
            <p:cNvSpPr txBox="1"/>
            <p:nvPr/>
          </p:nvSpPr>
          <p:spPr>
            <a:xfrm>
              <a:off x="447535" y="292733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22365" y="2906313"/>
              <a:ext cx="61226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Nick, Khang and Phong arrive in Hoi An.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7535" y="368640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22365" y="3677753"/>
              <a:ext cx="7219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decide to go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535" y="447516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922365" y="4466513"/>
              <a:ext cx="6648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Nick, </a:t>
              </a:r>
              <a:r>
                <a:rPr lang="en-US" sz="2400" dirty="0" err="1"/>
                <a:t>Khang</a:t>
              </a:r>
              <a:r>
                <a:rPr lang="en-US" sz="2400" dirty="0"/>
                <a:t> and </a:t>
              </a:r>
              <a:r>
                <a:rPr lang="en-US" sz="2400" dirty="0" err="1"/>
                <a:t>Phong</a:t>
              </a:r>
              <a:r>
                <a:rPr lang="en-US" sz="2400" dirty="0"/>
                <a:t> get lost.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47535" y="523206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22365" y="5232062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Phong</a:t>
              </a:r>
              <a:r>
                <a:rPr lang="en-US" sz="2400" dirty="0"/>
                <a:t> asks a girl how to get to Tan Ky House.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19215" y="287368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8219215" y="3654690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8219215" y="4479193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19215" y="5258845"/>
              <a:ext cx="457200" cy="4572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D2A89F1-A449-4B48-A722-BF469A5BA3D2}"/>
              </a:ext>
            </a:extLst>
          </p:cNvPr>
          <p:cNvSpPr txBox="1"/>
          <p:nvPr/>
        </p:nvSpPr>
        <p:spPr>
          <a:xfrm>
            <a:off x="8277736" y="28662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D79EC-2799-41DC-92D4-0CAB401AB965}"/>
              </a:ext>
            </a:extLst>
          </p:cNvPr>
          <p:cNvSpPr txBox="1"/>
          <p:nvPr/>
        </p:nvSpPr>
        <p:spPr>
          <a:xfrm>
            <a:off x="8276778" y="366237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E7A4D9-6672-4E80-8ED9-B39F4346174C}"/>
              </a:ext>
            </a:extLst>
          </p:cNvPr>
          <p:cNvSpPr txBox="1"/>
          <p:nvPr/>
        </p:nvSpPr>
        <p:spPr>
          <a:xfrm>
            <a:off x="8276778" y="4467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A623D7-2A02-4E9B-8052-0BE28B715C9C}"/>
              </a:ext>
            </a:extLst>
          </p:cNvPr>
          <p:cNvSpPr txBox="1"/>
          <p:nvPr/>
        </p:nvSpPr>
        <p:spPr>
          <a:xfrm>
            <a:off x="8263516" y="526066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B7C961-3108-4434-8A9B-2CD041BFFE2B}"/>
              </a:ext>
            </a:extLst>
          </p:cNvPr>
          <p:cNvSpPr txBox="1"/>
          <p:nvPr/>
        </p:nvSpPr>
        <p:spPr>
          <a:xfrm>
            <a:off x="8276778" y="21842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819</TotalTime>
  <Words>862</Words>
  <Application>Microsoft Office PowerPoint</Application>
  <PresentationFormat>On-screen Show (4:3)</PresentationFormat>
  <Paragraphs>120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58</cp:revision>
  <dcterms:created xsi:type="dcterms:W3CDTF">2020-12-09T02:04:09Z</dcterms:created>
  <dcterms:modified xsi:type="dcterms:W3CDTF">2023-07-07T10:03:49Z</dcterms:modified>
</cp:coreProperties>
</file>