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9"/>
  </p:notesMasterIdLst>
  <p:sldIdLst>
    <p:sldId id="271" r:id="rId2"/>
    <p:sldId id="323" r:id="rId3"/>
    <p:sldId id="324" r:id="rId4"/>
    <p:sldId id="316" r:id="rId5"/>
    <p:sldId id="338" r:id="rId6"/>
    <p:sldId id="345" r:id="rId7"/>
    <p:sldId id="346" r:id="rId8"/>
    <p:sldId id="347" r:id="rId9"/>
    <p:sldId id="348" r:id="rId10"/>
    <p:sldId id="357" r:id="rId11"/>
    <p:sldId id="358" r:id="rId12"/>
    <p:sldId id="311" r:id="rId13"/>
    <p:sldId id="340" r:id="rId14"/>
    <p:sldId id="310" r:id="rId15"/>
    <p:sldId id="359" r:id="rId16"/>
    <p:sldId id="360" r:id="rId17"/>
    <p:sldId id="341" r:id="rId18"/>
    <p:sldId id="349" r:id="rId19"/>
    <p:sldId id="350" r:id="rId20"/>
    <p:sldId id="352" r:id="rId21"/>
    <p:sldId id="351" r:id="rId22"/>
    <p:sldId id="353" r:id="rId23"/>
    <p:sldId id="343" r:id="rId24"/>
    <p:sldId id="344" r:id="rId25"/>
    <p:sldId id="325" r:id="rId26"/>
    <p:sldId id="317"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4A5"/>
    <a:srgbClr val="5E913B"/>
    <a:srgbClr val="CB6466"/>
    <a:srgbClr val="000000"/>
    <a:srgbClr val="61953D"/>
    <a:srgbClr val="5C8E3A"/>
    <a:srgbClr val="E36427"/>
    <a:srgbClr val="D98F91"/>
    <a:srgbClr val="4CB15F"/>
    <a:srgbClr val="F26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196" autoAdjust="0"/>
  </p:normalViewPr>
  <p:slideViewPr>
    <p:cSldViewPr snapToGrid="0" showGuides="1">
      <p:cViewPr varScale="1">
        <p:scale>
          <a:sx n="46" d="100"/>
          <a:sy n="46" d="100"/>
        </p:scale>
        <p:origin x="40"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562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61875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64870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9379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50411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68874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093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2.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2.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BACK</a:t>
            </a:r>
            <a:endParaRPr lang="en-US" sz="2000" b="1"/>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smtClean="0">
                <a:solidFill>
                  <a:srgbClr val="002060"/>
                </a:solidFill>
                <a:latin typeface="Berlin Sans FB Demi" panose="020E0802020502020306" pitchFamily="34" charset="0"/>
              </a:rPr>
              <a:t>Question </a:t>
            </a:r>
            <a:r>
              <a:rPr lang="en-GB" sz="4000" smtClean="0">
                <a:solidFill>
                  <a:srgbClr val="002060"/>
                </a:solidFill>
                <a:latin typeface="Berlin Sans FB Demi" panose="020E0802020502020306" pitchFamily="34" charset="0"/>
              </a:rPr>
              <a:t>5</a:t>
            </a:r>
            <a:endParaRPr lang="en-GB" sz="4000" dirty="0">
              <a:solidFill>
                <a:srgbClr val="002060"/>
              </a:solidFill>
              <a:latin typeface="Berlin Sans FB Demi" panose="020E0802020502020306" pitchFamily="34" charset="0"/>
            </a:endParaRPr>
          </a:p>
        </p:txBody>
      </p:sp>
      <p:sp>
        <p:nvSpPr>
          <p:cNvPr id="11" name="Rectangle 10"/>
          <p:cNvSpPr/>
          <p:nvPr/>
        </p:nvSpPr>
        <p:spPr>
          <a:xfrm>
            <a:off x="3220079" y="5341846"/>
            <a:ext cx="7632667" cy="646331"/>
          </a:xfrm>
          <a:prstGeom prst="rect">
            <a:avLst/>
          </a:prstGeom>
        </p:spPr>
        <p:txBody>
          <a:bodyPr wrap="none">
            <a:spAutoFit/>
          </a:bodyPr>
          <a:lstStyle/>
          <a:p>
            <a:r>
              <a:rPr lang="en-US" sz="3600" b="1" smtClean="0">
                <a:solidFill>
                  <a:srgbClr val="C00000"/>
                </a:solidFill>
                <a:ea typeface="Times New Roman" panose="02020603050405020304" pitchFamily="18" charset="0"/>
                <a:sym typeface="Wingdings" panose="05000000000000000000" pitchFamily="2" charset="2"/>
              </a:rPr>
              <a:t> </a:t>
            </a:r>
            <a:r>
              <a:rPr lang="en-US" sz="3600" b="1" smtClean="0">
                <a:solidFill>
                  <a:srgbClr val="C00000"/>
                </a:solidFill>
                <a:ea typeface="Times New Roman" panose="02020603050405020304" pitchFamily="18" charset="0"/>
                <a:sym typeface="Wingdings" panose="05000000000000000000" pitchFamily="2" charset="2"/>
              </a:rPr>
              <a:t>IMPERIAL CITADEL OF THANG LONG</a:t>
            </a:r>
            <a:endParaRPr lang="en-US" sz="3600" b="1">
              <a:solidFill>
                <a:srgbClr val="C00000"/>
              </a:solidFill>
            </a:endParaRPr>
          </a:p>
        </p:txBody>
      </p:sp>
      <p:pic>
        <p:nvPicPr>
          <p:cNvPr id="8" name="Picture 7"/>
          <p:cNvPicPr/>
          <p:nvPr/>
        </p:nvPicPr>
        <p:blipFill>
          <a:blip r:embed="rId4"/>
          <a:stretch>
            <a:fillRect/>
          </a:stretch>
        </p:blipFill>
        <p:spPr>
          <a:xfrm>
            <a:off x="4325420" y="1850955"/>
            <a:ext cx="4839128" cy="3337494"/>
          </a:xfrm>
          <a:prstGeom prst="rect">
            <a:avLst/>
          </a:prstGeom>
        </p:spPr>
      </p:pic>
    </p:spTree>
    <p:extLst>
      <p:ext uri="{BB962C8B-B14F-4D97-AF65-F5344CB8AC3E}">
        <p14:creationId xmlns:p14="http://schemas.microsoft.com/office/powerpoint/2010/main" val="154649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BACK</a:t>
            </a:r>
            <a:endParaRPr lang="en-US" sz="2000" b="1"/>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3773461" y="1451038"/>
            <a:ext cx="5220429" cy="4467849"/>
          </a:xfrm>
          <a:prstGeom prst="rect">
            <a:avLst/>
          </a:prstGeom>
        </p:spPr>
      </p:pic>
    </p:spTree>
    <p:extLst>
      <p:ext uri="{BB962C8B-B14F-4D97-AF65-F5344CB8AC3E}">
        <p14:creationId xmlns:p14="http://schemas.microsoft.com/office/powerpoint/2010/main" val="3804831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83350" y="893201"/>
            <a:ext cx="10266780" cy="954107"/>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Listen and complete the conversation with the expressions in the box. Then practice it in pairs</a:t>
            </a:r>
            <a:endParaRPr lang="en-US" sz="2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583350" y="1828887"/>
            <a:ext cx="9491061" cy="1988128"/>
          </a:xfrm>
          <a:prstGeom prst="rect">
            <a:avLst/>
          </a:prstGeom>
        </p:spPr>
      </p:pic>
      <p:pic>
        <p:nvPicPr>
          <p:cNvPr id="5" name="Picture 4"/>
          <p:cNvPicPr>
            <a:picLocks noChangeAspect="1"/>
          </p:cNvPicPr>
          <p:nvPr/>
        </p:nvPicPr>
        <p:blipFill>
          <a:blip r:embed="rId3"/>
          <a:stretch>
            <a:fillRect/>
          </a:stretch>
        </p:blipFill>
        <p:spPr>
          <a:xfrm>
            <a:off x="2117978" y="3935001"/>
            <a:ext cx="3731443" cy="2800055"/>
          </a:xfrm>
          <a:prstGeom prst="rect">
            <a:avLst/>
          </a:prstGeom>
        </p:spPr>
      </p:pic>
      <p:pic>
        <p:nvPicPr>
          <p:cNvPr id="6" name="Picture 5"/>
          <p:cNvPicPr>
            <a:picLocks noChangeAspect="1"/>
          </p:cNvPicPr>
          <p:nvPr/>
        </p:nvPicPr>
        <p:blipFill>
          <a:blip r:embed="rId4"/>
          <a:stretch>
            <a:fillRect/>
          </a:stretch>
        </p:blipFill>
        <p:spPr>
          <a:xfrm>
            <a:off x="6011941" y="3817014"/>
            <a:ext cx="2962688" cy="2791215"/>
          </a:xfrm>
          <a:prstGeom prst="rect">
            <a:avLst/>
          </a:prstGeom>
        </p:spPr>
      </p:pic>
      <p:sp>
        <p:nvSpPr>
          <p:cNvPr id="7" name="TextBox 6"/>
          <p:cNvSpPr txBox="1"/>
          <p:nvPr/>
        </p:nvSpPr>
        <p:spPr>
          <a:xfrm>
            <a:off x="3983699" y="2661007"/>
            <a:ext cx="321173" cy="369332"/>
          </a:xfrm>
          <a:prstGeom prst="rect">
            <a:avLst/>
          </a:prstGeom>
          <a:noFill/>
        </p:spPr>
        <p:txBody>
          <a:bodyPr wrap="square" rtlCol="0">
            <a:spAutoFit/>
          </a:bodyPr>
          <a:lstStyle/>
          <a:p>
            <a:r>
              <a:rPr lang="en-US" b="1" smtClean="0">
                <a:solidFill>
                  <a:srgbClr val="C00000"/>
                </a:solidFill>
              </a:rPr>
              <a:t>A</a:t>
            </a:r>
            <a:endParaRPr lang="en-US" b="1">
              <a:solidFill>
                <a:srgbClr val="C00000"/>
              </a:solidFill>
            </a:endParaRPr>
          </a:p>
        </p:txBody>
      </p:sp>
      <p:sp>
        <p:nvSpPr>
          <p:cNvPr id="17" name="TextBox 16"/>
          <p:cNvSpPr txBox="1"/>
          <p:nvPr/>
        </p:nvSpPr>
        <p:spPr>
          <a:xfrm>
            <a:off x="6487940" y="2979839"/>
            <a:ext cx="321173" cy="369332"/>
          </a:xfrm>
          <a:prstGeom prst="rect">
            <a:avLst/>
          </a:prstGeom>
          <a:noFill/>
        </p:spPr>
        <p:txBody>
          <a:bodyPr wrap="square" rtlCol="0">
            <a:spAutoFit/>
          </a:bodyPr>
          <a:lstStyle/>
          <a:p>
            <a:r>
              <a:rPr lang="en-US" b="1">
                <a:solidFill>
                  <a:srgbClr val="C00000"/>
                </a:solidFill>
              </a:rPr>
              <a:t>D</a:t>
            </a:r>
          </a:p>
        </p:txBody>
      </p:sp>
      <p:sp>
        <p:nvSpPr>
          <p:cNvPr id="18" name="TextBox 17"/>
          <p:cNvSpPr txBox="1"/>
          <p:nvPr/>
        </p:nvSpPr>
        <p:spPr>
          <a:xfrm>
            <a:off x="2942584" y="3189051"/>
            <a:ext cx="321173" cy="369332"/>
          </a:xfrm>
          <a:prstGeom prst="rect">
            <a:avLst/>
          </a:prstGeom>
          <a:noFill/>
        </p:spPr>
        <p:txBody>
          <a:bodyPr wrap="square" rtlCol="0">
            <a:spAutoFit/>
          </a:bodyPr>
          <a:lstStyle/>
          <a:p>
            <a:r>
              <a:rPr lang="en-US" b="1">
                <a:solidFill>
                  <a:srgbClr val="C00000"/>
                </a:solidFill>
              </a:rPr>
              <a:t>C</a:t>
            </a:r>
          </a:p>
        </p:txBody>
      </p:sp>
      <p:sp>
        <p:nvSpPr>
          <p:cNvPr id="19" name="TextBox 18"/>
          <p:cNvSpPr txBox="1"/>
          <p:nvPr/>
        </p:nvSpPr>
        <p:spPr>
          <a:xfrm>
            <a:off x="8396450" y="3182739"/>
            <a:ext cx="321173" cy="369332"/>
          </a:xfrm>
          <a:prstGeom prst="rect">
            <a:avLst/>
          </a:prstGeom>
          <a:noFill/>
        </p:spPr>
        <p:txBody>
          <a:bodyPr wrap="square" rtlCol="0">
            <a:spAutoFit/>
          </a:bodyPr>
          <a:lstStyle/>
          <a:p>
            <a:r>
              <a:rPr lang="en-US" b="1">
                <a:solidFill>
                  <a:srgbClr val="C00000"/>
                </a:solidFill>
              </a:rPr>
              <a:t>B</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8514929A-D5FC-4F66-8951-74EDFD16573E}"/>
              </a:ext>
            </a:extLst>
          </p:cNvPr>
          <p:cNvSpPr txBox="1"/>
          <p:nvPr/>
        </p:nvSpPr>
        <p:spPr>
          <a:xfrm>
            <a:off x="4528021" y="1017136"/>
            <a:ext cx="4161552" cy="523220"/>
          </a:xfrm>
          <a:prstGeom prst="rect">
            <a:avLst/>
          </a:prstGeom>
          <a:noFill/>
        </p:spPr>
        <p:txBody>
          <a:bodyPr wrap="square">
            <a:spAutoFit/>
          </a:bodyPr>
          <a:lstStyle/>
          <a:p>
            <a:r>
              <a:rPr lang="en-US" sz="2800" b="1" smtClean="0">
                <a:latin typeface="Arial" panose="020B0604020202020204" pitchFamily="34" charset="0"/>
                <a:cs typeface="Arial" panose="020B0604020202020204" pitchFamily="34" charset="0"/>
              </a:rPr>
              <a:t>Useful expressions</a:t>
            </a:r>
            <a:endParaRPr lang="en-US" sz="2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7" y="123935"/>
            <a:ext cx="5405321"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40463670"/>
              </p:ext>
            </p:extLst>
          </p:nvPr>
        </p:nvGraphicFramePr>
        <p:xfrm>
          <a:off x="1272744" y="1656084"/>
          <a:ext cx="10429520" cy="5115698"/>
        </p:xfrm>
        <a:graphic>
          <a:graphicData uri="http://schemas.openxmlformats.org/drawingml/2006/table">
            <a:tbl>
              <a:tblPr firstRow="1" bandRow="1">
                <a:tableStyleId>{00A15C55-8517-42AA-B614-E9B94910E393}</a:tableStyleId>
              </a:tblPr>
              <a:tblGrid>
                <a:gridCol w="5214760"/>
                <a:gridCol w="5214760"/>
              </a:tblGrid>
              <a:tr h="10008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smtClean="0">
                          <a:solidFill>
                            <a:srgbClr val="C00000"/>
                          </a:solidFill>
                          <a:effectLst/>
                          <a:latin typeface="+mn-lt"/>
                          <a:ea typeface="+mn-ea"/>
                          <a:cs typeface="+mn-cs"/>
                        </a:rPr>
                        <a:t>Asking for</a:t>
                      </a:r>
                      <a:r>
                        <a:rPr lang="en-US" sz="2800" b="1" kern="1200" baseline="0" smtClean="0">
                          <a:solidFill>
                            <a:srgbClr val="C00000"/>
                          </a:solidFill>
                          <a:effectLst/>
                          <a:latin typeface="+mn-lt"/>
                          <a:ea typeface="+mn-ea"/>
                          <a:cs typeface="+mn-cs"/>
                        </a:rPr>
                        <a:t> directions</a:t>
                      </a:r>
                      <a:endParaRPr lang="en-US" sz="2800" b="1" kern="1200" smtClean="0">
                        <a:solidFill>
                          <a:srgbClr val="C00000"/>
                        </a:solidFill>
                        <a:effectLst/>
                        <a:latin typeface="+mn-lt"/>
                        <a:ea typeface="+mn-ea"/>
                        <a:cs typeface="+mn-cs"/>
                      </a:endParaRPr>
                    </a:p>
                  </a:txBody>
                  <a:tcPr/>
                </a:tc>
                <a:tc>
                  <a:txBody>
                    <a:bodyPr/>
                    <a:lstStyle/>
                    <a:p>
                      <a:pPr algn="ctr"/>
                      <a:r>
                        <a:rPr lang="en-US" sz="2800" b="1" kern="1200" smtClean="0">
                          <a:solidFill>
                            <a:srgbClr val="C00000"/>
                          </a:solidFill>
                          <a:effectLst/>
                          <a:latin typeface="+mn-lt"/>
                          <a:ea typeface="+mn-ea"/>
                          <a:cs typeface="+mn-cs"/>
                        </a:rPr>
                        <a:t>Give directions</a:t>
                      </a:r>
                      <a:endParaRPr lang="en-US" sz="2800">
                        <a:solidFill>
                          <a:srgbClr val="C00000"/>
                        </a:solidFill>
                        <a:latin typeface="+mn-lt"/>
                      </a:endParaRPr>
                    </a:p>
                  </a:txBody>
                  <a:tcPr/>
                </a:tc>
              </a:tr>
              <a:tr h="2304535">
                <a:tc>
                  <a:txBody>
                    <a:bodyPr/>
                    <a:lstStyle/>
                    <a:p>
                      <a:r>
                        <a:rPr lang="en-US" sz="2400" i="1" kern="1200" smtClean="0">
                          <a:solidFill>
                            <a:schemeClr val="dk1"/>
                          </a:solidFill>
                          <a:effectLst/>
                          <a:latin typeface="+mn-lt"/>
                          <a:ea typeface="+mn-ea"/>
                          <a:cs typeface="+mn-cs"/>
                        </a:rPr>
                        <a:t>+ Can you tell me the way to …?</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Excuse me, is … near here?</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How do/can I get to …?</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What is the best/easiest way to …?	</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Could you show me how to get to …?</a:t>
                      </a:r>
                      <a:endParaRPr lang="en-US" sz="2400" kern="1200" smtClean="0">
                        <a:solidFill>
                          <a:schemeClr val="dk1"/>
                        </a:solidFill>
                        <a:effectLst/>
                        <a:latin typeface="+mn-lt"/>
                        <a:ea typeface="+mn-ea"/>
                        <a:cs typeface="+mn-cs"/>
                      </a:endParaRPr>
                    </a:p>
                    <a:p>
                      <a:endParaRPr lang="en-US" sz="3600">
                        <a:latin typeface="+mn-lt"/>
                      </a:endParaRPr>
                    </a:p>
                  </a:txBody>
                  <a:tcPr/>
                </a:tc>
                <a:tc>
                  <a:txBody>
                    <a:bodyPr/>
                    <a:lstStyle/>
                    <a:p>
                      <a:r>
                        <a:rPr lang="en-US" sz="2400" i="1" kern="1200" smtClean="0">
                          <a:solidFill>
                            <a:schemeClr val="dk1"/>
                          </a:solidFill>
                          <a:effectLst/>
                          <a:latin typeface="+mn-lt"/>
                          <a:ea typeface="+mn-ea"/>
                          <a:cs typeface="+mn-cs"/>
                        </a:rPr>
                        <a:t>+ Go straight ahead/on.</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Walk along … street/road.</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Walk past the (post office/bank).</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Turn left/right at the traffic lights/into Star Street.</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+Take the first/second road/turning on the left.</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It’s on your left/right.</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It’s next to/opposite/between/at the end of/behind/in front of…</a:t>
                      </a:r>
                      <a:endParaRPr lang="en-US" sz="2400" kern="1200" smtClean="0">
                        <a:solidFill>
                          <a:schemeClr val="dk1"/>
                        </a:solidFill>
                        <a:effectLst/>
                        <a:latin typeface="+mn-lt"/>
                        <a:ea typeface="+mn-ea"/>
                        <a:cs typeface="+mn-cs"/>
                      </a:endParaRPr>
                    </a:p>
                    <a:p>
                      <a:r>
                        <a:rPr lang="en-US" sz="2400" i="1" kern="1200" smtClean="0">
                          <a:solidFill>
                            <a:schemeClr val="dk1"/>
                          </a:solidFill>
                          <a:effectLst/>
                          <a:latin typeface="+mn-lt"/>
                          <a:ea typeface="+mn-ea"/>
                          <a:cs typeface="+mn-cs"/>
                        </a:rPr>
                        <a:t>+ It’s (just) around the corner.</a:t>
                      </a:r>
                      <a:endParaRPr lang="en-US" sz="3600">
                        <a:latin typeface="+mn-lt"/>
                      </a:endParaRPr>
                    </a:p>
                  </a:txBody>
                  <a:tcPr/>
                </a:tc>
              </a:tr>
            </a:tbl>
          </a:graphicData>
        </a:graphic>
      </p:graphicFrame>
    </p:spTree>
    <p:extLst>
      <p:ext uri="{BB962C8B-B14F-4D97-AF65-F5344CB8AC3E}">
        <p14:creationId xmlns:p14="http://schemas.microsoft.com/office/powerpoint/2010/main" val="343821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1546743" y="1111574"/>
            <a:ext cx="10490529" cy="523220"/>
          </a:xfrm>
          <a:prstGeom prst="rect">
            <a:avLst/>
          </a:prstGeom>
          <a:noFill/>
        </p:spPr>
        <p:txBody>
          <a:bodyPr wrap="square">
            <a:spAutoFit/>
          </a:bodyPr>
          <a:lstStyle/>
          <a:p>
            <a:r>
              <a:rPr lang="en-US" sz="2800" b="1"/>
              <a:t>Work in pairs. Make similar conversation for these situations. </a:t>
            </a:r>
            <a:endParaRPr lang="en-US" sz="2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ounded Rectangular Callout 2"/>
          <p:cNvSpPr/>
          <p:nvPr/>
        </p:nvSpPr>
        <p:spPr>
          <a:xfrm>
            <a:off x="1013254" y="2187146"/>
            <a:ext cx="4522573" cy="2866768"/>
          </a:xfrm>
          <a:prstGeom prst="wedgeRoundRectCallout">
            <a:avLst>
              <a:gd name="adj1" fmla="val -12910"/>
              <a:gd name="adj2" fmla="val 62069"/>
              <a:gd name="adj3" fmla="val 16667"/>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t>1. Student </a:t>
            </a:r>
            <a:r>
              <a:rPr lang="en-US" sz="2800"/>
              <a:t>A asking for directions to Ho Chi </a:t>
            </a:r>
            <a:r>
              <a:rPr lang="en-US" sz="2800"/>
              <a:t>Minh </a:t>
            </a:r>
            <a:r>
              <a:rPr lang="en-US" sz="2800" smtClean="0"/>
              <a:t>Mausoleum.</a:t>
            </a:r>
            <a:endParaRPr lang="en-US" sz="2800"/>
          </a:p>
        </p:txBody>
      </p:sp>
      <p:sp>
        <p:nvSpPr>
          <p:cNvPr id="6" name="Rounded Rectangular Callout 5"/>
          <p:cNvSpPr/>
          <p:nvPr/>
        </p:nvSpPr>
        <p:spPr>
          <a:xfrm>
            <a:off x="7043351" y="2631990"/>
            <a:ext cx="4782065" cy="2903838"/>
          </a:xfrm>
          <a:prstGeom prst="wedgeRoundRect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rPr>
              <a:t> </a:t>
            </a:r>
            <a:r>
              <a:rPr lang="en-US" sz="2800" smtClean="0">
                <a:solidFill>
                  <a:srgbClr val="C00000"/>
                </a:solidFill>
              </a:rPr>
              <a:t>2. Student </a:t>
            </a:r>
            <a:r>
              <a:rPr lang="en-US" sz="2800">
                <a:solidFill>
                  <a:srgbClr val="C00000"/>
                </a:solidFill>
              </a:rPr>
              <a:t>B asking for directions to Ha Noi Flag Tower.</a:t>
            </a:r>
            <a:endParaRPr lang="en-US" sz="2800">
              <a:solidFill>
                <a:srgbClr val="C00000"/>
              </a:solidFill>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1546743" y="1111574"/>
            <a:ext cx="10490529" cy="523220"/>
          </a:xfrm>
          <a:prstGeom prst="rect">
            <a:avLst/>
          </a:prstGeom>
          <a:noFill/>
        </p:spPr>
        <p:txBody>
          <a:bodyPr wrap="square">
            <a:spAutoFit/>
          </a:bodyPr>
          <a:lstStyle/>
          <a:p>
            <a:r>
              <a:rPr lang="en-US" sz="2800" b="1"/>
              <a:t>Work in pairs. Make similar conversation for these situations. </a:t>
            </a:r>
            <a:endParaRPr lang="en-US" sz="2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Rounded Rectangular Callout 5"/>
          <p:cNvSpPr/>
          <p:nvPr/>
        </p:nvSpPr>
        <p:spPr>
          <a:xfrm>
            <a:off x="6585735" y="2034283"/>
            <a:ext cx="5239681" cy="4232953"/>
          </a:xfrm>
          <a:prstGeom prst="wedgeRoundRect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 </a:t>
            </a:r>
            <a:r>
              <a:rPr lang="en-US" sz="2400" b="1" i="1">
                <a:solidFill>
                  <a:schemeClr val="tx1"/>
                </a:solidFill>
              </a:rPr>
              <a:t>Situation 1.</a:t>
            </a:r>
            <a:endParaRPr lang="en-US" sz="2400">
              <a:solidFill>
                <a:schemeClr val="tx1"/>
              </a:solidFill>
            </a:endParaRPr>
          </a:p>
          <a:p>
            <a:r>
              <a:rPr lang="en-US" sz="2400" i="1">
                <a:solidFill>
                  <a:schemeClr val="tx1"/>
                </a:solidFill>
              </a:rPr>
              <a:t> A: Excuse me. Can you show me the way to Ho Chi Minh Mausoleum?</a:t>
            </a:r>
            <a:endParaRPr lang="en-US" sz="2400">
              <a:solidFill>
                <a:schemeClr val="tx1"/>
              </a:solidFill>
            </a:endParaRPr>
          </a:p>
          <a:p>
            <a:r>
              <a:rPr lang="en-US" sz="2400" i="1">
                <a:solidFill>
                  <a:schemeClr val="tx1"/>
                </a:solidFill>
              </a:rPr>
              <a:t>B: Sure, it’s not far from here. Go straight ahead and turn right into Hung Vuong Street. Then walk along Hung Vuong Street and you can see it on the left.</a:t>
            </a:r>
            <a:endParaRPr lang="en-US" sz="2400">
              <a:solidFill>
                <a:schemeClr val="tx1"/>
              </a:solidFill>
            </a:endParaRPr>
          </a:p>
          <a:p>
            <a:r>
              <a:rPr lang="en-US" sz="2400" i="1">
                <a:solidFill>
                  <a:schemeClr val="tx1"/>
                </a:solidFill>
              </a:rPr>
              <a:t>B: Thank you so much.</a:t>
            </a:r>
            <a:endParaRPr lang="en-US" sz="2400">
              <a:solidFill>
                <a:schemeClr val="tx1"/>
              </a:solidFill>
            </a:endParaRPr>
          </a:p>
        </p:txBody>
      </p:sp>
      <p:pic>
        <p:nvPicPr>
          <p:cNvPr id="9" name="Picture 8"/>
          <p:cNvPicPr>
            <a:picLocks noChangeAspect="1"/>
          </p:cNvPicPr>
          <p:nvPr/>
        </p:nvPicPr>
        <p:blipFill>
          <a:blip r:embed="rId2"/>
          <a:stretch>
            <a:fillRect/>
          </a:stretch>
        </p:blipFill>
        <p:spPr>
          <a:xfrm>
            <a:off x="908213" y="2239766"/>
            <a:ext cx="5223834" cy="3919937"/>
          </a:xfrm>
          <a:prstGeom prst="rect">
            <a:avLst/>
          </a:prstGeom>
        </p:spPr>
      </p:pic>
    </p:spTree>
    <p:extLst>
      <p:ext uri="{BB962C8B-B14F-4D97-AF65-F5344CB8AC3E}">
        <p14:creationId xmlns:p14="http://schemas.microsoft.com/office/powerpoint/2010/main" val="2320259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1546743" y="1111574"/>
            <a:ext cx="10490529" cy="523220"/>
          </a:xfrm>
          <a:prstGeom prst="rect">
            <a:avLst/>
          </a:prstGeom>
          <a:noFill/>
        </p:spPr>
        <p:txBody>
          <a:bodyPr wrap="square">
            <a:spAutoFit/>
          </a:bodyPr>
          <a:lstStyle/>
          <a:p>
            <a:r>
              <a:rPr lang="en-US" sz="2800" b="1"/>
              <a:t>Work in pairs. Make similar conversation for these situations. </a:t>
            </a:r>
            <a:endParaRPr lang="en-US" sz="2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ounded Rectangular Callout 2"/>
          <p:cNvSpPr/>
          <p:nvPr/>
        </p:nvSpPr>
        <p:spPr>
          <a:xfrm>
            <a:off x="1013254" y="2187145"/>
            <a:ext cx="5336175" cy="3915703"/>
          </a:xfrm>
          <a:prstGeom prst="wedgeRoundRectCallout">
            <a:avLst>
              <a:gd name="adj1" fmla="val -12910"/>
              <a:gd name="adj2" fmla="val 62069"/>
              <a:gd name="adj3" fmla="val 16667"/>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smtClean="0"/>
              <a:t>Situation 2</a:t>
            </a:r>
          </a:p>
          <a:p>
            <a:r>
              <a:rPr lang="en-US" sz="2400" i="1" smtClean="0"/>
              <a:t>B</a:t>
            </a:r>
            <a:r>
              <a:rPr lang="en-US" sz="2400" i="1"/>
              <a:t>: Excuse me. How can I get to Hanoi Flag Tower? </a:t>
            </a:r>
            <a:endParaRPr lang="en-US" sz="2400"/>
          </a:p>
          <a:p>
            <a:r>
              <a:rPr lang="en-US" sz="2400" i="1"/>
              <a:t>A: Sure. Walk along Phan Dinh Phung Street and take the second turn on the left into Hoang Dieu Street. Walk past the Thang Long Imperial Citadel. Hanoi Flag Tower is just behind it.</a:t>
            </a:r>
            <a:endParaRPr lang="en-US" sz="2400"/>
          </a:p>
          <a:p>
            <a:r>
              <a:rPr lang="en-US" sz="2400" i="1"/>
              <a:t>B: Thank you very much.</a:t>
            </a:r>
            <a:endParaRPr lang="en-US" sz="2400"/>
          </a:p>
        </p:txBody>
      </p:sp>
      <p:pic>
        <p:nvPicPr>
          <p:cNvPr id="9" name="Picture 8"/>
          <p:cNvPicPr>
            <a:picLocks noChangeAspect="1"/>
          </p:cNvPicPr>
          <p:nvPr/>
        </p:nvPicPr>
        <p:blipFill>
          <a:blip r:embed="rId2"/>
          <a:stretch>
            <a:fillRect/>
          </a:stretch>
        </p:blipFill>
        <p:spPr>
          <a:xfrm>
            <a:off x="6928612" y="2187145"/>
            <a:ext cx="5108660" cy="3833511"/>
          </a:xfrm>
          <a:prstGeom prst="rect">
            <a:avLst/>
          </a:prstGeom>
        </p:spPr>
      </p:pic>
    </p:spTree>
    <p:extLst>
      <p:ext uri="{BB962C8B-B14F-4D97-AF65-F5344CB8AC3E}">
        <p14:creationId xmlns:p14="http://schemas.microsoft.com/office/powerpoint/2010/main" val="1182868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99077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accent2"/>
                </a:solidFill>
              </a:rPr>
              <a:t>crowdfunding (n)</a:t>
            </a:r>
            <a:endParaRPr lang="en-US" sz="4800" b="1">
              <a:solidFill>
                <a:schemeClr val="accent2"/>
              </a:solidFill>
            </a:endParaRPr>
          </a:p>
        </p:txBody>
      </p:sp>
      <p:sp>
        <p:nvSpPr>
          <p:cNvPr id="17" name="Rectangle 16"/>
          <p:cNvSpPr/>
          <p:nvPr/>
        </p:nvSpPr>
        <p:spPr>
          <a:xfrm>
            <a:off x="990772" y="4248980"/>
            <a:ext cx="5558319" cy="2246769"/>
          </a:xfrm>
          <a:prstGeom prst="rect">
            <a:avLst/>
          </a:prstGeom>
        </p:spPr>
        <p:txBody>
          <a:bodyPr wrap="square">
            <a:spAutoFit/>
          </a:bodyPr>
          <a:lstStyle/>
          <a:p>
            <a:pPr algn="ctr"/>
            <a:r>
              <a:rPr lang="en-US" sz="2800"/>
              <a:t>the practice of funding a project or an activity by raising many small amounts of money from a large number of people, usually using the internet</a:t>
            </a:r>
            <a:endParaRPr lang="en-US" sz="2800" dirty="0"/>
          </a:p>
        </p:txBody>
      </p:sp>
      <p:sp>
        <p:nvSpPr>
          <p:cNvPr id="18" name="Rectangle 17"/>
          <p:cNvSpPr/>
          <p:nvPr/>
        </p:nvSpPr>
        <p:spPr>
          <a:xfrm>
            <a:off x="2305896" y="2771761"/>
            <a:ext cx="2448235" cy="523220"/>
          </a:xfrm>
          <a:prstGeom prst="rect">
            <a:avLst/>
          </a:prstGeom>
        </p:spPr>
        <p:txBody>
          <a:bodyPr wrap="none">
            <a:spAutoFit/>
          </a:bodyPr>
          <a:lstStyle/>
          <a:p>
            <a:pPr algn="ctr"/>
            <a:r>
              <a:rPr lang="en-US" sz="2800" b="1">
                <a:solidFill>
                  <a:schemeClr val="accent2">
                    <a:lumMod val="50000"/>
                  </a:schemeClr>
                </a:solidFill>
              </a:rPr>
              <a:t>/ˈkraʊdfʌndɪŋ/</a:t>
            </a:r>
            <a:endParaRPr lang="en-US" sz="2800" b="1" dirty="0">
              <a:solidFill>
                <a:schemeClr val="accent2">
                  <a:lumMod val="50000"/>
                </a:schemeClr>
              </a:solidFill>
            </a:endParaRPr>
          </a:p>
        </p:txBody>
      </p:sp>
      <p:pic>
        <p:nvPicPr>
          <p:cNvPr id="2" name="Picture 1"/>
          <p:cNvPicPr>
            <a:picLocks noChangeAspect="1"/>
          </p:cNvPicPr>
          <p:nvPr/>
        </p:nvPicPr>
        <p:blipFill>
          <a:blip r:embed="rId4"/>
          <a:stretch>
            <a:fillRect/>
          </a:stretch>
        </p:blipFill>
        <p:spPr>
          <a:xfrm>
            <a:off x="7245346" y="1943950"/>
            <a:ext cx="4153480" cy="3915321"/>
          </a:xfrm>
          <a:prstGeom prst="rect">
            <a:avLst/>
          </a:prstGeom>
        </p:spPr>
      </p:pic>
      <p:pic>
        <p:nvPicPr>
          <p:cNvPr id="3" name="crowdfun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26813" y="3568780"/>
            <a:ext cx="406400" cy="406400"/>
          </a:xfrm>
          <a:prstGeom prst="rect">
            <a:avLst/>
          </a:prstGeom>
        </p:spPr>
      </p:pic>
    </p:spTree>
    <p:extLst>
      <p:ext uri="{BB962C8B-B14F-4D97-AF65-F5344CB8AC3E}">
        <p14:creationId xmlns:p14="http://schemas.microsoft.com/office/powerpoint/2010/main" val="20773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08"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99077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accent2"/>
                </a:solidFill>
              </a:rPr>
              <a:t>non-profit (adj) </a:t>
            </a:r>
            <a:endParaRPr lang="en-US" sz="4800" b="1">
              <a:solidFill>
                <a:schemeClr val="accent2"/>
              </a:solidFill>
            </a:endParaRPr>
          </a:p>
        </p:txBody>
      </p:sp>
      <p:sp>
        <p:nvSpPr>
          <p:cNvPr id="17" name="Rectangle 16"/>
          <p:cNvSpPr/>
          <p:nvPr/>
        </p:nvSpPr>
        <p:spPr>
          <a:xfrm>
            <a:off x="990772" y="4248980"/>
            <a:ext cx="5558319" cy="523220"/>
          </a:xfrm>
          <a:prstGeom prst="rect">
            <a:avLst/>
          </a:prstGeom>
        </p:spPr>
        <p:txBody>
          <a:bodyPr wrap="square">
            <a:spAutoFit/>
          </a:bodyPr>
          <a:lstStyle/>
          <a:p>
            <a:pPr algn="ctr"/>
            <a:r>
              <a:rPr lang="en-US" sz="2800"/>
              <a:t>without the aim of making a profit</a:t>
            </a:r>
            <a:endParaRPr lang="en-US" sz="2800" dirty="0"/>
          </a:p>
        </p:txBody>
      </p:sp>
      <p:sp>
        <p:nvSpPr>
          <p:cNvPr id="18" name="Rectangle 17"/>
          <p:cNvSpPr/>
          <p:nvPr/>
        </p:nvSpPr>
        <p:spPr>
          <a:xfrm>
            <a:off x="2415766" y="2771761"/>
            <a:ext cx="2228495" cy="523220"/>
          </a:xfrm>
          <a:prstGeom prst="rect">
            <a:avLst/>
          </a:prstGeom>
        </p:spPr>
        <p:txBody>
          <a:bodyPr wrap="none">
            <a:spAutoFit/>
          </a:bodyPr>
          <a:lstStyle/>
          <a:p>
            <a:pPr algn="ctr"/>
            <a:r>
              <a:rPr lang="en-US" sz="2800" b="1">
                <a:solidFill>
                  <a:schemeClr val="accent2">
                    <a:lumMod val="50000"/>
                  </a:schemeClr>
                </a:solidFill>
              </a:rPr>
              <a:t>/ˌnɒn ˈprɒfɪt/</a:t>
            </a:r>
            <a:endParaRPr lang="en-US" sz="2800" b="1" dirty="0">
              <a:solidFill>
                <a:schemeClr val="accent2">
                  <a:lumMod val="50000"/>
                </a:schemeClr>
              </a:solidFill>
            </a:endParaRPr>
          </a:p>
        </p:txBody>
      </p:sp>
      <p:pic>
        <p:nvPicPr>
          <p:cNvPr id="4" name="Picture 3"/>
          <p:cNvPicPr>
            <a:picLocks noChangeAspect="1"/>
          </p:cNvPicPr>
          <p:nvPr/>
        </p:nvPicPr>
        <p:blipFill>
          <a:blip r:embed="rId4"/>
          <a:stretch>
            <a:fillRect/>
          </a:stretch>
        </p:blipFill>
        <p:spPr>
          <a:xfrm>
            <a:off x="6626410" y="2332195"/>
            <a:ext cx="5268060" cy="2705478"/>
          </a:xfrm>
          <a:prstGeom prst="rect">
            <a:avLst/>
          </a:prstGeom>
        </p:spPr>
      </p:pic>
      <p:pic>
        <p:nvPicPr>
          <p:cNvPr id="5" name="nonprofi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30013" y="3496240"/>
            <a:ext cx="406400" cy="406400"/>
          </a:xfrm>
          <a:prstGeom prst="rect">
            <a:avLst/>
          </a:prstGeom>
        </p:spPr>
      </p:pic>
    </p:spTree>
    <p:extLst>
      <p:ext uri="{BB962C8B-B14F-4D97-AF65-F5344CB8AC3E}">
        <p14:creationId xmlns:p14="http://schemas.microsoft.com/office/powerpoint/2010/main" val="21445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60"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990772" y="1600161"/>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accent2"/>
                </a:solidFill>
              </a:rPr>
              <a:t>regardless of (prep) </a:t>
            </a:r>
            <a:endParaRPr lang="en-US" sz="4800" b="1">
              <a:solidFill>
                <a:schemeClr val="accent2"/>
              </a:solidFill>
            </a:endParaRPr>
          </a:p>
        </p:txBody>
      </p:sp>
      <p:sp>
        <p:nvSpPr>
          <p:cNvPr id="17" name="Rectangle 16"/>
          <p:cNvSpPr/>
          <p:nvPr/>
        </p:nvSpPr>
        <p:spPr>
          <a:xfrm>
            <a:off x="990772" y="4248980"/>
            <a:ext cx="5558319" cy="1815882"/>
          </a:xfrm>
          <a:prstGeom prst="rect">
            <a:avLst/>
          </a:prstGeom>
        </p:spPr>
        <p:txBody>
          <a:bodyPr wrap="square">
            <a:spAutoFit/>
          </a:bodyPr>
          <a:lstStyle/>
          <a:p>
            <a:pPr algn="ctr"/>
            <a:r>
              <a:rPr lang="en-US" sz="2800"/>
              <a:t>paying no attention to something/somebody; treating something/somebody as not being important</a:t>
            </a:r>
            <a:endParaRPr lang="en-US" sz="2800" dirty="0"/>
          </a:p>
        </p:txBody>
      </p:sp>
      <p:sp>
        <p:nvSpPr>
          <p:cNvPr id="18" name="Rectangle 17"/>
          <p:cNvSpPr/>
          <p:nvPr/>
        </p:nvSpPr>
        <p:spPr>
          <a:xfrm>
            <a:off x="2348440" y="2771761"/>
            <a:ext cx="2363147" cy="523220"/>
          </a:xfrm>
          <a:prstGeom prst="rect">
            <a:avLst/>
          </a:prstGeom>
        </p:spPr>
        <p:txBody>
          <a:bodyPr wrap="none">
            <a:spAutoFit/>
          </a:bodyPr>
          <a:lstStyle/>
          <a:p>
            <a:pPr algn="ctr"/>
            <a:r>
              <a:rPr lang="en-US" sz="2800" b="1">
                <a:solidFill>
                  <a:schemeClr val="accent2">
                    <a:lumMod val="50000"/>
                  </a:schemeClr>
                </a:solidFill>
              </a:rPr>
              <a:t>/rɪˈɡɑːdləs əv/</a:t>
            </a:r>
            <a:endParaRPr lang="en-US" sz="2800" b="1" dirty="0">
              <a:solidFill>
                <a:schemeClr val="accent2">
                  <a:lumMod val="50000"/>
                </a:schemeClr>
              </a:solidFill>
            </a:endParaRPr>
          </a:p>
        </p:txBody>
      </p:sp>
      <p:pic>
        <p:nvPicPr>
          <p:cNvPr id="3" name="Picture 2"/>
          <p:cNvPicPr>
            <a:picLocks noChangeAspect="1"/>
          </p:cNvPicPr>
          <p:nvPr/>
        </p:nvPicPr>
        <p:blipFill>
          <a:blip r:embed="rId4"/>
          <a:stretch>
            <a:fillRect/>
          </a:stretch>
        </p:blipFill>
        <p:spPr>
          <a:xfrm>
            <a:off x="6780464" y="2293054"/>
            <a:ext cx="4753547" cy="3194143"/>
          </a:xfrm>
          <a:prstGeom prst="rect">
            <a:avLst/>
          </a:prstGeom>
        </p:spPr>
      </p:pic>
      <p:pic>
        <p:nvPicPr>
          <p:cNvPr id="4" name="regardless o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34013" y="3497143"/>
            <a:ext cx="406400" cy="406400"/>
          </a:xfrm>
          <a:prstGeom prst="rect">
            <a:avLst/>
          </a:prstGeom>
        </p:spPr>
      </p:pic>
    </p:spTree>
    <p:extLst>
      <p:ext uri="{BB962C8B-B14F-4D97-AF65-F5344CB8AC3E}">
        <p14:creationId xmlns:p14="http://schemas.microsoft.com/office/powerpoint/2010/main" val="29555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56"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7" y="2507394"/>
            <a:ext cx="6559291" cy="110911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smtClean="0">
                <a:latin typeface="UTM Facebook K&amp;T" panose="02040603050506020204" pitchFamily="18" charset="0"/>
              </a:rPr>
              <a:t>COMMUNICATION AND CULTURE / CLIL</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7</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smtClean="0">
                <a:solidFill>
                  <a:schemeClr val="bg1"/>
                </a:solidFill>
                <a:latin typeface="UTM Facebook K&amp;T" pitchFamily="18" charset="0"/>
                <a:cs typeface="Arial" panose="020B0604020202020204" pitchFamily="34" charset="0"/>
              </a:rPr>
              <a:t>Preserving our heritage</a:t>
            </a:r>
            <a:endParaRPr lang="en-US" sz="4800"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6</a:t>
            </a:r>
            <a:endParaRPr lang="en-US" sz="7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99077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accent2"/>
                </a:solidFill>
              </a:rPr>
              <a:t>fine (n) </a:t>
            </a:r>
            <a:endParaRPr lang="en-US" sz="4800" b="1">
              <a:solidFill>
                <a:schemeClr val="accent2"/>
              </a:solidFill>
            </a:endParaRPr>
          </a:p>
        </p:txBody>
      </p:sp>
      <p:sp>
        <p:nvSpPr>
          <p:cNvPr id="18" name="Rectangle 17"/>
          <p:cNvSpPr/>
          <p:nvPr/>
        </p:nvSpPr>
        <p:spPr>
          <a:xfrm>
            <a:off x="2986114" y="2771761"/>
            <a:ext cx="1087798" cy="523220"/>
          </a:xfrm>
          <a:prstGeom prst="rect">
            <a:avLst/>
          </a:prstGeom>
        </p:spPr>
        <p:txBody>
          <a:bodyPr wrap="none">
            <a:spAutoFit/>
          </a:bodyPr>
          <a:lstStyle/>
          <a:p>
            <a:pPr algn="ctr"/>
            <a:r>
              <a:rPr lang="en-US" sz="2800" b="1">
                <a:solidFill>
                  <a:schemeClr val="accent2">
                    <a:lumMod val="50000"/>
                  </a:schemeClr>
                </a:solidFill>
              </a:rPr>
              <a:t>/faɪn/</a:t>
            </a:r>
            <a:endParaRPr lang="en-US" sz="2800" b="1" dirty="0">
              <a:solidFill>
                <a:schemeClr val="accent2">
                  <a:lumMod val="50000"/>
                </a:schemeClr>
              </a:solidFill>
            </a:endParaRPr>
          </a:p>
        </p:txBody>
      </p:sp>
      <p:sp>
        <p:nvSpPr>
          <p:cNvPr id="4" name="Rectangle 3"/>
          <p:cNvSpPr/>
          <p:nvPr/>
        </p:nvSpPr>
        <p:spPr>
          <a:xfrm>
            <a:off x="1369072" y="4343513"/>
            <a:ext cx="4852828" cy="707886"/>
          </a:xfrm>
          <a:prstGeom prst="rect">
            <a:avLst/>
          </a:prstGeom>
        </p:spPr>
        <p:txBody>
          <a:bodyPr wrap="square">
            <a:spAutoFit/>
          </a:bodyPr>
          <a:lstStyle/>
          <a:p>
            <a:pPr algn="ctr"/>
            <a:r>
              <a:rPr lang="en-US" sz="2000">
                <a:solidFill>
                  <a:srgbClr val="333333"/>
                </a:solidFill>
                <a:latin typeface="Arial" panose="020B0604020202020204" pitchFamily="34" charset="0"/>
                <a:ea typeface="Times New Roman" panose="02020603050405020304" pitchFamily="18" charset="0"/>
                <a:cs typeface="Arial" panose="020B0604020202020204" pitchFamily="34" charset="0"/>
              </a:rPr>
              <a:t>a sum </a:t>
            </a:r>
            <a:r>
              <a:rPr lang="en-US" sz="2000">
                <a:solidFill>
                  <a:srgbClr val="333333"/>
                </a:solidFill>
                <a:ea typeface="Times New Roman" panose="02020603050405020304" pitchFamily="18" charset="0"/>
                <a:cs typeface="Arial" panose="020B0604020202020204" pitchFamily="34" charset="0"/>
              </a:rPr>
              <a:t>of</a:t>
            </a:r>
            <a:r>
              <a:rPr lang="en-US" sz="2000">
                <a:solidFill>
                  <a:srgbClr val="333333"/>
                </a:solidFill>
                <a:latin typeface="Arial" panose="020B0604020202020204" pitchFamily="34" charset="0"/>
                <a:ea typeface="Times New Roman" panose="02020603050405020304" pitchFamily="18" charset="0"/>
                <a:cs typeface="Arial" panose="020B0604020202020204" pitchFamily="34" charset="0"/>
              </a:rPr>
              <a:t> money that must be paid as punishment for breaking a law or rule</a:t>
            </a:r>
            <a:endParaRPr lang="en-US" sz="20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6797689" y="1863333"/>
            <a:ext cx="4658375" cy="3562847"/>
          </a:xfrm>
          <a:prstGeom prst="rect">
            <a:avLst/>
          </a:prstGeom>
        </p:spPr>
      </p:pic>
      <p:pic>
        <p:nvPicPr>
          <p:cNvPr id="6" name="fi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03136" y="3441556"/>
            <a:ext cx="406400" cy="406400"/>
          </a:xfrm>
          <a:prstGeom prst="rect">
            <a:avLst/>
          </a:prstGeom>
        </p:spPr>
      </p:pic>
    </p:spTree>
    <p:extLst>
      <p:ext uri="{BB962C8B-B14F-4D97-AF65-F5344CB8AC3E}">
        <p14:creationId xmlns:p14="http://schemas.microsoft.com/office/powerpoint/2010/main" val="40607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48"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1881;p31"/>
          <p:cNvSpPr txBox="1">
            <a:spLocks/>
          </p:cNvSpPr>
          <p:nvPr/>
        </p:nvSpPr>
        <p:spPr>
          <a:xfrm>
            <a:off x="99077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accent2"/>
                </a:solidFill>
              </a:rPr>
              <a:t>unique (adj)</a:t>
            </a:r>
            <a:endParaRPr lang="en-US" sz="4800" b="1">
              <a:solidFill>
                <a:schemeClr val="accent2"/>
              </a:solidFill>
            </a:endParaRPr>
          </a:p>
        </p:txBody>
      </p:sp>
      <p:sp>
        <p:nvSpPr>
          <p:cNvPr id="17" name="Rectangle 16"/>
          <p:cNvSpPr/>
          <p:nvPr/>
        </p:nvSpPr>
        <p:spPr>
          <a:xfrm>
            <a:off x="990772" y="4248980"/>
            <a:ext cx="5558319" cy="523220"/>
          </a:xfrm>
          <a:prstGeom prst="rect">
            <a:avLst/>
          </a:prstGeom>
        </p:spPr>
        <p:txBody>
          <a:bodyPr wrap="square">
            <a:spAutoFit/>
          </a:bodyPr>
          <a:lstStyle/>
          <a:p>
            <a:pPr algn="ctr"/>
            <a:r>
              <a:rPr lang="en-US" sz="2800"/>
              <a:t>being the only one of its kind</a:t>
            </a:r>
            <a:endParaRPr lang="en-US" sz="2800" dirty="0"/>
          </a:p>
        </p:txBody>
      </p:sp>
      <p:sp>
        <p:nvSpPr>
          <p:cNvPr id="18" name="Rectangle 17"/>
          <p:cNvSpPr/>
          <p:nvPr/>
        </p:nvSpPr>
        <p:spPr>
          <a:xfrm>
            <a:off x="2813306" y="2771761"/>
            <a:ext cx="1433406" cy="523220"/>
          </a:xfrm>
          <a:prstGeom prst="rect">
            <a:avLst/>
          </a:prstGeom>
        </p:spPr>
        <p:txBody>
          <a:bodyPr wrap="none">
            <a:spAutoFit/>
          </a:bodyPr>
          <a:lstStyle/>
          <a:p>
            <a:pPr algn="ctr"/>
            <a:r>
              <a:rPr lang="en-US" sz="2800" b="1">
                <a:solidFill>
                  <a:schemeClr val="accent2">
                    <a:lumMod val="50000"/>
                  </a:schemeClr>
                </a:solidFill>
              </a:rPr>
              <a:t>/juˈniːk/</a:t>
            </a:r>
            <a:endParaRPr lang="en-US" sz="2800" b="1" dirty="0">
              <a:solidFill>
                <a:schemeClr val="accent2">
                  <a:lumMod val="50000"/>
                </a:schemeClr>
              </a:solidFill>
            </a:endParaRPr>
          </a:p>
        </p:txBody>
      </p:sp>
      <p:pic>
        <p:nvPicPr>
          <p:cNvPr id="3" name="Picture 2"/>
          <p:cNvPicPr>
            <a:picLocks noChangeAspect="1"/>
          </p:cNvPicPr>
          <p:nvPr/>
        </p:nvPicPr>
        <p:blipFill>
          <a:blip r:embed="rId4"/>
          <a:stretch>
            <a:fillRect/>
          </a:stretch>
        </p:blipFill>
        <p:spPr>
          <a:xfrm>
            <a:off x="6622676" y="1910992"/>
            <a:ext cx="4808323" cy="3736303"/>
          </a:xfrm>
          <a:prstGeom prst="rect">
            <a:avLst/>
          </a:prstGeom>
        </p:spPr>
      </p:pic>
      <p:pic>
        <p:nvPicPr>
          <p:cNvPr id="4" name="uniqu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26809" y="3568780"/>
            <a:ext cx="406400" cy="406400"/>
          </a:xfrm>
          <a:prstGeom prst="rect">
            <a:avLst/>
          </a:prstGeom>
        </p:spPr>
      </p:pic>
    </p:spTree>
    <p:extLst>
      <p:ext uri="{BB962C8B-B14F-4D97-AF65-F5344CB8AC3E}">
        <p14:creationId xmlns:p14="http://schemas.microsoft.com/office/powerpoint/2010/main" val="416866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744"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35851435"/>
              </p:ext>
            </p:extLst>
          </p:nvPr>
        </p:nvGraphicFramePr>
        <p:xfrm>
          <a:off x="400833" y="1043591"/>
          <a:ext cx="11398686" cy="5534455"/>
        </p:xfrm>
        <a:graphic>
          <a:graphicData uri="http://schemas.openxmlformats.org/drawingml/2006/table">
            <a:tbl>
              <a:tblPr bandRow="1">
                <a:tableStyleId>{5C22544A-7EE6-4342-B048-85BDC9FD1C3A}</a:tableStyleId>
              </a:tblPr>
              <a:tblGrid>
                <a:gridCol w="1853852"/>
                <a:gridCol w="2012170"/>
                <a:gridCol w="5981434"/>
                <a:gridCol w="1551230"/>
              </a:tblGrid>
              <a:tr h="591604">
                <a:tc>
                  <a:txBody>
                    <a:bodyPr/>
                    <a:lstStyle/>
                    <a:p>
                      <a:pPr marL="0" marR="0" algn="ctr">
                        <a:lnSpc>
                          <a:spcPct val="100000"/>
                        </a:lnSpc>
                        <a:spcBef>
                          <a:spcPts val="0"/>
                        </a:spcBef>
                        <a:spcAft>
                          <a:spcPts val="0"/>
                        </a:spcAft>
                      </a:pPr>
                      <a:r>
                        <a:rPr lang="en-US" sz="2200" b="1">
                          <a:effectLst/>
                        </a:rPr>
                        <a:t>Form</a:t>
                      </a:r>
                      <a:endParaRPr lang="en-US" sz="2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200" b="1">
                          <a:effectLst/>
                        </a:rPr>
                        <a:t>Pronunciation</a:t>
                      </a:r>
                      <a:endParaRPr lang="en-US" sz="2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200" b="1">
                          <a:effectLst/>
                        </a:rPr>
                        <a:t>Meaning</a:t>
                      </a:r>
                      <a:endParaRPr lang="en-US" sz="2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200" b="1">
                          <a:effectLst/>
                        </a:rPr>
                        <a:t>Vietnamese</a:t>
                      </a:r>
                      <a:r>
                        <a:rPr lang="vi-VN" sz="2200" b="1">
                          <a:effectLst/>
                        </a:rPr>
                        <a:t> equivalent  </a:t>
                      </a:r>
                      <a:endParaRPr lang="en-US" sz="2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tr>
              <a:tr h="949299">
                <a:tc>
                  <a:txBody>
                    <a:bodyPr/>
                    <a:lstStyle/>
                    <a:p>
                      <a:pPr marL="144145" marR="0" indent="-144145">
                        <a:lnSpc>
                          <a:spcPct val="12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crowdfunding</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/ˈkraʊdfʌndɪŋ/</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c>
                  <a:txBody>
                    <a:bodyPr/>
                    <a:lstStyle/>
                    <a:p>
                      <a:pPr marL="0" marR="0">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 practice of funding a project or an activity by raising many small amounts of money from a large number of people, usually using the internet</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nSpc>
                          <a:spcPct val="120000"/>
                        </a:lnSpc>
                        <a:spcBef>
                          <a:spcPts val="0"/>
                        </a:spcBef>
                        <a:spcAft>
                          <a:spcPts val="0"/>
                        </a:spcAft>
                      </a:pPr>
                      <a:r>
                        <a:rPr lang="en-US" sz="18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gây quỹ</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r>
              <a:tr h="600297">
                <a:tc>
                  <a:txBody>
                    <a:bodyPr/>
                    <a:lstStyle/>
                    <a:p>
                      <a:pPr marL="144145" marR="0" indent="-144145">
                        <a:lnSpc>
                          <a:spcPct val="12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2. non-profit (adj)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/ˌnɒn ˈprɒfɪt/</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c>
                  <a:txBody>
                    <a:bodyPr/>
                    <a:lstStyle/>
                    <a:p>
                      <a:pPr marL="0" marR="0">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without the aim of making a profit</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nSpc>
                          <a:spcPct val="12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phi lợi nhuận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r>
              <a:tr h="949299">
                <a:tc>
                  <a:txBody>
                    <a:bodyPr/>
                    <a:lstStyle/>
                    <a:p>
                      <a:pPr marL="144145" marR="0" indent="-144145">
                        <a:lnSpc>
                          <a:spcPct val="12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3. regardless of (prep)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/rɪˈɡɑːdləs əv/</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c>
                  <a:txBody>
                    <a:bodyPr/>
                    <a:lstStyle/>
                    <a:p>
                      <a:pPr marL="0" marR="0">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paying no attention to something/somebody; treating something/somebody as not being important</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nSpc>
                          <a:spcPct val="12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bất kể</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r>
              <a:tr h="949299">
                <a:tc>
                  <a:txBody>
                    <a:bodyPr/>
                    <a:lstStyle/>
                    <a:p>
                      <a:pPr marL="144145" marR="0" indent="-144145">
                        <a:lnSpc>
                          <a:spcPct val="12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4. fine (n)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/faɪn/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c>
                  <a:txBody>
                    <a:bodyPr/>
                    <a:lstStyle/>
                    <a:p>
                      <a:pPr marL="0" marR="0">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sum of money that must be paid as punishment for breaking a law or rule</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nSpc>
                          <a:spcPct val="12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tiền phạt</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r>
              <a:tr h="949299">
                <a:tc>
                  <a:txBody>
                    <a:bodyPr/>
                    <a:lstStyle/>
                    <a:p>
                      <a:pPr marL="144145" marR="0" indent="-144145">
                        <a:lnSpc>
                          <a:spcPct val="12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5.  unique (adj)</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gn="ctr">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/juˈniːk/</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c>
                  <a:txBody>
                    <a:bodyPr/>
                    <a:lstStyle/>
                    <a:p>
                      <a:pPr marL="0" marR="0">
                        <a:lnSpc>
                          <a:spcPct val="120000"/>
                        </a:lnSpc>
                        <a:spcBef>
                          <a:spcPts val="0"/>
                        </a:spcBef>
                        <a:spcAft>
                          <a:spcPts val="0"/>
                        </a:spcAft>
                      </a:pP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being the only one of its kind</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tc>
                <a:tc>
                  <a:txBody>
                    <a:bodyPr/>
                    <a:lstStyle/>
                    <a:p>
                      <a:pPr marL="0" marR="0">
                        <a:lnSpc>
                          <a:spcPct val="12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độc nhất vô nhị</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tc>
              </a:tr>
            </a:tbl>
          </a:graphicData>
        </a:graphic>
      </p:graphicFrame>
    </p:spTree>
    <p:extLst>
      <p:ext uri="{BB962C8B-B14F-4D97-AF65-F5344CB8AC3E}">
        <p14:creationId xmlns:p14="http://schemas.microsoft.com/office/powerpoint/2010/main" val="1140419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60772" y="1075394"/>
            <a:ext cx="9922991" cy="523220"/>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Read the text and answer the questions </a:t>
            </a:r>
            <a:endParaRPr lang="en-US" sz="2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57214" y="2024936"/>
            <a:ext cx="10326549" cy="1881413"/>
          </a:xfrm>
          <a:prstGeom prst="rect">
            <a:avLst/>
          </a:prstGeom>
        </p:spPr>
      </p:pic>
      <p:pic>
        <p:nvPicPr>
          <p:cNvPr id="5" name="Picture 4"/>
          <p:cNvPicPr>
            <a:picLocks noChangeAspect="1"/>
          </p:cNvPicPr>
          <p:nvPr/>
        </p:nvPicPr>
        <p:blipFill>
          <a:blip r:embed="rId3"/>
          <a:stretch>
            <a:fillRect/>
          </a:stretch>
        </p:blipFill>
        <p:spPr>
          <a:xfrm>
            <a:off x="4523618" y="3906348"/>
            <a:ext cx="3320393" cy="2661895"/>
          </a:xfrm>
          <a:prstGeom prst="rect">
            <a:avLst/>
          </a:prstGeom>
        </p:spPr>
      </p:pic>
      <p:pic>
        <p:nvPicPr>
          <p:cNvPr id="6" name="Picture 5"/>
          <p:cNvPicPr>
            <a:picLocks noChangeAspect="1"/>
          </p:cNvPicPr>
          <p:nvPr/>
        </p:nvPicPr>
        <p:blipFill>
          <a:blip r:embed="rId4"/>
          <a:stretch>
            <a:fillRect/>
          </a:stretch>
        </p:blipFill>
        <p:spPr>
          <a:xfrm>
            <a:off x="798571" y="3906349"/>
            <a:ext cx="3505689" cy="2661895"/>
          </a:xfrm>
          <a:prstGeom prst="rect">
            <a:avLst/>
          </a:prstGeom>
        </p:spPr>
      </p:pic>
      <p:pic>
        <p:nvPicPr>
          <p:cNvPr id="7" name="Picture 6"/>
          <p:cNvPicPr>
            <a:picLocks noChangeAspect="1"/>
          </p:cNvPicPr>
          <p:nvPr/>
        </p:nvPicPr>
        <p:blipFill>
          <a:blip r:embed="rId5"/>
          <a:stretch>
            <a:fillRect/>
          </a:stretch>
        </p:blipFill>
        <p:spPr>
          <a:xfrm>
            <a:off x="8063369" y="3906347"/>
            <a:ext cx="3606058" cy="2661895"/>
          </a:xfrm>
          <a:prstGeom prst="rect">
            <a:avLst/>
          </a:prstGeom>
        </p:spPr>
      </p:pic>
      <p:sp>
        <p:nvSpPr>
          <p:cNvPr id="8" name="Oval 7"/>
          <p:cNvSpPr/>
          <p:nvPr/>
        </p:nvSpPr>
        <p:spPr>
          <a:xfrm>
            <a:off x="494438" y="3750067"/>
            <a:ext cx="645993" cy="53425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accent2">
                    <a:lumMod val="50000"/>
                  </a:schemeClr>
                </a:solidFill>
              </a:rPr>
              <a:t>1</a:t>
            </a:r>
            <a:endParaRPr lang="en-US" sz="2800" b="1">
              <a:solidFill>
                <a:schemeClr val="accent2">
                  <a:lumMod val="50000"/>
                </a:schemeClr>
              </a:solidFill>
            </a:endParaRPr>
          </a:p>
        </p:txBody>
      </p:sp>
      <p:sp>
        <p:nvSpPr>
          <p:cNvPr id="16" name="TextBox 15"/>
          <p:cNvSpPr txBox="1"/>
          <p:nvPr/>
        </p:nvSpPr>
        <p:spPr>
          <a:xfrm>
            <a:off x="1674688" y="6359703"/>
            <a:ext cx="1910993" cy="461665"/>
          </a:xfrm>
          <a:prstGeom prst="rect">
            <a:avLst/>
          </a:prstGeom>
          <a:solidFill>
            <a:schemeClr val="accent2">
              <a:lumMod val="20000"/>
              <a:lumOff val="80000"/>
            </a:schemeClr>
          </a:solidFill>
        </p:spPr>
        <p:txBody>
          <a:bodyPr wrap="square" rtlCol="0">
            <a:spAutoFit/>
          </a:bodyPr>
          <a:lstStyle/>
          <a:p>
            <a:pPr algn="ctr"/>
            <a:r>
              <a:rPr lang="en-US" sz="2400" b="1" smtClean="0"/>
              <a:t>Italy</a:t>
            </a:r>
            <a:endParaRPr lang="en-US" sz="2400" b="1"/>
          </a:p>
        </p:txBody>
      </p:sp>
      <p:sp>
        <p:nvSpPr>
          <p:cNvPr id="23" name="Oval 22"/>
          <p:cNvSpPr/>
          <p:nvPr/>
        </p:nvSpPr>
        <p:spPr>
          <a:xfrm>
            <a:off x="4359860" y="3736210"/>
            <a:ext cx="645993" cy="53425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lumMod val="50000"/>
                  </a:schemeClr>
                </a:solidFill>
              </a:rPr>
              <a:t>2</a:t>
            </a:r>
          </a:p>
        </p:txBody>
      </p:sp>
      <p:sp>
        <p:nvSpPr>
          <p:cNvPr id="24" name="TextBox 23"/>
          <p:cNvSpPr txBox="1"/>
          <p:nvPr/>
        </p:nvSpPr>
        <p:spPr>
          <a:xfrm>
            <a:off x="5540110" y="6345846"/>
            <a:ext cx="1910993" cy="461665"/>
          </a:xfrm>
          <a:prstGeom prst="rect">
            <a:avLst/>
          </a:prstGeom>
          <a:solidFill>
            <a:schemeClr val="accent2">
              <a:lumMod val="20000"/>
              <a:lumOff val="80000"/>
            </a:schemeClr>
          </a:solidFill>
        </p:spPr>
        <p:txBody>
          <a:bodyPr wrap="square" rtlCol="0">
            <a:spAutoFit/>
          </a:bodyPr>
          <a:lstStyle/>
          <a:p>
            <a:pPr algn="ctr"/>
            <a:r>
              <a:rPr lang="en-US" sz="2400" b="1" smtClean="0"/>
              <a:t>Spain</a:t>
            </a:r>
            <a:endParaRPr lang="en-US" sz="2400" b="1"/>
          </a:p>
        </p:txBody>
      </p:sp>
      <p:sp>
        <p:nvSpPr>
          <p:cNvPr id="25" name="Oval 24"/>
          <p:cNvSpPr/>
          <p:nvPr/>
        </p:nvSpPr>
        <p:spPr>
          <a:xfrm>
            <a:off x="7975873" y="3708499"/>
            <a:ext cx="645993" cy="53425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accent2">
                    <a:lumMod val="50000"/>
                  </a:schemeClr>
                </a:solidFill>
              </a:rPr>
              <a:t>3</a:t>
            </a:r>
            <a:endParaRPr lang="en-US" sz="2800" b="1">
              <a:solidFill>
                <a:schemeClr val="accent2">
                  <a:lumMod val="50000"/>
                </a:schemeClr>
              </a:solidFill>
            </a:endParaRPr>
          </a:p>
        </p:txBody>
      </p:sp>
      <p:sp>
        <p:nvSpPr>
          <p:cNvPr id="26" name="TextBox 25"/>
          <p:cNvSpPr txBox="1"/>
          <p:nvPr/>
        </p:nvSpPr>
        <p:spPr>
          <a:xfrm>
            <a:off x="9156123" y="6318135"/>
            <a:ext cx="1910993" cy="461665"/>
          </a:xfrm>
          <a:prstGeom prst="rect">
            <a:avLst/>
          </a:prstGeom>
          <a:solidFill>
            <a:schemeClr val="accent2">
              <a:lumMod val="20000"/>
              <a:lumOff val="80000"/>
            </a:schemeClr>
          </a:solidFill>
        </p:spPr>
        <p:txBody>
          <a:bodyPr wrap="square" rtlCol="0">
            <a:spAutoFit/>
          </a:bodyPr>
          <a:lstStyle/>
          <a:p>
            <a:pPr algn="ctr"/>
            <a:r>
              <a:rPr lang="en-US" sz="2400" b="1" smtClean="0"/>
              <a:t>Australia</a:t>
            </a:r>
            <a:endParaRPr lang="en-US" sz="2400" b="1"/>
          </a:p>
        </p:txBody>
      </p:sp>
    </p:spTree>
    <p:extLst>
      <p:ext uri="{BB962C8B-B14F-4D97-AF65-F5344CB8AC3E}">
        <p14:creationId xmlns:p14="http://schemas.microsoft.com/office/powerpoint/2010/main" val="1723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60982" y="1090960"/>
            <a:ext cx="9922991" cy="523220"/>
          </a:xfrm>
          <a:prstGeom prst="rect">
            <a:avLst/>
          </a:prstGeom>
          <a:noFill/>
        </p:spPr>
        <p:txBody>
          <a:bodyPr wrap="square">
            <a:spAutoFit/>
          </a:bodyPr>
          <a:lstStyle/>
          <a:p>
            <a:r>
              <a:rPr lang="en-GB" sz="2800" b="1">
                <a:latin typeface="Arial" panose="020B0604020202020204" pitchFamily="34" charset="0"/>
                <a:cs typeface="Arial" panose="020B0604020202020204" pitchFamily="34" charset="0"/>
              </a:rPr>
              <a:t>Work in groups. Discuss the following questions</a:t>
            </a:r>
            <a:endParaRPr lang="en-US" sz="2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1814945" y="1997471"/>
            <a:ext cx="8991600" cy="830997"/>
          </a:xfrm>
          <a:prstGeom prst="rect">
            <a:avLst/>
          </a:prstGeom>
        </p:spPr>
        <p:txBody>
          <a:bodyPr wrap="square">
            <a:spAutoFit/>
          </a:bodyPr>
          <a:lstStyle/>
          <a:p>
            <a:r>
              <a:rPr lang="en-GB" sz="2400" b="1">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Are the methods of preserving heritage in the text used in Vietnam? Which one do you think works best in Vietnam? </a:t>
            </a:r>
            <a:endParaRPr lang="en-US" sz="240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237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smtClean="0">
                <a:cs typeface="Arial" panose="020B0604020202020204" pitchFamily="34" charset="0"/>
              </a:rPr>
              <a:t>Wrap-up</a:t>
            </a:r>
            <a:endParaRPr lang="en-US" sz="3200" b="1" dirty="0">
              <a:cs typeface="Arial" panose="020B0604020202020204" pitchFamily="34" charset="0"/>
            </a:endParaRPr>
          </a:p>
        </p:txBody>
      </p:sp>
      <p:sp>
        <p:nvSpPr>
          <p:cNvPr id="3" name="TextBox 2">
            <a:extLst>
              <a:ext uri="{FF2B5EF4-FFF2-40B4-BE49-F238E27FC236}">
                <a16:creationId xmlns:a16="http://schemas.microsoft.com/office/drawing/2014/main" xmlns="" id="{89FB7A97-2050-4E17-AB89-5199898D9829}"/>
              </a:ext>
            </a:extLst>
          </p:cNvPr>
          <p:cNvSpPr txBox="1"/>
          <p:nvPr/>
        </p:nvSpPr>
        <p:spPr>
          <a:xfrm>
            <a:off x="1092917" y="1969986"/>
            <a:ext cx="10124040" cy="2031325"/>
          </a:xfrm>
          <a:prstGeom prst="rect">
            <a:avLst/>
          </a:prstGeom>
          <a:noFill/>
        </p:spPr>
        <p:txBody>
          <a:bodyPr wrap="square" rtlCol="0">
            <a:spAutoFit/>
          </a:bodyPr>
          <a:lstStyle/>
          <a:p>
            <a:pPr>
              <a:lnSpc>
                <a:spcPct val="150000"/>
              </a:lnSpc>
            </a:pPr>
            <a:r>
              <a:rPr lang="vi-VN" sz="2800" smtClean="0">
                <a:cs typeface="Arial" panose="020B0604020202020204" pitchFamily="34" charset="0"/>
              </a:rPr>
              <a:t>What have you learnt today?</a:t>
            </a:r>
            <a:endParaRPr lang="en-US" sz="2800" smtClean="0">
              <a:cs typeface="Arial" panose="020B0604020202020204" pitchFamily="34" charset="0"/>
            </a:endParaRPr>
          </a:p>
          <a:p>
            <a:pPr marL="457200" indent="-457200">
              <a:lnSpc>
                <a:spcPct val="150000"/>
              </a:lnSpc>
              <a:buFont typeface="Arial" panose="020B0604020202020204" pitchFamily="34" charset="0"/>
              <a:buChar char="•"/>
            </a:pPr>
            <a:r>
              <a:rPr lang="en-US" sz="2800" smtClean="0">
                <a:latin typeface="Arial" panose="020B0604020202020204" pitchFamily="34" charset="0"/>
                <a:cs typeface="Arial" panose="020B0604020202020204" pitchFamily="34" charset="0"/>
              </a:rPr>
              <a:t>Some methods for preserving heritage sites in the world;</a:t>
            </a:r>
          </a:p>
          <a:p>
            <a:pPr marL="457200" indent="-457200">
              <a:lnSpc>
                <a:spcPct val="150000"/>
              </a:lnSpc>
              <a:buFont typeface="Arial" panose="020B0604020202020204" pitchFamily="34" charset="0"/>
              <a:buChar char="•"/>
            </a:pPr>
            <a:r>
              <a:rPr lang="en-US" sz="2800" smtClean="0">
                <a:latin typeface="Arial" panose="020B0604020202020204" pitchFamily="34" charset="0"/>
                <a:cs typeface="Arial" panose="020B0604020202020204" pitchFamily="34" charset="0"/>
              </a:rPr>
              <a:t>Review </a:t>
            </a:r>
            <a:r>
              <a:rPr lang="en-US" sz="2800">
                <a:latin typeface="Arial" panose="020B0604020202020204" pitchFamily="34" charset="0"/>
                <a:cs typeface="Arial" panose="020B0604020202020204" pitchFamily="34" charset="0"/>
              </a:rPr>
              <a:t>expressions for </a:t>
            </a:r>
            <a:r>
              <a:rPr lang="en-US" sz="2800" smtClean="0">
                <a:latin typeface="Arial" panose="020B0604020202020204" pitchFamily="34" charset="0"/>
                <a:cs typeface="Arial" panose="020B0604020202020204" pitchFamily="34" charset="0"/>
              </a:rPr>
              <a:t>asking for and giving directions.</a:t>
            </a:r>
            <a:endParaRPr lang="en-US" sz="2800" dirty="0">
              <a:latin typeface="Arial" panose="020B0604020202020204" pitchFamily="34" charset="0"/>
              <a:cs typeface="Arial" panose="020B0604020202020204" pitchFamily="34" charset="0"/>
            </a:endParaRP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CONSOLIDATION</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Prepare for </a:t>
            </a:r>
            <a:r>
              <a:rPr lang="en-GB" sz="2800">
                <a:latin typeface="Arial" panose="020B0604020202020204" pitchFamily="34" charset="0"/>
                <a:cs typeface="Arial" panose="020B0604020202020204" pitchFamily="34" charset="0"/>
              </a:rPr>
              <a:t>Lesson </a:t>
            </a:r>
            <a:r>
              <a:rPr lang="en-GB">
                <a:latin typeface="Arial" panose="020B0604020202020204" pitchFamily="34" charset="0"/>
                <a:cs typeface="Arial" panose="020B0604020202020204" pitchFamily="34" charset="0"/>
              </a:rPr>
              <a:t>8</a:t>
            </a:r>
            <a:r>
              <a:rPr lang="en-GB" sz="2800" smtClean="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a:t>
            </a:r>
            <a:r>
              <a:rPr lang="en-GB" sz="2800">
                <a:latin typeface="Arial" panose="020B0604020202020204" pitchFamily="34" charset="0"/>
                <a:cs typeface="Arial" panose="020B0604020202020204" pitchFamily="34" charset="0"/>
              </a:rPr>
              <a:t>Unit </a:t>
            </a:r>
            <a:r>
              <a:rPr lang="en-GB" sz="2800" smtClean="0">
                <a:latin typeface="Arial" panose="020B0604020202020204" pitchFamily="34" charset="0"/>
                <a:cs typeface="Arial" panose="020B0604020202020204" pitchFamily="34" charset="0"/>
              </a:rPr>
              <a:t>6.</a:t>
            </a:r>
            <a:endParaRPr lang="en-GB" sz="2800" dirty="0" smtClean="0">
              <a:latin typeface="Arial" panose="020B0604020202020204" pitchFamily="34" charset="0"/>
              <a:cs typeface="Arial" panose="020B0604020202020204" pitchFamily="34" charset="0"/>
            </a:endParaRP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CONSOLIDATION</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smtClean="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r>
              <a:rPr lang="en-US" sz="1600" b="1" i="1" dirty="0" smtClean="0">
                <a:solidFill>
                  <a:srgbClr val="FFFFFF"/>
                </a:solidFill>
                <a:latin typeface="Calibri" panose="020F0502020204030204" pitchFamily="34" charset="0"/>
              </a:rPr>
              <a:t>/</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681248"/>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299" y="2756259"/>
            <a:ext cx="23276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mtClean="0">
                <a:solidFill>
                  <a:schemeClr val="bg1"/>
                </a:solidFill>
                <a:ea typeface="Adobe Gothic Std B" panose="020B0800000000000000" pitchFamily="34" charset="-128"/>
              </a:rPr>
              <a:t>COMMUNICATION</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394743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mtClean="0">
                <a:solidFill>
                  <a:schemeClr val="bg1"/>
                </a:solidFill>
                <a:ea typeface="Adobe Gothic Std B" panose="020B0800000000000000" pitchFamily="34" charset="-128"/>
              </a:rPr>
              <a:t>CLIL</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671793"/>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Lucky number</a:t>
            </a:r>
            <a:endParaRPr lang="en-GB" dirty="0">
              <a:solidFill>
                <a:schemeClr val="tx1"/>
              </a:solidFill>
            </a:endParaRPr>
          </a:p>
        </p:txBody>
      </p:sp>
      <p:sp>
        <p:nvSpPr>
          <p:cNvPr id="26" name="Rectangle 25"/>
          <p:cNvSpPr/>
          <p:nvPr/>
        </p:nvSpPr>
        <p:spPr>
          <a:xfrm>
            <a:off x="6007694" y="2582451"/>
            <a:ext cx="4879384" cy="11881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 Task </a:t>
            </a:r>
            <a:r>
              <a:rPr lang="en-US" b="1">
                <a:solidFill>
                  <a:schemeClr val="tx1"/>
                </a:solidFill>
              </a:rPr>
              <a:t>1:</a:t>
            </a:r>
            <a:r>
              <a:rPr lang="en-US">
                <a:solidFill>
                  <a:schemeClr val="tx1"/>
                </a:solidFill>
              </a:rPr>
              <a:t> Listen and complete the conversation with the expressions </a:t>
            </a:r>
            <a:r>
              <a:rPr lang="en-US">
                <a:solidFill>
                  <a:schemeClr val="tx1"/>
                </a:solidFill>
              </a:rPr>
              <a:t>in </a:t>
            </a:r>
            <a:r>
              <a:rPr lang="en-US" smtClean="0">
                <a:solidFill>
                  <a:schemeClr val="tx1"/>
                </a:solidFill>
              </a:rPr>
              <a:t>the box.</a:t>
            </a:r>
            <a:endParaRPr lang="en-US">
              <a:solidFill>
                <a:schemeClr val="tx1"/>
              </a:solidFill>
            </a:endParaRPr>
          </a:p>
          <a:p>
            <a:r>
              <a:rPr lang="en-US" b="1" smtClean="0">
                <a:solidFill>
                  <a:schemeClr val="tx1"/>
                </a:solidFill>
              </a:rPr>
              <a:t>- </a:t>
            </a:r>
            <a:r>
              <a:rPr lang="en-US" b="1">
                <a:solidFill>
                  <a:schemeClr val="tx1"/>
                </a:solidFill>
              </a:rPr>
              <a:t>Task 2:</a:t>
            </a:r>
            <a:r>
              <a:rPr lang="en-US">
                <a:solidFill>
                  <a:schemeClr val="tx1"/>
                </a:solidFill>
              </a:rPr>
              <a:t> Work in pairs. Use the model in Task 1 to make similar conversation for </a:t>
            </a:r>
            <a:r>
              <a:rPr lang="en-US">
                <a:solidFill>
                  <a:schemeClr val="tx1"/>
                </a:solidFill>
              </a:rPr>
              <a:t>these </a:t>
            </a:r>
            <a:r>
              <a:rPr lang="en-US" smtClean="0">
                <a:solidFill>
                  <a:schemeClr val="tx1"/>
                </a:solidFill>
              </a:rPr>
              <a:t>situations.</a:t>
            </a:r>
            <a:endParaRPr lang="en-US">
              <a:solidFill>
                <a:schemeClr val="tx1"/>
              </a:solidFill>
            </a:endParaRPr>
          </a:p>
        </p:txBody>
      </p:sp>
      <p:sp>
        <p:nvSpPr>
          <p:cNvPr id="27" name="Rectangle 26"/>
          <p:cNvSpPr/>
          <p:nvPr/>
        </p:nvSpPr>
        <p:spPr>
          <a:xfrm>
            <a:off x="6007694" y="4000969"/>
            <a:ext cx="4879385" cy="102843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 </a:t>
            </a:r>
            <a:r>
              <a:rPr lang="en-US" b="1">
                <a:solidFill>
                  <a:schemeClr val="tx1"/>
                </a:solidFill>
              </a:rPr>
              <a:t>Task 1:</a:t>
            </a:r>
            <a:r>
              <a:rPr lang="en-US">
                <a:solidFill>
                  <a:schemeClr val="tx1"/>
                </a:solidFill>
              </a:rPr>
              <a:t> Read the text and answer </a:t>
            </a:r>
            <a:r>
              <a:rPr lang="en-US">
                <a:solidFill>
                  <a:schemeClr val="tx1"/>
                </a:solidFill>
              </a:rPr>
              <a:t>the </a:t>
            </a:r>
            <a:r>
              <a:rPr lang="en-US" smtClean="0">
                <a:solidFill>
                  <a:schemeClr val="tx1"/>
                </a:solidFill>
              </a:rPr>
              <a:t>questions.</a:t>
            </a:r>
            <a:endParaRPr lang="en-US">
              <a:solidFill>
                <a:schemeClr val="tx1"/>
              </a:solidFill>
            </a:endParaRPr>
          </a:p>
          <a:p>
            <a:r>
              <a:rPr lang="en-GB">
                <a:solidFill>
                  <a:schemeClr val="tx1"/>
                </a:solidFill>
              </a:rPr>
              <a:t>- </a:t>
            </a:r>
            <a:r>
              <a:rPr lang="en-GB" b="1">
                <a:solidFill>
                  <a:schemeClr val="tx1"/>
                </a:solidFill>
              </a:rPr>
              <a:t>Task 2.</a:t>
            </a:r>
            <a:r>
              <a:rPr lang="en-GB">
                <a:solidFill>
                  <a:schemeClr val="tx1"/>
                </a:solidFill>
              </a:rPr>
              <a:t> Work in groups. Discuss the following questions. </a:t>
            </a:r>
            <a:endParaRPr lang="en-US" dirty="0">
              <a:solidFill>
                <a:schemeClr val="tx1"/>
              </a:solidFill>
            </a:endParaRPr>
          </a:p>
        </p:txBody>
      </p:sp>
      <p:cxnSp>
        <p:nvCxnSpPr>
          <p:cNvPr id="28" name="Curved Connector 27"/>
          <p:cNvCxnSpPr>
            <a:stCxn id="22" idx="3"/>
            <a:endCxn id="23" idx="0"/>
          </p:cNvCxnSpPr>
          <p:nvPr/>
        </p:nvCxnSpPr>
        <p:spPr>
          <a:xfrm>
            <a:off x="3331669" y="2008950"/>
            <a:ext cx="898447"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3" y="3083960"/>
            <a:ext cx="709996"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5" name="Curved Connector 34"/>
          <p:cNvCxnSpPr>
            <a:stCxn id="24" idx="3"/>
          </p:cNvCxnSpPr>
          <p:nvPr/>
        </p:nvCxnSpPr>
        <p:spPr>
          <a:xfrm>
            <a:off x="3331669" y="4302537"/>
            <a:ext cx="709997"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3832261" y="307352"/>
            <a:ext cx="7715892"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latin typeface="UTM Facebook K&amp;T" panose="02040603050506020204" pitchFamily="18" charset="0"/>
              </a:rPr>
              <a:t>COMMUNICATION AND CULTURE / CLIL</a:t>
            </a:r>
            <a:endParaRPr lang="en-US" sz="2400" dirty="0">
              <a:latin typeface="UTM Facebook K&amp;T" panose="02040603050506020204" pitchFamily="18" charset="0"/>
            </a:endParaRPr>
          </a:p>
        </p:txBody>
      </p:sp>
      <p:sp>
        <p:nvSpPr>
          <p:cNvPr id="46" name="Rectangle 45"/>
          <p:cNvSpPr/>
          <p:nvPr/>
        </p:nvSpPr>
        <p:spPr>
          <a:xfrm>
            <a:off x="1616768"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7</a:t>
            </a:r>
            <a:endParaRPr lang="en-US" dirty="0">
              <a:solidFill>
                <a:srgbClr val="F26532"/>
              </a:solidFill>
              <a:latin typeface="Bookman Old Style" pitchFamily="18" charset="0"/>
            </a:endParaRPr>
          </a:p>
        </p:txBody>
      </p:sp>
      <p:sp>
        <p:nvSpPr>
          <p:cNvPr id="20" name="Rectangle 19"/>
          <p:cNvSpPr/>
          <p:nvPr/>
        </p:nvSpPr>
        <p:spPr>
          <a:xfrm>
            <a:off x="6007695" y="5259767"/>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155650" y="5188038"/>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48657" y="2387065"/>
            <a:ext cx="9822094" cy="4065105"/>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a:t>- Ss work in 4 groups.</a:t>
            </a:r>
          </a:p>
          <a:p>
            <a:r>
              <a:rPr lang="en-US" sz="3200"/>
              <a:t>- There are 8 numbers, including 3 lucky numbers and 5 numbers are corresponding to 5 questions.</a:t>
            </a:r>
          </a:p>
          <a:p>
            <a:r>
              <a:rPr lang="en-US" sz="3200"/>
              <a:t>- </a:t>
            </a:r>
            <a:r>
              <a:rPr lang="en-US" sz="3200" smtClean="0"/>
              <a:t>Pick </a:t>
            </a:r>
            <a:r>
              <a:rPr lang="en-US" sz="3200"/>
              <a:t>a </a:t>
            </a:r>
            <a:r>
              <a:rPr lang="en-US" sz="3200"/>
              <a:t>lucky </a:t>
            </a:r>
            <a:r>
              <a:rPr lang="en-US" sz="3200" smtClean="0"/>
              <a:t>number </a:t>
            </a:r>
            <a:r>
              <a:rPr lang="en-US" sz="3200" smtClean="0">
                <a:sym typeface="Wingdings" panose="05000000000000000000" pitchFamily="2" charset="2"/>
              </a:rPr>
              <a:t></a:t>
            </a:r>
            <a:r>
              <a:rPr lang="en-US" sz="3200" smtClean="0"/>
              <a:t> </a:t>
            </a:r>
            <a:r>
              <a:rPr lang="en-US" sz="3200"/>
              <a:t>get one point without having to answer the question.</a:t>
            </a:r>
          </a:p>
          <a:p>
            <a:r>
              <a:rPr lang="en-US" sz="3200"/>
              <a:t>- </a:t>
            </a:r>
            <a:r>
              <a:rPr lang="en-US" sz="3200" smtClean="0"/>
              <a:t>Pick </a:t>
            </a:r>
            <a:r>
              <a:rPr lang="en-US" sz="3200"/>
              <a:t>a </a:t>
            </a:r>
            <a:r>
              <a:rPr lang="en-US" sz="3200" smtClean="0"/>
              <a:t>question </a:t>
            </a:r>
            <a:r>
              <a:rPr lang="en-US" sz="3200" smtClean="0">
                <a:sym typeface="Wingdings" panose="05000000000000000000" pitchFamily="2" charset="2"/>
              </a:rPr>
              <a:t> </a:t>
            </a:r>
            <a:r>
              <a:rPr lang="en-US" sz="3200" smtClean="0"/>
              <a:t>answer </a:t>
            </a:r>
            <a:r>
              <a:rPr lang="en-US" sz="3200"/>
              <a:t>“Where is it?” </a:t>
            </a:r>
          </a:p>
          <a:p>
            <a:r>
              <a:rPr lang="en-US" sz="3200"/>
              <a:t>- </a:t>
            </a:r>
            <a:r>
              <a:rPr lang="en-US" sz="3200" smtClean="0"/>
              <a:t>One point for a correct answer.</a:t>
            </a:r>
            <a:endParaRPr lang="en-US" sz="3200"/>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3976098" y="1470991"/>
            <a:ext cx="6606283" cy="707886"/>
          </a:xfrm>
          <a:prstGeom prst="rect">
            <a:avLst/>
          </a:prstGeom>
          <a:noFill/>
        </p:spPr>
        <p:txBody>
          <a:bodyPr wrap="square" rtlCol="0">
            <a:spAutoFit/>
          </a:bodyPr>
          <a:lstStyle/>
          <a:p>
            <a:r>
              <a:rPr lang="en-US" sz="4000" smtClean="0">
                <a:solidFill>
                  <a:srgbClr val="002060"/>
                </a:solidFill>
                <a:latin typeface="Berlin Sans FB Demi" panose="020E0802020502020306" pitchFamily="34" charset="0"/>
              </a:rPr>
              <a:t>LUCKY NUMBER</a:t>
            </a:r>
            <a:endParaRPr lang="en-GB" sz="40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2886075" y="1017136"/>
            <a:ext cx="8601075" cy="707886"/>
          </a:xfrm>
          <a:prstGeom prst="rect">
            <a:avLst/>
          </a:prstGeom>
          <a:noFill/>
        </p:spPr>
        <p:txBody>
          <a:bodyPr wrap="square" rtlCol="0">
            <a:spAutoFit/>
          </a:bodyPr>
          <a:lstStyle/>
          <a:p>
            <a:r>
              <a:rPr lang="en-GB" sz="4000" smtClean="0">
                <a:solidFill>
                  <a:srgbClr val="002060"/>
                </a:solidFill>
                <a:latin typeface="Berlin Sans FB Demi" panose="020E0802020502020306" pitchFamily="34" charset="0"/>
              </a:rPr>
              <a:t>Answer the question in each </a:t>
            </a:r>
            <a:r>
              <a:rPr lang="en-GB" sz="4000" smtClean="0">
                <a:solidFill>
                  <a:srgbClr val="002060"/>
                </a:solidFill>
                <a:latin typeface="Berlin Sans FB Demi" panose="020E0802020502020306" pitchFamily="34" charset="0"/>
              </a:rPr>
              <a:t>number</a:t>
            </a:r>
            <a:endParaRPr lang="en-GB" sz="4000" dirty="0">
              <a:solidFill>
                <a:srgbClr val="002060"/>
              </a:solidFill>
              <a:latin typeface="Berlin Sans FB Demi" panose="020E0802020502020306" pitchFamily="34" charset="0"/>
            </a:endParaRPr>
          </a:p>
        </p:txBody>
      </p:sp>
      <p:sp>
        <p:nvSpPr>
          <p:cNvPr id="5" name="Rectangle 4">
            <a:hlinkClick r:id="rId3" action="ppaction://hlinksldjump"/>
          </p:cNvPr>
          <p:cNvSpPr/>
          <p:nvPr/>
        </p:nvSpPr>
        <p:spPr>
          <a:xfrm>
            <a:off x="1154548" y="1786990"/>
            <a:ext cx="2297569"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smtClean="0"/>
              <a:t>1</a:t>
            </a:r>
            <a:endParaRPr lang="en-US" sz="11500" b="1"/>
          </a:p>
        </p:txBody>
      </p:sp>
      <p:sp>
        <p:nvSpPr>
          <p:cNvPr id="8" name="Rectangle 7">
            <a:hlinkClick r:id="rId4" action="ppaction://hlinksldjump"/>
          </p:cNvPr>
          <p:cNvSpPr/>
          <p:nvPr/>
        </p:nvSpPr>
        <p:spPr>
          <a:xfrm>
            <a:off x="3809822" y="1786990"/>
            <a:ext cx="2457414"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2</a:t>
            </a:r>
          </a:p>
        </p:txBody>
      </p:sp>
      <p:sp>
        <p:nvSpPr>
          <p:cNvPr id="9" name="Rectangle 8">
            <a:hlinkClick r:id="rId5" action="ppaction://hlinksldjump"/>
          </p:cNvPr>
          <p:cNvSpPr/>
          <p:nvPr/>
        </p:nvSpPr>
        <p:spPr>
          <a:xfrm>
            <a:off x="6624941" y="1786989"/>
            <a:ext cx="2416931"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3</a:t>
            </a:r>
          </a:p>
        </p:txBody>
      </p:sp>
      <p:sp>
        <p:nvSpPr>
          <p:cNvPr id="10" name="Rectangle 9">
            <a:hlinkClick r:id="rId6" action="ppaction://hlinksldjump"/>
          </p:cNvPr>
          <p:cNvSpPr/>
          <p:nvPr/>
        </p:nvSpPr>
        <p:spPr>
          <a:xfrm>
            <a:off x="9399577" y="1786989"/>
            <a:ext cx="2422803"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4</a:t>
            </a:r>
          </a:p>
        </p:txBody>
      </p:sp>
      <p:sp>
        <p:nvSpPr>
          <p:cNvPr id="11" name="Rectangle 10">
            <a:hlinkClick r:id="rId7" action="ppaction://hlinksldjump"/>
          </p:cNvPr>
          <p:cNvSpPr/>
          <p:nvPr/>
        </p:nvSpPr>
        <p:spPr>
          <a:xfrm>
            <a:off x="1173386" y="4322992"/>
            <a:ext cx="2297569"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5</a:t>
            </a:r>
            <a:endParaRPr lang="en-US" sz="11500" b="1"/>
          </a:p>
        </p:txBody>
      </p:sp>
      <p:sp>
        <p:nvSpPr>
          <p:cNvPr id="12" name="Rectangle 11">
            <a:hlinkClick r:id="rId8" action="ppaction://hlinksldjump"/>
          </p:cNvPr>
          <p:cNvSpPr/>
          <p:nvPr/>
        </p:nvSpPr>
        <p:spPr>
          <a:xfrm>
            <a:off x="3828660" y="4322992"/>
            <a:ext cx="2457414"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smtClean="0"/>
              <a:t>6</a:t>
            </a:r>
            <a:endParaRPr lang="en-US" sz="11500" b="1"/>
          </a:p>
        </p:txBody>
      </p:sp>
      <p:sp>
        <p:nvSpPr>
          <p:cNvPr id="13" name="Rectangle 12">
            <a:hlinkClick r:id="rId8" action="ppaction://hlinksldjump"/>
          </p:cNvPr>
          <p:cNvSpPr/>
          <p:nvPr/>
        </p:nvSpPr>
        <p:spPr>
          <a:xfrm>
            <a:off x="6643779" y="4322991"/>
            <a:ext cx="2416931"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7</a:t>
            </a:r>
            <a:endParaRPr lang="en-US" sz="11500" b="1"/>
          </a:p>
        </p:txBody>
      </p:sp>
      <p:sp>
        <p:nvSpPr>
          <p:cNvPr id="14" name="Rectangle 13">
            <a:hlinkClick r:id="rId8" action="ppaction://hlinksldjump"/>
          </p:cNvPr>
          <p:cNvSpPr/>
          <p:nvPr/>
        </p:nvSpPr>
        <p:spPr>
          <a:xfrm>
            <a:off x="9418415" y="4322991"/>
            <a:ext cx="2422803" cy="2305957"/>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t>8</a:t>
            </a:r>
            <a:endParaRPr lang="en-US" sz="11500" b="1"/>
          </a:p>
        </p:txBody>
      </p:sp>
    </p:spTree>
    <p:extLst>
      <p:ext uri="{BB962C8B-B14F-4D97-AF65-F5344CB8AC3E}">
        <p14:creationId xmlns:p14="http://schemas.microsoft.com/office/powerpoint/2010/main" val="373707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smtClean="0">
                <a:solidFill>
                  <a:srgbClr val="002060"/>
                </a:solidFill>
                <a:latin typeface="Berlin Sans FB Demi" panose="020E0802020502020306" pitchFamily="34" charset="0"/>
              </a:rPr>
              <a:t>Question 1</a:t>
            </a:r>
            <a:endParaRPr lang="en-GB" sz="4000" dirty="0">
              <a:solidFill>
                <a:srgbClr val="002060"/>
              </a:solidFill>
              <a:latin typeface="Berlin Sans FB Demi" panose="020E0802020502020306" pitchFamily="34" charset="0"/>
            </a:endParaRPr>
          </a:p>
        </p:txBody>
      </p:sp>
      <p:sp>
        <p:nvSpPr>
          <p:cNvPr id="11" name="Rectangle 10"/>
          <p:cNvSpPr/>
          <p:nvPr/>
        </p:nvSpPr>
        <p:spPr>
          <a:xfrm>
            <a:off x="3713239" y="5595721"/>
            <a:ext cx="6115905" cy="646331"/>
          </a:xfrm>
          <a:prstGeom prst="rect">
            <a:avLst/>
          </a:prstGeom>
        </p:spPr>
        <p:txBody>
          <a:bodyPr wrap="none">
            <a:spAutoFit/>
          </a:bodyPr>
          <a:lstStyle/>
          <a:p>
            <a:r>
              <a:rPr lang="en-US" sz="3600" b="1" smtClean="0">
                <a:solidFill>
                  <a:srgbClr val="C00000"/>
                </a:solidFill>
                <a:ea typeface="Times New Roman" panose="02020603050405020304" pitchFamily="18" charset="0"/>
                <a:sym typeface="Wingdings" panose="05000000000000000000" pitchFamily="2" charset="2"/>
              </a:rPr>
              <a:t> </a:t>
            </a:r>
            <a:r>
              <a:rPr lang="en-US" sz="3600" b="1" smtClean="0">
                <a:solidFill>
                  <a:srgbClr val="C00000"/>
                </a:solidFill>
                <a:ea typeface="Times New Roman" panose="02020603050405020304" pitchFamily="18" charset="0"/>
              </a:rPr>
              <a:t>HO CHI MINH MAUSOLEUM</a:t>
            </a:r>
            <a:endParaRPr lang="en-US" sz="3600" b="1">
              <a:solidFill>
                <a:srgbClr val="C00000"/>
              </a:solidFill>
            </a:endParaRPr>
          </a:p>
        </p:txBody>
      </p:sp>
      <p:sp>
        <p:nvSpPr>
          <p:cNvPr id="6" name="Rectangle 5">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BACK</a:t>
            </a:r>
            <a:endParaRPr lang="en-US" sz="2000" b="1"/>
          </a:p>
        </p:txBody>
      </p:sp>
      <p:pic>
        <p:nvPicPr>
          <p:cNvPr id="8" name="Picture 7"/>
          <p:cNvPicPr/>
          <p:nvPr/>
        </p:nvPicPr>
        <p:blipFill>
          <a:blip r:embed="rId4"/>
          <a:stretch>
            <a:fillRect/>
          </a:stretch>
        </p:blipFill>
        <p:spPr>
          <a:xfrm>
            <a:off x="4068566" y="2116478"/>
            <a:ext cx="5178176" cy="3184988"/>
          </a:xfrm>
          <a:prstGeom prst="rect">
            <a:avLst/>
          </a:prstGeom>
        </p:spPr>
      </p:pic>
    </p:spTree>
    <p:extLst>
      <p:ext uri="{BB962C8B-B14F-4D97-AF65-F5344CB8AC3E}">
        <p14:creationId xmlns:p14="http://schemas.microsoft.com/office/powerpoint/2010/main" val="36142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smtClean="0">
                <a:solidFill>
                  <a:srgbClr val="002060"/>
                </a:solidFill>
                <a:latin typeface="Berlin Sans FB Demi" panose="020E0802020502020306" pitchFamily="34" charset="0"/>
              </a:rPr>
              <a:t>Question 2</a:t>
            </a:r>
            <a:endParaRPr lang="en-GB" sz="4000" dirty="0">
              <a:solidFill>
                <a:srgbClr val="002060"/>
              </a:solidFill>
              <a:latin typeface="Berlin Sans FB Demi" panose="020E0802020502020306" pitchFamily="34" charset="0"/>
            </a:endParaRPr>
          </a:p>
        </p:txBody>
      </p:sp>
      <p:sp>
        <p:nvSpPr>
          <p:cNvPr id="11" name="Rectangle 10"/>
          <p:cNvSpPr/>
          <p:nvPr/>
        </p:nvSpPr>
        <p:spPr>
          <a:xfrm>
            <a:off x="4914390" y="5630902"/>
            <a:ext cx="4707122" cy="646331"/>
          </a:xfrm>
          <a:prstGeom prst="rect">
            <a:avLst/>
          </a:prstGeom>
        </p:spPr>
        <p:txBody>
          <a:bodyPr wrap="none">
            <a:spAutoFit/>
          </a:bodyPr>
          <a:lstStyle/>
          <a:p>
            <a:r>
              <a:rPr lang="en-US" sz="3600" b="1" smtClean="0">
                <a:solidFill>
                  <a:srgbClr val="C00000"/>
                </a:solidFill>
                <a:ea typeface="Times New Roman" panose="02020603050405020304" pitchFamily="18" charset="0"/>
                <a:sym typeface="Wingdings" panose="05000000000000000000" pitchFamily="2" charset="2"/>
              </a:rPr>
              <a:t> </a:t>
            </a:r>
            <a:r>
              <a:rPr lang="en-US" sz="3600" b="1" smtClean="0">
                <a:solidFill>
                  <a:srgbClr val="C00000"/>
                </a:solidFill>
                <a:ea typeface="Times New Roman" panose="02020603050405020304" pitchFamily="18" charset="0"/>
                <a:sym typeface="Wingdings" panose="05000000000000000000" pitchFamily="2" charset="2"/>
              </a:rPr>
              <a:t>HANOI FLAG TOWER</a:t>
            </a:r>
            <a:endParaRPr lang="en-US" sz="3600" b="1">
              <a:solidFill>
                <a:srgbClr val="C00000"/>
              </a:solidFill>
            </a:endParaRPr>
          </a:p>
        </p:txBody>
      </p:sp>
      <p:sp>
        <p:nvSpPr>
          <p:cNvPr id="7" name="Rectangle 6">
            <a:hlinkClick r:id="rId3" action="ppaction://hlinksldjump"/>
          </p:cNvPr>
          <p:cNvSpPr/>
          <p:nvPr/>
        </p:nvSpPr>
        <p:spPr>
          <a:xfrm>
            <a:off x="10614453" y="5931244"/>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BACK</a:t>
            </a:r>
            <a:endParaRPr lang="en-US" sz="2000" b="1"/>
          </a:p>
        </p:txBody>
      </p:sp>
      <p:pic>
        <p:nvPicPr>
          <p:cNvPr id="8" name="Picture 7"/>
          <p:cNvPicPr/>
          <p:nvPr/>
        </p:nvPicPr>
        <p:blipFill>
          <a:blip r:embed="rId4"/>
          <a:stretch>
            <a:fillRect/>
          </a:stretch>
        </p:blipFill>
        <p:spPr>
          <a:xfrm>
            <a:off x="4643919" y="1850955"/>
            <a:ext cx="4900773" cy="3586033"/>
          </a:xfrm>
          <a:prstGeom prst="rect">
            <a:avLst/>
          </a:prstGeom>
        </p:spPr>
      </p:pic>
    </p:spTree>
    <p:extLst>
      <p:ext uri="{BB962C8B-B14F-4D97-AF65-F5344CB8AC3E}">
        <p14:creationId xmlns:p14="http://schemas.microsoft.com/office/powerpoint/2010/main" val="391562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smtClean="0">
                <a:solidFill>
                  <a:srgbClr val="002060"/>
                </a:solidFill>
                <a:latin typeface="Berlin Sans FB Demi" panose="020E0802020502020306" pitchFamily="34" charset="0"/>
              </a:rPr>
              <a:t>Question </a:t>
            </a:r>
            <a:r>
              <a:rPr lang="en-GB" sz="4000" smtClean="0">
                <a:solidFill>
                  <a:srgbClr val="002060"/>
                </a:solidFill>
                <a:latin typeface="Berlin Sans FB Demi" panose="020E0802020502020306" pitchFamily="34" charset="0"/>
              </a:rPr>
              <a:t>3</a:t>
            </a:r>
            <a:endParaRPr lang="en-GB" sz="4000" dirty="0">
              <a:solidFill>
                <a:srgbClr val="002060"/>
              </a:solidFill>
              <a:latin typeface="Berlin Sans FB Demi" panose="020E0802020502020306" pitchFamily="34" charset="0"/>
            </a:endParaRPr>
          </a:p>
        </p:txBody>
      </p:sp>
      <p:sp>
        <p:nvSpPr>
          <p:cNvPr id="11" name="Rectangle 10"/>
          <p:cNvSpPr/>
          <p:nvPr/>
        </p:nvSpPr>
        <p:spPr>
          <a:xfrm>
            <a:off x="4665745" y="5744589"/>
            <a:ext cx="4827219" cy="646331"/>
          </a:xfrm>
          <a:prstGeom prst="rect">
            <a:avLst/>
          </a:prstGeom>
        </p:spPr>
        <p:txBody>
          <a:bodyPr wrap="none">
            <a:spAutoFit/>
          </a:bodyPr>
          <a:lstStyle/>
          <a:p>
            <a:r>
              <a:rPr lang="en-US" sz="3600" b="1" smtClean="0">
                <a:solidFill>
                  <a:srgbClr val="C00000"/>
                </a:solidFill>
                <a:ea typeface="Times New Roman" panose="02020603050405020304" pitchFamily="18" charset="0"/>
                <a:sym typeface="Wingdings" panose="05000000000000000000" pitchFamily="2" charset="2"/>
              </a:rPr>
              <a:t> </a:t>
            </a:r>
            <a:r>
              <a:rPr lang="en-US" sz="3600" b="1" smtClean="0">
                <a:solidFill>
                  <a:srgbClr val="C00000"/>
                </a:solidFill>
                <a:ea typeface="Times New Roman" panose="02020603050405020304" pitchFamily="18" charset="0"/>
                <a:sym typeface="Wingdings" panose="05000000000000000000" pitchFamily="2" charset="2"/>
              </a:rPr>
              <a:t>ONE-PILLAR PAGODA</a:t>
            </a:r>
            <a:endParaRPr lang="en-US" sz="3600" b="1">
              <a:solidFill>
                <a:srgbClr val="C00000"/>
              </a:solidFill>
            </a:endParaRPr>
          </a:p>
        </p:txBody>
      </p:sp>
      <p:sp>
        <p:nvSpPr>
          <p:cNvPr id="7" name="Rectangle 6">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BACK</a:t>
            </a:r>
            <a:endParaRPr lang="en-US" sz="2000" b="1"/>
          </a:p>
        </p:txBody>
      </p:sp>
      <p:pic>
        <p:nvPicPr>
          <p:cNvPr id="8" name="Picture 7"/>
          <p:cNvPicPr/>
          <p:nvPr/>
        </p:nvPicPr>
        <p:blipFill>
          <a:blip r:embed="rId4"/>
          <a:stretch>
            <a:fillRect/>
          </a:stretch>
        </p:blipFill>
        <p:spPr>
          <a:xfrm>
            <a:off x="4407613" y="1977756"/>
            <a:ext cx="4695290" cy="3515098"/>
          </a:xfrm>
          <a:prstGeom prst="rect">
            <a:avLst/>
          </a:prstGeom>
        </p:spPr>
      </p:pic>
    </p:spTree>
    <p:extLst>
      <p:ext uri="{BB962C8B-B14F-4D97-AF65-F5344CB8AC3E}">
        <p14:creationId xmlns:p14="http://schemas.microsoft.com/office/powerpoint/2010/main" val="396381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10614453" y="5918887"/>
            <a:ext cx="1161536" cy="691978"/>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BACK</a:t>
            </a:r>
            <a:endParaRPr lang="en-US" sz="2000" b="1"/>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2342892" y="1018135"/>
            <a:ext cx="8601075" cy="707886"/>
          </a:xfrm>
          <a:prstGeom prst="rect">
            <a:avLst/>
          </a:prstGeom>
          <a:noFill/>
        </p:spPr>
        <p:txBody>
          <a:bodyPr wrap="square" rtlCol="0">
            <a:spAutoFit/>
          </a:bodyPr>
          <a:lstStyle/>
          <a:p>
            <a:pPr algn="ctr"/>
            <a:r>
              <a:rPr lang="en-GB" sz="4000" smtClean="0">
                <a:solidFill>
                  <a:srgbClr val="002060"/>
                </a:solidFill>
                <a:latin typeface="Berlin Sans FB Demi" panose="020E0802020502020306" pitchFamily="34" charset="0"/>
              </a:rPr>
              <a:t>Question 4</a:t>
            </a:r>
            <a:endParaRPr lang="en-GB" sz="4000" dirty="0">
              <a:solidFill>
                <a:srgbClr val="002060"/>
              </a:solidFill>
              <a:latin typeface="Berlin Sans FB Demi" panose="020E0802020502020306" pitchFamily="34" charset="0"/>
            </a:endParaRPr>
          </a:p>
        </p:txBody>
      </p:sp>
      <p:sp>
        <p:nvSpPr>
          <p:cNvPr id="11" name="Rectangle 10"/>
          <p:cNvSpPr/>
          <p:nvPr/>
        </p:nvSpPr>
        <p:spPr>
          <a:xfrm>
            <a:off x="4237221" y="5618545"/>
            <a:ext cx="5335115" cy="646331"/>
          </a:xfrm>
          <a:prstGeom prst="rect">
            <a:avLst/>
          </a:prstGeom>
        </p:spPr>
        <p:txBody>
          <a:bodyPr wrap="none">
            <a:spAutoFit/>
          </a:bodyPr>
          <a:lstStyle/>
          <a:p>
            <a:r>
              <a:rPr lang="en-US" sz="3600" b="1" smtClean="0">
                <a:solidFill>
                  <a:srgbClr val="C00000"/>
                </a:solidFill>
                <a:ea typeface="Times New Roman" panose="02020603050405020304" pitchFamily="18" charset="0"/>
                <a:sym typeface="Wingdings" panose="05000000000000000000" pitchFamily="2" charset="2"/>
              </a:rPr>
              <a:t> </a:t>
            </a:r>
            <a:r>
              <a:rPr lang="en-US" sz="3600" b="1" smtClean="0">
                <a:solidFill>
                  <a:srgbClr val="C00000"/>
                </a:solidFill>
                <a:ea typeface="Times New Roman" panose="02020603050405020304" pitchFamily="18" charset="0"/>
                <a:sym typeface="Wingdings" panose="05000000000000000000" pitchFamily="2" charset="2"/>
              </a:rPr>
              <a:t>HO CHI MINH MUSEUM</a:t>
            </a:r>
            <a:endParaRPr lang="en-US" sz="3600" b="1">
              <a:solidFill>
                <a:srgbClr val="C00000"/>
              </a:solidFill>
            </a:endParaRPr>
          </a:p>
        </p:txBody>
      </p:sp>
      <p:pic>
        <p:nvPicPr>
          <p:cNvPr id="8" name="Picture 7"/>
          <p:cNvPicPr/>
          <p:nvPr/>
        </p:nvPicPr>
        <p:blipFill>
          <a:blip r:embed="rId4"/>
          <a:stretch>
            <a:fillRect/>
          </a:stretch>
        </p:blipFill>
        <p:spPr>
          <a:xfrm>
            <a:off x="4037744" y="2034283"/>
            <a:ext cx="5116530" cy="3421295"/>
          </a:xfrm>
          <a:prstGeom prst="rect">
            <a:avLst/>
          </a:prstGeom>
        </p:spPr>
      </p:pic>
    </p:spTree>
    <p:extLst>
      <p:ext uri="{BB962C8B-B14F-4D97-AF65-F5344CB8AC3E}">
        <p14:creationId xmlns:p14="http://schemas.microsoft.com/office/powerpoint/2010/main" val="427954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8892</TotalTime>
  <Words>913</Words>
  <Application>Microsoft Office PowerPoint</Application>
  <PresentationFormat>Widescreen</PresentationFormat>
  <Paragraphs>181</Paragraphs>
  <Slides>27</Slides>
  <Notes>8</Notes>
  <HiddenSlides>0</HiddenSlides>
  <MMClips>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Adobe Gothic Std B</vt:lpstr>
      <vt:lpstr>Arial</vt:lpstr>
      <vt:lpstr>Berlin Sans FB Demi</vt:lpstr>
      <vt:lpstr>Bookman Old Style</vt:lpstr>
      <vt:lpstr>Calibri</vt:lpstr>
      <vt:lpstr>Calibri Light</vt:lpstr>
      <vt:lpstr>Montserrat Medium</vt:lpstr>
      <vt:lpstr>Myriad Pro</vt:lpstr>
      <vt:lpstr>Times New Roman</vt:lpstr>
      <vt:lpstr>UTM Facebook K&amp;T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104THAIHA</cp:lastModifiedBy>
  <cp:revision>169</cp:revision>
  <dcterms:created xsi:type="dcterms:W3CDTF">2020-12-09T02:04:09Z</dcterms:created>
  <dcterms:modified xsi:type="dcterms:W3CDTF">2023-01-09T05:38:49Z</dcterms:modified>
</cp:coreProperties>
</file>