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68" r:id="rId2"/>
    <p:sldId id="567" r:id="rId3"/>
    <p:sldId id="698" r:id="rId4"/>
    <p:sldId id="532" r:id="rId5"/>
    <p:sldId id="618" r:id="rId6"/>
    <p:sldId id="619" r:id="rId7"/>
    <p:sldId id="594" r:id="rId8"/>
    <p:sldId id="701" r:id="rId9"/>
    <p:sldId id="719" r:id="rId10"/>
    <p:sldId id="568" r:id="rId11"/>
    <p:sldId id="646" r:id="rId12"/>
    <p:sldId id="699" r:id="rId13"/>
    <p:sldId id="647" r:id="rId14"/>
    <p:sldId id="536" r:id="rId15"/>
    <p:sldId id="537" r:id="rId16"/>
    <p:sldId id="713" r:id="rId17"/>
    <p:sldId id="545" r:id="rId18"/>
    <p:sldId id="707" r:id="rId19"/>
    <p:sldId id="703" r:id="rId20"/>
    <p:sldId id="704" r:id="rId21"/>
    <p:sldId id="705" r:id="rId22"/>
    <p:sldId id="706" r:id="rId23"/>
    <p:sldId id="711" r:id="rId24"/>
    <p:sldId id="267" r:id="rId25"/>
    <p:sldId id="256" r:id="rId26"/>
    <p:sldId id="257" r:id="rId27"/>
    <p:sldId id="258" r:id="rId28"/>
    <p:sldId id="259" r:id="rId29"/>
    <p:sldId id="262" r:id="rId30"/>
    <p:sldId id="263" r:id="rId31"/>
    <p:sldId id="264" r:id="rId32"/>
    <p:sldId id="265" r:id="rId33"/>
    <p:sldId id="715" r:id="rId34"/>
    <p:sldId id="717" r:id="rId35"/>
    <p:sldId id="71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52B7F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9C03-754C-4A7E-9F4A-658EB5DB542A}" type="datetimeFigureOut">
              <a:rPr lang="en-SG" smtClean="0"/>
              <a:t>7/7/2023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4CBE-3B4A-4ED7-A1D5-C7EA0C3C6FF0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</a:t>
            </a:fld>
            <a:endParaRPr lang="en-S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1591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17137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5908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0513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24</a:t>
            </a:fld>
            <a:endParaRPr lang="en-S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25</a:t>
            </a:fld>
            <a:endParaRPr lang="en-S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26</a:t>
            </a:fld>
            <a:endParaRPr lang="en-SG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27</a:t>
            </a:fld>
            <a:endParaRPr lang="en-SG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28</a:t>
            </a:fld>
            <a:endParaRPr lang="en-SG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29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4</a:t>
            </a:fld>
            <a:endParaRPr lang="en-SG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30</a:t>
            </a:fld>
            <a:endParaRPr lang="en-SG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31</a:t>
            </a:fld>
            <a:endParaRPr lang="en-SG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32</a:t>
            </a:fld>
            <a:endParaRPr lang="en-SG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F2F2A6-EEC6-4997-86FC-5EA95893F8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10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983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722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14</a:t>
            </a:fld>
            <a:endParaRPr lang="en-S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15</a:t>
            </a:fld>
            <a:endParaRPr lang="en-S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17</a:t>
            </a:fld>
            <a:endParaRPr lang="en-S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56008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762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46C88B9-C7C1-410B-8F28-8E78411F0B55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5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22.png"/><Relationship Id="rId18" Type="http://schemas.openxmlformats.org/officeDocument/2006/relationships/slide" Target="slide27.xml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image" Target="../media/image19.png"/><Relationship Id="rId12" Type="http://schemas.openxmlformats.org/officeDocument/2006/relationships/slide" Target="slide32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6" Type="http://schemas.openxmlformats.org/officeDocument/2006/relationships/slide" Target="slide26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11" Type="http://schemas.openxmlformats.org/officeDocument/2006/relationships/image" Target="../media/image21.png"/><Relationship Id="rId24" Type="http://schemas.openxmlformats.org/officeDocument/2006/relationships/image" Target="../media/image29.GIF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23" Type="http://schemas.openxmlformats.org/officeDocument/2006/relationships/image" Target="../media/image28.GIF"/><Relationship Id="rId10" Type="http://schemas.openxmlformats.org/officeDocument/2006/relationships/slide" Target="slide31.xml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slide" Target="slide33.xml"/><Relationship Id="rId2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slide" Target="slide2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slide" Target="slide25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slide" Target="slide25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slide" Target="slide25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slide" Target="slide25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slide" Target="slide2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slide" Target="slide25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" y="26670"/>
            <a:ext cx="12001500" cy="6787515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785570" y="310040"/>
            <a:ext cx="10585174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 </a:t>
            </a:r>
          </a:p>
          <a:p>
            <a:pPr algn="ctr"/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/>
          <p:nvPr/>
        </p:nvSpPr>
        <p:spPr>
          <a:xfrm>
            <a:off x="147911" y="2817531"/>
            <a:ext cx="6094378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+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/>
          <p:nvPr/>
        </p:nvSpPr>
        <p:spPr>
          <a:xfrm>
            <a:off x="147911" y="3598140"/>
            <a:ext cx="7889132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+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biệt</a:t>
            </a: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492010" y="4226869"/>
            <a:ext cx="6094378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vi-VN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! </a:t>
            </a:r>
            <a:endParaRPr kumimoji="0" lang="vi-VN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499339" y="4792504"/>
            <a:ext cx="7604599" cy="213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Ui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! </a:t>
            </a:r>
            <a:endParaRPr kumimoji="0" lang="vi-VN" sz="40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vi-VN" sz="4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thể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độ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bộc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lộ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xúc</a:t>
            </a:r>
            <a:endParaRPr kumimoji="0" lang="vi-VN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7150011" y="2743094"/>
            <a:ext cx="457200" cy="3847825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800"/>
          </a:p>
        </p:txBody>
      </p:sp>
      <p:sp>
        <p:nvSpPr>
          <p:cNvPr id="22" name="TextBox 9"/>
          <p:cNvSpPr txBox="1"/>
          <p:nvPr/>
        </p:nvSpPr>
        <p:spPr>
          <a:xfrm>
            <a:off x="8170834" y="3687395"/>
            <a:ext cx="31624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“ui”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淘宝网chenying0907出品 14"/>
          <p:cNvSpPr txBox="1"/>
          <p:nvPr/>
        </p:nvSpPr>
        <p:spPr>
          <a:xfrm>
            <a:off x="76315" y="246"/>
            <a:ext cx="79709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SG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SG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Thán</a:t>
            </a:r>
            <a:r>
              <a:rPr lang="en-SG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từ</a:t>
            </a:r>
          </a:p>
          <a:p>
            <a:pPr algn="just"/>
            <a:r>
              <a:rPr lang="en-US" altLang="en-SG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a, </a:t>
            </a:r>
            <a:r>
              <a:rPr lang="en-US" altLang="en-SG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en-SG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en-SG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15" y="1191064"/>
            <a:ext cx="116909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luôn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8047295" y="286455"/>
            <a:ext cx="3813528" cy="2456640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từ “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ÔI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“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thị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 bldLvl="0" animBg="1"/>
      <p:bldP spid="22" grpId="0"/>
      <p:bldP spid="17" grpId="0"/>
      <p:bldP spid="17" grpId="1"/>
      <p:bldP spid="10" grpId="0" bldLvl="0" animBg="1"/>
      <p:bldP spid="10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/>
          <p:nvPr/>
        </p:nvSpPr>
        <p:spPr>
          <a:xfrm>
            <a:off x="561004" y="2005985"/>
            <a:ext cx="406139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58813" y="2714576"/>
            <a:ext cx="3875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“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Nè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endParaRPr lang="vi-VN" sz="2400" dirty="0"/>
          </a:p>
        </p:txBody>
      </p:sp>
      <p:sp>
        <p:nvSpPr>
          <p:cNvPr id="7" name="TextBox 5"/>
          <p:cNvSpPr txBox="1"/>
          <p:nvPr/>
        </p:nvSpPr>
        <p:spPr>
          <a:xfrm>
            <a:off x="568967" y="3396963"/>
            <a:ext cx="4061399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“Ừ”</a:t>
            </a:r>
            <a:r>
              <a:rPr lang="en-US" sz="3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đáp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4855193" y="2115864"/>
            <a:ext cx="494916" cy="1966223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TextBox 7"/>
          <p:cNvSpPr txBox="1"/>
          <p:nvPr/>
        </p:nvSpPr>
        <p:spPr>
          <a:xfrm>
            <a:off x="5966432" y="2425138"/>
            <a:ext cx="5770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“ừ”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16149" y="4163608"/>
            <a:ext cx="11657403" cy="269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=&gt;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Kết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luận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 Thán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bộc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lộ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xúc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dùng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đáp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 Thán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đứng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ở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đầu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tách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ra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thành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đặc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</a:t>
            </a:r>
            <a:endParaRPr kumimoji="0" lang="vi-VN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308261" y="514437"/>
            <a:ext cx="116909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HK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08261" y="35169"/>
            <a:ext cx="4376908" cy="683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Ví 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dụ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2</a:t>
            </a:r>
            <a:endParaRPr kumimoji="0" lang="vi-VN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8047295" y="286455"/>
            <a:ext cx="3813528" cy="2456640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từ “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nè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“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thị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bldLvl="0" animBg="1"/>
      <p:bldP spid="9" grpId="0"/>
      <p:bldP spid="10" grpId="0"/>
      <p:bldP spid="11" grpId="0"/>
      <p:bldP spid="11" grpId="1"/>
      <p:bldP spid="12" grpId="0"/>
      <p:bldP spid="13" grpId="0" bldLvl="0" animBg="1"/>
      <p:bldP spid="13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23030" y="-89005"/>
            <a:ext cx="10321973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Bài tập nhanh: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: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561004" y="590426"/>
            <a:ext cx="7967534" cy="201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vi-VN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a)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cánh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đồng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quê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chảy</a:t>
            </a:r>
            <a:r>
              <a:rPr lang="en-US" sz="36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máu</a:t>
            </a:r>
            <a:endParaRPr lang="en-US" sz="3600" noProof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Dây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thép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gai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đâm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nát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chiều</a:t>
            </a:r>
            <a:r>
              <a:rPr kumimoji="0" lang="en-US" sz="36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        (“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–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lang="en-US" sz="3200" baseline="0" noProof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619975" y="1005232"/>
            <a:ext cx="494916" cy="1027360"/>
          </a:xfrm>
          <a:prstGeom prst="rightBrace">
            <a:avLst>
              <a:gd name="adj1" fmla="val 0"/>
              <a:gd name="adj2" fmla="val 5063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9" name="TextBox 7"/>
          <p:cNvSpPr txBox="1"/>
          <p:nvPr/>
        </p:nvSpPr>
        <p:spPr>
          <a:xfrm>
            <a:off x="8032624" y="1174822"/>
            <a:ext cx="4065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23031" y="2885511"/>
            <a:ext cx="7265792" cy="1680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b)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Đẹp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vô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cùng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Tổ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ơi</a:t>
            </a:r>
            <a:endParaRPr lang="en-US" sz="28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Rừng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cọ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đồi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chè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đồng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xanh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ngào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ngạt</a:t>
            </a:r>
            <a:endParaRPr kumimoji="0" lang="en-US" sz="2800" b="1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2800" b="1" i="1" baseline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     (“Ta </a:t>
            </a:r>
            <a:r>
              <a:rPr lang="en-US" sz="2800" b="1" i="1" baseline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tới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–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Tố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Hữu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272511" y="2996232"/>
            <a:ext cx="494916" cy="1027360"/>
          </a:xfrm>
          <a:prstGeom prst="rightBrace">
            <a:avLst>
              <a:gd name="adj1" fmla="val 0"/>
              <a:gd name="adj2" fmla="val 5063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Right Brace 11"/>
          <p:cNvSpPr/>
          <p:nvPr/>
        </p:nvSpPr>
        <p:spPr>
          <a:xfrm>
            <a:off x="7672934" y="5007020"/>
            <a:ext cx="494916" cy="1027360"/>
          </a:xfrm>
          <a:prstGeom prst="rightBrace">
            <a:avLst>
              <a:gd name="adj1" fmla="val 0"/>
              <a:gd name="adj2" fmla="val 5063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3" name="TextBox 7"/>
          <p:cNvSpPr txBox="1"/>
          <p:nvPr/>
        </p:nvSpPr>
        <p:spPr>
          <a:xfrm>
            <a:off x="7874363" y="3155969"/>
            <a:ext cx="4065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8312207" y="4949913"/>
            <a:ext cx="4065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“than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-6930" y="4543337"/>
            <a:ext cx="7874363" cy="2478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c)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chiều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lênh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láng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máu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rừng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vi-VN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Ta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đợi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chết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mảnh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mặt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gay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gắt</a:t>
            </a:r>
            <a:endParaRPr kumimoji="0" lang="en-US" sz="2400" b="1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vi-VN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Để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ta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chiếm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lấy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riêng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phần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bí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mật</a:t>
            </a:r>
            <a:endParaRPr lang="en-US" sz="2400" b="1" i="1" noProof="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vi-VN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- 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Than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!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Thời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oanh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liệt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nay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còn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2400" b="1" i="1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đâu</a:t>
            </a:r>
            <a:r>
              <a:rPr lang="en-US" sz="2400" b="1" i="1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!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defRPr/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                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(“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Nhớ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rừng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 –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Thế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Lữ</a:t>
            </a:r>
            <a:r>
              <a:rPr kumimoji="0" lang="en-US" sz="24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)</a:t>
            </a:r>
            <a:endParaRPr kumimoji="0" lang="vi-VN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8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bldLvl="0" animBg="1"/>
      <p:bldP spid="9" grpId="0"/>
      <p:bldP spid="10" grpId="0"/>
      <p:bldP spid="11" grpId="0" bldLvl="0" animBg="1"/>
      <p:bldP spid="12" grpId="0" bldLvl="0" animBg="1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95600" y="921654"/>
            <a:ext cx="2118198" cy="4417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gồm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chính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13798" y="1892376"/>
            <a:ext cx="702823" cy="1238184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3798" y="3130560"/>
            <a:ext cx="724710" cy="1650045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TextBox 4"/>
          <p:cNvSpPr txBox="1"/>
          <p:nvPr/>
        </p:nvSpPr>
        <p:spPr>
          <a:xfrm>
            <a:off x="3616621" y="943244"/>
            <a:ext cx="336333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xúc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3638508" y="4180440"/>
            <a:ext cx="33633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Thán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gọi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đáp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009811" y="1842387"/>
            <a:ext cx="113017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9957" y="4739301"/>
            <a:ext cx="1303328" cy="1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TextBox 8"/>
          <p:cNvSpPr txBox="1"/>
          <p:nvPr/>
        </p:nvSpPr>
        <p:spPr>
          <a:xfrm>
            <a:off x="8139981" y="921654"/>
            <a:ext cx="2906139" cy="18414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a,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ái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ơ,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ô hay, than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ôi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trời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ơi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8283285" y="4139137"/>
            <a:ext cx="290613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này,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ơi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vâng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dạ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ừ,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889000" y="1028700"/>
            <a:ext cx="10477500" cy="4889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4016697" y="1767000"/>
            <a:ext cx="67378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vi-VN" sz="3600" b="1" dirty="0">
                <a:solidFill>
                  <a:schemeClr val="dk1"/>
                </a:solidFill>
                <a:latin typeface="Times New Roman" panose="02020603050405020304" pitchFamily="18" charset="0"/>
                <a:ea typeface="Comic Sans MS" panose="030F0702030302020204"/>
                <a:cs typeface="Times New Roman" panose="02020603050405020304" pitchFamily="18" charset="0"/>
                <a:sym typeface="Comic Sans MS" panose="030F0702030302020204"/>
              </a:rPr>
              <a:t>So sánh sự khác nhau giữa trợ từ và thán từ.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03580" y="2119630"/>
            <a:ext cx="25914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4165684" y="99213"/>
            <a:ext cx="3318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6000" dirty="0" err="1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hân</a:t>
            </a:r>
            <a:r>
              <a:rPr lang="en-US" altLang="zh-CN" sz="6000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dirty="0" err="1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biệt</a:t>
            </a:r>
          </a:p>
        </p:txBody>
      </p:sp>
      <p:sp>
        <p:nvSpPr>
          <p:cNvPr id="10" name="右箭头 21"/>
          <p:cNvSpPr/>
          <p:nvPr/>
        </p:nvSpPr>
        <p:spPr>
          <a:xfrm>
            <a:off x="4981658" y="1395324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8CB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右箭头 22"/>
          <p:cNvSpPr/>
          <p:nvPr/>
        </p:nvSpPr>
        <p:spPr>
          <a:xfrm flipH="1">
            <a:off x="3774523" y="230908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9CD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右箭头 25"/>
          <p:cNvSpPr/>
          <p:nvPr/>
        </p:nvSpPr>
        <p:spPr>
          <a:xfrm>
            <a:off x="5395043" y="322221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8CB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右箭头 26"/>
          <p:cNvSpPr/>
          <p:nvPr/>
        </p:nvSpPr>
        <p:spPr>
          <a:xfrm flipH="1">
            <a:off x="3371298" y="413661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solidFill>
            <a:srgbClr val="9CD3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20"/>
          <p:cNvSpPr txBox="1"/>
          <p:nvPr/>
        </p:nvSpPr>
        <p:spPr>
          <a:xfrm flipH="1">
            <a:off x="5395043" y="1721079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Thán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文本框 20"/>
          <p:cNvSpPr txBox="1"/>
          <p:nvPr/>
        </p:nvSpPr>
        <p:spPr>
          <a:xfrm flipH="1">
            <a:off x="5960828" y="3527019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Thán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" name="文本框 20"/>
          <p:cNvSpPr txBox="1"/>
          <p:nvPr/>
        </p:nvSpPr>
        <p:spPr>
          <a:xfrm flipH="1">
            <a:off x="4906093" y="2672309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Trợ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</a:p>
        </p:txBody>
      </p:sp>
      <p:sp>
        <p:nvSpPr>
          <p:cNvPr id="17" name="文本框 30"/>
          <p:cNvSpPr txBox="1"/>
          <p:nvPr/>
        </p:nvSpPr>
        <p:spPr>
          <a:xfrm flipH="1">
            <a:off x="4536523" y="4462374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Trợ</a:t>
            </a:r>
            <a:r>
              <a:rPr lang="en-US" altLang="zh-CN" sz="36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</a:p>
        </p:txBody>
      </p:sp>
      <p:cxnSp>
        <p:nvCxnSpPr>
          <p:cNvPr id="18" name="直接连接符 31"/>
          <p:cNvCxnSpPr/>
          <p:nvPr/>
        </p:nvCxnSpPr>
        <p:spPr>
          <a:xfrm>
            <a:off x="8326838" y="1634719"/>
            <a:ext cx="381000" cy="391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2"/>
          <p:cNvCxnSpPr/>
          <p:nvPr/>
        </p:nvCxnSpPr>
        <p:spPr>
          <a:xfrm>
            <a:off x="8751018" y="3461614"/>
            <a:ext cx="381000" cy="391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3"/>
          <p:cNvCxnSpPr/>
          <p:nvPr/>
        </p:nvCxnSpPr>
        <p:spPr>
          <a:xfrm flipH="1">
            <a:off x="3544670" y="2393369"/>
            <a:ext cx="381000" cy="3911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4"/>
          <p:cNvCxnSpPr/>
          <p:nvPr/>
        </p:nvCxnSpPr>
        <p:spPr>
          <a:xfrm flipH="1">
            <a:off x="3578943" y="4395064"/>
            <a:ext cx="381000" cy="3911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39"/>
          <p:cNvSpPr txBox="1"/>
          <p:nvPr/>
        </p:nvSpPr>
        <p:spPr>
          <a:xfrm>
            <a:off x="37697" y="4000709"/>
            <a:ext cx="331137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Nhấn mạnh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/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 biểu thị thái độ đánh giá sự vật, sự việc.</a:t>
            </a:r>
          </a:p>
        </p:txBody>
      </p:sp>
      <p:sp>
        <p:nvSpPr>
          <p:cNvPr id="27" name="文本框 40"/>
          <p:cNvSpPr txBox="1"/>
          <p:nvPr/>
        </p:nvSpPr>
        <p:spPr>
          <a:xfrm>
            <a:off x="9459268" y="3224988"/>
            <a:ext cx="258272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ộc lộ tình cảm, cảm xúc, gọi đáp.</a:t>
            </a:r>
            <a:endParaRPr lang="vi-VN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/>
            </a:endParaRPr>
          </a:p>
        </p:txBody>
      </p:sp>
      <p:sp>
        <p:nvSpPr>
          <p:cNvPr id="28" name="文本框 41"/>
          <p:cNvSpPr txBox="1"/>
          <p:nvPr/>
        </p:nvSpPr>
        <p:spPr>
          <a:xfrm>
            <a:off x="9132018" y="1315809"/>
            <a:ext cx="295838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Có thể được tách ra thành một câu đặc biệt.</a:t>
            </a:r>
            <a:endParaRPr lang="vi-VN" altLang="zh-C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ic Sans MS" panose="030F0702030302020204"/>
            </a:endParaRPr>
          </a:p>
        </p:txBody>
      </p:sp>
      <p:sp>
        <p:nvSpPr>
          <p:cNvPr id="29" name="文本框 42"/>
          <p:cNvSpPr txBox="1"/>
          <p:nvPr/>
        </p:nvSpPr>
        <p:spPr>
          <a:xfrm>
            <a:off x="93981" y="2093173"/>
            <a:ext cx="353680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Không tách riêng  ra thành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1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 câu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ic Sans MS" panose="030F0702030302020204"/>
              </a:rPr>
              <a:t> phải đi kèm với từ khác.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10">
            <a:extLst>
              <a:ext uri="{FF2B5EF4-FFF2-40B4-BE49-F238E27FC236}">
                <a16:creationId xmlns:a16="http://schemas.microsoft.com/office/drawing/2014/main" id="{C4DC0C79-5D63-4891-91E8-75D034171985}"/>
              </a:ext>
            </a:extLst>
          </p:cNvPr>
          <p:cNvSpPr/>
          <p:nvPr/>
        </p:nvSpPr>
        <p:spPr>
          <a:xfrm>
            <a:off x="2406288" y="684051"/>
            <a:ext cx="1307565" cy="724815"/>
          </a:xfrm>
          <a:custGeom>
            <a:avLst/>
            <a:gdLst>
              <a:gd name="connsiteX0" fmla="*/ 0 w 1428750"/>
              <a:gd name="connsiteY0" fmla="*/ 333375 h 333375"/>
              <a:gd name="connsiteX1" fmla="*/ 28575 w 1428750"/>
              <a:gd name="connsiteY1" fmla="*/ 285750 h 333375"/>
              <a:gd name="connsiteX2" fmla="*/ 66675 w 1428750"/>
              <a:gd name="connsiteY2" fmla="*/ 266700 h 333375"/>
              <a:gd name="connsiteX3" fmla="*/ 171450 w 1428750"/>
              <a:gd name="connsiteY3" fmla="*/ 219075 h 333375"/>
              <a:gd name="connsiteX4" fmla="*/ 266700 w 1428750"/>
              <a:gd name="connsiteY4" fmla="*/ 200025 h 333375"/>
              <a:gd name="connsiteX5" fmla="*/ 333375 w 1428750"/>
              <a:gd name="connsiteY5" fmla="*/ 180975 h 333375"/>
              <a:gd name="connsiteX6" fmla="*/ 390525 w 1428750"/>
              <a:gd name="connsiteY6" fmla="*/ 171450 h 333375"/>
              <a:gd name="connsiteX7" fmla="*/ 438150 w 1428750"/>
              <a:gd name="connsiteY7" fmla="*/ 161925 h 333375"/>
              <a:gd name="connsiteX8" fmla="*/ 714375 w 1428750"/>
              <a:gd name="connsiteY8" fmla="*/ 171450 h 333375"/>
              <a:gd name="connsiteX9" fmla="*/ 800100 w 1428750"/>
              <a:gd name="connsiteY9" fmla="*/ 180975 h 333375"/>
              <a:gd name="connsiteX10" fmla="*/ 952500 w 1428750"/>
              <a:gd name="connsiteY10" fmla="*/ 190500 h 333375"/>
              <a:gd name="connsiteX11" fmla="*/ 1009650 w 1428750"/>
              <a:gd name="connsiteY11" fmla="*/ 200025 h 333375"/>
              <a:gd name="connsiteX12" fmla="*/ 1057275 w 1428750"/>
              <a:gd name="connsiteY12" fmla="*/ 209550 h 333375"/>
              <a:gd name="connsiteX13" fmla="*/ 1219200 w 1428750"/>
              <a:gd name="connsiteY13" fmla="*/ 200025 h 333375"/>
              <a:gd name="connsiteX14" fmla="*/ 1285875 w 1428750"/>
              <a:gd name="connsiteY14" fmla="*/ 161925 h 333375"/>
              <a:gd name="connsiteX15" fmla="*/ 1323975 w 1428750"/>
              <a:gd name="connsiteY15" fmla="*/ 133350 h 333375"/>
              <a:gd name="connsiteX16" fmla="*/ 1371600 w 1428750"/>
              <a:gd name="connsiteY16" fmla="*/ 85725 h 333375"/>
              <a:gd name="connsiteX17" fmla="*/ 1419225 w 1428750"/>
              <a:gd name="connsiteY17" fmla="*/ 0 h 333375"/>
              <a:gd name="connsiteX18" fmla="*/ 1428750 w 1428750"/>
              <a:gd name="connsiteY18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28750" h="333375">
                <a:moveTo>
                  <a:pt x="0" y="333375"/>
                </a:moveTo>
                <a:cubicBezTo>
                  <a:pt x="9525" y="317500"/>
                  <a:pt x="15484" y="298841"/>
                  <a:pt x="28575" y="285750"/>
                </a:cubicBezTo>
                <a:cubicBezTo>
                  <a:pt x="38615" y="275710"/>
                  <a:pt x="54347" y="273745"/>
                  <a:pt x="66675" y="266700"/>
                </a:cubicBezTo>
                <a:cubicBezTo>
                  <a:pt x="122265" y="234934"/>
                  <a:pt x="74000" y="246144"/>
                  <a:pt x="171450" y="219075"/>
                </a:cubicBezTo>
                <a:cubicBezTo>
                  <a:pt x="202648" y="210409"/>
                  <a:pt x="235182" y="207441"/>
                  <a:pt x="266700" y="200025"/>
                </a:cubicBezTo>
                <a:cubicBezTo>
                  <a:pt x="289200" y="194731"/>
                  <a:pt x="310853" y="186172"/>
                  <a:pt x="333375" y="180975"/>
                </a:cubicBezTo>
                <a:cubicBezTo>
                  <a:pt x="352193" y="176632"/>
                  <a:pt x="371524" y="174905"/>
                  <a:pt x="390525" y="171450"/>
                </a:cubicBezTo>
                <a:cubicBezTo>
                  <a:pt x="406453" y="168554"/>
                  <a:pt x="422275" y="165100"/>
                  <a:pt x="438150" y="161925"/>
                </a:cubicBezTo>
                <a:lnTo>
                  <a:pt x="714375" y="171450"/>
                </a:lnTo>
                <a:cubicBezTo>
                  <a:pt x="743086" y="172961"/>
                  <a:pt x="771441" y="178682"/>
                  <a:pt x="800100" y="180975"/>
                </a:cubicBezTo>
                <a:cubicBezTo>
                  <a:pt x="850837" y="185034"/>
                  <a:pt x="901700" y="187325"/>
                  <a:pt x="952500" y="190500"/>
                </a:cubicBezTo>
                <a:lnTo>
                  <a:pt x="1009650" y="200025"/>
                </a:lnTo>
                <a:cubicBezTo>
                  <a:pt x="1025578" y="202921"/>
                  <a:pt x="1041086" y="209550"/>
                  <a:pt x="1057275" y="209550"/>
                </a:cubicBezTo>
                <a:cubicBezTo>
                  <a:pt x="1111343" y="209550"/>
                  <a:pt x="1165225" y="203200"/>
                  <a:pt x="1219200" y="200025"/>
                </a:cubicBezTo>
                <a:cubicBezTo>
                  <a:pt x="1256406" y="181422"/>
                  <a:pt x="1254461" y="184364"/>
                  <a:pt x="1285875" y="161925"/>
                </a:cubicBezTo>
                <a:cubicBezTo>
                  <a:pt x="1298793" y="152698"/>
                  <a:pt x="1312750" y="144575"/>
                  <a:pt x="1323975" y="133350"/>
                </a:cubicBezTo>
                <a:cubicBezTo>
                  <a:pt x="1387475" y="69850"/>
                  <a:pt x="1295400" y="136525"/>
                  <a:pt x="1371600" y="85725"/>
                </a:cubicBezTo>
                <a:cubicBezTo>
                  <a:pt x="1378790" y="64155"/>
                  <a:pt x="1397390" y="0"/>
                  <a:pt x="1419225" y="0"/>
                </a:cubicBezTo>
                <a:lnTo>
                  <a:pt x="1428750" y="0"/>
                </a:lnTo>
              </a:path>
            </a:pathLst>
          </a:custGeom>
          <a:noFill/>
          <a:ln w="1270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淘宝网chenying0907出品 12">
            <a:extLst>
              <a:ext uri="{FF2B5EF4-FFF2-40B4-BE49-F238E27FC236}">
                <a16:creationId xmlns:a16="http://schemas.microsoft.com/office/drawing/2014/main" id="{A2150431-FC02-461B-81AC-DE857E53CBD8}"/>
              </a:ext>
            </a:extLst>
          </p:cNvPr>
          <p:cNvSpPr txBox="1"/>
          <p:nvPr/>
        </p:nvSpPr>
        <p:spPr>
          <a:xfrm>
            <a:off x="6314756" y="0"/>
            <a:ext cx="5355363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chuyên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kèm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淘宝网chenying0907出品 13">
            <a:extLst>
              <a:ext uri="{FF2B5EF4-FFF2-40B4-BE49-F238E27FC236}">
                <a16:creationId xmlns:a16="http://schemas.microsoft.com/office/drawing/2014/main" id="{1EFA397A-A089-412C-B0FA-ECE579AF655A}"/>
              </a:ext>
            </a:extLst>
          </p:cNvPr>
          <p:cNvSpPr txBox="1"/>
          <p:nvPr/>
        </p:nvSpPr>
        <p:spPr>
          <a:xfrm>
            <a:off x="3860848" y="471448"/>
            <a:ext cx="1988913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Đặc</a:t>
            </a:r>
            <a:r>
              <a:rPr lang="en-SG" altLang="zh-CN" sz="24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điểm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淘宝网chenying0907出品 19">
            <a:extLst>
              <a:ext uri="{FF2B5EF4-FFF2-40B4-BE49-F238E27FC236}">
                <a16:creationId xmlns:a16="http://schemas.microsoft.com/office/drawing/2014/main" id="{E2373DA7-E959-40D0-A6B7-CF8C733ED9CD}"/>
              </a:ext>
            </a:extLst>
          </p:cNvPr>
          <p:cNvSpPr/>
          <p:nvPr/>
        </p:nvSpPr>
        <p:spPr>
          <a:xfrm>
            <a:off x="2071154" y="1808777"/>
            <a:ext cx="1908832" cy="851681"/>
          </a:xfrm>
          <a:custGeom>
            <a:avLst/>
            <a:gdLst>
              <a:gd name="connsiteX0" fmla="*/ 0 w 2126343"/>
              <a:gd name="connsiteY0" fmla="*/ 0 h 370114"/>
              <a:gd name="connsiteX1" fmla="*/ 87086 w 2126343"/>
              <a:gd name="connsiteY1" fmla="*/ 14514 h 370114"/>
              <a:gd name="connsiteX2" fmla="*/ 123372 w 2126343"/>
              <a:gd name="connsiteY2" fmla="*/ 36286 h 370114"/>
              <a:gd name="connsiteX3" fmla="*/ 210457 w 2126343"/>
              <a:gd name="connsiteY3" fmla="*/ 79829 h 370114"/>
              <a:gd name="connsiteX4" fmla="*/ 254000 w 2126343"/>
              <a:gd name="connsiteY4" fmla="*/ 101600 h 370114"/>
              <a:gd name="connsiteX5" fmla="*/ 297543 w 2126343"/>
              <a:gd name="connsiteY5" fmla="*/ 130629 h 370114"/>
              <a:gd name="connsiteX6" fmla="*/ 333829 w 2126343"/>
              <a:gd name="connsiteY6" fmla="*/ 152400 h 370114"/>
              <a:gd name="connsiteX7" fmla="*/ 370115 w 2126343"/>
              <a:gd name="connsiteY7" fmla="*/ 181429 h 370114"/>
              <a:gd name="connsiteX8" fmla="*/ 420915 w 2126343"/>
              <a:gd name="connsiteY8" fmla="*/ 203200 h 370114"/>
              <a:gd name="connsiteX9" fmla="*/ 464457 w 2126343"/>
              <a:gd name="connsiteY9" fmla="*/ 224971 h 370114"/>
              <a:gd name="connsiteX10" fmla="*/ 573315 w 2126343"/>
              <a:gd name="connsiteY10" fmla="*/ 261257 h 370114"/>
              <a:gd name="connsiteX11" fmla="*/ 660400 w 2126343"/>
              <a:gd name="connsiteY11" fmla="*/ 290286 h 370114"/>
              <a:gd name="connsiteX12" fmla="*/ 696686 w 2126343"/>
              <a:gd name="connsiteY12" fmla="*/ 304800 h 370114"/>
              <a:gd name="connsiteX13" fmla="*/ 798286 w 2126343"/>
              <a:gd name="connsiteY13" fmla="*/ 326571 h 370114"/>
              <a:gd name="connsiteX14" fmla="*/ 914400 w 2126343"/>
              <a:gd name="connsiteY14" fmla="*/ 355600 h 370114"/>
              <a:gd name="connsiteX15" fmla="*/ 1052286 w 2126343"/>
              <a:gd name="connsiteY15" fmla="*/ 370114 h 370114"/>
              <a:gd name="connsiteX16" fmla="*/ 1299029 w 2126343"/>
              <a:gd name="connsiteY16" fmla="*/ 362857 h 370114"/>
              <a:gd name="connsiteX17" fmla="*/ 1320800 w 2126343"/>
              <a:gd name="connsiteY17" fmla="*/ 355600 h 370114"/>
              <a:gd name="connsiteX18" fmla="*/ 1444172 w 2126343"/>
              <a:gd name="connsiteY18" fmla="*/ 333829 h 370114"/>
              <a:gd name="connsiteX19" fmla="*/ 1524000 w 2126343"/>
              <a:gd name="connsiteY19" fmla="*/ 319314 h 370114"/>
              <a:gd name="connsiteX20" fmla="*/ 1632857 w 2126343"/>
              <a:gd name="connsiteY20" fmla="*/ 297543 h 370114"/>
              <a:gd name="connsiteX21" fmla="*/ 1654629 w 2126343"/>
              <a:gd name="connsiteY21" fmla="*/ 283029 h 370114"/>
              <a:gd name="connsiteX22" fmla="*/ 1690915 w 2126343"/>
              <a:gd name="connsiteY22" fmla="*/ 275771 h 370114"/>
              <a:gd name="connsiteX23" fmla="*/ 1719943 w 2126343"/>
              <a:gd name="connsiteY23" fmla="*/ 268514 h 370114"/>
              <a:gd name="connsiteX24" fmla="*/ 1741715 w 2126343"/>
              <a:gd name="connsiteY24" fmla="*/ 261257 h 370114"/>
              <a:gd name="connsiteX25" fmla="*/ 1807029 w 2126343"/>
              <a:gd name="connsiteY25" fmla="*/ 246743 h 370114"/>
              <a:gd name="connsiteX26" fmla="*/ 1843315 w 2126343"/>
              <a:gd name="connsiteY26" fmla="*/ 232229 h 370114"/>
              <a:gd name="connsiteX27" fmla="*/ 1872343 w 2126343"/>
              <a:gd name="connsiteY27" fmla="*/ 224971 h 370114"/>
              <a:gd name="connsiteX28" fmla="*/ 1915886 w 2126343"/>
              <a:gd name="connsiteY28" fmla="*/ 210457 h 370114"/>
              <a:gd name="connsiteX29" fmla="*/ 1937657 w 2126343"/>
              <a:gd name="connsiteY29" fmla="*/ 203200 h 370114"/>
              <a:gd name="connsiteX30" fmla="*/ 1959429 w 2126343"/>
              <a:gd name="connsiteY30" fmla="*/ 195943 h 370114"/>
              <a:gd name="connsiteX31" fmla="*/ 2010229 w 2126343"/>
              <a:gd name="connsiteY31" fmla="*/ 166914 h 370114"/>
              <a:gd name="connsiteX32" fmla="*/ 2053772 w 2126343"/>
              <a:gd name="connsiteY32" fmla="*/ 145143 h 370114"/>
              <a:gd name="connsiteX33" fmla="*/ 2075543 w 2126343"/>
              <a:gd name="connsiteY33" fmla="*/ 130629 h 370114"/>
              <a:gd name="connsiteX34" fmla="*/ 2090057 w 2126343"/>
              <a:gd name="connsiteY34" fmla="*/ 116114 h 370114"/>
              <a:gd name="connsiteX35" fmla="*/ 2126343 w 2126343"/>
              <a:gd name="connsiteY35" fmla="*/ 94343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26343" h="370114">
                <a:moveTo>
                  <a:pt x="0" y="0"/>
                </a:moveTo>
                <a:cubicBezTo>
                  <a:pt x="10881" y="1360"/>
                  <a:pt x="68324" y="6175"/>
                  <a:pt x="87086" y="14514"/>
                </a:cubicBezTo>
                <a:cubicBezTo>
                  <a:pt x="99976" y="20243"/>
                  <a:pt x="110906" y="29686"/>
                  <a:pt x="123372" y="36286"/>
                </a:cubicBezTo>
                <a:cubicBezTo>
                  <a:pt x="152055" y="51471"/>
                  <a:pt x="181429" y="65315"/>
                  <a:pt x="210457" y="79829"/>
                </a:cubicBezTo>
                <a:cubicBezTo>
                  <a:pt x="224971" y="87086"/>
                  <a:pt x="240498" y="92599"/>
                  <a:pt x="254000" y="101600"/>
                </a:cubicBezTo>
                <a:cubicBezTo>
                  <a:pt x="268514" y="111276"/>
                  <a:pt x="282826" y="121264"/>
                  <a:pt x="297543" y="130629"/>
                </a:cubicBezTo>
                <a:cubicBezTo>
                  <a:pt x="309443" y="138202"/>
                  <a:pt x="322273" y="144311"/>
                  <a:pt x="333829" y="152400"/>
                </a:cubicBezTo>
                <a:cubicBezTo>
                  <a:pt x="346519" y="161283"/>
                  <a:pt x="357227" y="172837"/>
                  <a:pt x="370115" y="181429"/>
                </a:cubicBezTo>
                <a:cubicBezTo>
                  <a:pt x="388051" y="193386"/>
                  <a:pt x="401562" y="196749"/>
                  <a:pt x="420915" y="203200"/>
                </a:cubicBezTo>
                <a:cubicBezTo>
                  <a:pt x="455280" y="226110"/>
                  <a:pt x="428949" y="211314"/>
                  <a:pt x="464457" y="224971"/>
                </a:cubicBezTo>
                <a:cubicBezTo>
                  <a:pt x="555484" y="259981"/>
                  <a:pt x="508166" y="248228"/>
                  <a:pt x="573315" y="261257"/>
                </a:cubicBezTo>
                <a:cubicBezTo>
                  <a:pt x="660660" y="304931"/>
                  <a:pt x="573065" y="266468"/>
                  <a:pt x="660400" y="290286"/>
                </a:cubicBezTo>
                <a:cubicBezTo>
                  <a:pt x="672968" y="293714"/>
                  <a:pt x="684235" y="300969"/>
                  <a:pt x="696686" y="304800"/>
                </a:cubicBezTo>
                <a:cubicBezTo>
                  <a:pt x="781726" y="330966"/>
                  <a:pt x="725693" y="310072"/>
                  <a:pt x="798286" y="326571"/>
                </a:cubicBezTo>
                <a:cubicBezTo>
                  <a:pt x="837190" y="335413"/>
                  <a:pt x="874905" y="349958"/>
                  <a:pt x="914400" y="355600"/>
                </a:cubicBezTo>
                <a:cubicBezTo>
                  <a:pt x="994037" y="366976"/>
                  <a:pt x="948154" y="361437"/>
                  <a:pt x="1052286" y="370114"/>
                </a:cubicBezTo>
                <a:cubicBezTo>
                  <a:pt x="1134534" y="367695"/>
                  <a:pt x="1216866" y="367298"/>
                  <a:pt x="1299029" y="362857"/>
                </a:cubicBezTo>
                <a:cubicBezTo>
                  <a:pt x="1306667" y="362444"/>
                  <a:pt x="1313299" y="357100"/>
                  <a:pt x="1320800" y="355600"/>
                </a:cubicBezTo>
                <a:cubicBezTo>
                  <a:pt x="1361748" y="347410"/>
                  <a:pt x="1403063" y="341170"/>
                  <a:pt x="1444172" y="333829"/>
                </a:cubicBezTo>
                <a:cubicBezTo>
                  <a:pt x="1470796" y="329075"/>
                  <a:pt x="1497598" y="325181"/>
                  <a:pt x="1524000" y="319314"/>
                </a:cubicBezTo>
                <a:cubicBezTo>
                  <a:pt x="1603679" y="301608"/>
                  <a:pt x="1567316" y="308467"/>
                  <a:pt x="1632857" y="297543"/>
                </a:cubicBezTo>
                <a:cubicBezTo>
                  <a:pt x="1640114" y="292705"/>
                  <a:pt x="1646462" y="286092"/>
                  <a:pt x="1654629" y="283029"/>
                </a:cubicBezTo>
                <a:cubicBezTo>
                  <a:pt x="1666179" y="278698"/>
                  <a:pt x="1678874" y="278447"/>
                  <a:pt x="1690915" y="275771"/>
                </a:cubicBezTo>
                <a:cubicBezTo>
                  <a:pt x="1700651" y="273607"/>
                  <a:pt x="1710353" y="271254"/>
                  <a:pt x="1719943" y="268514"/>
                </a:cubicBezTo>
                <a:cubicBezTo>
                  <a:pt x="1727299" y="266412"/>
                  <a:pt x="1734294" y="263112"/>
                  <a:pt x="1741715" y="261257"/>
                </a:cubicBezTo>
                <a:cubicBezTo>
                  <a:pt x="1764720" y="255506"/>
                  <a:pt x="1784681" y="254192"/>
                  <a:pt x="1807029" y="246743"/>
                </a:cubicBezTo>
                <a:cubicBezTo>
                  <a:pt x="1819388" y="242624"/>
                  <a:pt x="1830957" y="236349"/>
                  <a:pt x="1843315" y="232229"/>
                </a:cubicBezTo>
                <a:cubicBezTo>
                  <a:pt x="1852777" y="229075"/>
                  <a:pt x="1862790" y="227837"/>
                  <a:pt x="1872343" y="224971"/>
                </a:cubicBezTo>
                <a:cubicBezTo>
                  <a:pt x="1886997" y="220575"/>
                  <a:pt x="1901372" y="215295"/>
                  <a:pt x="1915886" y="210457"/>
                </a:cubicBezTo>
                <a:lnTo>
                  <a:pt x="1937657" y="203200"/>
                </a:lnTo>
                <a:lnTo>
                  <a:pt x="1959429" y="195943"/>
                </a:lnTo>
                <a:cubicBezTo>
                  <a:pt x="2012470" y="160582"/>
                  <a:pt x="1945777" y="203744"/>
                  <a:pt x="2010229" y="166914"/>
                </a:cubicBezTo>
                <a:cubicBezTo>
                  <a:pt x="2049617" y="144406"/>
                  <a:pt x="2013856" y="158448"/>
                  <a:pt x="2053772" y="145143"/>
                </a:cubicBezTo>
                <a:cubicBezTo>
                  <a:pt x="2061029" y="140305"/>
                  <a:pt x="2068732" y="136078"/>
                  <a:pt x="2075543" y="130629"/>
                </a:cubicBezTo>
                <a:cubicBezTo>
                  <a:pt x="2080886" y="126355"/>
                  <a:pt x="2084190" y="119634"/>
                  <a:pt x="2090057" y="116114"/>
                </a:cubicBezTo>
                <a:cubicBezTo>
                  <a:pt x="2137164" y="87849"/>
                  <a:pt x="2089566" y="131120"/>
                  <a:pt x="2126343" y="94343"/>
                </a:cubicBezTo>
              </a:path>
            </a:pathLst>
          </a:custGeom>
          <a:noFill/>
          <a:ln w="1270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淘宝网chenying0907出品 21">
            <a:extLst>
              <a:ext uri="{FF2B5EF4-FFF2-40B4-BE49-F238E27FC236}">
                <a16:creationId xmlns:a16="http://schemas.microsoft.com/office/drawing/2014/main" id="{85C56581-B539-441F-903A-F2A5B76C29AB}"/>
              </a:ext>
            </a:extLst>
          </p:cNvPr>
          <p:cNvSpPr txBox="1"/>
          <p:nvPr/>
        </p:nvSpPr>
        <p:spPr>
          <a:xfrm>
            <a:off x="6343362" y="1496110"/>
            <a:ext cx="5336745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Biểu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thái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vật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việc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nói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ở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ngữ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淘宝网chenying0907出品 22">
            <a:extLst>
              <a:ext uri="{FF2B5EF4-FFF2-40B4-BE49-F238E27FC236}">
                <a16:creationId xmlns:a16="http://schemas.microsoft.com/office/drawing/2014/main" id="{A7B105EC-8ABC-4D87-BA94-7DD03AE151CA}"/>
              </a:ext>
            </a:extLst>
          </p:cNvPr>
          <p:cNvSpPr txBox="1"/>
          <p:nvPr/>
        </p:nvSpPr>
        <p:spPr>
          <a:xfrm>
            <a:off x="3823005" y="1703878"/>
            <a:ext cx="2313697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Chức</a:t>
            </a:r>
            <a:r>
              <a:rPr kumimoji="0" lang="en-SG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kumimoji="0" lang="en-SG" altLang="zh-CN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năng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627884-8E11-41DE-A899-56B3EA03A275}"/>
              </a:ext>
            </a:extLst>
          </p:cNvPr>
          <p:cNvSpPr txBox="1"/>
          <p:nvPr/>
        </p:nvSpPr>
        <p:spPr>
          <a:xfrm>
            <a:off x="383143" y="1337560"/>
            <a:ext cx="298640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S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7679" y="4518572"/>
            <a:ext cx="1946248" cy="2155796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2386" y="298443"/>
            <a:ext cx="3657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937" y="368300"/>
            <a:ext cx="80486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淘宝网chenying0907出品 10">
            <a:extLst>
              <a:ext uri="{FF2B5EF4-FFF2-40B4-BE49-F238E27FC236}">
                <a16:creationId xmlns:a16="http://schemas.microsoft.com/office/drawing/2014/main" id="{C4DC0C79-5D63-4891-91E8-75D034171985}"/>
              </a:ext>
            </a:extLst>
          </p:cNvPr>
          <p:cNvSpPr/>
          <p:nvPr/>
        </p:nvSpPr>
        <p:spPr>
          <a:xfrm>
            <a:off x="2461277" y="3421996"/>
            <a:ext cx="1626681" cy="523220"/>
          </a:xfrm>
          <a:custGeom>
            <a:avLst/>
            <a:gdLst>
              <a:gd name="connsiteX0" fmla="*/ 0 w 1428750"/>
              <a:gd name="connsiteY0" fmla="*/ 333375 h 333375"/>
              <a:gd name="connsiteX1" fmla="*/ 28575 w 1428750"/>
              <a:gd name="connsiteY1" fmla="*/ 285750 h 333375"/>
              <a:gd name="connsiteX2" fmla="*/ 66675 w 1428750"/>
              <a:gd name="connsiteY2" fmla="*/ 266700 h 333375"/>
              <a:gd name="connsiteX3" fmla="*/ 171450 w 1428750"/>
              <a:gd name="connsiteY3" fmla="*/ 219075 h 333375"/>
              <a:gd name="connsiteX4" fmla="*/ 266700 w 1428750"/>
              <a:gd name="connsiteY4" fmla="*/ 200025 h 333375"/>
              <a:gd name="connsiteX5" fmla="*/ 333375 w 1428750"/>
              <a:gd name="connsiteY5" fmla="*/ 180975 h 333375"/>
              <a:gd name="connsiteX6" fmla="*/ 390525 w 1428750"/>
              <a:gd name="connsiteY6" fmla="*/ 171450 h 333375"/>
              <a:gd name="connsiteX7" fmla="*/ 438150 w 1428750"/>
              <a:gd name="connsiteY7" fmla="*/ 161925 h 333375"/>
              <a:gd name="connsiteX8" fmla="*/ 714375 w 1428750"/>
              <a:gd name="connsiteY8" fmla="*/ 171450 h 333375"/>
              <a:gd name="connsiteX9" fmla="*/ 800100 w 1428750"/>
              <a:gd name="connsiteY9" fmla="*/ 180975 h 333375"/>
              <a:gd name="connsiteX10" fmla="*/ 952500 w 1428750"/>
              <a:gd name="connsiteY10" fmla="*/ 190500 h 333375"/>
              <a:gd name="connsiteX11" fmla="*/ 1009650 w 1428750"/>
              <a:gd name="connsiteY11" fmla="*/ 200025 h 333375"/>
              <a:gd name="connsiteX12" fmla="*/ 1057275 w 1428750"/>
              <a:gd name="connsiteY12" fmla="*/ 209550 h 333375"/>
              <a:gd name="connsiteX13" fmla="*/ 1219200 w 1428750"/>
              <a:gd name="connsiteY13" fmla="*/ 200025 h 333375"/>
              <a:gd name="connsiteX14" fmla="*/ 1285875 w 1428750"/>
              <a:gd name="connsiteY14" fmla="*/ 161925 h 333375"/>
              <a:gd name="connsiteX15" fmla="*/ 1323975 w 1428750"/>
              <a:gd name="connsiteY15" fmla="*/ 133350 h 333375"/>
              <a:gd name="connsiteX16" fmla="*/ 1371600 w 1428750"/>
              <a:gd name="connsiteY16" fmla="*/ 85725 h 333375"/>
              <a:gd name="connsiteX17" fmla="*/ 1419225 w 1428750"/>
              <a:gd name="connsiteY17" fmla="*/ 0 h 333375"/>
              <a:gd name="connsiteX18" fmla="*/ 1428750 w 1428750"/>
              <a:gd name="connsiteY18" fmla="*/ 0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28750" h="333375">
                <a:moveTo>
                  <a:pt x="0" y="333375"/>
                </a:moveTo>
                <a:cubicBezTo>
                  <a:pt x="9525" y="317500"/>
                  <a:pt x="15484" y="298841"/>
                  <a:pt x="28575" y="285750"/>
                </a:cubicBezTo>
                <a:cubicBezTo>
                  <a:pt x="38615" y="275710"/>
                  <a:pt x="54347" y="273745"/>
                  <a:pt x="66675" y="266700"/>
                </a:cubicBezTo>
                <a:cubicBezTo>
                  <a:pt x="122265" y="234934"/>
                  <a:pt x="74000" y="246144"/>
                  <a:pt x="171450" y="219075"/>
                </a:cubicBezTo>
                <a:cubicBezTo>
                  <a:pt x="202648" y="210409"/>
                  <a:pt x="235182" y="207441"/>
                  <a:pt x="266700" y="200025"/>
                </a:cubicBezTo>
                <a:cubicBezTo>
                  <a:pt x="289200" y="194731"/>
                  <a:pt x="310853" y="186172"/>
                  <a:pt x="333375" y="180975"/>
                </a:cubicBezTo>
                <a:cubicBezTo>
                  <a:pt x="352193" y="176632"/>
                  <a:pt x="371524" y="174905"/>
                  <a:pt x="390525" y="171450"/>
                </a:cubicBezTo>
                <a:cubicBezTo>
                  <a:pt x="406453" y="168554"/>
                  <a:pt x="422275" y="165100"/>
                  <a:pt x="438150" y="161925"/>
                </a:cubicBezTo>
                <a:lnTo>
                  <a:pt x="714375" y="171450"/>
                </a:lnTo>
                <a:cubicBezTo>
                  <a:pt x="743086" y="172961"/>
                  <a:pt x="771441" y="178682"/>
                  <a:pt x="800100" y="180975"/>
                </a:cubicBezTo>
                <a:cubicBezTo>
                  <a:pt x="850837" y="185034"/>
                  <a:pt x="901700" y="187325"/>
                  <a:pt x="952500" y="190500"/>
                </a:cubicBezTo>
                <a:lnTo>
                  <a:pt x="1009650" y="200025"/>
                </a:lnTo>
                <a:cubicBezTo>
                  <a:pt x="1025578" y="202921"/>
                  <a:pt x="1041086" y="209550"/>
                  <a:pt x="1057275" y="209550"/>
                </a:cubicBezTo>
                <a:cubicBezTo>
                  <a:pt x="1111343" y="209550"/>
                  <a:pt x="1165225" y="203200"/>
                  <a:pt x="1219200" y="200025"/>
                </a:cubicBezTo>
                <a:cubicBezTo>
                  <a:pt x="1256406" y="181422"/>
                  <a:pt x="1254461" y="184364"/>
                  <a:pt x="1285875" y="161925"/>
                </a:cubicBezTo>
                <a:cubicBezTo>
                  <a:pt x="1298793" y="152698"/>
                  <a:pt x="1312750" y="144575"/>
                  <a:pt x="1323975" y="133350"/>
                </a:cubicBezTo>
                <a:cubicBezTo>
                  <a:pt x="1387475" y="69850"/>
                  <a:pt x="1295400" y="136525"/>
                  <a:pt x="1371600" y="85725"/>
                </a:cubicBezTo>
                <a:cubicBezTo>
                  <a:pt x="1378790" y="64155"/>
                  <a:pt x="1397390" y="0"/>
                  <a:pt x="1419225" y="0"/>
                </a:cubicBezTo>
                <a:lnTo>
                  <a:pt x="1428750" y="0"/>
                </a:lnTo>
              </a:path>
            </a:pathLst>
          </a:custGeom>
          <a:noFill/>
          <a:ln w="1270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Brannboll Ny" panose="02000000000000000000" pitchFamily="2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淘宝网chenying0907出品 12">
            <a:extLst>
              <a:ext uri="{FF2B5EF4-FFF2-40B4-BE49-F238E27FC236}">
                <a16:creationId xmlns:a16="http://schemas.microsoft.com/office/drawing/2014/main" id="{A2150431-FC02-461B-81AC-DE857E53CBD8}"/>
              </a:ext>
            </a:extLst>
          </p:cNvPr>
          <p:cNvSpPr txBox="1"/>
          <p:nvPr/>
        </p:nvSpPr>
        <p:spPr>
          <a:xfrm>
            <a:off x="6213969" y="3025913"/>
            <a:ext cx="5500441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à những từ dùng 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ộc lộ tình cảm, 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ả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 xúc của người 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h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oặc dùng để gọi đáp.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淘宝网chenying0907出品 13">
            <a:extLst>
              <a:ext uri="{FF2B5EF4-FFF2-40B4-BE49-F238E27FC236}">
                <a16:creationId xmlns:a16="http://schemas.microsoft.com/office/drawing/2014/main" id="{1EFA397A-A089-412C-B0FA-ECE579AF655A}"/>
              </a:ext>
            </a:extLst>
          </p:cNvPr>
          <p:cNvSpPr txBox="1"/>
          <p:nvPr/>
        </p:nvSpPr>
        <p:spPr>
          <a:xfrm>
            <a:off x="4146125" y="3301597"/>
            <a:ext cx="162668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Chức</a:t>
            </a:r>
            <a:r>
              <a:rPr lang="en-SG" altLang="zh-CN" sz="24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năng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1" name="淘宝网chenying0907出品 19">
            <a:extLst>
              <a:ext uri="{FF2B5EF4-FFF2-40B4-BE49-F238E27FC236}">
                <a16:creationId xmlns:a16="http://schemas.microsoft.com/office/drawing/2014/main" id="{E2373DA7-E959-40D0-A6B7-CF8C733ED9CD}"/>
              </a:ext>
            </a:extLst>
          </p:cNvPr>
          <p:cNvSpPr/>
          <p:nvPr/>
        </p:nvSpPr>
        <p:spPr>
          <a:xfrm>
            <a:off x="2121104" y="4503249"/>
            <a:ext cx="2058577" cy="523220"/>
          </a:xfrm>
          <a:custGeom>
            <a:avLst/>
            <a:gdLst>
              <a:gd name="connsiteX0" fmla="*/ 0 w 2126343"/>
              <a:gd name="connsiteY0" fmla="*/ 0 h 370114"/>
              <a:gd name="connsiteX1" fmla="*/ 87086 w 2126343"/>
              <a:gd name="connsiteY1" fmla="*/ 14514 h 370114"/>
              <a:gd name="connsiteX2" fmla="*/ 123372 w 2126343"/>
              <a:gd name="connsiteY2" fmla="*/ 36286 h 370114"/>
              <a:gd name="connsiteX3" fmla="*/ 210457 w 2126343"/>
              <a:gd name="connsiteY3" fmla="*/ 79829 h 370114"/>
              <a:gd name="connsiteX4" fmla="*/ 254000 w 2126343"/>
              <a:gd name="connsiteY4" fmla="*/ 101600 h 370114"/>
              <a:gd name="connsiteX5" fmla="*/ 297543 w 2126343"/>
              <a:gd name="connsiteY5" fmla="*/ 130629 h 370114"/>
              <a:gd name="connsiteX6" fmla="*/ 333829 w 2126343"/>
              <a:gd name="connsiteY6" fmla="*/ 152400 h 370114"/>
              <a:gd name="connsiteX7" fmla="*/ 370115 w 2126343"/>
              <a:gd name="connsiteY7" fmla="*/ 181429 h 370114"/>
              <a:gd name="connsiteX8" fmla="*/ 420915 w 2126343"/>
              <a:gd name="connsiteY8" fmla="*/ 203200 h 370114"/>
              <a:gd name="connsiteX9" fmla="*/ 464457 w 2126343"/>
              <a:gd name="connsiteY9" fmla="*/ 224971 h 370114"/>
              <a:gd name="connsiteX10" fmla="*/ 573315 w 2126343"/>
              <a:gd name="connsiteY10" fmla="*/ 261257 h 370114"/>
              <a:gd name="connsiteX11" fmla="*/ 660400 w 2126343"/>
              <a:gd name="connsiteY11" fmla="*/ 290286 h 370114"/>
              <a:gd name="connsiteX12" fmla="*/ 696686 w 2126343"/>
              <a:gd name="connsiteY12" fmla="*/ 304800 h 370114"/>
              <a:gd name="connsiteX13" fmla="*/ 798286 w 2126343"/>
              <a:gd name="connsiteY13" fmla="*/ 326571 h 370114"/>
              <a:gd name="connsiteX14" fmla="*/ 914400 w 2126343"/>
              <a:gd name="connsiteY14" fmla="*/ 355600 h 370114"/>
              <a:gd name="connsiteX15" fmla="*/ 1052286 w 2126343"/>
              <a:gd name="connsiteY15" fmla="*/ 370114 h 370114"/>
              <a:gd name="connsiteX16" fmla="*/ 1299029 w 2126343"/>
              <a:gd name="connsiteY16" fmla="*/ 362857 h 370114"/>
              <a:gd name="connsiteX17" fmla="*/ 1320800 w 2126343"/>
              <a:gd name="connsiteY17" fmla="*/ 355600 h 370114"/>
              <a:gd name="connsiteX18" fmla="*/ 1444172 w 2126343"/>
              <a:gd name="connsiteY18" fmla="*/ 333829 h 370114"/>
              <a:gd name="connsiteX19" fmla="*/ 1524000 w 2126343"/>
              <a:gd name="connsiteY19" fmla="*/ 319314 h 370114"/>
              <a:gd name="connsiteX20" fmla="*/ 1632857 w 2126343"/>
              <a:gd name="connsiteY20" fmla="*/ 297543 h 370114"/>
              <a:gd name="connsiteX21" fmla="*/ 1654629 w 2126343"/>
              <a:gd name="connsiteY21" fmla="*/ 283029 h 370114"/>
              <a:gd name="connsiteX22" fmla="*/ 1690915 w 2126343"/>
              <a:gd name="connsiteY22" fmla="*/ 275771 h 370114"/>
              <a:gd name="connsiteX23" fmla="*/ 1719943 w 2126343"/>
              <a:gd name="connsiteY23" fmla="*/ 268514 h 370114"/>
              <a:gd name="connsiteX24" fmla="*/ 1741715 w 2126343"/>
              <a:gd name="connsiteY24" fmla="*/ 261257 h 370114"/>
              <a:gd name="connsiteX25" fmla="*/ 1807029 w 2126343"/>
              <a:gd name="connsiteY25" fmla="*/ 246743 h 370114"/>
              <a:gd name="connsiteX26" fmla="*/ 1843315 w 2126343"/>
              <a:gd name="connsiteY26" fmla="*/ 232229 h 370114"/>
              <a:gd name="connsiteX27" fmla="*/ 1872343 w 2126343"/>
              <a:gd name="connsiteY27" fmla="*/ 224971 h 370114"/>
              <a:gd name="connsiteX28" fmla="*/ 1915886 w 2126343"/>
              <a:gd name="connsiteY28" fmla="*/ 210457 h 370114"/>
              <a:gd name="connsiteX29" fmla="*/ 1937657 w 2126343"/>
              <a:gd name="connsiteY29" fmla="*/ 203200 h 370114"/>
              <a:gd name="connsiteX30" fmla="*/ 1959429 w 2126343"/>
              <a:gd name="connsiteY30" fmla="*/ 195943 h 370114"/>
              <a:gd name="connsiteX31" fmla="*/ 2010229 w 2126343"/>
              <a:gd name="connsiteY31" fmla="*/ 166914 h 370114"/>
              <a:gd name="connsiteX32" fmla="*/ 2053772 w 2126343"/>
              <a:gd name="connsiteY32" fmla="*/ 145143 h 370114"/>
              <a:gd name="connsiteX33" fmla="*/ 2075543 w 2126343"/>
              <a:gd name="connsiteY33" fmla="*/ 130629 h 370114"/>
              <a:gd name="connsiteX34" fmla="*/ 2090057 w 2126343"/>
              <a:gd name="connsiteY34" fmla="*/ 116114 h 370114"/>
              <a:gd name="connsiteX35" fmla="*/ 2126343 w 2126343"/>
              <a:gd name="connsiteY35" fmla="*/ 94343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26343" h="370114">
                <a:moveTo>
                  <a:pt x="0" y="0"/>
                </a:moveTo>
                <a:cubicBezTo>
                  <a:pt x="10881" y="1360"/>
                  <a:pt x="68324" y="6175"/>
                  <a:pt x="87086" y="14514"/>
                </a:cubicBezTo>
                <a:cubicBezTo>
                  <a:pt x="99976" y="20243"/>
                  <a:pt x="110906" y="29686"/>
                  <a:pt x="123372" y="36286"/>
                </a:cubicBezTo>
                <a:cubicBezTo>
                  <a:pt x="152055" y="51471"/>
                  <a:pt x="181429" y="65315"/>
                  <a:pt x="210457" y="79829"/>
                </a:cubicBezTo>
                <a:cubicBezTo>
                  <a:pt x="224971" y="87086"/>
                  <a:pt x="240498" y="92599"/>
                  <a:pt x="254000" y="101600"/>
                </a:cubicBezTo>
                <a:cubicBezTo>
                  <a:pt x="268514" y="111276"/>
                  <a:pt x="282826" y="121264"/>
                  <a:pt x="297543" y="130629"/>
                </a:cubicBezTo>
                <a:cubicBezTo>
                  <a:pt x="309443" y="138202"/>
                  <a:pt x="322273" y="144311"/>
                  <a:pt x="333829" y="152400"/>
                </a:cubicBezTo>
                <a:cubicBezTo>
                  <a:pt x="346519" y="161283"/>
                  <a:pt x="357227" y="172837"/>
                  <a:pt x="370115" y="181429"/>
                </a:cubicBezTo>
                <a:cubicBezTo>
                  <a:pt x="388051" y="193386"/>
                  <a:pt x="401562" y="196749"/>
                  <a:pt x="420915" y="203200"/>
                </a:cubicBezTo>
                <a:cubicBezTo>
                  <a:pt x="455280" y="226110"/>
                  <a:pt x="428949" y="211314"/>
                  <a:pt x="464457" y="224971"/>
                </a:cubicBezTo>
                <a:cubicBezTo>
                  <a:pt x="555484" y="259981"/>
                  <a:pt x="508166" y="248228"/>
                  <a:pt x="573315" y="261257"/>
                </a:cubicBezTo>
                <a:cubicBezTo>
                  <a:pt x="660660" y="304931"/>
                  <a:pt x="573065" y="266468"/>
                  <a:pt x="660400" y="290286"/>
                </a:cubicBezTo>
                <a:cubicBezTo>
                  <a:pt x="672968" y="293714"/>
                  <a:pt x="684235" y="300969"/>
                  <a:pt x="696686" y="304800"/>
                </a:cubicBezTo>
                <a:cubicBezTo>
                  <a:pt x="781726" y="330966"/>
                  <a:pt x="725693" y="310072"/>
                  <a:pt x="798286" y="326571"/>
                </a:cubicBezTo>
                <a:cubicBezTo>
                  <a:pt x="837190" y="335413"/>
                  <a:pt x="874905" y="349958"/>
                  <a:pt x="914400" y="355600"/>
                </a:cubicBezTo>
                <a:cubicBezTo>
                  <a:pt x="994037" y="366976"/>
                  <a:pt x="948154" y="361437"/>
                  <a:pt x="1052286" y="370114"/>
                </a:cubicBezTo>
                <a:cubicBezTo>
                  <a:pt x="1134534" y="367695"/>
                  <a:pt x="1216866" y="367298"/>
                  <a:pt x="1299029" y="362857"/>
                </a:cubicBezTo>
                <a:cubicBezTo>
                  <a:pt x="1306667" y="362444"/>
                  <a:pt x="1313299" y="357100"/>
                  <a:pt x="1320800" y="355600"/>
                </a:cubicBezTo>
                <a:cubicBezTo>
                  <a:pt x="1361748" y="347410"/>
                  <a:pt x="1403063" y="341170"/>
                  <a:pt x="1444172" y="333829"/>
                </a:cubicBezTo>
                <a:cubicBezTo>
                  <a:pt x="1470796" y="329075"/>
                  <a:pt x="1497598" y="325181"/>
                  <a:pt x="1524000" y="319314"/>
                </a:cubicBezTo>
                <a:cubicBezTo>
                  <a:pt x="1603679" y="301608"/>
                  <a:pt x="1567316" y="308467"/>
                  <a:pt x="1632857" y="297543"/>
                </a:cubicBezTo>
                <a:cubicBezTo>
                  <a:pt x="1640114" y="292705"/>
                  <a:pt x="1646462" y="286092"/>
                  <a:pt x="1654629" y="283029"/>
                </a:cubicBezTo>
                <a:cubicBezTo>
                  <a:pt x="1666179" y="278698"/>
                  <a:pt x="1678874" y="278447"/>
                  <a:pt x="1690915" y="275771"/>
                </a:cubicBezTo>
                <a:cubicBezTo>
                  <a:pt x="1700651" y="273607"/>
                  <a:pt x="1710353" y="271254"/>
                  <a:pt x="1719943" y="268514"/>
                </a:cubicBezTo>
                <a:cubicBezTo>
                  <a:pt x="1727299" y="266412"/>
                  <a:pt x="1734294" y="263112"/>
                  <a:pt x="1741715" y="261257"/>
                </a:cubicBezTo>
                <a:cubicBezTo>
                  <a:pt x="1764720" y="255506"/>
                  <a:pt x="1784681" y="254192"/>
                  <a:pt x="1807029" y="246743"/>
                </a:cubicBezTo>
                <a:cubicBezTo>
                  <a:pt x="1819388" y="242624"/>
                  <a:pt x="1830957" y="236349"/>
                  <a:pt x="1843315" y="232229"/>
                </a:cubicBezTo>
                <a:cubicBezTo>
                  <a:pt x="1852777" y="229075"/>
                  <a:pt x="1862790" y="227837"/>
                  <a:pt x="1872343" y="224971"/>
                </a:cubicBezTo>
                <a:cubicBezTo>
                  <a:pt x="1886997" y="220575"/>
                  <a:pt x="1901372" y="215295"/>
                  <a:pt x="1915886" y="210457"/>
                </a:cubicBezTo>
                <a:lnTo>
                  <a:pt x="1937657" y="203200"/>
                </a:lnTo>
                <a:lnTo>
                  <a:pt x="1959429" y="195943"/>
                </a:lnTo>
                <a:cubicBezTo>
                  <a:pt x="2012470" y="160582"/>
                  <a:pt x="1945777" y="203744"/>
                  <a:pt x="2010229" y="166914"/>
                </a:cubicBezTo>
                <a:cubicBezTo>
                  <a:pt x="2049617" y="144406"/>
                  <a:pt x="2013856" y="158448"/>
                  <a:pt x="2053772" y="145143"/>
                </a:cubicBezTo>
                <a:cubicBezTo>
                  <a:pt x="2061029" y="140305"/>
                  <a:pt x="2068732" y="136078"/>
                  <a:pt x="2075543" y="130629"/>
                </a:cubicBezTo>
                <a:cubicBezTo>
                  <a:pt x="2080886" y="126355"/>
                  <a:pt x="2084190" y="119634"/>
                  <a:pt x="2090057" y="116114"/>
                </a:cubicBezTo>
                <a:cubicBezTo>
                  <a:pt x="2137164" y="87849"/>
                  <a:pt x="2089566" y="131120"/>
                  <a:pt x="2126343" y="94343"/>
                </a:cubicBezTo>
              </a:path>
            </a:pathLst>
          </a:custGeom>
          <a:noFill/>
          <a:ln w="12700" cap="flat" cmpd="sng" algn="ctr">
            <a:solidFill>
              <a:srgbClr val="ED7D31"/>
            </a:solidFill>
            <a:prstDash val="dash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Brannboll Ny" panose="02000000000000000000" pitchFamily="2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淘宝网chenying0907出品 21">
            <a:extLst>
              <a:ext uri="{FF2B5EF4-FFF2-40B4-BE49-F238E27FC236}">
                <a16:creationId xmlns:a16="http://schemas.microsoft.com/office/drawing/2014/main" id="{85C56581-B539-441F-903A-F2A5B76C29AB}"/>
              </a:ext>
            </a:extLst>
          </p:cNvPr>
          <p:cNvSpPr txBox="1"/>
          <p:nvPr/>
        </p:nvSpPr>
        <p:spPr>
          <a:xfrm>
            <a:off x="6213969" y="4610971"/>
            <a:ext cx="5364757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T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hường đứng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ở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đầu 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ó khi tách ra thành một câu </a:t>
            </a:r>
            <a:r>
              <a:rPr kumimoji="0" lang="en-SG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ặc biệt.</a:t>
            </a:r>
          </a:p>
        </p:txBody>
      </p:sp>
      <p:sp>
        <p:nvSpPr>
          <p:cNvPr id="23" name="淘宝网chenying0907出品 22">
            <a:extLst>
              <a:ext uri="{FF2B5EF4-FFF2-40B4-BE49-F238E27FC236}">
                <a16:creationId xmlns:a16="http://schemas.microsoft.com/office/drawing/2014/main" id="{A7B105EC-8ABC-4D87-BA94-7DD03AE151CA}"/>
              </a:ext>
            </a:extLst>
          </p:cNvPr>
          <p:cNvSpPr txBox="1"/>
          <p:nvPr/>
        </p:nvSpPr>
        <p:spPr>
          <a:xfrm>
            <a:off x="4033796" y="4668483"/>
            <a:ext cx="1425281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Đặc</a:t>
            </a:r>
            <a:r>
              <a:rPr lang="en-SG" altLang="zh-CN" sz="2400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SG" altLang="zh-CN" sz="2400" dirty="0" err="1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điểm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627884-8E11-41DE-A899-56B3EA03A275}"/>
              </a:ext>
            </a:extLst>
          </p:cNvPr>
          <p:cNvSpPr txBox="1"/>
          <p:nvPr/>
        </p:nvSpPr>
        <p:spPr>
          <a:xfrm>
            <a:off x="798180" y="3852053"/>
            <a:ext cx="2227390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SG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Nghe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nhạc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trợ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từ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thán</a:t>
            </a:r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từ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淘宝网chenying0907出品 14"/>
          <p:cNvSpPr txBox="1"/>
          <p:nvPr/>
        </p:nvSpPr>
        <p:spPr>
          <a:xfrm>
            <a:off x="607760" y="3249550"/>
            <a:ext cx="104353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Những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điều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chưa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Bao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nhiêu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là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bụi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phấn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,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không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kể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ơi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...)</a:t>
            </a:r>
          </a:p>
        </p:txBody>
      </p:sp>
      <p:sp>
        <p:nvSpPr>
          <p:cNvPr id="8" name="淘宝网chenying0907出品 14"/>
          <p:cNvSpPr txBox="1"/>
          <p:nvPr/>
        </p:nvSpPr>
        <p:spPr>
          <a:xfrm>
            <a:off x="698615" y="675638"/>
            <a:ext cx="102566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Chỉ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trên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đời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 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Riêng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trời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chỉ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có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mà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thôi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....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trên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đời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淘宝网chenying0907出品 14"/>
          <p:cNvSpPr txBox="1"/>
          <p:nvPr/>
        </p:nvSpPr>
        <p:spPr>
          <a:xfrm>
            <a:off x="607760" y="1971697"/>
            <a:ext cx="1221142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Dẫu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đếm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hết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trời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làm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đếm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hết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công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ơn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thầy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淘宝网chenying0907出品 14"/>
          <p:cNvSpPr txBox="1"/>
          <p:nvPr/>
        </p:nvSpPr>
        <p:spPr>
          <a:xfrm>
            <a:off x="607760" y="4384697"/>
            <a:ext cx="79709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Nhật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ký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mẹ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Này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con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yêu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ơi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 cha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đang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khóc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vì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con)</a:t>
            </a:r>
          </a:p>
        </p:txBody>
      </p:sp>
      <p:sp>
        <p:nvSpPr>
          <p:cNvPr id="11" name="淘宝网chenying0907出品 14"/>
          <p:cNvSpPr txBox="1"/>
          <p:nvPr/>
        </p:nvSpPr>
        <p:spPr>
          <a:xfrm>
            <a:off x="607761" y="5662550"/>
            <a:ext cx="79709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hát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“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đời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rừng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7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cây</a:t>
            </a:r>
            <a:r>
              <a:rPr lang="en-US" altLang="en-SG" sz="37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”</a:t>
            </a:r>
          </a:p>
          <a:p>
            <a:pPr algn="l"/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(Ai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cũng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chọn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việc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nhẹ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nhàng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...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Phải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ko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2800" b="1" dirty="0" err="1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en-SG" sz="2800" b="1" dirty="0">
                <a:solidFill>
                  <a:srgbClr val="0033CC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B. THỰC HÀNH TIẾNG VIỆT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0469" y="96129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80391"/>
              </p:ext>
            </p:extLst>
          </p:nvPr>
        </p:nvGraphicFramePr>
        <p:xfrm>
          <a:off x="1793630" y="1899138"/>
          <a:ext cx="8540192" cy="35025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99565">
                  <a:extLst>
                    <a:ext uri="{9D8B030D-6E8A-4147-A177-3AD203B41FA5}">
                      <a16:colId xmlns:a16="http://schemas.microsoft.com/office/drawing/2014/main" val="768058789"/>
                    </a:ext>
                  </a:extLst>
                </a:gridCol>
                <a:gridCol w="2955739">
                  <a:extLst>
                    <a:ext uri="{9D8B030D-6E8A-4147-A177-3AD203B41FA5}">
                      <a16:colId xmlns:a16="http://schemas.microsoft.com/office/drawing/2014/main" val="3015767786"/>
                    </a:ext>
                  </a:extLst>
                </a:gridCol>
                <a:gridCol w="3984888">
                  <a:extLst>
                    <a:ext uri="{9D8B030D-6E8A-4147-A177-3AD203B41FA5}">
                      <a16:colId xmlns:a16="http://schemas.microsoft.com/office/drawing/2014/main" val="1348496095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marL="234950" marR="2260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19150" marR="8102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Trợ từ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63930" marR="95440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Thán từ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841928"/>
                  </a:ext>
                </a:extLst>
              </a:tr>
              <a:tr h="747346">
                <a:tc>
                  <a:txBody>
                    <a:bodyPr/>
                    <a:lstStyle/>
                    <a:p>
                      <a:pPr marL="234950" marR="2260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a.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0284487"/>
                  </a:ext>
                </a:extLst>
              </a:tr>
              <a:tr h="747346">
                <a:tc>
                  <a:txBody>
                    <a:bodyPr/>
                    <a:lstStyle/>
                    <a:p>
                      <a:pPr marL="231775" marR="2260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b.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chứ, cả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vâng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85335"/>
                  </a:ext>
                </a:extLst>
              </a:tr>
              <a:tr h="747346">
                <a:tc>
                  <a:txBody>
                    <a:bodyPr/>
                    <a:lstStyle/>
                    <a:p>
                      <a:pPr marL="233680" marR="22606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4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ạ, đâu</a:t>
                      </a:r>
                      <a:endParaRPr lang="en-US" sz="4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4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349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96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0469" y="67747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091783"/>
              </p:ext>
            </p:extLst>
          </p:nvPr>
        </p:nvGraphicFramePr>
        <p:xfrm>
          <a:off x="1145753" y="1432911"/>
          <a:ext cx="9144000" cy="48961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92579">
                  <a:extLst>
                    <a:ext uri="{9D8B030D-6E8A-4147-A177-3AD203B41FA5}">
                      <a16:colId xmlns:a16="http://schemas.microsoft.com/office/drawing/2014/main" val="402522498"/>
                    </a:ext>
                  </a:extLst>
                </a:gridCol>
                <a:gridCol w="3279421">
                  <a:extLst>
                    <a:ext uri="{9D8B030D-6E8A-4147-A177-3AD203B41FA5}">
                      <a16:colId xmlns:a16="http://schemas.microsoft.com/office/drawing/2014/main" val="371010925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391337322"/>
                    </a:ext>
                  </a:extLst>
                </a:gridCol>
              </a:tblGrid>
              <a:tr h="315595">
                <a:tc>
                  <a:txBody>
                    <a:bodyPr/>
                    <a:lstStyle/>
                    <a:p>
                      <a:pPr marL="229235" marR="22034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69290" marR="65976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 từ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3105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và chức năng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3488266"/>
                  </a:ext>
                </a:extLst>
              </a:tr>
              <a:tr h="1236345">
                <a:tc>
                  <a:txBody>
                    <a:bodyPr/>
                    <a:lstStyle/>
                    <a:p>
                      <a:pPr marL="229235" marR="22034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1570990">
                        <a:lnSpc>
                          <a:spcPct val="145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ớ</a:t>
                      </a:r>
                    </a:p>
                    <a:p>
                      <a:pPr marL="50800" marR="1570990">
                        <a:lnSpc>
                          <a:spcPct val="145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ts val="1395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Ớ này! Vào đây, các chú.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29210">
                        <a:lnSpc>
                          <a:spcPct val="113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ớ: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(khẩu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ngữ)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xa, thường là không quen.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marR="32385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này: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thốt</a:t>
                      </a:r>
                      <a:r>
                        <a:rPr lang="vi-VN" sz="20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20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0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vi-VN" sz="20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thoại, bảo</a:t>
                      </a:r>
                      <a:r>
                        <a:rPr lang="vi-VN" sz="2000" spc="-1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vi-VN" sz="2000" spc="-1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vi-VN" sz="2000" spc="-1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năng: gọi đáp.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617000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marL="226060" marR="22034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ồ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“Cụ lớn”, ồ, ồ, cụ lớn!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29845">
                        <a:lnSpc>
                          <a:spcPct val="113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ồ:</a:t>
                      </a:r>
                      <a:r>
                        <a:rPr lang="vi-VN" sz="2000" spc="-2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thốt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vi-VN" sz="2000" spc="-2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nhiên,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vi-VN" sz="20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cảm,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989859"/>
                  </a:ext>
                </a:extLst>
              </a:tr>
              <a:tr h="1182370">
                <a:tc>
                  <a:txBody>
                    <a:bodyPr/>
                    <a:lstStyle/>
                    <a:p>
                      <a:pPr marL="227965" marR="22034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20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algn="just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ô kìa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9370" algn="just">
                        <a:lnSpc>
                          <a:spcPct val="113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vi-VN" sz="200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Ô</a:t>
                      </a:r>
                      <a:r>
                        <a:rPr lang="vi-VN" sz="2000" spc="-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kìa,</a:t>
                      </a:r>
                      <a:r>
                        <a:rPr lang="vi-VN" sz="2000" spc="-1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200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phó!</a:t>
                      </a:r>
                      <a:r>
                        <a:rPr lang="vi-VN" sz="2000" spc="-1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vi-VN" sz="2000" spc="-1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vi-VN" sz="2000" spc="-14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 thứ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vi-VN" sz="2000" spc="-2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4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mà.</a:t>
                      </a:r>
                      <a:r>
                        <a:rPr lang="vi-VN" sz="2000" spc="-23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vi-VN" sz="200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vi-VN" sz="200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marR="34290">
                        <a:lnSpc>
                          <a:spcPct val="113000"/>
                        </a:lnSpc>
                        <a:spcBef>
                          <a:spcPts val="93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r>
                        <a:rPr lang="vi-VN" sz="20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kìa: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thốt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vi-VN" sz="20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vi-VN" sz="2000" spc="-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cảm,</a:t>
                      </a:r>
                      <a:r>
                        <a:rPr lang="vi-VN" sz="20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0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xúc.</a:t>
                      </a:r>
                      <a:endParaRPr lang="en-US" sz="20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462528"/>
                  </a:ext>
                </a:extLst>
              </a:tr>
            </a:tbl>
          </a:graphicData>
        </a:graphic>
      </p:graphicFrame>
      <p:sp>
        <p:nvSpPr>
          <p:cNvPr id="7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B. THỰC HÀNH TIẾNG VIỆT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9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"/>
            <a:ext cx="12191365" cy="6649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422910" y="3483610"/>
            <a:ext cx="11537315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 TỪ, THÁN TỪ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190" y="1003460"/>
            <a:ext cx="10585174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l"/>
            <a:r>
              <a:rPr lang="en-US" sz="7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0469" y="96129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60831"/>
              </p:ext>
            </p:extLst>
          </p:nvPr>
        </p:nvGraphicFramePr>
        <p:xfrm>
          <a:off x="1366092" y="1754537"/>
          <a:ext cx="8813493" cy="40211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6103">
                  <a:extLst>
                    <a:ext uri="{9D8B030D-6E8A-4147-A177-3AD203B41FA5}">
                      <a16:colId xmlns:a16="http://schemas.microsoft.com/office/drawing/2014/main" val="3368988559"/>
                    </a:ext>
                  </a:extLst>
                </a:gridCol>
                <a:gridCol w="3749604">
                  <a:extLst>
                    <a:ext uri="{9D8B030D-6E8A-4147-A177-3AD203B41FA5}">
                      <a16:colId xmlns:a16="http://schemas.microsoft.com/office/drawing/2014/main" val="934829874"/>
                    </a:ext>
                  </a:extLst>
                </a:gridCol>
                <a:gridCol w="4367786">
                  <a:extLst>
                    <a:ext uri="{9D8B030D-6E8A-4147-A177-3AD203B41FA5}">
                      <a16:colId xmlns:a16="http://schemas.microsoft.com/office/drawing/2014/main" val="3327115872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marL="882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09320" marR="899795" algn="ctr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 từ</a:t>
                      </a:r>
                      <a:endParaRPr lang="en-US" sz="2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81075" marR="970915" algn="ctr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035732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a1.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82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mất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24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vi-VN" sz="24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đớn</a:t>
                      </a:r>
                      <a:r>
                        <a:rPr lang="vi-VN" sz="24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quá!</a:t>
                      </a:r>
                      <a:r>
                        <a:rPr lang="vi-VN" sz="2400" spc="-26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vi-VN" sz="2400" spc="-2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mất thôi.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39370" algn="just">
                        <a:lnSpc>
                          <a:spcPct val="113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 spc="-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4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24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một</a:t>
                      </a:r>
                      <a:r>
                        <a:rPr lang="vi-VN" sz="24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4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24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vi-VN" sz="24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vi-VN" sz="240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vi-VN" sz="24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(sự</a:t>
                      </a:r>
                      <a:r>
                        <a:rPr lang="vi-VN" sz="24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vi-VN" sz="2400" spc="-1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đớn).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83417"/>
                  </a:ext>
                </a:extLst>
              </a:tr>
              <a:tr h="961390"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122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b1.</a:t>
                      </a:r>
                      <a:endParaRPr lang="en-US" sz="24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800" marR="32385" indent="-635">
                        <a:lnSpc>
                          <a:spcPct val="113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mạo</a:t>
                      </a:r>
                      <a:r>
                        <a:rPr lang="vi-VN" sz="240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240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vi-VN" sz="24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tội, tôi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kia,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vi-VN" sz="240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39370" algn="just">
                        <a:lnSpc>
                          <a:spcPct val="113000"/>
                        </a:lnSpc>
                        <a:spcBef>
                          <a:spcPts val="660"/>
                        </a:spcBef>
                        <a:spcAft>
                          <a:spcPts val="0"/>
                        </a:spcAft>
                      </a:pPr>
                      <a:r>
                        <a:rPr lang="vi-VN" sz="2400" spc="-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400" spc="-1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40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vi-VN" sz="240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24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đến,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vi-VN" sz="24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rằng: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vi-VN" sz="24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đấy,</a:t>
                      </a:r>
                      <a:r>
                        <a:rPr lang="vi-VN" sz="2400" spc="-23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2400" spc="-17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vi-VN" sz="2400" spc="-1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vi-VN" sz="2400" spc="-1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đâu.</a:t>
                      </a:r>
                      <a:endParaRPr lang="en-US" sz="24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01843"/>
                  </a:ext>
                </a:extLst>
              </a:tr>
            </a:tbl>
          </a:graphicData>
        </a:graphic>
      </p:graphicFrame>
      <p:sp>
        <p:nvSpPr>
          <p:cNvPr id="6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B. THỰC HÀNH TIẾNG VIỆT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7954" y="115433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51421"/>
              </p:ext>
            </p:extLst>
          </p:nvPr>
        </p:nvGraphicFramePr>
        <p:xfrm>
          <a:off x="798072" y="529371"/>
          <a:ext cx="10989976" cy="63975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1074">
                  <a:extLst>
                    <a:ext uri="{9D8B030D-6E8A-4147-A177-3AD203B41FA5}">
                      <a16:colId xmlns:a16="http://schemas.microsoft.com/office/drawing/2014/main" val="2682250324"/>
                    </a:ext>
                  </a:extLst>
                </a:gridCol>
                <a:gridCol w="2535399">
                  <a:extLst>
                    <a:ext uri="{9D8B030D-6E8A-4147-A177-3AD203B41FA5}">
                      <a16:colId xmlns:a16="http://schemas.microsoft.com/office/drawing/2014/main" val="2574913896"/>
                    </a:ext>
                  </a:extLst>
                </a:gridCol>
                <a:gridCol w="7513503">
                  <a:extLst>
                    <a:ext uri="{9D8B030D-6E8A-4147-A177-3AD203B41FA5}">
                      <a16:colId xmlns:a16="http://schemas.microsoft.com/office/drawing/2014/main" val="1353530583"/>
                    </a:ext>
                  </a:extLst>
                </a:gridCol>
              </a:tblGrid>
              <a:tr h="373402">
                <a:tc>
                  <a:txBody>
                    <a:bodyPr/>
                    <a:lstStyle/>
                    <a:p>
                      <a:pPr marL="79375" marR="7048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86105" marR="57721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 từ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99795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 và chức năng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881329"/>
                  </a:ext>
                </a:extLst>
              </a:tr>
              <a:tr h="1462804">
                <a:tc>
                  <a:txBody>
                    <a:bodyPr/>
                    <a:lstStyle/>
                    <a:p>
                      <a:pPr marL="79375" marR="70485" algn="ctr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1750">
                        <a:lnSpc>
                          <a:spcPct val="113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spc="-2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vi-VN" sz="1800" spc="-2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spc="-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 đến thế ư?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34290">
                        <a:lnSpc>
                          <a:spcPct val="113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ư:</a:t>
                      </a:r>
                      <a:r>
                        <a:rPr lang="vi-VN" sz="18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2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hỏi,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vi-VN" sz="1800" b="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vi-VN" sz="1800" b="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0" spc="-17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vi-VN" sz="1800" b="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1800" b="0" spc="-18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vi-VN" sz="1800" b="0" spc="-17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1750">
                        <a:lnSpc>
                          <a:spcPct val="113000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8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vấn,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của người</a:t>
                      </a:r>
                      <a:r>
                        <a:rPr lang="vi-VN" sz="1800" b="0" spc="-3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trợ từ tình thái.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031416"/>
                  </a:ext>
                </a:extLst>
              </a:tr>
              <a:tr h="1104736">
                <a:tc>
                  <a:txBody>
                    <a:bodyPr/>
                    <a:lstStyle/>
                    <a:p>
                      <a:pPr marL="76200" marR="7048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0480">
                        <a:lnSpc>
                          <a:spcPct val="113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vi-VN" sz="18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vi-VN" sz="18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vi-VN" sz="18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à?</a:t>
                      </a:r>
                      <a:r>
                        <a:rPr lang="vi-VN" sz="1800" spc="-22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vi-VN" sz="1800" spc="-22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làm</a:t>
                      </a:r>
                      <a:r>
                        <a:rPr lang="vi-VN" sz="1800" spc="-16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sao?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35560" indent="31750">
                        <a:lnSpc>
                          <a:spcPct val="113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à:</a:t>
                      </a:r>
                      <a:r>
                        <a:rPr lang="vi-VN" sz="180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vi-VN" sz="1800" b="0" spc="-2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0" spc="-20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1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2385">
                        <a:lnSpc>
                          <a:spcPct val="113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8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180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vấn,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800" b="0" spc="-15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1800" b="0" spc="-15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của người</a:t>
                      </a:r>
                      <a:r>
                        <a:rPr lang="vi-VN" sz="1800" b="0" spc="-31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trợ từ tình thái.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074602"/>
                  </a:ext>
                </a:extLst>
              </a:tr>
              <a:tr h="1496913"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63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Bẩm, đúng ạ!</a:t>
                      </a:r>
                      <a:endParaRPr lang="en-US" sz="18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32385">
                        <a:lnSpc>
                          <a:spcPct val="113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ạ:</a:t>
                      </a:r>
                      <a:r>
                        <a:rPr lang="vi-VN" sz="18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vi-VN" sz="1800" b="0" spc="-18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người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vi-VN" sz="1800" b="0" spc="-2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trí,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tác,</a:t>
                      </a:r>
                      <a:r>
                        <a:rPr lang="vi-VN" sz="1800" b="0" spc="-2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bậc,…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vi-VN" sz="1800" b="0" spc="-29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vi-VN" sz="1800" b="0" spc="-3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0480">
                        <a:lnSpc>
                          <a:spcPct val="113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8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180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thán,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vi-VN" sz="1800" b="0" spc="-19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kính</a:t>
                      </a:r>
                      <a:r>
                        <a:rPr lang="vi-VN" sz="1800" b="0" spc="-17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vi-VN" sz="1800" b="0" spc="-16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b="0" spc="-16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1800" b="0" spc="-165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vi-VN" sz="1800" b="0" dirty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trợ từ tình thái.</a:t>
                      </a: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001366"/>
                  </a:ext>
                </a:extLst>
              </a:tr>
              <a:tr h="1496913">
                <a:tc>
                  <a:txBody>
                    <a:bodyPr/>
                    <a:lstStyle/>
                    <a:p>
                      <a:pPr marL="78105" marR="70485" algn="ctr">
                        <a:lnSpc>
                          <a:spcPct val="107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7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</a:pP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1800" b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40005" algn="just">
                        <a:lnSpc>
                          <a:spcPct val="113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Ngài</a:t>
                      </a:r>
                      <a:r>
                        <a:rPr lang="vi-VN" sz="1800" b="0" spc="-1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800" b="0" spc="-16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vi-VN" sz="1800" b="0" spc="-16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tuỳ</a:t>
                      </a:r>
                      <a:r>
                        <a:rPr lang="vi-VN" sz="1800" b="0" spc="-16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vi-VN" sz="1800" b="0" spc="-16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3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ngài làm việc đến</a:t>
                      </a:r>
                      <a:r>
                        <a:rPr lang="vi-VN" sz="1800" b="0" spc="-1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2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vi-VN" sz="1800" b="0" spc="-22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vi-VN" sz="1800" b="0" spc="-22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3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vi-VN" sz="1800" b="0" spc="-17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vi-VN" sz="1800" b="0" spc="-1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b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165" marR="40005" algn="just">
                        <a:lnSpc>
                          <a:spcPct val="113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đến:</a:t>
                      </a:r>
                      <a:r>
                        <a:rPr lang="vi-VN" sz="180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vi-VN" sz="1800" b="0" spc="-2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3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việc nào đó.</a:t>
                      </a:r>
                      <a:endParaRPr lang="en-US" sz="1800" b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marR="39370" algn="just">
                        <a:lnSpc>
                          <a:spcPct val="113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vi-VN" sz="180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năng:</a:t>
                      </a:r>
                      <a:r>
                        <a:rPr lang="vi-VN" sz="180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vi-VN" sz="1800" b="0" spc="-9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mạnh,</a:t>
                      </a:r>
                      <a:r>
                        <a:rPr lang="vi-VN" sz="1800" b="0" spc="-7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vi-VN" sz="1800" b="0" spc="-7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vi-VN" sz="1800" b="0" spc="-7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(đến</a:t>
                      </a:r>
                      <a:r>
                        <a:rPr lang="vi-VN" sz="1800" b="0" spc="-1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vi-VN" sz="1800" b="0" spc="-11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4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quên</a:t>
                      </a:r>
                      <a:r>
                        <a:rPr lang="vi-VN" sz="1800" b="0" spc="-23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ngủ)</a:t>
                      </a:r>
                      <a:r>
                        <a:rPr lang="vi-VN" sz="1800" b="0" spc="-2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1800" b="0" spc="-28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“ngài</a:t>
                      </a:r>
                      <a:r>
                        <a:rPr lang="vi-VN" sz="1800" b="0" spc="-2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1800" b="0" spc="-21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vi-VN" sz="1800" b="0" spc="-21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tuỳ</a:t>
                      </a:r>
                      <a:r>
                        <a:rPr lang="vi-VN" sz="1800" b="0" spc="-21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b="0" spc="-35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tùng”.</a:t>
                      </a:r>
                      <a:endParaRPr lang="en-US" sz="1800" b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0165" algn="just">
                        <a:lnSpc>
                          <a:spcPct val="10700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 là trợ từ nhấn mạnh.</a:t>
                      </a:r>
                      <a:endParaRPr lang="en-US" sz="180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0165">
                        <a:lnSpc>
                          <a:spcPct val="107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278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8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63416" y="961293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7024" y="5256433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hập vai và thể hiện lời thoại của các nhân vật Hy Lạc, Khiết, Lý, Thận Trọng trong văn bản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chúc thư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淘宝网chenying0907出品 14"/>
          <p:cNvSpPr txBox="1"/>
          <p:nvPr/>
        </p:nvSpPr>
        <p:spPr>
          <a:xfrm>
            <a:off x="89015" y="304"/>
            <a:ext cx="797098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B. THỰC HÀNH TIẾNG VIỆT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6435" y="1866404"/>
            <a:ext cx="108649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đất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khổ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!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8" grpId="0" build="p" autoUpdateAnimBg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235">
            <a:off x="3618247" y="4066763"/>
            <a:ext cx="5017849" cy="225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5" y="2620830"/>
            <a:ext cx="3968216" cy="220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6288">
            <a:off x="3762719" y="1444946"/>
            <a:ext cx="3093928" cy="274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68" y="3339811"/>
            <a:ext cx="3834706" cy="195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034" y="2237059"/>
            <a:ext cx="3988184" cy="150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92" y="1847289"/>
            <a:ext cx="3111445" cy="196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20" y="867515"/>
            <a:ext cx="2529095" cy="18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淘宝网chenying0907出品 14"/>
          <p:cNvSpPr txBox="1"/>
          <p:nvPr/>
        </p:nvSpPr>
        <p:spPr>
          <a:xfrm>
            <a:off x="4371804" y="-26788"/>
            <a:ext cx="2626873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CỦNG CỐ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淘宝网chenying0907出品 14"/>
          <p:cNvSpPr txBox="1"/>
          <p:nvPr/>
        </p:nvSpPr>
        <p:spPr>
          <a:xfrm>
            <a:off x="113815" y="1368562"/>
            <a:ext cx="401827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Vẽ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sơ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đồ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tư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7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duy</a:t>
            </a:r>
            <a:endParaRPr lang="en-US" altLang="en-SG" sz="37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09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2148" y="2485371"/>
            <a:ext cx="58625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            2. </a:t>
            </a:r>
            <a:r>
              <a:rPr lang="en-US" sz="5000" dirty="0" err="1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Trò</a:t>
            </a:r>
            <a:r>
              <a:rPr lang="en-US" sz="5000" dirty="0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 </a:t>
            </a:r>
            <a:r>
              <a:rPr lang="en-US" sz="5000" dirty="0" err="1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chơi</a:t>
            </a:r>
            <a:r>
              <a:rPr lang="en-US" sz="5000" dirty="0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 </a:t>
            </a:r>
          </a:p>
          <a:p>
            <a:r>
              <a:rPr lang="en-US" sz="5000" dirty="0">
                <a:solidFill>
                  <a:schemeClr val="accent2">
                    <a:lumMod val="75000"/>
                  </a:schemeClr>
                </a:solidFill>
                <a:latin typeface="UTM Staccato" panose="02040603050506020204" pitchFamily="18" charset="0"/>
              </a:rPr>
              <a:t>KHỈ CON TRANH TÀI</a:t>
            </a:r>
          </a:p>
        </p:txBody>
      </p:sp>
      <p:pic>
        <p:nvPicPr>
          <p:cNvPr id="23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83" y="4422130"/>
            <a:ext cx="1097833" cy="6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Nhac Gunb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23820" y="585452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mute="1" numSld="13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8919">
            <a:off x="8839887" y="5343130"/>
            <a:ext cx="1120703" cy="1456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6405">
            <a:off x="1875153" y="5758138"/>
            <a:ext cx="1461931" cy="899651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1374">
            <a:off x="6833746" y="5827745"/>
            <a:ext cx="666278" cy="880788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1879">
            <a:off x="7793925" y="5729804"/>
            <a:ext cx="645540" cy="822443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596">
            <a:off x="9978397" y="5759539"/>
            <a:ext cx="708577" cy="887408"/>
          </a:xfrm>
          <a:prstGeom prst="rect">
            <a:avLst/>
          </a:prstGeom>
        </p:spPr>
      </p:pic>
      <p:pic>
        <p:nvPicPr>
          <p:cNvPr id="12" name="Picture 11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907">
            <a:off x="10768848" y="5715041"/>
            <a:ext cx="624678" cy="813605"/>
          </a:xfrm>
          <a:prstGeom prst="rect">
            <a:avLst/>
          </a:prstGeom>
        </p:spPr>
      </p:pic>
      <p:pic>
        <p:nvPicPr>
          <p:cNvPr id="15" name="Picture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55">
            <a:off x="11438224" y="5905030"/>
            <a:ext cx="674701" cy="844175"/>
          </a:xfrm>
          <a:prstGeom prst="rect">
            <a:avLst/>
          </a:prstGeom>
        </p:spPr>
      </p:pic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712">
            <a:off x="568166" y="5741607"/>
            <a:ext cx="568575" cy="751629"/>
          </a:xfrm>
          <a:prstGeom prst="rect">
            <a:avLst/>
          </a:prstGeom>
        </p:spPr>
      </p:pic>
      <p:pic>
        <p:nvPicPr>
          <p:cNvPr id="25" name="Picture 2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7392">
            <a:off x="1521329" y="5841279"/>
            <a:ext cx="567245" cy="722692"/>
          </a:xfrm>
          <a:prstGeom prst="rect">
            <a:avLst/>
          </a:prstGeom>
        </p:spPr>
      </p:pic>
      <p:pic>
        <p:nvPicPr>
          <p:cNvPr id="26" name="Picture 25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596">
            <a:off x="3833261" y="5841718"/>
            <a:ext cx="645939" cy="808961"/>
          </a:xfrm>
          <a:prstGeom prst="rect">
            <a:avLst/>
          </a:prstGeom>
        </p:spPr>
      </p:pic>
      <p:pic>
        <p:nvPicPr>
          <p:cNvPr id="27" name="Picture 2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3468">
            <a:off x="4664028" y="5787656"/>
            <a:ext cx="513175" cy="668379"/>
          </a:xfrm>
          <a:prstGeom prst="rect">
            <a:avLst/>
          </a:prstGeom>
        </p:spPr>
      </p:pic>
      <p:pic>
        <p:nvPicPr>
          <p:cNvPr id="28" name="Picture 27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55">
            <a:off x="5508084" y="5802817"/>
            <a:ext cx="674701" cy="844175"/>
          </a:xfrm>
          <a:prstGeom prst="rect">
            <a:avLst/>
          </a:prstGeom>
        </p:spPr>
      </p:pic>
      <p:pic>
        <p:nvPicPr>
          <p:cNvPr id="1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987793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14325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8" name="Picture 4" descr="Hình ảnh có liên quan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79121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930643" y="19809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086100" y="187747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21" name="Picture 4" descr="Hình ảnh có liên quan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6734065" y="224419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0169 -0.058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5857 L 0.00156 -0.1333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13334 L 0.01159 -0.239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9 -0.23982 L 0.02253 -0.3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-0.36528 L 0.01706 -0.4678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00378 -0.0645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6458 L -0.0039 -0.1511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15115 L -0.01693 -0.2557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-0.25578 L -0.02669 -0.369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69 -0.36991 L -0.01797 -0.495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/>
          <p:cNvSpPr/>
          <p:nvPr/>
        </p:nvSpPr>
        <p:spPr>
          <a:xfrm>
            <a:off x="2159722" y="1189426"/>
            <a:ext cx="7803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dầu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non 1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ròng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lá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nhắn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quà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.”</a:t>
            </a:r>
            <a:endParaRPr lang="en-US" altLang="en-US" sz="32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24275" y="-398606"/>
            <a:ext cx="3938956" cy="3748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18145" y="4736096"/>
            <a:ext cx="661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lấy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en-US" sz="2800" b="1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endParaRPr lang="en-SG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Rectangle 9"/>
          <p:cNvSpPr/>
          <p:nvPr/>
        </p:nvSpPr>
        <p:spPr>
          <a:xfrm>
            <a:off x="2194286" y="903353"/>
            <a:ext cx="78034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đứa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mê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đứa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gái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gả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thách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rượu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cưới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nữa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.”</a:t>
            </a:r>
            <a:endParaRPr lang="en-US" altLang="en-US" sz="32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962729" y="-398606"/>
            <a:ext cx="3938956" cy="3748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41709" y="4410502"/>
            <a:ext cx="78034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/>
              </a:rPr>
              <a:t>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nguyên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thêm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tiền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thách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cưới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.)</a:t>
            </a:r>
          </a:p>
          <a:p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sym typeface="Wingdings 3" panose="05040102010807070707"/>
              </a:rPr>
              <a:t>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Ý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m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ức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Ngạc</a:t>
            </a:r>
            <a:r>
              <a:rPr lang="en-SG" altLang="en-US" sz="28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altLang="en-US" sz="2800" i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endParaRPr lang="en-US" altLang="en-US" sz="2800" i="1" dirty="0"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2194286" y="1078843"/>
            <a:ext cx="78034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SG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 chuột bò lên chạn, leo lên bác Nồi Đồng. Năm sáu thằng xúm lại húc mõm vào, cố mãi mới lật được cái vung nồi ra. “</a:t>
            </a:r>
            <a:r>
              <a:rPr lang="vi-VN" sz="28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ha</a:t>
            </a:r>
            <a:r>
              <a:rPr lang="vi-VN" sz="28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Cơm nguội! Lại có một bát cá kho! Cá rô kho khế: vừa dừ vừa thơm. Chít chít, anh em ơi, lại đánh chén đi thôi!”.</a:t>
            </a:r>
            <a:endParaRPr lang="en-US" altLang="en-US" sz="48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962729" y="-398606"/>
            <a:ext cx="3938956" cy="37481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50739" y="4461321"/>
            <a:ext cx="7803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None/>
            </a:pPr>
            <a:r>
              <a:rPr lang="en-SG" sz="3200" dirty="0">
                <a:latin typeface="+mj-lt"/>
                <a:sym typeface="Wingdings" panose="05000000000000000000" pitchFamily="2" charset="2"/>
              </a:rPr>
              <a:t>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Ha ha: </a:t>
            </a:r>
            <a:r>
              <a:rPr lang="vi-VN" sz="3200" dirty="0">
                <a:latin typeface="+mj-lt"/>
              </a:rPr>
              <a:t>bộc lộ sự sảng khoái, sung sướng trước những phát hiện thú vị</a:t>
            </a:r>
            <a:endParaRPr lang="en-US" altLang="en-US" sz="4800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2194286" y="1078843"/>
            <a:ext cx="7803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ạ!</a:t>
            </a:r>
            <a:r>
              <a:rPr lang="en-US" altLang="en-US" sz="40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en-US" altLang="en-US" sz="36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46687" y="3971884"/>
            <a:ext cx="7803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None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phạm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chế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"/>
            <a:ext cx="12191365" cy="6649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3"/>
          <p:cNvSpPr txBox="1"/>
          <p:nvPr/>
        </p:nvSpPr>
        <p:spPr>
          <a:xfrm>
            <a:off x="221077" y="2843217"/>
            <a:ext cx="117492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7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190" y="1003460"/>
            <a:ext cx="105851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7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7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5723688" y="369278"/>
            <a:ext cx="5643245" cy="2505808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Theo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hát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rõ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nhất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ý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quê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79131" y="3970465"/>
            <a:ext cx="12019084" cy="3287395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Ý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dành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quê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hiện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rất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rõ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hưởng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Vậy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trợ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ta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hôm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289291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7" grpId="0" bldLvl="0" animBg="1"/>
      <p:bldP spid="7" grpId="1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2194286" y="1078843"/>
            <a:ext cx="7803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600" i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cứ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Tựa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trông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xuống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cười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en-US" altLang="en-US" sz="4000" i="1" dirty="0">
              <a:solidFill>
                <a:srgbClr val="0000FF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46688" y="3971884"/>
            <a:ext cx="7242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Cứ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khẳng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kiện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4286" y="1383641"/>
            <a:ext cx="780342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Nồi Đồng run như cầy sấy: “Bùng boong. 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Ái ái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Lạy các cậu, các ông, ăn thì ăn, nhưng đừng đánh đổ tôi xuống đất. Cái chạn cao thế này, tôi ngã xuống không vỡ cũng bẹp, chết mất!</a:t>
            </a:r>
            <a:r>
              <a:rPr lang="vi-VN" sz="3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30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26613" y="4729339"/>
            <a:ext cx="78034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SG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S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/>
          <p:cNvSpPr/>
          <p:nvPr/>
        </p:nvSpPr>
        <p:spPr>
          <a:xfrm>
            <a:off x="2221994" y="1189677"/>
            <a:ext cx="78719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“Chao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ôi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cố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gàn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dở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ngốc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bần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bỉ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ổi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,…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cớ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3200" dirty="0">
                <a:solidFill>
                  <a:srgbClr val="0033CC"/>
                </a:solidFill>
                <a:latin typeface="Times New Roman" panose="02020603050405020304" pitchFamily="18" charset="0"/>
              </a:rPr>
              <a:t>….” </a:t>
            </a:r>
            <a:endParaRPr lang="en-US" altLang="en-US" sz="3600" i="1" dirty="0">
              <a:solidFill>
                <a:srgbClr val="0033CC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>
            <a:fillRect/>
          </a:stretch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>
            <a:fillRect/>
          </a:stretch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>
            <a:fillRect/>
          </a:stretch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92869" y="5221380"/>
            <a:ext cx="780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Chao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dirty="0">
                <a:latin typeface="Times New Roman" panose="02020603050405020304" pitchFamily="18" charset="0"/>
              </a:rPr>
              <a:t>Than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thở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vì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lực</a:t>
            </a:r>
            <a:r>
              <a:rPr lang="en-US" altLang="en-US" sz="32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0"/>
            <a:ext cx="12194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715000"/>
            <a:ext cx="3505200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867400"/>
            <a:ext cx="84931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6858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524000" y="51816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chemeClr val="tx2"/>
                </a:solidFill>
                <a:latin typeface=".VnVogue" panose="020B7200000000000000" pitchFamily="34" charset="0"/>
              </a:rPr>
              <a:t>ohhhhhhhhh!!! </a:t>
            </a:r>
            <a:br>
              <a:rPr lang="en-US" altLang="en-US" sz="2700">
                <a:solidFill>
                  <a:schemeClr val="tx2"/>
                </a:solidFill>
                <a:latin typeface=".VnVogue" panose="020B7200000000000000" pitchFamily="34" charset="0"/>
              </a:rPr>
            </a:br>
            <a:r>
              <a:rPr lang="en-US" altLang="en-US" sz="2700">
                <a:solidFill>
                  <a:schemeClr val="tx2"/>
                </a:solidFill>
                <a:latin typeface=".VnVogue" panose="020B7200000000000000" pitchFamily="34" charset="0"/>
              </a:rPr>
              <a:t>Sai råi! Chóc b¹n may m¾n lÇn sau!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752600" y="52578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700">
                <a:solidFill>
                  <a:srgbClr val="339933"/>
                </a:solidFill>
                <a:latin typeface=".VnVogue" panose="020B7200000000000000" pitchFamily="34" charset="0"/>
              </a:rPr>
              <a:t>Chóc Mõng B¹n!!! </a:t>
            </a:r>
            <a:br>
              <a:rPr lang="en-US" altLang="en-US" sz="2700">
                <a:solidFill>
                  <a:srgbClr val="339933"/>
                </a:solidFill>
                <a:latin typeface=".VnVogue" panose="020B7200000000000000" pitchFamily="34" charset="0"/>
              </a:rPr>
            </a:br>
            <a:r>
              <a:rPr lang="en-US" altLang="en-US" sz="2700">
                <a:solidFill>
                  <a:srgbClr val="339933"/>
                </a:solidFill>
                <a:latin typeface=".VnVogue" panose="020B7200000000000000" pitchFamily="34" charset="0"/>
              </a:rPr>
              <a:t>PhÇn quµ cña b¹n lµ 1 côc tÈy</a:t>
            </a:r>
          </a:p>
        </p:txBody>
      </p:sp>
      <p:sp>
        <p:nvSpPr>
          <p:cNvPr id="54293" name="AutoShape 21"/>
          <p:cNvSpPr>
            <a:spLocks noChangeArrowheads="1"/>
          </p:cNvSpPr>
          <p:nvPr/>
        </p:nvSpPr>
        <p:spPr bwMode="auto">
          <a:xfrm>
            <a:off x="1752600" y="4016456"/>
            <a:ext cx="762000" cy="958691"/>
          </a:xfrm>
          <a:prstGeom prst="star5">
            <a:avLst/>
          </a:prstGeom>
          <a:noFill/>
          <a:ln w="38100" algn="ctr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1905000" y="762000"/>
            <a:ext cx="85344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nay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B. 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cậu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run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run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rộn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ràng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kia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!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!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D. </a:t>
            </a:r>
            <a:r>
              <a:rPr lang="en-US" altLang="en-US" sz="26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nghèo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6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4"/>
                  </p:tgtEl>
                </p:cond>
              </p:nextCondLst>
            </p:seq>
          </p:childTnLst>
        </p:cTn>
      </p:par>
    </p:tnLst>
    <p:bldLst>
      <p:bldP spid="54286" grpId="0"/>
      <p:bldP spid="54288" grpId="0"/>
      <p:bldP spid="5429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淘宝网chenying0907出品 2"/>
          <p:cNvSpPr/>
          <p:nvPr/>
        </p:nvSpPr>
        <p:spPr>
          <a:xfrm>
            <a:off x="5230637" y="1926507"/>
            <a:ext cx="6756575" cy="2948796"/>
          </a:xfrm>
          <a:prstGeom prst="rect">
            <a:avLst/>
          </a:prstGeom>
          <a:solidFill>
            <a:srgbClr val="5B9BD5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淘宝网chenying0907出品 4"/>
          <p:cNvSpPr/>
          <p:nvPr/>
        </p:nvSpPr>
        <p:spPr>
          <a:xfrm>
            <a:off x="5872163" y="1631258"/>
            <a:ext cx="6115050" cy="3607491"/>
          </a:xfrm>
          <a:prstGeom prst="rect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0290" y="146520"/>
            <a:ext cx="3008361" cy="5092229"/>
          </a:xfrm>
          <a:prstGeom prst="rect">
            <a:avLst/>
          </a:prstGeom>
        </p:spPr>
      </p:pic>
      <p:sp>
        <p:nvSpPr>
          <p:cNvPr id="8" name="淘宝网chenying0907出品 3"/>
          <p:cNvSpPr/>
          <p:nvPr/>
        </p:nvSpPr>
        <p:spPr>
          <a:xfrm>
            <a:off x="5986463" y="2110154"/>
            <a:ext cx="5758367" cy="254625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Google Shape;164;p9"/>
          <p:cNvPicPr preferRelativeResize="0"/>
          <p:nvPr/>
        </p:nvPicPr>
        <p:blipFill rotWithShape="1">
          <a:blip r:embed="rId5">
            <a:alphaModFix/>
          </a:blip>
          <a:srcRect l="15285" t="10430" r="46645" b="11190"/>
          <a:stretch/>
        </p:blipFill>
        <p:spPr>
          <a:xfrm>
            <a:off x="0" y="862345"/>
            <a:ext cx="5082595" cy="47294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A_菱形 1"/>
          <p:cNvSpPr/>
          <p:nvPr>
            <p:custDataLst>
              <p:tags r:id="rId1"/>
            </p:custDataLst>
          </p:nvPr>
        </p:nvSpPr>
        <p:spPr>
          <a:xfrm>
            <a:off x="667231" y="1111589"/>
            <a:ext cx="3834635" cy="4044752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淘宝网chenying0907出品 14"/>
          <p:cNvSpPr txBox="1"/>
          <p:nvPr/>
        </p:nvSpPr>
        <p:spPr>
          <a:xfrm>
            <a:off x="949176" y="2692634"/>
            <a:ext cx="32718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方正清刻本悦宋简体" panose="02000000000000000000" pitchFamily="2" charset="-122"/>
                <a:cs typeface="Times New Roman" pitchFamily="18" charset="0"/>
              </a:rPr>
              <a:t>Dặn dò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方正清刻本悦宋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6245520" y="2323108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luận</a:t>
            </a:r>
            <a:endParaRPr lang="en-US" altLang="en-US" sz="24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chỉnh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  -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và</a:t>
            </a:r>
            <a:endParaRPr lang="en-US" altLang="en-US" sz="2400" b="1" dirty="0">
              <a:solidFill>
                <a:srgbClr val="6600CC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 SGK</a:t>
            </a:r>
          </a:p>
        </p:txBody>
      </p:sp>
    </p:spTree>
    <p:extLst>
      <p:ext uri="{BB962C8B-B14F-4D97-AF65-F5344CB8AC3E}">
        <p14:creationId xmlns:p14="http://schemas.microsoft.com/office/powerpoint/2010/main" val="5986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040235" cy="6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淘宝网chenying0907出品 14"/>
          <p:cNvSpPr txBox="1"/>
          <p:nvPr/>
        </p:nvSpPr>
        <p:spPr>
          <a:xfrm>
            <a:off x="487532" y="1152455"/>
            <a:ext cx="709306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1.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Trợ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từ</a:t>
            </a:r>
          </a:p>
          <a:p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* </a:t>
            </a:r>
            <a:r>
              <a:rPr lang="en-US" alt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7542" y="-34604"/>
            <a:ext cx="6022098" cy="6617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en-SG" sz="37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  <a:sym typeface="+mn-ea"/>
              </a:rPr>
              <a:t>A. TRI THỨC TIẾNG VIỆT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7393305" y="262890"/>
            <a:ext cx="5643245" cy="3287395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Nghĩa của các từ dưới đây có gì khác nhau?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74827" y="2541664"/>
            <a:ext cx="8464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74827" y="5709464"/>
            <a:ext cx="8464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nó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4827" y="3315131"/>
            <a:ext cx="8464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4827" y="4090235"/>
            <a:ext cx="84645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674827" y="6273225"/>
            <a:ext cx="9594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淘宝网chenying0907出品 14"/>
          <p:cNvSpPr txBox="1"/>
          <p:nvPr/>
        </p:nvSpPr>
        <p:spPr>
          <a:xfrm>
            <a:off x="601434" y="537068"/>
            <a:ext cx="709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I.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Đặc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và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chức</a:t>
            </a:r>
            <a:r>
              <a:rPr lang="en-SG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SG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năng</a:t>
            </a:r>
            <a:endParaRPr lang="en-SG" altLang="zh-CN" sz="3600" b="1" dirty="0">
              <a:solidFill>
                <a:srgbClr val="FF0000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淘宝网chenying0907出品 14"/>
          <p:cNvSpPr txBox="1"/>
          <p:nvPr/>
        </p:nvSpPr>
        <p:spPr>
          <a:xfrm>
            <a:off x="487532" y="4874426"/>
            <a:ext cx="709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* </a:t>
            </a:r>
            <a:r>
              <a:rPr lang="en-US" alt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en-SG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altLang="en-SG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bldLvl="0" animBg="1"/>
      <p:bldP spid="28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326155" y="370139"/>
            <a:ext cx="8464555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9095" y="431800"/>
            <a:ext cx="446659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 Thông báo sự việc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326390" y="1158240"/>
            <a:ext cx="5598160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5925185" y="1219835"/>
            <a:ext cx="5522400" cy="668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Đánh</a:t>
            </a: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giá</a:t>
            </a: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nó</a:t>
            </a:r>
            <a:r>
              <a:rPr lang="en-US" sz="3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35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sz="3500" i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500" i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+mn-ea"/>
              </a:rPr>
              <a:t>bút</a:t>
            </a:r>
            <a:endParaRPr lang="en-US" sz="35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406801" y="2037269"/>
            <a:ext cx="4945500" cy="62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1308" y="2127390"/>
            <a:ext cx="5529799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Đánh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giá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nó</a:t>
            </a:r>
            <a:r>
              <a:rPr kumimoji="0" lang="en-US" sz="3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en-US" sz="35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ít</a:t>
            </a:r>
            <a:r>
              <a:rPr kumimoji="0" lang="en-US" sz="35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5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bút</a:t>
            </a:r>
            <a:endParaRPr kumimoji="0" lang="vi-VN" sz="3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961993" y="2246181"/>
            <a:ext cx="5643245" cy="3287395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những”và“chỉ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ví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dụ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kèm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ngữ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6090" y="4626021"/>
            <a:ext cx="10884038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+ 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Thông báo khách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quan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just"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iểu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thị thái độ đánh giá sự vật sự việc</a:t>
            </a:r>
            <a:endParaRPr kumimoji="0" lang="en-US" altLang="en-US" sz="4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6090" y="3054340"/>
            <a:ext cx="10695553" cy="1408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+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“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”: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kèm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cụm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danh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12" grpId="0"/>
      <p:bldP spid="42" grpId="0" bldLvl="0" animBg="1"/>
      <p:bldP spid="3" grpId="0"/>
      <p:bldP spid="43" grpId="0" bldLvl="0" animBg="1"/>
      <p:bldP spid="20" grpId="0"/>
      <p:bldP spid="14" grpId="0" bldLvl="0" animBg="1"/>
      <p:bldP spid="14" grpId="1" bldLvl="0" animBg="1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526180" y="147481"/>
            <a:ext cx="846835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91457" y="785943"/>
            <a:ext cx="1041911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altLang="en-US" sz="35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7595528" y="778423"/>
            <a:ext cx="5643245" cy="3287395"/>
          </a:xfrm>
          <a:prstGeom prst="cloudCallout">
            <a:avLst>
              <a:gd name="adj1" fmla="val -39706"/>
              <a:gd name="adj2" fmla="val 7487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indent="0" algn="ctr">
              <a:buFontTx/>
              <a:buNone/>
            </a:pP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“chính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và “ngay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thái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người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đối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sự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alt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526415" y="1480820"/>
            <a:ext cx="10384155" cy="765810"/>
          </a:xfrm>
          <a:prstGeom prst="rect">
            <a:avLst/>
          </a:prstGeom>
          <a:noFill/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 </a:t>
            </a:r>
            <a:r>
              <a:rPr lang="en-US" alt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sự việc, đối tượng được nói đến</a:t>
            </a:r>
          </a:p>
        </p:txBody>
      </p:sp>
      <p:sp>
        <p:nvSpPr>
          <p:cNvPr id="7" name="Rectangle 12"/>
          <p:cNvSpPr txBox="1">
            <a:spLocks noChangeArrowheads="1"/>
          </p:cNvSpPr>
          <p:nvPr/>
        </p:nvSpPr>
        <p:spPr>
          <a:xfrm>
            <a:off x="491490" y="2311400"/>
            <a:ext cx="10384155" cy="765810"/>
          </a:xfrm>
          <a:prstGeom prst="rect">
            <a:avLst/>
          </a:prstGeom>
          <a:noFill/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/>
              </a:rPr>
              <a:t>* Nhận xét</a:t>
            </a:r>
          </a:p>
        </p:txBody>
      </p:sp>
      <p:sp>
        <p:nvSpPr>
          <p:cNvPr id="15" name="淘宝网chenying0907出品 13"/>
          <p:cNvSpPr txBox="1"/>
          <p:nvPr/>
        </p:nvSpPr>
        <p:spPr>
          <a:xfrm>
            <a:off x="360045" y="3156713"/>
            <a:ext cx="352474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SG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淘宝网chenying0907出品 12"/>
          <p:cNvSpPr txBox="1"/>
          <p:nvPr/>
        </p:nvSpPr>
        <p:spPr>
          <a:xfrm>
            <a:off x="1995024" y="3136987"/>
            <a:ext cx="9892665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淘宝网chenying0907出品 22"/>
          <p:cNvSpPr txBox="1"/>
          <p:nvPr/>
        </p:nvSpPr>
        <p:spPr>
          <a:xfrm>
            <a:off x="472133" y="4076613"/>
            <a:ext cx="2156316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SG" altLang="zh-C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</a:p>
        </p:txBody>
      </p:sp>
      <p:sp>
        <p:nvSpPr>
          <p:cNvPr id="18" name="淘宝网chenying0907出品 21"/>
          <p:cNvSpPr txBox="1"/>
          <p:nvPr/>
        </p:nvSpPr>
        <p:spPr>
          <a:xfrm>
            <a:off x="2628265" y="4136390"/>
            <a:ext cx="8949055" cy="175323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4" grpId="0" bldLvl="0" animBg="1"/>
      <p:bldP spid="2" grpId="0" bldLvl="0" animBg="1"/>
      <p:bldP spid="2" grpId="1" bldLvl="0" animBg="1"/>
      <p:bldP spid="3" grpId="0" animBg="1"/>
      <p:bldP spid="7" grpId="0"/>
      <p:bldP spid="7" grpId="1"/>
      <p:bldP spid="15" grpId="0"/>
      <p:bldP spid="15" grpId="1"/>
      <p:bldP spid="8" grpId="0"/>
      <p:bldP spid="8" grpId="1"/>
      <p:bldP spid="17" grpId="0"/>
      <p:bldP spid="17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40335" y="198755"/>
            <a:ext cx="12051665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1" dirty="0">
                <a:latin typeface="Times New Roman" panose="02020603050405020304" pitchFamily="18" charset="0"/>
                <a:cs typeface="Calibri" panose="020F0502020204030204" charset="0"/>
              </a:rPr>
              <a:t>*** </a:t>
            </a:r>
            <a:r>
              <a:rPr lang="en-US" sz="3500" b="1" u="sng" dirty="0" err="1">
                <a:latin typeface="Times New Roman" panose="02020603050405020304" pitchFamily="18" charset="0"/>
                <a:cs typeface="Calibri" panose="020F0502020204030204" charset="0"/>
              </a:rPr>
              <a:t>Lưu</a:t>
            </a:r>
            <a:r>
              <a:rPr lang="en-US" sz="3500" b="1" u="sng" dirty="0">
                <a:latin typeface="Times New Roman" panose="02020603050405020304" pitchFamily="18" charset="0"/>
                <a:cs typeface="Calibri" panose="020F0502020204030204" charset="0"/>
              </a:rPr>
              <a:t> ý</a:t>
            </a:r>
            <a:r>
              <a:rPr lang="en-US" sz="3500" b="1" dirty="0">
                <a:latin typeface="Times New Roman" panose="02020603050405020304" pitchFamily="18" charset="0"/>
                <a:cs typeface="Calibri" panose="020F0502020204030204" charset="0"/>
              </a:rPr>
              <a:t>:</a:t>
            </a:r>
            <a:endParaRPr lang="en-US" sz="3500" dirty="0"/>
          </a:p>
        </p:txBody>
      </p:sp>
      <p:sp>
        <p:nvSpPr>
          <p:cNvPr id="2" name="Text Box 1"/>
          <p:cNvSpPr txBox="1"/>
          <p:nvPr/>
        </p:nvSpPr>
        <p:spPr>
          <a:xfrm>
            <a:off x="241935" y="1038860"/>
            <a:ext cx="113988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0">
                <a:latin typeface="Times New Roman" panose="02020603050405020304" pitchFamily="18" charset="0"/>
                <a:cs typeface="Calibri" panose="020F0502020204030204" charset="0"/>
              </a:rPr>
              <a:t>Cha tôi là công nhân</a:t>
            </a:r>
            <a:endParaRPr lang="en-US" sz="3500"/>
          </a:p>
        </p:txBody>
      </p:sp>
      <p:sp>
        <p:nvSpPr>
          <p:cNvPr id="3" name="Text Box 2"/>
          <p:cNvSpPr txBox="1"/>
          <p:nvPr/>
        </p:nvSpPr>
        <p:spPr>
          <a:xfrm>
            <a:off x="381000" y="2357120"/>
            <a:ext cx="11118850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>
                <a:latin typeface="Times New Roman" panose="02020603050405020304" pitchFamily="18" charset="0"/>
                <a:cs typeface="Calibri" panose="020F0502020204030204" charset="0"/>
              </a:rPr>
              <a:t>Cô ấy đẹp ơi là đẹp</a:t>
            </a:r>
            <a:endParaRPr lang="en-US" sz="3500"/>
          </a:p>
        </p:txBody>
      </p:sp>
      <p:sp>
        <p:nvSpPr>
          <p:cNvPr id="4" name="Text Box 3"/>
          <p:cNvSpPr txBox="1"/>
          <p:nvPr/>
        </p:nvSpPr>
        <p:spPr>
          <a:xfrm>
            <a:off x="451485" y="1697990"/>
            <a:ext cx="98113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0">
                <a:latin typeface="Wingdings" panose="05000000000000000000" charset="0"/>
              </a:rPr>
              <a:t>à</a:t>
            </a:r>
            <a:r>
              <a:rPr lang="en-US" sz="3500" b="0"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35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500" b="0">
                <a:latin typeface="Times New Roman" panose="02020603050405020304" pitchFamily="18" charset="0"/>
                <a:cs typeface="Calibri" panose="020F0502020204030204" charset="0"/>
              </a:rPr>
              <a:t>(1): không phải trợ từ</a:t>
            </a:r>
            <a:endParaRPr lang="en-US" sz="3500"/>
          </a:p>
        </p:txBody>
      </p:sp>
      <p:sp>
        <p:nvSpPr>
          <p:cNvPr id="5" name="Text Box 4"/>
          <p:cNvSpPr txBox="1"/>
          <p:nvPr/>
        </p:nvSpPr>
        <p:spPr>
          <a:xfrm>
            <a:off x="428625" y="3094990"/>
            <a:ext cx="98113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(2): </a:t>
            </a:r>
            <a:r>
              <a:rPr lang="en-US" sz="3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451485" y="4050665"/>
            <a:ext cx="11328400" cy="27853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500" b="1" i="1" dirty="0">
                <a:latin typeface="Times New Roman" panose="02020603050405020304" pitchFamily="18" charset="0"/>
                <a:cs typeface="Calibri" panose="020F0502020204030204" charset="0"/>
              </a:rPr>
              <a:t>=&gt; </a:t>
            </a:r>
            <a:r>
              <a:rPr lang="en-US" sz="3500" b="1" i="1" dirty="0" err="1">
                <a:latin typeface="Times New Roman" panose="02020603050405020304" pitchFamily="18" charset="0"/>
                <a:cs typeface="Calibri" panose="020F0502020204030204" charset="0"/>
              </a:rPr>
              <a:t>Kết</a:t>
            </a:r>
            <a:r>
              <a:rPr lang="en-US" sz="3500" b="1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1" i="1" dirty="0" err="1">
                <a:latin typeface="Times New Roman" panose="02020603050405020304" pitchFamily="18" charset="0"/>
                <a:cs typeface="Calibri" panose="020F0502020204030204" charset="0"/>
              </a:rPr>
              <a:t>luận</a:t>
            </a:r>
            <a:r>
              <a:rPr lang="en-US" sz="3500" b="1" i="1" dirty="0">
                <a:latin typeface="Times New Roman" panose="02020603050405020304" pitchFamily="18" charset="0"/>
                <a:cs typeface="Calibri" panose="020F0502020204030204" charset="0"/>
              </a:rPr>
              <a:t>:</a:t>
            </a:r>
            <a:r>
              <a:rPr lang="en-US" sz="3500" b="0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Một</a:t>
            </a:r>
            <a:r>
              <a:rPr lang="en-US" sz="350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số</a:t>
            </a:r>
            <a:r>
              <a:rPr lang="en-US" sz="350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tuy</a:t>
            </a:r>
            <a:r>
              <a:rPr lang="en-US" sz="350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i="1" dirty="0" err="1">
                <a:latin typeface="Times New Roman" panose="02020603050405020304" pitchFamily="18" charset="0"/>
                <a:cs typeface="Calibri" panose="020F0502020204030204" charset="0"/>
              </a:rPr>
              <a:t>c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ó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hình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thức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âm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thanh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giống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trợ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nhưng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phải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là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trợ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để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phân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biệt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được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ta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phải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dựa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vào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tác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của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trợ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trong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câu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(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với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nào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cụm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từ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nào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;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nhấn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mạnh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biểu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thị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thái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độ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đánh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giá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sự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sự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việc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 hay </a:t>
            </a:r>
            <a:r>
              <a:rPr lang="en-US" sz="3500" b="0" i="1" dirty="0" err="1">
                <a:latin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3500" b="0" i="1" dirty="0">
                <a:latin typeface="Times New Roman" panose="02020603050405020304" pitchFamily="18" charset="0"/>
                <a:cs typeface="Calibri" panose="020F0502020204030204" charset="0"/>
              </a:rPr>
              <a:t>?)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795600" y="921654"/>
            <a:ext cx="2118198" cy="44178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gồm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chính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913798" y="1892376"/>
            <a:ext cx="702823" cy="1238184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13798" y="3130560"/>
            <a:ext cx="724710" cy="1650045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" name="TextBox 4"/>
          <p:cNvSpPr txBox="1"/>
          <p:nvPr/>
        </p:nvSpPr>
        <p:spPr>
          <a:xfrm>
            <a:off x="3616621" y="943244"/>
            <a:ext cx="336333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nhấn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mạnh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638508" y="4180440"/>
            <a:ext cx="336333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thái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09811" y="1842387"/>
            <a:ext cx="113017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79957" y="4739301"/>
            <a:ext cx="1303328" cy="1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TextBox 8"/>
          <p:cNvSpPr txBox="1"/>
          <p:nvPr/>
        </p:nvSpPr>
        <p:spPr>
          <a:xfrm>
            <a:off x="8139981" y="921654"/>
            <a:ext cx="3448281" cy="18707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chính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mới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ngay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...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8283285" y="4139137"/>
            <a:ext cx="357753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à, ạ, nhỉ, nhé, nha, nhen, nghen, đáy, này,..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1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5927" y="297981"/>
            <a:ext cx="10427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Bài tập nhanh: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trợ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?</a:t>
            </a:r>
            <a:endParaRPr lang="en-SG" sz="32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35917" y="1591188"/>
            <a:ext cx="8296735" cy="4263453"/>
          </a:xfrm>
          <a:prstGeom prst="rect">
            <a:avLst/>
          </a:prstGeom>
        </p:spPr>
        <p:txBody>
          <a:bodyPr/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tôi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này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Giuốc-đanh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nhân vật chính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kịch</a:t>
            </a:r>
            <a:r>
              <a:rPr lang="en-US" altLang="en-US" sz="2800" dirty="0">
                <a:latin typeface="Times New Roman" panose="02020603050405020304" pitchFamily="18" charset="0"/>
              </a:rPr>
              <a:t> “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Trưởng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 sang”.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Ngay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Tuấn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d)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phải nói ngay điều này cho cô giáo biết.</a:t>
            </a:r>
          </a:p>
          <a:p>
            <a:pPr marL="609600" indent="-609600">
              <a:lnSpc>
                <a:spcPct val="130000"/>
              </a:lnSpc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e)    Tôi nhớ mãi những kỉ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niệm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</a:rPr>
              <a:t> 6.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g)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Tớ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nhắc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những ba bốn lần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latin typeface="Times New Roman" panose="02020603050405020304" pitchFamily="18" charset="0"/>
              </a:rPr>
              <a:t> vẫn quên.</a:t>
            </a:r>
          </a:p>
        </p:txBody>
      </p:sp>
    </p:spTree>
    <p:extLst>
      <p:ext uri="{BB962C8B-B14F-4D97-AF65-F5344CB8AC3E}">
        <p14:creationId xmlns:p14="http://schemas.microsoft.com/office/powerpoint/2010/main" val="28065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2827</Words>
  <PresentationFormat>Widescreen</PresentationFormat>
  <Paragraphs>283</Paragraphs>
  <Slides>35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UTM Staccato</vt:lpstr>
      <vt:lpstr>#9Slide05 Brannboll Ny</vt:lpstr>
      <vt:lpstr>.VnVogue</vt:lpstr>
      <vt:lpstr>Arial</vt:lpstr>
      <vt:lpstr>Calibri</vt:lpstr>
      <vt:lpstr>Lato Light</vt:lpstr>
      <vt:lpstr>Times New Roman</vt:lpstr>
      <vt:lpstr>Wingdings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2018-08-09T08:43:00Z</dcterms:created>
  <dcterms:modified xsi:type="dcterms:W3CDTF">2023-07-07T04:36:13Z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141EEA8168D347C6B2D40F192B33BB1C</vt:lpwstr>
  </property>
  <property fmtid="{D5CDD505-2E9C-101B-9397-08002B2CF9AE}" pid="3" name="KSOProductBuildVer">
    <vt:lpwstr>1033-11.2.0.11341</vt:lpwstr>
  </property>
</Properties>
</file>