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48" r:id="rId3"/>
    <p:sldId id="324" r:id="rId4"/>
    <p:sldId id="316" r:id="rId5"/>
    <p:sldId id="310" r:id="rId6"/>
    <p:sldId id="349" r:id="rId7"/>
    <p:sldId id="343" r:id="rId8"/>
    <p:sldId id="350" r:id="rId9"/>
    <p:sldId id="344" r:id="rId10"/>
    <p:sldId id="352" r:id="rId11"/>
    <p:sldId id="345" r:id="rId12"/>
    <p:sldId id="353" r:id="rId13"/>
    <p:sldId id="346" r:id="rId14"/>
    <p:sldId id="354" r:id="rId15"/>
    <p:sldId id="347" r:id="rId16"/>
    <p:sldId id="355" r:id="rId17"/>
    <p:sldId id="356" r:id="rId18"/>
    <p:sldId id="357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word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each of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" y="2009700"/>
            <a:ext cx="11787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smtClean="0"/>
              <a:t>Decision-making / Time-management</a:t>
            </a:r>
            <a:r>
              <a:rPr lang="en-US" sz="3600" dirty="0" smtClean="0"/>
              <a:t> </a:t>
            </a:r>
            <a:r>
              <a:rPr lang="en-US" sz="3600" dirty="0"/>
              <a:t>is becoming an important skill, especially when you have many options.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/>
              <a:t>After </a:t>
            </a:r>
            <a:r>
              <a:rPr lang="en-US" sz="3600" b="1" dirty="0" smtClean="0"/>
              <a:t>qualification / graduation</a:t>
            </a:r>
            <a:r>
              <a:rPr lang="en-US" sz="3600" dirty="0"/>
              <a:t>, my mother returned to her home town and got her first teaching job.</a:t>
            </a:r>
            <a:br>
              <a:rPr lang="en-US" sz="3600" dirty="0"/>
            </a:br>
            <a:r>
              <a:rPr lang="en-US" sz="3600" b="1" dirty="0"/>
              <a:t>7. </a:t>
            </a:r>
            <a:r>
              <a:rPr lang="en-US" sz="3600" dirty="0"/>
              <a:t>The old house has been </a:t>
            </a:r>
            <a:r>
              <a:rPr lang="en-US" sz="3600" b="1" dirty="0" smtClean="0"/>
              <a:t>restored / promoted</a:t>
            </a:r>
            <a:r>
              <a:rPr lang="en-US" sz="3600" dirty="0" smtClean="0"/>
              <a:t> </a:t>
            </a:r>
            <a:r>
              <a:rPr lang="en-US" sz="3600" dirty="0"/>
              <a:t>to the way it looked in 1900 when it was built.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My class teacher invited my parents to discuss my </a:t>
            </a:r>
            <a:r>
              <a:rPr lang="en-US" sz="3600" b="1" dirty="0" smtClean="0"/>
              <a:t>academic / practical</a:t>
            </a:r>
            <a:r>
              <a:rPr lang="en-US" sz="3600" dirty="0" smtClean="0"/>
              <a:t> </a:t>
            </a:r>
            <a:r>
              <a:rPr lang="en-US" sz="3600" dirty="0"/>
              <a:t>performance.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8207" y="2048229"/>
            <a:ext cx="3203146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96507" y="3164422"/>
            <a:ext cx="2196662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63675" y="4236687"/>
            <a:ext cx="1758094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199076" y="5361501"/>
            <a:ext cx="1992923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2048337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dirty="0" smtClean="0"/>
              <a:t>It </a:t>
            </a:r>
            <a:r>
              <a:rPr lang="en-US" sz="3600" dirty="0"/>
              <a:t>was ______ I bought the postcards for my friends.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from this souvenir shop that 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from this souvenir </a:t>
            </a:r>
            <a:r>
              <a:rPr lang="en-US" sz="3600" dirty="0" smtClean="0"/>
              <a:t>								shop </a:t>
            </a:r>
            <a:r>
              <a:rPr lang="en-US" sz="3600" dirty="0"/>
              <a:t>which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this souvenir shop that 		</a:t>
            </a:r>
            <a:r>
              <a:rPr lang="en-US" sz="3600" b="1" dirty="0"/>
              <a:t>D. </a:t>
            </a:r>
            <a:r>
              <a:rPr lang="en-US" sz="3600" dirty="0"/>
              <a:t>this souvenir shop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/>
              <a:t>______ secondary school, my brother decided to go to a vocational school instead </a:t>
            </a:r>
            <a:r>
              <a:rPr lang="en-US" sz="3600" dirty="0" smtClean="0"/>
              <a:t>of</a:t>
            </a:r>
            <a:r>
              <a:rPr lang="en-US" sz="3600" dirty="0"/>
              <a:t> </a:t>
            </a:r>
            <a:r>
              <a:rPr lang="en-US" sz="3600" dirty="0" smtClean="0"/>
              <a:t>applying </a:t>
            </a:r>
            <a:r>
              <a:rPr lang="en-US" sz="3600" dirty="0"/>
              <a:t>to university.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Finish 	</a:t>
            </a:r>
            <a:r>
              <a:rPr lang="en-US" sz="3600" dirty="0" smtClean="0"/>
              <a:t>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Having finished 	</a:t>
            </a:r>
            <a:r>
              <a:rPr lang="en-US" sz="3600" dirty="0" smtClean="0"/>
              <a:t>	</a:t>
            </a:r>
          </a:p>
          <a:p>
            <a:r>
              <a:rPr lang="en-US" sz="3600" b="1" dirty="0" smtClean="0"/>
              <a:t>	C</a:t>
            </a:r>
            <a:r>
              <a:rPr lang="en-US" sz="3600" b="1" dirty="0"/>
              <a:t>. </a:t>
            </a:r>
            <a:r>
              <a:rPr lang="en-US" sz="3600" dirty="0"/>
              <a:t>Finished 		</a:t>
            </a:r>
            <a:r>
              <a:rPr lang="en-US" sz="3600" dirty="0" smtClean="0"/>
              <a:t>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</a:t>
            </a:r>
            <a:r>
              <a:rPr lang="en-US" sz="3600" dirty="0" smtClean="0"/>
              <a:t>finish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1270364" y="2569602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0922" y="1036113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9" name="Oval 18"/>
          <p:cNvSpPr/>
          <p:nvPr/>
        </p:nvSpPr>
        <p:spPr>
          <a:xfrm>
            <a:off x="5827882" y="5289355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7" y="2137043"/>
            <a:ext cx="11401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dirty="0"/>
              <a:t>. </a:t>
            </a:r>
            <a:r>
              <a:rPr lang="en-US" sz="3600" dirty="0"/>
              <a:t>Jane was the first student from our school ______ a gold medal at </a:t>
            </a:r>
            <a:r>
              <a:rPr lang="en-US" sz="3600" dirty="0" smtClean="0"/>
              <a:t>the </a:t>
            </a:r>
            <a:r>
              <a:rPr lang="en-US" sz="3600" dirty="0" err="1" smtClean="0"/>
              <a:t>Maths</a:t>
            </a:r>
            <a:r>
              <a:rPr lang="en-US" sz="3600" dirty="0" smtClean="0"/>
              <a:t> </a:t>
            </a:r>
            <a:r>
              <a:rPr lang="en-US" sz="3600" dirty="0"/>
              <a:t>Olympiad.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to win 	</a:t>
            </a:r>
            <a:r>
              <a:rPr lang="en-US" sz="3600" dirty="0" smtClean="0"/>
              <a:t>	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winning 		</a:t>
            </a:r>
            <a:r>
              <a:rPr lang="en-US" sz="3600" dirty="0" smtClean="0"/>
              <a:t>	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win 		</a:t>
            </a:r>
            <a:r>
              <a:rPr lang="en-US" sz="3600" dirty="0" smtClean="0"/>
              <a:t>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having won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It was ________ my parents gave me the fish tank.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my birthday which 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my birthday that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for my birthday where 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for my birthday that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9367" y="94127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Oval 13"/>
          <p:cNvSpPr/>
          <p:nvPr/>
        </p:nvSpPr>
        <p:spPr>
          <a:xfrm>
            <a:off x="1182099" y="3213148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8840" y="5404489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2008929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dirty="0"/>
              <a:t>______ a whole month revising for the exams, Mike passed them with high grades.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Having spent 	</a:t>
            </a:r>
            <a:r>
              <a:rPr lang="en-US" sz="3600" dirty="0" smtClean="0"/>
              <a:t>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Spent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Spend 	</a:t>
            </a:r>
            <a:r>
              <a:rPr lang="en-US" sz="3600" dirty="0" smtClean="0"/>
              <a:t>	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spend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 err="1"/>
              <a:t>Trang</a:t>
            </a:r>
            <a:r>
              <a:rPr lang="en-US" sz="3600" dirty="0"/>
              <a:t> An Scenic Landscape Complex is the only site in Southeast Asia ______ as a </a:t>
            </a:r>
            <a:r>
              <a:rPr lang="en-US" sz="3600" dirty="0" smtClean="0"/>
              <a:t>mixed heritage </a:t>
            </a:r>
            <a:r>
              <a:rPr lang="en-US" sz="3600" dirty="0"/>
              <a:t>site.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 err="1"/>
              <a:t>recognise</a:t>
            </a:r>
            <a:r>
              <a:rPr lang="en-US" sz="3600" dirty="0"/>
              <a:t> 	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to </a:t>
            </a:r>
            <a:r>
              <a:rPr lang="en-US" sz="3600" dirty="0" err="1"/>
              <a:t>recognise</a:t>
            </a:r>
            <a:r>
              <a:rPr lang="en-US" sz="3600" dirty="0"/>
              <a:t> 	</a:t>
            </a:r>
          </a:p>
          <a:p>
            <a:r>
              <a:rPr lang="en-US" sz="3600" b="1" dirty="0"/>
              <a:t>	C. </a:t>
            </a:r>
            <a:r>
              <a:rPr lang="en-US" sz="3600" dirty="0"/>
              <a:t>to be </a:t>
            </a:r>
            <a:r>
              <a:rPr lang="en-US" sz="3600" dirty="0" err="1"/>
              <a:t>recognised</a:t>
            </a:r>
            <a:r>
              <a:rPr lang="en-US" sz="3600" dirty="0"/>
              <a:t> 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 err="1" smtClean="0"/>
              <a:t>recognising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229" y="95955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Oval 20"/>
          <p:cNvSpPr/>
          <p:nvPr/>
        </p:nvSpPr>
        <p:spPr>
          <a:xfrm>
            <a:off x="1305279" y="3125226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7694" y="5817625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7" y="2008929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7</a:t>
            </a:r>
            <a:r>
              <a:rPr lang="en-US" sz="3600" b="1" dirty="0"/>
              <a:t>. </a:t>
            </a:r>
            <a:r>
              <a:rPr lang="en-US" sz="3600" dirty="0"/>
              <a:t>It is ________ teenagers can earn pocket money.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by taking a part-time job that 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B. </a:t>
            </a:r>
            <a:r>
              <a:rPr lang="en-US" sz="3600" dirty="0"/>
              <a:t>taking a part-time job that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taking a part-time job what 	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by taking a part-time job what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My friend denied ________ the letter.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to write 		</a:t>
            </a:r>
            <a:r>
              <a:rPr lang="en-US" sz="3600" dirty="0" smtClean="0"/>
              <a:t>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having written 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have written </a:t>
            </a:r>
            <a:r>
              <a:rPr lang="en-US" sz="3600" dirty="0" smtClean="0"/>
              <a:t>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be written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229" y="95955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Oval 13"/>
          <p:cNvSpPr/>
          <p:nvPr/>
        </p:nvSpPr>
        <p:spPr>
          <a:xfrm>
            <a:off x="1176131" y="2530889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8587" y="5270551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425" y="1391217"/>
            <a:ext cx="11857149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400" b="1" dirty="0" smtClean="0"/>
              <a:t>1. </a:t>
            </a:r>
            <a:r>
              <a:rPr lang="en-US" sz="3400" dirty="0" smtClean="0"/>
              <a:t>I </a:t>
            </a:r>
            <a:r>
              <a:rPr lang="en-US" sz="3400" dirty="0"/>
              <a:t>applied to study at a university in Canada.</a:t>
            </a:r>
            <a:br>
              <a:rPr lang="en-US" sz="3400" dirty="0"/>
            </a:br>
            <a:r>
              <a:rPr lang="en-US" sz="3400" dirty="0" smtClean="0">
                <a:sym typeface="Symbol" panose="05050102010706020507" pitchFamily="18" charset="2"/>
              </a:rPr>
              <a:t> It was at </a:t>
            </a:r>
            <a:r>
              <a:rPr lang="en-US" sz="3400" dirty="0" smtClean="0"/>
              <a:t>____________________________________________.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2. </a:t>
            </a:r>
            <a:r>
              <a:rPr lang="en-US" sz="3400" dirty="0"/>
              <a:t>After I watched the documentary, I came up with some ideas for my project.</a:t>
            </a:r>
            <a:br>
              <a:rPr lang="en-US" sz="3400" dirty="0"/>
            </a:br>
            <a:r>
              <a:rPr lang="en-US" sz="3400" dirty="0" smtClean="0">
                <a:sym typeface="Symbol" panose="05050102010706020507" pitchFamily="18" charset="2"/>
              </a:rPr>
              <a:t> Having </a:t>
            </a:r>
            <a:r>
              <a:rPr lang="en-US" sz="3400" dirty="0" smtClean="0"/>
              <a:t>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2412985" y="2178229"/>
            <a:ext cx="8762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a university in Canada that I applied to study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0310" y="4176595"/>
            <a:ext cx="89681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watched the documentary, I came up with </a:t>
            </a:r>
            <a:r>
              <a:rPr lang="en-US" sz="3400" b="1" dirty="0" smtClean="0">
                <a:solidFill>
                  <a:srgbClr val="FF0000"/>
                </a:solidFill>
              </a:rPr>
              <a:t>some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142" y="4792148"/>
            <a:ext cx="37844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ideas for my project</a:t>
            </a:r>
          </a:p>
        </p:txBody>
      </p:sp>
    </p:spTree>
    <p:extLst>
      <p:ext uri="{BB962C8B-B14F-4D97-AF65-F5344CB8AC3E}">
        <p14:creationId xmlns:p14="http://schemas.microsoft.com/office/powerpoint/2010/main" val="30261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1674962"/>
            <a:ext cx="11857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3</a:t>
            </a:r>
            <a:r>
              <a:rPr lang="en-US" sz="3400" b="1" dirty="0"/>
              <a:t>. </a:t>
            </a:r>
            <a:r>
              <a:rPr lang="en-US" sz="3400" dirty="0"/>
              <a:t>We went to Hoi An because we wanted to see the old beautiful bridge and the French houses.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We went to Hoi An </a:t>
            </a:r>
            <a:r>
              <a:rPr lang="en-US" sz="3400" dirty="0" smtClean="0"/>
              <a:t>to ________________________________</a:t>
            </a:r>
          </a:p>
          <a:p>
            <a:r>
              <a:rPr lang="en-US" sz="3400" smtClean="0"/>
              <a:t>___________________________________________________.</a:t>
            </a:r>
            <a:endParaRPr lang="en-US" sz="3400" dirty="0" smtClean="0"/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4. </a:t>
            </a:r>
            <a:r>
              <a:rPr lang="en-US" sz="3400" dirty="0"/>
              <a:t>After I completed the project, I felt more confident in my abilities.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Having </a:t>
            </a:r>
            <a:r>
              <a:rPr lang="en-US" sz="3400" dirty="0" smtClean="0"/>
              <a:t>_____________________________________________.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2670" y="2739089"/>
            <a:ext cx="646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see </a:t>
            </a:r>
            <a:r>
              <a:rPr lang="en-US" sz="3400" b="1" dirty="0" smtClean="0">
                <a:solidFill>
                  <a:srgbClr val="FF0000"/>
                </a:solidFill>
              </a:rPr>
              <a:t>the beautiful old bridge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8754" y="5308024"/>
            <a:ext cx="9853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completed the </a:t>
            </a:r>
            <a:r>
              <a:rPr lang="en-US" sz="3400" b="1" dirty="0">
                <a:solidFill>
                  <a:srgbClr val="FF0000"/>
                </a:solidFill>
              </a:rPr>
              <a:t>project, I felt more confident in my abilities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38" y="3198456"/>
            <a:ext cx="3736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and </a:t>
            </a:r>
            <a:r>
              <a:rPr lang="en-US" sz="3400" b="1" dirty="0">
                <a:solidFill>
                  <a:srgbClr val="FF0000"/>
                </a:solidFill>
              </a:rPr>
              <a:t>French houses</a:t>
            </a:r>
          </a:p>
        </p:txBody>
      </p:sp>
    </p:spTree>
    <p:extLst>
      <p:ext uri="{BB962C8B-B14F-4D97-AF65-F5344CB8AC3E}">
        <p14:creationId xmlns:p14="http://schemas.microsoft.com/office/powerpoint/2010/main" val="25559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1793920"/>
            <a:ext cx="118571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5</a:t>
            </a:r>
            <a:r>
              <a:rPr lang="en-US" sz="3400" b="1" dirty="0"/>
              <a:t>. </a:t>
            </a:r>
            <a:r>
              <a:rPr lang="en-US" sz="3400" dirty="0"/>
              <a:t>Community work gave many young people of Gen Z real-life experiences.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It was community </a:t>
            </a:r>
            <a:r>
              <a:rPr lang="en-US" sz="3400" dirty="0" smtClean="0"/>
              <a:t>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6. </a:t>
            </a:r>
            <a:r>
              <a:rPr lang="en-US" sz="3400" dirty="0"/>
              <a:t>Marie Curie won the Nobel Prize in Chemistry in 1911. She was the first woman who did so.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Marie Curie was the first woman to </a:t>
            </a:r>
            <a:r>
              <a:rPr lang="en-US" sz="3400" dirty="0" smtClean="0"/>
              <a:t>______________________</a:t>
            </a:r>
          </a:p>
          <a:p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2541" y="2846600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work that gave many young </a:t>
            </a:r>
            <a:r>
              <a:rPr lang="en-US" sz="3400" b="1" dirty="0" smtClean="0">
                <a:solidFill>
                  <a:srgbClr val="FF0000"/>
                </a:solidFill>
              </a:rPr>
              <a:t>people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1491" y="5449354"/>
            <a:ext cx="4475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win </a:t>
            </a: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>
                <a:solidFill>
                  <a:srgbClr val="FF0000"/>
                </a:solidFill>
              </a:rPr>
              <a:t>Nobel </a:t>
            </a:r>
            <a:r>
              <a:rPr lang="en-US" sz="3400" b="1" dirty="0" smtClean="0">
                <a:solidFill>
                  <a:srgbClr val="FF0000"/>
                </a:solidFill>
              </a:rPr>
              <a:t>prize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01" y="3369520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of </a:t>
            </a:r>
            <a:r>
              <a:rPr lang="en-US" sz="3400" b="1" dirty="0">
                <a:solidFill>
                  <a:srgbClr val="FF0000"/>
                </a:solidFill>
              </a:rPr>
              <a:t>Gen Z real-life experiences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38" y="5944454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in Chemistry in 1911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2073980"/>
            <a:ext cx="11857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7</a:t>
            </a:r>
            <a:r>
              <a:rPr lang="en-US" sz="3400" b="1" dirty="0"/>
              <a:t>. </a:t>
            </a:r>
            <a:r>
              <a:rPr lang="en-US" sz="3400" dirty="0"/>
              <a:t>After I did the course, I got better at managing my study time.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Having _____________________________________________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8. </a:t>
            </a:r>
            <a:r>
              <a:rPr lang="en-US" sz="3400" dirty="0"/>
              <a:t>The Imperial Citadel of </a:t>
            </a:r>
            <a:r>
              <a:rPr lang="en-US" sz="3400" dirty="0" err="1"/>
              <a:t>Thang</a:t>
            </a:r>
            <a:r>
              <a:rPr lang="en-US" sz="3400" dirty="0"/>
              <a:t> Long was </a:t>
            </a:r>
            <a:r>
              <a:rPr lang="en-US" sz="3400" dirty="0" err="1"/>
              <a:t>recognised</a:t>
            </a:r>
            <a:r>
              <a:rPr lang="en-US" sz="3400" dirty="0"/>
              <a:t> as a World Heritage Site in 2010.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It was in </a:t>
            </a:r>
            <a:r>
              <a:rPr lang="en-US" sz="3400" dirty="0" smtClean="0"/>
              <a:t>____________________________________________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8673" y="2629391"/>
            <a:ext cx="7191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done the course, I got better at managing my study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8305" y="5199744"/>
            <a:ext cx="93240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2010 that </a:t>
            </a: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>
                <a:solidFill>
                  <a:srgbClr val="FF0000"/>
                </a:solidFill>
              </a:rPr>
              <a:t>Imperial Citadel of </a:t>
            </a:r>
            <a:r>
              <a:rPr lang="en-US" sz="3400" b="1" dirty="0" err="1">
                <a:solidFill>
                  <a:srgbClr val="FF0000"/>
                </a:solidFill>
              </a:rPr>
              <a:t>Thang</a:t>
            </a:r>
            <a:r>
              <a:rPr lang="en-US" sz="3400" b="1" dirty="0">
                <a:solidFill>
                  <a:srgbClr val="FF0000"/>
                </a:solidFill>
              </a:rPr>
              <a:t> Long was recognized as </a:t>
            </a:r>
            <a:r>
              <a:rPr lang="en-US" sz="3400" b="1" dirty="0" smtClean="0">
                <a:solidFill>
                  <a:srgbClr val="FF0000"/>
                </a:solidFill>
              </a:rPr>
              <a:t>a </a:t>
            </a:r>
            <a:r>
              <a:rPr lang="en-US" sz="3400" b="1" dirty="0">
                <a:solidFill>
                  <a:srgbClr val="FF0000"/>
                </a:solidFill>
              </a:rPr>
              <a:t>W</a:t>
            </a:r>
            <a:r>
              <a:rPr lang="en-US" sz="3400" b="1" dirty="0" smtClean="0">
                <a:solidFill>
                  <a:srgbClr val="FF0000"/>
                </a:solidFill>
              </a:rPr>
              <a:t>orld Heritage Site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Units 6,7,8;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3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Review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– Skills (Listening &amp; Speaking)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949876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096831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0936" y="328800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5546" y="1017806"/>
            <a:ext cx="4879383" cy="710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Game: Listing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5544" y="2084642"/>
            <a:ext cx="4879384" cy="831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Mark the 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72929"/>
            <a:ext cx="4879385" cy="968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Complete the </a:t>
            </a:r>
            <a:r>
              <a:rPr lang="en-US" sz="2000" dirty="0" smtClean="0">
                <a:solidFill>
                  <a:schemeClr val="tx1"/>
                </a:solidFill>
              </a:rPr>
              <a:t>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Choose the correct </a:t>
            </a:r>
            <a:r>
              <a:rPr lang="en-US" sz="2000" dirty="0" smtClean="0">
                <a:solidFill>
                  <a:schemeClr val="tx1"/>
                </a:solidFill>
              </a:rPr>
              <a:t>word.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277578"/>
            <a:ext cx="965413" cy="81925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424532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52861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643109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522012"/>
            <a:ext cx="4879382" cy="929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Choose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Rewrite the </a:t>
            </a:r>
            <a:r>
              <a:rPr lang="en-US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7112" y="307940"/>
            <a:ext cx="297812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31669" y="320455"/>
            <a:ext cx="2062263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26532"/>
                </a:solidFill>
                <a:latin typeface="Bookman Old Style" pitchFamily="18" charset="0"/>
              </a:rPr>
              <a:t>LESSON 1</a:t>
            </a:r>
            <a:endParaRPr lang="en-US" sz="28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0800000" flipV="1">
            <a:off x="2251123" y="4908031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65909" y="5784384"/>
            <a:ext cx="2175781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5546" y="5756248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</a:t>
            </a:r>
            <a:r>
              <a:rPr lang="en-US" sz="3200"/>
              <a:t>In </a:t>
            </a:r>
            <a:r>
              <a:rPr lang="en-US" sz="3200" smtClean="0"/>
              <a:t>turn, one student from each team </a:t>
            </a:r>
            <a:r>
              <a:rPr lang="en-US" sz="3200" dirty="0"/>
              <a:t>stands up and says a key word that they can remember from </a:t>
            </a:r>
            <a:r>
              <a:rPr lang="en-US" sz="3200"/>
              <a:t>units </a:t>
            </a:r>
            <a:r>
              <a:rPr lang="en-US" sz="3200" smtClean="0"/>
              <a:t>6 ,</a:t>
            </a:r>
            <a:r>
              <a:rPr lang="en-US" sz="3200"/>
              <a:t>7</a:t>
            </a:r>
            <a:r>
              <a:rPr lang="en-US" sz="3200" smtClean="0"/>
              <a:t>, 8</a:t>
            </a:r>
            <a:r>
              <a:rPr lang="en-US" sz="3200" dirty="0"/>
              <a:t>.</a:t>
            </a:r>
          </a:p>
          <a:p>
            <a:r>
              <a:rPr lang="en-US" sz="3200" dirty="0"/>
              <a:t>- Then that student can point at any student of the other team to continue saying. The game goes on.</a:t>
            </a:r>
          </a:p>
          <a:p>
            <a:r>
              <a:rPr lang="en-US" sz="3200" dirty="0"/>
              <a:t>- If one student cannot remember any word, that team loses.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7891" y="1017136"/>
            <a:ext cx="395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GAME: LISTING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20968" y="2025944"/>
            <a:ext cx="11219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1. Could you show me the way to the Museum of History?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2. What do you want to see during the </a:t>
            </a:r>
            <a:r>
              <a:rPr lang="en-US" sz="4000" dirty="0" smtClean="0"/>
              <a:t> festival</a:t>
            </a:r>
            <a:r>
              <a:rPr lang="en-US" sz="40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3. How about going on a boat trip this weekend?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4. I want to go to a vocational school after </a:t>
            </a:r>
            <a:r>
              <a:rPr lang="en-US" sz="4000" dirty="0" err="1"/>
              <a:t>fіnishing</a:t>
            </a:r>
            <a:r>
              <a:rPr lang="en-US" sz="4000" dirty="0"/>
              <a:t> secondary school.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9427" y="1088966"/>
            <a:ext cx="117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Mark the intonation in the following </a:t>
            </a:r>
            <a:r>
              <a:rPr lang="en-US" sz="2800" b="1" dirty="0" smtClean="0"/>
              <a:t>sentences.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580" y="3600564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59" y="2701841"/>
            <a:ext cx="750846" cy="69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5">
            <a:hlinkClick r:id="" action="ppaction://media"/>
            <a:extLst>
              <a:ext uri="{FF2B5EF4-FFF2-40B4-BE49-F238E27FC236}">
                <a16:creationId xmlns:a16="http://schemas.microsoft.com/office/drawing/2014/main" id="{EBA71114-89BB-1061-0DAF-80B0FAA19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7561" y="233522"/>
            <a:ext cx="514350" cy="536744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71" y="4309954"/>
            <a:ext cx="750846" cy="69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2" y="5830208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94438" y="2169006"/>
            <a:ext cx="11289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5</a:t>
            </a:r>
            <a:r>
              <a:rPr lang="en-US" sz="4000" dirty="0"/>
              <a:t>. Would you like to go to the cinema with me?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6. Why don’t you join the cooking classes?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7. During my trip, I visited a historic </a:t>
            </a:r>
            <a:r>
              <a:rPr lang="en-US" sz="4000" dirty="0" smtClean="0"/>
              <a:t>monument</a:t>
            </a:r>
            <a:r>
              <a:rPr lang="en-US" sz="4000" dirty="0"/>
              <a:t>, 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smtClean="0"/>
              <a:t>an </a:t>
            </a:r>
            <a:r>
              <a:rPr lang="en-US" sz="4000" dirty="0"/>
              <a:t>ancient pagoda </a:t>
            </a:r>
            <a:r>
              <a:rPr lang="en-US" sz="4000" dirty="0" smtClean="0"/>
              <a:t>      , </a:t>
            </a:r>
            <a:r>
              <a:rPr lang="en-US" sz="4000" dirty="0"/>
              <a:t>and an old village.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8. Are you good at time management?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9427" y="1088966"/>
            <a:ext cx="117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Mark the intonation in the following </a:t>
            </a:r>
            <a:r>
              <a:rPr lang="en-US" sz="2800" b="1" dirty="0" smtClean="0"/>
              <a:t>sentences.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993" y="3695266"/>
            <a:ext cx="884330" cy="7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8" y="2184680"/>
            <a:ext cx="721632" cy="66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51" y="2957712"/>
            <a:ext cx="721632" cy="66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62" y="4444475"/>
            <a:ext cx="884330" cy="7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97" y="4503506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30764" y="5151939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079" y="2054961"/>
            <a:ext cx="11623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dirty="0"/>
              <a:t>Many young people don’t know how to </a:t>
            </a:r>
            <a:r>
              <a:rPr lang="en-US" sz="3600" dirty="0" smtClean="0"/>
              <a:t>____________ </a:t>
            </a:r>
            <a:r>
              <a:rPr lang="en-US" sz="3600" dirty="0"/>
              <a:t>their money.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/>
              <a:t>The university offers a variety of courses </a:t>
            </a:r>
            <a:r>
              <a:rPr lang="en-US" sz="3600" dirty="0" smtClean="0"/>
              <a:t>for ____________ </a:t>
            </a:r>
            <a:r>
              <a:rPr lang="en-US" sz="3600" dirty="0"/>
              <a:t>to choose from.</a:t>
            </a:r>
            <a:br>
              <a:rPr lang="en-US" sz="3600" dirty="0"/>
            </a:br>
            <a:r>
              <a:rPr lang="en-US" sz="3600" b="1" dirty="0"/>
              <a:t>3. </a:t>
            </a:r>
            <a:r>
              <a:rPr lang="en-US" sz="3600" dirty="0"/>
              <a:t>After secondary school, Mark attended a </a:t>
            </a:r>
            <a:r>
              <a:rPr lang="en-US" sz="3600" dirty="0" smtClean="0"/>
              <a:t>______________ </a:t>
            </a:r>
            <a:r>
              <a:rPr lang="en-US" sz="3600" dirty="0"/>
              <a:t>to become a car mechanic.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People were very proud when the ancient pagoda in the capital was listed as a </a:t>
            </a:r>
            <a:r>
              <a:rPr lang="en-US" sz="3600" dirty="0" smtClean="0"/>
              <a:t>world</a:t>
            </a:r>
            <a:r>
              <a:rPr lang="en-US" sz="3600" dirty="0"/>
              <a:t> </a:t>
            </a:r>
            <a:r>
              <a:rPr lang="en-US" sz="3600" dirty="0" smtClean="0"/>
              <a:t>___________ </a:t>
            </a:r>
            <a:r>
              <a:rPr lang="en-US" sz="3600" dirty="0"/>
              <a:t>site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using the words and phrase in the box.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4283" y="2052681"/>
            <a:ext cx="232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manage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8722" y="3174963"/>
            <a:ext cx="288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school leavers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4713" y="4262075"/>
            <a:ext cx="352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vocational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1422" y="5932945"/>
            <a:ext cx="416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heritage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30" y="2173538"/>
            <a:ext cx="11500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</a:t>
            </a:r>
            <a:r>
              <a:rPr lang="en-US" sz="3600" b="1" dirty="0"/>
              <a:t>. </a:t>
            </a:r>
            <a:r>
              <a:rPr lang="en-US" sz="3600" dirty="0"/>
              <a:t>You will need to have formal </a:t>
            </a:r>
            <a:r>
              <a:rPr lang="en-US" sz="3600" dirty="0" smtClean="0"/>
              <a:t>____________ </a:t>
            </a:r>
            <a:r>
              <a:rPr lang="en-US" sz="3600" dirty="0"/>
              <a:t>to do this job.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/>
              <a:t>My brother is very </a:t>
            </a:r>
            <a:r>
              <a:rPr lang="en-US" sz="3600" dirty="0" smtClean="0"/>
              <a:t>_______________ </a:t>
            </a:r>
            <a:r>
              <a:rPr lang="en-US" sz="3600" dirty="0"/>
              <a:t>and </a:t>
            </a:r>
            <a:r>
              <a:rPr lang="en-US" sz="3600" dirty="0" smtClean="0"/>
              <a:t>always finishes </a:t>
            </a:r>
            <a:r>
              <a:rPr lang="en-US" sz="3600" dirty="0"/>
              <a:t>all his homework without any pressure from my parents.</a:t>
            </a:r>
            <a:br>
              <a:rPr lang="en-US" sz="3600" dirty="0"/>
            </a:br>
            <a:r>
              <a:rPr lang="en-US" sz="3600" b="1" dirty="0"/>
              <a:t>7. </a:t>
            </a:r>
            <a:r>
              <a:rPr lang="en-US" sz="3600" i="1" dirty="0" err="1"/>
              <a:t>Quan</a:t>
            </a:r>
            <a:r>
              <a:rPr lang="en-US" sz="3600" i="1" dirty="0"/>
              <a:t> ho </a:t>
            </a:r>
            <a:r>
              <a:rPr lang="en-US" sz="3600" i="1" dirty="0" err="1" smtClean="0"/>
              <a:t>Bac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Ninh</a:t>
            </a:r>
            <a:r>
              <a:rPr lang="en-US" sz="3600" i="1" dirty="0" smtClean="0"/>
              <a:t> </a:t>
            </a:r>
            <a:r>
              <a:rPr lang="en-US" sz="3600" dirty="0" smtClean="0"/>
              <a:t>and </a:t>
            </a:r>
            <a:r>
              <a:rPr lang="en-US" sz="3600" i="1" dirty="0"/>
              <a:t>don ca tai </a:t>
            </a:r>
            <a:r>
              <a:rPr lang="en-US" sz="3600" i="1" dirty="0" err="1"/>
              <a:t>tu</a:t>
            </a:r>
            <a:r>
              <a:rPr lang="en-US" sz="3600" i="1" dirty="0"/>
              <a:t> </a:t>
            </a:r>
            <a:r>
              <a:rPr lang="en-US" sz="3600" dirty="0"/>
              <a:t>are two forms </a:t>
            </a:r>
            <a:r>
              <a:rPr lang="en-US" sz="3600" dirty="0" smtClean="0"/>
              <a:t>of ___________, which </a:t>
            </a:r>
            <a:r>
              <a:rPr lang="en-US" sz="3600" dirty="0"/>
              <a:t>are on the UNESCO World Heritage list.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The government decided to </a:t>
            </a:r>
            <a:r>
              <a:rPr lang="en-US" sz="3600" dirty="0" smtClean="0"/>
              <a:t>__________ </a:t>
            </a:r>
            <a:r>
              <a:rPr lang="en-US" sz="3600" dirty="0"/>
              <a:t>the old prison as a tourist attraction.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using the words and phrase in the box.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2702" y="2203186"/>
            <a:ext cx="30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qualifications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0616" y="2744959"/>
            <a:ext cx="30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self-motivated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277" y="4400525"/>
            <a:ext cx="23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folk singing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9154" y="4923761"/>
            <a:ext cx="23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preserve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word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each of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" y="2009700"/>
            <a:ext cx="11787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dirty="0" smtClean="0"/>
              <a:t>The </a:t>
            </a:r>
            <a:r>
              <a:rPr lang="en-US" sz="3600" dirty="0"/>
              <a:t>town is valued for its many </a:t>
            </a:r>
            <a:r>
              <a:rPr lang="en-US" sz="3600" b="1" dirty="0" smtClean="0"/>
              <a:t>historical / historic</a:t>
            </a:r>
            <a:r>
              <a:rPr lang="en-US" sz="3600" dirty="0" smtClean="0"/>
              <a:t> </a:t>
            </a:r>
            <a:r>
              <a:rPr lang="en-US" sz="3600" dirty="0"/>
              <a:t>buildings, which have seen lots of changes over the years.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 smtClean="0"/>
              <a:t>Nowadays, you need to have a </a:t>
            </a:r>
            <a:r>
              <a:rPr lang="en-US" sz="3600" b="1" dirty="0" smtClean="0"/>
              <a:t>degree / apprenticeship </a:t>
            </a:r>
            <a:r>
              <a:rPr lang="en-US" sz="3600" dirty="0" smtClean="0"/>
              <a:t>to get a good job.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3. </a:t>
            </a:r>
            <a:r>
              <a:rPr lang="en-US" sz="3600" dirty="0"/>
              <a:t>Many teenagers do part-time jobs to learn </a:t>
            </a:r>
            <a:endParaRPr lang="en-US" sz="3600" dirty="0" smtClean="0"/>
          </a:p>
          <a:p>
            <a:r>
              <a:rPr lang="en-US" sz="3600" b="1" dirty="0" smtClean="0"/>
              <a:t>money-management / decision-making</a:t>
            </a:r>
            <a:r>
              <a:rPr lang="en-US" sz="3600" dirty="0" smtClean="0"/>
              <a:t> </a:t>
            </a:r>
            <a:r>
              <a:rPr lang="en-US" sz="3600" dirty="0"/>
              <a:t>skills.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The school offers </a:t>
            </a:r>
            <a:r>
              <a:rPr lang="en-US" sz="3600" b="1" dirty="0" smtClean="0"/>
              <a:t>vocational / higher</a:t>
            </a:r>
            <a:r>
              <a:rPr lang="en-US" sz="3600" dirty="0" smtClean="0"/>
              <a:t> </a:t>
            </a:r>
            <a:r>
              <a:rPr lang="en-US" sz="3600" b="1" dirty="0"/>
              <a:t>education</a:t>
            </a:r>
            <a:r>
              <a:rPr lang="en-US" sz="3600" dirty="0"/>
              <a:t> courses in cooking and baking, electrical work, and building services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897815" y="2009700"/>
            <a:ext cx="1617785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29400" y="3164423"/>
            <a:ext cx="1510862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567" y="4799395"/>
            <a:ext cx="4096850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1353" y="5361501"/>
            <a:ext cx="2116016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9556</TotalTime>
  <Words>781</Words>
  <PresentationFormat>Widescreen</PresentationFormat>
  <Paragraphs>138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Symbol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2023-10-24T02:06:18Z</dcterms:modified>
</cp:coreProperties>
</file>