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256" r:id="rId4"/>
    <p:sldId id="261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72" r:id="rId18"/>
    <p:sldId id="286" r:id="rId19"/>
    <p:sldId id="273" r:id="rId2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 varScale="1">
        <p:scale>
          <a:sx n="68" d="100"/>
          <a:sy n="68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12" Type="http://schemas.openxmlformats.org/officeDocument/2006/relationships/slide" Target="slide1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6.xml"/><Relationship Id="rId11" Type="http://schemas.openxmlformats.org/officeDocument/2006/relationships/image" Target="../media/image14.png"/><Relationship Id="rId5" Type="http://schemas.openxmlformats.org/officeDocument/2006/relationships/slide" Target="slide15.xml"/><Relationship Id="rId10" Type="http://schemas.openxmlformats.org/officeDocument/2006/relationships/image" Target="../media/image13.gif"/><Relationship Id="rId4" Type="http://schemas.openxmlformats.org/officeDocument/2006/relationships/image" Target="../media/image10.png"/><Relationship Id="rId9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5" Type="http://schemas.openxmlformats.org/officeDocument/2006/relationships/slide" Target="slide14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5.png"/><Relationship Id="rId1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1" y="102760"/>
            <a:ext cx="12192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"/>
          <a:stretch/>
        </p:blipFill>
        <p:spPr>
          <a:xfrm rot="12870486" flipV="1">
            <a:off x="11393646" y="271581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3293" y="841750"/>
            <a:ext cx="84757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24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 nghiệm sau (vòng quay may mắn)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5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30813" y="22147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173320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519728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5" action="ppaction://hlinksldjump"/>
          </p:cNvPr>
          <p:cNvSpPr/>
          <p:nvPr/>
        </p:nvSpPr>
        <p:spPr>
          <a:xfrm>
            <a:off x="1492051" y="35032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80307" y="5395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ounded Rectangle 61">
            <a:hlinkClick r:id="rId6" action="ppaction://hlinksldjump"/>
          </p:cNvPr>
          <p:cNvSpPr/>
          <p:nvPr/>
        </p:nvSpPr>
        <p:spPr>
          <a:xfrm>
            <a:off x="2847717" y="35246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ight Arrow 4">
            <a:hlinkClick r:id="rId12" action="ppaction://hlinksldjump"/>
          </p:cNvPr>
          <p:cNvSpPr/>
          <p:nvPr/>
        </p:nvSpPr>
        <p:spPr>
          <a:xfrm>
            <a:off x="0" y="6316395"/>
            <a:ext cx="1220107" cy="5416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2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07407E-6 L 3.54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 Từ thế kỉ XIII, người Thái di cư từ phía bắc xuống phía nam đã dẫn tới sự hình thành của hai quốc gia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Su-khô-thay và Lan Xang.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Cham-pa và Su-khô-thay.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24510" y="326543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và Cham-pa.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Mô-giô-pa-hit và Gia-va.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82704" y="396680"/>
            <a:ext cx="10018709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 Vương quốc Su-khô-thay là tiền thân của quốc gia nào hiện nay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200" y="3769829"/>
            <a:ext cx="53848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Lan.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3707" y="2255623"/>
            <a:ext cx="61166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Ma-lai-xi-a.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6699" y="3950061"/>
            <a:ext cx="550780" cy="44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65" y="2566766"/>
            <a:ext cx="509737" cy="447951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258" y="2264440"/>
            <a:ext cx="535974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79" y="2413000"/>
            <a:ext cx="498805" cy="4383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5416" y="3597979"/>
            <a:ext cx="60349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361" y="3795065"/>
            <a:ext cx="494143" cy="434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0150" y="26795"/>
            <a:ext cx="9478161" cy="148552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Vương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Pa-gan là tiền thân của quốc gia nào hiện nay?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40762" y="2056013"/>
            <a:ext cx="4906799" cy="1468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3498" y="3803761"/>
            <a:ext cx="4906799" cy="13266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65897" y="2589609"/>
            <a:ext cx="603607" cy="4828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64" y="4245628"/>
            <a:ext cx="482321" cy="4238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3497" y="2056013"/>
            <a:ext cx="5155735" cy="14723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08" y="2619814"/>
            <a:ext cx="421477" cy="3703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4401" y="3815881"/>
            <a:ext cx="4906799" cy="1314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/>
              <a:t>.</a:t>
            </a:r>
            <a:endParaRPr lang="vi-VN" sz="2667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83" y="4264664"/>
            <a:ext cx="460659" cy="404821"/>
          </a:xfrm>
          <a:prstGeom prst="rect">
            <a:avLst/>
          </a:prstGeom>
        </p:spPr>
      </p:pic>
      <p:sp>
        <p:nvSpPr>
          <p:cNvPr id="19" name="Cloud 18">
            <a:hlinkClick r:id="rId15" action="ppaction://hlinksldjump"/>
          </p:cNvPr>
          <p:cNvSpPr/>
          <p:nvPr/>
        </p:nvSpPr>
        <p:spPr>
          <a:xfrm>
            <a:off x="4688968" y="567823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720" y="62469"/>
            <a:ext cx="9517443" cy="13345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triều nào đã thống nhất được In-đô-nê-xi-a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9218" y="3787225"/>
            <a:ext cx="5854633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Xu-la-vê-di</a:t>
            </a:r>
            <a:r>
              <a:rPr lang="en-US" smtClean="0"/>
              <a:t>.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95638" y="2098699"/>
            <a:ext cx="5308513" cy="1335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Gia-va (Mô-giô-pa-hít)	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51" y="4032482"/>
            <a:ext cx="550045" cy="4833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68" y="2790097"/>
            <a:ext cx="532883" cy="42630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25152" y="569696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218" y="2128044"/>
            <a:ext cx="5863373" cy="13058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Xu-ma-tơ-ra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15" y="2650447"/>
            <a:ext cx="558236" cy="4905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95638" y="3787225"/>
            <a:ext cx="5243239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Ca-li-man-tan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48" y="4125287"/>
            <a:ext cx="592353" cy="5205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1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 Văn hóa Đông Nam Á chịu ảnh hưởng mạnh mẽ nhất từ nền văn hóa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Trung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69454" y="289795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Tây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7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23293" y="841750"/>
            <a:ext cx="84757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24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SGK/36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 descr="C:\Users\Admin\Pictures\Screenshots\Screenshot (541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69512" r="25768" b="21080"/>
          <a:stretch/>
        </p:blipFill>
        <p:spPr bwMode="auto">
          <a:xfrm>
            <a:off x="1669562" y="2173898"/>
            <a:ext cx="9232900" cy="178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602" y="1410079"/>
            <a:ext cx="106560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1.Học bài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2.Làm bài tập phần vận dụng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3.Chuẩn bị bài mới: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 _ VƯƠNG QUỐC CAM-PU-CHIA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10108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7415" y="315186"/>
            <a:ext cx="99358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QUAN SÁT HÌNH ẢNH VÀ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CÁC CÂU HỎI SAU</a:t>
            </a:r>
          </a:p>
          <a:p>
            <a:pPr lvl="0"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1.Hình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trên giúp em liên tưởng đến khu vực nào?</a:t>
            </a:r>
          </a:p>
          <a:p>
            <a:pPr lvl="0"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2.Nêu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vài điều mà em biết về khu vực đó?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88693" y="288818"/>
            <a:ext cx="772474" cy="568229"/>
          </a:xfrm>
          <a:prstGeom prst="rect">
            <a:avLst/>
          </a:prstGeom>
        </p:spPr>
      </p:pic>
      <p:pic>
        <p:nvPicPr>
          <p:cNvPr id="8195" name="Picture 13" descr="Screenshot (540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 t="16725" r="39293" b="13242"/>
          <a:stretch/>
        </p:blipFill>
        <p:spPr bwMode="auto">
          <a:xfrm>
            <a:off x="-1" y="2626621"/>
            <a:ext cx="5119321" cy="4263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8194" name="Picture 14" descr="Screenshot (53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3" t="39722" r="59724" b="17683"/>
          <a:stretch>
            <a:fillRect/>
          </a:stretch>
        </p:blipFill>
        <p:spPr bwMode="auto">
          <a:xfrm>
            <a:off x="5119320" y="2518117"/>
            <a:ext cx="2869809" cy="432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5" descr="Screenshot (53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8" t="39722" r="19594" b="17683"/>
          <a:stretch>
            <a:fillRect/>
          </a:stretch>
        </p:blipFill>
        <p:spPr bwMode="auto">
          <a:xfrm>
            <a:off x="7800974" y="2626621"/>
            <a:ext cx="4843463" cy="421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943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35712" y="1720658"/>
            <a:ext cx="4343400" cy="8326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đồ Đông Nam Á</a:t>
            </a:r>
          </a:p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(TKX- TKVI)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18278" y="1797896"/>
            <a:ext cx="3271891" cy="778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 Ram Kham - hèng (Xu – khô –thai, 1292)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454619" y="1823254"/>
            <a:ext cx="3271891" cy="778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đền tháp </a:t>
            </a:r>
          </a:p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(Mi-an-ma)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64D42-1A91-C44F-A499-950813D3F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ADEE1A-0002-0F40-8118-C6B26896C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-6055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AF896F-1712-3A44-A8E9-1C7E0BC74F78}"/>
              </a:ext>
            </a:extLst>
          </p:cNvPr>
          <p:cNvSpPr txBox="1"/>
          <p:nvPr/>
        </p:nvSpPr>
        <p:spPr>
          <a:xfrm>
            <a:off x="587022" y="483146"/>
            <a:ext cx="11017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4.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ĐẦU THẾ KỈ XVI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8578" y="2055391"/>
            <a:ext cx="1066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 KHÁI QUÁT LỊCH SỬ ĐÔNG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99868" y="3735164"/>
            <a:ext cx="892777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Quá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99867" y="4866851"/>
            <a:ext cx="8927777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"/>
          <a:stretch/>
        </p:blipFill>
        <p:spPr>
          <a:xfrm rot="12870486" flipV="1">
            <a:off x="11456674" y="2630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36638" y="116038"/>
            <a:ext cx="8645236" cy="724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10. KHÁI QUÁT LỊCH SỬ ĐÔNG NAM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2371" y="1021770"/>
            <a:ext cx="589844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Quá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68531" y="840910"/>
            <a:ext cx="6050844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lược đồ 10.1 và đọc tư liệu SGK/34, 35, em hãy: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được quá trình hình thành, phát triển của các quốc gia Đông Nam Á từ nửa sau thế kỉ X đến nửa đầu thế kỉ</a:t>
            </a:r>
            <a:r>
              <a:rPr lang="en-US" sz="2400" b="1" spc="-7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XVI.</a:t>
            </a:r>
            <a:endParaRPr lang="en-US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C:\Users\Admin\Pictures\Screenshots\Screenshot (540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4" t="16918" r="38853" b="9847"/>
          <a:stretch/>
        </p:blipFill>
        <p:spPr bwMode="auto">
          <a:xfrm>
            <a:off x="7331122" y="2385744"/>
            <a:ext cx="4860877" cy="4472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"/>
            <a:ext cx="2179982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491412"/>
              </p:ext>
            </p:extLst>
          </p:nvPr>
        </p:nvGraphicFramePr>
        <p:xfrm>
          <a:off x="-1" y="0"/>
          <a:ext cx="12192001" cy="699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Bitmap Image" r:id="rId3" imgW="5934903" imgH="4420217" progId="Paint.Picture">
                  <p:embed/>
                </p:oleObj>
              </mc:Choice>
              <mc:Fallback>
                <p:oleObj name="Bitmap Image" r:id="rId3" imgW="5934903" imgH="442021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12192001" cy="6999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953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36638" y="116038"/>
            <a:ext cx="8645236" cy="724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10. KHÁI QUÁT LỊCH SỬ ĐÔNG NAM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2371" y="1021770"/>
            <a:ext cx="589844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Quá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C:\Users\Admin\Pictures\Screenshots\Screenshot (540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4" t="16918" r="38853" b="9847"/>
          <a:stretch/>
        </p:blipFill>
        <p:spPr bwMode="auto">
          <a:xfrm>
            <a:off x="6070818" y="1021770"/>
            <a:ext cx="6121182" cy="5836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2710" y="2172135"/>
            <a:ext cx="5898446" cy="3660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X, thời kì thống nhất và phát triển của một số quốc gia như: Cam-pu-chia, Pa-gan, Sri Vi-giay-a.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XIII, đánh dấu mốc quan trọng trên con đường phát triển của các quốc gia phong kiến Đông Nam Á</a:t>
            </a:r>
            <a:r>
              <a:rPr lang="en-US" sz="2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XV, v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 quốc Ma-lắc-ca được thành lập. nhanh chóng phát triển thịnh vượng.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710" y="5459614"/>
            <a:ext cx="5898446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nửa sau thế kỉ X đến nửa đầu thế kỉ XVI là thời kì phát triển thịnh vượng của nền kinh tế khu </a:t>
            </a:r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vực.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8233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309101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36638" y="116038"/>
            <a:ext cx="8645236" cy="724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10. KHÁI QUÁT LỊCH SỬ ĐÔNG NAM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2065" y="963902"/>
            <a:ext cx="6117191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895655"/>
              </p:ext>
            </p:extLst>
          </p:nvPr>
        </p:nvGraphicFramePr>
        <p:xfrm>
          <a:off x="7016261" y="3290009"/>
          <a:ext cx="4557925" cy="11188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26567">
                  <a:extLst>
                    <a:ext uri="{9D8B030D-6E8A-4147-A177-3AD203B41FA5}">
                      <a16:colId xmlns:a16="http://schemas.microsoft.com/office/drawing/2014/main" val="3473237231"/>
                    </a:ext>
                  </a:extLst>
                </a:gridCol>
                <a:gridCol w="3231358">
                  <a:extLst>
                    <a:ext uri="{9D8B030D-6E8A-4147-A177-3AD203B41FA5}">
                      <a16:colId xmlns:a16="http://schemas.microsoft.com/office/drawing/2014/main" val="3908299901"/>
                    </a:ext>
                  </a:extLst>
                </a:gridCol>
              </a:tblGrid>
              <a:tr h="3729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875190"/>
                  </a:ext>
                </a:extLst>
              </a:tr>
              <a:tr h="3729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9495811"/>
                  </a:ext>
                </a:extLst>
              </a:tr>
              <a:tr h="3729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59825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566265" y="999940"/>
            <a:ext cx="545791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10.2 và 10.3), đọc tài liệu (Kênh chữ SGK/35, 36) em hãy: </a:t>
            </a:r>
            <a:r>
              <a:rPr kumimoji="0" lang="en-US" altLang="en-US" sz="2400" b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kỉ X đến 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 kỉ </a:t>
            </a:r>
            <a:r>
              <a:rPr kumimoji="0" lang="en-US" altLang="en-US" sz="2400" b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 theo mẫu</a:t>
            </a:r>
            <a:endParaRPr kumimoji="0" lang="en-US" altLang="en-US" sz="3200" b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62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850705"/>
              </p:ext>
            </p:extLst>
          </p:nvPr>
        </p:nvGraphicFramePr>
        <p:xfrm>
          <a:off x="471488" y="500063"/>
          <a:ext cx="11329988" cy="611505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000375">
                  <a:extLst>
                    <a:ext uri="{9D8B030D-6E8A-4147-A177-3AD203B41FA5}">
                      <a16:colId xmlns:a16="http://schemas.microsoft.com/office/drawing/2014/main" val="2673103902"/>
                    </a:ext>
                  </a:extLst>
                </a:gridCol>
                <a:gridCol w="8329613">
                  <a:extLst>
                    <a:ext uri="{9D8B030D-6E8A-4147-A177-3AD203B41FA5}">
                      <a16:colId xmlns:a16="http://schemas.microsoft.com/office/drawing/2014/main" val="3037135527"/>
                    </a:ext>
                  </a:extLst>
                </a:gridCol>
              </a:tblGrid>
              <a:tr h="668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732312"/>
                  </a:ext>
                </a:extLst>
              </a:tr>
              <a:tr h="13844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5588092"/>
                  </a:ext>
                </a:extLst>
              </a:tr>
              <a:tr h="13844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7327392"/>
                  </a:ext>
                </a:extLst>
              </a:tr>
              <a:tr h="1339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học, sử học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8649097"/>
                  </a:ext>
                </a:extLst>
              </a:tr>
              <a:tr h="1339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- điêu khắc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434732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614739" y="1400546"/>
            <a:ext cx="8186736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Hin đu giáo, Phật giáo, Nho giáo, Hồi giáo chi phối đời sống tinh thần và chính trị ở Đông Nam Á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4740" y="2777122"/>
            <a:ext cx="8186736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Sớm xuất hiện trên cơ sở ảnh hưởng của chữ Phạn và chữ Hán (Chữ Khơ-me, chữ Chăm,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Nôm,…)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14740" y="4022417"/>
            <a:ext cx="7958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Sử thi Riêm Kê (Cam-pu-chia)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Đại Việt sử ký toàn thư (Đại Việt)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4740" y="5510069"/>
            <a:ext cx="8186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Nhiều công trình nổi tiếng như: Thăng Long (Đại Việt), Pa-gan (Mi-an-ma), đền tháp Ăng-co (Cam-pu-chia),… 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36638" y="116038"/>
            <a:ext cx="8645236" cy="724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10. KHÁI QUÁT LỊCH SỬ ĐÔNG NAM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2065" y="963902"/>
            <a:ext cx="6117191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204931"/>
              </p:ext>
            </p:extLst>
          </p:nvPr>
        </p:nvGraphicFramePr>
        <p:xfrm>
          <a:off x="242710" y="2156777"/>
          <a:ext cx="10058578" cy="33655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43315">
                  <a:extLst>
                    <a:ext uri="{9D8B030D-6E8A-4147-A177-3AD203B41FA5}">
                      <a16:colId xmlns:a16="http://schemas.microsoft.com/office/drawing/2014/main" val="3463047714"/>
                    </a:ext>
                  </a:extLst>
                </a:gridCol>
                <a:gridCol w="7815263">
                  <a:extLst>
                    <a:ext uri="{9D8B030D-6E8A-4147-A177-3AD203B41FA5}">
                      <a16:colId xmlns:a16="http://schemas.microsoft.com/office/drawing/2014/main" val="31817817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2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2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1684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Hin đu giáo, Phật giáo, Nho giáo, Hồi giáo chi phối đời sống tinh thần và chính trị ở Đông Nam Á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2691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 xuất hiện trên cơ sở ảnh hưởng của chữ Phạn và chữ Hán (Chữ Khơ-me, chữ Chăm, chưa Nôm,…)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005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học, sử học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Sử thi Riêm Kê (Cam-pu-chia)</a:t>
                      </a:r>
                    </a:p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Đại Việt sử ký toàn thư (Đại Việt)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4824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- điêu khắc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 công trình nổi tiếng như: Thăng Long (Đại Việt), Pa-gan (Mi-an-ma), đền tháp Ăng-co (Cam-pu-chia),…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6271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43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869</Words>
  <PresentationFormat>Widescreen</PresentationFormat>
  <Paragraphs>128</Paragraphs>
  <Slides>19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Bodoni MT Black</vt:lpstr>
      <vt:lpstr>Calibri</vt:lpstr>
      <vt:lpstr>Calibri Light</vt:lpstr>
      <vt:lpstr>Tahoma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2021-07-16T03:19:13Z</dcterms:created>
  <dcterms:modified xsi:type="dcterms:W3CDTF">2022-06-29T16:02:24Z</dcterms:modified>
</cp:coreProperties>
</file>