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85"/>
  </p:notesMasterIdLst>
  <p:sldIdLst>
    <p:sldId id="264" r:id="rId3"/>
    <p:sldId id="352" r:id="rId4"/>
    <p:sldId id="353" r:id="rId5"/>
    <p:sldId id="354" r:id="rId6"/>
    <p:sldId id="355" r:id="rId7"/>
    <p:sldId id="356" r:id="rId8"/>
    <p:sldId id="357" r:id="rId9"/>
    <p:sldId id="358" r:id="rId10"/>
    <p:sldId id="359" r:id="rId11"/>
    <p:sldId id="360" r:id="rId12"/>
    <p:sldId id="366" r:id="rId13"/>
    <p:sldId id="361" r:id="rId14"/>
    <p:sldId id="367" r:id="rId15"/>
    <p:sldId id="362" r:id="rId16"/>
    <p:sldId id="363" r:id="rId17"/>
    <p:sldId id="364" r:id="rId18"/>
    <p:sldId id="365"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412" r:id="rId64"/>
    <p:sldId id="413" r:id="rId65"/>
    <p:sldId id="414" r:id="rId66"/>
    <p:sldId id="415" r:id="rId67"/>
    <p:sldId id="416" r:id="rId68"/>
    <p:sldId id="417" r:id="rId69"/>
    <p:sldId id="418" r:id="rId70"/>
    <p:sldId id="419" r:id="rId71"/>
    <p:sldId id="421" r:id="rId72"/>
    <p:sldId id="420" r:id="rId73"/>
    <p:sldId id="422" r:id="rId74"/>
    <p:sldId id="423" r:id="rId75"/>
    <p:sldId id="424" r:id="rId76"/>
    <p:sldId id="425" r:id="rId77"/>
    <p:sldId id="427" r:id="rId78"/>
    <p:sldId id="426" r:id="rId79"/>
    <p:sldId id="428" r:id="rId80"/>
    <p:sldId id="429" r:id="rId81"/>
    <p:sldId id="430" r:id="rId82"/>
    <p:sldId id="431" r:id="rId83"/>
    <p:sldId id="306"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2274"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F5450-23EF-4499-A764-90F5D8459BF3}" type="datetimeFigureOut">
              <a:rPr lang="en-US" smtClean="0"/>
              <a:t>02/11/2023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57F06-3A1D-4764-8411-50F3BBC51DC1}" type="slidenum">
              <a:rPr lang="en-US" smtClean="0"/>
              <a:t>‹#›</a:t>
            </a:fld>
            <a:endParaRPr lang="en-US"/>
          </a:p>
        </p:txBody>
      </p:sp>
    </p:spTree>
    <p:extLst>
      <p:ext uri="{BB962C8B-B14F-4D97-AF65-F5344CB8AC3E}">
        <p14:creationId xmlns:p14="http://schemas.microsoft.com/office/powerpoint/2010/main" val="160754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pPr marL="0" lvl="0" indent="0" algn="l" rtl="0">
              <a:spcBef>
                <a:spcPts val="0"/>
              </a:spcBef>
              <a:spcAft>
                <a:spcPts val="0"/>
              </a:spcAft>
              <a:buNone/>
            </a:pPr>
            <a:endParaRPr dirty="0"/>
          </a:p>
        </p:txBody>
      </p:sp>
      <p:sp>
        <p:nvSpPr>
          <p:cNvPr id="80" name="Google Shape;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543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2385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750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623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564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6502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6968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80516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9547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9183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50883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4536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9009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41983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7401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65066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71400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05074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1623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66229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0417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53375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86344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52395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0908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47263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0514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26809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2084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634360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03367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35427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79612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05670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633303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639021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01291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30789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08976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1786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57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29174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9371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08621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99499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510303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75785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9008537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403303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480743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556686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3543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237552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8281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742385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444411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596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872993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81427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771893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69329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45773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603085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1384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80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19398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249843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711452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639091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67790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13676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886424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335275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566895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769283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57214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190306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76560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16685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pPr marL="0" lvl="0" indent="0" algn="l" rtl="0">
              <a:spcBef>
                <a:spcPts val="0"/>
              </a:spcBef>
              <a:spcAft>
                <a:spcPts val="0"/>
              </a:spcAft>
              <a:buNone/>
            </a:pPr>
            <a:endParaRPr dirty="0"/>
          </a:p>
        </p:txBody>
      </p:sp>
      <p:sp>
        <p:nvSpPr>
          <p:cNvPr id="598" name="Google Shape;59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32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5326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37DF4-B049-4F55-9BCD-E7FA8690C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F0188-4AB6-4B0B-BA73-2A6FD70F9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001F2B-854A-4A5D-9E8D-239CEBA1599B}"/>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EC8453A-8386-4628-8AB8-70828E7D2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C8085-26AE-4B0F-8DEC-78D26A650314}"/>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463998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A52E8-4412-4605-B204-45696D903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E1473-ECAC-4319-989D-D15C3FAE49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9BA820-0CF2-4E09-BD21-B23892DDFFDE}"/>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6E20FF94-0F47-49C3-AC84-5B53E6A98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14199-8672-45FA-B9E1-DB8F00E3C980}"/>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61646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607268-BAB4-4253-96F3-0D0578A42E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76D66-8043-4298-9B25-D7FA3787C4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F315A-9248-40EE-BFC0-4C4E87BD8244}"/>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63095A3E-7869-4401-BD1C-FF5162FFF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4050D-3F8D-4483-BA30-22C958567AA9}"/>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49684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284166377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105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3133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1015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6607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4979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7364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9299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2790-B3F2-4B41-8581-8744F0FE23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84FBA-9893-4812-A69F-794364D9DA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E1DE3-FC1E-4800-BE64-85ADE451BAB1}"/>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B00BB7C-5B6B-4DA8-8CED-0ABF2EACB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4945D-2570-4657-B5BA-958307772C7B}"/>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961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0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9657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9981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3123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81692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761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31982351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4029-D51F-4C58-8E53-3361B8959E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B99D33-16AA-4CDF-BBE8-037093715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1C10B2-409F-447B-A8EA-944896C2063E}"/>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22E5431F-A63F-494F-8097-8E6543631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768DA-F50B-4AA3-AE90-9A31CD7C1251}"/>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426474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E784-CDB2-4B8C-AAA7-6548B95F5B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B9EEE-1E6D-45EF-9389-78E49A1410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298844-2F49-4A2F-B05E-8009D8E7EE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24DC42-93DF-4810-A116-1DCA80E0F6C9}"/>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3A8DB6C-4112-495A-94AD-8AB842EC53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2F5129-7C05-42F5-923F-A937E24B50E5}"/>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14146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FED4-460D-4522-8B0D-D24E8EAD06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10E76-7320-47E6-A671-84CE9E2E4C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949F49-455D-4B21-A0F8-089A1196D4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488BD3-8BB1-4DAD-8B7C-0C2C23E87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87B6C-E076-45A3-BE02-B7BC3D83985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24973A-98CE-4CD3-A3FB-35A132033A37}"/>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8" name="Footer Placeholder 7">
            <a:extLst>
              <a:ext uri="{FF2B5EF4-FFF2-40B4-BE49-F238E27FC236}">
                <a16:creationId xmlns:a16="http://schemas.microsoft.com/office/drawing/2014/main" id="{FF6DC6CC-2640-4B25-83E3-9661E1C639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250951-8C9D-4EA1-A37A-F03CFEA87A73}"/>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1912957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1F4C-792E-42DD-B61E-E0244721C4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D00841-C19E-4FFA-8304-CCA033A66BBA}"/>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4" name="Footer Placeholder 3">
            <a:extLst>
              <a:ext uri="{FF2B5EF4-FFF2-40B4-BE49-F238E27FC236}">
                <a16:creationId xmlns:a16="http://schemas.microsoft.com/office/drawing/2014/main" id="{9FB51FD0-4E37-4AAF-930C-C43C30E38F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EE06E-D2A2-494F-95BD-190A9D22D3CD}"/>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60153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481BB3-CB37-49AA-A27D-89EA77DA3C39}"/>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3" name="Footer Placeholder 2">
            <a:extLst>
              <a:ext uri="{FF2B5EF4-FFF2-40B4-BE49-F238E27FC236}">
                <a16:creationId xmlns:a16="http://schemas.microsoft.com/office/drawing/2014/main" id="{60A2DD33-ED0E-41D2-991D-1810CB8809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786DCD-B78D-4889-8555-1E2EFDA47389}"/>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146304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B0F8-FC1E-40BE-86A8-5330533DE0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94C37-5337-4505-8CB3-2332996C1E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6A3E29-FF49-4CD3-8354-A030821B4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653801-DA4D-4C26-B324-57C9C380131C}"/>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D5A1F5C-91A7-435A-8F07-0CCD2CBADB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A0642-D504-41A0-A0EF-D0C82DFE718C}"/>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84185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4AC8-7E86-4409-9CE8-7C448232A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C92329-4686-4879-AB06-3A5ACB8B7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A6D5A2-89C5-4CF8-A89A-1E3B22BB86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9D206F-A13F-4177-B550-DA4F3578FF51}"/>
              </a:ext>
            </a:extLst>
          </p:cNvPr>
          <p:cNvSpPr>
            <a:spLocks noGrp="1"/>
          </p:cNvSpPr>
          <p:nvPr>
            <p:ph type="dt" sz="half" idx="10"/>
          </p:nvPr>
        </p:nvSpPr>
        <p:spPr/>
        <p:txBody>
          <a:bodyPr/>
          <a:lstStyle/>
          <a:p>
            <a:fld id="{1703181F-7C1A-4F3B-BE67-31C20DCC37EF}" type="datetimeFigureOut">
              <a:rPr lang="en-US" smtClean="0"/>
              <a:t>02/11/2023</a:t>
            </a:fld>
            <a:endParaRPr lang="en-US"/>
          </a:p>
        </p:txBody>
      </p:sp>
      <p:sp>
        <p:nvSpPr>
          <p:cNvPr id="6" name="Footer Placeholder 5">
            <a:extLst>
              <a:ext uri="{FF2B5EF4-FFF2-40B4-BE49-F238E27FC236}">
                <a16:creationId xmlns:a16="http://schemas.microsoft.com/office/drawing/2014/main" id="{BCDE0DA0-E8CB-4800-8A30-737BF8A6B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42B3F3-2D65-42D7-8537-795D657E8C34}"/>
              </a:ext>
            </a:extLst>
          </p:cNvPr>
          <p:cNvSpPr>
            <a:spLocks noGrp="1"/>
          </p:cNvSpPr>
          <p:nvPr>
            <p:ph type="sldNum" sz="quarter" idx="12"/>
          </p:nvPr>
        </p:nvSpPr>
        <p:spPr/>
        <p:txBody>
          <a:bodyPr/>
          <a:lstStyle/>
          <a:p>
            <a:fld id="{39629BBA-674B-49EC-944F-A050F6FD1038}" type="slidenum">
              <a:rPr lang="en-US" smtClean="0"/>
              <a:t>‹#›</a:t>
            </a:fld>
            <a:endParaRPr lang="en-US"/>
          </a:p>
        </p:txBody>
      </p:sp>
    </p:spTree>
    <p:extLst>
      <p:ext uri="{BB962C8B-B14F-4D97-AF65-F5344CB8AC3E}">
        <p14:creationId xmlns:p14="http://schemas.microsoft.com/office/powerpoint/2010/main" val="2235586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20FDB-DB5F-43C0-8E50-208137B71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AE8A65-8F6B-4062-9A5D-F712B9D1EF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79E90-9B8B-41A9-A281-56AE98C68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3181F-7C1A-4F3B-BE67-31C20DCC37EF}" type="datetimeFigureOut">
              <a:rPr lang="en-US" smtClean="0"/>
              <a:t>02/11/2023</a:t>
            </a:fld>
            <a:endParaRPr lang="en-US"/>
          </a:p>
        </p:txBody>
      </p:sp>
      <p:sp>
        <p:nvSpPr>
          <p:cNvPr id="5" name="Footer Placeholder 4">
            <a:extLst>
              <a:ext uri="{FF2B5EF4-FFF2-40B4-BE49-F238E27FC236}">
                <a16:creationId xmlns:a16="http://schemas.microsoft.com/office/drawing/2014/main" id="{DFA4032C-59DE-4A81-821E-90E85B8A0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C23BED-AD9E-4D84-B3BA-A28C925A7D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29BBA-674B-49EC-944F-A050F6FD1038}" type="slidenum">
              <a:rPr lang="en-US" smtClean="0"/>
              <a:t>‹#›</a:t>
            </a:fld>
            <a:endParaRPr lang="en-US"/>
          </a:p>
        </p:txBody>
      </p:sp>
    </p:spTree>
    <p:extLst>
      <p:ext uri="{BB962C8B-B14F-4D97-AF65-F5344CB8AC3E}">
        <p14:creationId xmlns:p14="http://schemas.microsoft.com/office/powerpoint/2010/main" val="1631513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02/11/2023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653989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9"/>
          <p:cNvPicPr preferRelativeResize="0"/>
          <p:nvPr/>
        </p:nvPicPr>
        <p:blipFill rotWithShape="1">
          <a:blip r:embed="rId3">
            <a:alphaModFix/>
          </a:blip>
          <a:srcRect/>
          <a:stretch/>
        </p:blipFill>
        <p:spPr>
          <a:xfrm>
            <a:off x="5334000" y="0"/>
            <a:ext cx="6858000" cy="6858000"/>
          </a:xfrm>
          <a:prstGeom prst="rect">
            <a:avLst/>
          </a:prstGeom>
          <a:noFill/>
          <a:ln>
            <a:noFill/>
          </a:ln>
        </p:spPr>
      </p:pic>
      <p:sp>
        <p:nvSpPr>
          <p:cNvPr id="85" name="Google Shape;85;p9"/>
          <p:cNvSpPr txBox="1"/>
          <p:nvPr/>
        </p:nvSpPr>
        <p:spPr>
          <a:xfrm>
            <a:off x="19050" y="148316"/>
            <a:ext cx="6625706" cy="193895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Bài</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4: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Tiếng</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c</a:t>
            </a:r>
            <a:r>
              <a:rPr kumimoji="0" lang="vi-VN"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ười</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trong</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th</a:t>
            </a:r>
            <a:r>
              <a:rPr kumimoji="0" lang="vi-VN"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ơ</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trào</a:t>
            </a:r>
            <a:r>
              <a:rPr kumimoji="0" lang="en-US" sz="60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Times New Roman"/>
                <a:sym typeface="Times New Roman"/>
              </a:rPr>
              <a:t> </a:t>
            </a:r>
            <a:r>
              <a:rPr kumimoji="0" lang="en-US" sz="6000" b="1" i="0" u="none" strike="noStrike" kern="1200" cap="none" spc="0" normalizeH="0" baseline="0" noProof="0" dirty="0" err="1">
                <a:ln>
                  <a:noFill/>
                </a:ln>
                <a:solidFill>
                  <a:srgbClr val="FF0000"/>
                </a:solidFill>
                <a:effectLst/>
                <a:uLnTx/>
                <a:uFillTx/>
                <a:latin typeface="#9Slide05 Fourth Medium" panose="00000600000000000000" pitchFamily="2" charset="0"/>
                <a:ea typeface="+mn-ea"/>
                <a:cs typeface="Times New Roman"/>
                <a:sym typeface="Times New Roman"/>
              </a:rPr>
              <a:t>phúng</a:t>
            </a:r>
            <a:endParaRPr kumimoji="0" sz="2800" b="1" i="0" u="none" strike="noStrike" kern="1200" cap="none" spc="0" normalizeH="0" baseline="0" noProof="0" dirty="0">
              <a:ln>
                <a:noFill/>
              </a:ln>
              <a:solidFill>
                <a:srgbClr val="FF0000"/>
              </a:solidFill>
              <a:effectLst/>
              <a:uLnTx/>
              <a:uFillTx/>
              <a:latin typeface="#9Slide05 Fourth Medium" panose="00000600000000000000" pitchFamily="2" charset="0"/>
              <a:ea typeface="+mn-ea"/>
              <a:cs typeface="+mn-cs"/>
            </a:endParaRPr>
          </a:p>
        </p:txBody>
      </p:sp>
      <p:sp>
        <p:nvSpPr>
          <p:cNvPr id="2" name="TextBox 1">
            <a:extLst>
              <a:ext uri="{FF2B5EF4-FFF2-40B4-BE49-F238E27FC236}">
                <a16:creationId xmlns:a16="http://schemas.microsoft.com/office/drawing/2014/main" id="{21FF5818-4A63-4DB3-B5CC-BE5A7E6E621A}"/>
              </a:ext>
            </a:extLst>
          </p:cNvPr>
          <p:cNvSpPr txBox="1"/>
          <p:nvPr/>
        </p:nvSpPr>
        <p:spPr>
          <a:xfrm>
            <a:off x="119270" y="3089690"/>
            <a:ext cx="7245626" cy="2410083"/>
          </a:xfrm>
          <a:prstGeom prst="rect">
            <a:avLst/>
          </a:prstGeom>
          <a:noFill/>
        </p:spPr>
        <p:txBody>
          <a:bodyPr wrap="square" rtlCol="0">
            <a:spAutoFit/>
          </a:bodyPr>
          <a:lstStyle/>
          <a:p>
            <a:pPr algn="ctr">
              <a:lnSpc>
                <a:spcPct val="107000"/>
              </a:lnSpc>
            </a:pP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Bài</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4: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Viết</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bài</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văn</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phân</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tích</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một</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tác</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phẩm</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văn</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học</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p>
          <a:p>
            <a:pPr algn="ctr">
              <a:lnSpc>
                <a:spcPct val="107000"/>
              </a:lnSpc>
            </a:pP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(Th</a:t>
            </a:r>
            <a:r>
              <a:rPr lang="vi-VN" sz="4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ơ</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trào</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 </a:t>
            </a:r>
            <a:r>
              <a:rPr lang="en-US" sz="4800" b="1" dirty="0" err="1">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phúng</a:t>
            </a:r>
            <a:r>
              <a:rPr lang="en-US" sz="4800" b="1"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rPr>
              <a:t>)</a:t>
            </a:r>
            <a:endParaRPr lang="en-US" sz="4000" dirty="0">
              <a:solidFill>
                <a:srgbClr val="0070C0"/>
              </a:solidFill>
              <a:latin typeface="#9Slide05 SVNBlenda Script" panose="02000804000000020003" pitchFamily="2"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par>
                                <p:cTn id="8" presetID="23" presetClass="entr" presetSubtype="16" fill="hold" nodeType="withEffect">
                                  <p:stCondLst>
                                    <p:cond delay="0"/>
                                  </p:stCondLst>
                                  <p:childTnLst>
                                    <p:set>
                                      <p:cBhvr>
                                        <p:cTn id="9" dur="1" fill="hold">
                                          <p:stCondLst>
                                            <p:cond delay="0"/>
                                          </p:stCondLst>
                                        </p:cTn>
                                        <p:tgtEl>
                                          <p:spTgt spid="85"/>
                                        </p:tgtEl>
                                        <p:attrNameLst>
                                          <p:attrName>style.visibility</p:attrName>
                                        </p:attrNameLst>
                                      </p:cBhvr>
                                      <p:to>
                                        <p:strVal val="visible"/>
                                      </p:to>
                                    </p:set>
                                    <p:anim calcmode="lin" valueType="num">
                                      <p:cBhvr additive="base">
                                        <p:cTn id="10" dur="500"/>
                                        <p:tgtEl>
                                          <p:spTgt spid="85"/>
                                        </p:tgtEl>
                                        <p:attrNameLst>
                                          <p:attrName>ppt_w</p:attrName>
                                        </p:attrNameLst>
                                      </p:cBhvr>
                                      <p:tavLst>
                                        <p:tav tm="0">
                                          <p:val>
                                            <p:strVal val="0"/>
                                          </p:val>
                                        </p:tav>
                                        <p:tav tm="100000">
                                          <p:val>
                                            <p:strVal val="#ppt_w"/>
                                          </p:val>
                                        </p:tav>
                                      </p:tavLst>
                                    </p:anim>
                                    <p:anim calcmode="lin" valueType="num">
                                      <p:cBhvr additive="base">
                                        <p:cTn id="11" dur="500"/>
                                        <p:tgtEl>
                                          <p:spTgt spid="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2061372" cy="5016758"/>
          </a:xfrm>
          <a:prstGeom prst="rect">
            <a:avLst/>
          </a:prstGeom>
          <a:noFill/>
        </p:spPr>
        <p:txBody>
          <a:bodyPr wrap="square" rtlCol="0">
            <a:spAutoFit/>
          </a:bodyPr>
          <a:lstStyle/>
          <a:p>
            <a:pPr algn="just"/>
            <a:r>
              <a:rPr lang="en-US" sz="3200" dirty="0">
                <a:solidFill>
                  <a:srgbClr val="000000"/>
                </a:solidFill>
                <a:latin typeface="Times New Roman" panose="02020603050405020304" pitchFamily="18" charset="0"/>
                <a:ea typeface="Times New Roman" panose="02020603050405020304" pitchFamily="18" charset="0"/>
              </a:rPr>
              <a:t>+ Hai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tiên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khắc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họa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cảnh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thọ</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1885950" marR="0" algn="just">
              <a:spcBef>
                <a:spcPts val="0"/>
              </a:spcBef>
              <a:spcAft>
                <a:spcPts val="0"/>
              </a:spcAft>
            </a:pPr>
            <a:r>
              <a:rPr lang="en-US" sz="3200" i="1" dirty="0">
                <a:solidFill>
                  <a:srgbClr val="000000"/>
                </a:solidFill>
                <a:latin typeface="Times New Roman" panose="02020603050405020304" pitchFamily="18" charset="0"/>
                <a:ea typeface="Times New Roman" panose="02020603050405020304" pitchFamily="18" charset="0"/>
              </a:rPr>
              <a:t>“</a:t>
            </a:r>
            <a:r>
              <a:rPr lang="en-US" sz="3200" i="1" dirty="0" err="1">
                <a:solidFill>
                  <a:srgbClr val="000000"/>
                </a:solidFill>
                <a:latin typeface="Times New Roman" panose="02020603050405020304" pitchFamily="18" charset="0"/>
                <a:ea typeface="Times New Roman" panose="02020603050405020304" pitchFamily="18" charset="0"/>
              </a:rPr>
              <a:t>Lẳng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lặng</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mà</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nghe</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nó</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chúc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nhau</a:t>
            </a:r>
            <a:endParaRPr lang="en-US" sz="2800" dirty="0">
              <a:latin typeface="Times New Roman" panose="02020603050405020304" pitchFamily="18" charset="0"/>
              <a:ea typeface="Times New Roman" panose="02020603050405020304" pitchFamily="18" charset="0"/>
            </a:endParaRPr>
          </a:p>
          <a:p>
            <a:pPr marL="1885950" marR="0" algn="just">
              <a:spcBef>
                <a:spcPts val="0"/>
              </a:spcBef>
              <a:spcAft>
                <a:spcPts val="0"/>
              </a:spcAft>
            </a:pPr>
            <a:r>
              <a:rPr lang="en-US" sz="3200" i="1" dirty="0" err="1">
                <a:solidFill>
                  <a:srgbClr val="000000"/>
                </a:solidFill>
                <a:latin typeface="Times New Roman" panose="02020603050405020304" pitchFamily="18" charset="0"/>
                <a:ea typeface="Times New Roman" panose="02020603050405020304" pitchFamily="18" charset="0"/>
              </a:rPr>
              <a:t>Chúc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nhau</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trăm</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tuổi</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bạc</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đầu</a:t>
            </a:r>
            <a:r>
              <a:rPr lang="en-US" sz="3200" i="1" dirty="0">
                <a:solidFill>
                  <a:srgbClr val="000000"/>
                </a:solidFill>
                <a:latin typeface="Times New Roman" panose="02020603050405020304" pitchFamily="18" charset="0"/>
                <a:ea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rPr>
              <a:t>râu</a:t>
            </a:r>
            <a:r>
              <a:rPr lang="en-US" sz="3200" i="1"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trăm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tuổi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đẹp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Nội</a:t>
            </a:r>
            <a:r>
              <a:rPr lang="en-US" sz="3200" dirty="0">
                <a:solidFill>
                  <a:srgbClr val="000000"/>
                </a:solidFill>
                <a:latin typeface="Times New Roman" panose="02020603050405020304" pitchFamily="18" charset="0"/>
                <a:ea typeface="Times New Roman" panose="02020603050405020304" pitchFamily="18" charset="0"/>
              </a:rPr>
              <a:t> dung </a:t>
            </a:r>
            <a:r>
              <a:rPr lang="en-US" sz="3200" dirty="0" err="1">
                <a:solidFill>
                  <a:srgbClr val="000000"/>
                </a:solidFill>
                <a:latin typeface="Times New Roman" panose="02020603050405020304" pitchFamily="18" charset="0"/>
                <a:ea typeface="Times New Roman" panose="02020603050405020304" pitchFamily="18" charset="0"/>
              </a:rPr>
              <a:t>lời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chúc</a:t>
            </a:r>
            <a:r>
              <a:rPr lang="en-US" sz="3200" dirty="0">
                <a:solidFill>
                  <a:srgbClr val="000000"/>
                </a:solidFill>
                <a:latin typeface="Times New Roman" panose="02020603050405020304" pitchFamily="18" charset="0"/>
                <a:ea typeface="Times New Roman" panose="02020603050405020304" pitchFamily="18" charset="0"/>
              </a:rPr>
              <a:t> ở </a:t>
            </a:r>
            <a:r>
              <a:rPr lang="en-US" sz="3200" dirty="0" err="1">
                <a:solidFill>
                  <a:srgbClr val="000000"/>
                </a:solidFill>
                <a:latin typeface="Times New Roman" panose="02020603050405020304" pitchFamily="18" charset="0"/>
                <a:ea typeface="Times New Roman" panose="02020603050405020304" pitchFamily="18" charset="0"/>
              </a:rPr>
              <a:t>hai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nhưng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dưới</a:t>
            </a:r>
            <a:r>
              <a:rPr lang="en-US" sz="3200" dirty="0">
                <a:solidFill>
                  <a:srgbClr val="000000"/>
                </a:solidFill>
                <a:latin typeface="Times New Roman" panose="02020603050405020304" pitchFamily="18" charset="0"/>
                <a:ea typeface="Times New Roman" panose="02020603050405020304" pitchFamily="18" charset="0"/>
              </a:rPr>
              <a:t> con </a:t>
            </a:r>
            <a:r>
              <a:rPr lang="en-US" sz="3200" dirty="0" err="1">
                <a:solidFill>
                  <a:srgbClr val="000000"/>
                </a:solidFill>
                <a:latin typeface="Times New Roman" panose="02020603050405020304" pitchFamily="18" charset="0"/>
                <a:ea typeface="Times New Roman" panose="02020603050405020304" pitchFamily="18" charset="0"/>
              </a:rPr>
              <a:t>mắt</a:t>
            </a:r>
            <a:r>
              <a:rPr lang="en-US" sz="3200" dirty="0">
                <a:solidFill>
                  <a:srgbClr val="000000"/>
                </a:solidFill>
                <a:latin typeface="Times New Roman" panose="02020603050405020304" pitchFamily="18" charset="0"/>
                <a:ea typeface="Times New Roman" panose="02020603050405020304" pitchFamily="18" charset="0"/>
              </a:rPr>
              <a:t> Tú </a:t>
            </a:r>
            <a:r>
              <a:rPr lang="en-US" sz="3200" dirty="0" err="1">
                <a:solidFill>
                  <a:srgbClr val="000000"/>
                </a:solidFill>
                <a:latin typeface="Times New Roman" panose="02020603050405020304" pitchFamily="18" charset="0"/>
                <a:ea typeface="Times New Roman" panose="02020603050405020304" pitchFamily="18" charset="0"/>
              </a:rPr>
              <a:t>Xương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phải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thế</a:t>
            </a:r>
            <a:r>
              <a:rPr lang="en-US" sz="3200" dirty="0">
                <a:solidFill>
                  <a:srgbClr val="000000"/>
                </a:solidFill>
                <a:latin typeface="Times New Roman" panose="02020603050405020304" pitchFamily="18" charset="0"/>
                <a:ea typeface="Times New Roman" panose="02020603050405020304" pitchFamily="18" charset="0"/>
              </a:rPr>
              <a:t>. Ta </a:t>
            </a:r>
            <a:r>
              <a:rPr lang="en-US" sz="3200" dirty="0" err="1">
                <a:solidFill>
                  <a:srgbClr val="000000"/>
                </a:solidFill>
                <a:latin typeface="Times New Roman" panose="02020603050405020304" pitchFamily="18" charset="0"/>
                <a:ea typeface="Times New Roman" panose="02020603050405020304" pitchFamily="18" charset="0"/>
              </a:rPr>
              <a:t>nhận</a:t>
            </a:r>
            <a:r>
              <a:rPr lang="en-US" sz="3200" dirty="0">
                <a:solidFill>
                  <a:srgbClr val="000000"/>
                </a:solidFill>
                <a:latin typeface="Times New Roman" panose="02020603050405020304" pitchFamily="18" charset="0"/>
                <a:ea typeface="Times New Roman" panose="02020603050405020304" pitchFamily="18" charset="0"/>
              </a:rPr>
              <a:t> ra </a:t>
            </a:r>
            <a:r>
              <a:rPr lang="en-US" sz="3200" dirty="0" err="1">
                <a:solidFill>
                  <a:srgbClr val="000000"/>
                </a:solidFill>
                <a:latin typeface="Times New Roman" panose="02020603050405020304" pitchFamily="18" charset="0"/>
                <a:ea typeface="Times New Roman" panose="02020603050405020304" pitchFamily="18" charset="0"/>
              </a:rPr>
              <a:t>đằng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ấy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thái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châm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biếm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của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ông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gọi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những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người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nó</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đứa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nhau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trăm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tuổi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vốn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chúc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trọng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kính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thêm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chữ</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bạc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đầu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râu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câu</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thơ</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ấy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ngay</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lập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tức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hóa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thành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lời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chế</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nhạo</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khôi</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hài</a:t>
            </a:r>
            <a:r>
              <a:rPr lang="en-US" sz="3200" dirty="0">
                <a:solidFill>
                  <a:srgbClr val="000000"/>
                </a:solidFill>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53136CB-60F5-4EB0-AFFA-37B2CE048549}"/>
              </a:ext>
            </a:extLst>
          </p:cNvPr>
          <p:cNvSpPr txBox="1"/>
          <p:nvPr/>
        </p:nvSpPr>
        <p:spPr>
          <a:xfrm>
            <a:off x="3387777" y="-1948721"/>
            <a:ext cx="4706912"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F90452A1-FED7-47E3-837F-12C2B89ADA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0757968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barn(inVertical)">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2061372"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lộ</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rõ</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toan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tính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77165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Phen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quyết</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buôn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177165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Thiên</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bao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nhiêu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đứa</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giã</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trầu</a:t>
            </a:r>
            <a:r>
              <a:rPr kumimoji="0" lang="en-US" sz="32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hô</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trịch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kẻ</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nhăng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đứa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Tú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trực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bộc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lộ</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khinh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hay ho,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trọng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đẹp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đẩu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râu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răng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Răng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dùng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thuý</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sâu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cay.</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853136CB-60F5-4EB0-AFFA-37B2CE048549}"/>
              </a:ext>
            </a:extLst>
          </p:cNvPr>
          <p:cNvSpPr txBox="1"/>
          <p:nvPr/>
        </p:nvSpPr>
        <p:spPr>
          <a:xfrm>
            <a:off x="3387777" y="-1948721"/>
            <a:ext cx="47069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5c2e70c9d5c47">
            <a:hlinkClick r:id="" action="ppaction://media"/>
            <a:extLst>
              <a:ext uri="{FF2B5EF4-FFF2-40B4-BE49-F238E27FC236}">
                <a16:creationId xmlns:a16="http://schemas.microsoft.com/office/drawing/2014/main" id="{F90452A1-FED7-47E3-837F-12C2B89ADA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23397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5"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57654" y="973867"/>
            <a:ext cx="11969031" cy="5632311"/>
          </a:xfrm>
          <a:prstGeom prst="rect">
            <a:avLst/>
          </a:prstGeom>
          <a:noFill/>
        </p:spPr>
        <p:txBody>
          <a:bodyPr wrap="square" rtlCol="0">
            <a:spAutoFit/>
          </a:bodyPr>
          <a:lstStyle/>
          <a:p>
            <a:pPr algn="just"/>
            <a:r>
              <a:rPr lang="en-US" sz="3600" dirty="0">
                <a:solidFill>
                  <a:srgbClr val="000000"/>
                </a:solidFill>
                <a:latin typeface="Times New Roman" panose="02020603050405020304" pitchFamily="18" charset="0"/>
                <a:ea typeface="Times New Roman" panose="02020603050405020304" pitchFamily="18" charset="0"/>
              </a:rPr>
              <a:t>+ Sau </a:t>
            </a:r>
            <a:r>
              <a:rPr lang="en-US" sz="3600" dirty="0" err="1">
                <a:solidFill>
                  <a:srgbClr val="000000"/>
                </a:solidFill>
                <a:latin typeface="Times New Roman" panose="02020603050405020304" pitchFamily="18" charset="0"/>
                <a:ea typeface="Times New Roman" panose="02020603050405020304" pitchFamily="18" charset="0"/>
              </a:rPr>
              <a:t>chúc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thọ</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đến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màn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chúc</a:t>
            </a:r>
            <a:r>
              <a:rPr lang="en-US" sz="3600" dirty="0">
                <a:solidFill>
                  <a:srgbClr val="000000"/>
                </a:solidFill>
                <a:latin typeface="Times New Roman" panose="02020603050405020304" pitchFamily="18" charset="0"/>
                <a:ea typeface="Times New Roman" panose="02020603050405020304" pitchFamily="18" charset="0"/>
              </a:rPr>
              <a:t> sang, </a:t>
            </a:r>
            <a:r>
              <a:rPr lang="en-US" sz="3600" dirty="0" err="1">
                <a:solidFill>
                  <a:srgbClr val="000000"/>
                </a:solidFill>
                <a:latin typeface="Times New Roman" panose="02020603050405020304" pitchFamily="18" charset="0"/>
                <a:ea typeface="Times New Roman" panose="02020603050405020304" pitchFamily="18" charset="0"/>
              </a:rPr>
              <a:t>chúc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giàu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Vẫn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giọng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điệu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châm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biếm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độ</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châm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biếm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thể</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hiện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ngay</a:t>
            </a:r>
            <a:r>
              <a:rPr lang="en-US" sz="3600" dirty="0">
                <a:solidFill>
                  <a:srgbClr val="000000"/>
                </a:solidFill>
                <a:latin typeface="Times New Roman" panose="02020603050405020304" pitchFamily="18" charset="0"/>
                <a:ea typeface="Times New Roman" panose="02020603050405020304" pitchFamily="18" charset="0"/>
              </a:rPr>
              <a:t> ở </a:t>
            </a:r>
            <a:r>
              <a:rPr lang="en-US" sz="3600" dirty="0" err="1">
                <a:solidFill>
                  <a:srgbClr val="000000"/>
                </a:solidFill>
                <a:latin typeface="Times New Roman" panose="02020603050405020304" pitchFamily="18" charset="0"/>
                <a:ea typeface="Times New Roman" panose="02020603050405020304" pitchFamily="18" charset="0"/>
              </a:rPr>
              <a:t>việc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lặp</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các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cụm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từ</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nó</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sự</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giàu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sự</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lắm</a:t>
            </a:r>
            <a:r>
              <a:rPr lang="en-US" sz="3600" dirty="0">
                <a:solidFill>
                  <a:srgbClr val="000000"/>
                </a:solidFill>
                <a:latin typeface="Times New Roman" panose="02020603050405020304" pitchFamily="18" charset="0"/>
                <a:ea typeface="Times New Roman" panose="02020603050405020304" pitchFamily="18" charset="0"/>
              </a:rPr>
              <a:t> con”. </a:t>
            </a:r>
            <a:r>
              <a:rPr lang="en-US" sz="3600" dirty="0" err="1">
                <a:solidFill>
                  <a:srgbClr val="000000"/>
                </a:solidFill>
                <a:latin typeface="Times New Roman" panose="02020603050405020304" pitchFamily="18" charset="0"/>
                <a:ea typeface="Times New Roman" panose="02020603050405020304" pitchFamily="18" charset="0"/>
              </a:rPr>
              <a:t>Cách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diễn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đạt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theo</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kiểu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ngoa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ngôn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như</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trăm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ngàn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vạn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mớ</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sinh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năm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đẻ</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bảy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cũng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nhằm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thể</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hiện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độ</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mỉa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mai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giễu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cợt</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về</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sự</a:t>
            </a:r>
            <a:r>
              <a:rPr lang="en-US" sz="3600" dirty="0">
                <a:solidFill>
                  <a:srgbClr val="000000"/>
                </a:solidFill>
                <a:latin typeface="Times New Roman" panose="02020603050405020304" pitchFamily="18" charset="0"/>
                <a:ea typeface="Times New Roman" panose="02020603050405020304" pitchFamily="18" charset="0"/>
              </a:rPr>
              <a:t> ô </a:t>
            </a:r>
            <a:r>
              <a:rPr lang="en-US" sz="3600" dirty="0" err="1">
                <a:solidFill>
                  <a:srgbClr val="000000"/>
                </a:solidFill>
                <a:latin typeface="Times New Roman" panose="02020603050405020304" pitchFamily="18" charset="0"/>
                <a:ea typeface="Times New Roman" panose="02020603050405020304" pitchFamily="18" charset="0"/>
              </a:rPr>
              <a:t>hợp</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lộn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xộn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lũ</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người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hợm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cùng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như</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hai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khổ</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trên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cứ</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sau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mỗi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lời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bọn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chúng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chúc</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nhau</a:t>
            </a:r>
            <a:r>
              <a:rPr lang="en-US" sz="3600" dirty="0">
                <a:solidFill>
                  <a:srgbClr val="000000"/>
                </a:solidFill>
                <a:latin typeface="Times New Roman" panose="02020603050405020304" pitchFamily="18" charset="0"/>
                <a:ea typeface="Times New Roman" panose="02020603050405020304" pitchFamily="18" charset="0"/>
              </a:rPr>
              <a:t>, Tú </a:t>
            </a:r>
            <a:r>
              <a:rPr lang="en-US" sz="3600" dirty="0" err="1">
                <a:solidFill>
                  <a:srgbClr val="000000"/>
                </a:solidFill>
                <a:latin typeface="Times New Roman" panose="02020603050405020304" pitchFamily="18" charset="0"/>
                <a:ea typeface="Times New Roman" panose="02020603050405020304" pitchFamily="18" charset="0"/>
              </a:rPr>
              <a:t>Xương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nêu</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lời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bình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luận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chính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mình</a:t>
            </a:r>
            <a:r>
              <a:rPr lang="en-US" sz="3600" dirty="0">
                <a:solidFill>
                  <a:srgbClr val="000000"/>
                </a:solidFill>
                <a:latin typeface="Times New Roman" panose="02020603050405020304" pitchFamily="18" charset="0"/>
                <a:ea typeface="Times New Roman" panose="02020603050405020304" pitchFamily="18" charset="0"/>
              </a:rPr>
              <a:t>. Qua </a:t>
            </a:r>
            <a:r>
              <a:rPr lang="en-US" sz="3600" dirty="0" err="1">
                <a:solidFill>
                  <a:srgbClr val="000000"/>
                </a:solidFill>
                <a:latin typeface="Times New Roman" panose="02020603050405020304" pitchFamily="18" charset="0"/>
                <a:ea typeface="Times New Roman" panose="02020603050405020304" pitchFamily="18" charset="0"/>
              </a:rPr>
              <a:t>những</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lời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bình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luận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ấy</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nhà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thơ</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thể</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hiện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rõ</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hơn</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thái</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độ</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và</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tình</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cảm</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của</a:t>
            </a:r>
            <a:r>
              <a:rPr lang="en-US" sz="3600" dirty="0">
                <a:solidFill>
                  <a:srgbClr val="000000"/>
                </a:solidFill>
                <a:latin typeface="Times New Roman" panose="02020603050405020304" pitchFamily="18" charset="0"/>
                <a:ea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rPr>
              <a:t>ông</a:t>
            </a:r>
            <a:r>
              <a:rPr lang="en-US" sz="3600" dirty="0">
                <a:solidFill>
                  <a:srgbClr val="000000"/>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AAD7BF8-B7F3-4EF2-A18A-A1BC85A32FD1}"/>
              </a:ext>
            </a:extLst>
          </p:cNvPr>
          <p:cNvSpPr txBox="1"/>
          <p:nvPr/>
        </p:nvSpPr>
        <p:spPr>
          <a:xfrm>
            <a:off x="3043003" y="-1873770"/>
            <a:ext cx="5306518"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292064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57654" y="973867"/>
            <a:ext cx="11969031"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dự</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đoán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bọn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lắm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Phen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ắt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hẳn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ăn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rụng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lọ</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cầu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hoặc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phường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hẹp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Bồng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bế</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non”,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buồn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nhăng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đậm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hước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lvl="0" algn="just"/>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đọc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Tú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độc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nữa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Xuyên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suốt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nhìn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mỉa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e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dè</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kiêng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Tú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thẳng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chửi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khẩu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mẽ</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và</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kích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sâu</a:t>
            </a:r>
            <a:r>
              <a:rPr lang="en-US" sz="3200" dirty="0">
                <a:solidFill>
                  <a:srgbClr val="000000"/>
                </a:solidFill>
                <a:latin typeface="Times New Roman" panose="02020603050405020304" pitchFamily="18" charset="0"/>
                <a:ea typeface="Times New Roman" panose="02020603050405020304" pitchFamily="18" charset="0"/>
              </a:rPr>
              <a:t> cay </a:t>
            </a:r>
            <a:r>
              <a:rPr lang="en-US" sz="3200" dirty="0" err="1">
                <a:solidFill>
                  <a:srgbClr val="000000"/>
                </a:solidFill>
                <a:latin typeface="Times New Roman" panose="02020603050405020304" pitchFamily="18" charset="0"/>
                <a:ea typeface="Times New Roman" panose="02020603050405020304" pitchFamily="18" charset="0"/>
              </a:rPr>
              <a:t>bọn</a:t>
            </a:r>
            <a:r>
              <a:rPr lang="en-US" sz="3200" dirty="0">
                <a:solidFill>
                  <a:srgbClr val="000000"/>
                </a:solidFill>
                <a:latin typeface="Times New Roman" panose="02020603050405020304" pitchFamily="18" charset="0"/>
                <a:ea typeface="Times New Roman" panose="02020603050405020304" pitchFamily="18" charset="0"/>
              </a:rPr>
              <a:t> tr</a:t>
            </a:r>
            <a:r>
              <a:rPr lang="vi-VN" sz="3200" dirty="0">
                <a:solidFill>
                  <a:srgbClr val="000000"/>
                </a:solidFill>
                <a:latin typeface="Times New Roman" panose="02020603050405020304" pitchFamily="18" charset="0"/>
                <a:ea typeface="Times New Roman" panose="02020603050405020304" pitchFamily="18" charset="0"/>
              </a:rPr>
              <a:t>ưởng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giả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học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làm</a:t>
            </a:r>
            <a:r>
              <a:rPr lang="en-US" sz="3200" dirty="0">
                <a:solidFill>
                  <a:srgbClr val="000000"/>
                </a:solidFill>
                <a:latin typeface="Times New Roman" panose="02020603050405020304" pitchFamily="18" charset="0"/>
                <a:ea typeface="Times New Roman" panose="02020603050405020304" pitchFamily="18" charset="0"/>
              </a:rPr>
              <a:t> sang.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7AAD7BF8-B7F3-4EF2-A18A-A1BC85A32FD1}"/>
              </a:ext>
            </a:extLst>
          </p:cNvPr>
          <p:cNvSpPr txBox="1"/>
          <p:nvPr/>
        </p:nvSpPr>
        <p:spPr>
          <a:xfrm>
            <a:off x="3043003" y="-1873770"/>
            <a:ext cx="53065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158370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1)">
                                      <p:cBhvr>
                                        <p:cTn id="2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4775D9E0-F0C0-4ABA-9FB0-B1A2C1468EA4}"/>
              </a:ext>
            </a:extLst>
          </p:cNvPr>
          <p:cNvSpPr txBox="1"/>
          <p:nvPr/>
        </p:nvSpPr>
        <p:spPr>
          <a:xfrm>
            <a:off x="2128603" y="-1888761"/>
            <a:ext cx="4661941"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
        <p:nvSpPr>
          <p:cNvPr id="3" name="TextBox 2">
            <a:extLst>
              <a:ext uri="{FF2B5EF4-FFF2-40B4-BE49-F238E27FC236}">
                <a16:creationId xmlns:a16="http://schemas.microsoft.com/office/drawing/2014/main" id="{34DD3BBD-D2D7-43D9-8B76-8157DD0D1279}"/>
              </a:ext>
            </a:extLst>
          </p:cNvPr>
          <p:cNvSpPr txBox="1"/>
          <p:nvPr/>
        </p:nvSpPr>
        <p:spPr>
          <a:xfrm>
            <a:off x="65314" y="1113183"/>
            <a:ext cx="12061372" cy="3970318"/>
          </a:xfrm>
          <a:prstGeom prst="rect">
            <a:avLst/>
          </a:prstGeom>
          <a:noFill/>
        </p:spPr>
        <p:txBody>
          <a:bodyPr wrap="square" rtlCol="0">
            <a:spAutoFit/>
          </a:bodyPr>
          <a:lstStyle/>
          <a:p>
            <a:r>
              <a:rPr lang="en-US" b="1" dirty="0">
                <a:solidFill>
                  <a:srgbClr val="FFFFFF"/>
                </a:solidFill>
                <a:latin typeface="Times New Roman" panose="02020603050405020304" pitchFamily="18" charset="0"/>
                <a:ea typeface="Times New Roman" panose="02020603050405020304" pitchFamily="18" charset="0"/>
              </a:rPr>
              <a:t>á</a:t>
            </a:r>
            <a:r>
              <a:rPr lang="en-US" b="1" dirty="0">
                <a:solidFill>
                  <a:srgbClr val="000000"/>
                </a:solidFill>
                <a:latin typeface="Times New Roman" panose="02020603050405020304" pitchFamily="18" charset="0"/>
                <a:ea typeface="Times New Roman" panose="02020603050405020304" pitchFamily="18" charset="0"/>
              </a:rPr>
              <a:t>2. </a:t>
            </a:r>
            <a:r>
              <a:rPr lang="en-US" b="1" dirty="0" err="1">
                <a:solidFill>
                  <a:srgbClr val="000000"/>
                </a:solidFill>
                <a:latin typeface="Times New Roman" panose="02020603050405020304" pitchFamily="18" charset="0"/>
                <a:ea typeface="Times New Roman" panose="02020603050405020304" pitchFamily="18" charset="0"/>
              </a:rPr>
              <a:t>Phân</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tích</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nét</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đặc</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sắc</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về</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nghệ</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thuật</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của</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bài</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thơ</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phân</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tích</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đánh</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giá</a:t>
            </a:r>
            <a:r>
              <a:rPr lang="en-US" b="1" dirty="0">
                <a:solidFill>
                  <a:srgbClr val="FFFFFF"/>
                </a:solidFill>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
            <a:r>
              <a:rPr lang="en-US" b="1"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t>
            </a:r>
            <a:r>
              <a:rPr lang="en-US" dirty="0" err="1">
                <a:solidFill>
                  <a:srgbClr val="000000"/>
                </a:solidFill>
                <a:latin typeface="Times New Roman" panose="02020603050405020304" pitchFamily="18" charset="0"/>
                <a:ea typeface="Times New Roman" panose="02020603050405020304" pitchFamily="18" charset="0"/>
              </a:rPr>
              <a:t>han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đề</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nghe</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vẻ</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đỗi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thường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mới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thì</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tụng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nhau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vốn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dĩ</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chuyện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gì</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quen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thuộc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dịp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tết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đến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xuân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Nhưng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Tú </a:t>
            </a:r>
            <a:r>
              <a:rPr lang="en-US" dirty="0" err="1">
                <a:solidFill>
                  <a:srgbClr val="000000"/>
                </a:solidFill>
                <a:latin typeface="Times New Roman" panose="02020603050405020304" pitchFamily="18" charset="0"/>
                <a:ea typeface="Times New Roman" panose="02020603050405020304" pitchFamily="18" charset="0"/>
              </a:rPr>
              <a:t>Xương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tết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ấy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nhiều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điều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phải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suy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nghĩ</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nghĩ</a:t>
            </a:r>
            <a:r>
              <a:rPr lang="en-US" dirty="0">
                <a:solidFill>
                  <a:srgbClr val="000000"/>
                </a:solidFill>
                <a:latin typeface="Times New Roman" panose="02020603050405020304" pitchFamily="18" charset="0"/>
                <a:ea typeface="Times New Roman" panose="02020603050405020304" pitchFamily="18" charset="0"/>
              </a:rPr>
              <a:t> ra </a:t>
            </a:r>
            <a:r>
              <a:rPr lang="en-US" dirty="0" err="1">
                <a:solidFill>
                  <a:srgbClr val="000000"/>
                </a:solidFill>
                <a:latin typeface="Times New Roman" panose="02020603050405020304" pitchFamily="18" charset="0"/>
                <a:ea typeface="Times New Roman" panose="02020603050405020304" pitchFamily="18" charset="0"/>
              </a:rPr>
              <a:t>rồi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rPr>
              <a:t> ta </a:t>
            </a:r>
            <a:r>
              <a:rPr lang="en-US" dirty="0" err="1">
                <a:solidFill>
                  <a:srgbClr val="000000"/>
                </a:solidFill>
                <a:latin typeface="Times New Roman" panose="02020603050405020304" pitchFamily="18" charset="0"/>
                <a:ea typeface="Times New Roman" panose="02020603050405020304" pitchFamily="18" charset="0"/>
              </a:rPr>
              <a:t>mới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thấy</a:t>
            </a:r>
            <a:r>
              <a:rPr lang="en-US" dirty="0">
                <a:solidFill>
                  <a:srgbClr val="000000"/>
                </a:solidFill>
                <a:latin typeface="Times New Roman" panose="02020603050405020304" pitchFamily="18" charset="0"/>
                <a:ea typeface="Times New Roman" panose="02020603050405020304" pitchFamily="18" charset="0"/>
              </a:rPr>
              <a:t> được </a:t>
            </a:r>
            <a:r>
              <a:rPr lang="en-US" dirty="0" err="1">
                <a:solidFill>
                  <a:srgbClr val="000000"/>
                </a:solidFill>
                <a:latin typeface="Times New Roman" panose="02020603050405020304" pitchFamily="18" charset="0"/>
                <a:ea typeface="Times New Roman" panose="02020603050405020304" pitchFamily="18" charset="0"/>
              </a:rPr>
              <a:t>cái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cười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biếm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thật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sâu</a:t>
            </a:r>
            <a:r>
              <a:rPr lang="en-US" dirty="0">
                <a:solidFill>
                  <a:srgbClr val="000000"/>
                </a:solidFill>
                <a:latin typeface="Times New Roman" panose="02020603050405020304" pitchFamily="18" charset="0"/>
                <a:ea typeface="Times New Roman" panose="02020603050405020304" pitchFamily="18" charset="0"/>
              </a:rPr>
              <a:t> cay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bậc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thần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chữ</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theo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Nguyễn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Hoan</a:t>
            </a:r>
            <a:r>
              <a:rPr lang="en-US" dirty="0">
                <a:solidFill>
                  <a:srgbClr val="000000"/>
                </a:solidFill>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dụng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phương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thức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biểu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cảm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rõ</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nội</a:t>
            </a:r>
            <a:r>
              <a:rPr lang="en-US" dirty="0">
                <a:solidFill>
                  <a:srgbClr val="000000"/>
                </a:solidFill>
                <a:latin typeface="Times New Roman" panose="02020603050405020304" pitchFamily="18" charset="0"/>
                <a:ea typeface="Times New Roman" panose="02020603050405020304" pitchFamily="18" charset="0"/>
              </a:rPr>
              <a:t> dung </a:t>
            </a:r>
            <a:r>
              <a:rPr lang="en-US" dirty="0" err="1">
                <a:solidFill>
                  <a:srgbClr val="000000"/>
                </a:solidFill>
                <a:latin typeface="Times New Roman" panose="02020603050405020304" pitchFamily="18" charset="0"/>
                <a:ea typeface="Times New Roman" panose="02020603050405020304" pitchFamily="18" charset="0"/>
              </a:rPr>
              <a:t>bài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chửi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những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giễu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sâu</a:t>
            </a:r>
            <a:r>
              <a:rPr lang="en-US" dirty="0">
                <a:solidFill>
                  <a:srgbClr val="000000"/>
                </a:solidFill>
                <a:latin typeface="Times New Roman" panose="02020603050405020304" pitchFamily="18" charset="0"/>
                <a:ea typeface="Times New Roman" panose="02020603050405020304" pitchFamily="18" charset="0"/>
              </a:rPr>
              <a:t> cay. </a:t>
            </a:r>
            <a:r>
              <a:rPr lang="en-US" dirty="0" err="1">
                <a:solidFill>
                  <a:srgbClr val="000000"/>
                </a:solidFill>
                <a:latin typeface="Times New Roman" panose="02020603050405020304" pitchFamily="18" charset="0"/>
                <a:ea typeface="Times New Roman" panose="02020603050405020304" pitchFamily="18" charset="0"/>
              </a:rPr>
              <a:t>Tính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biếm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bật</a:t>
            </a:r>
            <a:r>
              <a:rPr lang="en-US" dirty="0">
                <a:solidFill>
                  <a:srgbClr val="000000"/>
                </a:solidFill>
                <a:latin typeface="Times New Roman" panose="02020603050405020304" pitchFamily="18" charset="0"/>
                <a:ea typeface="Times New Roman" panose="02020603050405020304" pitchFamily="18" charset="0"/>
              </a:rPr>
              <a:t> ra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mâu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thuẫn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giữa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nội</a:t>
            </a:r>
            <a:r>
              <a:rPr lang="en-US" dirty="0">
                <a:solidFill>
                  <a:srgbClr val="000000"/>
                </a:solidFill>
                <a:latin typeface="Times New Roman" panose="02020603050405020304" pitchFamily="18" charset="0"/>
                <a:ea typeface="Times New Roman" panose="02020603050405020304" pitchFamily="18" charset="0"/>
              </a:rPr>
              <a:t> dung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thức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chúc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nhau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thực</a:t>
            </a:r>
            <a:r>
              <a:rPr lang="en-US" dirty="0">
                <a:solidFill>
                  <a:srgbClr val="000000"/>
                </a:solidFill>
                <a:latin typeface="Times New Roman" panose="02020603050405020304" pitchFamily="18" charset="0"/>
                <a:ea typeface="Times New Roman" panose="02020603050405020304" pitchFamily="18" charset="0"/>
              </a:rPr>
              <a:t> ra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chửi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khinh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ghét</a:t>
            </a:r>
            <a:r>
              <a:rPr lang="en-US" dirty="0">
                <a:solidFill>
                  <a:srgbClr val="000000"/>
                </a:solidFill>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dụng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từ</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ngữ</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xưng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hô</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rất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nghệ</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thuật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xưng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ông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gọi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bọn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mua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quan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bán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tước</a:t>
            </a:r>
            <a:r>
              <a:rPr lang="en-US" dirty="0">
                <a:solidFill>
                  <a:srgbClr val="000000"/>
                </a:solidFill>
                <a:latin typeface="Times New Roman" panose="02020603050405020304" pitchFamily="18" charset="0"/>
                <a:ea typeface="Times New Roman" panose="02020603050405020304" pitchFamily="18" charset="0"/>
              </a:rPr>
              <a:t>, ham </a:t>
            </a:r>
            <a:r>
              <a:rPr lang="en-US" dirty="0" err="1">
                <a:solidFill>
                  <a:srgbClr val="000000"/>
                </a:solidFill>
                <a:latin typeface="Times New Roman" panose="02020603050405020304" pitchFamily="18" charset="0"/>
                <a:ea typeface="Times New Roman" panose="02020603050405020304" pitchFamily="18" charset="0"/>
              </a:rPr>
              <a:t>hố</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giàu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lắm</a:t>
            </a:r>
            <a:r>
              <a:rPr lang="en-US" dirty="0">
                <a:solidFill>
                  <a:srgbClr val="000000"/>
                </a:solidFill>
                <a:latin typeface="Times New Roman" panose="02020603050405020304" pitchFamily="18" charset="0"/>
                <a:ea typeface="Times New Roman" panose="02020603050405020304" pitchFamily="18" charset="0"/>
              </a:rPr>
              <a:t> con” </a:t>
            </a:r>
            <a:r>
              <a:rPr lang="en-US" dirty="0" err="1">
                <a:solidFill>
                  <a:srgbClr val="000000"/>
                </a:solidFill>
                <a:latin typeface="Times New Roman" panose="02020603050405020304" pitchFamily="18" charset="0"/>
                <a:ea typeface="Times New Roman" panose="02020603050405020304" pitchFamily="18" charset="0"/>
              </a:rPr>
              <a:t>bằng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đứa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tạo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cười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biếm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sâu</a:t>
            </a:r>
            <a:r>
              <a:rPr lang="en-US" dirty="0">
                <a:solidFill>
                  <a:srgbClr val="000000"/>
                </a:solidFill>
                <a:latin typeface="Times New Roman" panose="02020603050405020304" pitchFamily="18" charset="0"/>
                <a:ea typeface="Times New Roman" panose="02020603050405020304" pitchFamily="18" charset="0"/>
              </a:rPr>
              <a:t> cay. </a:t>
            </a:r>
            <a:r>
              <a:rPr lang="en-US" dirty="0" err="1">
                <a:solidFill>
                  <a:srgbClr val="000000"/>
                </a:solidFill>
                <a:latin typeface="Times New Roman" panose="02020603050405020304" pitchFamily="18" charset="0"/>
                <a:ea typeface="Times New Roman" panose="02020603050405020304" pitchFamily="18" charset="0"/>
              </a:rPr>
              <a:t>Cách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diễn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đạt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theo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kiểu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ngoa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ngôn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như</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trăm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ngàn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vạn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mớ</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sinh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năm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đẻ</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bảy</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cũng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nhằm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thể</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hiện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độ</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mỉa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mai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giễu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cợt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về</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sự</a:t>
            </a:r>
            <a:r>
              <a:rPr lang="en-US" dirty="0">
                <a:solidFill>
                  <a:srgbClr val="000000"/>
                </a:solidFill>
                <a:latin typeface="Times New Roman" panose="02020603050405020304" pitchFamily="18" charset="0"/>
                <a:ea typeface="Times New Roman" panose="02020603050405020304" pitchFamily="18" charset="0"/>
              </a:rPr>
              <a:t> ô </a:t>
            </a:r>
            <a:r>
              <a:rPr lang="en-US" dirty="0" err="1">
                <a:solidFill>
                  <a:srgbClr val="000000"/>
                </a:solidFill>
                <a:latin typeface="Times New Roman" panose="02020603050405020304" pitchFamily="18" charset="0"/>
                <a:ea typeface="Times New Roman" panose="02020603050405020304" pitchFamily="18" charset="0"/>
              </a:rPr>
              <a:t>hợp</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lộn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xộn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lũ</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người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hợm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a:p>
            <a:pPr algn="just"/>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Giọng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điệu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bài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vừa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dỏm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hài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vừa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chế</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giễu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châm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biếm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đả</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kích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sâu</a:t>
            </a:r>
            <a:r>
              <a:rPr lang="en-US" dirty="0">
                <a:solidFill>
                  <a:srgbClr val="000000"/>
                </a:solidFill>
                <a:latin typeface="Times New Roman" panose="02020603050405020304" pitchFamily="18" charset="0"/>
                <a:ea typeface="Times New Roman" panose="02020603050405020304" pitchFamily="18" charset="0"/>
              </a:rPr>
              <a:t> cay.</a:t>
            </a:r>
            <a:endParaRPr lang="en-US" sz="1600" dirty="0">
              <a:latin typeface="Times New Roman" panose="02020603050405020304" pitchFamily="18" charset="0"/>
              <a:ea typeface="Times New Roman" panose="02020603050405020304" pitchFamily="18" charset="0"/>
            </a:endParaRPr>
          </a:p>
          <a:p>
            <a:pPr algn="just"/>
            <a:r>
              <a:rPr lang="en-US" b="1" dirty="0">
                <a:solidFill>
                  <a:srgbClr val="000000"/>
                </a:solidFill>
                <a:latin typeface="Times New Roman" panose="02020603050405020304" pitchFamily="18" charset="0"/>
                <a:ea typeface="Times New Roman" panose="02020603050405020304" pitchFamily="18" charset="0"/>
              </a:rPr>
              <a:t>3. </a:t>
            </a:r>
            <a:r>
              <a:rPr lang="en-US" b="1" dirty="0" err="1">
                <a:solidFill>
                  <a:srgbClr val="000000"/>
                </a:solidFill>
                <a:latin typeface="Times New Roman" panose="02020603050405020304" pitchFamily="18" charset="0"/>
                <a:ea typeface="Times New Roman" panose="02020603050405020304" pitchFamily="18" charset="0"/>
              </a:rPr>
              <a:t>Kết</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000000"/>
                </a:solidFill>
                <a:latin typeface="Times New Roman" panose="02020603050405020304" pitchFamily="18" charset="0"/>
                <a:ea typeface="Times New Roman" panose="02020603050405020304" pitchFamily="18" charset="0"/>
              </a:rPr>
              <a:t>bài</a:t>
            </a:r>
            <a:r>
              <a:rPr lang="en-US" b="1" dirty="0">
                <a:solidFill>
                  <a:srgbClr val="000000"/>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phân</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tích</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đánh</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giá</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năm</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mới</a:t>
            </a:r>
            <a:r>
              <a:rPr lang="en-US" b="1" dirty="0">
                <a:solidFill>
                  <a:srgbClr val="FFFFFF"/>
                </a:solidFill>
                <a:latin typeface="Times New Roman" panose="02020603050405020304" pitchFamily="18" charset="0"/>
                <a:ea typeface="Times New Roman" panose="02020603050405020304" pitchFamily="18" charset="0"/>
              </a:rPr>
              <a:t> </a:t>
            </a:r>
            <a:r>
              <a:rPr lang="en-US" b="1" dirty="0" err="1">
                <a:solidFill>
                  <a:srgbClr val="FFFFFF"/>
                </a:solidFill>
                <a:latin typeface="Times New Roman" panose="02020603050405020304" pitchFamily="18" charset="0"/>
                <a:ea typeface="Times New Roman" panose="02020603050405020304" pitchFamily="18" charset="0"/>
              </a:rPr>
              <a:t>chúc</a:t>
            </a:r>
            <a:r>
              <a:rPr lang="en-US" b="1" dirty="0">
                <a:solidFill>
                  <a:srgbClr val="FFFFFF"/>
                </a:solidFill>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algn="just"/>
            <a:r>
              <a:rPr lang="en-US" b="1"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Khái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quát</a:t>
            </a:r>
            <a:r>
              <a:rPr lang="en-US" dirty="0">
                <a:solidFill>
                  <a:srgbClr val="000000"/>
                </a:solidFill>
                <a:latin typeface="Times New Roman" panose="02020603050405020304" pitchFamily="18" charset="0"/>
                <a:ea typeface="Times New Roman" panose="02020603050405020304" pitchFamily="18" charset="0"/>
              </a:rPr>
              <a:t> ý </a:t>
            </a:r>
            <a:r>
              <a:rPr lang="en-US" dirty="0" err="1">
                <a:solidFill>
                  <a:srgbClr val="000000"/>
                </a:solidFill>
                <a:latin typeface="Times New Roman" panose="02020603050405020304" pitchFamily="18" charset="0"/>
                <a:ea typeface="Times New Roman" panose="02020603050405020304" pitchFamily="18" charset="0"/>
              </a:rPr>
              <a:t>nghĩa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tiếng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cười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trào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phúng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giá</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trị</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nghệ</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thuật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tác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phẩm</a:t>
            </a:r>
            <a:r>
              <a:rPr lang="en-US" dirty="0">
                <a:solidFill>
                  <a:srgbClr val="000000"/>
                </a:solidFill>
                <a:latin typeface="Times New Roman" panose="02020603050405020304" pitchFamily="18" charset="0"/>
                <a:ea typeface="Times New Roman" panose="02020603050405020304" pitchFamily="18" charset="0"/>
              </a:rPr>
              <a:t>.</a:t>
            </a:r>
            <a:endParaRPr lang="en-US"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9951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740203"/>
          </a:xfrm>
          <a:prstGeom prst="rect">
            <a:avLst/>
          </a:prstGeom>
          <a:noFill/>
        </p:spPr>
        <p:txBody>
          <a:bodyPr wrap="square" rtlCol="0">
            <a:spAutoFit/>
          </a:bodyPr>
          <a:lstStyle/>
          <a:p>
            <a:pPr indent="457200" algn="ctr">
              <a:lnSpc>
                <a:spcPct val="107000"/>
              </a:lnSpc>
            </a:pPr>
            <a:r>
              <a:rPr lang="en-US" sz="4000"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Bài</a:t>
            </a:r>
            <a:r>
              <a:rPr lang="en-US" sz="4000"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viết</a:t>
            </a:r>
            <a:r>
              <a:rPr lang="en-US" sz="4000"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tham</a:t>
            </a:r>
            <a:r>
              <a:rPr lang="en-US" sz="4000"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khảo</a:t>
            </a:r>
            <a:endParaRPr lang="en-US" sz="4000"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
        <p:nvSpPr>
          <p:cNvPr id="3" name="TextBox 2">
            <a:extLst>
              <a:ext uri="{FF2B5EF4-FFF2-40B4-BE49-F238E27FC236}">
                <a16:creationId xmlns:a16="http://schemas.microsoft.com/office/drawing/2014/main" id="{D4B94ED0-983E-4B75-B058-F200E70EFD54}"/>
              </a:ext>
            </a:extLst>
          </p:cNvPr>
          <p:cNvSpPr txBox="1"/>
          <p:nvPr/>
        </p:nvSpPr>
        <p:spPr>
          <a:xfrm>
            <a:off x="65314" y="1714070"/>
            <a:ext cx="12061372" cy="4524315"/>
          </a:xfrm>
          <a:prstGeom prst="rect">
            <a:avLst/>
          </a:prstGeom>
          <a:noFill/>
        </p:spPr>
        <p:txBody>
          <a:bodyPr wrap="square" rtlCol="0">
            <a:spAutoFit/>
          </a:bodyPr>
          <a:lstStyle/>
          <a:p>
            <a:pPr indent="457200" algn="just">
              <a:spcAft>
                <a:spcPts val="1560"/>
              </a:spcAft>
            </a:pPr>
            <a:r>
              <a:rPr lang="en-US" sz="3200" dirty="0" err="1">
                <a:latin typeface="Times New Roman" panose="02020603050405020304" pitchFamily="18" charset="0"/>
                <a:ea typeface="Times New Roman" panose="02020603050405020304" pitchFamily="18" charset="0"/>
              </a:rPr>
              <a:t>Trần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Tế</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rPr>
              <a:t> được </a:t>
            </a:r>
            <a:r>
              <a:rPr lang="en-US" sz="3200" dirty="0" err="1">
                <a:latin typeface="Times New Roman" panose="02020603050405020304" pitchFamily="18" charset="0"/>
                <a:ea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bút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biếm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quyết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liệt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dội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roi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vút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mặt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ra, </a:t>
            </a:r>
            <a:r>
              <a:rPr lang="en-US" sz="3200" dirty="0" err="1">
                <a:latin typeface="Times New Roman" panose="02020603050405020304" pitchFamily="18" charset="0"/>
                <a:ea typeface="Times New Roman" panose="02020603050405020304" pitchFamily="18" charset="0"/>
              </a:rPr>
              <a:t>lớn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được </a:t>
            </a:r>
            <a:r>
              <a:rPr lang="en-US" sz="3200" dirty="0" err="1">
                <a:latin typeface="Times New Roman" panose="02020603050405020304" pitchFamily="18" charset="0"/>
                <a:ea typeface="Times New Roman" panose="02020603050405020304" pitchFamily="18" charset="0"/>
              </a:rPr>
              <a:t>trực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buổi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nhiễu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nhản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ngang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nhiên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việc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ngay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giữa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thiên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xúc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rPr>
              <a:t> được, </a:t>
            </a:r>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kìm</a:t>
            </a:r>
            <a:r>
              <a:rPr lang="en-US" sz="3200" dirty="0">
                <a:latin typeface="Times New Roman" panose="02020603050405020304" pitchFamily="18" charset="0"/>
                <a:ea typeface="Times New Roman" panose="02020603050405020304" pitchFamily="18" charset="0"/>
              </a:rPr>
              <a:t> được </a:t>
            </a:r>
            <a:r>
              <a:rPr lang="en-US" sz="3200" dirty="0" err="1">
                <a:latin typeface="Times New Roman" panose="02020603050405020304" pitchFamily="18" charset="0"/>
                <a:ea typeface="Times New Roman" panose="02020603050405020304" pitchFamily="18" charset="0"/>
              </a:rPr>
              <a:t>nỗi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uất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ghét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cùng</a:t>
            </a:r>
            <a:r>
              <a:rPr lang="en-US" sz="3200" dirty="0">
                <a:latin typeface="Times New Roman" panose="02020603050405020304" pitchFamily="18" charset="0"/>
                <a:ea typeface="Times New Roman" panose="02020603050405020304" pitchFamily="18" charset="0"/>
              </a:rPr>
              <a:t>. Tú </a:t>
            </a:r>
            <a:r>
              <a:rPr lang="en-US" sz="3200" dirty="0" err="1">
                <a:latin typeface="Times New Roman" panose="02020603050405020304" pitchFamily="18" charset="0"/>
                <a:ea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ném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tiếng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biếm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chua</a:t>
            </a:r>
            <a:r>
              <a:rPr lang="en-US" sz="3200" dirty="0">
                <a:latin typeface="Times New Roman" panose="02020603050405020304" pitchFamily="18" charset="0"/>
                <a:ea typeface="Times New Roman" panose="02020603050405020304" pitchFamily="18" charset="0"/>
              </a:rPr>
              <a:t> cay </a:t>
            </a:r>
            <a:r>
              <a:rPr lang="en-US" sz="3200" dirty="0" err="1">
                <a:latin typeface="Times New Roman" panose="02020603050405020304" pitchFamily="18" charset="0"/>
                <a:ea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nọ</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ngay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dịp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đón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xuân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 </a:t>
            </a:r>
            <a:r>
              <a:rPr lang="en-US" sz="3200" i="1" dirty="0">
                <a:latin typeface="Times New Roman" panose="02020603050405020304" pitchFamily="18" charset="0"/>
                <a:ea typeface="Times New Roman" panose="02020603050405020304" pitchFamily="18" charset="0"/>
              </a:rPr>
              <a:t>“</a:t>
            </a:r>
            <a:r>
              <a:rPr lang="en-US" sz="3200" i="1" dirty="0" err="1">
                <a:latin typeface="Times New Roman" panose="02020603050405020304" pitchFamily="18" charset="0"/>
                <a:ea typeface="Times New Roman" panose="02020603050405020304" pitchFamily="18" charset="0"/>
              </a:rPr>
              <a:t>Năm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mới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chúc</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nhau</a:t>
            </a:r>
            <a:r>
              <a:rPr lang="en-US" sz="32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13435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0" y="971303"/>
            <a:ext cx="12061372" cy="5132495"/>
          </a:xfrm>
          <a:prstGeom prst="rect">
            <a:avLst/>
          </a:prstGeom>
          <a:noFill/>
        </p:spPr>
        <p:txBody>
          <a:bodyPr wrap="square" rtlCol="0">
            <a:spAutoFit/>
          </a:bodyPr>
          <a:lstStyle/>
          <a:p>
            <a:pPr indent="457200" algn="just">
              <a:lnSpc>
                <a:spcPct val="107000"/>
              </a:lnSpc>
              <a:spcBef>
                <a:spcPts val="600"/>
              </a:spcBef>
            </a:pPr>
            <a:r>
              <a:rPr lang="en-US" sz="2800" dirty="0" err="1">
                <a:latin typeface="Times New Roman" panose="02020603050405020304" pitchFamily="18" charset="0"/>
                <a:ea typeface="SimSun" panose="02010600030101010101" pitchFamily="2" charset="-122"/>
                <a:cs typeface="Times New Roman" panose="02020603050405020304" pitchFamily="18" charset="0"/>
              </a:rPr>
              <a:t>Vốn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minh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sáng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nhưng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khốn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nỗi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cử</a:t>
            </a:r>
            <a:r>
              <a:rPr lang="en-US" sz="2800" dirty="0">
                <a:latin typeface="Times New Roman" panose="02020603050405020304" pitchFamily="18" charset="0"/>
                <a:ea typeface="SimSun" panose="02010600030101010101" pitchFamily="2" charset="-122"/>
                <a:cs typeface="Times New Roman" panose="02020603050405020304" pitchFamily="18" charset="0"/>
              </a:rPr>
              <a:t> bao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nhiêu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lần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cũng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không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đậu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Nguyên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nhân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bởi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xã</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hội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bấy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giờ</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đương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buổi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rối</a:t>
            </a:r>
            <a:r>
              <a:rPr lang="en-US" sz="2800" dirty="0">
                <a:latin typeface="Times New Roman" panose="02020603050405020304" pitchFamily="18" charset="0"/>
                <a:ea typeface="SimSun" panose="02010600030101010101" pitchFamily="2" charset="-122"/>
                <a:cs typeface="Times New Roman" panose="02020603050405020304" pitchFamily="18" charset="0"/>
              </a:rPr>
              <a:t> ren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loạn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lạc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quá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năng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bị</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vùi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dập</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bởi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chế</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độ</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thuộc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địa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nửa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phong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kiến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bởi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việc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mua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quan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bán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chức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ầm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ầm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Chính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vì</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bất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đắc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chí</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việc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học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hành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cử</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Trần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Tế</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Xương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thường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trút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nỗi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niềm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mình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vào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không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buồn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tiếng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cười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mỉa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mai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châm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biếm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rất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sâu</a:t>
            </a:r>
            <a:r>
              <a:rPr lang="en-US" sz="2800" dirty="0">
                <a:latin typeface="Times New Roman" panose="02020603050405020304" pitchFamily="18" charset="0"/>
                <a:ea typeface="SimSun" panose="02010600030101010101" pitchFamily="2" charset="-122"/>
                <a:cs typeface="Times New Roman" panose="02020603050405020304" pitchFamily="18" charset="0"/>
              </a:rPr>
              <a:t> cay, </a:t>
            </a:r>
            <a:r>
              <a:rPr lang="en-US" sz="2800" dirty="0" err="1">
                <a:latin typeface="Times New Roman" panose="02020603050405020304" pitchFamily="18" charset="0"/>
                <a:ea typeface="SimSun" panose="02010600030101010101" pitchFamily="2" charset="-122"/>
                <a:cs typeface="Times New Roman" panose="02020603050405020304" pitchFamily="18" charset="0"/>
              </a:rPr>
              <a:t>quất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vào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mặt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bọn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cường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quyền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thực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dân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kẻ</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chẳng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mấy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ưa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cũng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ngứa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mắt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bọn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chúng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Dù</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chỉ</a:t>
            </a:r>
            <a:r>
              <a:rPr lang="en-US" sz="2800" dirty="0">
                <a:latin typeface="Times New Roman" panose="02020603050405020304" pitchFamily="18" charset="0"/>
                <a:ea typeface="SimSun" panose="02010600030101010101" pitchFamily="2" charset="-122"/>
                <a:cs typeface="Times New Roman" panose="02020603050405020304" pitchFamily="18" charset="0"/>
              </a:rPr>
              <a:t> được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sống</a:t>
            </a:r>
            <a:r>
              <a:rPr lang="en-US" sz="2800" dirty="0">
                <a:latin typeface="Times New Roman" panose="02020603050405020304" pitchFamily="18" charset="0"/>
                <a:ea typeface="SimSun" panose="02010600030101010101" pitchFamily="2" charset="-122"/>
                <a:cs typeface="Times New Roman" panose="02020603050405020304" pitchFamily="18" charset="0"/>
              </a:rPr>
              <a:t> 37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năm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ngắn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ngủi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cuộc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sống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cảnh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nghèo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khó</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xã</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hội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nhiễu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nhương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nhưng</a:t>
            </a:r>
            <a:r>
              <a:rPr lang="en-US" sz="2800" dirty="0">
                <a:latin typeface="Times New Roman" panose="02020603050405020304" pitchFamily="18" charset="0"/>
                <a:ea typeface="SimSun" panose="02010600030101010101" pitchFamily="2" charset="-122"/>
                <a:cs typeface="Times New Roman" panose="02020603050405020304" pitchFamily="18" charset="0"/>
              </a:rPr>
              <a:t> Tú </a:t>
            </a:r>
            <a:r>
              <a:rPr lang="en-US" sz="2800" dirty="0" err="1">
                <a:latin typeface="Times New Roman" panose="02020603050405020304" pitchFamily="18" charset="0"/>
                <a:ea typeface="SimSun" panose="02010600030101010101" pitchFamily="2" charset="-122"/>
                <a:cs typeface="Times New Roman" panose="02020603050405020304" pitchFamily="18" charset="0"/>
              </a:rPr>
              <a:t>Xương</a:t>
            </a:r>
            <a:r>
              <a:rPr lang="en-US" sz="2800" dirty="0">
                <a:latin typeface="Times New Roman" panose="02020603050405020304" pitchFamily="18" charset="0"/>
                <a:ea typeface="SimSun" panose="02010600030101010101" pitchFamily="2" charset="-122"/>
                <a:cs typeface="Times New Roman" panose="02020603050405020304" pitchFamily="18" charset="0"/>
              </a:rPr>
              <a:t> -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trí</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thức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phong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kiến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đã</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có</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nhìn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rất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chân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thực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về</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cuộc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sống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bấy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giờ</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thông</a:t>
            </a:r>
            <a:r>
              <a:rPr lang="en-US" sz="2800" dirty="0">
                <a:latin typeface="Times New Roman" panose="02020603050405020304" pitchFamily="18" charset="0"/>
                <a:ea typeface="SimSun" panose="02010600030101010101" pitchFamily="2" charset="-122"/>
                <a:cs typeface="Times New Roman" panose="02020603050405020304" pitchFamily="18" charset="0"/>
              </a:rPr>
              <a:t> qua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vần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trào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phúng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tưởng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vui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nhưng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hóa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hiện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thực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sâu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sắc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43507F7-BFF6-4C1D-A1F2-8B4CB3FF759B}"/>
              </a:ext>
            </a:extLst>
          </p:cNvPr>
          <p:cNvSpPr txBox="1"/>
          <p:nvPr/>
        </p:nvSpPr>
        <p:spPr>
          <a:xfrm>
            <a:off x="2773180" y="-1738859"/>
            <a:ext cx="511164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15036414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1068461"/>
            <a:ext cx="12061372" cy="4671472"/>
          </a:xfrm>
          <a:prstGeom prst="rect">
            <a:avLst/>
          </a:prstGeom>
          <a:noFill/>
        </p:spPr>
        <p:txBody>
          <a:bodyPr wrap="square" rtlCol="0">
            <a:spAutoFit/>
          </a:bodyPr>
          <a:lstStyle/>
          <a:p>
            <a:pPr indent="457200" algn="just">
              <a:lnSpc>
                <a:spcPct val="107000"/>
              </a:lnSpc>
              <a:spcBef>
                <a:spcPts val="600"/>
              </a:spcBef>
            </a:pPr>
            <a:r>
              <a:rPr lang="en-US" sz="2800" dirty="0" err="1">
                <a:latin typeface="Times New Roman" panose="02020603050405020304" pitchFamily="18" charset="0"/>
                <a:ea typeface="SimSun" panose="02010600030101010101" pitchFamily="2" charset="-122"/>
                <a:cs typeface="Times New Roman" panose="02020603050405020304" pitchFamily="18" charset="0"/>
              </a:rPr>
              <a:t>Như</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thường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lệ</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cứ</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mỗi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dịp</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Tết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đến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800" dirty="0">
                <a:latin typeface="Times New Roman" panose="02020603050405020304" pitchFamily="18" charset="0"/>
                <a:ea typeface="SimSun" panose="02010600030101010101" pitchFamily="2" charset="-122"/>
                <a:cs typeface="Times New Roman" panose="02020603050405020304" pitchFamily="18" charset="0"/>
              </a:rPr>
              <a:t> ta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dành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nhau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tốt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đẹp</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Họ</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nhau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sống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lâu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khỏe</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mạnh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phát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phát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lộc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sự</a:t>
            </a:r>
            <a:r>
              <a:rPr lang="en-US" sz="2800" dirty="0">
                <a:latin typeface="Times New Roman" panose="02020603050405020304" pitchFamily="18" charset="0"/>
                <a:ea typeface="SimSun" panose="02010600030101010101" pitchFamily="2" charset="-122"/>
                <a:cs typeface="Times New Roman" panose="02020603050405020304" pitchFamily="18" charset="0"/>
              </a:rPr>
              <a:t> no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đủ</a:t>
            </a:r>
            <a:r>
              <a:rPr lang="en-US" sz="2800" dirty="0">
                <a:latin typeface="Times New Roman" panose="02020603050405020304" pitchFamily="18" charset="0"/>
                <a:ea typeface="SimSun" panose="02010600030101010101" pitchFamily="2" charset="-122"/>
                <a:cs typeface="Times New Roman" panose="02020603050405020304" pitchFamily="18" charset="0"/>
              </a:rPr>
              <a:t>, sang </a:t>
            </a:r>
            <a:r>
              <a:rPr lang="en-US" sz="2800" dirty="0" err="1">
                <a:latin typeface="Times New Roman" panose="02020603050405020304" pitchFamily="18" charset="0"/>
                <a:ea typeface="SimSun" panose="02010600030101010101" pitchFamily="2" charset="-122"/>
                <a:cs typeface="Times New Roman" panose="02020603050405020304" pitchFamily="18" charset="0"/>
              </a:rPr>
              <a:t>giàu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Vì</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thế</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vừa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mong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ước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nguyện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cầu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vừa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cách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thức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ứng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xử</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mang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tính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hóa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Ấy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thế</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có</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số</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người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dường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như</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có</a:t>
            </a:r>
            <a:r>
              <a:rPr lang="en-US" sz="2800" dirty="0">
                <a:latin typeface="Times New Roman" panose="02020603050405020304" pitchFamily="18" charset="0"/>
                <a:ea typeface="SimSun" panose="02010600030101010101" pitchFamily="2" charset="-122"/>
                <a:cs typeface="Times New Roman" panose="02020603050405020304" pitchFamily="18" charset="0"/>
              </a:rPr>
              <a:t> ý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tách</a:t>
            </a:r>
            <a:r>
              <a:rPr lang="en-US" sz="2800" dirty="0">
                <a:latin typeface="Times New Roman" panose="02020603050405020304" pitchFamily="18" charset="0"/>
                <a:ea typeface="SimSun" panose="02010600030101010101" pitchFamily="2" charset="-122"/>
                <a:cs typeface="Times New Roman" panose="02020603050405020304" pitchFamily="18" charset="0"/>
              </a:rPr>
              <a:t> ra,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đứng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ngoài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lời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kia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lẳng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lặng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nghe</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rồi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bình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phẩm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đánh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giá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giễu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cợt</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đỗi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dịp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cay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spTree>
    <p:extLst>
      <p:ext uri="{BB962C8B-B14F-4D97-AF65-F5344CB8AC3E}">
        <p14:creationId xmlns:p14="http://schemas.microsoft.com/office/powerpoint/2010/main" val="987480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1068461"/>
            <a:ext cx="12061372" cy="4364336"/>
          </a:xfrm>
          <a:prstGeom prst="rect">
            <a:avLst/>
          </a:prstGeom>
          <a:noFill/>
        </p:spPr>
        <p:txBody>
          <a:bodyPr wrap="square" rtlCol="0">
            <a:spAutoFit/>
          </a:bodyPr>
          <a:lstStyle/>
          <a:p>
            <a:pPr marL="0" marR="0" lvl="0" indent="457200" algn="just" defTabSz="914400" rtl="0" eaLnBrk="1" fontAlgn="auto" latinLnBrk="0" hangingPunct="1">
              <a:lnSpc>
                <a:spcPct val="107000"/>
              </a:lnSpc>
              <a:spcBef>
                <a:spcPts val="60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chửi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mỉa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thuẫn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chửi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giễu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hĩnh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algn="ctr">
              <a:lnSpc>
                <a:spcPct val="107000"/>
              </a:lnSpc>
              <a:spcBef>
                <a:spcPts val="600"/>
              </a:spcBef>
            </a:pP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nhau</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râu</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Phen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cối</a:t>
            </a:r>
            <a:br>
              <a:rPr lang="en-US" sz="2800" i="1" dirty="0">
                <a:latin typeface="Times New Roman" panose="02020603050405020304" pitchFamily="18" charset="0"/>
                <a:ea typeface="Times New Roman" panose="02020603050405020304" pitchFamily="18" charset="0"/>
                <a:cs typeface="Times New Roman" panose="02020603050405020304" pitchFamily="18" charset="0"/>
              </a:rPr>
            </a:b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đứa</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giã</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1" fontAlgn="auto" latinLnBrk="0" hangingPunct="1">
              <a:lnSpc>
                <a:spcPct val="107000"/>
              </a:lnSpc>
              <a:spcBef>
                <a:spcPts val="60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962096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45099" y="936900"/>
            <a:ext cx="12061372" cy="4671472"/>
          </a:xfrm>
          <a:prstGeom prst="rect">
            <a:avLst/>
          </a:prstGeom>
          <a:noFill/>
        </p:spPr>
        <p:txBody>
          <a:bodyPr wrap="square" rtlCol="0">
            <a:spAutoFit/>
          </a:bodyPr>
          <a:lstStyle/>
          <a:p>
            <a:pPr indent="457200" algn="just">
              <a:lnSpc>
                <a:spcPct val="107000"/>
              </a:lnSpc>
              <a:spcBef>
                <a:spcPts val="600"/>
              </a:spcBef>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Tú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tĩnh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Lẳng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giễu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cợt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Cớ</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trăm</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tuổi</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kém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chêm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xưng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thách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chắc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sớm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mau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rụng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răng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3171435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736896" cy="5598136"/>
          </a:xfrm>
          <a:prstGeom prst="rect">
            <a:avLst/>
          </a:prstGeom>
          <a:noFill/>
        </p:spPr>
        <p:txBody>
          <a:bodyPr wrap="square" rtlCol="0">
            <a:spAutoFit/>
          </a:bodyPr>
          <a:lstStyle/>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viết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Lựa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tài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phỗng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a:latin typeface="Times New Roman" panose="02020603050405020304" pitchFamily="18" charset="0"/>
                <a:ea typeface="Calibri" panose="020F0502020204030204" pitchFamily="34" charset="0"/>
                <a:cs typeface="Times New Roman" panose="02020603050405020304" pitchFamily="18" charset="0"/>
              </a:rPr>
              <a:t> ý</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dirty="0">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cục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(so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ẩn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canh</a:t>
            </a:r>
            <a:r>
              <a:rPr lang="en-US" sz="2400" dirty="0">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400" dirty="0">
                <a:latin typeface="Times New Roman" panose="02020603050405020304" pitchFamily="18" charset="0"/>
                <a:ea typeface="Calibri" panose="020F0502020204030204" pitchFamily="34" charset="0"/>
                <a:cs typeface="Times New Roman" panose="02020603050405020304" pitchFamily="18" charset="0"/>
              </a:rPr>
              <a:t> tin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048D28EB-F88C-4E70-968F-1115DFD58AFB}"/>
              </a:ext>
            </a:extLst>
          </p:cNvPr>
          <p:cNvSpPr txBox="1"/>
          <p:nvPr/>
        </p:nvSpPr>
        <p:spPr>
          <a:xfrm>
            <a:off x="2713220" y="-1723869"/>
            <a:ext cx="4961744"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59A57DEB-AA0B-4781-A78B-BD712AB639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barn(inVertical)">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barn(inVertical)">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barn(inVertical)">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barn(inVertical)">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barn(inVertical)">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barn(inVertical)">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9"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5827621"/>
          </a:xfrm>
          <a:prstGeom prst="rect">
            <a:avLst/>
          </a:prstGeom>
          <a:noFill/>
        </p:spPr>
        <p:txBody>
          <a:bodyPr wrap="square" rtlCol="0">
            <a:spAutoFit/>
          </a:bodyPr>
          <a:lstStyle/>
          <a:p>
            <a:pPr indent="457200">
              <a:lnSpc>
                <a:spcPct val="107000"/>
              </a:lnSpc>
              <a:spcBef>
                <a:spcPts val="600"/>
              </a:spcBef>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Tú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căm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ghét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thói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xong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2795588">
              <a:lnSpc>
                <a:spcPct val="107000"/>
              </a:lnSpc>
              <a:spcBef>
                <a:spcPts val="600"/>
              </a:spcBef>
            </a:pP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Lẳng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lặng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nghe</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chúc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sang</a:t>
            </a:r>
            <a:br>
              <a:rPr lang="en-US" sz="3200" i="1" dirty="0">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Đứa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tước</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đứa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mua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quan</a:t>
            </a:r>
            <a:br>
              <a:rPr lang="en-US" sz="3200" i="1" dirty="0">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Phen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quyết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lọng</a:t>
            </a:r>
            <a:br>
              <a:rPr lang="en-US" sz="3200" i="1" dirty="0">
                <a:latin typeface="Times New Roman" panose="02020603050405020304" pitchFamily="18" charset="0"/>
                <a:ea typeface="Times New Roman" panose="02020603050405020304" pitchFamily="18" charset="0"/>
                <a:cs typeface="Times New Roman" panose="02020603050405020304" pitchFamily="18" charset="0"/>
              </a:rPr>
            </a:b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chửi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đắt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r>
              <a:rPr lang="en-US" sz="3200" dirty="0">
                <a:latin typeface="Times New Roman" panose="02020603050405020304" pitchFamily="18" charset="0"/>
                <a:ea typeface="Times New Roman" panose="02020603050405020304" pitchFamily="18" charset="0"/>
              </a:rPr>
              <a:t>Tú </a:t>
            </a:r>
            <a:r>
              <a:rPr lang="en-US" sz="3200" dirty="0" err="1">
                <a:latin typeface="Times New Roman" panose="02020603050405020304" pitchFamily="18" charset="0"/>
                <a:ea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nghe</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chúng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chúc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sao</a:t>
            </a:r>
            <a:r>
              <a:rPr lang="en-US" sz="3200" dirty="0">
                <a:latin typeface="Times New Roman" panose="02020603050405020304" pitchFamily="18" charset="0"/>
                <a:ea typeface="Times New Roman" panose="02020603050405020304" pitchFamily="18" charset="0"/>
              </a:rPr>
              <a:t> sang </a:t>
            </a:r>
            <a:r>
              <a:rPr lang="en-US" sz="3200" dirty="0" err="1">
                <a:latin typeface="Times New Roman" panose="02020603050405020304" pitchFamily="18" charset="0"/>
                <a:ea typeface="Times New Roman" panose="02020603050405020304" pitchFamily="18" charset="0"/>
              </a:rPr>
              <a:t>quá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sang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bọn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dốt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màu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mè</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chúng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tưởng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mua</a:t>
            </a:r>
            <a:r>
              <a:rPr lang="en-US" sz="3200" dirty="0">
                <a:latin typeface="Times New Roman" panose="02020603050405020304" pitchFamily="18" charset="0"/>
                <a:ea typeface="Times New Roman" panose="02020603050405020304" pitchFamily="18" charset="0"/>
              </a:rPr>
              <a:t> được </a:t>
            </a:r>
            <a:r>
              <a:rPr lang="en-US" sz="3200" dirty="0" err="1">
                <a:latin typeface="Times New Roman" panose="02020603050405020304" pitchFamily="18" charset="0"/>
                <a:ea typeface="Times New Roman" panose="02020603050405020304" pitchFamily="18" charset="0"/>
              </a:rPr>
              <a:t>bằng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tiền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lộn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ấy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nửa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nửa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"sang" </a:t>
            </a:r>
            <a:r>
              <a:rPr lang="en-US" sz="3200" dirty="0" err="1">
                <a:latin typeface="Times New Roman" panose="02020603050405020304" pitchFamily="18" charset="0"/>
                <a:ea typeface="Times New Roman" panose="02020603050405020304" pitchFamily="18" charset="0"/>
              </a:rPr>
              <a:t>lắm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ngon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lắm</a:t>
            </a:r>
            <a:r>
              <a:rPr lang="en-US" sz="3200" dirty="0">
                <a:latin typeface="Times New Roman" panose="02020603050405020304" pitchFamily="18" charset="0"/>
                <a:ea typeface="Times New Roman" panose="02020603050405020304" pitchFamily="18" charset="0"/>
              </a:rPr>
              <a:t>.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066485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4272323"/>
          </a:xfrm>
          <a:prstGeom prst="rect">
            <a:avLst/>
          </a:prstGeom>
          <a:noFill/>
        </p:spPr>
        <p:txBody>
          <a:bodyPr wrap="square" rtlCol="0">
            <a:spAutoFit/>
          </a:bodyPr>
          <a:lstStyle/>
          <a:p>
            <a:pPr marL="0" marR="0" lvl="0" indent="457200" algn="just" defTabSz="914400" rtl="0" eaLnBrk="1" fontAlgn="auto" latinLnBrk="0" hangingPunct="1">
              <a:lnSpc>
                <a:spcPct val="107000"/>
              </a:lnSpc>
              <a:spcBef>
                <a:spcPts val="60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Nhưng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chúng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biết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được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chúng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như</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trò</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hề</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mắt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Tú,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những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kẻ</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kém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cỏi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từ</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hồn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đến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tuệ</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dù</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đắp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bao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nhiêu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phục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lộng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lẫy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hay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cánh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chuồn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úp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đầu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cũng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chẳng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khiến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ta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nang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được.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Bởi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chúng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giống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như</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con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khỉ</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thích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giả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bằng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bộ</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đồ</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vay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mượn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hoặc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đi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mua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được.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Qủa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thực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ai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thèm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trừ</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trưởng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giả</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thích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sang,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thích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tự</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bôi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vẽ</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vẻ</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sang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trọng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quyền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quý</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hước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lên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khuôn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mặt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hoại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chính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bản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thân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rPr>
              <a:t>mình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04544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5403146"/>
          </a:xfrm>
          <a:prstGeom prst="rect">
            <a:avLst/>
          </a:prstGeom>
          <a:noFill/>
        </p:spPr>
        <p:txBody>
          <a:bodyPr wrap="square" rtlCol="0">
            <a:spAutoFit/>
          </a:bodyPr>
          <a:lstStyle/>
          <a:p>
            <a:pPr indent="457200" algn="just">
              <a:lnSpc>
                <a:spcPct val="107000"/>
              </a:lnSpc>
              <a:spcBef>
                <a:spcPts val="600"/>
              </a:spcBef>
            </a:pP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chốt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chửi</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đắt</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cs typeface="Times New Roman" panose="02020603050405020304" pitchFamily="18" charset="0"/>
              </a:rPr>
              <a:t>hàng</a:t>
            </a:r>
            <a:r>
              <a:rPr lang="en-US" sz="32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Tú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khiến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được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hê</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cười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bởi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lũ</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kém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sang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điềm</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tĩnh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bậc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chửi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kẻ</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xó</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hài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hước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sâu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cay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Ôi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Tú ta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buôn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lọng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tiền</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a:solidFill>
                  <a:srgbClr val="00264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lâu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sang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nội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dung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hai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chúc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Nhưng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qua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hai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chúc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ấy</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lại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thấy</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tất</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cả</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sự</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nhếch</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nhác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bệ</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rạc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bọn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người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này</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Đã</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thế</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thơ</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còn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bồi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thêm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cho</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chúng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những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cú</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đòn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ê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ẩm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liên</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tiếp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07000"/>
              </a:lnSpc>
              <a:spcBef>
                <a:spcPts val="600"/>
              </a:spcBef>
            </a:pP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Nếu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như</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hai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lời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chúc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đầu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chúc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lâu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sống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sang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thì</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hai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khổ</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thơ</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tiếp</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cùng</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chúc</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nhau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cái</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sự</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giàu</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và</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sự</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lắm</a:t>
            </a:r>
            <a:r>
              <a:rPr lang="en-US" sz="3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con”.</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21850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4272323"/>
          </a:xfrm>
          <a:prstGeom prst="rect">
            <a:avLst/>
          </a:prstGeom>
          <a:noFill/>
        </p:spPr>
        <p:txBody>
          <a:bodyPr wrap="square" rtlCol="0">
            <a:spAutoFit/>
          </a:bodyPr>
          <a:lstStyle/>
          <a:p>
            <a:pPr marL="2057400" marR="0">
              <a:lnSpc>
                <a:spcPct val="107000"/>
              </a:lnSpc>
              <a:spcBef>
                <a:spcPts val="600"/>
              </a:spcBef>
              <a:spcAft>
                <a:spcPts val="0"/>
              </a:spcAft>
            </a:pPr>
            <a:r>
              <a:rPr lang="en-US" sz="3200" i="1">
                <a:latin typeface="Times New Roman" panose="02020603050405020304" pitchFamily="18" charset="0"/>
                <a:ea typeface="Times New Roman" panose="02020603050405020304" pitchFamily="18" charset="0"/>
                <a:cs typeface="Times New Roman" panose="02020603050405020304" pitchFamily="18" charset="0"/>
              </a:rPr>
              <a:t>"Nó lại mừng nhau cái sự giàu</a:t>
            </a:r>
            <a:br>
              <a:rPr lang="en-US" sz="3200" i="1">
                <a:latin typeface="Times New Roman" panose="02020603050405020304" pitchFamily="18" charset="0"/>
                <a:ea typeface="Times New Roman" panose="02020603050405020304" pitchFamily="18" charset="0"/>
                <a:cs typeface="Times New Roman" panose="02020603050405020304" pitchFamily="18" charset="0"/>
              </a:rPr>
            </a:br>
            <a:r>
              <a:rPr lang="en-US" sz="3200" i="1">
                <a:latin typeface="Times New Roman" panose="02020603050405020304" pitchFamily="18" charset="0"/>
                <a:ea typeface="Times New Roman" panose="02020603050405020304" pitchFamily="18" charset="0"/>
                <a:cs typeface="Times New Roman" panose="02020603050405020304" pitchFamily="18" charset="0"/>
              </a:rPr>
              <a:t>Trăm nghìn vạn mớ để vào đâu</a:t>
            </a:r>
            <a:br>
              <a:rPr lang="en-US" sz="3200" i="1">
                <a:latin typeface="Times New Roman" panose="02020603050405020304" pitchFamily="18" charset="0"/>
                <a:ea typeface="Times New Roman" panose="02020603050405020304" pitchFamily="18" charset="0"/>
                <a:cs typeface="Times New Roman" panose="02020603050405020304" pitchFamily="18" charset="0"/>
              </a:rPr>
            </a:br>
            <a:r>
              <a:rPr lang="en-US" sz="3200" i="1">
                <a:latin typeface="Times New Roman" panose="02020603050405020304" pitchFamily="18" charset="0"/>
                <a:ea typeface="Times New Roman" panose="02020603050405020304" pitchFamily="18" charset="0"/>
                <a:cs typeface="Times New Roman" panose="02020603050405020304" pitchFamily="18" charset="0"/>
              </a:rPr>
              <a:t>Phen này ắt hẳn gà ăn bạc</a:t>
            </a:r>
            <a:br>
              <a:rPr lang="en-US" sz="3200" i="1">
                <a:latin typeface="Times New Roman" panose="02020603050405020304" pitchFamily="18" charset="0"/>
                <a:ea typeface="Times New Roman" panose="02020603050405020304" pitchFamily="18" charset="0"/>
                <a:cs typeface="Times New Roman" panose="02020603050405020304" pitchFamily="18" charset="0"/>
              </a:rPr>
            </a:br>
            <a:r>
              <a:rPr lang="en-US" sz="3200" i="1">
                <a:latin typeface="Times New Roman" panose="02020603050405020304" pitchFamily="18" charset="0"/>
                <a:ea typeface="Times New Roman" panose="02020603050405020304" pitchFamily="18" charset="0"/>
                <a:cs typeface="Times New Roman" panose="02020603050405020304" pitchFamily="18" charset="0"/>
              </a:rPr>
              <a:t>Đồng rụng đồng rơi lọ phải cầu.</a:t>
            </a:r>
            <a:br>
              <a:rPr lang="en-US" sz="3200" i="1">
                <a:latin typeface="Times New Roman" panose="02020603050405020304" pitchFamily="18" charset="0"/>
                <a:ea typeface="Times New Roman" panose="02020603050405020304" pitchFamily="18" charset="0"/>
                <a:cs typeface="Times New Roman" panose="02020603050405020304" pitchFamily="18" charset="0"/>
              </a:rPr>
            </a:br>
            <a:r>
              <a:rPr lang="en-US" sz="3200" i="1">
                <a:latin typeface="Times New Roman" panose="02020603050405020304" pitchFamily="18" charset="0"/>
                <a:ea typeface="Times New Roman" panose="02020603050405020304" pitchFamily="18" charset="0"/>
                <a:cs typeface="Times New Roman" panose="02020603050405020304" pitchFamily="18" charset="0"/>
              </a:rPr>
              <a:t>Nó lại mừng nhau sự lắm con</a:t>
            </a:r>
            <a:br>
              <a:rPr lang="en-US" sz="3200" i="1">
                <a:latin typeface="Times New Roman" panose="02020603050405020304" pitchFamily="18" charset="0"/>
                <a:ea typeface="Times New Roman" panose="02020603050405020304" pitchFamily="18" charset="0"/>
                <a:cs typeface="Times New Roman" panose="02020603050405020304" pitchFamily="18" charset="0"/>
              </a:rPr>
            </a:br>
            <a:r>
              <a:rPr lang="en-US" sz="3200" i="1">
                <a:latin typeface="Times New Roman" panose="02020603050405020304" pitchFamily="18" charset="0"/>
                <a:ea typeface="Times New Roman" panose="02020603050405020304" pitchFamily="18" charset="0"/>
                <a:cs typeface="Times New Roman" panose="02020603050405020304" pitchFamily="18" charset="0"/>
              </a:rPr>
              <a:t>Sinh năm đẻ bẩy được vuông tròn</a:t>
            </a:r>
            <a:br>
              <a:rPr lang="en-US" sz="3200" i="1">
                <a:latin typeface="Times New Roman" panose="02020603050405020304" pitchFamily="18" charset="0"/>
                <a:ea typeface="Times New Roman" panose="02020603050405020304" pitchFamily="18" charset="0"/>
                <a:cs typeface="Times New Roman" panose="02020603050405020304" pitchFamily="18" charset="0"/>
              </a:rPr>
            </a:br>
            <a:r>
              <a:rPr lang="en-US" sz="3200" i="1">
                <a:latin typeface="Times New Roman" panose="02020603050405020304" pitchFamily="18" charset="0"/>
                <a:ea typeface="Times New Roman" panose="02020603050405020304" pitchFamily="18" charset="0"/>
                <a:cs typeface="Times New Roman" panose="02020603050405020304" pitchFamily="18" charset="0"/>
              </a:rPr>
              <a:t>Phố phường chật hẹp người đông đúc</a:t>
            </a:r>
            <a:br>
              <a:rPr lang="en-US" sz="3200" i="1">
                <a:latin typeface="Times New Roman" panose="02020603050405020304" pitchFamily="18" charset="0"/>
                <a:ea typeface="Times New Roman" panose="02020603050405020304" pitchFamily="18" charset="0"/>
                <a:cs typeface="Times New Roman" panose="02020603050405020304" pitchFamily="18" charset="0"/>
              </a:rPr>
            </a:br>
            <a:r>
              <a:rPr lang="en-US" sz="3200" i="1">
                <a:latin typeface="Times New Roman" panose="02020603050405020304" pitchFamily="18" charset="0"/>
                <a:ea typeface="Times New Roman" panose="02020603050405020304" pitchFamily="18" charset="0"/>
                <a:cs typeface="Times New Roman" panose="02020603050405020304" pitchFamily="18" charset="0"/>
              </a:rPr>
              <a:t>Bồng bế nhau lên nó ở non."</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039549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4799263"/>
          </a:xfrm>
          <a:prstGeom prst="rect">
            <a:avLst/>
          </a:prstGeom>
          <a:noFill/>
        </p:spPr>
        <p:txBody>
          <a:bodyPr wrap="square" rtlCol="0">
            <a:spAutoFit/>
          </a:bodyPr>
          <a:lstStyle/>
          <a:p>
            <a:pPr marL="52388" lvl="0" algn="just">
              <a:lnSpc>
                <a:spcPct val="107000"/>
              </a:lnSpc>
              <a:spcBef>
                <a:spcPts val="600"/>
              </a:spcBef>
            </a:pPr>
            <a:r>
              <a:rPr lang="en-US" sz="3200" dirty="0" err="1">
                <a:latin typeface="Times New Roman" panose="02020603050405020304" pitchFamily="18" charset="0"/>
                <a:ea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chế</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giễu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mấy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mừng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mừng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giàu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mừng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lắm</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nhiều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cháu</a:t>
            </a:r>
            <a:r>
              <a:rPr lang="en-US" sz="3200" dirty="0">
                <a:latin typeface="Times New Roman" panose="02020603050405020304" pitchFamily="18" charset="0"/>
                <a:ea typeface="Times New Roman" panose="02020603050405020304" pitchFamily="18" charset="0"/>
              </a:rPr>
              <a:t>.</a:t>
            </a:r>
            <a:r>
              <a:rPr lang="en-US" sz="3200" dirty="0">
                <a:solidFill>
                  <a:srgbClr val="00264D"/>
                </a:solidFill>
                <a:latin typeface="Times New Roman" panose="02020603050405020304" pitchFamily="18" charset="0"/>
                <a:ea typeface="SimSun" panose="02010600030101010101" pitchFamily="2" charset="-122"/>
              </a:rPr>
              <a:t> </a:t>
            </a:r>
            <a:r>
              <a:rPr lang="en-US" sz="3200" dirty="0" err="1">
                <a:latin typeface="Times New Roman" panose="02020603050405020304" pitchFamily="18" charset="0"/>
                <a:ea typeface="Times New Roman" panose="02020603050405020304" pitchFamily="18" charset="0"/>
              </a:rPr>
              <a:t>Tiền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miệng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Tú </a:t>
            </a:r>
            <a:r>
              <a:rPr lang="en-US" sz="3200" dirty="0" err="1">
                <a:latin typeface="Times New Roman" panose="02020603050405020304" pitchFamily="18" charset="0"/>
                <a:ea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mớ</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dưa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lộn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xộn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ăn</a:t>
            </a:r>
            <a:r>
              <a:rPr lang="en-US" sz="3200" dirty="0">
                <a:latin typeface="Times New Roman" panose="02020603050405020304" pitchFamily="18" charset="0"/>
                <a:ea typeface="Times New Roman" panose="02020603050405020304" pitchFamily="18" charset="0"/>
              </a:rPr>
              <a:t> được. </a:t>
            </a:r>
            <a:r>
              <a:rPr lang="en-US" sz="3200" dirty="0" err="1">
                <a:latin typeface="Times New Roman" panose="02020603050405020304" pitchFamily="18" charset="0"/>
                <a:ea typeface="Times New Roman" panose="02020603050405020304" pitchFamily="18" charset="0"/>
              </a:rPr>
              <a:t>Rồi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cháu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đẻ</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mấy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đám</a:t>
            </a:r>
            <a:r>
              <a:rPr lang="en-US" sz="3200" dirty="0">
                <a:latin typeface="Times New Roman" panose="02020603050405020304" pitchFamily="18" charset="0"/>
                <a:ea typeface="Times New Roman" panose="02020603050405020304" pitchFamily="18" charset="0"/>
              </a:rPr>
              <a:t> ô </a:t>
            </a:r>
            <a:r>
              <a:rPr lang="en-US" sz="3200" dirty="0" err="1">
                <a:latin typeface="Times New Roman" panose="02020603050405020304" pitchFamily="18" charset="0"/>
                <a:ea typeface="Times New Roman" panose="02020603050405020304" pitchFamily="18" charset="0"/>
              </a:rPr>
              <a:t>hợp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theo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đoán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Tú </a:t>
            </a:r>
            <a:r>
              <a:rPr lang="en-US" sz="3200" dirty="0" err="1">
                <a:latin typeface="Times New Roman" panose="02020603050405020304" pitchFamily="18" charset="0"/>
                <a:ea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phen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chúng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đẻ</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lắm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cốt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tiền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bẩn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thỉu</a:t>
            </a:r>
            <a:r>
              <a:rPr lang="en-US" sz="3200" dirty="0">
                <a:latin typeface="Times New Roman" panose="02020603050405020304" pitchFamily="18" charset="0"/>
                <a:ea typeface="Times New Roman" panose="02020603050405020304" pitchFamily="18" charset="0"/>
              </a:rPr>
              <a:t> do </a:t>
            </a:r>
            <a:r>
              <a:rPr lang="en-US" sz="3200" dirty="0" err="1">
                <a:latin typeface="Times New Roman" panose="02020603050405020304" pitchFamily="18" charset="0"/>
                <a:ea typeface="Times New Roman" panose="02020603050405020304" pitchFamily="18" charset="0"/>
              </a:rPr>
              <a:t>bọn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ông</a:t>
            </a:r>
            <a:r>
              <a:rPr lang="en-US" sz="3200" dirty="0">
                <a:latin typeface="Times New Roman" panose="02020603050405020304" pitchFamily="18" charset="0"/>
                <a:ea typeface="Times New Roman" panose="02020603050405020304" pitchFamily="18" charset="0"/>
              </a:rPr>
              <a:t> cha </a:t>
            </a:r>
            <a:r>
              <a:rPr lang="en-US" sz="3200" dirty="0" err="1">
                <a:latin typeface="Times New Roman" panose="02020603050405020304" pitchFamily="18" charset="0"/>
                <a:ea typeface="Times New Roman" panose="02020603050405020304" pitchFamily="18" charset="0"/>
              </a:rPr>
              <a:t>hám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tiền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chúng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rPr>
              <a:t> ra. </a:t>
            </a:r>
            <a:r>
              <a:rPr lang="en-US" sz="3200" dirty="0" err="1">
                <a:latin typeface="Times New Roman" panose="02020603050405020304" pitchFamily="18" charset="0"/>
                <a:ea typeface="Times New Roman" panose="02020603050405020304" pitchFamily="18" charset="0"/>
              </a:rPr>
              <a:t>Riết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rồi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sâu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bọ</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ấy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đúc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phường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kham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nổi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bế</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nhau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núi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rPr>
              <a:t> ở </a:t>
            </a:r>
            <a:r>
              <a:rPr lang="en-US" sz="3200" dirty="0" err="1">
                <a:latin typeface="Times New Roman" panose="02020603050405020304" pitchFamily="18" charset="0"/>
                <a:ea typeface="Times New Roman" panose="02020603050405020304" pitchFamily="18" charset="0"/>
              </a:rPr>
              <a:t>thôi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chứa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lũ</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chỉ</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quen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bịp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bợm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nghèo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khó</a:t>
            </a:r>
            <a:r>
              <a:rPr lang="en-US" sz="3200" dirty="0">
                <a:latin typeface="Times New Roman" panose="02020603050405020304" pitchFamily="18" charset="0"/>
                <a:ea typeface="Times New Roman" panose="02020603050405020304" pitchFamily="18" charset="0"/>
              </a:rPr>
              <a:t>.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471760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4671472"/>
          </a:xfrm>
          <a:prstGeom prst="rect">
            <a:avLst/>
          </a:prstGeom>
          <a:noFill/>
        </p:spPr>
        <p:txBody>
          <a:bodyPr wrap="square" rtlCol="0">
            <a:spAutoFit/>
          </a:bodyPr>
          <a:lstStyle/>
          <a:p>
            <a:pPr marL="52388" marR="0" lvl="0" indent="0" algn="just" defTabSz="914400" rtl="0" eaLnBrk="1" fontAlgn="auto" latinLnBrk="0" hangingPunct="1">
              <a:lnSpc>
                <a:spcPct val="107000"/>
              </a:lnSpc>
              <a:spcBef>
                <a:spcPts val="60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độ</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châm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biếm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ngay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ở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việc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lặp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cụm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giàu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lắm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con”.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diễn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theo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kiểu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ngoa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ngôn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trăm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ngàn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mớ</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sinh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đẻ</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bảy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nhằm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độ</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mỉa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giễu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cợt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ô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hợp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lộn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xộn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a:t>
            </a:r>
            <a:r>
              <a:rPr kumimoji="0" lang="en-US" sz="2800" b="0" i="0" u="none" strike="noStrike" kern="1200" cap="none" spc="0" normalizeH="0" baseline="0" noProof="0" dirty="0">
                <a:ln>
                  <a:noFill/>
                </a:ln>
                <a:solidFill>
                  <a:srgbClr val="00264D"/>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cùng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hai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khô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trên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sau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mỗi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bọn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chúng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chúc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Tú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Xương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luận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cùa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chính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Qua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luận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rõ</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độ</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dọc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nhừng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dự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đoán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bọn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con,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lắm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Phen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hẳn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gà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Đồng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rụng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đồng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rơi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lọ</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phải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cầu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hoặc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Phố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phường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chật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hẹp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Bồng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ở non”,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chỉ</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buồn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cười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nhăng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đậm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màu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rPr>
              <a:t>hước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47221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5202963"/>
          </a:xfrm>
          <a:prstGeom prst="rect">
            <a:avLst/>
          </a:prstGeom>
          <a:noFill/>
        </p:spPr>
        <p:txBody>
          <a:bodyPr wrap="square" rtlCol="0">
            <a:spAutoFit/>
          </a:bodyPr>
          <a:lstStyle/>
          <a:p>
            <a:pPr indent="457200" algn="just">
              <a:lnSpc>
                <a:spcPct val="107000"/>
              </a:lnSpc>
              <a:spcBef>
                <a:spcPts val="600"/>
              </a:spcBef>
            </a:pPr>
            <a:r>
              <a:rPr lang="en-US" sz="2400" dirty="0" err="1">
                <a:latin typeface="Times New Roman" panose="02020603050405020304" pitchFamily="18" charset="0"/>
                <a:ea typeface="SimSun" panose="02010600030101010101" pitchFamily="2" charset="-122"/>
                <a:cs typeface="Times New Roman" panose="02020603050405020304" pitchFamily="18" charset="0"/>
              </a:rPr>
              <a:t>Giống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như</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Hô</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Xuân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Hương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các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đậm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chất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hiện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thực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dân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gian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khác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đầu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400" dirty="0">
                <a:latin typeface="Times New Roman" panose="02020603050405020304" pitchFamily="18" charset="0"/>
                <a:ea typeface="SimSun" panose="02010600030101010101" pitchFamily="2" charset="-122"/>
                <a:cs typeface="Times New Roman" panose="02020603050405020304" pitchFamily="18" charset="0"/>
              </a:rPr>
              <a:t> chủ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nghĩa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hiện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thực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ca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latin typeface="Times New Roman" panose="02020603050405020304" pitchFamily="18" charset="0"/>
                <a:ea typeface="SimSun" panose="02010600030101010101" pitchFamily="2" charset="-122"/>
                <a:cs typeface="Times New Roman" panose="02020603050405020304" pitchFamily="18" charset="0"/>
              </a:rPr>
              <a:t> Tú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Xương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bằng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nghệ</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thuật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trào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phúng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với</a:t>
            </a:r>
            <a:r>
              <a:rPr lang="en-US" sz="2400" dirty="0">
                <a:latin typeface="Times New Roman" panose="02020603050405020304" pitchFamily="18" charset="0"/>
                <a:ea typeface="SimSun" panose="02010600030101010101" pitchFamily="2" charset="-122"/>
                <a:cs typeface="Times New Roman" panose="02020603050405020304" pitchFamily="18" charset="0"/>
              </a:rPr>
              <a:t> con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mắt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rất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tinh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rất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sâu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nhìn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đâu</a:t>
            </a:r>
            <a:r>
              <a:rPr lang="en-US" sz="2400" dirty="0">
                <a:latin typeface="Times New Roman" panose="02020603050405020304" pitchFamily="18" charset="0"/>
                <a:ea typeface="SimSun" panose="02010600030101010101" pitchFamily="2" charset="-122"/>
                <a:cs typeface="Times New Roman" panose="02020603050405020304" pitchFamily="18" charset="0"/>
              </a:rPr>
              <a:t> là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bắt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chộp</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được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cái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điển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hình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nhất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Chất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trào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phúng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hoa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vào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vần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một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cách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tư</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nhiên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mang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nhiều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sắc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điệu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vừa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bông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đùa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hóm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hỉnh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vừa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chua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chát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xót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Năm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mới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nhau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đặc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sắc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tiêu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biểu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khuynh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hướng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nguồn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mạch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châm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biếm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trào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phúng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Trần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Tế</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Xương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Đó</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lời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Tết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hết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sức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độc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đáo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dưới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thức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cũng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hết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sức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độc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đáo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chúc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thực</a:t>
            </a:r>
            <a:r>
              <a:rPr lang="en-US" sz="2400" dirty="0">
                <a:latin typeface="Times New Roman" panose="02020603050405020304" pitchFamily="18" charset="0"/>
                <a:ea typeface="SimSun" panose="02010600030101010101" pitchFamily="2" charset="-122"/>
                <a:cs typeface="Times New Roman" panose="02020603050405020304" pitchFamily="18" charset="0"/>
              </a:rPr>
              <a:t> ra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chửi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châm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hiếm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Tuy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chửi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vẫn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thành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lại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hay.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sự</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kết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hợp</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hòa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giữa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các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yếu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tố</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hiện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thực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trào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phúng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châm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biếm</a:t>
            </a:r>
            <a:r>
              <a:rPr lang="en-US" sz="2400" dirty="0">
                <a:latin typeface="Times New Roman" panose="02020603050405020304" pitchFamily="18" charset="0"/>
                <a:ea typeface="SimSun" panose="02010600030101010101" pitchFamily="2" charset="-122"/>
                <a:cs typeface="Times New Roman" panose="02020603050405020304" pitchFamily="18" charset="0"/>
              </a:rPr>
              <a:t> được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truyền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tải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bằng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thể</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thất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ngôn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Đường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luật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cách</a:t>
            </a:r>
            <a:r>
              <a:rPr lang="en-US"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diễn</a:t>
            </a:r>
            <a:r>
              <a:rPr lang="en-US"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đạt</a:t>
            </a:r>
            <a:r>
              <a:rPr lang="en-US"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theo</a:t>
            </a:r>
            <a:r>
              <a:rPr lang="en-US"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kiểu</a:t>
            </a:r>
            <a:r>
              <a:rPr lang="en-US"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ngoa</a:t>
            </a:r>
            <a:r>
              <a:rPr lang="en-US"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ngôn</a:t>
            </a:r>
            <a:r>
              <a:rPr lang="en-US" sz="2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Tú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Xương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tỏ</a:t>
            </a:r>
            <a:r>
              <a:rPr lang="en-US" sz="2400" dirty="0">
                <a:latin typeface="Times New Roman" panose="02020603050405020304" pitchFamily="18" charset="0"/>
                <a:ea typeface="SimSun" panose="02010600030101010101" pitchFamily="2" charset="-122"/>
                <a:cs typeface="Times New Roman" panose="02020603050405020304" pitchFamily="18" charset="0"/>
              </a:rPr>
              <a:t> ra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một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nghệ</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sĩ</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bậc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thầy</a:t>
            </a:r>
            <a:r>
              <a:rPr lang="en-US" sz="2400" dirty="0">
                <a:latin typeface="Times New Roman" panose="02020603050405020304" pitchFamily="18" charset="0"/>
                <a:ea typeface="SimSun" panose="02010600030101010101" pitchFamily="2" charset="-122"/>
                <a:cs typeface="Times New Roman" panose="02020603050405020304" pitchFamily="18" charset="0"/>
              </a:rPr>
              <a:t> ở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một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cái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Tâm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lớn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tràn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đầy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yêu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thương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cảm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thông</a:t>
            </a:r>
            <a:r>
              <a:rPr lang="en-US" sz="2400" dirty="0">
                <a:latin typeface="Times New Roman" panose="02020603050405020304" pitchFamily="18" charset="0"/>
                <a:ea typeface="SimSun" panose="02010600030101010101" pitchFamily="2" charset="-122"/>
                <a:cs typeface="Times New Roman" panose="02020603050405020304" pitchFamily="18" charset="0"/>
              </a:rPr>
              <a:t> vị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nhưng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đầy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thâm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sâu</a:t>
            </a:r>
            <a:r>
              <a:rPr lang="en-US" sz="2400" dirty="0">
                <a:latin typeface="Times New Roman" panose="02020603050405020304" pitchFamily="18" charset="0"/>
                <a:ea typeface="SimSun" panose="02010600030101010101" pitchFamily="2" charset="-122"/>
                <a:cs typeface="Times New Roman" panose="02020603050405020304" pitchFamily="18" charset="0"/>
              </a:rPr>
              <a:t>, có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mỉa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mai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chua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chát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nói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như</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hiện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đại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của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Xuân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Diệu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yêu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căm</a:t>
            </a:r>
            <a:r>
              <a:rPr lang="en-US" sz="2400" dirty="0">
                <a:latin typeface="Times New Roman" panose="02020603050405020304" pitchFamily="18" charset="0"/>
                <a:ea typeface="SimSun" panose="02010600030101010101" pitchFamily="2" charset="-122"/>
                <a:cs typeface="Times New Roman" panose="02020603050405020304" pitchFamily="18" charset="0"/>
              </a:rPr>
              <a:t> hay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đợt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sóng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dâng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trào</a:t>
            </a:r>
            <a:r>
              <a:rPr lang="en-US" sz="2400" dirty="0">
                <a:latin typeface="Times New Roman" panose="02020603050405020304" pitchFamily="18" charset="0"/>
                <a:ea typeface="SimSun" panose="02010600030101010101" pitchFamily="2" charset="-122"/>
                <a:cs typeface="Times New Roman" panose="02020603050405020304" pitchFamily="18" charset="0"/>
              </a:rPr>
              <a:t>", có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đau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đớn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xót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xa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nhưng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dường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như</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được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nuốt</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để</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nghĩ</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suy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nghiền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ngẫm</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750636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5675080"/>
          </a:xfrm>
          <a:prstGeom prst="rect">
            <a:avLst/>
          </a:prstGeom>
          <a:noFill/>
        </p:spPr>
        <p:txBody>
          <a:bodyPr wrap="square" rtlCol="0">
            <a:spAutoFit/>
          </a:bodyPr>
          <a:lstStyle/>
          <a:p>
            <a:pPr indent="457200" algn="just">
              <a:lnSpc>
                <a:spcPct val="107000"/>
              </a:lnSpc>
              <a:spcBef>
                <a:spcPts val="600"/>
              </a:spcBef>
            </a:pPr>
            <a:r>
              <a:rPr lang="en-US" sz="2400">
                <a:latin typeface="Times New Roman" panose="02020603050405020304" pitchFamily="18" charset="0"/>
                <a:ea typeface="SimSun" panose="02010600030101010101" pitchFamily="2" charset="-122"/>
                <a:cs typeface="Times New Roman" panose="02020603050405020304" pitchFamily="18" charset="0"/>
              </a:rPr>
              <a:t>Trang thơ khép lại mà tiếng chuông cảnh tỉnh, phê phán ấy, thái độ thẳng thắn ấy, xét đến cùng, bắt nguồn từ một khao khát nhân bản: làm sao để cho cuộc đời được tốt đẹp hơn, làm sao phải xóa sạch kiểu chúc Tết khác </a:t>
            </a:r>
            <a:r>
              <a:rPr lang="en-US" sz="2400" i="1">
                <a:latin typeface="Times New Roman" panose="02020603050405020304" pitchFamily="18" charset="0"/>
                <a:ea typeface="SimSun" panose="02010600030101010101" pitchFamily="2" charset="-122"/>
                <a:cs typeface="Times New Roman" panose="02020603050405020304" pitchFamily="18" charset="0"/>
              </a:rPr>
              <a:t>“giống người”</a:t>
            </a:r>
            <a:r>
              <a:rPr lang="en-US" sz="2400">
                <a:latin typeface="Times New Roman" panose="02020603050405020304" pitchFamily="18" charset="0"/>
                <a:ea typeface="SimSun" panose="02010600030101010101" pitchFamily="2" charset="-122"/>
                <a:cs typeface="Times New Roman" panose="02020603050405020304" pitchFamily="18" charset="0"/>
              </a:rPr>
              <a:t> mà chắc chắn, hơn một lần Tú Xương đã phải đau lòng chứng kiến.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tabLst>
                <a:tab pos="1433830" algn="l"/>
              </a:tabLst>
            </a:pPr>
            <a:r>
              <a:rPr lang="en-US" sz="2400">
                <a:latin typeface="Times New Roman" panose="02020603050405020304" pitchFamily="18" charset="0"/>
                <a:ea typeface="SimSun" panose="02010600030101010101" pitchFamily="2" charset="-122"/>
                <a:cs typeface="Times New Roman" panose="02020603050405020304" pitchFamily="18" charset="0"/>
              </a:rPr>
              <a:t>	Đọc thơ của Tú Xương, người ta thấy hiện lên rõ mồn một cái hiện thực oái oăm, hài hước của lũ người nhố nhăng trong cái xã hội tạp nham đủ thứ người, thứ chuyện, tưởng như đùa. Qua đó, người ta cũng thấy được cái cảnh cơ cực, khổ sở của nhân dân thời bấy giờ, phải chịu sống dưới sự chèn ép của bọn người ô hợp. Những tiếng cười chế giễu như thứ vũ khí đâm thẳng vào mặt bọn cầm quyền ngu si, mà chúng tuy cay cú cũng chẳng thể làm gì được. Bài thơ mang lại cho bạn đọc một tình cảm hả hê, sung sướng, bõ hờn, bõ tức. Nó cũng gợi lên nhiều cảm hứng khiến người đọc dễ “nhại” và muốn “nhại” theo cái giọng điệu trào phúng châm biếm của ông mỗi khi gặp cảnh chướng tai gai mắt ở đời</a:t>
            </a:r>
            <a:r>
              <a:rPr lang="en-US" sz="240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 vậy mà có người đã “bắt chước” làm thêm mấy câu thơ nối tiếp vào bài thơ trên, đọc lên nghe chẳng khác gì của chính nhà thơ, đây chính là bằng chứng hùng hồn về sức sống của hài thơ.</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72578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103853" y="899933"/>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73867"/>
            <a:ext cx="12022833" cy="740203"/>
          </a:xfrm>
          <a:prstGeom prst="rect">
            <a:avLst/>
          </a:prstGeom>
          <a:noFill/>
        </p:spPr>
        <p:txBody>
          <a:bodyPr wrap="square" rtlCol="0">
            <a:spAutoFit/>
          </a:bodyPr>
          <a:lstStyle/>
          <a:p>
            <a:pPr algn="just">
              <a:lnSpc>
                <a:spcPct val="107000"/>
              </a:lnSpc>
            </a:pP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ĐỀ 2: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Phân</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tích</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bài</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thơ</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Ông</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phỗng</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đá</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Nguyễn</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Khuyến</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a:t>
            </a:r>
            <a:endParaRPr lang="en-US" sz="4000"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0E703AC-4C73-471A-92D6-BEF729480089}"/>
              </a:ext>
            </a:extLst>
          </p:cNvPr>
          <p:cNvSpPr txBox="1"/>
          <p:nvPr/>
        </p:nvSpPr>
        <p:spPr>
          <a:xfrm>
            <a:off x="3252866" y="-1903751"/>
            <a:ext cx="51566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5c2e70c9d5c47">
            <a:hlinkClick r:id="" action="ppaction://media"/>
            <a:extLst>
              <a:ext uri="{FF2B5EF4-FFF2-40B4-BE49-F238E27FC236}">
                <a16:creationId xmlns:a16="http://schemas.microsoft.com/office/drawing/2014/main" id="{50E79AD2-7DBB-42FF-89A3-24394F817E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
        <p:nvSpPr>
          <p:cNvPr id="3" name="TextBox 2">
            <a:extLst>
              <a:ext uri="{FF2B5EF4-FFF2-40B4-BE49-F238E27FC236}">
                <a16:creationId xmlns:a16="http://schemas.microsoft.com/office/drawing/2014/main" id="{54F1C811-110F-465B-A4BC-E64BF5F524E9}"/>
              </a:ext>
            </a:extLst>
          </p:cNvPr>
          <p:cNvSpPr txBox="1"/>
          <p:nvPr/>
        </p:nvSpPr>
        <p:spPr>
          <a:xfrm>
            <a:off x="1527399" y="1912245"/>
            <a:ext cx="8050696" cy="740203"/>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Dàn</a:t>
            </a:r>
            <a:r>
              <a:rPr kumimoji="0" lang="en-US" sz="4000" b="1"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ý chi </a:t>
            </a:r>
            <a:r>
              <a:rPr kumimoji="0" lang="en-US" sz="4000" b="1"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tiết</a:t>
            </a:r>
            <a:endPar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66B3CB0-A8FB-4984-B670-B5F059209A85}"/>
              </a:ext>
            </a:extLst>
          </p:cNvPr>
          <p:cNvSpPr txBox="1"/>
          <p:nvPr/>
        </p:nvSpPr>
        <p:spPr>
          <a:xfrm>
            <a:off x="-19947" y="2880210"/>
            <a:ext cx="12088146" cy="3227102"/>
          </a:xfrm>
          <a:prstGeom prst="rect">
            <a:avLst/>
          </a:prstGeom>
          <a:noFill/>
        </p:spPr>
        <p:txBody>
          <a:bodyPr wrap="square" rtlCol="0">
            <a:spAutoFit/>
          </a:bodyPr>
          <a:lstStyle/>
          <a:p>
            <a:pPr algn="just">
              <a:lnSpc>
                <a:spcPct val="107000"/>
              </a:lnSpc>
            </a:pPr>
            <a:r>
              <a:rPr lang="en-US" sz="2400" b="1" dirty="0">
                <a:latin typeface="Times New Roman" panose="02020603050405020304" pitchFamily="18" charset="0"/>
                <a:ea typeface="SimSun" panose="02010600030101010101" pitchFamily="2" charset="-122"/>
                <a:cs typeface="Times New Roman" panose="02020603050405020304" pitchFamily="18" charset="0"/>
              </a:rPr>
              <a:t>1. </a:t>
            </a:r>
            <a:r>
              <a:rPr lang="vi-VN" sz="2400" b="1" dirty="0">
                <a:latin typeface="Times New Roman" panose="02020603050405020304" pitchFamily="18" charset="0"/>
                <a:ea typeface="SimSun" panose="02010600030101010101" pitchFamily="2" charset="-122"/>
                <a:cs typeface="Times New Roman" panose="02020603050405020304" pitchFamily="18" charset="0"/>
              </a:rPr>
              <a:t>Mở</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bài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dirty="0">
                <a:latin typeface="Times New Roman" panose="02020603050405020304" pitchFamily="18" charset="0"/>
                <a:ea typeface="SimSun" panose="02010600030101010101" pitchFamily="2" charset="-122"/>
                <a:cs typeface="Times New Roman" panose="02020603050405020304" pitchFamily="18" charset="0"/>
              </a:rPr>
              <a:t>- Giới thiệu khái quát về nhà thơ Nguyễn Khuyến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phỗng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đá</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dirty="0">
                <a:latin typeface="Times New Roman" panose="02020603050405020304" pitchFamily="18" charset="0"/>
                <a:ea typeface="SimSun" panose="02010600030101010101" pitchFamily="2" charset="-122"/>
                <a:cs typeface="Times New Roman" panose="02020603050405020304" pitchFamily="18" charset="0"/>
              </a:rPr>
              <a:t>+ Là một nhà thơ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lớn</a:t>
            </a:r>
            <a:r>
              <a:rPr lang="vi-VN"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vi-VN" sz="2400" dirty="0">
                <a:latin typeface="Times New Roman" panose="02020603050405020304" pitchFamily="18" charset="0"/>
                <a:ea typeface="SimSun" panose="02010600030101010101" pitchFamily="2" charset="-122"/>
                <a:cs typeface="Times New Roman" panose="02020603050405020304" pitchFamily="18" charset="0"/>
              </a:rPr>
              <a:t>làng cảnh Việt Nam.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dirty="0">
                <a:latin typeface="Times New Roman" panose="02020603050405020304" pitchFamily="18" charset="0"/>
                <a:ea typeface="SimSun" panose="02010600030101010101" pitchFamily="2" charset="-122"/>
                <a:cs typeface="Times New Roman" panose="02020603050405020304" pitchFamily="18" charset="0"/>
              </a:rPr>
              <a:t>+ Thơ của ông nói lên tình yêu quê hương, đất nước, tình yêu gia đình, bạn bè, phản ánh cuộc sống thuần khổ của nông dân, châm biếm đả kích tầng lớp thống trị, đồng thời bộc lộ tấm lòng ưu ái với dân, với nước.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dirty="0">
                <a:latin typeface="Times New Roman" panose="02020603050405020304" pitchFamily="18" charset="0"/>
                <a:ea typeface="SimSun" panose="02010600030101010101" pitchFamily="2" charset="-122"/>
                <a:cs typeface="Times New Roman" panose="02020603050405020304" pitchFamily="18" charset="0"/>
              </a:rPr>
              <a:t>+ Bài thơ “Ông phỗng đá” </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r>
              <a:rPr lang="vi-VN" sz="2400" dirty="0">
                <a:latin typeface="Times New Roman" panose="02020603050405020304" pitchFamily="18" charset="0"/>
                <a:ea typeface="SimSun" panose="02010600030101010101" pitchFamily="2" charset="-122"/>
                <a:cs typeface="Times New Roman" panose="02020603050405020304" pitchFamily="18" charset="0"/>
              </a:rPr>
              <a:t> đỉnh cao chói sáng trong thơ trào phúng của Nguyễn Khuyến.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dirty="0">
                <a:latin typeface="Times New Roman" panose="02020603050405020304" pitchFamily="18" charset="0"/>
                <a:ea typeface="SimSun" panose="02010600030101010101" pitchFamily="2" charset="-122"/>
                <a:cs typeface="Times New Roman" panose="02020603050405020304" pitchFamily="18" charset="0"/>
              </a:rPr>
              <a:t>+ Bài thơ là lời tự trào của tác giả khi đứng trước hình ảnh ông phỗng đá trên hòn non bộ.</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93148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barn(inVertical)">
                                      <p:cBhvr>
                                        <p:cTn id="3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4807791"/>
          </a:xfrm>
          <a:prstGeom prst="rect">
            <a:avLst/>
          </a:prstGeom>
          <a:noFill/>
        </p:spPr>
        <p:txBody>
          <a:bodyPr wrap="square" rtlCol="0">
            <a:spAutoFit/>
          </a:bodyPr>
          <a:lstStyle/>
          <a:p>
            <a:pPr algn="just">
              <a:lnSpc>
                <a:spcPct val="107000"/>
              </a:lnSpc>
            </a:pPr>
            <a:r>
              <a:rPr lang="en-US" sz="2400" b="1">
                <a:latin typeface="Times New Roman" panose="02020603050405020304" pitchFamily="18" charset="0"/>
                <a:ea typeface="SimSun" panose="02010600030101010101" pitchFamily="2" charset="-122"/>
                <a:cs typeface="Times New Roman" panose="02020603050405020304" pitchFamily="18" charset="0"/>
              </a:rPr>
              <a:t>2. </a:t>
            </a:r>
            <a:r>
              <a:rPr lang="vi-VN" sz="2400" b="1">
                <a:latin typeface="Times New Roman" panose="02020603050405020304" pitchFamily="18" charset="0"/>
                <a:ea typeface="SimSun" panose="02010600030101010101" pitchFamily="2" charset="-122"/>
                <a:cs typeface="Times New Roman" panose="02020603050405020304" pitchFamily="18" charset="0"/>
              </a:rPr>
              <a:t>T</a:t>
            </a:r>
            <a:r>
              <a:rPr lang="en-US" sz="2400" b="1">
                <a:latin typeface="Times New Roman" panose="02020603050405020304" pitchFamily="18" charset="0"/>
                <a:ea typeface="SimSun" panose="02010600030101010101" pitchFamily="2" charset="-122"/>
                <a:cs typeface="Times New Roman" panose="02020603050405020304" pitchFamily="18" charset="0"/>
              </a:rPr>
              <a:t>hân bài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a:latin typeface="Times New Roman" panose="02020603050405020304" pitchFamily="18" charset="0"/>
                <a:ea typeface="SimSun" panose="02010600030101010101" pitchFamily="2" charset="-122"/>
                <a:cs typeface="Times New Roman" panose="02020603050405020304" pitchFamily="18" charset="0"/>
              </a:rPr>
              <a:t>a. Khái quát về hoàn cảnh/cảm hứng/ đề tài hoặc nhan đề:</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a:latin typeface="Times New Roman" panose="02020603050405020304" pitchFamily="18" charset="0"/>
                <a:ea typeface="SimSun" panose="02010600030101010101" pitchFamily="2" charset="-122"/>
                <a:cs typeface="Times New Roman" panose="02020603050405020304" pitchFamily="18" charset="0"/>
              </a:rPr>
              <a:t>- Bài thơ trào phúng ngay từ nhan đề gợi hình ảnh “ông phỗng” - hình tượng đá thường được trưng trong văn hóa Việt Nam. </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a:latin typeface="Times New Roman" panose="02020603050405020304" pitchFamily="18" charset="0"/>
                <a:ea typeface="SimSun" panose="02010600030101010101" pitchFamily="2" charset="-122"/>
                <a:cs typeface="Times New Roman" panose="02020603050405020304" pitchFamily="18" charset="0"/>
              </a:rPr>
              <a:t>- Trong buổi dạy học ở nhà quan kinh lược Hoàng Cao khải, nhân thấy đôi phỗng đá ngoài vườn, thi sĩ Nguyễn Khuyến bèn tức cảnh làm bài thơ Ông phỗng đá.</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a:latin typeface="Times New Roman" panose="02020603050405020304" pitchFamily="18" charset="0"/>
                <a:ea typeface="SimSun" panose="02010600030101010101" pitchFamily="2" charset="-122"/>
                <a:cs typeface="Times New Roman" panose="02020603050405020304" pitchFamily="18" charset="0"/>
              </a:rPr>
              <a:t>b. Phân tích nội dung trào phúng thể hiện qua bài thơ</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a:latin typeface="Times New Roman" panose="02020603050405020304" pitchFamily="18" charset="0"/>
                <a:ea typeface="SimSun" panose="02010600030101010101" pitchFamily="2" charset="-122"/>
                <a:cs typeface="Times New Roman" panose="02020603050405020304" pitchFamily="18" charset="0"/>
              </a:rPr>
              <a:t>* </a:t>
            </a:r>
            <a:r>
              <a:rPr lang="vi-VN" sz="2400" b="1">
                <a:latin typeface="Times New Roman" panose="02020603050405020304" pitchFamily="18" charset="0"/>
                <a:ea typeface="SimSun" panose="02010600030101010101" pitchFamily="2" charset="-122"/>
                <a:cs typeface="Times New Roman" panose="02020603050405020304" pitchFamily="18" charset="0"/>
              </a:rPr>
              <a:t>Hai câu thơ mở đầu: miêu tả chân dung ông phỗng đá</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a:latin typeface="Times New Roman" panose="02020603050405020304" pitchFamily="18" charset="0"/>
                <a:ea typeface="SimSun" panose="02010600030101010101" pitchFamily="2" charset="-122"/>
                <a:cs typeface="Times New Roman" panose="02020603050405020304" pitchFamily="18" charset="0"/>
              </a:rPr>
              <a:t>+ Hình ảnh phỗng đá là hình ảnh rất quen thuộc ở làng quê Việt Nam, cũng như rất quen thuộc trong thơ ca.</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a:latin typeface="Times New Roman" panose="02020603050405020304" pitchFamily="18" charset="0"/>
                <a:ea typeface="SimSun" panose="02010600030101010101" pitchFamily="2" charset="-122"/>
                <a:cs typeface="Times New Roman" panose="02020603050405020304" pitchFamily="18" charset="0"/>
              </a:rPr>
              <a:t>+ Câu thơ mở đầu “Ông đứng đó làm chi hỡi ông?” vừa như là một sự băn khoăn, vừa như là sự mỉa mai và ngụ ý châm biếm. </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59896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736896" cy="5598136"/>
          </a:xfrm>
          <a:prstGeom prst="rect">
            <a:avLst/>
          </a:prstGeom>
          <a:noFill/>
        </p:spPr>
        <p:txBody>
          <a:bodyPr wrap="square" rtlCol="0">
            <a:spAutoFit/>
          </a:bodyPr>
          <a:lstStyle/>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1. Trước khi viết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a. Lựa chọn đề tài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Liệt kê các bài thơ trào phúng mà em đã học hoặc đã đọc (gợi ý: Ông phỗng đá (Nguyễn Khuyến), Năm mới chúc nhau (Trần Tế Xương) …). Chọn trong số đó một bài thơ em cảm nhận rõ nhất tiếng cười trào phúng để phân tích.</a:t>
            </a:r>
          </a:p>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b. Tìm ý</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Để tìm ý cho bài văn phân tích một bài thơ trào phúng, em cần thực hiện các bước sau:</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Xác định bố cục của bài thơ và nội dung chính của từng phần.</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Xác định đối tượng của tiếng cười trào phúng trong tác phẩm.</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Tìm hiểu các phương tiện nhà thơ sử dụng để gây cười như từ ngữ (đặc biệt là các từ tượng hình, từ tượng thanh, thành ngũ…), biện pháp tu từ (so sánh, ẩn dụ, nói quá, điệp ngữ, đảo ngữ…)</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Tìm hiểu thông tin về tác giả, hoàn canh ra đời của tác phẩm và những thông tin khác có liên quan để liên hệ, mở rộng khi phân tích.</a:t>
            </a:r>
          </a:p>
        </p:txBody>
      </p:sp>
      <p:sp>
        <p:nvSpPr>
          <p:cNvPr id="2" name="TextBox 1">
            <a:extLst>
              <a:ext uri="{FF2B5EF4-FFF2-40B4-BE49-F238E27FC236}">
                <a16:creationId xmlns:a16="http://schemas.microsoft.com/office/drawing/2014/main" id="{8453800E-68B2-4F8A-B1B0-63B1E916B73F}"/>
              </a:ext>
            </a:extLst>
          </p:cNvPr>
          <p:cNvSpPr txBox="1"/>
          <p:nvPr/>
        </p:nvSpPr>
        <p:spPr>
          <a:xfrm>
            <a:off x="2773180" y="-1603948"/>
            <a:ext cx="4601981"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6BB875C2-831F-4A25-A414-1CC66A7881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17411850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arn(inVertical)">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barn(inVertical)">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barn(inVertical)">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barn(inVertical)">
                                      <p:cBhvr>
                                        <p:cTn id="5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7"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4799263"/>
          </a:xfrm>
          <a:prstGeom prst="rect">
            <a:avLst/>
          </a:prstGeom>
          <a:noFill/>
        </p:spPr>
        <p:txBody>
          <a:bodyPr wrap="square" rtlCol="0">
            <a:spAutoFit/>
          </a:bodyPr>
          <a:lstStyle/>
          <a:p>
            <a:pPr algn="just">
              <a:lnSpc>
                <a:spcPct val="107000"/>
              </a:lnSpc>
            </a:pPr>
            <a:r>
              <a:rPr lang="vi-VN" sz="3200" dirty="0">
                <a:latin typeface="Times New Roman" panose="02020603050405020304" pitchFamily="18" charset="0"/>
                <a:ea typeface="SimSun" panose="02010600030101010101" pitchFamily="2" charset="-122"/>
                <a:cs typeface="Times New Roman" panose="02020603050405020304" pitchFamily="18" charset="0"/>
              </a:rPr>
              <a:t>+ Câu thơ thứ hai như mở ra hình ảnh của ông phỗng đá. Từ láy “trơ trơ”, hình ảnh so sánh “ như đá’, “vững như đồng” làm nổi bật hai hình ảnh: một là hình ảnh phỗng đá đứng bất động mặc kệ sự biến động của trời đất, hai là sự mỉa mai, phê phán của nhà thơ về những thói xấu ở đời, thói xấu của bọn quan lại không biết xót thương tới những cảnh lầm than của người dân trong cái xã hội cùng cực.</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200" dirty="0">
                <a:latin typeface="Times New Roman" panose="02020603050405020304" pitchFamily="18" charset="0"/>
                <a:ea typeface="SimSun" panose="02010600030101010101" pitchFamily="2" charset="-122"/>
                <a:cs typeface="Times New Roman" panose="02020603050405020304" pitchFamily="18" charset="0"/>
              </a:rPr>
              <a:t>=&gt;</a:t>
            </a:r>
            <a:r>
              <a:rPr lang="vi-VN" sz="3200" dirty="0">
                <a:latin typeface="Times New Roman" panose="02020603050405020304" pitchFamily="18" charset="0"/>
                <a:ea typeface="SimSun" panose="02010600030101010101" pitchFamily="2" charset="-122"/>
                <a:cs typeface="Times New Roman" panose="02020603050405020304" pitchFamily="18" charset="0"/>
              </a:rPr>
              <a:t> Hai câu thơ với nghệ thuật chủ yếu là so sánh, câu hỏi tu từ đã làm nổi bật hình ảnh ông phỗng đá bất động, trơ trơ giữa hình ảnh hòn núi non bộ.</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995067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5853141"/>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tab pos="143383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 Hai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thơ</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cuối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giúp</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người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đọc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h</a:t>
            </a:r>
            <a:r>
              <a:rPr kumimoji="0" lang="vi-VN"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iểu rõ hơn về công việc, cũng như hình ảnh ông phỗng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đồng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thời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hiểu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rõ</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được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dụng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ý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mỉa</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mai</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sâu</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cay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tầng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lớp</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thống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trị</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tấm</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lòng</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nhà</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thơ</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Cả bài thơ có bốn câu thơ, mà tới ba câu thơ là câu hỏi tu từ. Câu hỏi tu từ dồn dập, liên tiếp như mở ra bao suy tư mới.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Câu thơ thứ ba “Đêm ngày giữ gìn cho ai đó?” như một lời thăm dò công việc của ông phỗng đá. Nhà thơ có ý hỏi ông phỗng đá đang ngày đêm gìn giữ điều gì, có phải đang níu kéo cái đạo lý cương thường một thời của Nho giáo đang mất dần vị thế độc tôn hay không?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Ở câu thơ thứ bốn “Non nước đầy vơi có biết không” như là một lời trách thầm đối với ông phỗng đá.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628485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5326073"/>
          </a:xfrm>
          <a:prstGeom prst="rect">
            <a:avLst/>
          </a:prstGeom>
          <a:noFill/>
        </p:spPr>
        <p:txBody>
          <a:bodyPr wrap="square" rtlCol="0">
            <a:spAutoFit/>
          </a:bodyPr>
          <a:lstStyle/>
          <a:p>
            <a:pPr algn="just">
              <a:lnSpc>
                <a:spcPct val="107000"/>
              </a:lnSpc>
            </a:pPr>
            <a:r>
              <a:rPr lang="en-US" sz="3600" dirty="0">
                <a:latin typeface="Times New Roman" panose="02020603050405020304" pitchFamily="18" charset="0"/>
                <a:ea typeface="SimSun" panose="02010600030101010101" pitchFamily="2" charset="-122"/>
                <a:cs typeface="Times New Roman" panose="02020603050405020304" pitchFamily="18" charset="0"/>
              </a:rPr>
              <a:t>- </a:t>
            </a:r>
            <a:r>
              <a:rPr lang="vi-VN" sz="3600" dirty="0">
                <a:latin typeface="Times New Roman" panose="02020603050405020304" pitchFamily="18" charset="0"/>
                <a:ea typeface="SimSun" panose="02010600030101010101" pitchFamily="2" charset="-122"/>
                <a:cs typeface="Times New Roman" panose="02020603050405020304" pitchFamily="18" charset="0"/>
              </a:rPr>
              <a:t>Hình ảnh “Non nước đầy vơi” mở ra hai ý nghĩa: không chỉ là hình ảnh giang sơn, khung cảnh đầy vơi như nào, mà nó còn phản ánh cái thực trạng xã hội mà Nguyễn Khuyến đang sống thuở đó.</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3600" dirty="0">
                <a:latin typeface="Times New Roman" panose="02020603050405020304" pitchFamily="18" charset="0"/>
                <a:ea typeface="SimSun" panose="02010600030101010101" pitchFamily="2" charset="-122"/>
                <a:cs typeface="Times New Roman" panose="02020603050405020304" pitchFamily="18" charset="0"/>
              </a:rPr>
              <a:t>=&gt;</a:t>
            </a:r>
            <a:r>
              <a:rPr lang="vi-VN" sz="3600" dirty="0">
                <a:latin typeface="Times New Roman" panose="02020603050405020304" pitchFamily="18" charset="0"/>
                <a:ea typeface="SimSun" panose="02010600030101010101" pitchFamily="2" charset="-122"/>
                <a:cs typeface="Times New Roman" panose="02020603050405020304" pitchFamily="18" charset="0"/>
              </a:rPr>
              <a:t> Hai câu thơ cuối sử dụng liên tiếp hai câu hỏi tu từ như là sự dồn dập, kết hợp với giọng điệu thơ nhẹ nhàng mà thâm thúy không chỉ là sự phê phán quan lại triều đình, mà còn là sự tự trách chính mình của nhà thơ.</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endParaRPr lang="en-US" sz="3200" b="1"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3177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36900"/>
            <a:ext cx="11950959" cy="5853141"/>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tab pos="1433830" algn="l"/>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d.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Một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số</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nét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đặc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sắc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về</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nghệ</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thuật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trào</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phúng</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tab pos="1433830" algn="l"/>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Lối trào phúng của Nguyễn Khuyến trong bài thơ này là lối trào phúng gián tiếp, kín đáo và thâm thúy, ý định trào phúng của tác giả không bộc lộ trên bề mặt văn bản mà chìm sâu sau hình ảnh và từ ngữ.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tab pos="1433830" algn="l"/>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Thể thơ thất ngôn tứ tuyệt được sử dụng hết sức tài tình.</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tab pos="1433830" algn="l"/>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Ngôn ngữ, hình ảnh gần gũi đối với quê hương. </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tab pos="1433830" algn="l"/>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Từ láy, biện pháp tu từ so sánh được sử dụng linh hoạt trong bốn câu thơ khiến cho bài thơ trở nên đặc sắc.</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tab pos="1433830" algn="l"/>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 Câu hỏi tu từ được sử dụng ba trên bốn dòng thơ, hỏi mà không có người trả lời, đã khơi dậy trong lòng đọc giả biết bao suy tư, băn khoăn về xã hội một thời.</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237345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0107" y="1222691"/>
            <a:ext cx="11950959" cy="4412618"/>
          </a:xfrm>
          <a:prstGeom prst="rect">
            <a:avLst/>
          </a:prstGeom>
          <a:noFill/>
        </p:spPr>
        <p:txBody>
          <a:bodyPr wrap="square" rtlCol="0">
            <a:spAutoFit/>
          </a:bodyPr>
          <a:lstStyle/>
          <a:p>
            <a:pPr algn="just">
              <a:lnSpc>
                <a:spcPct val="107000"/>
              </a:lnSpc>
              <a:tabLst>
                <a:tab pos="143383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=&gt;</a:t>
            </a:r>
            <a:r>
              <a:rPr lang="vi-VN" sz="2400" dirty="0">
                <a:latin typeface="Times New Roman" panose="02020603050405020304" pitchFamily="18" charset="0"/>
                <a:ea typeface="SimSun" panose="02010600030101010101" pitchFamily="2" charset="-122"/>
                <a:cs typeface="Times New Roman" panose="02020603050405020304" pitchFamily="18" charset="0"/>
              </a:rPr>
              <a:t> Tất cả những biện pháp nghệ thuật ấy đã giúp phần làm nổi bật hình ảnh ông phỗng đá giữa hòn núi non bộ, đồng thời còn là sự phê phán của tác giả giữa thực trạng xã hội đó, cái xã hội mà ở đó, quan lại triều đình thờ ơ trước sự sống còn của người dân.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bức</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tranh</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phê</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phán</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xã</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hội</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phong</a:t>
            </a:r>
            <a:r>
              <a:rPr lang="en-US" sz="2400" b="1" dirty="0">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latin typeface="Times New Roman" panose="02020603050405020304" pitchFamily="18" charset="0"/>
                <a:ea typeface="SimSun" panose="02010600030101010101" pitchFamily="2" charset="-122"/>
                <a:cs typeface="Times New Roman" panose="02020603050405020304" pitchFamily="18" charset="0"/>
              </a:rPr>
              <a:t>kiến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 Bài thơ được ra đời trong hoàn cảnh xã hội thực dân nửa phong kiến, cơ đồ nhà Nguyễn dường như sụp đổ hoàn toàn. Đó là cái xã hội với những biểu hiện lố lăng, kịch cợm.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 Chính xã hội ấy khiến Nguyễn Khuyến trăn trở và luôn phê phán, trong bài thơ đã làm nổi bật cái thực trạng xã hội: triều đình, quan lại bù nhìn trước cuộc sống cùng cực của người dân.</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 Để có được cái nhìn ấy, thì chính Nguyễn Khuyến cũng là người trong cuộc, ông cũng là người làm quan một thời, là người trơ trơ như ông phỗng đá không giúp ích gì được cho dân, cho nước.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762704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0107" y="1222691"/>
            <a:ext cx="12116579" cy="3749424"/>
          </a:xfrm>
          <a:prstGeom prst="rect">
            <a:avLst/>
          </a:prstGeom>
          <a:noFill/>
        </p:spPr>
        <p:txBody>
          <a:bodyPr wrap="square" rtlCol="0">
            <a:spAutoFit/>
          </a:bodyPr>
          <a:lstStyle/>
          <a:p>
            <a:pPr algn="just">
              <a:lnSpc>
                <a:spcPct val="107000"/>
              </a:lnSpc>
              <a:tabLst>
                <a:tab pos="1433830" algn="l"/>
              </a:tabLst>
            </a:pPr>
            <a:r>
              <a:rPr lang="en-US" sz="2800" b="1" dirty="0">
                <a:latin typeface="Times New Roman" panose="02020603050405020304" pitchFamily="18" charset="0"/>
                <a:ea typeface="SimSun" panose="02010600030101010101" pitchFamily="2" charset="-122"/>
                <a:cs typeface="Times New Roman" panose="02020603050405020304" pitchFamily="18" charset="0"/>
              </a:rPr>
              <a:t>3. </a:t>
            </a:r>
            <a:r>
              <a:rPr lang="vi-VN" sz="2800" b="1" dirty="0">
                <a:latin typeface="Times New Roman" panose="02020603050405020304" pitchFamily="18" charset="0"/>
                <a:ea typeface="SimSun" panose="02010600030101010101" pitchFamily="2" charset="-122"/>
                <a:cs typeface="Times New Roman" panose="02020603050405020304" pitchFamily="18" charset="0"/>
              </a:rPr>
              <a:t>Kết</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r>
              <a:rPr lang="en-US" sz="2800" b="1" dirty="0" err="1">
                <a:latin typeface="Times New Roman" panose="02020603050405020304" pitchFamily="18" charset="0"/>
                <a:ea typeface="SimSun" panose="02010600030101010101" pitchFamily="2" charset="-122"/>
                <a:cs typeface="Times New Roman" panose="02020603050405020304" pitchFamily="18" charset="0"/>
              </a:rPr>
              <a:t>bài</a:t>
            </a:r>
            <a:r>
              <a:rPr lang="en-US" sz="2800" b="1" dirty="0">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Khẳng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định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lại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giá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trị</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tác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phẩm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nêu</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suy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nghĩ</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bản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thân</a:t>
            </a:r>
            <a:r>
              <a:rPr lang="en-US" sz="2800" dirty="0">
                <a:latin typeface="Times New Roman" panose="02020603050405020304" pitchFamily="18" charset="0"/>
                <a:ea typeface="SimSun" panose="02010600030101010101" pitchFamily="2" charset="-122"/>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vi-VN" sz="2800" dirty="0">
                <a:latin typeface="Times New Roman" panose="02020603050405020304" pitchFamily="18" charset="0"/>
                <a:ea typeface="SimSun" panose="02010600030101010101" pitchFamily="2" charset="-122"/>
                <a:cs typeface="Times New Roman" panose="02020603050405020304" pitchFamily="18" charset="0"/>
              </a:rPr>
              <a:t>Bài thơ không chỉ giúp ta hiểu rõ hơn về nghệ thuật thơ trào phúng, mà còn khiến tả cảm nhận rõ hơn thực trạng xã hội phong kiến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với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phỗng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thờ</a:t>
            </a:r>
            <a:r>
              <a:rPr lang="en-US" sz="2800" dirty="0">
                <a:latin typeface="Times New Roman" panose="02020603050405020304" pitchFamily="18" charset="0"/>
                <a:ea typeface="SimSun" panose="02010600030101010101" pitchFamily="2" charset="-122"/>
                <a:cs typeface="Times New Roman" panose="02020603050405020304" pitchFamily="18" charset="0"/>
              </a:rPr>
              <a:t> ơ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trước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vận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mệnh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nhân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dân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vi-VN" sz="2800" dirty="0">
                <a:latin typeface="Times New Roman" panose="02020603050405020304" pitchFamily="18" charset="0"/>
                <a:ea typeface="SimSun" panose="02010600030101010101" pitchFamily="2" charset="-122"/>
                <a:cs typeface="Times New Roman" panose="02020603050405020304" pitchFamily="18" charset="0"/>
              </a:rPr>
              <a:t>Lớp bụi thời gian có thể phủ nhòa đi mọi thứ, nhưng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này</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cùng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giá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trị</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châm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biếm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mỉa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mai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sâu</a:t>
            </a:r>
            <a:r>
              <a:rPr lang="en-US" sz="2800" dirty="0">
                <a:latin typeface="Times New Roman" panose="02020603050405020304" pitchFamily="18" charset="0"/>
                <a:ea typeface="SimSun" panose="02010600030101010101" pitchFamily="2" charset="-122"/>
                <a:cs typeface="Times New Roman" panose="02020603050405020304" pitchFamily="18" charset="0"/>
              </a:rPr>
              <a:t> cay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thì</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vẫn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còn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mãi</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như</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minh</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chứng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tấm</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lòng</a:t>
            </a:r>
            <a:r>
              <a:rPr lang="en-US" sz="2800" dirty="0">
                <a:latin typeface="Times New Roman" panose="02020603050405020304" pitchFamily="18" charset="0"/>
                <a:ea typeface="SimSun" panose="02010600030101010101" pitchFamily="2" charset="-122"/>
                <a:cs typeface="Times New Roman" panose="02020603050405020304" pitchFamily="18" charset="0"/>
              </a:rPr>
              <a:t> lo </a:t>
            </a:r>
            <a:r>
              <a:rPr lang="en-US" sz="2800" dirty="0" err="1">
                <a:latin typeface="Times New Roman" panose="02020603050405020304" pitchFamily="18" charset="0"/>
                <a:ea typeface="SimSun" panose="02010600030101010101" pitchFamily="2" charset="-122"/>
                <a:cs typeface="Times New Roman" panose="02020603050405020304" pitchFamily="18" charset="0"/>
              </a:rPr>
              <a:t>lắng</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800" dirty="0">
                <a:latin typeface="Times New Roman" panose="02020603050405020304" pitchFamily="18" charset="0"/>
                <a:ea typeface="SimSun" panose="02010600030101010101" pitchFamily="2" charset="-122"/>
                <a:cs typeface="Times New Roman" panose="02020603050405020304" pitchFamily="18" charset="0"/>
              </a:rPr>
              <a:t> “non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nước</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nhà</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Nguyễn</a:t>
            </a:r>
            <a:r>
              <a:rPr lang="en-US" sz="2800" dirty="0">
                <a:latin typeface="Times New Roman" panose="02020603050405020304" pitchFamily="18" charset="0"/>
                <a:ea typeface="SimSun" panose="02010600030101010101" pitchFamily="2" charset="-122"/>
                <a:cs typeface="Times New Roman" panose="02020603050405020304" pitchFamily="18" charset="0"/>
              </a:rPr>
              <a:t> </a:t>
            </a:r>
            <a:r>
              <a:rPr lang="en-US" sz="2800" dirty="0" err="1">
                <a:latin typeface="Times New Roman" panose="02020603050405020304" pitchFamily="18" charset="0"/>
                <a:ea typeface="SimSun" panose="02010600030101010101" pitchFamily="2" charset="-122"/>
                <a:cs typeface="Times New Roman" panose="02020603050405020304" pitchFamily="18" charset="0"/>
              </a:rPr>
              <a:t>Khuyến</a:t>
            </a:r>
            <a:r>
              <a:rPr lang="en-US" sz="2800" dirty="0">
                <a:latin typeface="Times New Roman" panose="02020603050405020304" pitchFamily="18" charset="0"/>
                <a:ea typeface="SimSun" panose="02010600030101010101" pitchFamily="2" charset="-122"/>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00553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82608"/>
            <a:ext cx="12116579" cy="778483"/>
          </a:xfrm>
          <a:prstGeom prst="rect">
            <a:avLst/>
          </a:prstGeom>
          <a:noFill/>
        </p:spPr>
        <p:txBody>
          <a:bodyPr wrap="square" rtlCol="0">
            <a:spAutoFit/>
          </a:bodyPr>
          <a:lstStyle/>
          <a:p>
            <a:pPr lvl="0" algn="ctr">
              <a:lnSpc>
                <a:spcPct val="107000"/>
              </a:lnSpc>
              <a:tabLst>
                <a:tab pos="1433830" algn="l"/>
              </a:tabLst>
            </a:pPr>
            <a:r>
              <a:rPr lang="en-US" sz="4400" dirty="0" err="1">
                <a:solidFill>
                  <a:srgbClr val="000000"/>
                </a:solidFill>
                <a:latin typeface="#9Slide05 Kathya" panose="02000000000000000000" pitchFamily="2" charset="0"/>
                <a:ea typeface="Calibri" panose="020F0502020204030204" pitchFamily="34" charset="0"/>
                <a:cs typeface="Times New Roman" panose="02020603050405020304" pitchFamily="18" charset="0"/>
              </a:rPr>
              <a:t>Bài</a:t>
            </a:r>
            <a:r>
              <a:rPr lang="en-US" sz="4400" dirty="0">
                <a:solidFill>
                  <a:srgbClr val="000000"/>
                </a:solidFill>
                <a:latin typeface="#9Slide05 Kathya" panose="02000000000000000000" pitchFamily="2" charset="0"/>
                <a:ea typeface="Calibri" panose="020F0502020204030204" pitchFamily="34" charset="0"/>
                <a:cs typeface="Times New Roman" panose="02020603050405020304" pitchFamily="18" charset="0"/>
              </a:rPr>
              <a:t> </a:t>
            </a:r>
            <a:r>
              <a:rPr lang="en-US" sz="4400" dirty="0" err="1">
                <a:solidFill>
                  <a:srgbClr val="000000"/>
                </a:solidFill>
                <a:latin typeface="#9Slide05 Kathya" panose="02000000000000000000" pitchFamily="2" charset="0"/>
                <a:ea typeface="Calibri" panose="020F0502020204030204" pitchFamily="34" charset="0"/>
                <a:cs typeface="Times New Roman" panose="02020603050405020304" pitchFamily="18" charset="0"/>
              </a:rPr>
              <a:t>viết</a:t>
            </a:r>
            <a:r>
              <a:rPr lang="en-US" sz="4400" dirty="0">
                <a:solidFill>
                  <a:srgbClr val="000000"/>
                </a:solidFill>
                <a:latin typeface="#9Slide05 Kathya" panose="02000000000000000000" pitchFamily="2" charset="0"/>
                <a:ea typeface="Calibri" panose="020F0502020204030204" pitchFamily="34" charset="0"/>
                <a:cs typeface="Times New Roman" panose="02020603050405020304" pitchFamily="18" charset="0"/>
              </a:rPr>
              <a:t> </a:t>
            </a:r>
            <a:r>
              <a:rPr lang="en-US" sz="4400" dirty="0" err="1">
                <a:solidFill>
                  <a:srgbClr val="000000"/>
                </a:solidFill>
                <a:latin typeface="#9Slide05 Kathya" panose="02000000000000000000" pitchFamily="2" charset="0"/>
                <a:ea typeface="Calibri" panose="020F0502020204030204" pitchFamily="34" charset="0"/>
                <a:cs typeface="Times New Roman" panose="02020603050405020304" pitchFamily="18" charset="0"/>
              </a:rPr>
              <a:t>tham</a:t>
            </a:r>
            <a:r>
              <a:rPr lang="en-US" sz="4400" dirty="0">
                <a:solidFill>
                  <a:srgbClr val="000000"/>
                </a:solidFill>
                <a:latin typeface="#9Slide05 Kathya" panose="02000000000000000000" pitchFamily="2" charset="0"/>
                <a:ea typeface="Calibri" panose="020F0502020204030204" pitchFamily="34" charset="0"/>
                <a:cs typeface="Times New Roman" panose="02020603050405020304" pitchFamily="18" charset="0"/>
              </a:rPr>
              <a:t> </a:t>
            </a:r>
            <a:r>
              <a:rPr lang="en-US" sz="4400" dirty="0" err="1">
                <a:solidFill>
                  <a:srgbClr val="000000"/>
                </a:solidFill>
                <a:latin typeface="#9Slide05 Kathya" panose="02000000000000000000" pitchFamily="2" charset="0"/>
                <a:ea typeface="Calibri" panose="020F0502020204030204" pitchFamily="34" charset="0"/>
                <a:cs typeface="Times New Roman" panose="02020603050405020304" pitchFamily="18" charset="0"/>
              </a:rPr>
              <a:t>khảo</a:t>
            </a:r>
            <a:endParaRPr kumimoji="0" lang="en-US" sz="4400" b="0" i="0" u="none" strike="noStrike" kern="1200" cap="none" spc="0" normalizeH="0" baseline="0" noProof="0" dirty="0">
              <a:ln>
                <a:noFill/>
              </a:ln>
              <a:solidFill>
                <a:srgbClr val="000000"/>
              </a:solidFill>
              <a:effectLst/>
              <a:uLnTx/>
              <a:uFillTx/>
              <a:latin typeface="#9Slide05 Kathya" panose="020000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A33DE69-8288-4D30-AF7F-4B0F9912C04A}"/>
              </a:ext>
            </a:extLst>
          </p:cNvPr>
          <p:cNvSpPr txBox="1"/>
          <p:nvPr/>
        </p:nvSpPr>
        <p:spPr>
          <a:xfrm>
            <a:off x="65314" y="1761091"/>
            <a:ext cx="12061372" cy="4017446"/>
          </a:xfrm>
          <a:prstGeom prst="rect">
            <a:avLst/>
          </a:prstGeom>
          <a:noFill/>
        </p:spPr>
        <p:txBody>
          <a:bodyPr wrap="square" rtlCol="0">
            <a:spAutoFit/>
          </a:bodyPr>
          <a:lstStyle/>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Nguyễn Khuyến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lớn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nền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trung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đại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Việt</a:t>
            </a:r>
            <a:r>
              <a:rPr lang="en-US" sz="2400" dirty="0">
                <a:latin typeface="Times New Roman" panose="02020603050405020304" pitchFamily="18" charset="0"/>
                <a:ea typeface="SimSun" panose="02010600030101010101" pitchFamily="2" charset="-122"/>
                <a:cs typeface="Times New Roman" panose="02020603050405020304" pitchFamily="18" charset="0"/>
              </a:rPr>
              <a:t> Nam, được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mệnh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danh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vi-VN" sz="2400" dirty="0">
                <a:latin typeface="Times New Roman" panose="02020603050405020304" pitchFamily="18" charset="0"/>
                <a:ea typeface="SimSun" panose="02010600030101010101" pitchFamily="2" charset="-122"/>
                <a:cs typeface="Times New Roman" panose="02020603050405020304" pitchFamily="18" charset="0"/>
              </a:rPr>
              <a:t>“nhà thơ của dân tình, làng cảnh Việt Nam”. Thơ của ông nói lên tình yêu quê hương, đất nước, tình yêu gia đình, bạn bè, phản ánh cuộc sống thuần khổ của nông dân, châm biếm đả kích tầng lớp thống trị, đồng thời bộc lộ tấm lòng ưu ái với dân, với nước. Trong số tác phẩm đặc sắc đó, không thể không kể đến bài thơ “</a:t>
            </a:r>
            <a:r>
              <a:rPr lang="vi-VN" sz="2400" i="1" dirty="0">
                <a:latin typeface="Times New Roman" panose="02020603050405020304" pitchFamily="18" charset="0"/>
                <a:ea typeface="SimSun" panose="02010600030101010101" pitchFamily="2" charset="-122"/>
                <a:cs typeface="Times New Roman" panose="02020603050405020304" pitchFamily="18" charset="0"/>
              </a:rPr>
              <a:t>Ông phỗng đá”</a:t>
            </a:r>
            <a:r>
              <a:rPr lang="vi-VN" sz="2400" dirty="0">
                <a:latin typeface="Times New Roman" panose="02020603050405020304" pitchFamily="18" charset="0"/>
                <a:ea typeface="SimSun" panose="02010600030101010101" pitchFamily="2" charset="-122"/>
                <a:cs typeface="Times New Roman" panose="02020603050405020304" pitchFamily="18" charset="0"/>
              </a:rPr>
              <a:t> đỉnh cao chói sáng trong thơ trào phúng của Nguyễn Khuyến. Bài thơ là lời tự trào của tác giả khi đứng trước hình ảnh ông phỗng đá trên hòn non bộ.</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trào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phúng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ngay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từ</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nhan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đề</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gợi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ảnh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phỗng</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tượng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thường</a:t>
            </a:r>
            <a:r>
              <a:rPr lang="en-US" sz="2400" dirty="0">
                <a:latin typeface="Times New Roman" panose="02020603050405020304" pitchFamily="18" charset="0"/>
                <a:ea typeface="SimSun" panose="02010600030101010101" pitchFamily="2" charset="-122"/>
                <a:cs typeface="Times New Roman" panose="02020603050405020304" pitchFamily="18" charset="0"/>
              </a:rPr>
              <a:t> được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trưng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văn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hóa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Việt</a:t>
            </a:r>
            <a:r>
              <a:rPr lang="en-US" sz="2400" dirty="0">
                <a:latin typeface="Times New Roman" panose="02020603050405020304" pitchFamily="18" charset="0"/>
                <a:ea typeface="SimSun" panose="02010600030101010101" pitchFamily="2" charset="-122"/>
                <a:cs typeface="Times New Roman" panose="02020603050405020304" pitchFamily="18" charset="0"/>
              </a:rPr>
              <a:t> Nam.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Trong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buổi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dạy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học</a:t>
            </a:r>
            <a:r>
              <a:rPr lang="en-US" sz="2400" dirty="0">
                <a:latin typeface="Times New Roman" panose="02020603050405020304" pitchFamily="18" charset="0"/>
                <a:ea typeface="SimSun" panose="02010600030101010101" pitchFamily="2" charset="-122"/>
                <a:cs typeface="Times New Roman" panose="02020603050405020304" pitchFamily="18" charset="0"/>
              </a:rPr>
              <a:t> ở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quan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kinh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lược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Hoàng</a:t>
            </a:r>
            <a:r>
              <a:rPr lang="en-US" sz="2400" dirty="0">
                <a:latin typeface="Times New Roman" panose="02020603050405020304" pitchFamily="18" charset="0"/>
                <a:ea typeface="SimSun" panose="02010600030101010101" pitchFamily="2" charset="-122"/>
                <a:cs typeface="Times New Roman" panose="02020603050405020304" pitchFamily="18" charset="0"/>
              </a:rPr>
              <a:t> Cao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khải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nhân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thấy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đôi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phỗng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ngoài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vườn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sĩ</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Nguyễn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Khuyến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bèn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tức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cảnh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phỗng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đá</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1403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0107" y="1086057"/>
            <a:ext cx="12116579" cy="5202963"/>
          </a:xfrm>
          <a:prstGeom prst="rect">
            <a:avLst/>
          </a:prstGeom>
          <a:noFill/>
        </p:spPr>
        <p:txBody>
          <a:bodyPr wrap="square" rtlCol="0">
            <a:spAutoFit/>
          </a:bodyPr>
          <a:lstStyle/>
          <a:p>
            <a:pPr indent="457200" algn="just">
              <a:lnSpc>
                <a:spcPct val="107000"/>
              </a:lnSpc>
            </a:pPr>
            <a:r>
              <a:rPr lang="vi-VN" sz="2400" dirty="0">
                <a:latin typeface="Times New Roman" panose="02020603050405020304" pitchFamily="18" charset="0"/>
                <a:ea typeface="SimSun" panose="02010600030101010101" pitchFamily="2" charset="-122"/>
                <a:cs typeface="Times New Roman" panose="02020603050405020304" pitchFamily="18" charset="0"/>
              </a:rPr>
              <a:t>Hình ảnh phỗng đá là hình ảnh rất quen thuộc ở làng quê Việt Nam, cũng như rất quen thuộc trong thơ ca. Với Nguyễn D</a:t>
            </a:r>
            <a:r>
              <a:rPr lang="en-US" sz="2400" dirty="0">
                <a:latin typeface="Times New Roman" panose="02020603050405020304" pitchFamily="18" charset="0"/>
                <a:ea typeface="SimSun" panose="02010600030101010101" pitchFamily="2" charset="-122"/>
                <a:cs typeface="Times New Roman" panose="02020603050405020304" pitchFamily="18" charset="0"/>
              </a:rPr>
              <a:t>ư</a:t>
            </a:r>
            <a:r>
              <a:rPr lang="vi-VN" sz="2400" dirty="0">
                <a:latin typeface="Times New Roman" panose="02020603050405020304" pitchFamily="18" charset="0"/>
                <a:ea typeface="SimSun" panose="02010600030101010101" pitchFamily="2" charset="-122"/>
                <a:cs typeface="Times New Roman" panose="02020603050405020304" pitchFamily="18" charset="0"/>
              </a:rPr>
              <a:t> là “thằng phỗng, ông phỗng”, còn đối với Nguyễn Khuyến - người để ý tới phỗng nhiều nhất lại là hình ảnh ông phỗng đá đang đứng cô đơn, lẻ bóng trên hòn non bộ ở giữa hồ</a:t>
            </a:r>
            <a:r>
              <a:rPr lang="en-US" sz="2400" dirty="0">
                <a:latin typeface="Times New Roman" panose="02020603050405020304" pitchFamily="18" charset="0"/>
                <a:ea typeface="SimSun" panose="02010600030101010101" pitchFamily="2" charset="-122"/>
                <a:cs typeface="Times New Roman" panose="02020603050405020304" pitchFamily="18" charset="0"/>
              </a:rPr>
              <a:t>. Hai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câu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đầu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câu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hỏi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từ</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khắc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họa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hình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ảnh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phỗng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đá</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vi-VN" sz="2400" i="1" dirty="0">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atin typeface="Times New Roman" panose="02020603050405020304" pitchFamily="18" charset="0"/>
                <a:ea typeface="SimSun" panose="02010600030101010101" pitchFamily="2" charset="-122"/>
                <a:cs typeface="Times New Roman" panose="02020603050405020304" pitchFamily="18" charset="0"/>
              </a:rPr>
              <a:t>“</a:t>
            </a:r>
            <a:r>
              <a:rPr lang="vi-VN" sz="2400" i="1" dirty="0">
                <a:latin typeface="Times New Roman" panose="02020603050405020304" pitchFamily="18" charset="0"/>
                <a:ea typeface="SimSun" panose="02010600030101010101" pitchFamily="2" charset="-122"/>
                <a:cs typeface="Times New Roman" panose="02020603050405020304" pitchFamily="18" charset="0"/>
              </a:rPr>
              <a:t>Ông đứng đó làm chi hỡi ông?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i="1" dirty="0">
                <a:latin typeface="Times New Roman" panose="02020603050405020304" pitchFamily="18" charset="0"/>
                <a:ea typeface="SimSun" panose="02010600030101010101" pitchFamily="2" charset="-122"/>
                <a:cs typeface="Times New Roman" panose="02020603050405020304" pitchFamily="18" charset="0"/>
              </a:rPr>
              <a:t>                                 Trơ trơ như đá, vững như đồng</a:t>
            </a:r>
            <a:r>
              <a:rPr lang="en-US" sz="2400" i="1"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dirty="0" err="1">
                <a:latin typeface="Times New Roman" panose="02020603050405020304" pitchFamily="18" charset="0"/>
                <a:ea typeface="SimSun" panose="02010600030101010101" pitchFamily="2" charset="-122"/>
                <a:cs typeface="Times New Roman" panose="02020603050405020304" pitchFamily="18" charset="0"/>
              </a:rPr>
              <a:t>Câu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hỏi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tu</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từ</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ngay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vừa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mở</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đầu</a:t>
            </a:r>
            <a:r>
              <a:rPr lang="vi-VN" sz="2400" dirty="0">
                <a:latin typeface="Times New Roman" panose="02020603050405020304" pitchFamily="18" charset="0"/>
                <a:ea typeface="SimSun" panose="02010600030101010101" pitchFamily="2" charset="-122"/>
                <a:cs typeface="Times New Roman" panose="02020603050405020304" pitchFamily="18" charset="0"/>
              </a:rPr>
              <a:t> vừa như là một sự băn khoăn, vừa như là sự mỉa mai và ngụ ý châm biếm của tác giả. Câu thơ cất lên phải chăng như một sự thăm dò  công việc của ông phỗng đá. Thán từ “ hỡi” kết hợp với đại từ “ông”  làm cho câu thơ mang giá trị biểu cảm cao, bộc lộ cảm xúc dâng trào. Tác giả hỏi ông phỗng đá đứng đó làm gì, dường như cũng có thêm sự mỉa mai, bởi vì chính bản thân ông phỗng đá cũng đâu biết mình đang làm công việc gì. Câu thơ tiếp theo càng làm rõ thêm bức chân dung về ông phỗng đá:</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                                   </a:t>
            </a:r>
            <a:r>
              <a:rPr lang="vi-VN" sz="2400" i="1" dirty="0">
                <a:latin typeface="Times New Roman" panose="02020603050405020304" pitchFamily="18" charset="0"/>
                <a:ea typeface="SimSun" panose="02010600030101010101" pitchFamily="2" charset="-122"/>
                <a:cs typeface="Times New Roman" panose="02020603050405020304" pitchFamily="18" charset="0"/>
              </a:rPr>
              <a:t>“Trơ trơ như đá, vững như đồng”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714520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0107" y="1086057"/>
            <a:ext cx="12116579" cy="4412618"/>
          </a:xfrm>
          <a:prstGeom prst="rect">
            <a:avLst/>
          </a:prstGeom>
          <a:noFill/>
        </p:spPr>
        <p:txBody>
          <a:bodyPr wrap="square" rtlCol="0">
            <a:spAutoFit/>
          </a:bodyPr>
          <a:lstStyle/>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Từ láy “trơ trơ”, kết hợp với hình ảnh so sánh “ như đá”,  “vững như đồng” càng làm rõ nét thêm hình ảnh của ông phỗng đá. Đó phải chăng là hình ảnh phỗng đá đứng bất động mặc kệ sự biến động của trời đất, hình ảnh ông phỗng đá trơ trơ không quan tâm tới xung quanh, lúc nào cũng vậy, cũng đứng đó như một kẻ bù nhìn? Hay là sự mỉa mai, phê phán của nhà thơ về những thói xấu ở đời, thói xấu của bọn quan lại không biết xót thương tới những cảnh lầm than của người dân trong cái xã hội cùng cực đó, chỉ biết như “ông phỗng đá” kệ mặc cuộc sống của những con người cùng cực ấy. Những dòng thơ trào phúng mang giọng điệu phê phán của Nguyễn Khuyến không chỉ xuất hiện trong những câu thơ trên, mà nó như một nỗi ám ảnh, day dứt, khiến nhà thơ trăn trở mãi, và nó còn xuất hiện trong bài “Lời vợ anh phường chèo”:</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                                  </a:t>
            </a:r>
            <a:r>
              <a:rPr lang="vi-VN" sz="2400" i="1" dirty="0">
                <a:latin typeface="Times New Roman" panose="02020603050405020304" pitchFamily="18" charset="0"/>
                <a:ea typeface="SimSun" panose="02010600030101010101" pitchFamily="2" charset="-122"/>
                <a:cs typeface="Times New Roman" panose="02020603050405020304" pitchFamily="18" charset="0"/>
              </a:rPr>
              <a:t>“Vua chèo còn chẳng ra gì</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i="1" dirty="0">
                <a:latin typeface="Times New Roman" panose="02020603050405020304" pitchFamily="18" charset="0"/>
                <a:ea typeface="SimSun" panose="02010600030101010101" pitchFamily="2" charset="-122"/>
                <a:cs typeface="Times New Roman" panose="02020603050405020304" pitchFamily="18" charset="0"/>
              </a:rPr>
              <a:t>                                   Quan chèo vai nhọ khác chi thằng hề”</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19371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1)">
                                      <p:cBhvr>
                                        <p:cTn id="17" dur="2000"/>
                                        <p:tgtEl>
                                          <p:spTgt spid="4">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heel(1)">
                                      <p:cBhvr>
                                        <p:cTn id="20" dur="2000"/>
                                        <p:tgtEl>
                                          <p:spTgt spid="4">
                                            <p:txEl>
                                              <p:pRg st="1" end="1"/>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heel(1)">
                                      <p:cBhvr>
                                        <p:cTn id="2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0107" y="1086057"/>
            <a:ext cx="12116579" cy="5598136"/>
          </a:xfrm>
          <a:prstGeom prst="rect">
            <a:avLst/>
          </a:prstGeom>
          <a:noFill/>
        </p:spPr>
        <p:txBody>
          <a:bodyPr wrap="square" rtlCol="0">
            <a:spAutoFit/>
          </a:bodyPr>
          <a:lstStyle/>
          <a:p>
            <a:pPr algn="just">
              <a:lnSpc>
                <a:spcPct val="107000"/>
              </a:lnSpc>
              <a:tabLst>
                <a:tab pos="1433830" algn="l"/>
              </a:tabLst>
            </a:pPr>
            <a:r>
              <a:rPr lang="vi-VN" sz="2400">
                <a:latin typeface="Times New Roman" panose="02020603050405020304" pitchFamily="18" charset="0"/>
                <a:ea typeface="SimSun" panose="02010600030101010101" pitchFamily="2" charset="-122"/>
                <a:cs typeface="Times New Roman" panose="02020603050405020304" pitchFamily="18" charset="0"/>
              </a:rPr>
              <a:t>Hai câu thơ tiếp theo mở ra giúp ta hiểu rõ hơn về công việc, cũng như hình ảnh ông phỗng</a:t>
            </a:r>
            <a:r>
              <a:rPr lang="en-US" sz="2400">
                <a:latin typeface="Times New Roman" panose="02020603050405020304" pitchFamily="18" charset="0"/>
                <a:ea typeface="SimSun" panose="02010600030101010101" pitchFamily="2" charset="-122"/>
                <a:cs typeface="Times New Roman" panose="02020603050405020304" pitchFamily="18" charset="0"/>
              </a:rPr>
              <a:t>, đồng thời hiểu rõ được dụng ý mỉa mai sâu cay tầng lớp thống trị và tấm lòng nhà thơ:</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i="1">
                <a:latin typeface="Times New Roman" panose="02020603050405020304" pitchFamily="18" charset="0"/>
                <a:ea typeface="SimSun" panose="02010600030101010101" pitchFamily="2" charset="-122"/>
                <a:cs typeface="Times New Roman" panose="02020603050405020304" pitchFamily="18" charset="0"/>
              </a:rPr>
              <a:t>                                    “Đêm ngày gìn giữ cho ai đó?</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i="1">
                <a:latin typeface="Times New Roman" panose="02020603050405020304" pitchFamily="18" charset="0"/>
                <a:ea typeface="SimSun" panose="02010600030101010101" pitchFamily="2" charset="-122"/>
                <a:cs typeface="Times New Roman" panose="02020603050405020304" pitchFamily="18" charset="0"/>
              </a:rPr>
              <a:t>                                    Non nước đầy vơi có biết không?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a:latin typeface="Times New Roman" panose="02020603050405020304" pitchFamily="18" charset="0"/>
                <a:ea typeface="SimSun" panose="02010600030101010101" pitchFamily="2" charset="-122"/>
                <a:cs typeface="Times New Roman" panose="02020603050405020304" pitchFamily="18" charset="0"/>
              </a:rPr>
              <a:t>Cả bài thơ có bốn dòng thơ, nhưng lại tới ba câu là câu hỏi tu từ. Ba câu hỏi dồn dập nhau với nhiều ý tưởng: Ông phỗng đá đứng đó làm chi vậy? Trước mặt ông phỗng đá là giang sơn gấm vóc của Tổ tiên nhà, có phải muốn canh chừng, giữ gìn cho ai đó chăng? Và cái mảnh giang sơn đó giờ như nào? Hắn có biết chăng? Các câu hỏi dồn dập nhau, ý chừng cụ Tam Nguyên Yên Đổ như muốn khuynh đáo pho tượng, bắt buộc ông phỗng đá phải đáp lại, phải thốt lên thành lời..Nhưng ông phỗng đá sao trả lời được..Những câu hỏi ấy của nhà thơ như là lời tự trào, như một tiếng hú, tiếng kêu thất thanh trong nhân loại.Câu thơ “Đêm ngày giữ gìn cho ai đó?”, ý hỏi ông phỗng đá đang ngày đêm gìn giữ điều gì, có phải đang níu kéo cái đạo lý cương thường một thời của Nho giáo đang mất dần vị thế độc tôn? Câu thơ cuối cùng như là một sự trách móc khéo léo mà thâm thúy của nhà thơ:</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775312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736896" cy="5598136"/>
          </a:xfrm>
          <a:prstGeom prst="rect">
            <a:avLst/>
          </a:prstGeom>
          <a:noFill/>
        </p:spPr>
        <p:txBody>
          <a:bodyPr wrap="square" rtlCol="0">
            <a:spAutoFit/>
          </a:bodyPr>
          <a:lstStyle/>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1. Trước khi viết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a. Lựa chọn đề tài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Liệt kê các bài thơ trào phúng mà em đã học hoặc đã đọc (gợi ý: Ông phỗng đá (Nguyễn Khuyến), Năm mới chúc nhau (Trần Tế Xương) …). Chọn trong số đó một bài thơ em cảm nhận rõ nhất tiếng cười trào phúng để phân tích.</a:t>
            </a:r>
          </a:p>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b. Tìm ý</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Để tìm ý cho bài văn phân tích một bài thơ trào phúng, em cần thực hiện các bước sau:</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Xác định bố cục của bài thơ và nội dung chính của từng phần.</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Xác định đối tượng của tiếng cười trào phúng trong tác phẩm.</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Tìm hiểu các phương tiện nhà thơ sử dụng để gây cười như từ ngữ (đặc biệt là các từ tượng hình, từ tượng thanh, thành ngũ…), biện pháp tu từ (so sánh, ẩn dụ, nói quá, điệp ngữ, đảo ngữ…)</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Tìm hiểu thông tin về tác giả, hoàn canh ra đời của tác phẩm và những thông tin khác có liên quan để liên hệ, mở rộng khi phân tích.</a:t>
            </a:r>
          </a:p>
        </p:txBody>
      </p:sp>
      <p:sp>
        <p:nvSpPr>
          <p:cNvPr id="2" name="TextBox 1">
            <a:extLst>
              <a:ext uri="{FF2B5EF4-FFF2-40B4-BE49-F238E27FC236}">
                <a16:creationId xmlns:a16="http://schemas.microsoft.com/office/drawing/2014/main" id="{BCAD3C28-1CDF-459D-A3D6-BE63362450F3}"/>
              </a:ext>
            </a:extLst>
          </p:cNvPr>
          <p:cNvSpPr txBox="1"/>
          <p:nvPr/>
        </p:nvSpPr>
        <p:spPr>
          <a:xfrm>
            <a:off x="2413416" y="-1528997"/>
            <a:ext cx="512663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0050283B-AC5D-447B-AB36-0C029C4B70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239035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arn(inVertical)">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barn(inVertical)">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barn(inVertical)">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barn(inVertical)">
                                      <p:cBhvr>
                                        <p:cTn id="56"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7"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0107" y="1086057"/>
            <a:ext cx="12116579" cy="5202963"/>
          </a:xfrm>
          <a:prstGeom prst="rect">
            <a:avLst/>
          </a:prstGeom>
          <a:noFill/>
        </p:spPr>
        <p:txBody>
          <a:bodyPr wrap="square" rtlCol="0">
            <a:spAutoFit/>
          </a:bodyPr>
          <a:lstStyle/>
          <a:p>
            <a:pPr algn="just">
              <a:lnSpc>
                <a:spcPct val="107000"/>
              </a:lnSpc>
              <a:tabLst>
                <a:tab pos="1433830" algn="l"/>
              </a:tabLst>
            </a:pPr>
            <a:r>
              <a:rPr lang="vi-VN" sz="2400" i="1">
                <a:latin typeface="Times New Roman" panose="02020603050405020304" pitchFamily="18" charset="0"/>
                <a:ea typeface="SimSun" panose="02010600030101010101" pitchFamily="2" charset="-122"/>
                <a:cs typeface="Times New Roman" panose="02020603050405020304" pitchFamily="18" charset="0"/>
              </a:rPr>
              <a:t>“Non nước đầy vơi có biết không?”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a:latin typeface="Times New Roman" panose="02020603050405020304" pitchFamily="18" charset="0"/>
                <a:ea typeface="SimSun" panose="02010600030101010101" pitchFamily="2" charset="-122"/>
                <a:cs typeface="Times New Roman" panose="02020603050405020304" pitchFamily="18" charset="0"/>
              </a:rPr>
              <a:t>	</a:t>
            </a:r>
            <a:r>
              <a:rPr lang="vi-VN" sz="2400">
                <a:latin typeface="Times New Roman" panose="02020603050405020304" pitchFamily="18" charset="0"/>
                <a:ea typeface="SimSun" panose="02010600030101010101" pitchFamily="2" charset="-122"/>
                <a:cs typeface="Times New Roman" panose="02020603050405020304" pitchFamily="18" charset="0"/>
              </a:rPr>
              <a:t>Hình ảnh “non nước đầy vơi” gợi mở ra nhiều ý nghĩa. Non nước đầy vơi ấy không chỉ là hình ảnh giang sơn, núi đầy vơi như nào, khung cảnh ra sao. Mà “non nước đầy vơi” ở đây chính là cái thực trạng xã hội khi đó Nguyễn Khuyến sống. Đó là cái xã hội phong kiến đầy biến động: Thực dân Pháp đang rêu rao xâm lược, triều đình thì bạc nhược, quan lại thì bù nhìn, các phong trào đấu tranh yêu nước thì dập tắt. Với việc sử dụng liên tiếp hai câu hỏi tu tiếp ở đây không chỉ thể hiện thái độ mỉa mai, châm biếm của tác giả trước sự vô cảm, vô trách nhiệm của đám quan lại, triều đình phong kiến trước an nguy của đất nước, sự suy vọng của dân tộc. Mà phải chăng đó là sự tự trách mình của chính nhà thơ? Nguyễn Khuyến thấy mình như một kẻ thừa thãi trong guồng máy thống trị phong kiến. Ông trách mình vô dụng, trách bản thân cũng như một ông phỗng, cũng chỉ biết đứng nhìn chứ không giúp gì được cho dân, cho nước. Giọng điệu thơ của tác giả nhẹ nhàng, mà thâm thúy khác hẳn với tiếng trào phúng đầy suồng sã, chua cay, dữ dội của Tú Xương trong bài “Ông cử Nhu”:</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954018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0107" y="1086057"/>
            <a:ext cx="12116579" cy="4807791"/>
          </a:xfrm>
          <a:prstGeom prst="rect">
            <a:avLst/>
          </a:prstGeom>
          <a:noFill/>
        </p:spPr>
        <p:txBody>
          <a:bodyPr wrap="square" rtlCol="0">
            <a:spAutoFit/>
          </a:bodyPr>
          <a:lstStyle/>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vi-VN" sz="2400" dirty="0">
                <a:latin typeface="Times New Roman" panose="02020603050405020304" pitchFamily="18" charset="0"/>
                <a:ea typeface="SimSun" panose="02010600030101010101" pitchFamily="2" charset="-122"/>
                <a:cs typeface="Times New Roman" panose="02020603050405020304" pitchFamily="18" charset="0"/>
              </a:rPr>
              <a:t>“</a:t>
            </a:r>
            <a:r>
              <a:rPr lang="vi-VN" sz="2400" i="1" dirty="0">
                <a:latin typeface="Times New Roman" panose="02020603050405020304" pitchFamily="18" charset="0"/>
                <a:ea typeface="SimSun" panose="02010600030101010101" pitchFamily="2" charset="-122"/>
                <a:cs typeface="Times New Roman" panose="02020603050405020304" pitchFamily="18" charset="0"/>
              </a:rPr>
              <a:t>Sơ khảo trường Nam bác cử Nhu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vi-VN" sz="2400" i="1" dirty="0">
                <a:latin typeface="Times New Roman" panose="02020603050405020304" pitchFamily="18" charset="0"/>
                <a:ea typeface="SimSun" panose="02010600030101010101" pitchFamily="2" charset="-122"/>
                <a:cs typeface="Times New Roman" panose="02020603050405020304" pitchFamily="18" charset="0"/>
              </a:rPr>
              <a:t>                                      Thật là vừa dốt mà lại vừa ngu”</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vi-VN" sz="2400" dirty="0">
                <a:latin typeface="Times New Roman" panose="02020603050405020304" pitchFamily="18" charset="0"/>
                <a:ea typeface="SimSun" panose="02010600030101010101" pitchFamily="2" charset="-122"/>
                <a:cs typeface="Times New Roman" panose="02020603050405020304" pitchFamily="18" charset="0"/>
              </a:rPr>
              <a:t>Lê-ô-nit Lê-ô-nốp từng nói: “Mỗi tác phẩm không chỉ là một khám phá về nội dung, mà còn là phát minh về hình thức”. Quả đúng như vậy, bài thơ “Ông phỗng đá” không chỉ hấp dẫn người đọc bởi nội dung đặc sắc, mà còn bởi nghệ thuật vô cùng đọc đáo của Nguyễn Khuyến trong thơ trào phúng. Lối trào phúng của Nguyễn Khuyến trong bài thơ này là lối trào phúng gián tiếp, kín đáo và thâm thúy, ý định trào phúng của tác giả không bộc lộ trên bề mặt văn bản mà chìm sâu sau hình ảnh và từ ngữ. Không những thế, tác giả còn sử dụng thể thơ thất ngôn tứ tuyệt hết sức tài tình, ngôn ngữ, hình ảnh gần gũi đối với quê hương. Các từ láy, biện pháp tu từ so sánh được sử dụng linh hoạt trong bốn câu thơ khiến cho bài thơ trở nên đặc sắc. Đặc biệt, là cách sử dụng câu hỏi tu từ ba trên bốn dòng thơ, hỏi mà không có người trả lời, đã khơi dậy trong lòng đọc giả biết bao suy tư, băn khoăn về xã hội một thời.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252821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65314" y="1198179"/>
            <a:ext cx="12061372" cy="4952638"/>
          </a:xfrm>
          <a:prstGeom prst="rect">
            <a:avLst/>
          </a:prstGeom>
          <a:noFill/>
        </p:spPr>
        <p:txBody>
          <a:bodyPr wrap="square" rtlCol="0">
            <a:spAutoFit/>
          </a:bodyPr>
          <a:lstStyle/>
          <a:p>
            <a:pPr algn="just">
              <a:lnSpc>
                <a:spcPct val="107000"/>
              </a:lnSpc>
              <a:tabLst>
                <a:tab pos="1433830" algn="l"/>
              </a:tabLst>
            </a:pPr>
            <a:r>
              <a:rPr lang="vi-VN" sz="2800" dirty="0">
                <a:latin typeface="Times New Roman" panose="02020603050405020304" pitchFamily="18" charset="0"/>
                <a:ea typeface="SimSun" panose="02010600030101010101" pitchFamily="2" charset="-122"/>
                <a:cs typeface="Times New Roman" panose="02020603050405020304" pitchFamily="18" charset="0"/>
              </a:rPr>
              <a:t>Tất cả những biện pháp nghệ thuật ấy đã giúp phần làm nổi bật hình ảnh ông phỗng đá giữa hòn núi non bộ, đồng thời còn là sự phê phán của tác giả giữa thực trạng xã hội đó, cái xã hội mà ở đó, quan lại triều đình thờ ơ trước sự sống còn của những người dân thấp cổ bé họng.</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800" dirty="0">
                <a:latin typeface="Times New Roman" panose="02020603050405020304" pitchFamily="18" charset="0"/>
                <a:ea typeface="SimSun" panose="02010600030101010101" pitchFamily="2" charset="-122"/>
              </a:rPr>
              <a:t> </a:t>
            </a:r>
            <a:r>
              <a:rPr lang="en-US" sz="2800" dirty="0">
                <a:latin typeface="Times New Roman" panose="02020603050405020304" pitchFamily="18" charset="0"/>
                <a:ea typeface="SimSun" panose="02010600030101010101" pitchFamily="2" charset="-122"/>
              </a:rPr>
              <a:t>	</a:t>
            </a:r>
            <a:r>
              <a:rPr lang="vi-VN" sz="2800" dirty="0">
                <a:latin typeface="Times New Roman" panose="02020603050405020304" pitchFamily="18" charset="0"/>
                <a:ea typeface="SimSun" panose="02010600030101010101" pitchFamily="2" charset="-122"/>
              </a:rPr>
              <a:t>Bài thơ được ra đời trong hoàn cảnh xã hội thực dân nửa phong kiến với những biểu hiện lố lăng, kệch cỡm. Ở đó mọi giá trị đạo đức truyền thống đã bị đảo lộn, còn cái mới lại mang bộ mặt của kẻ xâm lược. Ngòi bút thâm trầm mà sâu cay của Nguyễn Khuyến đã chĩa mũi nhọn vào những chỗ hiểm yếu nhất của cái ung nhọt ấy. Trong “Ông phỗng đá” nhà thơ đã đem ra trào phúng, châm biếm, hình ảnh triều đình, quan lại, bạc nhược thờ ơ trước những nỗi đau khốn cùng của người dân. </a:t>
            </a:r>
            <a:endParaRPr lang="en-US" sz="2800" dirty="0"/>
          </a:p>
        </p:txBody>
      </p:sp>
    </p:spTree>
    <p:extLst>
      <p:ext uri="{BB962C8B-B14F-4D97-AF65-F5344CB8AC3E}">
        <p14:creationId xmlns:p14="http://schemas.microsoft.com/office/powerpoint/2010/main" val="5128823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65314" y="1198179"/>
            <a:ext cx="12061372" cy="4807791"/>
          </a:xfrm>
          <a:prstGeom prst="rect">
            <a:avLst/>
          </a:prstGeom>
          <a:noFill/>
        </p:spPr>
        <p:txBody>
          <a:bodyPr wrap="square" rtlCol="0">
            <a:spAutoFit/>
          </a:bodyPr>
          <a:lstStyle/>
          <a:p>
            <a:pPr algn="just">
              <a:lnSpc>
                <a:spcPct val="107000"/>
              </a:lnSpc>
              <a:tabLst>
                <a:tab pos="1433830" algn="l"/>
              </a:tabLst>
            </a:pPr>
            <a:r>
              <a:rPr lang="vi-VN" sz="2400" dirty="0">
                <a:latin typeface="Times New Roman" panose="02020603050405020304" pitchFamily="18" charset="0"/>
                <a:ea typeface="SimSun" panose="02010600030101010101" pitchFamily="2" charset="-122"/>
                <a:cs typeface="Times New Roman" panose="02020603050405020304" pitchFamily="18" charset="0"/>
              </a:rPr>
              <a:t>Để có được sự thành công khi sử dụng lối trào phúng ấy, chính Nguyễn Khuyến cũng là người trong cuộc, ông cũng là người làm quan một thời, là người trơ trơ như ông phỗng đá không giúp ích gì được cho dân, cho nước. Tính tự trào của bài thơ cũng hé mở cho ta nhận thấy, nghe thấy, chứng kiến cuộc đối thoại của nhà thơ với chính mình – tiếng nói phản tỉnh của một người trong cuộc. Đó cũng chính là tiếng nói phản chính thống, một hành vi tưởng như là nói ngược nhưng thực chất lại phản ánh một cách chính xác nhất bản chất của xã hội và sự tha hóa của lớp người đại diện cho tinh hoa của thể chế đương thời.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tabLst>
                <a:tab pos="1433830" algn="l"/>
              </a:tabLst>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vi-VN" sz="2400" dirty="0">
                <a:latin typeface="Times New Roman" panose="02020603050405020304" pitchFamily="18" charset="0"/>
                <a:ea typeface="SimSun" panose="02010600030101010101" pitchFamily="2" charset="-122"/>
                <a:cs typeface="Times New Roman" panose="02020603050405020304" pitchFamily="18" charset="0"/>
              </a:rPr>
              <a:t>Tuy chỉ là một bài thơ ngắn, thế nhưng tác phẩm không chỉ giúp ta hiểu rõ hơn về nghệ thuật thơ trào phúng, mà còn khiến tả cảm nhận rõ hơn thực trạng xã hội phong kiến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với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những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ông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phỗng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thờ</a:t>
            </a:r>
            <a:r>
              <a:rPr lang="en-US" sz="2400" dirty="0">
                <a:latin typeface="Times New Roman" panose="02020603050405020304" pitchFamily="18" charset="0"/>
                <a:ea typeface="SimSun" panose="02010600030101010101" pitchFamily="2" charset="-122"/>
                <a:cs typeface="Times New Roman" panose="02020603050405020304" pitchFamily="18" charset="0"/>
              </a:rPr>
              <a:t> ơ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trước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vận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mệnh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nhân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dân</a:t>
            </a:r>
            <a:r>
              <a:rPr lang="vi-VN" sz="2400" dirty="0">
                <a:latin typeface="Times New Roman" panose="02020603050405020304" pitchFamily="18" charset="0"/>
                <a:ea typeface="SimSun" panose="02010600030101010101" pitchFamily="2" charset="-122"/>
                <a:cs typeface="Times New Roman" panose="02020603050405020304" pitchFamily="18" charset="0"/>
              </a:rPr>
              <a:t>. Chính vì thế, </a:t>
            </a:r>
            <a:r>
              <a:rPr lang="en-US" sz="2400" dirty="0">
                <a:latin typeface="Times New Roman" panose="02020603050405020304" pitchFamily="18" charset="0"/>
                <a:ea typeface="SimSun" panose="02010600030101010101" pitchFamily="2" charset="-122"/>
                <a:cs typeface="Times New Roman" panose="02020603050405020304" pitchFamily="18" charset="0"/>
              </a:rPr>
              <a:t>l</a:t>
            </a:r>
            <a:r>
              <a:rPr lang="vi-VN" sz="2400" dirty="0">
                <a:latin typeface="Times New Roman" panose="02020603050405020304" pitchFamily="18" charset="0"/>
                <a:ea typeface="SimSun" panose="02010600030101010101" pitchFamily="2" charset="-122"/>
                <a:cs typeface="Times New Roman" panose="02020603050405020304" pitchFamily="18" charset="0"/>
              </a:rPr>
              <a:t>ớp bụi thời gian có thể phủ nhòa đi mọi thứ, nhưng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bài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này</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cùng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giá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trị</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châm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biếm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mỉa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mai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sâu</a:t>
            </a:r>
            <a:r>
              <a:rPr lang="en-US" sz="2400" dirty="0">
                <a:latin typeface="Times New Roman" panose="02020603050405020304" pitchFamily="18" charset="0"/>
                <a:ea typeface="SimSun" panose="02010600030101010101" pitchFamily="2" charset="-122"/>
                <a:cs typeface="Times New Roman" panose="02020603050405020304" pitchFamily="18" charset="0"/>
              </a:rPr>
              <a:t> cay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thì</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vẫn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còn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mãi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như</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minh</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chứng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tấm</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lòng</a:t>
            </a:r>
            <a:r>
              <a:rPr lang="en-US" sz="2400" dirty="0">
                <a:latin typeface="Times New Roman" panose="02020603050405020304" pitchFamily="18" charset="0"/>
                <a:ea typeface="SimSun" panose="02010600030101010101" pitchFamily="2" charset="-122"/>
                <a:cs typeface="Times New Roman" panose="02020603050405020304" pitchFamily="18" charset="0"/>
              </a:rPr>
              <a:t> lo </a:t>
            </a:r>
            <a:r>
              <a:rPr lang="en-US" sz="2400" dirty="0" err="1">
                <a:latin typeface="Times New Roman" panose="02020603050405020304" pitchFamily="18" charset="0"/>
                <a:ea typeface="SimSun" panose="02010600030101010101" pitchFamily="2" charset="-122"/>
                <a:cs typeface="Times New Roman" panose="02020603050405020304" pitchFamily="18" charset="0"/>
              </a:rPr>
              <a:t>lắng</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cho</a:t>
            </a:r>
            <a:r>
              <a:rPr lang="en-US" sz="2400" dirty="0">
                <a:latin typeface="Times New Roman" panose="02020603050405020304" pitchFamily="18" charset="0"/>
                <a:ea typeface="SimSun" panose="02010600030101010101" pitchFamily="2" charset="-122"/>
                <a:cs typeface="Times New Roman" panose="02020603050405020304" pitchFamily="18" charset="0"/>
              </a:rPr>
              <a:t> “non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nước</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nhà</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thơ</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Nguyễn</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Khuyến</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9844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103853" y="899933"/>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73867"/>
            <a:ext cx="12022833" cy="1323439"/>
          </a:xfrm>
          <a:prstGeom prst="rect">
            <a:avLst/>
          </a:prstGeom>
          <a:noFill/>
        </p:spPr>
        <p:txBody>
          <a:bodyPr wrap="square" rtlCol="0">
            <a:spAutoFit/>
          </a:bodyPr>
          <a:lstStyle/>
          <a:p>
            <a:pPr algn="just">
              <a:spcAft>
                <a:spcPts val="1560"/>
              </a:spcAft>
            </a:pPr>
            <a:r>
              <a:rPr lang="en-US" sz="4000" b="1" dirty="0" err="1">
                <a:solidFill>
                  <a:srgbClr val="7030A0"/>
                </a:solidFill>
                <a:latin typeface="#9Slide05 Fourth Medium" panose="00000600000000000000" pitchFamily="2" charset="0"/>
                <a:ea typeface="Times New Roman" panose="02020603050405020304" pitchFamily="18" charset="0"/>
              </a:rPr>
              <a:t>Đề</a:t>
            </a:r>
            <a:r>
              <a:rPr lang="en-US" sz="4000" b="1" dirty="0">
                <a:solidFill>
                  <a:srgbClr val="7030A0"/>
                </a:solidFill>
                <a:latin typeface="#9Slide05 Fourth Medium" panose="00000600000000000000" pitchFamily="2" charset="0"/>
                <a:ea typeface="Times New Roman" panose="02020603050405020304" pitchFamily="18" charset="0"/>
              </a:rPr>
              <a:t> 3: </a:t>
            </a:r>
            <a:r>
              <a:rPr lang="en-US" sz="4000" b="1" dirty="0" err="1">
                <a:solidFill>
                  <a:srgbClr val="7030A0"/>
                </a:solidFill>
                <a:latin typeface="#9Slide05 Fourth Medium" panose="00000600000000000000" pitchFamily="2" charset="0"/>
                <a:ea typeface="Times New Roman" panose="02020603050405020304" pitchFamily="18" charset="0"/>
              </a:rPr>
              <a:t>Phân</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tích</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bài</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thơ</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Đề</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đền</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Sầm</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Nghi</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Đồng</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của</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Hồ</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Xuân</a:t>
            </a:r>
            <a:r>
              <a:rPr lang="en-US" sz="4000" b="1" dirty="0">
                <a:solidFill>
                  <a:srgbClr val="7030A0"/>
                </a:solidFill>
                <a:latin typeface="#9Slide05 Fourth Medium" panose="00000600000000000000" pitchFamily="2" charset="0"/>
                <a:ea typeface="Times New Roman" panose="02020603050405020304" pitchFamily="18" charset="0"/>
              </a:rPr>
              <a:t> </a:t>
            </a:r>
            <a:r>
              <a:rPr lang="en-US" sz="4000" b="1" dirty="0" err="1">
                <a:solidFill>
                  <a:srgbClr val="7030A0"/>
                </a:solidFill>
                <a:latin typeface="#9Slide05 Fourth Medium" panose="00000600000000000000" pitchFamily="2" charset="0"/>
                <a:ea typeface="Times New Roman" panose="02020603050405020304" pitchFamily="18" charset="0"/>
              </a:rPr>
              <a:t>Hương</a:t>
            </a:r>
            <a:endParaRPr lang="en-US" sz="3600" dirty="0">
              <a:solidFill>
                <a:srgbClr val="7030A0"/>
              </a:solidFill>
              <a:latin typeface="#9Slide05 Fourth Medium" panose="00000600000000000000" pitchFamily="2" charset="0"/>
              <a:ea typeface="Times New Roman" panose="02020603050405020304" pitchFamily="18" charset="0"/>
            </a:endParaRPr>
          </a:p>
        </p:txBody>
      </p:sp>
      <p:sp>
        <p:nvSpPr>
          <p:cNvPr id="2" name="TextBox 1">
            <a:extLst>
              <a:ext uri="{FF2B5EF4-FFF2-40B4-BE49-F238E27FC236}">
                <a16:creationId xmlns:a16="http://schemas.microsoft.com/office/drawing/2014/main" id="{90E703AC-4C73-471A-92D6-BEF729480089}"/>
              </a:ext>
            </a:extLst>
          </p:cNvPr>
          <p:cNvSpPr txBox="1"/>
          <p:nvPr/>
        </p:nvSpPr>
        <p:spPr>
          <a:xfrm>
            <a:off x="3252866" y="-1903751"/>
            <a:ext cx="51566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5c2e70c9d5c47">
            <a:hlinkClick r:id="" action="ppaction://media"/>
            <a:extLst>
              <a:ext uri="{FF2B5EF4-FFF2-40B4-BE49-F238E27FC236}">
                <a16:creationId xmlns:a16="http://schemas.microsoft.com/office/drawing/2014/main" id="{50E79AD2-7DBB-42FF-89A3-24394F817E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
        <p:nvSpPr>
          <p:cNvPr id="3" name="TextBox 2">
            <a:extLst>
              <a:ext uri="{FF2B5EF4-FFF2-40B4-BE49-F238E27FC236}">
                <a16:creationId xmlns:a16="http://schemas.microsoft.com/office/drawing/2014/main" id="{54F1C811-110F-465B-A4BC-E64BF5F524E9}"/>
              </a:ext>
            </a:extLst>
          </p:cNvPr>
          <p:cNvSpPr txBox="1"/>
          <p:nvPr/>
        </p:nvSpPr>
        <p:spPr>
          <a:xfrm>
            <a:off x="1401275" y="2685655"/>
            <a:ext cx="8050696" cy="966996"/>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Dàn</a:t>
            </a:r>
            <a:r>
              <a:rPr kumimoji="0" lang="en-US" sz="5400" b="1"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ý chi </a:t>
            </a:r>
            <a:r>
              <a:rPr kumimoji="0" lang="en-US" sz="5400" b="1"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tiết</a:t>
            </a:r>
            <a:endParaRPr kumimoji="0" lang="en-US" sz="54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46150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65314" y="1198179"/>
            <a:ext cx="12061372" cy="4893647"/>
          </a:xfrm>
          <a:prstGeom prst="rect">
            <a:avLst/>
          </a:prstGeom>
          <a:noFill/>
        </p:spPr>
        <p:txBody>
          <a:bodyPr wrap="square" rtlCol="0">
            <a:spAutoFit/>
          </a:bodyPr>
          <a:lstStyle/>
          <a:p>
            <a:pPr marL="30480" marR="30480" algn="just">
              <a:spcBef>
                <a:spcPts val="0"/>
              </a:spcBef>
              <a:spcAft>
                <a:spcPts val="0"/>
              </a:spcAft>
            </a:pPr>
            <a:r>
              <a:rPr lang="en-US" sz="2400" b="1">
                <a:solidFill>
                  <a:srgbClr val="000000"/>
                </a:solidFill>
                <a:latin typeface="Times New Roman" panose="02020603050405020304" pitchFamily="18" charset="0"/>
                <a:ea typeface="Times New Roman" panose="02020603050405020304" pitchFamily="18" charset="0"/>
              </a:rPr>
              <a:t>1. Mở bài</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Giới thiệu khái quát về tác giả và bài thơ.</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Nữ sĩ Hồ Xuân Hương vốn nổi tiếng với một hồn thơ phóng khoáng, được mệnh danh là “Bà chúa thơ nôm”</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Bài thơ Đề đền Sầm Nghi Đống ra đời từ sự bức xúc khi bà nhìn thấy cảnh trái tai gai mắt: một tên tướng giặc bại trận phải tự vẫn mà vẫn được lập đền thơm bà đã không ngại ngần cất tiếng cười giễu cợt.</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b="1">
                <a:solidFill>
                  <a:srgbClr val="000000"/>
                </a:solidFill>
                <a:latin typeface="Times New Roman" panose="02020603050405020304" pitchFamily="18" charset="0"/>
                <a:ea typeface="Times New Roman" panose="02020603050405020304" pitchFamily="18" charset="0"/>
              </a:rPr>
              <a:t>2. Thân bài</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b="1">
                <a:solidFill>
                  <a:srgbClr val="000000"/>
                </a:solidFill>
                <a:latin typeface="Times New Roman" panose="02020603050405020304" pitchFamily="18" charset="0"/>
                <a:ea typeface="Times New Roman" panose="02020603050405020304" pitchFamily="18" charset="0"/>
              </a:rPr>
              <a:t>a. Phân tích nhan đề và đề tài</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Chữ "đề" trong nhan đề bài thơ thể hiện nét văn hóa đẹp “tức cảnh sinh tình", ngẫu hứng làm thơ vịnh cảnh, cảm khái trước khung cảnh thiên nhiên và cuộc sống đời thường.</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Bài thơ Đề đền Sầm Nghi Đống viết về một tên tướng giặc bại trận phải tự vẫn đâu có được ngợi ca mà là đả kích, khinh thường.</a:t>
            </a:r>
            <a:endParaRPr lang="en-US" sz="2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7989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65314" y="1198179"/>
            <a:ext cx="12061372" cy="5262979"/>
          </a:xfrm>
          <a:prstGeom prst="rect">
            <a:avLst/>
          </a:prstGeom>
          <a:noFill/>
        </p:spPr>
        <p:txBody>
          <a:bodyPr wrap="square" rtlCol="0">
            <a:spAutoFit/>
          </a:bodyPr>
          <a:lstStyle/>
          <a:p>
            <a:pPr marL="30480" marR="30480" algn="just">
              <a:spcBef>
                <a:spcPts val="0"/>
              </a:spcBef>
              <a:spcAft>
                <a:spcPts val="0"/>
              </a:spcAft>
            </a:pPr>
            <a:r>
              <a:rPr lang="en-US" sz="2400" b="1" dirty="0">
                <a:solidFill>
                  <a:srgbClr val="000000"/>
                </a:solidFill>
                <a:latin typeface="Times New Roman" panose="02020603050405020304" pitchFamily="18" charset="0"/>
                <a:ea typeface="Times New Roman" panose="02020603050405020304" pitchFamily="18" charset="0"/>
              </a:rPr>
              <a:t>b. </a:t>
            </a:r>
            <a:r>
              <a:rPr lang="en-US" sz="2400" b="1" dirty="0" err="1">
                <a:solidFill>
                  <a:srgbClr val="000000"/>
                </a:solidFill>
                <a:latin typeface="Times New Roman" panose="02020603050405020304" pitchFamily="18" charset="0"/>
                <a:ea typeface="Times New Roman" panose="02020603050405020304" pitchFamily="18" charset="0"/>
              </a:rPr>
              <a:t>Phân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tích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nội</a:t>
            </a:r>
            <a:r>
              <a:rPr lang="en-US" sz="2400" b="1" dirty="0">
                <a:solidFill>
                  <a:srgbClr val="000000"/>
                </a:solidFill>
                <a:latin typeface="Times New Roman" panose="02020603050405020304" pitchFamily="18" charset="0"/>
                <a:ea typeface="Times New Roman" panose="02020603050405020304" pitchFamily="18" charset="0"/>
              </a:rPr>
              <a:t> dung </a:t>
            </a:r>
            <a:r>
              <a:rPr lang="en-US" sz="2400" b="1" dirty="0" err="1">
                <a:solidFill>
                  <a:srgbClr val="000000"/>
                </a:solidFill>
                <a:latin typeface="Times New Roman" panose="02020603050405020304" pitchFamily="18" charset="0"/>
                <a:ea typeface="Times New Roman" panose="02020603050405020304" pitchFamily="18" charset="0"/>
              </a:rPr>
              <a:t>trào</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phúng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để</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rõ</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chủ</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đề</a:t>
            </a:r>
            <a:r>
              <a:rPr lang="en-US" sz="2400" b="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b="1" dirty="0">
                <a:solidFill>
                  <a:srgbClr val="000000"/>
                </a:solidFill>
                <a:latin typeface="Times New Roman" panose="02020603050405020304" pitchFamily="18" charset="0"/>
                <a:ea typeface="Times New Roman" panose="02020603050405020304" pitchFamily="18" charset="0"/>
              </a:rPr>
              <a:t>* Hai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đầu</a:t>
            </a:r>
            <a:r>
              <a:rPr lang="en-US" sz="2400" b="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nhìn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chợt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mỉm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cướp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trận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mưu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hèn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chết</a:t>
            </a:r>
            <a:r>
              <a:rPr lang="en-US" sz="24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1371600" marR="30480" indent="457200" algn="just">
              <a:spcBef>
                <a:spcPts val="0"/>
              </a:spcBef>
              <a:spcAft>
                <a:spcPts val="0"/>
              </a:spcAft>
            </a:pPr>
            <a:r>
              <a:rPr lang="en-US" sz="2400" i="1" dirty="0">
                <a:solidFill>
                  <a:srgbClr val="000000"/>
                </a:solidFill>
                <a:latin typeface="Times New Roman" panose="02020603050405020304" pitchFamily="18" charset="0"/>
                <a:ea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rPr>
              <a:t>Trăm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năm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chẳng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mòn</a:t>
            </a:r>
            <a:r>
              <a:rPr lang="en-US" sz="2400" i="1"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1371600" marR="30480" algn="just">
              <a:spcBef>
                <a:spcPts val="0"/>
              </a:spcBef>
              <a:spcAft>
                <a:spcPts val="0"/>
              </a:spcAft>
            </a:pP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Nghìn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năm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miệng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vẫn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còn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trơ</a:t>
            </a:r>
            <a:r>
              <a:rPr lang="en-US" sz="2400" i="1"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dirty="0" err="1">
                <a:solidFill>
                  <a:srgbClr val="000000"/>
                </a:solidFill>
                <a:latin typeface="Times New Roman" panose="02020603050405020304" pitchFamily="18" charset="0"/>
                <a:ea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khẩu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Ghé</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mắt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trông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ngang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thấy</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bảng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treo</a:t>
            </a:r>
            <a:r>
              <a:rPr lang="en-US" sz="2400" i="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Ghé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nhìn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nửa</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mắt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dẻ</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cợt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sắc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nhọn</a:t>
            </a:r>
            <a:r>
              <a:rPr lang="en-US" sz="24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ngôi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thực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hút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hoành</a:t>
            </a:r>
            <a:r>
              <a:rPr lang="en-US" sz="2400" dirty="0">
                <a:solidFill>
                  <a:srgbClr val="000000"/>
                </a:solidFill>
                <a:latin typeface="Times New Roman" panose="02020603050405020304" pitchFamily="18" charset="0"/>
                <a:ea typeface="Times New Roman" panose="02020603050405020304" pitchFamily="18" charset="0"/>
              </a:rPr>
              <a:t> phi </a:t>
            </a:r>
            <a:r>
              <a:rPr lang="en-US" sz="2400" dirty="0" err="1">
                <a:solidFill>
                  <a:srgbClr val="000000"/>
                </a:solidFill>
                <a:latin typeface="Times New Roman" panose="02020603050405020304" pitchFamily="18" charset="0"/>
                <a:ea typeface="Times New Roman" panose="02020603050405020304" pitchFamily="18" charset="0"/>
              </a:rPr>
              <a:t>sơn</a:t>
            </a:r>
            <a:r>
              <a:rPr lang="en-US" sz="2400" dirty="0">
                <a:solidFill>
                  <a:srgbClr val="000000"/>
                </a:solidFill>
                <a:latin typeface="Times New Roman" panose="02020603050405020304" pitchFamily="18" charset="0"/>
                <a:ea typeface="Times New Roman" panose="02020603050405020304" pitchFamily="18" charset="0"/>
              </a:rPr>
              <a:t> son </a:t>
            </a:r>
            <a:r>
              <a:rPr lang="en-US" sz="2400" dirty="0" err="1">
                <a:solidFill>
                  <a:srgbClr val="000000"/>
                </a:solidFill>
                <a:latin typeface="Times New Roman" panose="02020603050405020304" pitchFamily="18" charset="0"/>
                <a:ea typeface="Times New Roman" panose="02020603050405020304" pitchFamily="18" charset="0"/>
              </a:rPr>
              <a:t>thiếp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Sầm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treo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tầm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thường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rPr>
              <a:t> – Hai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thép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bọn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lũ</a:t>
            </a:r>
            <a:r>
              <a:rPr lang="en-US" sz="2400" dirty="0">
                <a:solidFill>
                  <a:srgbClr val="000000"/>
                </a:solidFill>
                <a:latin typeface="Times New Roman" panose="02020603050405020304" pitchFamily="18" charset="0"/>
                <a:ea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rPr>
              <a:t>cháu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xưa</a:t>
            </a:r>
            <a:r>
              <a:rPr lang="en-US" sz="24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94267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65314" y="1198179"/>
            <a:ext cx="12061372" cy="4524315"/>
          </a:xfrm>
          <a:prstGeom prst="rect">
            <a:avLst/>
          </a:prstGeom>
          <a:noFill/>
        </p:spPr>
        <p:txBody>
          <a:bodyPr wrap="square" rtlCol="0">
            <a:spAutoFit/>
          </a:bodyPr>
          <a:lstStyle/>
          <a:p>
            <a:pPr marL="30480" marR="30480" algn="just">
              <a:spcBef>
                <a:spcPts val="0"/>
              </a:spcBef>
              <a:spcAft>
                <a:spcPts val="0"/>
              </a:spcAft>
            </a:pPr>
            <a:r>
              <a:rPr lang="en-US" sz="2400" b="1" dirty="0">
                <a:solidFill>
                  <a:srgbClr val="000000"/>
                </a:solidFill>
                <a:latin typeface="Times New Roman" panose="02020603050405020304" pitchFamily="18" charset="0"/>
                <a:ea typeface="Times New Roman" panose="02020603050405020304" pitchFamily="18" charset="0"/>
              </a:rPr>
              <a:t>* Hai </a:t>
            </a: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cuối</a:t>
            </a:r>
            <a:endParaRPr lang="en-US" sz="2000" dirty="0">
              <a:latin typeface="Times New Roman" panose="02020603050405020304" pitchFamily="18" charset="0"/>
              <a:ea typeface="Times New Roman" panose="02020603050405020304" pitchFamily="18" charset="0"/>
            </a:endParaRPr>
          </a:p>
          <a:p>
            <a:pPr marL="1885950" marR="30480" indent="400050">
              <a:spcBef>
                <a:spcPts val="0"/>
              </a:spcBef>
              <a:spcAft>
                <a:spcPts val="0"/>
              </a:spcAft>
            </a:pP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Ví</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đây</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đổi</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phận</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làm</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trai</a:t>
            </a:r>
            <a:r>
              <a:rPr lang="en-US" sz="2400" i="1" dirty="0">
                <a:solidFill>
                  <a:srgbClr val="000000"/>
                </a:solidFill>
                <a:latin typeface="Times New Roman" panose="02020603050405020304" pitchFamily="18" charset="0"/>
                <a:ea typeface="Calibri" panose="020F0502020204030204" pitchFamily="34" charset="0"/>
              </a:rPr>
              <a:t> được</a:t>
            </a:r>
            <a:endParaRPr lang="en-US" sz="2000" dirty="0">
              <a:latin typeface="Times New Roman" panose="02020603050405020304" pitchFamily="18" charset="0"/>
              <a:ea typeface="Times New Roman" panose="02020603050405020304" pitchFamily="18" charset="0"/>
            </a:endParaRPr>
          </a:p>
          <a:p>
            <a:pPr marL="1885950" marR="30480">
              <a:spcBef>
                <a:spcPts val="0"/>
              </a:spcBef>
              <a:spcAft>
                <a:spcPts val="0"/>
              </a:spcAft>
            </a:pP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Sự</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nghiệp</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anh</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hùng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há</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bấy</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nhiêu</a:t>
            </a:r>
            <a:r>
              <a:rPr lang="en-US" sz="2400" i="1" dirty="0">
                <a:solidFill>
                  <a:srgbClr val="000000"/>
                </a:solidFill>
                <a:latin typeface="Times New Roman" panose="02020603050405020304" pitchFamily="18" charset="0"/>
                <a:ea typeface="Calibri" panose="020F0502020204030204" pitchFamily="34" charset="0"/>
              </a:rPr>
              <a:t>”</a:t>
            </a:r>
            <a:endParaRPr lang="en-US" sz="2000" dirty="0">
              <a:latin typeface="Times New Roman" panose="02020603050405020304" pitchFamily="18" charset="0"/>
              <a:ea typeface="Times New Roman" panose="02020603050405020304" pitchFamily="18" charset="0"/>
            </a:endParaRPr>
          </a:p>
          <a:p>
            <a:pPr marL="30480" marR="30480">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Cái</a:t>
            </a:r>
            <a:r>
              <a:rPr lang="en-US" sz="2400" dirty="0">
                <a:solidFill>
                  <a:srgbClr val="000000"/>
                </a:solidFill>
                <a:latin typeface="Times New Roman" panose="02020603050405020304" pitchFamily="18" charset="0"/>
                <a:ea typeface="Calibri" panose="020F0502020204030204" pitchFamily="34" charset="0"/>
              </a:rPr>
              <a:t> ý </a:t>
            </a:r>
            <a:r>
              <a:rPr lang="en-US" sz="2400" dirty="0" err="1">
                <a:solidFill>
                  <a:srgbClr val="000000"/>
                </a:solidFill>
                <a:latin typeface="Times New Roman" panose="02020603050405020304" pitchFamily="18" charset="0"/>
                <a:ea typeface="Calibri" panose="020F0502020204030204" pitchFamily="34" charset="0"/>
              </a:rPr>
              <a:t>nghĩa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cảm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hội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áp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vào</a:t>
            </a:r>
            <a:r>
              <a:rPr lang="en-US" sz="2400" dirty="0">
                <a:solidFill>
                  <a:srgbClr val="000000"/>
                </a:solidFill>
                <a:latin typeface="Times New Roman" panose="02020603050405020304" pitchFamily="18" charset="0"/>
                <a:ea typeface="Calibri" panose="020F0502020204030204" pitchFamily="34" charset="0"/>
              </a:rPr>
              <a:t> ý </a:t>
            </a:r>
            <a:r>
              <a:rPr lang="en-US" sz="2400" dirty="0" err="1">
                <a:solidFill>
                  <a:srgbClr val="000000"/>
                </a:solidFill>
                <a:latin typeface="Times New Roman" panose="02020603050405020304" pitchFamily="18" charset="0"/>
                <a:ea typeface="Calibri" panose="020F0502020204030204" pitchFamily="34" charset="0"/>
              </a:rPr>
              <a:t>thức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cầu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chịu</a:t>
            </a:r>
            <a:r>
              <a:rPr lang="en-US" sz="2400" dirty="0">
                <a:solidFill>
                  <a:srgbClr val="000000"/>
                </a:solidFill>
                <a:latin typeface="Times New Roman" panose="02020603050405020304" pitchFamily="18" charset="0"/>
                <a:ea typeface="Calibri" panose="020F0502020204030204" pitchFamily="34" charset="0"/>
              </a:rPr>
              <a:t> an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a:t>
            </a:r>
            <a:r>
              <a:rPr lang="en-US" sz="2400" dirty="0">
                <a:solidFill>
                  <a:srgbClr val="000000"/>
                </a:solidFill>
                <a:latin typeface="Times New Roman" panose="02020603050405020304" pitchFamily="18"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pPr marL="30480" marR="30480">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xưng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đây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Sầm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đấy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thì</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dù</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chưa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được, </a:t>
            </a:r>
            <a:r>
              <a:rPr lang="en-US" sz="2400" dirty="0" err="1">
                <a:solidFill>
                  <a:srgbClr val="000000"/>
                </a:solidFill>
                <a:latin typeface="Times New Roman" panose="02020603050405020304" pitchFamily="18" charset="0"/>
                <a:ea typeface="Calibri" panose="020F0502020204030204" pitchFamily="34" charset="0"/>
              </a:rPr>
              <a:t>bà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coi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sầm</a:t>
            </a:r>
            <a:r>
              <a:rPr lang="en-US" sz="2400" dirty="0">
                <a:solidFill>
                  <a:srgbClr val="000000"/>
                </a:solidFill>
                <a:latin typeface="Times New Roman" panose="02020603050405020304" pitchFamily="18" charset="0"/>
                <a:ea typeface="Calibri" panose="020F0502020204030204" pitchFamily="34" charset="0"/>
              </a:rPr>
              <a:t>. </a:t>
            </a:r>
            <a:endParaRPr lang="en-US" sz="2000" dirty="0">
              <a:latin typeface="Times New Roman" panose="02020603050405020304" pitchFamily="18" charset="0"/>
              <a:ea typeface="Times New Roman" panose="02020603050405020304" pitchFamily="18" charset="0"/>
            </a:endParaRPr>
          </a:p>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gấp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lần</a:t>
            </a:r>
            <a:r>
              <a:rPr lang="en-US" sz="2400" dirty="0">
                <a:solidFill>
                  <a:srgbClr val="000000"/>
                </a:solidFill>
                <a:latin typeface="Times New Roman" panose="02020603050405020304" pitchFamily="18" charset="0"/>
                <a:ea typeface="Calibri" panose="020F0502020204030204" pitchFamily="34" charset="0"/>
              </a:rPr>
              <a:t>, so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thú</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Sầm</a:t>
            </a:r>
            <a:r>
              <a:rPr lang="en-US" sz="2400" dirty="0">
                <a:solidFill>
                  <a:srgbClr val="000000"/>
                </a:solidFill>
                <a:latin typeface="Times New Roman" panose="02020603050405020304" pitchFamily="18" charset="0"/>
                <a:ea typeface="Calibri" panose="020F0502020204030204" pitchFamily="34" charset="0"/>
              </a:rPr>
              <a:t>, song </a:t>
            </a:r>
            <a:r>
              <a:rPr lang="en-US" sz="2400" dirty="0" err="1">
                <a:solidFill>
                  <a:srgbClr val="000000"/>
                </a:solidFill>
                <a:latin typeface="Times New Roman" panose="02020603050405020304" pitchFamily="18" charset="0"/>
                <a:ea typeface="Calibri" panose="020F0502020204030204" pitchFamily="34" charset="0"/>
              </a:rPr>
              <a:t>đúng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hơn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biểu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dè</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bỉu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bấy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nhiêu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thôi</a:t>
            </a:r>
            <a:r>
              <a:rPr lang="en-US" sz="2400" dirty="0">
                <a:solidFill>
                  <a:srgbClr val="000000"/>
                </a:solidFill>
                <a:latin typeface="Times New Roman" panose="02020603050405020304" pitchFamily="18" charset="0"/>
                <a:ea typeface="Calibri" panose="020F0502020204030204" pitchFamily="34" charset="0"/>
              </a:rPr>
              <a:t> ư, </a:t>
            </a:r>
            <a:r>
              <a:rPr lang="en-US" sz="2400" dirty="0" err="1">
                <a:solidFill>
                  <a:srgbClr val="000000"/>
                </a:solidFill>
                <a:latin typeface="Times New Roman" panose="02020603050405020304" pitchFamily="18" charset="0"/>
                <a:ea typeface="Calibri" panose="020F0502020204030204" pitchFamily="34" charset="0"/>
              </a:rPr>
              <a:t>nó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đấng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đấy</a:t>
            </a:r>
            <a:r>
              <a:rPr lang="en-US" sz="2400" dirty="0">
                <a:solidFill>
                  <a:srgbClr val="000000"/>
                </a:solidFill>
                <a:latin typeface="Times New Roman" panose="02020603050405020304" pitchFamily="18" charset="0"/>
                <a:ea typeface="Calibri" panose="020F0502020204030204" pitchFamily="34" charset="0"/>
              </a:rPr>
              <a:t>!</a:t>
            </a:r>
            <a:br>
              <a:rPr lang="en-US" sz="2400" dirty="0">
                <a:solidFill>
                  <a:srgbClr val="000000"/>
                </a:solidFill>
                <a:latin typeface="Times New Roman" panose="02020603050405020304" pitchFamily="18" charset="0"/>
                <a:ea typeface="Calibri" panose="020F0502020204030204" pitchFamily="34" charset="0"/>
              </a:rPr>
            </a:b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733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3970318"/>
          </a:xfrm>
          <a:prstGeom prst="rect">
            <a:avLst/>
          </a:prstGeom>
          <a:noFill/>
        </p:spPr>
        <p:txBody>
          <a:bodyPr wrap="square" rtlCol="0">
            <a:spAutoFit/>
          </a:bodyPr>
          <a:lstStyle/>
          <a:p>
            <a:pPr marL="30480" marR="30480">
              <a:spcBef>
                <a:spcPts val="0"/>
              </a:spcBef>
              <a:spcAft>
                <a:spcPts val="0"/>
              </a:spcAft>
            </a:pPr>
            <a:r>
              <a:rPr lang="en-US" sz="2800" b="1" dirty="0">
                <a:solidFill>
                  <a:srgbClr val="000000"/>
                </a:solidFill>
                <a:latin typeface="Times New Roman" panose="02020603050405020304" pitchFamily="18" charset="0"/>
                <a:ea typeface="Times New Roman" panose="02020603050405020304" pitchFamily="18" charset="0"/>
              </a:rPr>
              <a:t>c. </a:t>
            </a:r>
            <a:r>
              <a:rPr lang="en-US" sz="2800" b="1" dirty="0" err="1">
                <a:solidFill>
                  <a:srgbClr val="000000"/>
                </a:solidFill>
                <a:latin typeface="Times New Roman" panose="02020603050405020304" pitchFamily="18" charset="0"/>
                <a:ea typeface="Times New Roman" panose="02020603050405020304" pitchFamily="18" charset="0"/>
              </a:rPr>
              <a:t>Một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nét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đặc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sắc</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về</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nghệ</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thuật</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trào</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phúng</a:t>
            </a:r>
            <a:r>
              <a:rPr lang="en-US" sz="2800" b="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rPr>
              <a:t>“</a:t>
            </a:r>
            <a:r>
              <a:rPr lang="en-US" sz="2800" i="1" dirty="0" err="1">
                <a:solidFill>
                  <a:srgbClr val="000000"/>
                </a:solidFill>
                <a:latin typeface="Times New Roman" panose="02020603050405020304" pitchFamily="18" charset="0"/>
                <a:ea typeface="Times New Roman" panose="02020603050405020304" pitchFamily="18" charset="0"/>
              </a:rPr>
              <a:t>kìa</a:t>
            </a:r>
            <a:r>
              <a:rPr lang="en-US" sz="2800" i="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giếm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chốn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ngắm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vịnh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cũng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thèm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gần</a:t>
            </a:r>
            <a:r>
              <a:rPr lang="en-US" sz="28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cheo</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leo</a:t>
            </a:r>
            <a:r>
              <a:rPr lang="en-US" sz="2800" i="1"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vừa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ra </a:t>
            </a:r>
            <a:r>
              <a:rPr lang="en-US" sz="2800" dirty="0" err="1">
                <a:solidFill>
                  <a:srgbClr val="000000"/>
                </a:solidFill>
                <a:latin typeface="Times New Roman" panose="02020603050405020304" pitchFamily="18" charset="0"/>
                <a:ea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gò</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vừa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800" dirty="0">
                <a:solidFill>
                  <a:srgbClr val="000000"/>
                </a:solidFill>
                <a:latin typeface="Times New Roman" panose="02020603050405020304" pitchFamily="18" charset="0"/>
                <a:ea typeface="Times New Roman" panose="02020603050405020304" pitchFamily="18" charset="0"/>
              </a:rPr>
              <a:t>=&gt; </a:t>
            </a: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tướng</a:t>
            </a:r>
            <a:r>
              <a:rPr lang="en-US" sz="2800" dirty="0">
                <a:solidFill>
                  <a:srgbClr val="000000"/>
                </a:solidFill>
                <a:latin typeface="Times New Roman" panose="02020603050405020304" pitchFamily="18" charset="0"/>
                <a:ea typeface="Times New Roman" panose="02020603050405020304" pitchFamily="18" charset="0"/>
              </a:rPr>
              <a:t> được </a:t>
            </a:r>
            <a:r>
              <a:rPr lang="en-US" sz="2800" dirty="0" err="1">
                <a:solidFill>
                  <a:srgbClr val="000000"/>
                </a:solidFill>
                <a:latin typeface="Times New Roman" panose="02020603050405020304" pitchFamily="18" charset="0"/>
                <a:ea typeface="Times New Roman" panose="02020603050405020304" pitchFamily="18" charset="0"/>
              </a:rPr>
              <a:t>thờ</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đền</a:t>
            </a:r>
            <a:r>
              <a:rPr lang="en-US" sz="2800" dirty="0">
                <a:solidFill>
                  <a:srgbClr val="000000"/>
                </a:solidFill>
                <a:latin typeface="Times New Roman" panose="02020603050405020304" pitchFamily="18" charset="0"/>
                <a:ea typeface="Times New Roman" panose="02020603050405020304" pitchFamily="18" charset="0"/>
              </a:rPr>
              <a:t> được </a:t>
            </a:r>
            <a:r>
              <a:rPr lang="en-US" sz="2800" dirty="0" err="1">
                <a:solidFill>
                  <a:srgbClr val="000000"/>
                </a:solidFill>
                <a:latin typeface="Times New Roman" panose="02020603050405020304" pitchFamily="18" charset="0"/>
                <a:ea typeface="Times New Roman" panose="02020603050405020304" pitchFamily="18" charset="0"/>
              </a:rPr>
              <a:t>xây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rẻ</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liêng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mắt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68193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3539430"/>
          </a:xfrm>
          <a:prstGeom prst="rect">
            <a:avLst/>
          </a:prstGeom>
          <a:noFill/>
        </p:spPr>
        <p:txBody>
          <a:bodyPr wrap="square" rtlCol="0">
            <a:spAutoFit/>
          </a:bodyPr>
          <a:lstStyle/>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Kết</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Khẳng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Sầm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trào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sâu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cay,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vừa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mạnh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mẽ</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dành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kẻ</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lược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góp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thêm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yêu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Nam.</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0480" marR="3048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tài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năng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nghệ</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thuật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Hồ</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Xuân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hoàn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toàn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xứng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Nôm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787317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736896" cy="5202963"/>
          </a:xfrm>
          <a:prstGeom prst="rect">
            <a:avLst/>
          </a:prstGeom>
          <a:noFill/>
        </p:spPr>
        <p:txBody>
          <a:bodyPr wrap="square" rtlCol="0">
            <a:spAutoFit/>
          </a:bodyPr>
          <a:lstStyle/>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c. Lập dàn ý</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Tổ chức, sắp xếp các ý đã tìm được ở trên thành một hệ thống chặt chẽ, hợp lí, gồm các phần Mở bài, Thân bài, Kết bài. Riêng phần Thân bài có thể lập dàn ý theo một trong hai phương án: theo bố cục bài thơ hoặc theo hai phương diện nội dung và nghệ thuật.</a:t>
            </a:r>
          </a:p>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Dàn ý</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Mở bài: Giới thiệu tác giả, tên bài thơ và hoàn cảnh ra đời (nếu có) …</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Thân bài: Tùy theo phương án lựa chọn, có thể trình bày phần Thân bài theo một hệ thống ý tương ứng.</a:t>
            </a:r>
          </a:p>
          <a:p>
            <a:pPr algn="just">
              <a:lnSpc>
                <a:spcPct val="107000"/>
              </a:lnSpc>
            </a:pPr>
            <a:r>
              <a:rPr lang="en-US" sz="2400" b="1">
                <a:latin typeface="Times New Roman" panose="02020603050405020304" pitchFamily="18" charset="0"/>
                <a:ea typeface="Calibri" panose="020F0502020204030204" pitchFamily="34" charset="0"/>
                <a:cs typeface="Times New Roman" panose="02020603050405020304" pitchFamily="18" charset="0"/>
              </a:rPr>
              <a:t>Phương án 1: </a:t>
            </a:r>
            <a:r>
              <a:rPr lang="en-US" sz="2400">
                <a:latin typeface="Times New Roman" panose="02020603050405020304" pitchFamily="18" charset="0"/>
                <a:ea typeface="Calibri" panose="020F0502020204030204" pitchFamily="34" charset="0"/>
                <a:cs typeface="Times New Roman" panose="02020603050405020304" pitchFamily="18" charset="0"/>
              </a:rPr>
              <a:t>Phân tích theo bố cục bài thơ:</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Ý 1: Câu thơ thứ … (nêu đối tượng của tiếng cười trào phúng, phân tích biện pháp nghệ thuật được sử dụng trong câu thơ để tạo ra tiếng cười trào phúng).</a:t>
            </a:r>
          </a:p>
          <a:p>
            <a:pPr algn="just">
              <a:lnSpc>
                <a:spcPct val="107000"/>
              </a:lnSpc>
            </a:pPr>
            <a:r>
              <a:rPr lang="en-US" sz="2400">
                <a:latin typeface="Times New Roman" panose="02020603050405020304" pitchFamily="18" charset="0"/>
                <a:ea typeface="Calibri" panose="020F0502020204030204" pitchFamily="34" charset="0"/>
                <a:cs typeface="Times New Roman" panose="02020603050405020304" pitchFamily="18" charset="0"/>
              </a:rPr>
              <a:t>+ Ý 2: Câu thơ thứ … (nêu đối tượng của tiếng cười trào phúng, phân tích biện pháp nghệ thuật được sử dụng trong câu thơ để tạo ra tiếng cười trào phúng).</a:t>
            </a:r>
          </a:p>
        </p:txBody>
      </p:sp>
      <p:sp>
        <p:nvSpPr>
          <p:cNvPr id="2" name="TextBox 1">
            <a:extLst>
              <a:ext uri="{FF2B5EF4-FFF2-40B4-BE49-F238E27FC236}">
                <a16:creationId xmlns:a16="http://schemas.microsoft.com/office/drawing/2014/main" id="{2AAC8A65-9836-47D9-8A2C-C97EFF1CCE02}"/>
              </a:ext>
            </a:extLst>
          </p:cNvPr>
          <p:cNvSpPr txBox="1"/>
          <p:nvPr/>
        </p:nvSpPr>
        <p:spPr>
          <a:xfrm>
            <a:off x="2938072" y="-1708879"/>
            <a:ext cx="511164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8FE76441-8740-4704-B750-B667A482E2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8162242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barn(inVertical)">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barn(inVertical)">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barn(inVertical)">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740203"/>
          </a:xfrm>
          <a:prstGeom prst="rect">
            <a:avLst/>
          </a:prstGeom>
          <a:noFill/>
        </p:spPr>
        <p:txBody>
          <a:bodyPr wrap="square" rtlCol="0">
            <a:spAutoFit/>
          </a:bodyPr>
          <a:lstStyle/>
          <a:p>
            <a:pPr marL="0" marR="0" lvl="0" indent="45720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Bài</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viết</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tham</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khảo</a:t>
            </a:r>
            <a:endPar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4B94ED0-983E-4B75-B058-F200E70EFD54}"/>
              </a:ext>
            </a:extLst>
          </p:cNvPr>
          <p:cNvSpPr txBox="1"/>
          <p:nvPr/>
        </p:nvSpPr>
        <p:spPr>
          <a:xfrm>
            <a:off x="65314" y="1714070"/>
            <a:ext cx="12061372" cy="4154984"/>
          </a:xfrm>
          <a:prstGeom prst="rect">
            <a:avLst/>
          </a:prstGeom>
          <a:noFill/>
        </p:spPr>
        <p:txBody>
          <a:bodyPr wrap="square" rtlCol="0">
            <a:spAutoFit/>
          </a:bodyPr>
          <a:lstStyle/>
          <a:p>
            <a:pPr indent="457200" algn="just"/>
            <a:r>
              <a:rPr lang="en-US" sz="2400" dirty="0" err="1">
                <a:solidFill>
                  <a:srgbClr val="000000"/>
                </a:solidFill>
                <a:latin typeface="Times New Roman" panose="02020603050405020304" pitchFamily="18" charset="0"/>
                <a:ea typeface="Times New Roman" panose="02020603050405020304" pitchFamily="18" charset="0"/>
              </a:rPr>
              <a:t>Hồ</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từng</a:t>
            </a:r>
            <a:r>
              <a:rPr lang="en-US" sz="2400" dirty="0">
                <a:solidFill>
                  <a:srgbClr val="000000"/>
                </a:solidFill>
                <a:latin typeface="Times New Roman" panose="02020603050405020304" pitchFamily="18" charset="0"/>
                <a:ea typeface="Times New Roman" panose="02020603050405020304" pitchFamily="18" charset="0"/>
              </a:rPr>
              <a:t> được </a:t>
            </a:r>
            <a:r>
              <a:rPr lang="en-US" sz="2400" dirty="0" err="1">
                <a:solidFill>
                  <a:srgbClr val="000000"/>
                </a:solidFill>
                <a:latin typeface="Times New Roman" panose="02020603050405020304" pitchFamily="18" charset="0"/>
                <a:ea typeface="Times New Roman" panose="02020603050405020304" pitchFamily="18" charset="0"/>
              </a:rPr>
              <a:t>mệnh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a:solidFill>
                  <a:srgbClr val="000000"/>
                </a:solidFill>
                <a:latin typeface="Times New Roman" panose="02020603050405020304" pitchFamily="18" charset="0"/>
                <a:ea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rPr>
              <a:t>Bà</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chúa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Nôm</a:t>
            </a:r>
            <a:r>
              <a:rPr lang="en-US" sz="2400"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đòi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đẳng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coi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nam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Đề</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đền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Sầm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Nghi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Đống</a:t>
            </a:r>
            <a:r>
              <a:rPr lang="en-US" sz="2400" i="1" dirty="0">
                <a:solidFill>
                  <a:srgbClr val="000000"/>
                </a:solidFill>
                <a:latin typeface="Times New Roman" panose="02020603050405020304" pitchFamily="18" charset="0"/>
                <a:ea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a:t>
            </a:r>
            <a:r>
              <a:rPr lang="en-US" sz="24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indent="457200" algn="just"/>
            <a:r>
              <a:rPr lang="en-US" sz="2400" dirty="0" err="1">
                <a:solidFill>
                  <a:srgbClr val="000000"/>
                </a:solidFill>
                <a:latin typeface="Times New Roman" panose="02020603050405020304" pitchFamily="18" charset="0"/>
                <a:ea typeface="Times New Roman" panose="02020603050405020304" pitchFamily="18" charset="0"/>
              </a:rPr>
              <a:t>Sầm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Diễn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Quốc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tùy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tướng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cuộc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1789. </a:t>
            </a:r>
            <a:r>
              <a:rPr lang="en-US" sz="2400" dirty="0" err="1">
                <a:solidFill>
                  <a:srgbClr val="000000"/>
                </a:solidFill>
                <a:latin typeface="Times New Roman" panose="02020603050405020304" pitchFamily="18" charset="0"/>
                <a:ea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rPr>
              <a:t> được </a:t>
            </a:r>
            <a:r>
              <a:rPr lang="en-US" sz="2400" dirty="0" err="1">
                <a:solidFill>
                  <a:srgbClr val="000000"/>
                </a:solidFill>
                <a:latin typeface="Times New Roman" panose="02020603050405020304" pitchFamily="18" charset="0"/>
                <a:ea typeface="Times New Roman" panose="02020603050405020304" pitchFamily="18" charset="0"/>
              </a:rPr>
              <a:t>giao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cự</a:t>
            </a:r>
            <a:r>
              <a:rPr lang="en-US" sz="2400" dirty="0">
                <a:solidFill>
                  <a:srgbClr val="000000"/>
                </a:solidFill>
                <a:latin typeface="Times New Roman" panose="02020603050405020304" pitchFamily="18" charset="0"/>
                <a:ea typeface="Times New Roman" panose="02020603050405020304" pitchFamily="18" charset="0"/>
              </a:rPr>
              <a:t> được </a:t>
            </a:r>
            <a:r>
              <a:rPr lang="en-US" sz="2400" dirty="0" err="1">
                <a:solidFill>
                  <a:srgbClr val="000000"/>
                </a:solidFill>
                <a:latin typeface="Times New Roman" panose="02020603050405020304" pitchFamily="18" charset="0"/>
                <a:ea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thắt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giữ</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rPr>
              <a:t> bang </a:t>
            </a:r>
            <a:r>
              <a:rPr lang="en-US" sz="2400" dirty="0" err="1">
                <a:solidFill>
                  <a:srgbClr val="000000"/>
                </a:solidFill>
                <a:latin typeface="Times New Roman" panose="02020603050405020304" pitchFamily="18" charset="0"/>
                <a:ea typeface="Times New Roman" panose="02020603050405020304" pitchFamily="18" charset="0"/>
              </a:rPr>
              <a:t>giao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rPr>
              <a:t>, Quang </a:t>
            </a:r>
            <a:r>
              <a:rPr lang="en-US" sz="2400" dirty="0" err="1">
                <a:solidFill>
                  <a:srgbClr val="000000"/>
                </a:solidFill>
                <a:latin typeface="Times New Roman" panose="02020603050405020304" pitchFamily="18" charset="0"/>
                <a:ea typeface="Times New Roman" panose="02020603050405020304" pitchFamily="18" charset="0"/>
              </a:rPr>
              <a:t>Trung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lập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miếu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Sầm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phía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Buồm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ngày</a:t>
            </a:r>
            <a:r>
              <a:rPr lang="en-US" sz="2400" dirty="0">
                <a:solidFill>
                  <a:srgbClr val="000000"/>
                </a:solidFill>
                <a:latin typeface="Times New Roman" panose="02020603050405020304" pitchFamily="18" charset="0"/>
                <a:ea typeface="Times New Roman" panose="02020603050405020304" pitchFamily="18" charset="0"/>
              </a:rPr>
              <a:t> nay.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Sầm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Đống</a:t>
            </a:r>
            <a:r>
              <a:rPr lang="en-US" sz="2400" dirty="0">
                <a:solidFill>
                  <a:srgbClr val="000000"/>
                </a:solidFill>
                <a:latin typeface="Times New Roman" panose="02020603050405020304" pitchFamily="18" charset="0"/>
                <a:ea typeface="Times New Roman" panose="02020603050405020304" pitchFamily="18" charset="0"/>
              </a:rPr>
              <a:t> được </a:t>
            </a:r>
            <a:r>
              <a:rPr lang="en-US" sz="2400" dirty="0" err="1">
                <a:solidFill>
                  <a:srgbClr val="000000"/>
                </a:solidFill>
                <a:latin typeface="Times New Roman" panose="02020603050405020304" pitchFamily="18" charset="0"/>
                <a:ea typeface="Times New Roman" panose="02020603050405020304" pitchFamily="18" charset="0"/>
              </a:rPr>
              <a:t>giao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thủ</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Sầm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a:t>
            </a:r>
            <a:r>
              <a:rPr lang="en-US" sz="2400" dirty="0">
                <a:solidFill>
                  <a:srgbClr val="000000"/>
                </a:solidFill>
                <a:latin typeface="Times New Roman" panose="02020603050405020304" pitchFamily="18" charset="0"/>
                <a:ea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rPr>
              <a:t>gò</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Hồi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a:t>
            </a: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Hồ</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Xuân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356097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4708981"/>
          </a:xfrm>
          <a:prstGeom prst="rect">
            <a:avLst/>
          </a:prstGeom>
          <a:noFill/>
        </p:spPr>
        <p:txBody>
          <a:bodyPr wrap="square" rtlCol="0">
            <a:spAutoFit/>
          </a:bodyPr>
          <a:lstStyle/>
          <a:p>
            <a:pPr indent="457200" algn="just"/>
            <a:r>
              <a:rPr lang="en-US" sz="2000" dirty="0" err="1">
                <a:solidFill>
                  <a:srgbClr val="000000"/>
                </a:solidFill>
                <a:latin typeface="Times New Roman" panose="02020603050405020304" pitchFamily="18" charset="0"/>
                <a:ea typeface="Times New Roman" panose="02020603050405020304" pitchFamily="18" charset="0"/>
              </a:rPr>
              <a:t>Mở</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đầu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bài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Xuân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Hương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biểu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thị</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nhìn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thiếu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trọng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ngôi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đền</a:t>
            </a:r>
            <a:r>
              <a:rPr lang="en-US" sz="2000" dirty="0">
                <a:solidFill>
                  <a:srgbClr val="000000"/>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ct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Ghé</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mát</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trong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ngang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thấy</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bảng</a:t>
            </a:r>
            <a:r>
              <a:rPr lang="en-US" sz="2000" i="1" dirty="0">
                <a:solidFill>
                  <a:srgbClr val="000000"/>
                </a:solidFill>
                <a:latin typeface="Times New Roman" panose="02020603050405020304" pitchFamily="18" charset="0"/>
                <a:ea typeface="Times New Roman" panose="02020603050405020304" pitchFamily="18" charset="0"/>
              </a:rPr>
              <a:t> </a:t>
            </a:r>
            <a:r>
              <a:rPr lang="en-US" sz="2000" i="1" dirty="0" err="1">
                <a:solidFill>
                  <a:srgbClr val="000000"/>
                </a:solidFill>
                <a:latin typeface="Times New Roman" panose="02020603050405020304" pitchFamily="18" charset="0"/>
                <a:ea typeface="Times New Roman" panose="02020603050405020304" pitchFamily="18" charset="0"/>
              </a:rPr>
              <a:t>treo</a:t>
            </a:r>
            <a:endParaRPr lang="en-US" dirty="0">
              <a:latin typeface="Times New Roman" panose="02020603050405020304" pitchFamily="18" charset="0"/>
              <a:ea typeface="Times New Roman" panose="02020603050405020304" pitchFamily="18" charset="0"/>
            </a:endParaRPr>
          </a:p>
          <a:p>
            <a:pPr algn="ctr"/>
            <a:r>
              <a:rPr lang="en-US" sz="2000" i="1" dirty="0" err="1">
                <a:latin typeface="Times New Roman" panose="02020603050405020304" pitchFamily="18" charset="0"/>
                <a:ea typeface="Times New Roman" panose="02020603050405020304" pitchFamily="18" charset="0"/>
              </a:rPr>
              <a:t>Kìa</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đền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thái</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thú</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đứng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cheo</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leo</a:t>
            </a:r>
            <a:r>
              <a:rPr lang="en-US" sz="2000" i="1"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a:r>
              <a:rPr lang="en-US" sz="2000" dirty="0">
                <a:latin typeface="Times New Roman" panose="02020603050405020304" pitchFamily="18" charset="0"/>
                <a:ea typeface="Times New Roman" panose="02020603050405020304" pitchFamily="18" charset="0"/>
              </a:rPr>
              <a:t>Hai </a:t>
            </a:r>
            <a:r>
              <a:rPr lang="en-US" sz="2000" dirty="0" err="1">
                <a:latin typeface="Times New Roman" panose="02020603050405020304" pitchFamily="18" charset="0"/>
                <a:ea typeface="Times New Roman" panose="02020603050405020304" pitchFamily="18" charset="0"/>
              </a:rPr>
              <a:t>câu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đầu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nhìn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nữ</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Hồ</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Xuân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Hương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tiện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qua, </a:t>
            </a:r>
            <a:r>
              <a:rPr lang="en-US" sz="2000" dirty="0" err="1">
                <a:latin typeface="Times New Roman" panose="02020603050405020304" pitchFamily="18" charset="0"/>
                <a:ea typeface="Times New Roman" panose="02020603050405020304" pitchFamily="18" charset="0"/>
              </a:rPr>
              <a:t>vô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tình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ngang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chợt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thấy</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ngôi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đền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của</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quan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thú</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mỉm</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nghĩ</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một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tướng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giặc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cướp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nước</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người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thất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trận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vô</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mưu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hèn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hạ</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thắt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cổ</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chết</a:t>
            </a:r>
            <a:r>
              <a:rPr lang="en-US" sz="2000"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828800" marR="0" algn="just">
              <a:spcBef>
                <a:spcPts val="0"/>
              </a:spcBef>
              <a:spcAft>
                <a:spcPts val="0"/>
              </a:spcAft>
            </a:pPr>
            <a:r>
              <a:rPr lang="en-US" sz="2000" i="1" dirty="0">
                <a:latin typeface="Times New Roman" panose="02020603050405020304" pitchFamily="18" charset="0"/>
                <a:ea typeface="Times New Roman" panose="02020603050405020304" pitchFamily="18" charset="0"/>
              </a:rPr>
              <a:t>“</a:t>
            </a:r>
            <a:r>
              <a:rPr lang="en-US" sz="2000" i="1" dirty="0" err="1">
                <a:latin typeface="Times New Roman" panose="02020603050405020304" pitchFamily="18" charset="0"/>
                <a:ea typeface="Times New Roman" panose="02020603050405020304" pitchFamily="18" charset="0"/>
              </a:rPr>
              <a:t>Trăm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năm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bia</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đá</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chẳng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mòn</a:t>
            </a:r>
            <a:r>
              <a:rPr lang="en-US" sz="2000" i="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1828800" marR="0" algn="just">
              <a:spcBef>
                <a:spcPts val="0"/>
              </a:spcBef>
              <a:spcAft>
                <a:spcPts val="0"/>
              </a:spcAft>
            </a:pP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Nghìn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năm</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bia</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miệng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vẫn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còn</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trơ</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trơ</a:t>
            </a:r>
            <a:r>
              <a:rPr lang="en-US" sz="2000" i="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just"/>
            <a:r>
              <a:rPr lang="en-US" sz="2000" dirty="0" err="1">
                <a:latin typeface="Times New Roman" panose="02020603050405020304" pitchFamily="18" charset="0"/>
                <a:ea typeface="Times New Roman" panose="02020603050405020304" pitchFamily="18" charset="0"/>
              </a:rPr>
              <a:t>Bà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ứng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khẩu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thơ</a:t>
            </a:r>
            <a:r>
              <a:rPr lang="en-US" sz="2000"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Ghé</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mắt</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trông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ngang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thấy</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bảng</a:t>
            </a:r>
            <a:r>
              <a:rPr lang="en-US" sz="2000" i="1" dirty="0">
                <a:latin typeface="Times New Roman" panose="02020603050405020304" pitchFamily="18" charset="0"/>
                <a:ea typeface="Times New Roman" panose="02020603050405020304" pitchFamily="18" charset="0"/>
              </a:rPr>
              <a:t> </a:t>
            </a:r>
            <a:r>
              <a:rPr lang="en-US" sz="2000" i="1" dirty="0" err="1">
                <a:latin typeface="Times New Roman" panose="02020603050405020304" pitchFamily="18" charset="0"/>
                <a:ea typeface="Times New Roman" panose="02020603050405020304" pitchFamily="18" charset="0"/>
              </a:rPr>
              <a:t>treo</a:t>
            </a:r>
            <a:r>
              <a:rPr lang="en-US" sz="2000" i="1" dirty="0">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dirty="0">
                <a:solidFill>
                  <a:srgbClr val="3D3D3D"/>
                </a:solidFill>
                <a:latin typeface="Roboto"/>
                <a:ea typeface="Times New Roman" panose="02020603050405020304" pitchFamily="18" charset="0"/>
              </a:rPr>
              <a:t>“</a:t>
            </a:r>
            <a:r>
              <a:rPr lang="en-US" sz="2000" dirty="0" err="1">
                <a:solidFill>
                  <a:srgbClr val="3D3D3D"/>
                </a:solidFill>
                <a:latin typeface="Times New Roman" panose="02020603050405020304" pitchFamily="18" charset="0"/>
                <a:ea typeface="Times New Roman" panose="02020603050405020304" pitchFamily="18" charset="0"/>
              </a:rPr>
              <a:t>Ghé</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mắt</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trông</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ngang</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là</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một</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cái</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nhìn</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bằng</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nửa</a:t>
            </a:r>
            <a:r>
              <a:rPr lang="en-US" sz="2000" dirty="0">
                <a:solidFill>
                  <a:srgbClr val="3D3D3D"/>
                </a:solidFill>
                <a:latin typeface="Times New Roman" panose="02020603050405020304" pitchFamily="18" charset="0"/>
                <a:ea typeface="Times New Roman" panose="02020603050405020304" pitchFamily="18" charset="0"/>
              </a:rPr>
              <a:t> con </a:t>
            </a:r>
            <a:r>
              <a:rPr lang="en-US" sz="2000" dirty="0" err="1">
                <a:solidFill>
                  <a:srgbClr val="3D3D3D"/>
                </a:solidFill>
                <a:latin typeface="Times New Roman" panose="02020603050405020304" pitchFamily="18" charset="0"/>
                <a:ea typeface="Times New Roman" panose="02020603050405020304" pitchFamily="18" charset="0"/>
              </a:rPr>
              <a:t>mắt</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khinh</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dẻ</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Ngôn</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từ</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và</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giọng</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điệu</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thơ</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bỡn</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cợt</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khinh</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thị</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sắc</a:t>
            </a:r>
            <a:r>
              <a:rPr lang="en-US" sz="2000" dirty="0">
                <a:solidFill>
                  <a:srgbClr val="3D3D3D"/>
                </a:solidFill>
                <a:latin typeface="Times New Roman" panose="02020603050405020304" pitchFamily="18" charset="0"/>
                <a:ea typeface="Times New Roman" panose="02020603050405020304" pitchFamily="18" charset="0"/>
              </a:rPr>
              <a:t> </a:t>
            </a:r>
            <a:r>
              <a:rPr lang="en-US" sz="2000" dirty="0" err="1">
                <a:solidFill>
                  <a:srgbClr val="3D3D3D"/>
                </a:solidFill>
                <a:latin typeface="Times New Roman" panose="02020603050405020304" pitchFamily="18" charset="0"/>
                <a:ea typeface="Times New Roman" panose="02020603050405020304" pitchFamily="18" charset="0"/>
              </a:rPr>
              <a:t>nhọn</a:t>
            </a:r>
            <a:r>
              <a:rPr lang="en-US" sz="2000" dirty="0">
                <a:solidFill>
                  <a:srgbClr val="3D3D3D"/>
                </a:solidFill>
                <a:latin typeface="Times New Roman" panose="02020603050405020304" pitchFamily="18" charset="0"/>
                <a:ea typeface="Times New Roman" panose="02020603050405020304" pitchFamily="18" charset="0"/>
              </a:rPr>
              <a: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Từ</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láy</a:t>
            </a:r>
            <a:r>
              <a:rPr lang="en-US" sz="2000" dirty="0">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cheo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leo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đặc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sắc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đứng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cao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bấu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víu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dễ</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đổ</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ụp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xuống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Chữ</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kìa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cũng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hàm</a:t>
            </a:r>
            <a:r>
              <a:rPr lang="en-US" sz="2000" dirty="0">
                <a:solidFill>
                  <a:srgbClr val="000000"/>
                </a:solidFill>
                <a:latin typeface="Times New Roman" panose="02020603050405020304" pitchFamily="18" charset="0"/>
                <a:ea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rPr>
              <a:t>bất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bởi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kèm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theo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trỏ</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đền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đài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thiêng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viếng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được </a:t>
            </a:r>
            <a:r>
              <a:rPr lang="en-US" sz="2000" dirty="0" err="1">
                <a:solidFill>
                  <a:srgbClr val="000000"/>
                </a:solidFill>
                <a:latin typeface="Times New Roman" panose="02020603050405020304" pitchFamily="18" charset="0"/>
                <a:ea typeface="Times New Roman" panose="02020603050405020304" pitchFamily="18" charset="0"/>
              </a:rPr>
              <a:t>nói</a:t>
            </a:r>
            <a:r>
              <a:rPr lang="en-US" sz="2000" dirty="0">
                <a:solidFill>
                  <a:srgbClr val="000000"/>
                </a:solidFill>
                <a:latin typeface="Times New Roman" panose="02020603050405020304" pitchFamily="18" charset="0"/>
                <a:ea typeface="Times New Roman" panose="02020603050405020304" pitchFamily="18" charset="0"/>
              </a:rPr>
              <a:t> to, </a:t>
            </a:r>
            <a:r>
              <a:rPr lang="en-US" sz="2000" dirty="0" err="1">
                <a:solidFill>
                  <a:srgbClr val="000000"/>
                </a:solidFill>
                <a:latin typeface="Times New Roman" panose="02020603050405020304" pitchFamily="18" charset="0"/>
                <a:ea typeface="Times New Roman" panose="02020603050405020304" pitchFamily="18" charset="0"/>
              </a:rPr>
              <a:t>giơ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tay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trỏ</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đồ</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hai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câu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ấy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Xuân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Hương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tước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bỏ</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hết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thiêng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liêng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cung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ngôi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đền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Hồ</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Xuân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Hương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nhìn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ngang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trỏ</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trước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ngôi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đền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còn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tự</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ví</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mình</a:t>
            </a:r>
            <a:r>
              <a:rPr lang="en-US" sz="2000" dirty="0">
                <a:solidFill>
                  <a:srgbClr val="000000"/>
                </a:solidFill>
                <a:latin typeface="Times New Roman" panose="02020603050405020304" pitchFamily="18" charset="0"/>
                <a:ea typeface="Times New Roman" panose="02020603050405020304" pitchFamily="18" charset="0"/>
              </a:rPr>
              <a:t>, so </a:t>
            </a:r>
            <a:r>
              <a:rPr lang="en-US" sz="2000" dirty="0" err="1">
                <a:solidFill>
                  <a:srgbClr val="000000"/>
                </a:solidFill>
                <a:latin typeface="Times New Roman" panose="02020603050405020304" pitchFamily="18" charset="0"/>
                <a:ea typeface="Times New Roman" panose="02020603050405020304" pitchFamily="18" charset="0"/>
              </a:rPr>
              <a:t>sánh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mình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được </a:t>
            </a:r>
            <a:r>
              <a:rPr lang="en-US" sz="2000" dirty="0" err="1">
                <a:solidFill>
                  <a:srgbClr val="000000"/>
                </a:solidFill>
                <a:latin typeface="Times New Roman" panose="02020603050405020304" pitchFamily="18" charset="0"/>
                <a:ea typeface="Times New Roman" panose="02020603050405020304" pitchFamily="18" charset="0"/>
              </a:rPr>
              <a:t>thờ</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nữa</a:t>
            </a:r>
            <a:r>
              <a:rPr lang="en-US" sz="2000" dirty="0">
                <a:solidFill>
                  <a:srgbClr val="000000"/>
                </a:solidFill>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2362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5262979"/>
          </a:xfrm>
          <a:prstGeom prst="rect">
            <a:avLst/>
          </a:prstGeom>
          <a:noFill/>
        </p:spPr>
        <p:txBody>
          <a:bodyPr wrap="square" rtlCol="0">
            <a:spAutoFit/>
          </a:bodyPr>
          <a:lstStyle/>
          <a:p>
            <a:pPr algn="ctr"/>
            <a:r>
              <a:rPr lang="en-US" sz="2400" i="1" dirty="0">
                <a:solidFill>
                  <a:srgbClr val="000000"/>
                </a:solidFill>
                <a:latin typeface="Times New Roman" panose="02020603050405020304" pitchFamily="18" charset="0"/>
                <a:ea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rPr>
              <a:t>Ví</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đây</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đổi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phận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làm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trai</a:t>
            </a:r>
            <a:r>
              <a:rPr lang="en-US" sz="2400" i="1" dirty="0">
                <a:solidFill>
                  <a:srgbClr val="000000"/>
                </a:solidFill>
                <a:latin typeface="Times New Roman" panose="02020603050405020304" pitchFamily="18" charset="0"/>
                <a:ea typeface="Times New Roman" panose="02020603050405020304" pitchFamily="18" charset="0"/>
              </a:rPr>
              <a:t> được</a:t>
            </a:r>
            <a:endParaRPr lang="en-US" sz="2000" dirty="0">
              <a:latin typeface="Times New Roman" panose="02020603050405020304" pitchFamily="18" charset="0"/>
              <a:ea typeface="Times New Roman" panose="02020603050405020304" pitchFamily="18" charset="0"/>
            </a:endParaRPr>
          </a:p>
          <a:p>
            <a:pPr algn="ct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Sự</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nghiệp</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anh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hùng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bấy</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nhiêu</a:t>
            </a:r>
            <a:r>
              <a:rPr lang="en-US" sz="2400" i="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a:solidFill>
                  <a:srgbClr val="000000"/>
                </a:solidFill>
                <a:latin typeface="Times New Roman" panose="02020603050405020304" pitchFamily="18" charset="0"/>
                <a:ea typeface="Calibri" panose="020F0502020204030204" pitchFamily="34" charset="0"/>
              </a:rPr>
              <a:t>Hai </a:t>
            </a:r>
            <a:r>
              <a:rPr lang="en-US" sz="2400" dirty="0" err="1">
                <a:solidFill>
                  <a:srgbClr val="000000"/>
                </a:solidFill>
                <a:latin typeface="Times New Roman" panose="02020603050405020304" pitchFamily="18" charset="0"/>
                <a:ea typeface="Calibri" panose="020F0502020204030204" pitchFamily="34" charset="0"/>
              </a:rPr>
              <a:t>câu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cuối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mỉa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bỉ</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trang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vô</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dụng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chung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tướng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giặc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hèn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Sầm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riêng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tự</a:t>
            </a:r>
            <a:r>
              <a:rPr lang="en-US" sz="2400" dirty="0">
                <a:solidFill>
                  <a:srgbClr val="000000"/>
                </a:solidFill>
                <a:latin typeface="Times New Roman" panose="02020603050405020304" pitchFamily="18" charset="0"/>
                <a:ea typeface="Calibri" panose="020F0502020204030204" pitchFamily="34" charset="0"/>
              </a:rPr>
              <a:t> tin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Nếu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được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thì</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chịu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thua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đấng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thì</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anh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chẳng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phải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chỉ</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chúng</a:t>
            </a:r>
            <a:r>
              <a:rPr lang="en-US" sz="2400" dirty="0">
                <a:solidFill>
                  <a:srgbClr val="000000"/>
                </a:solidFill>
                <a:latin typeface="Times New Roman" panose="02020603050405020304" pitchFamily="18" charset="0"/>
                <a:ea typeface="Calibri" panose="020F0502020204030204" pitchFamily="34" charset="0"/>
              </a:rPr>
              <a:t> ta </a:t>
            </a:r>
            <a:r>
              <a:rPr lang="en-US" sz="2400" dirty="0" err="1">
                <a:solidFill>
                  <a:srgbClr val="000000"/>
                </a:solidFill>
                <a:latin typeface="Times New Roman" panose="02020603050405020304" pitchFamily="18" charset="0"/>
                <a:ea typeface="Calibri" panose="020F0502020204030204" pitchFamily="34" charset="0"/>
              </a:rPr>
              <a:t>đều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hội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khát</a:t>
            </a:r>
            <a:r>
              <a:rPr lang="en-US" sz="2400" dirty="0">
                <a:solidFill>
                  <a:srgbClr val="000000"/>
                </a:solidFill>
                <a:latin typeface="Times New Roman" panose="02020603050405020304" pitchFamily="18" charset="0"/>
                <a:ea typeface="Calibri" panose="020F0502020204030204" pitchFamily="34" charset="0"/>
              </a:rPr>
              <a:t> khao được </a:t>
            </a:r>
            <a:r>
              <a:rPr lang="en-US" sz="2400" dirty="0" err="1">
                <a:solidFill>
                  <a:srgbClr val="000000"/>
                </a:solidFill>
                <a:latin typeface="Times New Roman" panose="02020603050405020304" pitchFamily="18" charset="0"/>
                <a:ea typeface="Calibri" panose="020F0502020204030204" pitchFamily="34" charset="0"/>
              </a:rPr>
              <a:t>sống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đẳng</a:t>
            </a:r>
            <a:r>
              <a:rPr lang="en-US" sz="2400" dirty="0">
                <a:solidFill>
                  <a:srgbClr val="000000"/>
                </a:solidFill>
                <a:latin typeface="Times New Roman" panose="02020603050405020304" pitchFamily="18" charset="0"/>
                <a:ea typeface="Calibri" panose="020F0502020204030204" pitchFamily="34" charset="0"/>
              </a:rPr>
              <a:t>, được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quyền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ngang</a:t>
            </a:r>
            <a:r>
              <a:rPr lang="en-US" sz="2400" dirty="0">
                <a:solidFill>
                  <a:srgbClr val="000000"/>
                </a:solidFill>
                <a:latin typeface="Times New Roman" panose="02020603050405020304" pitchFamily="18" charset="0"/>
                <a:ea typeface="Calibri" panose="020F0502020204030204" pitchFamily="34" charset="0"/>
              </a:rPr>
              <a:t> hang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đàn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mang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trài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trí</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mình</a:t>
            </a:r>
            <a:r>
              <a:rPr lang="en-US" sz="2400" dirty="0">
                <a:solidFill>
                  <a:srgbClr val="000000"/>
                </a:solidFill>
                <a:latin typeface="Times New Roman" panose="02020603050405020304" pitchFamily="18" charset="0"/>
                <a:ea typeface="Calibri" panose="020F0502020204030204" pitchFamily="34" charset="0"/>
              </a:rPr>
              <a:t> ra </a:t>
            </a:r>
            <a:r>
              <a:rPr lang="en-US" sz="2400" dirty="0" err="1">
                <a:solidFill>
                  <a:srgbClr val="000000"/>
                </a:solidFill>
                <a:latin typeface="Times New Roman" panose="02020603050405020304" pitchFamily="18" charset="0"/>
                <a:ea typeface="Calibri" panose="020F0502020204030204" pitchFamily="34" charset="0"/>
              </a:rPr>
              <a:t>giúp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nước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tin </a:t>
            </a:r>
            <a:r>
              <a:rPr lang="en-US" sz="2400" dirty="0" err="1">
                <a:solidFill>
                  <a:srgbClr val="000000"/>
                </a:solidFill>
                <a:latin typeface="Times New Roman" panose="02020603050405020304" pitchFamily="18" charset="0"/>
                <a:ea typeface="Calibri" panose="020F0502020204030204" pitchFamily="34" charset="0"/>
              </a:rPr>
              <a:t>rằng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lập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vẻ</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vang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a:t>
            </a:r>
            <a:r>
              <a:rPr lang="en-US" sz="2400" dirty="0">
                <a:solidFill>
                  <a:srgbClr val="000000"/>
                </a:solidFill>
                <a:latin typeface="Times New Roman" panose="02020603050405020304" pitchFamily="18" charset="0"/>
                <a:ea typeface="Calibri" panose="020F0502020204030204" pitchFamily="34" charset="0"/>
              </a:rPr>
              <a:t> </a:t>
            </a:r>
            <a:r>
              <a:rPr lang="en-US" sz="2400" i="1" dirty="0">
                <a:solidFill>
                  <a:srgbClr val="000000"/>
                </a:solidFill>
                <a:latin typeface="Times New Roman" panose="02020603050405020304" pitchFamily="18" charset="0"/>
                <a:ea typeface="Calibri" panose="020F0502020204030204" pitchFamily="34" charset="0"/>
              </a:rPr>
              <a:t>"</a:t>
            </a:r>
            <a:r>
              <a:rPr lang="en-US" sz="2400" i="1" dirty="0" err="1">
                <a:solidFill>
                  <a:srgbClr val="000000"/>
                </a:solidFill>
                <a:latin typeface="Times New Roman" panose="02020603050405020304" pitchFamily="18" charset="0"/>
                <a:ea typeface="Calibri" panose="020F0502020204030204" pitchFamily="34" charset="0"/>
              </a:rPr>
              <a:t>trọng</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nam</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khinh</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nữ</a:t>
            </a:r>
            <a:r>
              <a:rPr lang="en-US" sz="2400" i="1" dirty="0">
                <a:solidFill>
                  <a:srgbClr val="000000"/>
                </a:solidFill>
                <a:latin typeface="Times New Roman" panose="02020603050405020304" pitchFamily="18" charset="0"/>
                <a:ea typeface="Calibri" panose="020F0502020204030204" pitchFamily="34" charset="0"/>
              </a:rPr>
              <a:t> "</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ấy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đúng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chung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ngưởi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muốn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đập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bỏ</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tưởng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quyền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coi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vươn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bằng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đẳng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hội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phải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chịu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đau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khổ</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thiệt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thòi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rẻ</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đạp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quyền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việc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hội</a:t>
            </a:r>
            <a:r>
              <a:rPr lang="en-US" sz="2400" dirty="0">
                <a:solidFill>
                  <a:srgbClr val="000000"/>
                </a:solidFill>
                <a:latin typeface="Times New Roman" panose="02020603050405020304" pitchFamily="18" charset="0"/>
                <a:ea typeface="Calibri" panose="020F0502020204030204" pitchFamily="34"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4165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4524315"/>
          </a:xfrm>
          <a:prstGeom prst="rect">
            <a:avLst/>
          </a:prstGeom>
          <a:noFill/>
        </p:spPr>
        <p:txBody>
          <a:bodyPr wrap="square" rtlCol="0">
            <a:spAutoFit/>
          </a:bodyPr>
          <a:lstStyle/>
          <a:p>
            <a:pPr algn="just"/>
            <a:r>
              <a:rPr lang="en-US" sz="2400">
                <a:solidFill>
                  <a:srgbClr val="000000"/>
                </a:solidFill>
                <a:latin typeface="Times New Roman" panose="02020603050405020304" pitchFamily="18" charset="0"/>
                <a:ea typeface="Times New Roman" panose="02020603050405020304" pitchFamily="18" charset="0"/>
              </a:rPr>
              <a:t>Nhiều người phụ nữ tài ba, giỏi dang, hiểu rộng, biết nhiều hơn bao nhiêu người đàn ông khác, nhưng vẫn bị khinh rẻ vì họ là đàn bà. Xã hội cứ coi trọng một đàn ông dốt nát hơn một người đàn bà tài giỏi. Tài năng của người phụ nữ không được xã hội thừa nhận, họ không có quyền tham gia việc nước. Hồ Xuân Hương và bao nhiêu phụ nữ tài trí hơn mình mà vẫn phải chịu cảnh "</a:t>
            </a:r>
            <a:r>
              <a:rPr lang="en-US" sz="2400" i="1">
                <a:solidFill>
                  <a:srgbClr val="000000"/>
                </a:solidFill>
                <a:latin typeface="Times New Roman" panose="02020603050405020304" pitchFamily="18" charset="0"/>
                <a:ea typeface="Times New Roman" panose="02020603050405020304" pitchFamily="18" charset="0"/>
              </a:rPr>
              <a:t>bảy nổi ba chìm"</a:t>
            </a:r>
            <a:r>
              <a:rPr lang="en-US" sz="2400">
                <a:solidFill>
                  <a:srgbClr val="000000"/>
                </a:solidFill>
                <a:latin typeface="Times New Roman" panose="02020603050405020304" pitchFamily="18" charset="0"/>
                <a:ea typeface="Times New Roman" panose="02020603050405020304" pitchFamily="18" charset="0"/>
              </a:rPr>
              <a:t> lênh đênh trong xã hội thối nát. Do đó người phụ nữ mong ước trở thành nam nhi để có thể lập sự nghiệp anh hùng. Họ muốn quẫy đạp, muốn thoát ra khỏi sự tù túng của xã hội, thoát ra khỏi tư tưởng phong kiến đã vùi dập họ. Nhưng chế độ xưa có nhiều bất công, người phụ nữ không được làm những điều mình muốn. Tuy vậy họ vẫn tự tin, vẫn khao khát được quyền bình đẳng. Cách nhìn của tác giả về người phụ nữ rõ rang là mới mẻ. Người phụ nữ không chỉ thủy chung, đảm đang, mà còn là người phụ nữ anh hùng. Rõ Ràng Hồ Xuân Hương có cái nhìn tiến bộ đối với phụ nữ trong chế độ cũ, bà lên tiếng khẳng định phẩm hạnh và tài năng của những người cùng giới.</a:t>
            </a:r>
            <a:endParaRPr lang="en-US" sz="2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6995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4893647"/>
          </a:xfrm>
          <a:prstGeom prst="rect">
            <a:avLst/>
          </a:prstGeom>
          <a:noFill/>
        </p:spPr>
        <p:txBody>
          <a:bodyPr wrap="square" rtlCol="0">
            <a:spAutoFit/>
          </a:bodyPr>
          <a:lstStyle/>
          <a:p>
            <a:pPr lvl="0" algn="just"/>
            <a:r>
              <a:rPr lang="en-US" sz="2400" dirty="0">
                <a:solidFill>
                  <a:srgbClr val="000000"/>
                </a:solidFill>
                <a:latin typeface="Times New Roman" panose="02020603050405020304" pitchFamily="18" charset="0"/>
                <a:ea typeface="Calibri" panose="020F0502020204030204" pitchFamily="34" charset="0"/>
              </a:rPr>
              <a:t>Hai </a:t>
            </a:r>
            <a:r>
              <a:rPr lang="en-US" sz="2400" dirty="0" err="1">
                <a:solidFill>
                  <a:srgbClr val="000000"/>
                </a:solidFill>
                <a:latin typeface="Times New Roman" panose="02020603050405020304" pitchFamily="18" charset="0"/>
                <a:ea typeface="Calibri" panose="020F0502020204030204" pitchFamily="34" charset="0"/>
              </a:rPr>
              <a:t>câu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nói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tự</a:t>
            </a:r>
            <a:r>
              <a:rPr lang="en-US" sz="2400" dirty="0">
                <a:solidFill>
                  <a:srgbClr val="000000"/>
                </a:solidFill>
                <a:latin typeface="Times New Roman" panose="02020603050405020304" pitchFamily="18" charset="0"/>
                <a:ea typeface="Calibri" panose="020F0502020204030204" pitchFamily="34" charset="0"/>
              </a:rPr>
              <a:t> tin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bỉ</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mang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muốn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lập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anh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tưởng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hội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chẳng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trai</a:t>
            </a:r>
            <a:r>
              <a:rPr lang="en-US" sz="2400" dirty="0">
                <a:solidFill>
                  <a:srgbClr val="000000"/>
                </a:solidFill>
                <a:latin typeface="Times New Roman" panose="02020603050405020304" pitchFamily="18" charset="0"/>
                <a:ea typeface="Calibri" panose="020F0502020204030204" pitchFamily="34" charset="0"/>
              </a:rPr>
              <a:t> "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vẫn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nếu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ý </a:t>
            </a:r>
            <a:r>
              <a:rPr lang="en-US" sz="2400" dirty="0" err="1">
                <a:solidFill>
                  <a:srgbClr val="000000"/>
                </a:solidFill>
                <a:latin typeface="Times New Roman" panose="02020603050405020304" pitchFamily="18" charset="0"/>
                <a:ea typeface="Calibri" panose="020F0502020204030204" pitchFamily="34" charset="0"/>
              </a:rPr>
              <a:t>chí</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quẫy</a:t>
            </a:r>
            <a:r>
              <a:rPr lang="en-US" sz="2400" dirty="0">
                <a:solidFill>
                  <a:srgbClr val="000000"/>
                </a:solidFill>
                <a:latin typeface="Times New Roman" panose="02020603050405020304" pitchFamily="18" charset="0"/>
                <a:ea typeface="Calibri" panose="020F0502020204030204" pitchFamily="34" charset="0"/>
              </a:rPr>
              <a:t> ra </a:t>
            </a:r>
            <a:r>
              <a:rPr lang="en-US" sz="2400" dirty="0" err="1">
                <a:solidFill>
                  <a:srgbClr val="000000"/>
                </a:solidFill>
                <a:latin typeface="Times New Roman" panose="02020603050405020304" pitchFamily="18" charset="0"/>
                <a:ea typeface="Calibri" panose="020F0502020204030204" pitchFamily="34" charset="0"/>
              </a:rPr>
              <a:t>khỏi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rang </a:t>
            </a:r>
            <a:r>
              <a:rPr lang="en-US" sz="2400" dirty="0" err="1">
                <a:solidFill>
                  <a:srgbClr val="000000"/>
                </a:solidFill>
                <a:latin typeface="Times New Roman" panose="02020603050405020304" pitchFamily="18" charset="0"/>
                <a:ea typeface="Calibri" panose="020F0502020204030204" pitchFamily="34" charset="0"/>
              </a:rPr>
              <a:t>buộc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vô</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lý</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hội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lịch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sử</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nhiều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tấm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anh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Trưng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vì</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nước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thù</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dậy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lãnh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nghĩa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đuổi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xâm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lược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đến</a:t>
            </a:r>
            <a:r>
              <a:rPr lang="en-US" sz="2400" dirty="0">
                <a:solidFill>
                  <a:srgbClr val="000000"/>
                </a:solidFill>
                <a:latin typeface="Times New Roman" panose="02020603050405020304" pitchFamily="18" charset="0"/>
                <a:ea typeface="Calibri" panose="020F0502020204030204" pitchFamily="34" charset="0"/>
              </a:rPr>
              <a:t> nay </a:t>
            </a:r>
            <a:r>
              <a:rPr lang="en-US" sz="2400" dirty="0" err="1">
                <a:solidFill>
                  <a:srgbClr val="000000"/>
                </a:solidFill>
                <a:latin typeface="Times New Roman" panose="02020603050405020304" pitchFamily="18" charset="0"/>
                <a:ea typeface="Calibri" panose="020F0502020204030204" pitchFamily="34" charset="0"/>
              </a:rPr>
              <a:t>chúng</a:t>
            </a:r>
            <a:r>
              <a:rPr lang="en-US" sz="2400" dirty="0">
                <a:solidFill>
                  <a:srgbClr val="000000"/>
                </a:solidFill>
                <a:latin typeface="Times New Roman" panose="02020603050405020304" pitchFamily="18" charset="0"/>
                <a:ea typeface="Calibri" panose="020F0502020204030204" pitchFamily="34" charset="0"/>
              </a:rPr>
              <a:t> ta </a:t>
            </a:r>
            <a:r>
              <a:rPr lang="en-US" sz="2400" dirty="0" err="1">
                <a:solidFill>
                  <a:srgbClr val="000000"/>
                </a:solidFill>
                <a:latin typeface="Times New Roman" panose="02020603050405020304" pitchFamily="18" charset="0"/>
                <a:ea typeface="Calibri" panose="020F0502020204030204" pitchFamily="34" charset="0"/>
              </a:rPr>
              <a:t>còn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thấy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Rồi</a:t>
            </a:r>
            <a:r>
              <a:rPr lang="en-US" sz="2400" dirty="0">
                <a:solidFill>
                  <a:srgbClr val="000000"/>
                </a:solidFill>
                <a:latin typeface="Times New Roman" panose="02020603050405020304" pitchFamily="18" charset="0"/>
                <a:ea typeface="Calibri" panose="020F0502020204030204" pitchFamily="34" charset="0"/>
              </a:rPr>
              <a:t> bao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phụ</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nữ</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Triệu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Thị</a:t>
            </a:r>
            <a:r>
              <a:rPr lang="en-US" sz="2400" dirty="0">
                <a:solidFill>
                  <a:srgbClr val="000000"/>
                </a:solidFill>
                <a:latin typeface="Times New Roman" panose="02020603050405020304" pitchFamily="18" charset="0"/>
                <a:ea typeface="Calibri" panose="020F0502020204030204" pitchFamily="34" charset="0"/>
              </a:rPr>
              <a:t> Trinh,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Thám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rồi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vợ</a:t>
            </a:r>
            <a:r>
              <a:rPr lang="en-US" sz="2400" dirty="0">
                <a:solidFill>
                  <a:srgbClr val="000000"/>
                </a:solidFill>
                <a:latin typeface="Times New Roman" panose="02020603050405020304" pitchFamily="18" charset="0"/>
                <a:ea typeface="Calibri" panose="020F0502020204030204" pitchFamily="34" charset="0"/>
              </a:rPr>
              <a:t> Cai </a:t>
            </a:r>
            <a:r>
              <a:rPr lang="en-US" sz="2400" dirty="0" err="1">
                <a:solidFill>
                  <a:srgbClr val="000000"/>
                </a:solidFill>
                <a:latin typeface="Times New Roman" panose="02020603050405020304" pitchFamily="18" charset="0"/>
                <a:ea typeface="Calibri" panose="020F0502020204030204" pitchFamily="34" charset="0"/>
              </a:rPr>
              <a:t>Vàng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lập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anh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phải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phận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Rõ</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ràng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chỉ</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ước</a:t>
            </a:r>
            <a:r>
              <a:rPr lang="en-US" sz="2400" dirty="0">
                <a:solidFill>
                  <a:srgbClr val="000000"/>
                </a:solidFill>
                <a:latin typeface="Times New Roman" panose="02020603050405020304" pitchFamily="18" charset="0"/>
                <a:ea typeface="Calibri" panose="020F0502020204030204" pitchFamily="34" charset="0"/>
              </a:rPr>
              <a:t> </a:t>
            </a:r>
            <a:r>
              <a:rPr lang="en-US" sz="2400" i="1" dirty="0">
                <a:solidFill>
                  <a:srgbClr val="000000"/>
                </a:solidFill>
                <a:latin typeface="Times New Roman" panose="02020603050405020304" pitchFamily="18" charset="0"/>
                <a:ea typeface="Calibri" panose="020F0502020204030204" pitchFamily="34" charset="0"/>
              </a:rPr>
              <a:t>"</a:t>
            </a:r>
            <a:r>
              <a:rPr lang="en-US" sz="2400" i="1" dirty="0" err="1">
                <a:solidFill>
                  <a:srgbClr val="000000"/>
                </a:solidFill>
                <a:latin typeface="Times New Roman" panose="02020603050405020304" pitchFamily="18" charset="0"/>
                <a:ea typeface="Calibri" panose="020F0502020204030204" pitchFamily="34" charset="0"/>
              </a:rPr>
              <a:t>Ví</a:t>
            </a:r>
            <a:r>
              <a:rPr lang="en-US" sz="2400" i="1" dirty="0">
                <a:solidFill>
                  <a:srgbClr val="000000"/>
                </a:solidFill>
                <a:latin typeface="Times New Roman" panose="02020603050405020304" pitchFamily="18" charset="0"/>
                <a:ea typeface="Calibri" panose="020F0502020204030204" pitchFamily="34" charset="0"/>
              </a:rPr>
              <a:t> </a:t>
            </a:r>
            <a:r>
              <a:rPr lang="en-US" sz="2400" i="1" dirty="0" err="1">
                <a:solidFill>
                  <a:srgbClr val="000000"/>
                </a:solidFill>
                <a:latin typeface="Times New Roman" panose="02020603050405020304" pitchFamily="18" charset="0"/>
                <a:ea typeface="Calibri" panose="020F0502020204030204" pitchFamily="34" charset="0"/>
              </a:rPr>
              <a:t>đây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chứ</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chưa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khẳng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chưa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dám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quẫy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đạp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phá</a:t>
            </a:r>
            <a:r>
              <a:rPr lang="en-US" sz="2400" dirty="0">
                <a:solidFill>
                  <a:srgbClr val="000000"/>
                </a:solidFill>
                <a:latin typeface="Times New Roman" panose="02020603050405020304" pitchFamily="18" charset="0"/>
                <a:ea typeface="Calibri" panose="020F0502020204030204" pitchFamily="34" charset="0"/>
              </a:rPr>
              <a:t> tan </a:t>
            </a:r>
            <a:r>
              <a:rPr lang="en-US" sz="2400" dirty="0" err="1">
                <a:solidFill>
                  <a:srgbClr val="000000"/>
                </a:solidFill>
                <a:latin typeface="Times New Roman" panose="02020603050405020304" pitchFamily="18" charset="0"/>
                <a:ea typeface="Calibri" panose="020F0502020204030204" pitchFamily="34" charset="0"/>
              </a:rPr>
              <a:t>luật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lệ</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hủ</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chế</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độ</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kiến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giành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lấy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quyền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đẳng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nam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anh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Mặt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anh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đâu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chỉ</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đánh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giặc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việc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quốc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còn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ở </a:t>
            </a:r>
            <a:r>
              <a:rPr lang="en-US" sz="2400" dirty="0" err="1">
                <a:solidFill>
                  <a:srgbClr val="000000"/>
                </a:solidFill>
                <a:latin typeface="Times New Roman" panose="02020603050405020304" pitchFamily="18" charset="0"/>
                <a:ea typeface="Calibri" panose="020F0502020204030204" pitchFamily="34" charset="0"/>
              </a:rPr>
              <a:t>những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thường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Chính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nghiệp</a:t>
            </a:r>
            <a:r>
              <a:rPr lang="en-US" sz="2400" dirty="0">
                <a:solidFill>
                  <a:srgbClr val="000000"/>
                </a:solidFill>
                <a:latin typeface="Times New Roman" panose="02020603050405020304" pitchFamily="18" charset="0"/>
                <a:ea typeface="Calibri" panose="020F0502020204030204" pitchFamily="34"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949630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circle(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5632311"/>
          </a:xfrm>
          <a:prstGeom prst="rect">
            <a:avLst/>
          </a:prstGeom>
          <a:noFill/>
        </p:spPr>
        <p:txBody>
          <a:bodyPr wrap="square" rtlCol="0">
            <a:spAutoFit/>
          </a:bodyPr>
          <a:lstStyle/>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Sự nghiệp văn chương đến ngày nay chúng ta không khỏi khâm phục. Bằng ngòi bút của mình Xuân Hương đã kích tầng lớp quan lại thối nát, sa đọa, mỉa mai những kẻ vô dụng bất tài, và biết khám phá ra vẻ đẹp của những lớp người bị khinh rẻ. Rõ ràng Xuân Hương là một trong số phụ nữ trong xã hội cũ đã lập nên sự nghiệp anh hùng trong lĩnh vực văn chương. Tuy nhiên những người phụ nữ trong thơ bà vẫn chưa vượt được sự bế tắc, bà vẫn chỉ mơ ước thôi chứ chưa có hành động phản kháng, một phần, có lẽ do những hạn chế của tư tưởng phong kiến không phải là không có trong nữ thi sĩ nổi danh này. Người phụ nữ thời nay đã khác nhiều so với phụ nữ thời xưa, xã hội đã mang đến cho họ sự bình đẳng, công bằng, họ có thể trực tiếp tham gia vào các công tác xã hội. Xã hội chúng ta đã thực sự cởi bỏ những ràng buộc xưa cho người phụ nữ, tạo điều kiện cho họ phát triển tài năng.</a:t>
            </a:r>
            <a:endParaRPr lang="en-US" sz="2000">
              <a:latin typeface="Times New Roman" panose="02020603050405020304" pitchFamily="18" charset="0"/>
              <a:ea typeface="Times New Roman" panose="02020603050405020304" pitchFamily="18" charset="0"/>
            </a:endParaRPr>
          </a:p>
          <a:p>
            <a:pPr marL="3048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"Bà chúa thơ Nôm" Hồ Xuân Hương là người đã góp phần tích cực vào tiếng nói phản kháng xã hội của người phụ nữ xưa, là người đã lên tiếng đòi quyền bình đẳng mơ ước được cống hiến cho nước non. Tư tưởng hết sức tiến bộ ấy của bà quả là hiếm thấy trong xã hội cũ. Hai câu thơ kết ở bài Đề đền Sầm Nghi Đống của bà là một nấc đánh giá bước đầu vươn lên sự bình đẳng của người phụ nữ.</a:t>
            </a:r>
            <a:endParaRPr lang="en-US" sz="2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37119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103853" y="899933"/>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73867"/>
            <a:ext cx="12022833" cy="1323439"/>
          </a:xfrm>
          <a:prstGeom prst="rect">
            <a:avLst/>
          </a:prstGeom>
          <a:noFill/>
        </p:spPr>
        <p:txBody>
          <a:bodyPr wrap="square" rtlCol="0">
            <a:spAutoFit/>
          </a:bodyPr>
          <a:lstStyle/>
          <a:p>
            <a:pPr algn="just"/>
            <a:r>
              <a:rPr lang="en-US" sz="4000" dirty="0" err="1">
                <a:solidFill>
                  <a:srgbClr val="7030A0"/>
                </a:solidFill>
                <a:latin typeface="#9Slide05 Brannboll Ny" panose="02000000000000000000" pitchFamily="2" charset="0"/>
                <a:ea typeface="Times New Roman" panose="02020603050405020304" pitchFamily="18" charset="0"/>
              </a:rPr>
              <a:t>Đề</a:t>
            </a:r>
            <a:r>
              <a:rPr lang="en-US" sz="4000" dirty="0">
                <a:solidFill>
                  <a:srgbClr val="7030A0"/>
                </a:solidFill>
                <a:latin typeface="#9Slide05 Brannboll Ny" panose="02000000000000000000" pitchFamily="2" charset="0"/>
                <a:ea typeface="Times New Roman" panose="02020603050405020304" pitchFamily="18" charset="0"/>
              </a:rPr>
              <a:t> 4: </a:t>
            </a:r>
            <a:r>
              <a:rPr lang="en-US" sz="4000" dirty="0" err="1">
                <a:solidFill>
                  <a:srgbClr val="7030A0"/>
                </a:solidFill>
                <a:latin typeface="#9Slide05 Brannboll Ny" panose="02000000000000000000" pitchFamily="2" charset="0"/>
                <a:ea typeface="Times New Roman" panose="02020603050405020304" pitchFamily="18" charset="0"/>
              </a:rPr>
              <a:t>Phân</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tích</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bài</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thơ</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Lễ</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xướng</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danh</a:t>
            </a:r>
            <a:r>
              <a:rPr lang="en-US" sz="4000" dirty="0">
                <a:solidFill>
                  <a:srgbClr val="7030A0"/>
                </a:solidFill>
                <a:latin typeface="#9Slide05 Brannboll Ny" panose="02000000000000000000" pitchFamily="2" charset="0"/>
                <a:ea typeface="Times New Roman" panose="02020603050405020304" pitchFamily="18" charset="0"/>
              </a:rPr>
              <a:t> khoa </a:t>
            </a:r>
            <a:r>
              <a:rPr lang="en-US" sz="4000" dirty="0" err="1">
                <a:solidFill>
                  <a:srgbClr val="7030A0"/>
                </a:solidFill>
                <a:latin typeface="#9Slide05 Brannboll Ny" panose="02000000000000000000" pitchFamily="2" charset="0"/>
                <a:ea typeface="Times New Roman" panose="02020603050405020304" pitchFamily="18" charset="0"/>
              </a:rPr>
              <a:t>thi</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Đinh</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dậu</a:t>
            </a:r>
            <a:r>
              <a:rPr lang="en-US" sz="4000" dirty="0">
                <a:solidFill>
                  <a:srgbClr val="7030A0"/>
                </a:solidFill>
                <a:latin typeface="#9Slide05 Brannboll Ny" panose="02000000000000000000" pitchFamily="2" charset="0"/>
                <a:ea typeface="Times New Roman" panose="02020603050405020304" pitchFamily="18" charset="0"/>
              </a:rPr>
              <a:t>” - </a:t>
            </a:r>
            <a:r>
              <a:rPr lang="en-US" sz="4000" dirty="0" err="1">
                <a:solidFill>
                  <a:srgbClr val="7030A0"/>
                </a:solidFill>
                <a:latin typeface="#9Slide05 Brannboll Ny" panose="02000000000000000000" pitchFamily="2" charset="0"/>
                <a:ea typeface="Times New Roman" panose="02020603050405020304" pitchFamily="18" charset="0"/>
              </a:rPr>
              <a:t>Trần</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Tế</a:t>
            </a:r>
            <a:r>
              <a:rPr lang="en-US" sz="4000" dirty="0">
                <a:solidFill>
                  <a:srgbClr val="7030A0"/>
                </a:solidFill>
                <a:latin typeface="#9Slide05 Brannboll Ny" panose="02000000000000000000" pitchFamily="2" charset="0"/>
                <a:ea typeface="Times New Roman" panose="02020603050405020304" pitchFamily="18" charset="0"/>
              </a:rPr>
              <a:t> </a:t>
            </a:r>
            <a:r>
              <a:rPr lang="en-US" sz="4000" dirty="0" err="1">
                <a:solidFill>
                  <a:srgbClr val="7030A0"/>
                </a:solidFill>
                <a:latin typeface="#9Slide05 Brannboll Ny" panose="02000000000000000000" pitchFamily="2" charset="0"/>
                <a:ea typeface="Times New Roman" panose="02020603050405020304" pitchFamily="18" charset="0"/>
              </a:rPr>
              <a:t>Xương</a:t>
            </a:r>
            <a:endParaRPr lang="en-US" sz="3600" dirty="0">
              <a:solidFill>
                <a:srgbClr val="7030A0"/>
              </a:solidFill>
              <a:latin typeface="#9Slide05 Brannboll Ny" panose="02000000000000000000" pitchFamily="2" charset="0"/>
              <a:ea typeface="Times New Roman" panose="02020603050405020304" pitchFamily="18" charset="0"/>
            </a:endParaRPr>
          </a:p>
        </p:txBody>
      </p:sp>
      <p:sp>
        <p:nvSpPr>
          <p:cNvPr id="2" name="TextBox 1">
            <a:extLst>
              <a:ext uri="{FF2B5EF4-FFF2-40B4-BE49-F238E27FC236}">
                <a16:creationId xmlns:a16="http://schemas.microsoft.com/office/drawing/2014/main" id="{90E703AC-4C73-471A-92D6-BEF729480089}"/>
              </a:ext>
            </a:extLst>
          </p:cNvPr>
          <p:cNvSpPr txBox="1"/>
          <p:nvPr/>
        </p:nvSpPr>
        <p:spPr>
          <a:xfrm>
            <a:off x="3252866" y="-1903751"/>
            <a:ext cx="51566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5c2e70c9d5c47">
            <a:hlinkClick r:id="" action="ppaction://media"/>
            <a:extLst>
              <a:ext uri="{FF2B5EF4-FFF2-40B4-BE49-F238E27FC236}">
                <a16:creationId xmlns:a16="http://schemas.microsoft.com/office/drawing/2014/main" id="{50E79AD2-7DBB-42FF-89A3-24394F817E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
        <p:nvSpPr>
          <p:cNvPr id="3" name="TextBox 2">
            <a:extLst>
              <a:ext uri="{FF2B5EF4-FFF2-40B4-BE49-F238E27FC236}">
                <a16:creationId xmlns:a16="http://schemas.microsoft.com/office/drawing/2014/main" id="{54F1C811-110F-465B-A4BC-E64BF5F524E9}"/>
              </a:ext>
            </a:extLst>
          </p:cNvPr>
          <p:cNvSpPr txBox="1"/>
          <p:nvPr/>
        </p:nvSpPr>
        <p:spPr>
          <a:xfrm>
            <a:off x="1060221" y="2319871"/>
            <a:ext cx="8050696" cy="966996"/>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Dàn</a:t>
            </a:r>
            <a:r>
              <a:rPr kumimoji="0" lang="en-US" sz="540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ý chi </a:t>
            </a:r>
            <a:r>
              <a:rPr kumimoji="0" lang="en-US" sz="5400"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tiết</a:t>
            </a:r>
            <a:endParaRPr kumimoji="0" lang="en-US" sz="540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3339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5632311"/>
          </a:xfrm>
          <a:prstGeom prst="rect">
            <a:avLst/>
          </a:prstGeom>
          <a:noFill/>
        </p:spPr>
        <p:txBody>
          <a:bodyPr wrap="square" rtlCol="0">
            <a:spAutoFit/>
          </a:bodyPr>
          <a:lstStyle/>
          <a:p>
            <a:pPr algn="just"/>
            <a:r>
              <a:rPr lang="en-US" sz="2400" b="1" dirty="0">
                <a:latin typeface="Times New Roman" panose="02020603050405020304" pitchFamily="18" charset="0"/>
                <a:ea typeface="Times New Roman" panose="02020603050405020304" pitchFamily="18" charset="0"/>
              </a:rPr>
              <a:t>1. </a:t>
            </a:r>
            <a:r>
              <a:rPr lang="en-US" sz="2400" b="1" dirty="0" err="1">
                <a:latin typeface="Times New Roman" panose="02020603050405020304" pitchFamily="18" charset="0"/>
                <a:ea typeface="Times New Roman" panose="02020603050405020304" pitchFamily="18" charset="0"/>
              </a:rPr>
              <a:t>Mở</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endParaRPr lang="en-US" sz="20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endParaRPr lang="en-US" sz="20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chướng</a:t>
            </a:r>
            <a:r>
              <a:rPr lang="en-US" sz="2400" dirty="0">
                <a:latin typeface="Times New Roman" panose="02020603050405020304" pitchFamily="18" charset="0"/>
                <a:ea typeface="Times New Roman" panose="02020603050405020304" pitchFamily="18" charset="0"/>
              </a:rPr>
              <a:t> tai gai </a:t>
            </a:r>
            <a:r>
              <a:rPr lang="en-US" sz="2400" dirty="0" err="1">
                <a:latin typeface="Times New Roman" panose="02020603050405020304" pitchFamily="18" charset="0"/>
                <a:ea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lập</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ta qua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khoa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b="1" dirty="0">
                <a:latin typeface="Times New Roman" panose="02020603050405020304" pitchFamily="18" charset="0"/>
                <a:ea typeface="Times New Roman" panose="02020603050405020304" pitchFamily="18" charset="0"/>
              </a:rPr>
              <a:t>2. </a:t>
            </a:r>
            <a:r>
              <a:rPr lang="en-US" sz="2400" b="1" dirty="0" err="1">
                <a:latin typeface="Times New Roman" panose="02020603050405020304" pitchFamily="18" charset="0"/>
                <a:ea typeface="Times New Roman" panose="02020603050405020304" pitchFamily="18" charset="0"/>
              </a:rPr>
              <a:t>Thân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bài</a:t>
            </a:r>
            <a:endParaRPr lang="en-US" sz="2000" dirty="0">
              <a:latin typeface="Times New Roman" panose="02020603050405020304" pitchFamily="18" charset="0"/>
              <a:ea typeface="Times New Roman" panose="02020603050405020304" pitchFamily="18" charset="0"/>
            </a:endParaRPr>
          </a:p>
          <a:p>
            <a:pPr algn="just"/>
            <a:r>
              <a:rPr lang="en-US" sz="2400" b="1" i="1" dirty="0">
                <a:latin typeface="Times New Roman" panose="02020603050405020304" pitchFamily="18" charset="0"/>
                <a:ea typeface="Times New Roman" panose="02020603050405020304" pitchFamily="18" charset="0"/>
              </a:rPr>
              <a:t>a. Hai </a:t>
            </a:r>
            <a:r>
              <a:rPr lang="en-US" sz="2400" b="1" i="1" dirty="0" err="1">
                <a:latin typeface="Times New Roman" panose="02020603050405020304" pitchFamily="18" charset="0"/>
                <a:ea typeface="Times New Roman" panose="02020603050405020304" pitchFamily="18" charset="0"/>
              </a:rPr>
              <a:t>câu</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đề</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Cuộc</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thi</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năm</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Đinh</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Dậu</a:t>
            </a:r>
            <a:r>
              <a:rPr lang="en-US" sz="2400" b="1"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Hai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Dậu</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ct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năm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mở</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khoa,</a:t>
            </a:r>
            <a:endParaRPr lang="en-US" sz="2000" dirty="0">
              <a:latin typeface="Times New Roman" panose="02020603050405020304" pitchFamily="18" charset="0"/>
              <a:ea typeface="Times New Roman" panose="02020603050405020304" pitchFamily="18" charset="0"/>
            </a:endParaRPr>
          </a:p>
          <a:p>
            <a:pPr algn="ctr"/>
            <a:r>
              <a:rPr lang="en-US" sz="2400" i="1" dirty="0" err="1">
                <a:latin typeface="Times New Roman" panose="02020603050405020304" pitchFamily="18" charset="0"/>
                <a:ea typeface="Times New Roman" panose="02020603050405020304" pitchFamily="18" charset="0"/>
              </a:rPr>
              <a:t>Trường</a:t>
            </a:r>
            <a:r>
              <a:rPr lang="en-US" sz="2400" i="1" dirty="0">
                <a:latin typeface="Times New Roman" panose="02020603050405020304" pitchFamily="18" charset="0"/>
                <a:ea typeface="Times New Roman" panose="02020603050405020304" pitchFamily="18" charset="0"/>
              </a:rPr>
              <a:t> Nam </a:t>
            </a:r>
            <a:r>
              <a:rPr lang="en-US" sz="2400" i="1" dirty="0" err="1">
                <a:latin typeface="Times New Roman" panose="02020603050405020304" pitchFamily="18" charset="0"/>
                <a:ea typeface="Times New Roman" panose="02020603050405020304" pitchFamily="18" charset="0"/>
              </a:rPr>
              <a:t>thi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trường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Hà</a:t>
            </a:r>
            <a:r>
              <a:rPr lang="en-US" sz="24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vẻ</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đúng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khoa). </a:t>
            </a:r>
            <a:r>
              <a:rPr lang="en-US" sz="2400" dirty="0" err="1">
                <a:latin typeface="Times New Roman" panose="02020603050405020304" pitchFamily="18" charset="0"/>
                <a:ea typeface="Times New Roman" panose="02020603050405020304" pitchFamily="18" charset="0"/>
              </a:rPr>
              <a:t>Tuy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Nam (Nam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riêng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khoa </a:t>
            </a:r>
            <a:r>
              <a:rPr lang="en-US" sz="2400" dirty="0" err="1">
                <a:latin typeface="Times New Roman" panose="02020603050405020304" pitchFamily="18" charset="0"/>
                <a:ea typeface="Times New Roman" panose="02020603050405020304" pitchFamily="18" charset="0"/>
              </a:rPr>
              <a:t>Đinh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lẫn</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lẫn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phèo</a:t>
            </a:r>
            <a:r>
              <a:rPr lang="en-US" sz="2400" dirty="0">
                <a:latin typeface="Times New Roman" panose="02020603050405020304" pitchFamily="18" charset="0"/>
                <a:ea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ô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25245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5262979"/>
          </a:xfrm>
          <a:prstGeom prst="rect">
            <a:avLst/>
          </a:prstGeom>
          <a:noFill/>
        </p:spPr>
        <p:txBody>
          <a:bodyPr wrap="square" rtlCol="0">
            <a:spAutoFit/>
          </a:bodyPr>
          <a:lstStyle/>
          <a:p>
            <a:pPr algn="just"/>
            <a:r>
              <a:rPr lang="en-US" sz="2800" b="1" i="1" dirty="0">
                <a:latin typeface="Times New Roman" panose="02020603050405020304" pitchFamily="18" charset="0"/>
                <a:ea typeface="Times New Roman" panose="02020603050405020304" pitchFamily="18" charset="0"/>
              </a:rPr>
              <a:t>b. Hai </a:t>
            </a:r>
            <a:r>
              <a:rPr lang="en-US" sz="2800" b="1" i="1" dirty="0" err="1">
                <a:latin typeface="Times New Roman" panose="02020603050405020304" pitchFamily="18" charset="0"/>
                <a:ea typeface="Times New Roman" panose="02020603050405020304" pitchFamily="18" charset="0"/>
              </a:rPr>
              <a:t>câu</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thực</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Bọn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sĩ</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tử</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quan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trường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không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còn</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nho</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phong</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sĩ</a:t>
            </a:r>
            <a:r>
              <a:rPr lang="en-US" sz="2800" b="1" i="1" dirty="0">
                <a:latin typeface="Times New Roman" panose="02020603050405020304" pitchFamily="18" charset="0"/>
                <a:ea typeface="Times New Roman" panose="02020603050405020304" pitchFamily="18" charset="0"/>
              </a:rPr>
              <a:t> </a:t>
            </a:r>
            <a:r>
              <a:rPr lang="en-US" sz="2800" b="1" i="1" dirty="0" err="1">
                <a:latin typeface="Times New Roman" panose="02020603050405020304" pitchFamily="18" charset="0"/>
                <a:ea typeface="Times New Roman" panose="02020603050405020304" pitchFamily="18" charset="0"/>
              </a:rPr>
              <a:t>khí</a:t>
            </a:r>
            <a:r>
              <a:rPr lang="en-US" sz="2800" b="1"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Hai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khoa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Dậu</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Ngòi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hướng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coi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Hình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ảnh</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sĩ</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tử</a:t>
            </a:r>
            <a:r>
              <a:rPr lang="en-US" sz="2800" b="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luộm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lọ</a:t>
            </a:r>
            <a:r>
              <a:rPr lang="en-US" sz="2800"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luộm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thuộm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ấn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khoa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khí</a:t>
            </a:r>
            <a:r>
              <a:rPr lang="en-US" sz="2800" dirty="0">
                <a:latin typeface="Times New Roman" panose="02020603050405020304" pitchFamily="18" charset="0"/>
                <a:ea typeface="Times New Roman" panose="02020603050405020304" pitchFamily="18" charset="0"/>
              </a:rPr>
              <a:t>”, do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nháo</a:t>
            </a:r>
            <a:r>
              <a:rPr lang="en-US" sz="2800" dirty="0">
                <a:latin typeface="Times New Roman" panose="02020603050405020304" pitchFamily="18" charset="0"/>
                <a:ea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lại</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1858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vẻ</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tạo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vờ</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ậm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oẹ</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to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can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cổ</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nghe</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rõ</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Cùng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biện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pháp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đảo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ậm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oẹ</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giọng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thét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thấy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được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huyên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náo</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lộn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xộn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Quan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thét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chẳng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ai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nghe</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Sĩ</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ai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nghe</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phải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tỏ</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oai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vờ</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nộ</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480258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117139" y="1222346"/>
            <a:ext cx="11736896" cy="3288401"/>
          </a:xfrm>
          <a:prstGeom prst="rect">
            <a:avLst/>
          </a:prstGeom>
          <a:noFill/>
        </p:spPr>
        <p:txBody>
          <a:bodyPr wrap="square" rtlCol="0">
            <a:spAutoFit/>
          </a:bodyPr>
          <a:lstStyle/>
          <a:p>
            <a:pPr algn="just">
              <a:lnSpc>
                <a:spcPct val="107000"/>
              </a:lnSpc>
            </a:pPr>
            <a:r>
              <a:rPr lang="en-US" sz="2800" b="1"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b="1" dirty="0">
                <a:latin typeface="Times New Roman" panose="02020603050405020304" pitchFamily="18" charset="0"/>
                <a:ea typeface="Calibri" panose="020F0502020204030204" pitchFamily="34" charset="0"/>
                <a:cs typeface="Times New Roman" panose="02020603050405020304" pitchFamily="18" charset="0"/>
              </a:rPr>
              <a:t> 2:</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Ý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Ý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quát</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596C4C79-9BFD-477C-90AB-2F901F9767D9}"/>
              </a:ext>
            </a:extLst>
          </p:cNvPr>
          <p:cNvSpPr txBox="1"/>
          <p:nvPr/>
        </p:nvSpPr>
        <p:spPr>
          <a:xfrm>
            <a:off x="2923082" y="-1828800"/>
            <a:ext cx="607101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CBB324DA-8DEB-49A5-9CE6-8935BE96A6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5228617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5693866"/>
          </a:xfrm>
          <a:prstGeom prst="rect">
            <a:avLst/>
          </a:prstGeom>
          <a:noFill/>
        </p:spPr>
        <p:txBody>
          <a:bodyPr wrap="square" rtlCol="0">
            <a:spAutoFit/>
          </a:bodyPr>
          <a:lstStyle/>
          <a:p>
            <a:pPr algn="just"/>
            <a:r>
              <a:rPr lang="en-US" sz="2800" b="1" i="1">
                <a:latin typeface="Times New Roman" panose="02020603050405020304" pitchFamily="18" charset="0"/>
                <a:ea typeface="Times New Roman" panose="02020603050405020304" pitchFamily="18" charset="0"/>
              </a:rPr>
              <a:t>c. Hai câu luận (Bộ mặt của bọn thực dân)</a:t>
            </a:r>
            <a:endParaRPr lang="en-US" sz="2400">
              <a:latin typeface="Times New Roman" panose="02020603050405020304" pitchFamily="18" charset="0"/>
              <a:ea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rPr>
              <a:t>- Hình ảnh quan sứ và mụ đầm xuất hiện trong sự tiếp đón rất linh đình: Cờ cắm rợp trời. Cách ăn mặc của quan bà có phần diêm dúa, lòe loẹt: "Váy lê quét đất mụ đầm ra". Biện pháp đảo ngữ: </a:t>
            </a:r>
            <a:r>
              <a:rPr lang="en-US" sz="2800" i="1">
                <a:latin typeface="Times New Roman" panose="02020603050405020304" pitchFamily="18" charset="0"/>
                <a:ea typeface="Times New Roman" panose="02020603050405020304" pitchFamily="18" charset="0"/>
              </a:rPr>
              <a:t>Cờ cắm rợp trời quan sứ đến - Váy lê quét đất mụ đầm ra</a:t>
            </a:r>
            <a:r>
              <a:rPr lang="en-US" sz="2800">
                <a:latin typeface="Times New Roman" panose="02020603050405020304" pitchFamily="18" charset="0"/>
                <a:ea typeface="Times New Roman" panose="02020603050405020304" pitchFamily="18" charset="0"/>
              </a:rPr>
              <a:t> cho thấy cờ trước, người sau, thấy váy trước, người sau, càng lộ rõ sự phô trương về hình thức. Quan sứ, bà đầm xuất hiện tuy có sự tiếp đón linh đình nhưng cũng không khác gì một màn trình diễn.</a:t>
            </a:r>
            <a:endParaRPr lang="en-US" sz="2400">
              <a:latin typeface="Times New Roman" panose="02020603050405020304" pitchFamily="18" charset="0"/>
              <a:ea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rPr>
              <a:t>- Nghệ thuật đối của thơ Đường luật được vận dụng một cách triệt để, tạo nên sức mạnh đả kích dữ dội, quyết liệt, sâu cay. Tú Xương đã đem “cờ” che đầu quan sứ đối với “váy” bà đầm. Với cách đối trên, nhà thơ đã hạ nhục bọn thực dân xâm lược.</a:t>
            </a:r>
            <a:endParaRPr lang="en-US" sz="2400">
              <a:latin typeface="Times New Roman" panose="02020603050405020304" pitchFamily="18" charset="0"/>
              <a:ea typeface="Times New Roman" panose="02020603050405020304" pitchFamily="18" charset="0"/>
            </a:endParaRPr>
          </a:p>
          <a:p>
            <a:pPr algn="just"/>
            <a:r>
              <a:rPr lang="en-US" sz="2800">
                <a:latin typeface="Times New Roman" panose="02020603050405020304" pitchFamily="18" charset="0"/>
                <a:ea typeface="Times New Roman" panose="02020603050405020304" pitchFamily="18" charset="0"/>
              </a:rPr>
              <a:t>- Tất cả hình ảnh sĩ tử, quan trường, quan sứ và mụ đầm giữa trường thi đều nói lên sự thiếu tôn nghiêm và có phần lố bịch của khoa thi Đinh Dậu.</a:t>
            </a:r>
            <a:endParaRPr lang="en-US"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906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DAD94231-E2A4-41A1-B8EA-B961E97C0A94}"/>
              </a:ext>
            </a:extLst>
          </p:cNvPr>
          <p:cNvSpPr txBox="1"/>
          <p:nvPr/>
        </p:nvSpPr>
        <p:spPr>
          <a:xfrm>
            <a:off x="3552669" y="-1633928"/>
            <a:ext cx="413728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0FAB6BFE-E6EA-4044-8D1F-8A65EB4A1ED7}"/>
              </a:ext>
            </a:extLst>
          </p:cNvPr>
          <p:cNvSpPr txBox="1"/>
          <p:nvPr/>
        </p:nvSpPr>
        <p:spPr>
          <a:xfrm>
            <a:off x="0" y="1028000"/>
            <a:ext cx="12061372" cy="5262979"/>
          </a:xfrm>
          <a:prstGeom prst="rect">
            <a:avLst/>
          </a:prstGeom>
          <a:noFill/>
        </p:spPr>
        <p:txBody>
          <a:bodyPr wrap="square" rtlCol="0">
            <a:spAutoFit/>
          </a:bodyPr>
          <a:lstStyle/>
          <a:p>
            <a:pPr algn="just"/>
            <a:r>
              <a:rPr lang="en-US" sz="2400" b="1" i="1">
                <a:latin typeface="Times New Roman" panose="02020603050405020304" pitchFamily="18" charset="0"/>
                <a:ea typeface="Times New Roman" panose="02020603050405020304" pitchFamily="18" charset="0"/>
              </a:rPr>
              <a:t>d. Hai câu kết (Nỗi đau xót, tủi nhục của tác giả)</a:t>
            </a:r>
            <a:endParaRPr lang="en-US" sz="2000">
              <a:latin typeface="Times New Roman" panose="02020603050405020304" pitchFamily="18" charset="0"/>
              <a:ea typeface="Times New Roman" panose="02020603050405020304" pitchFamily="18" charset="0"/>
            </a:endParaRPr>
          </a:p>
          <a:p>
            <a:pPr algn="just"/>
            <a:r>
              <a:rPr lang="en-US" sz="2400">
                <a:latin typeface="Times New Roman" panose="02020603050405020304" pitchFamily="18" charset="0"/>
                <a:ea typeface="Times New Roman" panose="02020603050405020304" pitchFamily="18" charset="0"/>
              </a:rPr>
              <a:t>- Hai câu kết có sự chuyển hướng đột ngột về giọng điệu, cảm xúc. Sáu câu trên có giọng mỉa mai, châm biếm. Đến hai câu kết, giọng điệu chủ yếu là trữ tình:</a:t>
            </a:r>
            <a:endParaRPr lang="en-US" sz="2000">
              <a:latin typeface="Times New Roman" panose="02020603050405020304" pitchFamily="18" charset="0"/>
              <a:ea typeface="Times New Roman" panose="02020603050405020304" pitchFamily="18" charset="0"/>
            </a:endParaRPr>
          </a:p>
          <a:p>
            <a:pPr algn="ctr"/>
            <a:r>
              <a:rPr lang="en-US" sz="2400" i="1">
                <a:latin typeface="Times New Roman" panose="02020603050405020304" pitchFamily="18" charset="0"/>
                <a:ea typeface="Times New Roman" panose="02020603050405020304" pitchFamily="18" charset="0"/>
              </a:rPr>
              <a:t>Nhân tài đất Bắc nào ai đó</a:t>
            </a:r>
            <a:endParaRPr lang="en-US" sz="2000">
              <a:latin typeface="Times New Roman" panose="02020603050405020304" pitchFamily="18" charset="0"/>
              <a:ea typeface="Times New Roman" panose="02020603050405020304" pitchFamily="18" charset="0"/>
            </a:endParaRPr>
          </a:p>
          <a:p>
            <a:pPr algn="ctr"/>
            <a:r>
              <a:rPr lang="en-US" sz="2400" i="1">
                <a:latin typeface="Times New Roman" panose="02020603050405020304" pitchFamily="18" charset="0"/>
                <a:ea typeface="Times New Roman" panose="02020603050405020304" pitchFamily="18" charset="0"/>
              </a:rPr>
              <a:t>Ngoảnh cổ mà trông cảnh nước nhà.</a:t>
            </a:r>
            <a:endParaRPr lang="en-US" sz="2000">
              <a:latin typeface="Times New Roman" panose="02020603050405020304" pitchFamily="18" charset="0"/>
              <a:ea typeface="Times New Roman" panose="02020603050405020304" pitchFamily="18" charset="0"/>
            </a:endParaRPr>
          </a:p>
          <a:p>
            <a:pPr algn="just"/>
            <a:r>
              <a:rPr lang="en-US" sz="2400">
                <a:latin typeface="Times New Roman" panose="02020603050405020304" pitchFamily="18" charset="0"/>
                <a:ea typeface="Times New Roman" panose="02020603050405020304" pitchFamily="18" charset="0"/>
              </a:rPr>
              <a:t>- Hai câu thơ là lời lay gọi, đánh thức lương tri, lương tâm. Câu hỏi phiếm chỉ Nhân tài đất Bắc nào ai đó vừa để chỉ những sĩ tử trong khoa thi Đinh Dậu – nơi tụ hội của tài trí đất Bắc - vừa mang ý nghĩa khái quát: tất cả những ai tự cho mình là “nhân tài đất Bắc”. Tú Xương nhắc tất cả nhân tài đất Bắc đó, hãy ngoảnh cổ mà trông cảnh nước nhà. Trông cảnh nước nhà để nhận ra hiện trạng đất nước và nỗi nhục mất nước. Từ "nước nhà" đặt ở cuối bài thơ mang dư âm tha thiết, có tác dụng thức tỉnh tinh thần dân tộc.</a:t>
            </a:r>
            <a:endParaRPr lang="en-US" sz="2000">
              <a:latin typeface="Times New Roman" panose="02020603050405020304" pitchFamily="18" charset="0"/>
              <a:ea typeface="Times New Roman" panose="02020603050405020304" pitchFamily="18" charset="0"/>
            </a:endParaRPr>
          </a:p>
          <a:p>
            <a:pPr algn="just"/>
            <a:r>
              <a:rPr lang="en-US" sz="2400" b="1">
                <a:latin typeface="Times New Roman" panose="02020603050405020304" pitchFamily="18" charset="0"/>
                <a:ea typeface="Times New Roman" panose="02020603050405020304" pitchFamily="18" charset="0"/>
              </a:rPr>
              <a:t>3. Kết bài</a:t>
            </a:r>
            <a:endParaRPr lang="en-US" sz="2000">
              <a:latin typeface="Times New Roman" panose="02020603050405020304" pitchFamily="18" charset="0"/>
              <a:ea typeface="Times New Roman" panose="02020603050405020304" pitchFamily="18" charset="0"/>
            </a:endParaRPr>
          </a:p>
          <a:p>
            <a:pPr algn="just"/>
            <a:r>
              <a:rPr lang="en-US" sz="2400">
                <a:latin typeface="Times New Roman" panose="02020603050405020304" pitchFamily="18" charset="0"/>
                <a:ea typeface="Times New Roman" panose="02020603050405020304" pitchFamily="18" charset="0"/>
              </a:rPr>
              <a:t>- Khái quát giá trị nội dung, nghệ thuật của bài thơ </a:t>
            </a:r>
            <a:r>
              <a:rPr lang="en-US" sz="2400" i="1">
                <a:latin typeface="Times New Roman" panose="02020603050405020304" pitchFamily="18" charset="0"/>
                <a:ea typeface="Times New Roman" panose="02020603050405020304" pitchFamily="18" charset="0"/>
              </a:rPr>
              <a:t>Vịnh khoa thi Hương</a:t>
            </a:r>
            <a:endParaRPr lang="en-US" sz="2000">
              <a:latin typeface="Times New Roman" panose="02020603050405020304" pitchFamily="18" charset="0"/>
              <a:ea typeface="Times New Roman" panose="02020603050405020304" pitchFamily="18" charset="0"/>
            </a:endParaRPr>
          </a:p>
          <a:p>
            <a:pPr algn="just"/>
            <a:r>
              <a:rPr lang="en-US" sz="2400">
                <a:latin typeface="Times New Roman" panose="02020603050405020304" pitchFamily="18" charset="0"/>
                <a:ea typeface="Times New Roman" panose="02020603050405020304" pitchFamily="18" charset="0"/>
              </a:rPr>
              <a:t>- Nêu những cảm nhận riêng của em.</a:t>
            </a:r>
            <a:endParaRPr lang="en-US" sz="2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535968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740203"/>
          </a:xfrm>
          <a:prstGeom prst="rect">
            <a:avLst/>
          </a:prstGeom>
          <a:noFill/>
        </p:spPr>
        <p:txBody>
          <a:bodyPr wrap="square" rtlCol="0">
            <a:spAutoFit/>
          </a:bodyPr>
          <a:lstStyle/>
          <a:p>
            <a:pPr marL="0" marR="0" lvl="0" indent="45720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Bài</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viết</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tham</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khảo</a:t>
            </a:r>
            <a:endPar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4B94ED0-983E-4B75-B058-F200E70EFD54}"/>
              </a:ext>
            </a:extLst>
          </p:cNvPr>
          <p:cNvSpPr txBox="1"/>
          <p:nvPr/>
        </p:nvSpPr>
        <p:spPr>
          <a:xfrm>
            <a:off x="65314" y="1714070"/>
            <a:ext cx="12061372" cy="4524315"/>
          </a:xfrm>
          <a:prstGeom prst="rect">
            <a:avLst/>
          </a:prstGeom>
          <a:noFill/>
        </p:spPr>
        <p:txBody>
          <a:bodyPr wrap="square" rtlCol="0">
            <a:spAutoFit/>
          </a:bodyPr>
          <a:lstStyle/>
          <a:p>
            <a:pPr indent="457200" algn="just"/>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cay </a:t>
            </a:r>
            <a:r>
              <a:rPr lang="en-US" sz="2400" dirty="0" err="1">
                <a:latin typeface="Times New Roman" panose="02020603050405020304" pitchFamily="18" charset="0"/>
                <a:ea typeface="Times New Roman" panose="02020603050405020304" pitchFamily="18" charset="0"/>
              </a:rPr>
              <a:t>nhất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vét</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tiếng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thênh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thênh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hẳn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rủi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Lễ</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xướng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danh</a:t>
            </a:r>
            <a:r>
              <a:rPr lang="en-US" sz="2400" dirty="0">
                <a:latin typeface="Times New Roman" panose="02020603050405020304" pitchFamily="18" charset="0"/>
                <a:ea typeface="Times New Roman" panose="02020603050405020304" pitchFamily="18" charset="0"/>
              </a:rPr>
              <a:t> khoa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lốn</a:t>
            </a:r>
            <a:r>
              <a:rPr lang="en-US" sz="2400" dirty="0">
                <a:latin typeface="Times New Roman" panose="02020603050405020304" pitchFamily="18" charset="0"/>
                <a:ea typeface="Times New Roman" panose="02020603050405020304" pitchFamily="18" charset="0"/>
              </a:rPr>
              <a:t>, ô </a:t>
            </a:r>
            <a:r>
              <a:rPr lang="en-US" sz="2400" dirty="0" err="1">
                <a:latin typeface="Times New Roman" panose="02020603050405020304" pitchFamily="18" charset="0"/>
                <a:ea typeface="Times New Roman" panose="02020603050405020304" pitchFamily="18" charset="0"/>
              </a:rPr>
              <a:t>nhục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ta:</a:t>
            </a:r>
            <a:endParaRPr lang="en-US" sz="2000" dirty="0">
              <a:latin typeface="Times New Roman" panose="02020603050405020304" pitchFamily="18" charset="0"/>
              <a:ea typeface="Times New Roman" panose="02020603050405020304" pitchFamily="18" charset="0"/>
            </a:endParaRPr>
          </a:p>
          <a:p>
            <a:pPr algn="just"/>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Dậu</a:t>
            </a:r>
            <a:r>
              <a:rPr lang="en-US" sz="2400" dirty="0">
                <a:latin typeface="Times New Roman" panose="02020603050405020304" pitchFamily="18" charset="0"/>
                <a:ea typeface="Times New Roman" panose="02020603050405020304" pitchFamily="18" charset="0"/>
              </a:rPr>
              <a:t> (1897), </a:t>
            </a:r>
            <a:r>
              <a:rPr lang="en-US" sz="2400" dirty="0" err="1">
                <a:latin typeface="Times New Roman" panose="02020603050405020304" pitchFamily="18" charset="0"/>
                <a:ea typeface="Times New Roman" panose="02020603050405020304" pitchFamily="18" charset="0"/>
              </a:rPr>
              <a:t>tại</a:t>
            </a:r>
            <a:r>
              <a:rPr lang="en-US" sz="2400" dirty="0">
                <a:latin typeface="Times New Roman" panose="02020603050405020304" pitchFamily="18" charset="0"/>
                <a:ea typeface="Times New Roman" panose="02020603050405020304" pitchFamily="18" charset="0"/>
              </a:rPr>
              <a:t> Nam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tận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rPr>
              <a:t> ô </a:t>
            </a:r>
            <a:r>
              <a:rPr lang="en-US" sz="2400" dirty="0" err="1">
                <a:latin typeface="Times New Roman" panose="02020603050405020304" pitchFamily="18" charset="0"/>
                <a:ea typeface="Times New Roman" panose="02020603050405020304" pitchFamily="18" charset="0"/>
              </a:rPr>
              <a:t>nhục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Bắc</a:t>
            </a:r>
            <a:r>
              <a:rPr lang="en-US" sz="2400" dirty="0">
                <a:latin typeface="Times New Roman" panose="02020603050405020304" pitchFamily="18" charset="0"/>
                <a:ea typeface="Times New Roman" panose="02020603050405020304" pitchFamily="18" charset="0"/>
              </a:rPr>
              <a:t>. Cho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phê</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sắc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1771650" marR="0" algn="just">
              <a:spcBef>
                <a:spcPts val="0"/>
              </a:spcBef>
              <a:spcAft>
                <a:spcPts val="0"/>
              </a:spcAft>
            </a:pP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năm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mở</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một</a:t>
            </a:r>
            <a:r>
              <a:rPr lang="en-US" sz="2400" i="1" dirty="0">
                <a:latin typeface="Times New Roman" panose="02020603050405020304" pitchFamily="18" charset="0"/>
                <a:ea typeface="Times New Roman" panose="02020603050405020304" pitchFamily="18" charset="0"/>
              </a:rPr>
              <a:t> khoa</a:t>
            </a:r>
            <a:endParaRPr lang="en-US" sz="2000" dirty="0">
              <a:latin typeface="Times New Roman" panose="02020603050405020304" pitchFamily="18" charset="0"/>
              <a:ea typeface="Times New Roman" panose="02020603050405020304" pitchFamily="18" charset="0"/>
            </a:endParaRPr>
          </a:p>
          <a:p>
            <a:pPr marL="1771650" marR="0" algn="just">
              <a:spcBef>
                <a:spcPts val="0"/>
              </a:spcBef>
              <a:spcAft>
                <a:spcPts val="0"/>
              </a:spcAft>
            </a:pPr>
            <a:r>
              <a:rPr lang="en-US" sz="2400" i="1" dirty="0" err="1">
                <a:latin typeface="Times New Roman" panose="02020603050405020304" pitchFamily="18" charset="0"/>
                <a:ea typeface="Times New Roman" panose="02020603050405020304" pitchFamily="18" charset="0"/>
              </a:rPr>
              <a:t>Trường</a:t>
            </a:r>
            <a:r>
              <a:rPr lang="en-US" sz="2400" i="1" dirty="0">
                <a:latin typeface="Times New Roman" panose="02020603050405020304" pitchFamily="18" charset="0"/>
                <a:ea typeface="Times New Roman" panose="02020603050405020304" pitchFamily="18" charset="0"/>
              </a:rPr>
              <a:t> Nam </a:t>
            </a:r>
            <a:r>
              <a:rPr lang="en-US" sz="2400" i="1" dirty="0" err="1">
                <a:latin typeface="Times New Roman" panose="02020603050405020304" pitchFamily="18" charset="0"/>
                <a:ea typeface="Times New Roman" panose="02020603050405020304" pitchFamily="18" charset="0"/>
              </a:rPr>
              <a:t>thi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lẫn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trường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Hà</a:t>
            </a:r>
            <a:r>
              <a:rPr lang="en-US" sz="2400" i="1"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8052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5693866"/>
          </a:xfrm>
          <a:prstGeom prst="rect">
            <a:avLst/>
          </a:prstGeom>
          <a:noFill/>
        </p:spPr>
        <p:txBody>
          <a:bodyPr wrap="square" rtlCol="0">
            <a:spAutoFit/>
          </a:bodyPr>
          <a:lstStyle/>
          <a:p>
            <a:pPr algn="just"/>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tô't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đẹp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ngợi</a:t>
            </a:r>
            <a:r>
              <a:rPr lang="en-US" sz="2800" dirty="0">
                <a:latin typeface="Times New Roman" panose="02020603050405020304" pitchFamily="18" charset="0"/>
                <a:ea typeface="Times New Roman" panose="02020603050405020304" pitchFamily="18" charset="0"/>
              </a:rPr>
              <a:t> ca, </a:t>
            </a:r>
            <a:r>
              <a:rPr lang="en-US" sz="2800" dirty="0" err="1">
                <a:latin typeface="Times New Roman" panose="02020603050405020304" pitchFamily="18" charset="0"/>
                <a:ea typeface="Times New Roman" panose="02020603050405020304" pitchFamily="18" charset="0"/>
              </a:rPr>
              <a:t>còn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ra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khoa”. </a:t>
            </a:r>
            <a:r>
              <a:rPr lang="en-US" sz="2800" dirty="0" err="1">
                <a:latin typeface="Times New Roman" panose="02020603050405020304" pitchFamily="18" charset="0"/>
                <a:ea typeface="Times New Roman" panose="02020603050405020304" pitchFamily="18" charset="0"/>
              </a:rPr>
              <a:t>Dưới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trị</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vẻ</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mất</a:t>
            </a:r>
            <a:r>
              <a:rPr lang="en-US" sz="2800" dirty="0">
                <a:latin typeface="Times New Roman" panose="02020603050405020304" pitchFamily="18" charset="0"/>
                <a:ea typeface="Times New Roman" panose="02020603050405020304" pitchFamily="18" charset="0"/>
              </a:rPr>
              <a:t> an </a:t>
            </a:r>
            <a:r>
              <a:rPr lang="en-US" sz="2800" dirty="0" err="1">
                <a:latin typeface="Times New Roman" panose="02020603050405020304" pitchFamily="18" charset="0"/>
                <a:ea typeface="Times New Roman" panose="02020603050405020304" pitchFamily="18" charset="0"/>
              </a:rPr>
              <a:t>ninh</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lùa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xuống</a:t>
            </a:r>
            <a:r>
              <a:rPr lang="en-US" sz="2800" dirty="0">
                <a:latin typeface="Times New Roman" panose="02020603050405020304" pitchFamily="18" charset="0"/>
                <a:ea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lẫn</a:t>
            </a:r>
            <a:r>
              <a:rPr lang="en-US" sz="2800" dirty="0">
                <a:latin typeface="Times New Roman" panose="02020603050405020304" pitchFamily="18" charset="0"/>
                <a:ea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quốc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vô</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nhiệm</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Sang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được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2571750" marR="0" algn="just">
              <a:spcBef>
                <a:spcPts val="0"/>
              </a:spcBef>
              <a:spcAft>
                <a:spcPts val="0"/>
              </a:spcAft>
            </a:pPr>
            <a:r>
              <a:rPr lang="en-US" sz="2800" i="1" dirty="0">
                <a:latin typeface="Times New Roman" panose="02020603050405020304" pitchFamily="18" charset="0"/>
                <a:ea typeface="Times New Roman" panose="02020603050405020304" pitchFamily="18" charset="0"/>
              </a:rPr>
              <a:t>“</a:t>
            </a:r>
            <a:r>
              <a:rPr lang="en-US" sz="2800" i="1" dirty="0" err="1">
                <a:latin typeface="Times New Roman" panose="02020603050405020304" pitchFamily="18" charset="0"/>
                <a:ea typeface="Times New Roman" panose="02020603050405020304" pitchFamily="18" charset="0"/>
              </a:rPr>
              <a:t>Lôi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thôi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sĩ</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tử</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vai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đeo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lọ</a:t>
            </a:r>
            <a:endParaRPr lang="en-US" sz="2400" dirty="0">
              <a:latin typeface="Times New Roman" panose="02020603050405020304" pitchFamily="18" charset="0"/>
              <a:ea typeface="Times New Roman" panose="02020603050405020304" pitchFamily="18" charset="0"/>
            </a:endParaRPr>
          </a:p>
          <a:p>
            <a:pPr marL="2571750" marR="0" algn="just">
              <a:spcBef>
                <a:spcPts val="0"/>
              </a:spcBef>
              <a:spcAft>
                <a:spcPts val="0"/>
              </a:spcAft>
            </a:pPr>
            <a:r>
              <a:rPr lang="en-US" sz="2800" i="1" dirty="0" err="1">
                <a:latin typeface="Times New Roman" panose="02020603050405020304" pitchFamily="18" charset="0"/>
                <a:ea typeface="Times New Roman" panose="02020603050405020304" pitchFamily="18" charset="0"/>
              </a:rPr>
              <a:t>Ậm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ọe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quan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trường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miệng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thét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loa</a:t>
            </a:r>
            <a:r>
              <a:rPr lang="en-US" sz="28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601927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1)">
                                      <p:cBhvr>
                                        <p:cTn id="22" dur="2000"/>
                                        <p:tgtEl>
                                          <p:spTgt spid="4">
                                            <p:txEl>
                                              <p:pRg st="1" end="1"/>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heel(1)">
                                      <p:cBhvr>
                                        <p:cTn id="25" dur="2000"/>
                                        <p:tgtEl>
                                          <p:spTgt spid="4">
                                            <p:txEl>
                                              <p:pRg st="2" end="2"/>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heel(1)">
                                      <p:cBhvr>
                                        <p:cTn id="2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5262979"/>
          </a:xfrm>
          <a:prstGeom prst="rect">
            <a:avLst/>
          </a:prstGeom>
          <a:noFill/>
        </p:spPr>
        <p:txBody>
          <a:bodyPr wrap="square" rtlCol="0">
            <a:spAutoFit/>
          </a:bodyPr>
          <a:lstStyle/>
          <a:p>
            <a:pPr algn="just"/>
            <a:r>
              <a:rPr lang="en-US" sz="2400" dirty="0">
                <a:latin typeface="Times New Roman" panose="02020603050405020304" pitchFamily="18" charset="0"/>
                <a:ea typeface="Times New Roman" panose="02020603050405020304" pitchFamily="18" charset="0"/>
              </a:rPr>
              <a:t>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phía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nhếch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lủng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lẳng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ọe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dồn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nẹt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ọe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tởm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ghét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ràng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nhếch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ghét</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Quan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quốc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ậm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ọe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nhục</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a:latin typeface="Times New Roman" panose="02020603050405020304" pitchFamily="18" charset="0"/>
                <a:ea typeface="Times New Roman" panose="02020603050405020304" pitchFamily="18" charset="0"/>
              </a:rPr>
              <a:t>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“khoa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Dậu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nhon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nháo</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2343150" marR="0" algn="just">
              <a:spcBef>
                <a:spcPts val="0"/>
              </a:spcBef>
              <a:spcAft>
                <a:spcPts val="0"/>
              </a:spcAft>
            </a:pP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Cờ</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cắm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rợp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endParaRPr lang="en-US" sz="2000" dirty="0">
              <a:latin typeface="Times New Roman" panose="02020603050405020304" pitchFamily="18" charset="0"/>
              <a:ea typeface="Times New Roman" panose="02020603050405020304" pitchFamily="18" charset="0"/>
            </a:endParaRPr>
          </a:p>
          <a:p>
            <a:pPr marL="2343150" marR="0" algn="just">
              <a:spcBef>
                <a:spcPts val="0"/>
              </a:spcBef>
              <a:spcAft>
                <a:spcPts val="0"/>
              </a:spcAft>
            </a:pPr>
            <a:r>
              <a:rPr lang="en-US" sz="2400" i="1" dirty="0" err="1">
                <a:latin typeface="Times New Roman" panose="02020603050405020304" pitchFamily="18" charset="0"/>
                <a:ea typeface="Times New Roman" panose="02020603050405020304" pitchFamily="18" charset="0"/>
              </a:rPr>
              <a:t>Váy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lê</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mụ</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đầm</a:t>
            </a:r>
            <a:r>
              <a:rPr lang="en-US" sz="2400" i="1" dirty="0">
                <a:latin typeface="Times New Roman" panose="02020603050405020304" pitchFamily="18" charset="0"/>
                <a:ea typeface="Times New Roman" panose="02020603050405020304" pitchFamily="18" charset="0"/>
              </a:rPr>
              <a:t> ra”</a:t>
            </a:r>
            <a:endParaRPr lang="en-US" sz="20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475770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heel(1)">
                                      <p:cBhvr>
                                        <p:cTn id="19" dur="20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heel(1)">
                                      <p:cBhvr>
                                        <p:cTn id="24" dur="2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heel(1)">
                                      <p:cBhvr>
                                        <p:cTn id="29" dur="2000"/>
                                        <p:tgtEl>
                                          <p:spTgt spid="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wheel(1)">
                                      <p:cBhvr>
                                        <p:cTn id="34"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5632311"/>
          </a:xfrm>
          <a:prstGeom prst="rect">
            <a:avLst/>
          </a:prstGeom>
          <a:noFill/>
        </p:spPr>
        <p:txBody>
          <a:bodyPr wrap="square" rtlCol="0">
            <a:spAutoFit/>
          </a:bodyPr>
          <a:lstStyle/>
          <a:p>
            <a:pPr algn="just"/>
            <a:r>
              <a:rPr lang="en-US" sz="2400" dirty="0">
                <a:latin typeface="Times New Roman" panose="02020603050405020304" pitchFamily="18" charset="0"/>
                <a:ea typeface="Times New Roman" panose="02020603050405020304" pitchFamily="18" charset="0"/>
              </a:rPr>
              <a:t>“</a:t>
            </a:r>
            <a:r>
              <a:rPr lang="en-US" sz="2400" dirty="0" err="1">
                <a:latin typeface="Times New Roman" panose="02020603050405020304" pitchFamily="18" charset="0"/>
                <a:ea typeface="Times New Roman" panose="02020603050405020304" pitchFamily="18" charset="0"/>
              </a:rPr>
              <a:t>Cờ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cắm</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Lọng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khoa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ca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in </a:t>
            </a:r>
            <a:r>
              <a:rPr lang="en-US" sz="2400" dirty="0" err="1">
                <a:latin typeface="Times New Roman" panose="02020603050405020304" pitchFamily="18" charset="0"/>
                <a:ea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dễ</a:t>
            </a:r>
            <a:r>
              <a:rPr lang="en-US" sz="2400" dirty="0">
                <a:latin typeface="Times New Roman" panose="02020603050405020304" pitchFamily="18" charset="0"/>
                <a:ea typeface="Times New Roman" panose="02020603050405020304" pitchFamily="18" charset="0"/>
              </a:rPr>
              <a:t> “tam </a:t>
            </a:r>
            <a:r>
              <a:rPr lang="en-US" sz="2400" dirty="0" err="1">
                <a:latin typeface="Times New Roman" panose="02020603050405020304" pitchFamily="18" charset="0"/>
                <a:ea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hợp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cứu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lựa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chọn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giáo</a:t>
            </a:r>
            <a:r>
              <a:rPr lang="en-US" sz="2400" dirty="0">
                <a:latin typeface="Times New Roman" panose="02020603050405020304" pitchFamily="18" charset="0"/>
                <a:ea typeface="Times New Roman" panose="02020603050405020304" pitchFamily="18" charset="0"/>
              </a:rPr>
              <a:t> khoa </a:t>
            </a:r>
            <a:r>
              <a:rPr lang="en-US" sz="2400" dirty="0" err="1">
                <a:latin typeface="Times New Roman" panose="02020603050405020304" pitchFamily="18" charset="0"/>
                <a:ea typeface="Times New Roman" panose="02020603050405020304" pitchFamily="18" charset="0"/>
              </a:rPr>
              <a:t>chọn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cắm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a:t>
            </a:r>
            <a:r>
              <a:rPr lang="en-US" sz="2400" dirty="0">
                <a:latin typeface="Times New Roman" panose="02020603050405020304" pitchFamily="18" charset="0"/>
                <a:ea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dưới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quá</a:t>
            </a:r>
            <a:r>
              <a:rPr lang="en-US" sz="2400" dirty="0">
                <a:latin typeface="Times New Roman" panose="02020603050405020304" pitchFamily="18" charset="0"/>
                <a:ea typeface="Times New Roman" panose="02020603050405020304" pitchFamily="18" charset="0"/>
              </a:rPr>
              <a:t>! Theo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cắm</a:t>
            </a:r>
            <a:r>
              <a:rPr lang="en-US" sz="2400" dirty="0">
                <a:latin typeface="Times New Roman" panose="02020603050405020304" pitchFamily="18" charset="0"/>
                <a:ea typeface="Times New Roman" panose="02020603050405020304" pitchFamily="18" charset="0"/>
              </a:rPr>
              <a:t>” hay </a:t>
            </a:r>
            <a:r>
              <a:rPr lang="en-US" sz="2400" dirty="0" err="1">
                <a:latin typeface="Times New Roman" panose="02020603050405020304" pitchFamily="18" charset="0"/>
                <a:ea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2343150" marR="0" algn="just">
              <a:spcBef>
                <a:spcPts val="0"/>
              </a:spcBef>
              <a:spcAft>
                <a:spcPts val="0"/>
              </a:spcAft>
            </a:pP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Lọng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cắm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rợp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trời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sứ</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r>
              <a:rPr lang="en-US" sz="2400" dirty="0">
                <a:latin typeface="Times New Roman" panose="02020603050405020304" pitchFamily="18" charset="0"/>
                <a:ea typeface="Calibri" panose="020F0502020204030204" pitchFamily="34" charset="0"/>
              </a:rPr>
              <a:t>Quan </a:t>
            </a:r>
            <a:r>
              <a:rPr lang="en-US" sz="2400" dirty="0" err="1">
                <a:latin typeface="Times New Roman" panose="02020603050405020304" pitchFamily="18" charset="0"/>
                <a:ea typeface="Calibri" panose="020F0502020204030204" pitchFamily="34" charset="0"/>
              </a:rPr>
              <a:t>sứ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sứ</a:t>
            </a:r>
            <a:r>
              <a:rPr lang="en-US" sz="2400" dirty="0">
                <a:latin typeface="Times New Roman" panose="02020603050405020304" pitchFamily="18" charset="0"/>
                <a:ea typeface="Calibri" panose="020F0502020204030204" pitchFamily="34" charset="0"/>
              </a:rPr>
              <a:t> Nam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Nóocmăng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đèn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lễ</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xướng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danh</a:t>
            </a:r>
            <a:r>
              <a:rPr lang="en-US" sz="2400" dirty="0">
                <a:latin typeface="Times New Roman" panose="02020603050405020304" pitchFamily="18" charset="0"/>
                <a:ea typeface="Calibri" panose="020F0502020204030204" pitchFamily="34" charset="0"/>
              </a:rPr>
              <a:t> khoa </a:t>
            </a:r>
            <a:r>
              <a:rPr lang="en-US" sz="2400" dirty="0" err="1">
                <a:latin typeface="Times New Roman" panose="02020603050405020304" pitchFamily="18" charset="0"/>
                <a:ea typeface="Calibri" panose="020F0502020204030204" pitchFamily="34" charset="0"/>
              </a:rPr>
              <a:t>thi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hẳn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phải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cắm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cắm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thì</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Còn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cắm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váy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lê</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cũng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chỉnh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kém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quan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váy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dưới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mụ</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đầm</a:t>
            </a:r>
            <a:r>
              <a:rPr lang="en-US" sz="2400" dirty="0">
                <a:latin typeface="Times New Roman" panose="02020603050405020304" pitchFamily="18" charset="0"/>
                <a:ea typeface="Calibri" panose="020F0502020204030204" pitchFamily="34" charset="0"/>
              </a:rPr>
              <a:t>”! “Quan </a:t>
            </a:r>
            <a:r>
              <a:rPr lang="en-US" sz="2400" dirty="0" err="1">
                <a:latin typeface="Times New Roman" panose="02020603050405020304" pitchFamily="18" charset="0"/>
                <a:ea typeface="Calibri" panose="020F0502020204030204" pitchFamily="34" charset="0"/>
              </a:rPr>
              <a:t>sứ</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mụ</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đầm</a:t>
            </a:r>
            <a:r>
              <a:rPr lang="en-US" sz="2400" dirty="0">
                <a:latin typeface="Times New Roman" panose="02020603050405020304" pitchFamily="18" charset="0"/>
                <a:ea typeface="Calibri" panose="020F0502020204030204" pitchFamily="34" charset="0"/>
              </a:rPr>
              <a:t> ra”, </a:t>
            </a:r>
            <a:r>
              <a:rPr lang="en-US" sz="2400" dirty="0" err="1">
                <a:latin typeface="Times New Roman" panose="02020603050405020304" pitchFamily="18" charset="0"/>
                <a:ea typeface="Calibri" panose="020F0502020204030204" pitchFamily="34" charset="0"/>
              </a:rPr>
              <a:t>chúng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đến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nó</a:t>
            </a:r>
            <a:r>
              <a:rPr lang="en-US" sz="2400" dirty="0">
                <a:latin typeface="Times New Roman" panose="02020603050405020304" pitchFamily="18" charset="0"/>
                <a:ea typeface="Calibri" panose="020F0502020204030204" pitchFamily="34" charset="0"/>
              </a:rPr>
              <a:t> “ra”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thì</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quá</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chịu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Tú </a:t>
            </a:r>
            <a:r>
              <a:rPr lang="en-US" sz="2400" dirty="0" err="1">
                <a:latin typeface="Times New Roman" panose="02020603050405020304" pitchFamily="18" charset="0"/>
                <a:ea typeface="Calibri" panose="020F0502020204030204" pitchFamily="34" charset="0"/>
              </a:rPr>
              <a:t>Xương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đòn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trí</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bọn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nhốn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buổi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nhăng</a:t>
            </a:r>
            <a:r>
              <a:rPr lang="en-US" sz="2400" dirty="0">
                <a:latin typeface="Times New Roman" panose="02020603050405020304" pitchFamily="18" charset="0"/>
                <a:ea typeface="Calibri" panose="020F0502020204030204" pitchFamily="34" charset="0"/>
              </a:rPr>
              <a:t>! Tú </a:t>
            </a:r>
            <a:r>
              <a:rPr lang="en-US" sz="2400" dirty="0" err="1">
                <a:latin typeface="Times New Roman" panose="02020603050405020304" pitchFamily="18" charset="0"/>
                <a:ea typeface="Calibri" panose="020F0502020204030204" pitchFamily="34" charset="0"/>
              </a:rPr>
              <a:t>Xương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khẩu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chữ</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đôi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câu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tôn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nghiêm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đem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đọ</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hô</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đúng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thật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lợm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lộn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tùng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phèo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a:t>
            </a:r>
            <a:r>
              <a:rPr lang="en-US" sz="2400" dirty="0">
                <a:latin typeface="Times New Roman" panose="02020603050405020304" pitchFamily="18" charset="0"/>
                <a:ea typeface="Calibri" panose="020F0502020204030204" pitchFamily="34"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01255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4893647"/>
          </a:xfrm>
          <a:prstGeom prst="rect">
            <a:avLst/>
          </a:prstGeom>
          <a:noFill/>
        </p:spPr>
        <p:txBody>
          <a:bodyPr wrap="square" rtlCol="0">
            <a:spAutoFit/>
          </a:bodyPr>
          <a:lstStyle/>
          <a:p>
            <a:pPr algn="just"/>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võ</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nhô</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võng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võng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võng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thắm</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trường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mụ</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vịt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đầm</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đô'i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rồng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dô't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rPr>
              <a:t> ban... (</a:t>
            </a:r>
            <a:r>
              <a:rPr lang="en-US" sz="2400" dirty="0" err="1">
                <a:latin typeface="Times New Roman" panose="02020603050405020304" pitchFamily="18" charset="0"/>
                <a:ea typeface="Times New Roman" panose="02020603050405020304" pitchFamily="18" charset="0"/>
              </a:rPr>
              <a:t>Nguyễn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Tuân</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lộng</a:t>
            </a:r>
            <a:r>
              <a:rPr lang="en-US" sz="2400" dirty="0">
                <a:latin typeface="Times New Roman" panose="02020603050405020304" pitchFamily="18" charset="0"/>
                <a:ea typeface="Times New Roman" panose="02020603050405020304" pitchFamily="18" charset="0"/>
              </a:rPr>
              <a:t> sang </a:t>
            </a:r>
            <a:r>
              <a:rPr lang="en-US" sz="2400" dirty="0" err="1">
                <a:latin typeface="Times New Roman" panose="02020603050405020304" pitchFamily="18" charset="0"/>
                <a:ea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trầm</a:t>
            </a:r>
            <a:r>
              <a:rPr lang="en-US" sz="2400" dirty="0">
                <a:latin typeface="Times New Roman" panose="02020603050405020304" pitchFamily="18" charset="0"/>
                <a:ea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nhắn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nhủ</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Bắc</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marL="2171700" marR="0" algn="just">
              <a:spcBef>
                <a:spcPts val="0"/>
              </a:spcBef>
              <a:spcAft>
                <a:spcPts val="0"/>
              </a:spcAft>
            </a:pPr>
            <a:r>
              <a:rPr lang="en-US"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Nhân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tài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đất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Bắc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nào</a:t>
            </a:r>
            <a:r>
              <a:rPr lang="en-US" sz="2400" i="1" dirty="0">
                <a:latin typeface="Times New Roman" panose="02020603050405020304" pitchFamily="18" charset="0"/>
                <a:ea typeface="Times New Roman" panose="02020603050405020304" pitchFamily="18" charset="0"/>
              </a:rPr>
              <a:t> ai </a:t>
            </a:r>
            <a:r>
              <a:rPr lang="en-US" sz="2400" i="1" dirty="0" err="1">
                <a:latin typeface="Times New Roman" panose="02020603050405020304" pitchFamily="18" charset="0"/>
                <a:ea typeface="Times New Roman" panose="02020603050405020304" pitchFamily="18" charset="0"/>
              </a:rPr>
              <a:t>đó</a:t>
            </a:r>
            <a:endParaRPr lang="en-US" sz="2000" dirty="0">
              <a:latin typeface="Times New Roman" panose="02020603050405020304" pitchFamily="18" charset="0"/>
              <a:ea typeface="Times New Roman" panose="02020603050405020304" pitchFamily="18" charset="0"/>
            </a:endParaRPr>
          </a:p>
          <a:p>
            <a:pPr marL="2171700" marR="0" algn="just">
              <a:spcBef>
                <a:spcPts val="0"/>
              </a:spcBef>
              <a:spcAft>
                <a:spcPts val="0"/>
              </a:spcAft>
            </a:pPr>
            <a:r>
              <a:rPr lang="en-US" sz="2400" i="1" dirty="0" err="1">
                <a:latin typeface="Times New Roman" panose="02020603050405020304" pitchFamily="18" charset="0"/>
                <a:ea typeface="Times New Roman" panose="02020603050405020304" pitchFamily="18" charset="0"/>
              </a:rPr>
              <a:t>Ngoảnh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cổ</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nước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r>
              <a:rPr lang="en-US" sz="2400" dirty="0" err="1">
                <a:latin typeface="Times New Roman" panose="02020603050405020304" pitchFamily="18" charset="0"/>
                <a:ea typeface="Calibri" panose="020F0502020204030204" pitchFamily="34" charset="0"/>
              </a:rPr>
              <a:t>Giọng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trữ</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thấm</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thìa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ấy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sự</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cộng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hưởng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điệu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trữ</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nhiệt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huyết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quốc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kỷ</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Phan </a:t>
            </a:r>
            <a:r>
              <a:rPr lang="en-US" sz="2400" dirty="0" err="1">
                <a:latin typeface="Times New Roman" panose="02020603050405020304" pitchFamily="18" charset="0"/>
                <a:ea typeface="Calibri" panose="020F0502020204030204" pitchFamily="34" charset="0"/>
              </a:rPr>
              <a:t>Bội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Châu</a:t>
            </a:r>
            <a:r>
              <a:rPr lang="en-US" sz="2400" dirty="0">
                <a:latin typeface="Times New Roman" panose="02020603050405020304" pitchFamily="18" charset="0"/>
                <a:ea typeface="Calibri" panose="020F0502020204030204" pitchFamily="34" charset="0"/>
              </a:rPr>
              <a:t>, Phan </a:t>
            </a:r>
            <a:r>
              <a:rPr lang="en-US" sz="2400" dirty="0" err="1">
                <a:latin typeface="Times New Roman" panose="02020603050405020304" pitchFamily="18" charset="0"/>
                <a:ea typeface="Calibri" panose="020F0502020204030204" pitchFamily="34" charset="0"/>
              </a:rPr>
              <a:t>Châu</a:t>
            </a:r>
            <a:r>
              <a:rPr lang="en-US" sz="2400" dirty="0">
                <a:latin typeface="Times New Roman" panose="02020603050405020304" pitchFamily="18" charset="0"/>
                <a:ea typeface="Calibri" panose="020F0502020204030204" pitchFamily="34" charset="0"/>
              </a:rPr>
              <a:t> Trinh, </a:t>
            </a:r>
            <a:r>
              <a:rPr lang="en-US" sz="2400" dirty="0" err="1">
                <a:latin typeface="Times New Roman" panose="02020603050405020304" pitchFamily="18" charset="0"/>
                <a:ea typeface="Calibri" panose="020F0502020204030204" pitchFamily="34" charset="0"/>
              </a:rPr>
              <a:t>Huỳnh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Thúc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giọng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điệu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chung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những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tâìn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lòng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quô'c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ấy</a:t>
            </a:r>
            <a:r>
              <a:rPr lang="en-US" sz="2400" dirty="0">
                <a:latin typeface="Times New Roman" panose="02020603050405020304" pitchFamily="18" charset="0"/>
                <a:ea typeface="Calibri" panose="020F0502020204030204" pitchFamily="34" charset="0"/>
              </a:rPr>
              <a:t>, ta </a:t>
            </a:r>
            <a:r>
              <a:rPr lang="en-US" sz="2400" dirty="0" err="1">
                <a:latin typeface="Times New Roman" panose="02020603050405020304" pitchFamily="18" charset="0"/>
                <a:ea typeface="Calibri" panose="020F0502020204030204" pitchFamily="34" charset="0"/>
              </a:rPr>
              <a:t>vẫn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nhận</a:t>
            </a:r>
            <a:r>
              <a:rPr lang="en-US" sz="2400" dirty="0">
                <a:latin typeface="Times New Roman" panose="02020603050405020304" pitchFamily="18" charset="0"/>
                <a:ea typeface="Calibri" panose="020F0502020204030204" pitchFamily="34" charset="0"/>
              </a:rPr>
              <a:t> ra </a:t>
            </a:r>
            <a:r>
              <a:rPr lang="en-US" sz="2400" dirty="0" err="1">
                <a:latin typeface="Times New Roman" panose="02020603050405020304" pitchFamily="18" charset="0"/>
                <a:ea typeface="Calibri" panose="020F0502020204030204" pitchFamily="34" charset="0"/>
              </a:rPr>
              <a:t>sắc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riêng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Tú </a:t>
            </a:r>
            <a:r>
              <a:rPr lang="en-US" sz="2400" dirty="0" err="1">
                <a:latin typeface="Times New Roman" panose="02020603050405020304" pitchFamily="18" charset="0"/>
                <a:ea typeface="Calibri" panose="020F0502020204030204" pitchFamily="34" charset="0"/>
              </a:rPr>
              <a:t>Xương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thì</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xót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thổn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thức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Nhân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tài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Bắc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nào</a:t>
            </a:r>
            <a:r>
              <a:rPr lang="en-US" sz="2400" dirty="0">
                <a:latin typeface="Times New Roman" panose="02020603050405020304" pitchFamily="18" charset="0"/>
                <a:ea typeface="Calibri" panose="020F0502020204030204" pitchFamily="34" charset="0"/>
              </a:rPr>
              <a:t> ai </a:t>
            </a:r>
            <a:r>
              <a:rPr lang="en-US" sz="2400" dirty="0" err="1">
                <a:latin typeface="Times New Roman" panose="02020603050405020304" pitchFamily="18" charset="0"/>
                <a:ea typeface="Calibri" panose="020F0502020204030204" pitchFamily="34" charset="0"/>
              </a:rPr>
              <a:t>đó</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thì</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kiêu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trịch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thượng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Ngoảnh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lại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nước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361509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4031873"/>
          </a:xfrm>
          <a:prstGeom prst="rect">
            <a:avLst/>
          </a:prstGeom>
          <a:noFill/>
        </p:spPr>
        <p:txBody>
          <a:bodyPr wrap="square" rtlCol="0">
            <a:spAutoFit/>
          </a:bodyPr>
          <a:lstStyle/>
          <a:p>
            <a:pPr algn="just"/>
            <a:r>
              <a:rPr lang="en-US" sz="3200" dirty="0" err="1">
                <a:latin typeface="Times New Roman" panose="02020603050405020304" pitchFamily="18" charset="0"/>
                <a:ea typeface="Times New Roman" panose="02020603050405020304" pitchFamily="18" charset="0"/>
              </a:rPr>
              <a:t>Không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dễ</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ngoảnh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Bắc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trọng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hơn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nữa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tấm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lòng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tộc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tài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Bắc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phục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Đúng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yêu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thổn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Tú </a:t>
            </a:r>
            <a:r>
              <a:rPr lang="en-US" sz="3200" dirty="0" err="1">
                <a:latin typeface="Times New Roman" panose="02020603050405020304" pitchFamily="18" charset="0"/>
                <a:ea typeface="Times New Roman" panose="02020603050405020304" pitchFamily="18" charset="0"/>
              </a:rPr>
              <a:t>Xương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vật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ngôn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thơ</a:t>
            </a:r>
            <a:r>
              <a:rPr lang="en-US" sz="32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2000250" marR="0" algn="just">
              <a:spcBef>
                <a:spcPts val="0"/>
              </a:spcBef>
              <a:spcAft>
                <a:spcPts val="0"/>
              </a:spcAft>
            </a:pPr>
            <a:r>
              <a:rPr lang="en-US" sz="3200" i="1" dirty="0">
                <a:latin typeface="Times New Roman" panose="02020603050405020304" pitchFamily="18" charset="0"/>
                <a:ea typeface="Times New Roman" panose="02020603050405020304" pitchFamily="18" charset="0"/>
              </a:rPr>
              <a:t>“</a:t>
            </a:r>
            <a:r>
              <a:rPr lang="en-US" sz="3200" i="1" dirty="0" err="1">
                <a:latin typeface="Times New Roman" panose="02020603050405020304" pitchFamily="18" charset="0"/>
                <a:ea typeface="Times New Roman" panose="02020603050405020304" pitchFamily="18" charset="0"/>
              </a:rPr>
              <a:t>Trời</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không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chớp</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hể</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chẳng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mưa</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nguồn</a:t>
            </a:r>
            <a:endParaRPr lang="en-US" sz="2800" dirty="0">
              <a:latin typeface="Times New Roman" panose="02020603050405020304" pitchFamily="18" charset="0"/>
              <a:ea typeface="Times New Roman" panose="02020603050405020304" pitchFamily="18" charset="0"/>
            </a:endParaRPr>
          </a:p>
          <a:p>
            <a:pPr marL="2000250" marR="0" algn="just">
              <a:spcBef>
                <a:spcPts val="0"/>
              </a:spcBef>
              <a:spcAft>
                <a:spcPts val="0"/>
              </a:spcAft>
            </a:pPr>
            <a:r>
              <a:rPr lang="en-US" sz="3200" i="1" dirty="0" err="1">
                <a:latin typeface="Times New Roman" panose="02020603050405020304" pitchFamily="18" charset="0"/>
                <a:ea typeface="Times New Roman" panose="02020603050405020304" pitchFamily="18" charset="0"/>
              </a:rPr>
              <a:t>Đêm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nảo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đêm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nao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tớ</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củng</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buồn</a:t>
            </a:r>
            <a:r>
              <a:rPr lang="en-US" sz="32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3371850" marR="0" indent="285750" algn="just">
              <a:spcBef>
                <a:spcPts val="0"/>
              </a:spcBef>
              <a:spcAft>
                <a:spcPts val="0"/>
              </a:spcAft>
            </a:pPr>
            <a:r>
              <a:rPr lang="en-US" sz="3200" i="1" dirty="0">
                <a:latin typeface="Times New Roman" panose="02020603050405020304" pitchFamily="18" charset="0"/>
                <a:ea typeface="Times New Roman" panose="02020603050405020304" pitchFamily="18" charset="0"/>
              </a:rPr>
              <a:t>(</a:t>
            </a:r>
            <a:r>
              <a:rPr lang="en-US" sz="3200" i="1" dirty="0" err="1">
                <a:latin typeface="Times New Roman" panose="02020603050405020304" pitchFamily="18" charset="0"/>
                <a:ea typeface="Times New Roman" panose="02020603050405020304" pitchFamily="18" charset="0"/>
              </a:rPr>
              <a:t>Đêm</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hè</a:t>
            </a:r>
            <a:r>
              <a:rPr lang="en-US" sz="32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754237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Dưới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Tú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tượng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Tú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nỗi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nhục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Lễ</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xướng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khoa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nỗi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nhục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“Theo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tôi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ở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hữu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cụ</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liệu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hữu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được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bao la,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định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mở</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được ra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nhịp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điệp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Tuân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Lễ</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xướng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khoa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Dậu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Trần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lúc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sang.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nháo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hố</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lốn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nhuệ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Bọn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nghênh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ngang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trường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nỗi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ô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nhục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Nỗi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tỉnh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tầng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430429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5262979"/>
          </a:xfrm>
          <a:prstGeom prst="rect">
            <a:avLst/>
          </a:prstGeom>
          <a:noFill/>
        </p:spPr>
        <p:txBody>
          <a:bodyPr wrap="square" rtlCol="0">
            <a:spAutoFit/>
          </a:bodyPr>
          <a:lstStyle/>
          <a:p>
            <a:pPr algn="just"/>
            <a:r>
              <a:rPr lang="en-US" sz="2800" dirty="0" err="1">
                <a:latin typeface="Times New Roman" panose="02020603050405020304" pitchFamily="18" charset="0"/>
                <a:ea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Tú </a:t>
            </a:r>
            <a:r>
              <a:rPr lang="en-US" sz="2800" dirty="0" err="1">
                <a:latin typeface="Times New Roman" panose="02020603050405020304" pitchFamily="18" charset="0"/>
                <a:ea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thấm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thìa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ghét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bọn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thù</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nhục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bút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bộc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lộ</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ngợi</a:t>
            </a:r>
            <a:r>
              <a:rPr lang="en-US" sz="2800" dirty="0">
                <a:latin typeface="Times New Roman" panose="02020603050405020304" pitchFamily="18" charset="0"/>
                <a:ea typeface="Times New Roman" panose="02020603050405020304" pitchFamily="18" charset="0"/>
              </a:rPr>
              <a:t> ca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Đổ</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2286000" marR="0" algn="just">
              <a:spcBef>
                <a:spcPts val="0"/>
              </a:spcBef>
              <a:spcAft>
                <a:spcPts val="0"/>
              </a:spcAft>
            </a:pPr>
            <a:r>
              <a:rPr lang="en-US" sz="2800" i="1" dirty="0">
                <a:latin typeface="Times New Roman" panose="02020603050405020304" pitchFamily="18" charset="0"/>
                <a:ea typeface="Times New Roman" panose="02020603050405020304" pitchFamily="18" charset="0"/>
              </a:rPr>
              <a:t>“Kia ai </a:t>
            </a:r>
            <a:r>
              <a:rPr lang="en-US" sz="2800" i="1" dirty="0" err="1">
                <a:latin typeface="Times New Roman" panose="02020603050405020304" pitchFamily="18" charset="0"/>
                <a:ea typeface="Times New Roman" panose="02020603050405020304" pitchFamily="18" charset="0"/>
              </a:rPr>
              <a:t>chín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suối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xương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nát</a:t>
            </a:r>
            <a:endParaRPr lang="en-US" sz="2400" dirty="0">
              <a:latin typeface="Times New Roman" panose="02020603050405020304" pitchFamily="18" charset="0"/>
              <a:ea typeface="Times New Roman" panose="02020603050405020304" pitchFamily="18" charset="0"/>
            </a:endParaRPr>
          </a:p>
          <a:p>
            <a:pPr marL="2286000" marR="0" algn="just">
              <a:spcBef>
                <a:spcPts val="0"/>
              </a:spcBef>
              <a:spcAft>
                <a:spcPts val="0"/>
              </a:spcAft>
            </a:pPr>
            <a:r>
              <a:rPr lang="en-US" sz="2800" i="1" dirty="0" err="1">
                <a:latin typeface="Times New Roman" panose="02020603050405020304" pitchFamily="18" charset="0"/>
                <a:ea typeface="Times New Roman" panose="02020603050405020304" pitchFamily="18" charset="0"/>
              </a:rPr>
              <a:t>Có</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lẽ</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nghìn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vẫn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còn</a:t>
            </a:r>
            <a:r>
              <a:rPr lang="en-US" sz="2800" i="1"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indent="457200" algn="just"/>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Bằng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nghệ</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thúy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miêu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phép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giọng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điệu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mỉa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rồi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trữ</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xót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Vịnh</a:t>
            </a:r>
            <a:r>
              <a:rPr lang="en-US" sz="2800" dirty="0">
                <a:latin typeface="Times New Roman" panose="02020603050405020304" pitchFamily="18" charset="0"/>
                <a:ea typeface="Times New Roman" panose="02020603050405020304" pitchFamily="18" charset="0"/>
              </a:rPr>
              <a:t> khoa </a:t>
            </a:r>
            <a:r>
              <a:rPr lang="en-US" sz="2800" dirty="0" err="1">
                <a:latin typeface="Times New Roman" panose="02020603050405020304" pitchFamily="18" charset="0"/>
                <a:ea typeface="Times New Roman" panose="02020603050405020304" pitchFamily="18" charset="0"/>
              </a:rPr>
              <a:t>thi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nhốn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nháo</a:t>
            </a:r>
            <a:r>
              <a:rPr lang="en-US" sz="2800" dirty="0">
                <a:latin typeface="Times New Roman" panose="02020603050405020304" pitchFamily="18" charset="0"/>
                <a:ea typeface="Times New Roman" panose="02020603050405020304" pitchFamily="18" charset="0"/>
              </a:rPr>
              <a:t>, ô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nửa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 ta, </a:t>
            </a:r>
            <a:r>
              <a:rPr lang="en-US" sz="2800" dirty="0" err="1">
                <a:latin typeface="Times New Roman" panose="02020603050405020304" pitchFamily="18" charset="0"/>
                <a:ea typeface="Times New Roman" panose="02020603050405020304" pitchFamily="18" charset="0"/>
              </a:rPr>
              <a:t>đồng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nói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123339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down)">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32656" y="868585"/>
            <a:ext cx="12126687" cy="6054543"/>
          </a:xfrm>
          <a:prstGeom prst="rect">
            <a:avLst/>
          </a:prstGeom>
          <a:noFill/>
        </p:spPr>
        <p:txBody>
          <a:bodyPr wrap="square" rtlCol="0">
            <a:spAutoFit/>
          </a:bodyPr>
          <a:lstStyle/>
          <a:p>
            <a:pPr algn="just">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dàn</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lộn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chặt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chẽ</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Theo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latin typeface="Times New Roman" panose="02020603050405020304" pitchFamily="18" charset="0"/>
                <a:ea typeface="Calibri" panose="020F0502020204030204" pitchFamily="34" charset="0"/>
                <a:cs typeface="Times New Roman" panose="02020603050405020304" pitchFamily="18" charset="0"/>
              </a:rPr>
              <a:t>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đảm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trago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latin typeface="Times New Roman" panose="02020603050405020304" pitchFamily="18" charset="0"/>
                <a:ea typeface="Calibri" panose="020F0502020204030204" pitchFamily="34" charset="0"/>
                <a:cs typeface="Times New Roman" panose="02020603050405020304" pitchFamily="18" charset="0"/>
              </a:rPr>
              <a:t>). Theo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án</a:t>
            </a:r>
            <a:r>
              <a:rPr lang="en-US" sz="2800" dirty="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latin typeface="Times New Roman" panose="02020603050405020304" pitchFamily="18" charset="0"/>
                <a:ea typeface="Calibri" panose="020F0502020204030204" pitchFamily="34" charset="0"/>
                <a:cs typeface="Times New Roman" panose="02020603050405020304" pitchFamily="18" charset="0"/>
              </a:rPr>
              <a:t> dung.</a:t>
            </a:r>
          </a:p>
        </p:txBody>
      </p:sp>
      <p:sp>
        <p:nvSpPr>
          <p:cNvPr id="2" name="TextBox 1">
            <a:extLst>
              <a:ext uri="{FF2B5EF4-FFF2-40B4-BE49-F238E27FC236}">
                <a16:creationId xmlns:a16="http://schemas.microsoft.com/office/drawing/2014/main" id="{0FC492E8-D22E-49DF-8BC6-CAF5820205D9}"/>
              </a:ext>
            </a:extLst>
          </p:cNvPr>
          <p:cNvSpPr txBox="1"/>
          <p:nvPr/>
        </p:nvSpPr>
        <p:spPr>
          <a:xfrm>
            <a:off x="2413416" y="-1888761"/>
            <a:ext cx="4826833"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B6538687-85A5-40AB-B563-14808FD8DD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13280296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103853" y="899933"/>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73867"/>
            <a:ext cx="12022833" cy="732508"/>
          </a:xfrm>
          <a:prstGeom prst="rect">
            <a:avLst/>
          </a:prstGeom>
          <a:noFill/>
        </p:spPr>
        <p:txBody>
          <a:bodyPr wrap="square" rtlCol="0">
            <a:spAutoFit/>
          </a:bodyPr>
          <a:lstStyle/>
          <a:p>
            <a:pPr algn="just">
              <a:lnSpc>
                <a:spcPct val="107000"/>
              </a:lnSpc>
            </a:pP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Đề</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5: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Phân</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tích</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bài</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thơ</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Đất</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vị</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Hoàng</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của</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Trần</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Tế</a:t>
            </a:r>
            <a:r>
              <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 </a:t>
            </a:r>
            <a:r>
              <a:rPr lang="en-US" sz="4000" dirty="0" err="1">
                <a:solidFill>
                  <a:srgbClr val="7030A0"/>
                </a:solidFill>
                <a:latin typeface="#9Slide05 Brannboll Ny" panose="02000000000000000000" pitchFamily="2" charset="0"/>
                <a:ea typeface="Calibri" panose="020F0502020204030204" pitchFamily="34" charset="0"/>
                <a:cs typeface="Times New Roman" panose="02020603050405020304" pitchFamily="18" charset="0"/>
              </a:rPr>
              <a:t>Xương</a:t>
            </a:r>
            <a:endParaRPr lang="en-US" sz="4000" dirty="0">
              <a:solidFill>
                <a:srgbClr val="7030A0"/>
              </a:solidFill>
              <a:latin typeface="#9Slide05 Brannboll Ny" panose="020000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0E703AC-4C73-471A-92D6-BEF729480089}"/>
              </a:ext>
            </a:extLst>
          </p:cNvPr>
          <p:cNvSpPr txBox="1"/>
          <p:nvPr/>
        </p:nvSpPr>
        <p:spPr>
          <a:xfrm>
            <a:off x="3252866" y="-1903751"/>
            <a:ext cx="51566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5c2e70c9d5c47">
            <a:hlinkClick r:id="" action="ppaction://media"/>
            <a:extLst>
              <a:ext uri="{FF2B5EF4-FFF2-40B4-BE49-F238E27FC236}">
                <a16:creationId xmlns:a16="http://schemas.microsoft.com/office/drawing/2014/main" id="{50E79AD2-7DBB-42FF-89A3-24394F817E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
        <p:nvSpPr>
          <p:cNvPr id="3" name="TextBox 2">
            <a:extLst>
              <a:ext uri="{FF2B5EF4-FFF2-40B4-BE49-F238E27FC236}">
                <a16:creationId xmlns:a16="http://schemas.microsoft.com/office/drawing/2014/main" id="{54F1C811-110F-465B-A4BC-E64BF5F524E9}"/>
              </a:ext>
            </a:extLst>
          </p:cNvPr>
          <p:cNvSpPr txBox="1"/>
          <p:nvPr/>
        </p:nvSpPr>
        <p:spPr>
          <a:xfrm>
            <a:off x="1060221" y="2319871"/>
            <a:ext cx="8050696" cy="966996"/>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Dàn</a:t>
            </a:r>
            <a:r>
              <a:rPr kumimoji="0" lang="en-US" sz="5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 ý chi </a:t>
            </a:r>
            <a:r>
              <a:rPr kumimoji="0" lang="en-US" sz="5400" b="0" i="0" u="none" strike="noStrike" kern="1200" cap="none" spc="0" normalizeH="0" baseline="0" noProof="0" dirty="0" err="1">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rPr>
              <a:t>tiết</a:t>
            </a:r>
            <a:endParaRPr kumimoji="0" lang="en-US" sz="5400" b="0" i="0" u="none" strike="noStrike" kern="1200" cap="none" spc="0" normalizeH="0" baseline="0" noProof="0" dirty="0">
              <a:ln>
                <a:noFill/>
              </a:ln>
              <a:solidFill>
                <a:srgbClr val="7030A0"/>
              </a:solidFill>
              <a:effectLst/>
              <a:uLnTx/>
              <a:uFillTx/>
              <a:latin typeface="#9Slide05 Brannboll Ny"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9529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8D83A57D-3D40-4160-9735-3841BD6AB510}"/>
              </a:ext>
            </a:extLst>
          </p:cNvPr>
          <p:cNvSpPr txBox="1"/>
          <p:nvPr/>
        </p:nvSpPr>
        <p:spPr>
          <a:xfrm>
            <a:off x="65314" y="1166648"/>
            <a:ext cx="12061372" cy="5022850"/>
          </a:xfrm>
          <a:prstGeom prst="rect">
            <a:avLst/>
          </a:prstGeom>
          <a:noFill/>
        </p:spPr>
        <p:txBody>
          <a:bodyPr wrap="square" rtlCol="0">
            <a:spAutoFit/>
          </a:bodyPr>
          <a:lstStyle/>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bài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a. Hai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đề</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771650" marR="0" fontAlgn="base">
              <a:spcBef>
                <a:spcPts val="0"/>
              </a:spcBef>
              <a:spcAft>
                <a:spcPts val="0"/>
              </a:spcAft>
            </a:pPr>
            <a:r>
              <a:rPr lang="en-US" sz="2400" i="1" dirty="0">
                <a:solidFill>
                  <a:srgbClr val="000000"/>
                </a:solidFill>
                <a:latin typeface="Times New Roman" panose="02020603050405020304" pitchFamily="18" charset="0"/>
                <a:ea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đất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nào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như</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đất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ấy</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không</a:t>
            </a:r>
            <a:br>
              <a:rPr lang="en-US" sz="2400" i="1" dirty="0">
                <a:solidFill>
                  <a:srgbClr val="000000"/>
                </a:solidFill>
                <a:latin typeface="Times New Roman" panose="02020603050405020304" pitchFamily="18" charset="0"/>
                <a:ea typeface="Times New Roman" panose="02020603050405020304" pitchFamily="18" charset="0"/>
              </a:rPr>
            </a:br>
            <a:r>
              <a:rPr lang="en-US" sz="2400" i="1" dirty="0" err="1">
                <a:solidFill>
                  <a:srgbClr val="000000"/>
                </a:solidFill>
                <a:latin typeface="Times New Roman" panose="02020603050405020304" pitchFamily="18" charset="0"/>
                <a:ea typeface="Times New Roman" panose="02020603050405020304" pitchFamily="18" charset="0"/>
              </a:rPr>
              <a:t>Phố</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phường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tiếp</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giáp</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bờ</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sông</a:t>
            </a:r>
            <a:r>
              <a:rPr lang="en-US" sz="2400" i="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fontAlgn="base"/>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phẩm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đáo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=&gt;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xót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dâng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cũng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xót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tốt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tươi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bây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đâu</a:t>
            </a:r>
            <a:r>
              <a:rPr lang="en-US" sz="2400" dirty="0">
                <a:solidFill>
                  <a:srgbClr val="000000"/>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fontAlgn="base"/>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thị</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xót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phồn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giờ</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còn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đâu</a:t>
            </a:r>
            <a:r>
              <a:rPr lang="en-US" sz="24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50256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185B584C-8BC9-459B-A5A1-57EAC6FD8542}"/>
              </a:ext>
            </a:extLst>
          </p:cNvPr>
          <p:cNvSpPr txBox="1"/>
          <p:nvPr/>
        </p:nvSpPr>
        <p:spPr>
          <a:xfrm>
            <a:off x="0" y="973867"/>
            <a:ext cx="12126686" cy="5598136"/>
          </a:xfrm>
          <a:prstGeom prst="rect">
            <a:avLst/>
          </a:prstGeom>
          <a:noFill/>
        </p:spPr>
        <p:txBody>
          <a:bodyPr wrap="square" rtlCol="0">
            <a:spAutoFit/>
          </a:bodyPr>
          <a:lstStyle/>
          <a:p>
            <a:pPr>
              <a:lnSpc>
                <a:spcPct val="107000"/>
              </a:lnSpc>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027363" marR="0">
              <a:lnSpc>
                <a:spcPct val="107000"/>
              </a:lnSpc>
              <a:spcBef>
                <a:spcPts val="0"/>
              </a:spcBef>
              <a:spcAft>
                <a:spcPts val="0"/>
              </a:spcAft>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lỗi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phép</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khinh</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b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nọ</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chanh</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chua</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vợ</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chửi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chồng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52388" marR="0">
              <a:lnSpc>
                <a:spcPct val="107000"/>
              </a:lnSpc>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xót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nghe</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bờ</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ấy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ấy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vượt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chuẩn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rõ</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b="1" dirty="0">
                <a:latin typeface="Times New Roman" panose="02020603050405020304" pitchFamily="18" charset="0"/>
                <a:ea typeface="Calibri" panose="020F0502020204030204" pitchFamily="34" charset="0"/>
                <a:cs typeface="Times New Roman" panose="02020603050405020304" pitchFamily="18" charset="0"/>
              </a:rPr>
              <a:t>c. Hai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15888" marR="0" indent="1712913">
              <a:lnSpc>
                <a:spcPct val="107000"/>
              </a:lnSpc>
              <a:spcBef>
                <a:spcPts val="0"/>
              </a:spcBef>
              <a:spcAft>
                <a:spcPts val="0"/>
              </a:spcAft>
            </a:pP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Keo</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cú</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cứt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sắt</a:t>
            </a:r>
            <a:b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lam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thở</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rặt</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hơi</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br>
              <a:rPr 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đẩy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riêng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nhỏ</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nữa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nát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đảo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hội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nửa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1617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185B584C-8BC9-459B-A5A1-57EAC6FD8542}"/>
              </a:ext>
            </a:extLst>
          </p:cNvPr>
          <p:cNvSpPr txBox="1"/>
          <p:nvPr/>
        </p:nvSpPr>
        <p:spPr>
          <a:xfrm>
            <a:off x="0" y="973867"/>
            <a:ext cx="12126686" cy="4858702"/>
          </a:xfrm>
          <a:prstGeom prst="rect">
            <a:avLst/>
          </a:prstGeom>
          <a:noFill/>
        </p:spPr>
        <p:txBody>
          <a:bodyPr wrap="square" rtlCol="0">
            <a:spAutoFit/>
          </a:bodyPr>
          <a:lstStyle/>
          <a:p>
            <a:pPr>
              <a:lnSpc>
                <a:spcPct val="107000"/>
              </a:lnSpc>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Hai câu kết</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2057400" marR="30480" algn="just">
              <a:spcBef>
                <a:spcPts val="0"/>
              </a:spcBef>
              <a:spcAft>
                <a:spcPts val="0"/>
              </a:spcAft>
            </a:pPr>
            <a:r>
              <a:rPr lang="en-US" sz="2400" i="1">
                <a:solidFill>
                  <a:srgbClr val="000000"/>
                </a:solidFill>
                <a:latin typeface="Times New Roman" panose="02020603050405020304" pitchFamily="18" charset="0"/>
                <a:ea typeface="Times New Roman" panose="02020603050405020304" pitchFamily="18" charset="0"/>
              </a:rPr>
              <a:t>"Bắc Nam hỏi khắp người bao tỉnh</a:t>
            </a:r>
            <a:endParaRPr lang="en-US" sz="2000">
              <a:latin typeface="Times New Roman" panose="02020603050405020304" pitchFamily="18" charset="0"/>
              <a:ea typeface="Times New Roman" panose="02020603050405020304" pitchFamily="18" charset="0"/>
            </a:endParaRPr>
          </a:p>
          <a:p>
            <a:pPr marL="2057400" marR="30480" algn="just">
              <a:spcBef>
                <a:spcPts val="0"/>
              </a:spcBef>
              <a:spcAft>
                <a:spcPts val="0"/>
              </a:spcAft>
            </a:pPr>
            <a:r>
              <a:rPr lang="en-US" sz="2400">
                <a:solidFill>
                  <a:srgbClr val="000000"/>
                </a:solidFill>
                <a:latin typeface="Times New Roman" panose="02020603050405020304" pitchFamily="18" charset="0"/>
                <a:ea typeface="Times New Roman" panose="02020603050405020304" pitchFamily="18" charset="0"/>
              </a:rPr>
              <a:t>  </a:t>
            </a:r>
            <a:r>
              <a:rPr lang="en-US" sz="2400" i="1">
                <a:solidFill>
                  <a:srgbClr val="000000"/>
                </a:solidFill>
                <a:latin typeface="Times New Roman" panose="02020603050405020304" pitchFamily="18" charset="0"/>
                <a:ea typeface="Times New Roman" panose="02020603050405020304" pitchFamily="18" charset="0"/>
              </a:rPr>
              <a:t>Có đất nào như đất ấy không?".</a:t>
            </a:r>
            <a:endParaRPr lang="en-US" sz="2000">
              <a:latin typeface="Times New Roman" panose="02020603050405020304" pitchFamily="18" charset="0"/>
              <a:ea typeface="Times New Roman" panose="02020603050405020304" pitchFamily="18" charset="0"/>
            </a:endParaRPr>
          </a:p>
          <a:p>
            <a:pPr>
              <a:lnSpc>
                <a:spcPct val="107000"/>
              </a:lnSpc>
              <a:spcBef>
                <a:spcPts val="750"/>
              </a:spcBef>
            </a:pPr>
            <a:r>
              <a:rPr lang="en-US" sz="2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Câu hỏi tu từ ở cuối đoạn như một tiếng khóc tỉ tê, thương thay cho vận mệnh đất nước. Mở đầu và kết thúc đều là câu hỏi “ Có đất nào như đất ấy không?” vừa xót xa, đay nghiến cái xã hội thối nát lúc bấy giờ.</a:t>
            </a:r>
            <a:br>
              <a:rPr lang="en-US" sz="2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Nghệ thuật châm biếm, câu hỏi tu từ đầu cuối tương ứng, đã vạch trần được bộ mặt thật của xã hội nửa phong kiến đồng thời qua đây nhà thơ Tú Xương cũng bày tỏ thái độ tố cáo, đả kích sâu cay với những con người vì đồng tiền mà đánh mất giá trị bản thân, giá trị đạo đức xã hội. Đó là nỗi đau của người trong cuộc, đớn đau trước vận mệnh đất nước.</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Kết bài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Khẳng định lại giá trị của bài thơ</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1372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1937500" cy="740203"/>
          </a:xfrm>
          <a:prstGeom prst="rect">
            <a:avLst/>
          </a:prstGeom>
          <a:noFill/>
        </p:spPr>
        <p:txBody>
          <a:bodyPr wrap="square" rtlCol="0">
            <a:spAutoFit/>
          </a:bodyPr>
          <a:lstStyle/>
          <a:p>
            <a:pPr marL="0" marR="0" lvl="0" indent="457200" algn="ctr" defTabSz="914400" rtl="0" eaLnBrk="1" fontAlgn="auto" latinLnBrk="0" hangingPunct="1">
              <a:lnSpc>
                <a:spcPct val="107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Bài</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viết</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tham</a:t>
            </a:r>
            <a:r>
              <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rPr>
              <a:t>khảo</a:t>
            </a:r>
            <a:endParaRPr kumimoji="0" lang="en-US" sz="4000" b="0" i="0" u="none" strike="noStrike" kern="1200" cap="none" spc="0" normalizeH="0" baseline="0" noProof="0" dirty="0">
              <a:ln>
                <a:noFill/>
              </a:ln>
              <a:solidFill>
                <a:srgbClr val="7030A0"/>
              </a:solidFill>
              <a:effectLst/>
              <a:uLnTx/>
              <a:uFillTx/>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D4B94ED0-983E-4B75-B058-F200E70EFD54}"/>
              </a:ext>
            </a:extLst>
          </p:cNvPr>
          <p:cNvSpPr txBox="1"/>
          <p:nvPr/>
        </p:nvSpPr>
        <p:spPr>
          <a:xfrm>
            <a:off x="65314" y="1714070"/>
            <a:ext cx="12061372" cy="4729500"/>
          </a:xfrm>
          <a:prstGeom prst="rect">
            <a:avLst/>
          </a:prstGeom>
          <a:noFill/>
        </p:spPr>
        <p:txBody>
          <a:bodyPr wrap="square" rtlCol="0">
            <a:spAutoFit/>
          </a:bodyPr>
          <a:lstStyle/>
          <a:p>
            <a:pPr indent="457200" algn="just">
              <a:spcAft>
                <a:spcPts val="1560"/>
              </a:spcAft>
            </a:pPr>
            <a:r>
              <a:rPr lang="en-US" sz="2400" dirty="0" err="1">
                <a:latin typeface="Times New Roman" panose="02020603050405020304" pitchFamily="18" charset="0"/>
                <a:ea typeface="Times New Roman" panose="02020603050405020304" pitchFamily="18" charset="0"/>
              </a:rPr>
              <a:t>Trần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biếm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kích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liệt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roi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bộ</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mặt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hội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sinh</a:t>
            </a:r>
            <a:r>
              <a:rPr lang="en-US" sz="2400" dirty="0">
                <a:latin typeface="Times New Roman" panose="02020603050405020304" pitchFamily="18" charset="0"/>
                <a:ea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trực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buổi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nhiễu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nhương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lũ</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nhố</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giữa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được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ô</a:t>
            </a:r>
            <a:r>
              <a:rPr lang="en-US" sz="2400" dirty="0" err="1">
                <a:solidFill>
                  <a:srgbClr val="333333"/>
                </a:solidFill>
                <a:latin typeface="Times New Roman" panose="02020603050405020304" pitchFamily="18" charset="0"/>
                <a:ea typeface="Times New Roman" panose="02020603050405020304" pitchFamily="18" charset="0"/>
              </a:rPr>
              <a:t>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viết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lên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nhiều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vần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sâu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sắc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chua</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xót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phản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ánh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thực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trạng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đó</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một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những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phẩm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tiêu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biểu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phải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kể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đến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bài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i="1" dirty="0">
                <a:solidFill>
                  <a:srgbClr val="333333"/>
                </a:solidFill>
                <a:latin typeface="Times New Roman" panose="02020603050405020304" pitchFamily="18" charset="0"/>
                <a:ea typeface="Times New Roman" panose="02020603050405020304" pitchFamily="18" charset="0"/>
              </a:rPr>
              <a:t>“</a:t>
            </a:r>
            <a:r>
              <a:rPr lang="en-US" sz="2400" i="1" dirty="0" err="1">
                <a:solidFill>
                  <a:srgbClr val="333333"/>
                </a:solidFill>
                <a:latin typeface="Times New Roman" panose="02020603050405020304" pitchFamily="18" charset="0"/>
                <a:ea typeface="Times New Roman" panose="02020603050405020304" pitchFamily="18" charset="0"/>
              </a:rPr>
              <a:t>Đất</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Vị</a:t>
            </a:r>
            <a:r>
              <a:rPr lang="en-US" sz="2400" i="1" dirty="0">
                <a:solidFill>
                  <a:srgbClr val="333333"/>
                </a:solidFill>
                <a:latin typeface="Times New Roman" panose="02020603050405020304" pitchFamily="18" charset="0"/>
                <a:ea typeface="Times New Roman" panose="02020603050405020304" pitchFamily="18" charset="0"/>
              </a:rPr>
              <a:t> </a:t>
            </a:r>
            <a:r>
              <a:rPr lang="en-US" sz="2400" i="1" dirty="0" err="1">
                <a:solidFill>
                  <a:srgbClr val="333333"/>
                </a:solidFill>
                <a:latin typeface="Times New Roman" panose="02020603050405020304" pitchFamily="18" charset="0"/>
                <a:ea typeface="Times New Roman" panose="02020603050405020304" pitchFamily="18" charset="0"/>
              </a:rPr>
              <a:t>Hoàng</a:t>
            </a:r>
            <a:r>
              <a:rPr lang="en-US" sz="2400" i="1" dirty="0">
                <a:solidFill>
                  <a:srgbClr val="333333"/>
                </a:solidFill>
                <a:latin typeface="Times New Roman" panose="02020603050405020304" pitchFamily="18" charset="0"/>
                <a:ea typeface="Times New Roman" panose="02020603050405020304" pitchFamily="18" charset="0"/>
              </a:rPr>
              <a: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Bài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thơ</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là</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tinh</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thần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lẽ</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sống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của</a:t>
            </a:r>
            <a:r>
              <a:rPr lang="en-US" sz="2400" dirty="0">
                <a:solidFill>
                  <a:srgbClr val="333333"/>
                </a:solidFill>
                <a:latin typeface="Times New Roman" panose="02020603050405020304" pitchFamily="18" charset="0"/>
                <a:ea typeface="Times New Roman" panose="02020603050405020304" pitchFamily="18" charset="0"/>
              </a:rPr>
              <a:t> con </a:t>
            </a:r>
            <a:r>
              <a:rPr lang="en-US" sz="2400" dirty="0" err="1">
                <a:solidFill>
                  <a:srgbClr val="333333"/>
                </a:solidFill>
                <a:latin typeface="Times New Roman" panose="02020603050405020304" pitchFamily="18" charset="0"/>
                <a:ea typeface="Times New Roman" panose="02020603050405020304" pitchFamily="18" charset="0"/>
              </a:rPr>
              <a:t>người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đồng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thời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thể</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hiện</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thái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độ</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châm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biếm</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các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thói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hư</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tật</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xấu</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trong</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xã</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hội</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lúc</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bấy</a:t>
            </a:r>
            <a:r>
              <a:rPr lang="en-US" sz="2400" dirty="0">
                <a:solidFill>
                  <a:srgbClr val="333333"/>
                </a:solidFill>
                <a:latin typeface="Times New Roman" panose="02020603050405020304" pitchFamily="18" charset="0"/>
                <a:ea typeface="Times New Roman" panose="02020603050405020304" pitchFamily="18" charset="0"/>
              </a:rPr>
              <a:t> </a:t>
            </a:r>
            <a:r>
              <a:rPr lang="en-US" sz="2400" dirty="0" err="1">
                <a:solidFill>
                  <a:srgbClr val="333333"/>
                </a:solidFill>
                <a:latin typeface="Times New Roman" panose="02020603050405020304" pitchFamily="18" charset="0"/>
                <a:ea typeface="Times New Roman" panose="02020603050405020304" pitchFamily="18" charset="0"/>
              </a:rPr>
              <a:t>giờ</a:t>
            </a:r>
            <a:r>
              <a:rPr lang="en-US" sz="2400" dirty="0">
                <a:solidFill>
                  <a:srgbClr val="333333"/>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a:r>
              <a:rPr lang="en-US" sz="2400" dirty="0">
                <a:solidFill>
                  <a:srgbClr val="000000"/>
                </a:solidFill>
                <a:latin typeface="Times New Roman" panose="02020603050405020304" pitchFamily="18" charset="0"/>
                <a:ea typeface="Calibri" panose="020F0502020204030204" pitchFamily="34" charset="0"/>
              </a:rPr>
              <a:t>"</a:t>
            </a:r>
            <a:r>
              <a:rPr lang="en-US" sz="2400" dirty="0" err="1">
                <a:solidFill>
                  <a:srgbClr val="000000"/>
                </a:solidFill>
                <a:latin typeface="Times New Roman" panose="02020603050405020304" pitchFamily="18" charset="0"/>
                <a:ea typeface="Calibri" panose="020F0502020204030204" pitchFamily="34" charset="0"/>
              </a:rPr>
              <a:t>Vị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Hoàng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quê</a:t>
            </a:r>
            <a:r>
              <a:rPr lang="en-US" sz="2400" dirty="0">
                <a:solidFill>
                  <a:srgbClr val="000000"/>
                </a:solidFill>
                <a:latin typeface="Times New Roman" panose="02020603050405020304" pitchFamily="18" charset="0"/>
                <a:ea typeface="Calibri" panose="020F0502020204030204" pitchFamily="34" charset="0"/>
              </a:rPr>
              <a:t> cha </a:t>
            </a:r>
            <a:r>
              <a:rPr lang="en-US" sz="2400" dirty="0" err="1">
                <a:solidFill>
                  <a:srgbClr val="000000"/>
                </a:solidFill>
                <a:latin typeface="Times New Roman" panose="02020603050405020304" pitchFamily="18" charset="0"/>
                <a:ea typeface="Calibri" panose="020F0502020204030204" pitchFamily="34" charset="0"/>
              </a:rPr>
              <a:t>đất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tổ</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Tú </a:t>
            </a:r>
            <a:r>
              <a:rPr lang="en-US" sz="2400" dirty="0" err="1">
                <a:solidFill>
                  <a:srgbClr val="000000"/>
                </a:solidFill>
                <a:latin typeface="Times New Roman" panose="02020603050405020304" pitchFamily="18" charset="0"/>
                <a:ea typeface="Calibri" panose="020F0502020204030204" pitchFamily="34" charset="0"/>
              </a:rPr>
              <a:t>Xương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Hoàng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xưa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Thủy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chảy</a:t>
            </a:r>
            <a:r>
              <a:rPr lang="en-US" sz="2400" dirty="0">
                <a:solidFill>
                  <a:srgbClr val="000000"/>
                </a:solidFill>
                <a:latin typeface="Times New Roman" panose="02020603050405020304" pitchFamily="18" charset="0"/>
                <a:ea typeface="Calibri" panose="020F0502020204030204" pitchFamily="34" charset="0"/>
              </a:rPr>
              <a:t> qua. </a:t>
            </a:r>
            <a:r>
              <a:rPr lang="en-US" sz="2400" dirty="0" err="1">
                <a:solidFill>
                  <a:srgbClr val="000000"/>
                </a:solidFill>
                <a:latin typeface="Times New Roman" panose="02020603050405020304" pitchFamily="18" charset="0"/>
                <a:ea typeface="Calibri" panose="020F0502020204030204" pitchFamily="34" charset="0"/>
              </a:rPr>
              <a:t>Ngày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Tây</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chiếm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đóng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thành</a:t>
            </a:r>
            <a:r>
              <a:rPr lang="en-US" sz="2400" dirty="0">
                <a:solidFill>
                  <a:srgbClr val="000000"/>
                </a:solidFill>
                <a:latin typeface="Times New Roman" panose="02020603050405020304" pitchFamily="18" charset="0"/>
                <a:ea typeface="Calibri" panose="020F0502020204030204" pitchFamily="34" charset="0"/>
              </a:rPr>
              <a:t> Nam, </a:t>
            </a:r>
            <a:r>
              <a:rPr lang="en-US" sz="2400" dirty="0" err="1">
                <a:solidFill>
                  <a:srgbClr val="000000"/>
                </a:solidFill>
                <a:latin typeface="Times New Roman" panose="02020603050405020304" pitchFamily="18" charset="0"/>
                <a:ea typeface="Calibri" panose="020F0502020204030204" pitchFamily="34" charset="0"/>
              </a:rPr>
              <a:t>khi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cờ</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xuất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thì</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Thuỷ</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lấp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Hoàng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vốn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miền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quê</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thứ</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chuối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ngon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nổi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tiếng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cùng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Tú </a:t>
            </a:r>
            <a:r>
              <a:rPr lang="en-US" sz="2400" dirty="0" err="1">
                <a:solidFill>
                  <a:srgbClr val="000000"/>
                </a:solidFill>
                <a:latin typeface="Times New Roman" panose="02020603050405020304" pitchFamily="18" charset="0"/>
                <a:ea typeface="Calibri" panose="020F0502020204030204" pitchFamily="34" charset="0"/>
              </a:rPr>
              <a:t>Xương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trở</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thành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thổ</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đặc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sản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quê</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trăm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năm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trước</a:t>
            </a:r>
            <a:r>
              <a:rPr lang="en-US" sz="2400" dirty="0">
                <a:solidFill>
                  <a:srgbClr val="000000"/>
                </a:solidFill>
                <a:latin typeface="Times New Roman" panose="02020603050405020304" pitchFamily="18" charset="0"/>
                <a:ea typeface="Calibri" panose="020F0502020204030204" pitchFamily="34" charset="0"/>
              </a:rPr>
              <a:t>, được </a:t>
            </a:r>
            <a:r>
              <a:rPr lang="en-US" sz="2400" dirty="0" err="1">
                <a:solidFill>
                  <a:srgbClr val="000000"/>
                </a:solidFill>
                <a:latin typeface="Times New Roman" panose="02020603050405020304" pitchFamily="18" charset="0"/>
                <a:ea typeface="Calibri" panose="020F0502020204030204" pitchFamily="34" charset="0"/>
              </a:rPr>
              <a:t>truyền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tụng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trong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dân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chuối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ngự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thơ</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Xương</a:t>
            </a:r>
            <a:r>
              <a:rPr lang="en-US" sz="2400" dirty="0">
                <a:solidFill>
                  <a:srgbClr val="000000"/>
                </a:solidFill>
                <a:latin typeface="Times New Roman" panose="02020603050405020304" pitchFamily="18" charset="0"/>
                <a:ea typeface="Calibri" panose="020F0502020204030204" pitchFamily="34"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72235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heel(1)">
                                      <p:cBhvr>
                                        <p:cTn id="24" dur="2000"/>
                                        <p:tgtEl>
                                          <p:spTgt spid="3">
                                            <p:txEl>
                                              <p:pRg st="0" end="0"/>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heel(1)">
                                      <p:cBhvr>
                                        <p:cTn id="2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185B584C-8BC9-459B-A5A1-57EAC6FD8542}"/>
              </a:ext>
            </a:extLst>
          </p:cNvPr>
          <p:cNvSpPr txBox="1"/>
          <p:nvPr/>
        </p:nvSpPr>
        <p:spPr>
          <a:xfrm>
            <a:off x="0" y="973867"/>
            <a:ext cx="12126686" cy="4210448"/>
          </a:xfrm>
          <a:prstGeom prst="rect">
            <a:avLst/>
          </a:prstGeom>
          <a:noFill/>
        </p:spPr>
        <p:txBody>
          <a:bodyPr wrap="square" rtlCol="0">
            <a:spAutoFit/>
          </a:bodyPr>
          <a:lstStyle/>
          <a:p>
            <a:pPr algn="just">
              <a:lnSpc>
                <a:spcPct val="107000"/>
              </a:lnSpc>
              <a:spcBef>
                <a:spcPts val="750"/>
              </a:spcBef>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vốn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sang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chốn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lốn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dở</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dở</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lộn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xộn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tang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Tú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xót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đen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Tú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nỗi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xót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thói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đen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quyền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quê</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đau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Tú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man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xấu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ờ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Nam.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00121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185B584C-8BC9-459B-A5A1-57EAC6FD8542}"/>
              </a:ext>
            </a:extLst>
          </p:cNvPr>
          <p:cNvSpPr txBox="1"/>
          <p:nvPr/>
        </p:nvSpPr>
        <p:spPr>
          <a:xfrm>
            <a:off x="0" y="973867"/>
            <a:ext cx="12126686" cy="4210448"/>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75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cũng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vốn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sang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chốn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hổ</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lốn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dở</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dở</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lộn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xộn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tang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sút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Tú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nỗi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quê</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xót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đen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quê</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xưa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Tú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nỗi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quê</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xót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đen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chủ</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quê</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xưa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đau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Tú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cổ</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man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buồn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chuyện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xấu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ờ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p>
        </p:txBody>
      </p:sp>
    </p:spTree>
    <p:extLst>
      <p:ext uri="{BB962C8B-B14F-4D97-AF65-F5344CB8AC3E}">
        <p14:creationId xmlns:p14="http://schemas.microsoft.com/office/powerpoint/2010/main" val="218191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185B584C-8BC9-459B-A5A1-57EAC6FD8542}"/>
              </a:ext>
            </a:extLst>
          </p:cNvPr>
          <p:cNvSpPr txBox="1"/>
          <p:nvPr/>
        </p:nvSpPr>
        <p:spPr>
          <a:xfrm>
            <a:off x="0" y="973867"/>
            <a:ext cx="12126686" cy="513249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750"/>
              </a:spcBef>
              <a:spcAft>
                <a:spcPts val="0"/>
              </a:spcAft>
              <a:buClrTx/>
              <a:buSzTx/>
              <a:buFontTx/>
              <a:buNone/>
              <a:tabLst/>
              <a:defRPr/>
            </a:pP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được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cú</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niềm</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mệnh</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tộc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Tú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sản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giặc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xơ</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Tú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đớn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mệnh</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đảo</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lộn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xấu</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đau</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cáo</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xã</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bấy</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771650" marR="0" lvl="0" indent="0" algn="l" defTabSz="914400" rtl="0" eaLnBrk="1" fontAlgn="auto" latinLnBrk="0" hangingPunct="1">
              <a:lnSpc>
                <a:spcPct val="107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phường</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giáp</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bờ</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1" u="none" strike="noStrike" kern="1200" cap="none" spc="0" normalizeH="0" baseline="0" noProof="0" dirty="0" err="1">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800" b="0" i="1"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49697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10CAB061-8A88-46BD-8B2C-CF4E32C99C31}"/>
              </a:ext>
            </a:extLst>
          </p:cNvPr>
          <p:cNvSpPr txBox="1"/>
          <p:nvPr/>
        </p:nvSpPr>
        <p:spPr>
          <a:xfrm>
            <a:off x="65314" y="1124607"/>
            <a:ext cx="12061372" cy="4807791"/>
          </a:xfrm>
          <a:prstGeom prst="rect">
            <a:avLst/>
          </a:prstGeom>
          <a:noFill/>
        </p:spPr>
        <p:txBody>
          <a:bodyPr wrap="square" rtlCol="0">
            <a:spAutoFit/>
          </a:bodyPr>
          <a:lstStyle/>
          <a:p>
            <a:pPr algn="just">
              <a:lnSpc>
                <a:spcPct val="107000"/>
              </a:lnSpc>
              <a:spcBef>
                <a:spcPts val="750"/>
              </a:spcBef>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chát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đọa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chốn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bời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đớn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chua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Tú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trù</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phồn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lụy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lộn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1828800" marR="0">
              <a:lnSpc>
                <a:spcPct val="107000"/>
              </a:lnSpc>
              <a:spcBef>
                <a:spcPts val="0"/>
              </a:spcBef>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khinh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bố</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nọ</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chanh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chua</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vợ</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chửi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97108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10CAB061-8A88-46BD-8B2C-CF4E32C99C31}"/>
              </a:ext>
            </a:extLst>
          </p:cNvPr>
          <p:cNvSpPr txBox="1"/>
          <p:nvPr/>
        </p:nvSpPr>
        <p:spPr>
          <a:xfrm>
            <a:off x="65314" y="1124607"/>
            <a:ext cx="12061372" cy="4807791"/>
          </a:xfrm>
          <a:prstGeom prst="rect">
            <a:avLst/>
          </a:prstGeom>
          <a:noFill/>
        </p:spPr>
        <p:txBody>
          <a:bodyPr wrap="square" rtlCol="0">
            <a:spAutoFit/>
          </a:bodyPr>
          <a:lstStyle/>
          <a:p>
            <a:pPr algn="just">
              <a:lnSpc>
                <a:spcPct val="107000"/>
              </a:lnSpc>
              <a:spcBef>
                <a:spcPts val="750"/>
              </a:spcBef>
            </a:pPr>
            <a:r>
              <a:rPr lang="en-US" sz="2400">
                <a:latin typeface="Times New Roman" panose="02020603050405020304" pitchFamily="18" charset="0"/>
                <a:ea typeface="Times New Roman" panose="02020603050405020304" pitchFamily="18" charset="0"/>
                <a:cs typeface="Times New Roman" panose="02020603050405020304" pitchFamily="18" charset="0"/>
              </a:rPr>
              <a:t>Giặc chiếm đất, chiếm nhà, chiếm ruộng… của ta, phố phường cứ thế mọc lên và chúng càng vơ vét, càng bóc lột ta để làm giàu. Những đạo lí truyền thống chữ “hiếu” luôn đặt lên hàng đầu của ta từ ngàn đời nay còn đâu khi “con khinh bố”. Bố mẹ là </a:t>
            </a:r>
            <a:r>
              <a:rPr lang="en-US" sz="2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 chăm lo cho </a:t>
            </a:r>
            <a:r>
              <a:rPr lang="en-US" sz="2400">
                <a:latin typeface="Times New Roman" panose="02020603050405020304" pitchFamily="18" charset="0"/>
                <a:ea typeface="Times New Roman" panose="02020603050405020304" pitchFamily="18" charset="0"/>
                <a:cs typeface="Times New Roman" panose="02020603050405020304" pitchFamily="18" charset="0"/>
              </a:rPr>
              <a:t>ta, vậy lí do nào đã khiến cho tình cảm thiêng liêng ấy bị coi thường. Đó còn là “mụ vợ chanh chua”, người con gái nước Nam dịu dàng, nữ tính đi đâu mất rồi, thay vào đó lại là “mụ vợ chửi chồng”. Lí do gì đã khiến mọi trật tự, mọi đạo lí truyền thống tốt đẹp của nhân dân ta bị đảo lộn, bị xáo trộn như vậy? Phải chăng đồng tiền đã làm cho con người ta mờ mắt, chỉ ham đến vinh hoa phú quý mà bỏ quên những điều xưa cũ, những đạo lí ân nghĩa thủy chung, những chuẩn mực đạo đức của ta. Ta thật sợ, ghê tởm cái xã hội nhem nhuốc, dơ bẩn lúc bấy giờ. Một gia đình không tốt, “hỏng” từ vợ - chồng đến con cái, vậy xã hội làm sao tốt đẹp đây?</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1714500" marR="0">
              <a:lnSpc>
                <a:spcPct val="107000"/>
              </a:lnSpc>
              <a:spcBef>
                <a:spcPts val="0"/>
              </a:spcBef>
              <a:spcAft>
                <a:spcPts val="0"/>
              </a:spcAft>
            </a:pPr>
            <a:r>
              <a:rPr lang="en-US" sz="2400">
                <a:latin typeface="Times New Roman" panose="02020603050405020304" pitchFamily="18" charset="0"/>
                <a:ea typeface="Times New Roman" panose="02020603050405020304" pitchFamily="18" charset="0"/>
                <a:cs typeface="Times New Roman" panose="02020603050405020304" pitchFamily="18" charset="0"/>
              </a:rPr>
              <a:t>“</a:t>
            </a:r>
            <a:r>
              <a:rPr lang="en-US" sz="2400" i="1">
                <a:latin typeface="Times New Roman" panose="02020603050405020304" pitchFamily="18" charset="0"/>
                <a:ea typeface="Times New Roman" panose="02020603050405020304" pitchFamily="18" charset="0"/>
                <a:cs typeface="Times New Roman" panose="02020603050405020304" pitchFamily="18" charset="0"/>
              </a:rPr>
              <a:t>Keo cú người đâu như cứt sắt</a:t>
            </a:r>
            <a:br>
              <a:rPr lang="en-US" sz="2400" i="1">
                <a:latin typeface="Times New Roman" panose="02020603050405020304" pitchFamily="18" charset="0"/>
                <a:ea typeface="Times New Roman" panose="02020603050405020304" pitchFamily="18" charset="0"/>
                <a:cs typeface="Times New Roman" panose="02020603050405020304" pitchFamily="18" charset="0"/>
              </a:rPr>
            </a:br>
            <a:r>
              <a:rPr lang="en-US" sz="2400" i="1">
                <a:latin typeface="Times New Roman" panose="02020603050405020304" pitchFamily="18" charset="0"/>
                <a:ea typeface="Times New Roman" panose="02020603050405020304" pitchFamily="18" charset="0"/>
                <a:cs typeface="Times New Roman" panose="02020603050405020304" pitchFamily="18" charset="0"/>
              </a:rPr>
              <a:t>Tham lam chuyện thở rặt hơi đồng”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9574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4" y="973867"/>
            <a:ext cx="12061372" cy="5132495"/>
          </a:xfrm>
          <a:prstGeom prst="rect">
            <a:avLst/>
          </a:prstGeom>
          <a:noFill/>
        </p:spPr>
        <p:txBody>
          <a:bodyPr wrap="square" rtlCol="0">
            <a:spAutoFit/>
          </a:bodyPr>
          <a:lstStyle/>
          <a:p>
            <a:pPr algn="just">
              <a:lnSpc>
                <a:spcPct val="107000"/>
              </a:lnSpc>
            </a:pPr>
            <a:r>
              <a:rPr lang="en-US" sz="2800" b="1" dirty="0">
                <a:latin typeface="Times New Roman" panose="02020603050405020304" pitchFamily="18" charset="0"/>
                <a:ea typeface="Calibri" panose="020F0502020204030204" pitchFamily="34" charset="0"/>
                <a:cs typeface="Times New Roman" panose="02020603050405020304" pitchFamily="18" charset="0"/>
              </a:rPr>
              <a:t>3.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sửa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viết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dàn</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được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lô-gic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chỉnh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soát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xem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chú</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nét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nọi</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bổ</a:t>
            </a:r>
            <a:r>
              <a:rPr lang="en-US" sz="2800" dirty="0">
                <a:latin typeface="Times New Roman" panose="02020603050405020304" pitchFamily="18" charset="0"/>
                <a:ea typeface="Calibri" panose="020F0502020204030204" pitchFamily="34" charset="0"/>
                <a:cs typeface="Times New Roman" panose="02020603050405020304" pitchFamily="18" charset="0"/>
              </a:rPr>
              <a:t> sung.</a:t>
            </a:r>
          </a:p>
          <a:p>
            <a:pPr algn="just">
              <a:lnSpc>
                <a:spcPct val="107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ý.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rút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gọn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bổ</a:t>
            </a:r>
            <a:r>
              <a:rPr lang="en-US" sz="2800" dirty="0">
                <a:latin typeface="Times New Roman" panose="02020603050405020304" pitchFamily="18" charset="0"/>
                <a:ea typeface="Calibri" panose="020F0502020204030204" pitchFamily="34" charset="0"/>
                <a:cs typeface="Times New Roman" panose="02020603050405020304" pitchFamily="18" charset="0"/>
              </a:rPr>
              <a:t> sung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317724D2-189A-4340-BE7D-913B37FCFFA8}"/>
              </a:ext>
            </a:extLst>
          </p:cNvPr>
          <p:cNvSpPr txBox="1"/>
          <p:nvPr/>
        </p:nvSpPr>
        <p:spPr>
          <a:xfrm>
            <a:off x="2398426" y="-1858780"/>
            <a:ext cx="511164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B1EDAE35-60C4-4FDE-A98A-E60D71564C5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Tree>
    <p:extLst>
      <p:ext uri="{BB962C8B-B14F-4D97-AF65-F5344CB8AC3E}">
        <p14:creationId xmlns:p14="http://schemas.microsoft.com/office/powerpoint/2010/main" val="25696823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barn(inVertical)">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arn(inVertical)">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barn(inVertical)">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10CAB061-8A88-46BD-8B2C-CF4E32C99C31}"/>
              </a:ext>
            </a:extLst>
          </p:cNvPr>
          <p:cNvSpPr txBox="1"/>
          <p:nvPr/>
        </p:nvSpPr>
        <p:spPr>
          <a:xfrm>
            <a:off x="65314" y="1124607"/>
            <a:ext cx="12061372" cy="4412618"/>
          </a:xfrm>
          <a:prstGeom prst="rect">
            <a:avLst/>
          </a:prstGeom>
          <a:noFill/>
        </p:spPr>
        <p:txBody>
          <a:bodyPr wrap="square" rtlCol="0">
            <a:spAutoFit/>
          </a:bodyPr>
          <a:lstStyle/>
          <a:p>
            <a:pPr algn="just">
              <a:lnSpc>
                <a:spcPct val="107000"/>
              </a:lnSpc>
              <a:spcBef>
                <a:spcPts val="750"/>
              </a:spcBef>
            </a:pPr>
            <a:r>
              <a:rPr lang="en-US" sz="2400">
                <a:latin typeface="Times New Roman" panose="02020603050405020304" pitchFamily="18" charset="0"/>
                <a:ea typeface="Times New Roman" panose="02020603050405020304" pitchFamily="18" charset="0"/>
                <a:cs typeface="Times New Roman" panose="02020603050405020304" pitchFamily="18" charset="0"/>
              </a:rPr>
              <a:t>Hai câu thơ sau là cảnh vẽ về con người đối nhau, một tứ thơ đầy hoàn thiện nhưng cũng đầy chua xót. Những kẻ tham lam, keo cú trên đất nước ta nhiều vô kể. Họ bần tiện, ghê gớm đến nỗi “như cứt sắt”- một chất thải ra từ đất nung không còn thể đẽo gặm gì nữa. Đó còn là những con người tham lam, vơ vét cho bản thân mà quên đi cái giá trị của con người, mở miệng ra là thấy nói chuyện tiền, lấy tiền làm chuẩn mực của đạo đức, đánh giá một con người. Thối tha thay cái xã hội lúc bấy giờ, đớn đau thay cho những con người bị tha hóa. Nhà thơ Tú Xương thật tài tình khi vận dụng nghệ thuật so sánh kết hợp với biện pháp đảo ngữ làm cho các câu thơ trở nên có giá trị thẩm mĩ cao. Giọng thơ trở nên dữ dội, khinh bỉ hơn bao giờ hết. Đó là một bản cáo trạng mà nhà thơ viết lên để tố cáo những kẻ tham lam, vì tiền mà đánh mất đạo đức con người.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40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a:latin typeface="Times New Roman" panose="02020603050405020304" pitchFamily="18" charset="0"/>
                <a:ea typeface="Times New Roman" panose="02020603050405020304" pitchFamily="18" charset="0"/>
                <a:cs typeface="Times New Roman" panose="02020603050405020304" pitchFamily="18" charset="0"/>
              </a:rPr>
              <a:t>Bắc Nam hỏi khắp người bao tỉnh</a:t>
            </a:r>
            <a:br>
              <a:rPr lang="en-US" sz="2400" i="1">
                <a:latin typeface="Times New Roman" panose="02020603050405020304" pitchFamily="18" charset="0"/>
                <a:ea typeface="Times New Roman" panose="02020603050405020304" pitchFamily="18" charset="0"/>
                <a:cs typeface="Times New Roman" panose="02020603050405020304" pitchFamily="18" charset="0"/>
              </a:rPr>
            </a:br>
            <a:r>
              <a:rPr lang="en-US" sz="2400" i="1">
                <a:latin typeface="Times New Roman" panose="02020603050405020304" pitchFamily="18" charset="0"/>
                <a:ea typeface="Times New Roman" panose="02020603050405020304" pitchFamily="18" charset="0"/>
                <a:cs typeface="Times New Roman" panose="02020603050405020304" pitchFamily="18" charset="0"/>
              </a:rPr>
              <a:t>Có đất nào như đất ấy không”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68980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 TRÀO PHÚNG)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65314" y="936900"/>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a:extLst>
              <a:ext uri="{FF2B5EF4-FFF2-40B4-BE49-F238E27FC236}">
                <a16:creationId xmlns:a16="http://schemas.microsoft.com/office/drawing/2014/main" id="{09479A7D-7B8D-42B0-8BE7-C4108BFB1176}"/>
              </a:ext>
            </a:extLst>
          </p:cNvPr>
          <p:cNvSpPr txBox="1"/>
          <p:nvPr/>
        </p:nvSpPr>
        <p:spPr>
          <a:xfrm>
            <a:off x="3897443" y="-1813810"/>
            <a:ext cx="41672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9Slide05 Fourth Medium" panose="00000600000000000000" pitchFamily="2"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 name="TextBox 2">
            <a:extLst>
              <a:ext uri="{FF2B5EF4-FFF2-40B4-BE49-F238E27FC236}">
                <a16:creationId xmlns:a16="http://schemas.microsoft.com/office/drawing/2014/main" id="{10CAB061-8A88-46BD-8B2C-CF4E32C99C31}"/>
              </a:ext>
            </a:extLst>
          </p:cNvPr>
          <p:cNvSpPr txBox="1"/>
          <p:nvPr/>
        </p:nvSpPr>
        <p:spPr>
          <a:xfrm>
            <a:off x="65314" y="1124607"/>
            <a:ext cx="12061372" cy="5696111"/>
          </a:xfrm>
          <a:prstGeom prst="rect">
            <a:avLst/>
          </a:prstGeom>
          <a:noFill/>
        </p:spPr>
        <p:txBody>
          <a:bodyPr wrap="square" rtlCol="0">
            <a:spAutoFit/>
          </a:bodyPr>
          <a:lstStyle/>
          <a:p>
            <a:pPr>
              <a:lnSpc>
                <a:spcPct val="107000"/>
              </a:lnSpc>
              <a:spcBef>
                <a:spcPts val="750"/>
              </a:spcBef>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Tú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kịch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tật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lẫn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lộn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tê</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đay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nghiến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nát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bấy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ea typeface="Times New Roman" panose="02020603050405020304" pitchFamily="18" charset="0"/>
                <a:cs typeface="Times New Roman" panose="02020603050405020304" pitchFamily="18" charset="0"/>
              </a:rPr>
            </a:b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Nôm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Bốn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dội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ám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Tú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khẩu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Bút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điêu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ngâm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Vị</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Tú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Xương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trào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phúng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đàn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tộc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750"/>
              </a:spcBef>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76695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51"/>
          <p:cNvPicPr preferRelativeResize="0"/>
          <p:nvPr/>
        </p:nvPicPr>
        <p:blipFill rotWithShape="1">
          <a:blip r:embed="rId3">
            <a:alphaModFix/>
          </a:blip>
          <a:srcRect/>
          <a:stretch/>
        </p:blipFill>
        <p:spPr>
          <a:xfrm>
            <a:off x="4125608" y="734832"/>
            <a:ext cx="7064739" cy="5548124"/>
          </a:xfrm>
          <a:prstGeom prst="rect">
            <a:avLst/>
          </a:prstGeom>
          <a:noFill/>
          <a:ln>
            <a:noFill/>
          </a:ln>
        </p:spPr>
      </p:pic>
      <p:sp>
        <p:nvSpPr>
          <p:cNvPr id="601" name="Google Shape;601;p51"/>
          <p:cNvSpPr txBox="1"/>
          <p:nvPr/>
        </p:nvSpPr>
        <p:spPr>
          <a:xfrm>
            <a:off x="634918" y="575044"/>
            <a:ext cx="6502400" cy="209288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Chúc</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các</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em</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một</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ngày</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thật</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vui</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 </a:t>
            </a:r>
            <a:r>
              <a:rPr kumimoji="0" lang="en-US" sz="6500" b="1" i="0" u="none" strike="noStrike" kern="1200" cap="none" spc="0" normalizeH="0" baseline="0" noProof="0" dirty="0" err="1">
                <a:ln>
                  <a:noFill/>
                </a:ln>
                <a:solidFill>
                  <a:srgbClr val="953734"/>
                </a:solidFill>
                <a:effectLst/>
                <a:uLnTx/>
                <a:uFillTx/>
                <a:latin typeface="Calibri"/>
                <a:ea typeface="Calibri"/>
                <a:cs typeface="Calibri"/>
                <a:sym typeface="Calibri"/>
              </a:rPr>
              <a:t>nhé</a:t>
            </a:r>
            <a:r>
              <a:rPr kumimoji="0" lang="en-US" sz="6500" b="1" i="0" u="none" strike="noStrike" kern="1200" cap="none" spc="0" normalizeH="0" baseline="0" noProof="0" dirty="0">
                <a:ln>
                  <a:noFill/>
                </a:ln>
                <a:solidFill>
                  <a:srgbClr val="953734"/>
                </a:solidFill>
                <a:effectLst/>
                <a:uLnTx/>
                <a:uFillTx/>
                <a:latin typeface="Calibri"/>
                <a:ea typeface="Calibri"/>
                <a:cs typeface="Calibri"/>
                <a:sym typeface="Calibri"/>
              </a:rPr>
              <a:t>!</a:t>
            </a:r>
            <a:endParaRPr kumimoji="0" sz="6500" b="1" i="0" u="none" strike="noStrike" kern="1200" cap="none" spc="0" normalizeH="0" baseline="0" noProof="0" dirty="0">
              <a:ln>
                <a:noFill/>
              </a:ln>
              <a:solidFill>
                <a:srgbClr val="953734"/>
              </a:solidFill>
              <a:effectLst/>
              <a:uLnTx/>
              <a:uFillTx/>
              <a:latin typeface="Calibri"/>
              <a:ea typeface="Calibri"/>
              <a:cs typeface="Calibri"/>
              <a:sym typeface="Calibri"/>
            </a:endParaRPr>
          </a:p>
        </p:txBody>
      </p:sp>
      <p:pic>
        <p:nvPicPr>
          <p:cNvPr id="602" name="Google Shape;602;p51"/>
          <p:cNvPicPr preferRelativeResize="0"/>
          <p:nvPr/>
        </p:nvPicPr>
        <p:blipFill rotWithShape="1">
          <a:blip r:embed="rId4">
            <a:alphaModFix/>
          </a:blip>
          <a:srcRect/>
          <a:stretch/>
        </p:blipFill>
        <p:spPr>
          <a:xfrm>
            <a:off x="1333500" y="2033810"/>
            <a:ext cx="4762500" cy="5200650"/>
          </a:xfrm>
          <a:prstGeom prst="rect">
            <a:avLst/>
          </a:prstGeom>
          <a:noFill/>
          <a:ln>
            <a:noFill/>
          </a:ln>
        </p:spPr>
      </p:pic>
      <p:pic>
        <p:nvPicPr>
          <p:cNvPr id="603" name="Google Shape;603;p51"/>
          <p:cNvPicPr preferRelativeResize="0"/>
          <p:nvPr/>
        </p:nvPicPr>
        <p:blipFill rotWithShape="1">
          <a:blip r:embed="rId5">
            <a:alphaModFix/>
          </a:blip>
          <a:srcRect/>
          <a:stretch/>
        </p:blipFill>
        <p:spPr>
          <a:xfrm>
            <a:off x="634918" y="3261562"/>
            <a:ext cx="2492280" cy="4003663"/>
          </a:xfrm>
          <a:prstGeom prst="rect">
            <a:avLst/>
          </a:prstGeom>
          <a:noFill/>
          <a:ln>
            <a:noFill/>
          </a:ln>
        </p:spPr>
      </p:pic>
      <p:sp>
        <p:nvSpPr>
          <p:cNvPr id="604" name="Google Shape;604;p51"/>
          <p:cNvSpPr/>
          <p:nvPr/>
        </p:nvSpPr>
        <p:spPr>
          <a:xfrm>
            <a:off x="-13370380" y="8844891"/>
            <a:ext cx="2235052" cy="1570739"/>
          </a:xfrm>
          <a:prstGeom prst="cloud">
            <a:avLst/>
          </a:prstGeom>
          <a:blipFill rotWithShape="1">
            <a:blip r:embed="rId6">
              <a:alphaModFix/>
            </a:blip>
            <a:stretch>
              <a:fillRect/>
            </a:stretch>
          </a:blipFill>
          <a:ln w="12700" cap="flat" cmpd="sng">
            <a:solidFill>
              <a:srgbClr val="6324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605" name="Google Shape;605;p51"/>
          <p:cNvPicPr preferRelativeResize="0"/>
          <p:nvPr/>
        </p:nvPicPr>
        <p:blipFill rotWithShape="1">
          <a:blip r:embed="rId7">
            <a:alphaModFix/>
          </a:blip>
          <a:srcRect/>
          <a:stretch/>
        </p:blipFill>
        <p:spPr>
          <a:xfrm>
            <a:off x="-8573316" y="10171080"/>
            <a:ext cx="4047724" cy="3429000"/>
          </a:xfrm>
          <a:prstGeom prst="rect">
            <a:avLst/>
          </a:prstGeom>
          <a:noFill/>
          <a:ln>
            <a:noFill/>
          </a:ln>
        </p:spPr>
      </p:pic>
      <p:sp>
        <p:nvSpPr>
          <p:cNvPr id="606" name="Google Shape;606;p51"/>
          <p:cNvSpPr/>
          <p:nvPr/>
        </p:nvSpPr>
        <p:spPr>
          <a:xfrm rot="-2591430">
            <a:off x="-11698145" y="10459755"/>
            <a:ext cx="1452596" cy="2549243"/>
          </a:xfrm>
          <a:prstGeom prst="moon">
            <a:avLst>
              <a:gd name="adj" fmla="val 74579"/>
            </a:avLst>
          </a:prstGeom>
          <a:blipFill rotWithShape="1">
            <a:blip r:embed="rId6">
              <a:alphaModFix/>
            </a:blip>
            <a:stretch>
              <a:fillRect/>
            </a:stretch>
          </a:blipFill>
          <a:ln w="12700" cap="flat" cmpd="sng">
            <a:solidFill>
              <a:srgbClr val="6324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607" name="Google Shape;607;p51"/>
          <p:cNvPicPr preferRelativeResize="0"/>
          <p:nvPr/>
        </p:nvPicPr>
        <p:blipFill rotWithShape="1">
          <a:blip r:embed="rId8">
            <a:alphaModFix/>
          </a:blip>
          <a:srcRect/>
          <a:stretch/>
        </p:blipFill>
        <p:spPr>
          <a:xfrm>
            <a:off x="-13782573" y="10589083"/>
            <a:ext cx="1408810" cy="2398242"/>
          </a:xfrm>
          <a:prstGeom prst="rect">
            <a:avLst/>
          </a:prstGeom>
          <a:noFill/>
          <a:ln>
            <a:noFill/>
          </a:ln>
        </p:spPr>
      </p:pic>
      <p:sp>
        <p:nvSpPr>
          <p:cNvPr id="608" name="Google Shape;608;p51"/>
          <p:cNvSpPr/>
          <p:nvPr/>
        </p:nvSpPr>
        <p:spPr>
          <a:xfrm>
            <a:off x="-9484309" y="10171080"/>
            <a:ext cx="1821987" cy="1467293"/>
          </a:xfrm>
          <a:prstGeom prst="ellipse">
            <a:avLst/>
          </a:prstGeom>
          <a:blipFill rotWithShape="1">
            <a:blip r:embed="rId6">
              <a:alphaModFix/>
            </a:blip>
            <a:stretch>
              <a:fillRect/>
            </a:stretch>
          </a:blipFill>
          <a:ln w="12700" cap="flat" cmpd="sng">
            <a:solidFill>
              <a:srgbClr val="6324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609" name="Google Shape;609;p51"/>
          <p:cNvPicPr preferRelativeResize="0"/>
          <p:nvPr/>
        </p:nvPicPr>
        <p:blipFill rotWithShape="1">
          <a:blip r:embed="rId9">
            <a:alphaModFix/>
          </a:blip>
          <a:srcRect/>
          <a:stretch/>
        </p:blipFill>
        <p:spPr>
          <a:xfrm>
            <a:off x="-10971847" y="7133228"/>
            <a:ext cx="3174281" cy="3174281"/>
          </a:xfrm>
          <a:prstGeom prst="rect">
            <a:avLst/>
          </a:prstGeom>
          <a:noFill/>
          <a:ln>
            <a:noFill/>
          </a:ln>
        </p:spPr>
      </p:pic>
    </p:spTree>
    <p:extLst>
      <p:ext uri="{BB962C8B-B14F-4D97-AF65-F5344CB8AC3E}">
        <p14:creationId xmlns:p14="http://schemas.microsoft.com/office/powerpoint/2010/main" val="2954931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par>
                                <p:cTn id="8" presetID="10" presetClass="entr" presetSubtype="0" fill="hold"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fade">
                                      <p:cBhvr>
                                        <p:cTn id="10" dur="500"/>
                                        <p:tgtEl>
                                          <p:spTgt spid="601"/>
                                        </p:tgtEl>
                                      </p:cBhvr>
                                    </p:animEffect>
                                  </p:childTnLst>
                                </p:cTn>
                              </p:par>
                              <p:par>
                                <p:cTn id="11" presetID="10" presetClass="entr" presetSubtype="0" fill="hold" nodeType="withEffect">
                                  <p:stCondLst>
                                    <p:cond delay="0"/>
                                  </p:stCondLst>
                                  <p:childTnLst>
                                    <p:set>
                                      <p:cBhvr>
                                        <p:cTn id="12" dur="1" fill="hold">
                                          <p:stCondLst>
                                            <p:cond delay="0"/>
                                          </p:stCondLst>
                                        </p:cTn>
                                        <p:tgtEl>
                                          <p:spTgt spid="602"/>
                                        </p:tgtEl>
                                        <p:attrNameLst>
                                          <p:attrName>style.visibility</p:attrName>
                                        </p:attrNameLst>
                                      </p:cBhvr>
                                      <p:to>
                                        <p:strVal val="visible"/>
                                      </p:to>
                                    </p:set>
                                    <p:animEffect transition="in" filter="fade">
                                      <p:cBhvr>
                                        <p:cTn id="13" dur="500"/>
                                        <p:tgtEl>
                                          <p:spTgt spid="602"/>
                                        </p:tgtEl>
                                      </p:cBhvr>
                                    </p:animEffect>
                                  </p:childTnLst>
                                </p:cTn>
                              </p:par>
                              <p:par>
                                <p:cTn id="14" presetID="10" presetClass="entr" presetSubtype="0" fill="hold" nodeType="withEffect">
                                  <p:stCondLst>
                                    <p:cond delay="0"/>
                                  </p:stCondLst>
                                  <p:childTnLst>
                                    <p:set>
                                      <p:cBhvr>
                                        <p:cTn id="15" dur="1" fill="hold">
                                          <p:stCondLst>
                                            <p:cond delay="0"/>
                                          </p:stCondLst>
                                        </p:cTn>
                                        <p:tgtEl>
                                          <p:spTgt spid="603"/>
                                        </p:tgtEl>
                                        <p:attrNameLst>
                                          <p:attrName>style.visibility</p:attrName>
                                        </p:attrNameLst>
                                      </p:cBhvr>
                                      <p:to>
                                        <p:strVal val="visible"/>
                                      </p:to>
                                    </p:set>
                                    <p:animEffect transition="in" filter="fade">
                                      <p:cBhvr>
                                        <p:cTn id="16" dur="500"/>
                                        <p:tgtEl>
                                          <p:spTgt spid="603"/>
                                        </p:tgtEl>
                                      </p:cBhvr>
                                    </p:animEffect>
                                  </p:childTnLst>
                                </p:cTn>
                              </p:par>
                              <p:par>
                                <p:cTn id="17" presetID="10" presetClass="entr" presetSubtype="0" fill="hold" nodeType="withEffect">
                                  <p:stCondLst>
                                    <p:cond delay="0"/>
                                  </p:stCondLst>
                                  <p:childTnLst>
                                    <p:set>
                                      <p:cBhvr>
                                        <p:cTn id="18" dur="1" fill="hold">
                                          <p:stCondLst>
                                            <p:cond delay="0"/>
                                          </p:stCondLst>
                                        </p:cTn>
                                        <p:tgtEl>
                                          <p:spTgt spid="604"/>
                                        </p:tgtEl>
                                        <p:attrNameLst>
                                          <p:attrName>style.visibility</p:attrName>
                                        </p:attrNameLst>
                                      </p:cBhvr>
                                      <p:to>
                                        <p:strVal val="visible"/>
                                      </p:to>
                                    </p:set>
                                    <p:animEffect transition="in" filter="fade">
                                      <p:cBhvr>
                                        <p:cTn id="19" dur="500"/>
                                        <p:tgtEl>
                                          <p:spTgt spid="604"/>
                                        </p:tgtEl>
                                      </p:cBhvr>
                                    </p:animEffect>
                                  </p:childTnLst>
                                </p:cTn>
                              </p:par>
                              <p:par>
                                <p:cTn id="20" presetID="10" presetClass="entr" presetSubtype="0" fill="hold" nodeType="withEffect">
                                  <p:stCondLst>
                                    <p:cond delay="0"/>
                                  </p:stCondLst>
                                  <p:childTnLst>
                                    <p:set>
                                      <p:cBhvr>
                                        <p:cTn id="21" dur="1" fill="hold">
                                          <p:stCondLst>
                                            <p:cond delay="0"/>
                                          </p:stCondLst>
                                        </p:cTn>
                                        <p:tgtEl>
                                          <p:spTgt spid="605"/>
                                        </p:tgtEl>
                                        <p:attrNameLst>
                                          <p:attrName>style.visibility</p:attrName>
                                        </p:attrNameLst>
                                      </p:cBhvr>
                                      <p:to>
                                        <p:strVal val="visible"/>
                                      </p:to>
                                    </p:set>
                                    <p:animEffect transition="in" filter="fade">
                                      <p:cBhvr>
                                        <p:cTn id="22" dur="500"/>
                                        <p:tgtEl>
                                          <p:spTgt spid="605"/>
                                        </p:tgtEl>
                                      </p:cBhvr>
                                    </p:animEffect>
                                  </p:childTnLst>
                                </p:cTn>
                              </p:par>
                              <p:par>
                                <p:cTn id="23" presetID="10" presetClass="entr" presetSubtype="0" fill="hold" nodeType="withEffect">
                                  <p:stCondLst>
                                    <p:cond delay="0"/>
                                  </p:stCondLst>
                                  <p:childTnLst>
                                    <p:set>
                                      <p:cBhvr>
                                        <p:cTn id="24" dur="1" fill="hold">
                                          <p:stCondLst>
                                            <p:cond delay="0"/>
                                          </p:stCondLst>
                                        </p:cTn>
                                        <p:tgtEl>
                                          <p:spTgt spid="606"/>
                                        </p:tgtEl>
                                        <p:attrNameLst>
                                          <p:attrName>style.visibility</p:attrName>
                                        </p:attrNameLst>
                                      </p:cBhvr>
                                      <p:to>
                                        <p:strVal val="visible"/>
                                      </p:to>
                                    </p:set>
                                    <p:animEffect transition="in" filter="fade">
                                      <p:cBhvr>
                                        <p:cTn id="25" dur="500"/>
                                        <p:tgtEl>
                                          <p:spTgt spid="606"/>
                                        </p:tgtEl>
                                      </p:cBhvr>
                                    </p:animEffect>
                                  </p:childTnLst>
                                </p:cTn>
                              </p:par>
                              <p:par>
                                <p:cTn id="26" presetID="10" presetClass="entr" presetSubtype="0" fill="hold" nodeType="withEffect">
                                  <p:stCondLst>
                                    <p:cond delay="0"/>
                                  </p:stCondLst>
                                  <p:childTnLst>
                                    <p:set>
                                      <p:cBhvr>
                                        <p:cTn id="27" dur="1" fill="hold">
                                          <p:stCondLst>
                                            <p:cond delay="0"/>
                                          </p:stCondLst>
                                        </p:cTn>
                                        <p:tgtEl>
                                          <p:spTgt spid="607"/>
                                        </p:tgtEl>
                                        <p:attrNameLst>
                                          <p:attrName>style.visibility</p:attrName>
                                        </p:attrNameLst>
                                      </p:cBhvr>
                                      <p:to>
                                        <p:strVal val="visible"/>
                                      </p:to>
                                    </p:set>
                                    <p:animEffect transition="in" filter="fade">
                                      <p:cBhvr>
                                        <p:cTn id="28" dur="500"/>
                                        <p:tgtEl>
                                          <p:spTgt spid="607"/>
                                        </p:tgtEl>
                                      </p:cBhvr>
                                    </p:animEffect>
                                  </p:childTnLst>
                                </p:cTn>
                              </p:par>
                              <p:par>
                                <p:cTn id="29" presetID="10" presetClass="entr" presetSubtype="0" fill="hold" nodeType="withEffect">
                                  <p:stCondLst>
                                    <p:cond delay="0"/>
                                  </p:stCondLst>
                                  <p:childTnLst>
                                    <p:set>
                                      <p:cBhvr>
                                        <p:cTn id="30" dur="1" fill="hold">
                                          <p:stCondLst>
                                            <p:cond delay="0"/>
                                          </p:stCondLst>
                                        </p:cTn>
                                        <p:tgtEl>
                                          <p:spTgt spid="608"/>
                                        </p:tgtEl>
                                        <p:attrNameLst>
                                          <p:attrName>style.visibility</p:attrName>
                                        </p:attrNameLst>
                                      </p:cBhvr>
                                      <p:to>
                                        <p:strVal val="visible"/>
                                      </p:to>
                                    </p:set>
                                    <p:animEffect transition="in" filter="fade">
                                      <p:cBhvr>
                                        <p:cTn id="31" dur="500"/>
                                        <p:tgtEl>
                                          <p:spTgt spid="608"/>
                                        </p:tgtEl>
                                      </p:cBhvr>
                                    </p:animEffect>
                                  </p:childTnLst>
                                </p:cTn>
                              </p:par>
                              <p:par>
                                <p:cTn id="32" presetID="10" presetClass="entr" presetSubtype="0" fill="hold" nodeType="withEffect">
                                  <p:stCondLst>
                                    <p:cond delay="0"/>
                                  </p:stCondLst>
                                  <p:childTnLst>
                                    <p:set>
                                      <p:cBhvr>
                                        <p:cTn id="33" dur="1" fill="hold">
                                          <p:stCondLst>
                                            <p:cond delay="0"/>
                                          </p:stCondLst>
                                        </p:cTn>
                                        <p:tgtEl>
                                          <p:spTgt spid="609"/>
                                        </p:tgtEl>
                                        <p:attrNameLst>
                                          <p:attrName>style.visibility</p:attrName>
                                        </p:attrNameLst>
                                      </p:cBhvr>
                                      <p:to>
                                        <p:strVal val="visible"/>
                                      </p:to>
                                    </p:set>
                                    <p:animEffect transition="in" filter="fade">
                                      <p:cBhvr>
                                        <p:cTn id="34"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65314" y="914046"/>
            <a:ext cx="12187592" cy="45708"/>
          </a:xfrm>
          <a:prstGeom prst="rect">
            <a:avLst/>
          </a:prstGeom>
          <a:solidFill>
            <a:srgbClr val="5C9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srgbClr val="FFFFFF"/>
              </a:solidFill>
              <a:effectLst/>
              <a:uLnTx/>
              <a:uFillTx/>
              <a:latin typeface="zihun24hao-zhenhunshoushu" panose="00000500000000000000" pitchFamily="2" charset="-122"/>
              <a:ea typeface="zihun24hao-zhenhunshoushu" panose="00000500000000000000" pitchFamily="2" charset="-122"/>
              <a:cs typeface="+mn-cs"/>
              <a:sym typeface="zihun24hao-zhenhunshoushu" panose="00000500000000000000" pitchFamily="2" charset="-122"/>
            </a:endParaRPr>
          </a:p>
        </p:txBody>
      </p:sp>
      <p:sp>
        <p:nvSpPr>
          <p:cNvPr id="22" name="TextBox 8">
            <a:extLst>
              <a:ext uri="{FF2B5EF4-FFF2-40B4-BE49-F238E27FC236}">
                <a16:creationId xmlns:a16="http://schemas.microsoft.com/office/drawing/2014/main" id="{F8B7C175-C5C6-DB46-BD37-6468E7098C6A}"/>
              </a:ext>
            </a:extLst>
          </p:cNvPr>
          <p:cNvSpPr txBox="1">
            <a:spLocks noChangeArrowheads="1"/>
          </p:cNvSpPr>
          <p:nvPr/>
        </p:nvSpPr>
        <p:spPr bwMode="auto">
          <a:xfrm>
            <a:off x="1072949" y="197689"/>
            <a:ext cx="1035697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lnSpc>
                <a:spcPct val="107000"/>
              </a:lnSpc>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4: VIẾT BÀI VĂN PHÂN TÍCH MỘT TÁC PHẨM VĂN HỌC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ounded Rectangle 22">
            <a:extLst>
              <a:ext uri="{FF2B5EF4-FFF2-40B4-BE49-F238E27FC236}">
                <a16:creationId xmlns:a16="http://schemas.microsoft.com/office/drawing/2014/main" id="{95646DB6-EB4A-5B42-9AD2-B2F287F6ACE5}"/>
              </a:ext>
            </a:extLst>
          </p:cNvPr>
          <p:cNvSpPr/>
          <p:nvPr/>
        </p:nvSpPr>
        <p:spPr>
          <a:xfrm>
            <a:off x="103853" y="899933"/>
            <a:ext cx="11840547" cy="518150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217" rtl="0" eaLnBrk="1" fontAlgn="auto" latinLnBrk="0" hangingPunct="1">
              <a:lnSpc>
                <a:spcPct val="150000"/>
              </a:lnSpc>
              <a:spcBef>
                <a:spcPts val="0"/>
              </a:spcBef>
              <a:spcAft>
                <a:spcPts val="0"/>
              </a:spcAft>
              <a:buClrTx/>
              <a:buSzTx/>
              <a:buFontTx/>
              <a:buNone/>
              <a:tabLst/>
              <a:defRPr/>
            </a:pPr>
            <a:endParaRPr kumimoji="0" lang="en-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5DA0D76-CFA8-4CC1-B7BC-ABDC15692D3B}"/>
              </a:ext>
            </a:extLst>
          </p:cNvPr>
          <p:cNvSpPr txBox="1"/>
          <p:nvPr/>
        </p:nvSpPr>
        <p:spPr>
          <a:xfrm>
            <a:off x="65313" y="973867"/>
            <a:ext cx="12022833" cy="583750"/>
          </a:xfrm>
          <a:prstGeom prst="rect">
            <a:avLst/>
          </a:prstGeom>
          <a:noFill/>
        </p:spPr>
        <p:txBody>
          <a:bodyPr wrap="square" rtlCol="0">
            <a:spAutoFit/>
          </a:bodyPr>
          <a:lstStyle/>
          <a:p>
            <a:pPr algn="just">
              <a:lnSpc>
                <a:spcPct val="107000"/>
              </a:lnSpc>
            </a:pP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ĐỀ 1: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chúc</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Trần</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Xương</a:t>
            </a:r>
            <a:endParaRPr lang="en-US" sz="32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0E703AC-4C73-471A-92D6-BEF729480089}"/>
              </a:ext>
            </a:extLst>
          </p:cNvPr>
          <p:cNvSpPr txBox="1"/>
          <p:nvPr/>
        </p:nvSpPr>
        <p:spPr>
          <a:xfrm>
            <a:off x="3252866" y="-1903751"/>
            <a:ext cx="5156616" cy="646331"/>
          </a:xfrm>
          <a:prstGeom prst="rect">
            <a:avLst/>
          </a:prstGeom>
          <a:noFill/>
        </p:spPr>
        <p:txBody>
          <a:bodyPr wrap="square" rtlCol="0">
            <a:spAutoFit/>
          </a:bodyPr>
          <a:lstStyle/>
          <a:p>
            <a:r>
              <a:rPr lang="en-US" altLang="zh-CN" dirty="0">
                <a:latin typeface="#9Slide05 Fourth Medium" panose="00000600000000000000" pitchFamily="2" charset="0"/>
              </a:rPr>
              <a:t> </a:t>
            </a:r>
            <a:endParaRPr lang="zh-CN" altLang="en-US" dirty="0">
              <a:latin typeface="#9Slide05 Fourth Medium" panose="00000600000000000000" pitchFamily="2" charset="0"/>
            </a:endParaRPr>
          </a:p>
          <a:p>
            <a:endParaRPr lang="en-US" dirty="0"/>
          </a:p>
        </p:txBody>
      </p:sp>
      <p:pic>
        <p:nvPicPr>
          <p:cNvPr id="7" name="5c2e70c9d5c47">
            <a:hlinkClick r:id="" action="ppaction://media"/>
            <a:extLst>
              <a:ext uri="{FF2B5EF4-FFF2-40B4-BE49-F238E27FC236}">
                <a16:creationId xmlns:a16="http://schemas.microsoft.com/office/drawing/2014/main" id="{50E79AD2-7DBB-42FF-89A3-24394F817E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5912" y="148771"/>
            <a:ext cx="609600" cy="609600"/>
          </a:xfrm>
          <a:prstGeom prst="rect">
            <a:avLst/>
          </a:prstGeom>
        </p:spPr>
      </p:pic>
      <p:sp>
        <p:nvSpPr>
          <p:cNvPr id="3" name="TextBox 2">
            <a:extLst>
              <a:ext uri="{FF2B5EF4-FFF2-40B4-BE49-F238E27FC236}">
                <a16:creationId xmlns:a16="http://schemas.microsoft.com/office/drawing/2014/main" id="{54F1C811-110F-465B-A4BC-E64BF5F524E9}"/>
              </a:ext>
            </a:extLst>
          </p:cNvPr>
          <p:cNvSpPr txBox="1"/>
          <p:nvPr/>
        </p:nvSpPr>
        <p:spPr>
          <a:xfrm>
            <a:off x="1685054" y="1519658"/>
            <a:ext cx="8050696" cy="740203"/>
          </a:xfrm>
          <a:prstGeom prst="rect">
            <a:avLst/>
          </a:prstGeom>
          <a:noFill/>
        </p:spPr>
        <p:txBody>
          <a:bodyPr wrap="square" rtlCol="0">
            <a:spAutoFit/>
          </a:bodyPr>
          <a:lstStyle/>
          <a:p>
            <a:pPr algn="ctr">
              <a:lnSpc>
                <a:spcPct val="107000"/>
              </a:lnSpc>
            </a:pP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Dàn</a:t>
            </a:r>
            <a:r>
              <a:rPr lang="en-US" sz="4000" b="1"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 ý chi </a:t>
            </a:r>
            <a:r>
              <a:rPr lang="en-US" sz="4000" b="1" dirty="0" err="1">
                <a:solidFill>
                  <a:srgbClr val="7030A0"/>
                </a:solidFill>
                <a:latin typeface="#9Slide05 Fourth Medium" panose="00000600000000000000" pitchFamily="2" charset="0"/>
                <a:ea typeface="Calibri" panose="020F0502020204030204" pitchFamily="34" charset="0"/>
                <a:cs typeface="Times New Roman" panose="02020603050405020304" pitchFamily="18" charset="0"/>
              </a:rPr>
              <a:t>tiết</a:t>
            </a:r>
            <a:endParaRPr lang="en-US" sz="4000" dirty="0">
              <a:solidFill>
                <a:srgbClr val="7030A0"/>
              </a:solidFill>
              <a:latin typeface="#9Slide05 Fourth Medium" panose="00000600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66B3CB0-A8FB-4984-B670-B5F059209A85}"/>
              </a:ext>
            </a:extLst>
          </p:cNvPr>
          <p:cNvSpPr txBox="1"/>
          <p:nvPr/>
        </p:nvSpPr>
        <p:spPr>
          <a:xfrm>
            <a:off x="0" y="2221607"/>
            <a:ext cx="12088146" cy="4524315"/>
          </a:xfrm>
          <a:prstGeom prst="rect">
            <a:avLst/>
          </a:prstGeom>
          <a:noFill/>
        </p:spPr>
        <p:txBody>
          <a:bodyPr wrap="square" rtlCol="0">
            <a:spAutoFit/>
          </a:bodyPr>
          <a:lstStyle/>
          <a:p>
            <a:pPr algn="just"/>
            <a:r>
              <a:rPr lang="en-US" sz="2400" b="1" dirty="0">
                <a:solidFill>
                  <a:srgbClr val="000000"/>
                </a:solidFill>
                <a:latin typeface="Times New Roman" panose="02020603050405020304" pitchFamily="18" charset="0"/>
                <a:ea typeface="Times New Roman" panose="02020603050405020304" pitchFamily="18" charset="0"/>
              </a:rPr>
              <a:t>1. </a:t>
            </a:r>
            <a:r>
              <a:rPr lang="en-US" sz="2400" b="1" dirty="0" err="1">
                <a:solidFill>
                  <a:srgbClr val="000000"/>
                </a:solidFill>
                <a:latin typeface="Times New Roman" panose="02020603050405020304" pitchFamily="18" charset="0"/>
                <a:ea typeface="Times New Roman" panose="02020603050405020304" pitchFamily="18" charset="0"/>
              </a:rPr>
              <a:t>Mở</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thiệu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Xương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FFFFFF"/>
                </a:solidFill>
                <a:latin typeface="Times New Roman" panose="02020603050405020304" pitchFamily="18" charset="0"/>
                <a:ea typeface="Times New Roman" panose="02020603050405020304" pitchFamily="18" charset="0"/>
              </a:rPr>
              <a:t>phân</a:t>
            </a:r>
            <a:r>
              <a:rPr lang="en-US" sz="2400" dirty="0">
                <a:solidFill>
                  <a:srgbClr val="FFFFFF"/>
                </a:solidFill>
                <a:latin typeface="Times New Roman" panose="02020603050405020304" pitchFamily="18" charset="0"/>
                <a:ea typeface="Times New Roman" panose="02020603050405020304" pitchFamily="18" charset="0"/>
              </a:rPr>
              <a:t> </a:t>
            </a:r>
            <a:r>
              <a:rPr lang="en-US" sz="2400" dirty="0" err="1">
                <a:solidFill>
                  <a:srgbClr val="FFFFFF"/>
                </a:solidFill>
                <a:latin typeface="Times New Roman" panose="02020603050405020304" pitchFamily="18" charset="0"/>
                <a:ea typeface="Times New Roman" panose="02020603050405020304" pitchFamily="18" charset="0"/>
              </a:rPr>
              <a:t>tích</a:t>
            </a:r>
            <a:r>
              <a:rPr lang="en-US" sz="2400" dirty="0">
                <a:solidFill>
                  <a:srgbClr val="FFFFFF"/>
                </a:solidFill>
                <a:latin typeface="Times New Roman" panose="02020603050405020304" pitchFamily="18" charset="0"/>
                <a:ea typeface="Times New Roman" panose="02020603050405020304" pitchFamily="18" charset="0"/>
              </a:rPr>
              <a:t> </a:t>
            </a:r>
            <a:r>
              <a:rPr lang="en-US" sz="2400" dirty="0" err="1">
                <a:solidFill>
                  <a:srgbClr val="FFFFFF"/>
                </a:solidFill>
                <a:latin typeface="Times New Roman" panose="02020603050405020304" pitchFamily="18" charset="0"/>
                <a:ea typeface="Times New Roman" panose="02020603050405020304" pitchFamily="18" charset="0"/>
              </a:rPr>
              <a:t>đánh</a:t>
            </a:r>
            <a:r>
              <a:rPr lang="en-US" sz="2400" dirty="0">
                <a:solidFill>
                  <a:srgbClr val="FFFFFF"/>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a:r>
              <a:rPr lang="en-US" sz="2400" b="1" dirty="0">
                <a:solidFill>
                  <a:srgbClr val="000000"/>
                </a:solidFill>
                <a:latin typeface="Times New Roman" panose="02020603050405020304" pitchFamily="18" charset="0"/>
                <a:ea typeface="Times New Roman" panose="02020603050405020304" pitchFamily="18" charset="0"/>
              </a:rPr>
              <a:t>2. </a:t>
            </a:r>
            <a:r>
              <a:rPr lang="en-US" sz="2400" b="1" dirty="0" err="1">
                <a:solidFill>
                  <a:srgbClr val="000000"/>
                </a:solidFill>
                <a:latin typeface="Times New Roman" panose="02020603050405020304" pitchFamily="18" charset="0"/>
                <a:ea typeface="Times New Roman" panose="02020603050405020304" pitchFamily="18" charset="0"/>
              </a:rPr>
              <a:t>Thân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phân</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tích</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đánh</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giá</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năm</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mới</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giá</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bài</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năm</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mới</a:t>
            </a:r>
            <a:endParaRPr lang="en-US" sz="2000" dirty="0">
              <a:latin typeface="Times New Roman" panose="02020603050405020304" pitchFamily="18" charset="0"/>
              <a:ea typeface="Times New Roman" panose="02020603050405020304" pitchFamily="18" charset="0"/>
            </a:endParaRPr>
          </a:p>
          <a:p>
            <a:pPr algn="just"/>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a:solidFill>
                  <a:srgbClr val="000000"/>
                </a:solidFill>
                <a:latin typeface="Times New Roman" panose="02020603050405020304" pitchFamily="18" charset="0"/>
                <a:ea typeface="Times New Roman" panose="02020603050405020304" pitchFamily="18" charset="0"/>
              </a:rPr>
              <a:t>a. </a:t>
            </a:r>
            <a:r>
              <a:rPr lang="en-US" sz="2400" b="1" dirty="0" err="1">
                <a:solidFill>
                  <a:srgbClr val="000000"/>
                </a:solidFill>
                <a:latin typeface="Times New Roman" panose="02020603050405020304" pitchFamily="18" charset="0"/>
                <a:ea typeface="Times New Roman" panose="02020603050405020304" pitchFamily="18" charset="0"/>
              </a:rPr>
              <a:t>Phân</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tích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nội</a:t>
            </a:r>
            <a:r>
              <a:rPr lang="en-US" sz="2400" b="1" dirty="0">
                <a:solidFill>
                  <a:srgbClr val="000000"/>
                </a:solidFill>
                <a:latin typeface="Times New Roman" panose="02020603050405020304" pitchFamily="18" charset="0"/>
                <a:ea typeface="Times New Roman" panose="02020603050405020304" pitchFamily="18" charset="0"/>
              </a:rPr>
              <a:t> dung </a:t>
            </a:r>
            <a:r>
              <a:rPr lang="en-US" sz="2400" b="1" dirty="0" err="1">
                <a:solidFill>
                  <a:srgbClr val="000000"/>
                </a:solidFill>
                <a:latin typeface="Times New Roman" panose="02020603050405020304" pitchFamily="18" charset="0"/>
                <a:ea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bài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thơ</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phân</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tích</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đánh</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giá</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năm</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mới</a:t>
            </a:r>
            <a:r>
              <a:rPr lang="en-US" sz="2400" b="1" dirty="0">
                <a:solidFill>
                  <a:srgbClr val="FFFFFF"/>
                </a:solidFill>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algn="just"/>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rPr>
              <a:t> dung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chửi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giễu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sâu</a:t>
            </a:r>
            <a:r>
              <a:rPr lang="en-US" sz="2400" dirty="0">
                <a:solidFill>
                  <a:srgbClr val="000000"/>
                </a:solidFill>
                <a:latin typeface="Times New Roman" panose="02020603050405020304" pitchFamily="18" charset="0"/>
                <a:ea typeface="Times New Roman" panose="02020603050405020304" pitchFamily="18" charset="0"/>
              </a:rPr>
              <a:t> cay,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châm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bật</a:t>
            </a:r>
            <a:r>
              <a:rPr lang="en-US" sz="2400" dirty="0">
                <a:solidFill>
                  <a:srgbClr val="000000"/>
                </a:solidFill>
                <a:latin typeface="Times New Roman" panose="02020603050405020304" pitchFamily="18" charset="0"/>
                <a:ea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thuẫn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rPr>
              <a:t> dung </a:t>
            </a:r>
            <a:r>
              <a:rPr lang="en-US" sz="2400" dirty="0" err="1">
                <a:solidFill>
                  <a:srgbClr val="000000"/>
                </a:solidFill>
                <a:latin typeface="Times New Roman" panose="02020603050405020304" pitchFamily="18" charset="0"/>
                <a:ea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thực</a:t>
            </a:r>
            <a:r>
              <a:rPr lang="en-US" sz="2400" dirty="0">
                <a:solidFill>
                  <a:srgbClr val="000000"/>
                </a:solidFill>
                <a:latin typeface="Times New Roman" panose="02020603050405020304" pitchFamily="18" charset="0"/>
                <a:ea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chửi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ghét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trước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bọn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hợm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hỉnh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hội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cũ</a:t>
            </a:r>
            <a:r>
              <a:rPr lang="en-US" sz="24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lgn="just"/>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Việt</a:t>
            </a:r>
            <a:r>
              <a:rPr lang="en-US" sz="2400" dirty="0">
                <a:solidFill>
                  <a:srgbClr val="000000"/>
                </a:solidFill>
                <a:latin typeface="Times New Roman" panose="02020603050405020304" pitchFamily="18" charset="0"/>
                <a:ea typeface="Times New Roman" panose="02020603050405020304" pitchFamily="18" charset="0"/>
              </a:rPr>
              <a:t> Nam,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lệ</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dịp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lại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tốt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Họ</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khỏe</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lộc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no </a:t>
            </a:r>
            <a:r>
              <a:rPr lang="en-US" sz="2400" dirty="0" err="1">
                <a:solidFill>
                  <a:srgbClr val="000000"/>
                </a:solidFill>
                <a:latin typeface="Times New Roman" panose="02020603050405020304" pitchFamily="18" charset="0"/>
                <a:ea typeface="Times New Roman" panose="02020603050405020304" pitchFamily="18" charset="0"/>
              </a:rPr>
              <a:t>đủ</a:t>
            </a:r>
            <a:r>
              <a:rPr lang="en-US" sz="2400" dirty="0">
                <a:solidFill>
                  <a:srgbClr val="000000"/>
                </a:solidFill>
                <a:latin typeface="Times New Roman" panose="02020603050405020304" pitchFamily="18" charset="0"/>
                <a:ea typeface="Times New Roman" panose="02020603050405020304" pitchFamily="18" charset="0"/>
              </a:rPr>
              <a:t>, sang </a:t>
            </a:r>
            <a:r>
              <a:rPr lang="en-US" sz="2400" dirty="0" err="1">
                <a:solidFill>
                  <a:srgbClr val="000000"/>
                </a:solidFill>
                <a:latin typeface="Times New Roman" panose="02020603050405020304" pitchFamily="18" charset="0"/>
                <a:ea typeface="Times New Roman" panose="02020603050405020304" pitchFamily="18" charset="0"/>
              </a:rPr>
              <a:t>giàu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ước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vừa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cách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xử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mang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Cứ</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vậy</a:t>
            </a:r>
            <a:r>
              <a:rPr lang="en-US" sz="2400" dirty="0">
                <a:solidFill>
                  <a:srgbClr val="000000"/>
                </a:solidFill>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67914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barn(inVertical)">
                                      <p:cBhvr>
                                        <p:cTn id="11" dur="500"/>
                                        <p:tgtEl>
                                          <p:spTgt spid="2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barn(inVertical)">
                                      <p:cBhvr>
                                        <p:cTn id="26" dur="500"/>
                                        <p:tgtEl>
                                          <p:spTgt spid="5">
                                            <p:txEl>
                                              <p:pRg st="0" end="0"/>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barn(inVertical)">
                                      <p:cBhvr>
                                        <p:cTn id="32" dur="500"/>
                                        <p:tgtEl>
                                          <p:spTgt spid="5">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arn(inVertical)">
                                      <p:cBhvr>
                                        <p:cTn id="35" dur="500"/>
                                        <p:tgtEl>
                                          <p:spTgt spid="5">
                                            <p:txEl>
                                              <p:pRg st="3" end="3"/>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barn(inVertical)">
                                      <p:cBhvr>
                                        <p:cTn id="38" dur="500"/>
                                        <p:tgtEl>
                                          <p:spTgt spid="5">
                                            <p:txEl>
                                              <p:pRg st="4" end="4"/>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barn(inVertical)">
                                      <p:cBhvr>
                                        <p:cTn id="4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7"/>
                </p:tgtEl>
              </p:cMediaNode>
            </p:audio>
          </p:childTnLst>
        </p:cTn>
      </p:par>
    </p:tnLst>
    <p:bldLst>
      <p:bldP spid="23" grpId="0" build="p"/>
      <p:bldP spid="4" grpId="0"/>
      <p:bldP spid="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TotalTime>
  <Words>14125</Words>
  <PresentationFormat>Widescreen</PresentationFormat>
  <Paragraphs>709</Paragraphs>
  <Slides>82</Slides>
  <Notes>82</Notes>
  <HiddenSlides>0</HiddenSlides>
  <MMClips>14</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82</vt:i4>
      </vt:variant>
    </vt:vector>
  </HeadingPairs>
  <TitlesOfParts>
    <vt:vector size="98" baseType="lpstr">
      <vt:lpstr>等线</vt:lpstr>
      <vt:lpstr>SimSun</vt:lpstr>
      <vt:lpstr>SimSun</vt:lpstr>
      <vt:lpstr>#9Slide05 Brannboll Ny</vt:lpstr>
      <vt:lpstr>#9Slide05 Fourth Medium</vt:lpstr>
      <vt:lpstr>#9Slide05 Kathya</vt:lpstr>
      <vt:lpstr>#9Slide05 SVNBlenda Script</vt:lpstr>
      <vt:lpstr>Arial</vt:lpstr>
      <vt:lpstr>Calibri</vt:lpstr>
      <vt:lpstr>Calibri Light</vt:lpstr>
      <vt:lpstr>ITC Avant Garde Std Bk</vt:lpstr>
      <vt:lpstr>Roboto</vt:lpstr>
      <vt:lpstr>Times New Roman</vt:lpstr>
      <vt:lpstr>zihun24hao-zhenhunshoushu</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2023-08-04T01:57:11Z</dcterms:created>
  <dcterms:modified xsi:type="dcterms:W3CDTF">2023-11-02T07:53:30Z</dcterms:modified>
</cp:coreProperties>
</file>