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59" r:id="rId3"/>
    <p:sldId id="460" r:id="rId4"/>
    <p:sldId id="461" r:id="rId5"/>
    <p:sldId id="462" r:id="rId6"/>
    <p:sldId id="463" r:id="rId7"/>
    <p:sldId id="464" r:id="rId8"/>
    <p:sldId id="465"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496" r:id="rId40"/>
    <p:sldId id="497" r:id="rId41"/>
    <p:sldId id="498" r:id="rId42"/>
    <p:sldId id="499" r:id="rId43"/>
    <p:sldId id="500" r:id="rId44"/>
    <p:sldId id="501" r:id="rId45"/>
    <p:sldId id="502" r:id="rId46"/>
    <p:sldId id="503" r:id="rId47"/>
    <p:sldId id="504" r:id="rId48"/>
    <p:sldId id="505" r:id="rId49"/>
    <p:sldId id="506" r:id="rId50"/>
    <p:sldId id="507" r:id="rId51"/>
    <p:sldId id="508" r:id="rId52"/>
    <p:sldId id="509" r:id="rId53"/>
    <p:sldId id="510" r:id="rId54"/>
    <p:sldId id="511" r:id="rId55"/>
    <p:sldId id="512" r:id="rId56"/>
    <p:sldId id="513" r:id="rId57"/>
    <p:sldId id="514" r:id="rId58"/>
    <p:sldId id="515" r:id="rId59"/>
    <p:sldId id="516" r:id="rId60"/>
    <p:sldId id="517" r:id="rId61"/>
    <p:sldId id="518" r:id="rId62"/>
    <p:sldId id="519" r:id="rId63"/>
    <p:sldId id="520" r:id="rId64"/>
    <p:sldId id="521" r:id="rId65"/>
    <p:sldId id="522" r:id="rId66"/>
    <p:sldId id="523" r:id="rId67"/>
    <p:sldId id="524" r:id="rId68"/>
    <p:sldId id="525" r:id="rId69"/>
    <p:sldId id="526" r:id="rId70"/>
    <p:sldId id="527" r:id="rId71"/>
    <p:sldId id="528" r:id="rId72"/>
    <p:sldId id="529" r:id="rId73"/>
    <p:sldId id="530" r:id="rId74"/>
    <p:sldId id="531" r:id="rId75"/>
    <p:sldId id="532" r:id="rId76"/>
    <p:sldId id="533" r:id="rId77"/>
    <p:sldId id="534" r:id="rId78"/>
    <p:sldId id="535" r:id="rId79"/>
    <p:sldId id="536" r:id="rId80"/>
    <p:sldId id="537" r:id="rId81"/>
    <p:sldId id="538" r:id="rId82"/>
    <p:sldId id="539" r:id="rId83"/>
    <p:sldId id="540" r:id="rId84"/>
    <p:sldId id="541" r:id="rId85"/>
    <p:sldId id="542" r:id="rId86"/>
    <p:sldId id="543" r:id="rId87"/>
    <p:sldId id="544" r:id="rId88"/>
    <p:sldId id="545" r:id="rId89"/>
    <p:sldId id="546" r:id="rId90"/>
    <p:sldId id="547" r:id="rId91"/>
    <p:sldId id="553" r:id="rId92"/>
    <p:sldId id="548" r:id="rId93"/>
    <p:sldId id="549" r:id="rId94"/>
    <p:sldId id="550" r:id="rId95"/>
    <p:sldId id="551" r:id="rId96"/>
    <p:sldId id="552" r:id="rId97"/>
    <p:sldId id="554" r:id="rId98"/>
    <p:sldId id="555" r:id="rId99"/>
    <p:sldId id="556" r:id="rId100"/>
    <p:sldId id="557" r:id="rId101"/>
    <p:sldId id="558" r:id="rId102"/>
    <p:sldId id="559" r:id="rId103"/>
    <p:sldId id="560" r:id="rId104"/>
    <p:sldId id="561" r:id="rId105"/>
    <p:sldId id="562" r:id="rId106"/>
    <p:sldId id="564" r:id="rId107"/>
    <p:sldId id="563" r:id="rId108"/>
    <p:sldId id="565" r:id="rId109"/>
    <p:sldId id="566" r:id="rId110"/>
    <p:sldId id="567" r:id="rId111"/>
    <p:sldId id="568" r:id="rId112"/>
    <p:sldId id="569" r:id="rId113"/>
    <p:sldId id="570" r:id="rId114"/>
    <p:sldId id="578" r:id="rId115"/>
    <p:sldId id="579" r:id="rId116"/>
    <p:sldId id="571" r:id="rId117"/>
    <p:sldId id="572" r:id="rId118"/>
    <p:sldId id="580" r:id="rId119"/>
    <p:sldId id="573" r:id="rId120"/>
    <p:sldId id="574" r:id="rId121"/>
    <p:sldId id="575" r:id="rId122"/>
    <p:sldId id="581" r:id="rId123"/>
    <p:sldId id="576" r:id="rId124"/>
    <p:sldId id="582" r:id="rId125"/>
    <p:sldId id="577" r:id="rId126"/>
    <p:sldId id="583" r:id="rId127"/>
    <p:sldId id="584" r:id="rId128"/>
    <p:sldId id="588" r:id="rId129"/>
    <p:sldId id="585" r:id="rId130"/>
    <p:sldId id="589" r:id="rId131"/>
    <p:sldId id="590" r:id="rId132"/>
    <p:sldId id="586" r:id="rId133"/>
    <p:sldId id="591" r:id="rId134"/>
    <p:sldId id="587" r:id="rId135"/>
    <p:sldId id="592" r:id="rId136"/>
    <p:sldId id="593" r:id="rId137"/>
    <p:sldId id="594" r:id="rId138"/>
    <p:sldId id="595" r:id="rId139"/>
    <p:sldId id="596" r:id="rId140"/>
    <p:sldId id="597" r:id="rId141"/>
    <p:sldId id="602" r:id="rId142"/>
    <p:sldId id="601" r:id="rId143"/>
    <p:sldId id="600" r:id="rId144"/>
    <p:sldId id="604" r:id="rId145"/>
    <p:sldId id="603" r:id="rId146"/>
    <p:sldId id="599" r:id="rId147"/>
    <p:sldId id="605" r:id="rId148"/>
    <p:sldId id="598" r:id="rId149"/>
    <p:sldId id="606" r:id="rId150"/>
    <p:sldId id="607" r:id="rId151"/>
    <p:sldId id="608" r:id="rId152"/>
    <p:sldId id="609" r:id="rId153"/>
    <p:sldId id="613" r:id="rId154"/>
    <p:sldId id="614" r:id="rId155"/>
    <p:sldId id="610" r:id="rId156"/>
    <p:sldId id="611" r:id="rId157"/>
    <p:sldId id="615" r:id="rId158"/>
    <p:sldId id="616" r:id="rId159"/>
    <p:sldId id="612" r:id="rId160"/>
    <p:sldId id="617" r:id="rId161"/>
    <p:sldId id="623" r:id="rId162"/>
    <p:sldId id="624" r:id="rId163"/>
    <p:sldId id="618" r:id="rId164"/>
    <p:sldId id="619" r:id="rId165"/>
    <p:sldId id="620" r:id="rId166"/>
    <p:sldId id="621" r:id="rId167"/>
    <p:sldId id="622" r:id="rId168"/>
    <p:sldId id="625" r:id="rId169"/>
    <p:sldId id="626" r:id="rId170"/>
    <p:sldId id="632" r:id="rId171"/>
    <p:sldId id="633" r:id="rId172"/>
    <p:sldId id="627" r:id="rId173"/>
    <p:sldId id="634" r:id="rId174"/>
    <p:sldId id="628" r:id="rId175"/>
    <p:sldId id="636" r:id="rId176"/>
    <p:sldId id="635" r:id="rId177"/>
    <p:sldId id="631" r:id="rId178"/>
    <p:sldId id="637" r:id="rId179"/>
    <p:sldId id="638" r:id="rId180"/>
    <p:sldId id="639" r:id="rId181"/>
    <p:sldId id="642" r:id="rId182"/>
    <p:sldId id="640" r:id="rId183"/>
    <p:sldId id="643" r:id="rId184"/>
    <p:sldId id="641" r:id="rId185"/>
    <p:sldId id="644" r:id="rId186"/>
    <p:sldId id="650" r:id="rId187"/>
    <p:sldId id="645" r:id="rId188"/>
    <p:sldId id="651" r:id="rId189"/>
    <p:sldId id="646" r:id="rId190"/>
    <p:sldId id="653" r:id="rId191"/>
    <p:sldId id="652" r:id="rId192"/>
    <p:sldId id="654" r:id="rId193"/>
    <p:sldId id="655" r:id="rId194"/>
    <p:sldId id="656" r:id="rId195"/>
    <p:sldId id="657" r:id="rId196"/>
    <p:sldId id="658" r:id="rId197"/>
    <p:sldId id="665" r:id="rId198"/>
    <p:sldId id="659" r:id="rId199"/>
    <p:sldId id="660" r:id="rId200"/>
    <p:sldId id="666" r:id="rId201"/>
    <p:sldId id="661" r:id="rId202"/>
    <p:sldId id="667" r:id="rId203"/>
    <p:sldId id="727" r:id="rId204"/>
    <p:sldId id="728" r:id="rId205"/>
    <p:sldId id="729" r:id="rId206"/>
    <p:sldId id="730" r:id="rId207"/>
    <p:sldId id="731" r:id="rId208"/>
    <p:sldId id="732" r:id="rId209"/>
    <p:sldId id="733" r:id="rId210"/>
    <p:sldId id="734" r:id="rId211"/>
    <p:sldId id="735" r:id="rId212"/>
    <p:sldId id="736" r:id="rId213"/>
    <p:sldId id="662" r:id="rId214"/>
    <p:sldId id="663" r:id="rId215"/>
    <p:sldId id="668" r:id="rId216"/>
    <p:sldId id="669" r:id="rId217"/>
    <p:sldId id="670" r:id="rId218"/>
    <p:sldId id="671" r:id="rId219"/>
    <p:sldId id="674" r:id="rId220"/>
    <p:sldId id="672" r:id="rId221"/>
    <p:sldId id="673" r:id="rId222"/>
    <p:sldId id="675" r:id="rId223"/>
    <p:sldId id="676" r:id="rId224"/>
    <p:sldId id="678" r:id="rId225"/>
    <p:sldId id="677" r:id="rId226"/>
    <p:sldId id="680" r:id="rId227"/>
    <p:sldId id="679" r:id="rId228"/>
    <p:sldId id="681" r:id="rId229"/>
    <p:sldId id="682" r:id="rId230"/>
    <p:sldId id="683" r:id="rId231"/>
    <p:sldId id="684" r:id="rId232"/>
    <p:sldId id="685" r:id="rId233"/>
    <p:sldId id="688" r:id="rId234"/>
    <p:sldId id="686" r:id="rId235"/>
    <p:sldId id="689" r:id="rId236"/>
    <p:sldId id="687" r:id="rId237"/>
    <p:sldId id="690" r:id="rId238"/>
    <p:sldId id="694" r:id="rId239"/>
    <p:sldId id="691" r:id="rId240"/>
    <p:sldId id="692" r:id="rId241"/>
    <p:sldId id="737" r:id="rId242"/>
    <p:sldId id="693" r:id="rId243"/>
    <p:sldId id="697" r:id="rId244"/>
    <p:sldId id="738" r:id="rId245"/>
    <p:sldId id="703" r:id="rId246"/>
    <p:sldId id="699" r:id="rId247"/>
    <p:sldId id="704" r:id="rId248"/>
    <p:sldId id="705" r:id="rId249"/>
    <p:sldId id="706" r:id="rId250"/>
    <p:sldId id="707" r:id="rId251"/>
    <p:sldId id="708" r:id="rId252"/>
    <p:sldId id="709" r:id="rId253"/>
    <p:sldId id="710" r:id="rId254"/>
    <p:sldId id="711" r:id="rId255"/>
    <p:sldId id="712" r:id="rId256"/>
    <p:sldId id="713" r:id="rId257"/>
    <p:sldId id="714" r:id="rId258"/>
    <p:sldId id="715" r:id="rId259"/>
    <p:sldId id="717" r:id="rId260"/>
    <p:sldId id="716" r:id="rId261"/>
    <p:sldId id="718" r:id="rId262"/>
    <p:sldId id="719" r:id="rId263"/>
    <p:sldId id="720" r:id="rId264"/>
    <p:sldId id="721" r:id="rId265"/>
    <p:sldId id="726" r:id="rId266"/>
    <p:sldId id="722" r:id="rId267"/>
    <p:sldId id="723" r:id="rId268"/>
    <p:sldId id="724" r:id="rId269"/>
    <p:sldId id="725" r:id="rId270"/>
    <p:sldId id="739" r:id="rId271"/>
    <p:sldId id="740" r:id="rId272"/>
    <p:sldId id="741" r:id="rId273"/>
    <p:sldId id="742" r:id="rId274"/>
    <p:sldId id="743" r:id="rId275"/>
    <p:sldId id="745" r:id="rId276"/>
    <p:sldId id="744" r:id="rId277"/>
    <p:sldId id="746" r:id="rId278"/>
    <p:sldId id="747" r:id="rId279"/>
    <p:sldId id="748" r:id="rId280"/>
    <p:sldId id="749" r:id="rId281"/>
    <p:sldId id="751" r:id="rId282"/>
    <p:sldId id="750" r:id="rId283"/>
    <p:sldId id="752" r:id="rId284"/>
    <p:sldId id="753" r:id="rId285"/>
    <p:sldId id="754" r:id="rId286"/>
    <p:sldId id="755" r:id="rId287"/>
    <p:sldId id="756" r:id="rId288"/>
    <p:sldId id="757" r:id="rId289"/>
    <p:sldId id="758" r:id="rId290"/>
    <p:sldId id="759" r:id="rId291"/>
    <p:sldId id="760" r:id="rId292"/>
    <p:sldId id="761" r:id="rId293"/>
    <p:sldId id="762" r:id="rId294"/>
    <p:sldId id="764" r:id="rId295"/>
    <p:sldId id="763" r:id="rId296"/>
    <p:sldId id="765" r:id="rId297"/>
    <p:sldId id="766" r:id="rId2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74" autoAdjust="0"/>
  </p:normalViewPr>
  <p:slideViewPr>
    <p:cSldViewPr>
      <p:cViewPr varScale="1">
        <p:scale>
          <a:sx n="104" d="100"/>
          <a:sy n="104" d="100"/>
        </p:scale>
        <p:origin x="18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presProps" Target="presProps.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48BAE0-9A3E-491B-8715-CF151C9D4DB8}"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A10A3-C627-4ED3-AD96-7B0F692832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48BAE0-9A3E-491B-8715-CF151C9D4DB8}"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A10A3-C627-4ED3-AD96-7B0F692832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48BAE0-9A3E-491B-8715-CF151C9D4DB8}"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A10A3-C627-4ED3-AD96-7B0F692832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48BAE0-9A3E-491B-8715-CF151C9D4DB8}"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A10A3-C627-4ED3-AD96-7B0F692832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8BAE0-9A3E-491B-8715-CF151C9D4DB8}"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A10A3-C627-4ED3-AD96-7B0F692832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48BAE0-9A3E-491B-8715-CF151C9D4DB8}"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A10A3-C627-4ED3-AD96-7B0F692832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48BAE0-9A3E-491B-8715-CF151C9D4DB8}" type="datetimeFigureOut">
              <a:rPr lang="en-US" smtClean="0"/>
              <a:pPr/>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A10A3-C627-4ED3-AD96-7B0F692832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48BAE0-9A3E-491B-8715-CF151C9D4DB8}" type="datetimeFigureOut">
              <a:rPr lang="en-US" smtClean="0"/>
              <a:pPr/>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A10A3-C627-4ED3-AD96-7B0F692832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8BAE0-9A3E-491B-8715-CF151C9D4DB8}" type="datetimeFigureOut">
              <a:rPr lang="en-US" smtClean="0"/>
              <a:pPr/>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A10A3-C627-4ED3-AD96-7B0F692832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48BAE0-9A3E-491B-8715-CF151C9D4DB8}"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A10A3-C627-4ED3-AD96-7B0F692832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48BAE0-9A3E-491B-8715-CF151C9D4DB8}"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A10A3-C627-4ED3-AD96-7B0F692832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8BAE0-9A3E-491B-8715-CF151C9D4DB8}" type="datetimeFigureOut">
              <a:rPr lang="en-US" smtClean="0"/>
              <a:pPr/>
              <a:t>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A10A3-C627-4ED3-AD96-7B0F692832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audio" Target="file:///D:\dongchi%20(moi)\nhacthaoluan.wma" TargetMode="Externa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audio" Target="file:///D:\dongchi%20(moi)\nhacthaoluan.wma" TargetMode="Externa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audio" Target="file:///D:\dongchi%20(moi)\nhacthaoluan.wma" TargetMode="Externa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hyperlink" Target="https://vndoc.com/cam-nhan-ve-bai-tho-noi-voi-con-cua-y-phuong/download" TargetMode="Externa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truyendangian.com/treo-bien/" TargetMode="Externa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voh.com.vn/song-dep/lang-dong-voi-nhung-cau-noi-hay-ve-mua-mang-nhieu-y-nghia-316762.html"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2" descr="h"/>
          <p:cNvPicPr>
            <a:picLocks noChangeAspect="1" noChangeArrowheads="1"/>
          </p:cNvPicPr>
          <p:nvPr/>
        </p:nvPicPr>
        <p:blipFill>
          <a:blip r:embed="rId3"/>
          <a:srcRect/>
          <a:stretch>
            <a:fillRect/>
          </a:stretch>
        </p:blipFill>
        <p:spPr bwMode="auto">
          <a:xfrm>
            <a:off x="0" y="11545"/>
            <a:ext cx="9144000" cy="6858000"/>
          </a:xfrm>
          <a:prstGeom prst="rect">
            <a:avLst/>
          </a:prstGeom>
          <a:noFill/>
          <a:ln w="9525">
            <a:noFill/>
            <a:miter lim="800000"/>
            <a:headEnd/>
            <a:tailEnd/>
          </a:ln>
        </p:spPr>
      </p:pic>
      <p:pic>
        <p:nvPicPr>
          <p:cNvPr id="415750" name="nhacthaoluan.wma">
            <a:hlinkClick r:id="" action="ppaction://media"/>
          </p:cNvPr>
          <p:cNvPicPr>
            <a:picLocks noRot="1" noChangeAspect="1" noChangeArrowheads="1"/>
          </p:cNvPicPr>
          <p:nvPr>
            <a:audioFile r:link="rId1"/>
          </p:nvPr>
        </p:nvPicPr>
        <p:blipFill>
          <a:blip r:embed="rId4"/>
          <a:srcRect/>
          <a:stretch>
            <a:fillRect/>
          </a:stretch>
        </p:blipFill>
        <p:spPr bwMode="auto">
          <a:xfrm>
            <a:off x="6477000" y="6705600"/>
            <a:ext cx="304800" cy="304800"/>
          </a:xfrm>
          <a:prstGeom prst="rect">
            <a:avLst/>
          </a:prstGeom>
          <a:noFill/>
          <a:ln w="9525">
            <a:noFill/>
            <a:miter lim="800000"/>
            <a:headEnd/>
            <a:tailEnd/>
          </a:ln>
        </p:spPr>
      </p:pic>
      <p:pic>
        <p:nvPicPr>
          <p:cNvPr id="2052" name="Picture 7" descr="3d butterfly"/>
          <p:cNvPicPr>
            <a:picLocks noChangeAspect="1" noChangeArrowheads="1" noCrop="1"/>
          </p:cNvPicPr>
          <p:nvPr/>
        </p:nvPicPr>
        <p:blipFill>
          <a:blip r:embed="rId5"/>
          <a:srcRect/>
          <a:stretch>
            <a:fillRect/>
          </a:stretch>
        </p:blipFill>
        <p:spPr bwMode="auto">
          <a:xfrm>
            <a:off x="6781800" y="5715000"/>
            <a:ext cx="1219200" cy="711200"/>
          </a:xfrm>
          <a:prstGeom prst="rect">
            <a:avLst/>
          </a:prstGeom>
          <a:noFill/>
          <a:ln w="9525">
            <a:noFill/>
            <a:miter lim="800000"/>
            <a:headEnd/>
            <a:tailEnd/>
          </a:ln>
        </p:spPr>
      </p:pic>
      <p:pic>
        <p:nvPicPr>
          <p:cNvPr id="2053" name="Picture 8" descr="3d butterfly"/>
          <p:cNvPicPr>
            <a:picLocks noChangeAspect="1" noChangeArrowheads="1" noCrop="1"/>
          </p:cNvPicPr>
          <p:nvPr/>
        </p:nvPicPr>
        <p:blipFill>
          <a:blip r:embed="rId5"/>
          <a:srcRect/>
          <a:stretch>
            <a:fillRect/>
          </a:stretch>
        </p:blipFill>
        <p:spPr bwMode="auto">
          <a:xfrm>
            <a:off x="1905000" y="0"/>
            <a:ext cx="914400" cy="533400"/>
          </a:xfrm>
          <a:prstGeom prst="rect">
            <a:avLst/>
          </a:prstGeom>
          <a:noFill/>
          <a:ln w="9525">
            <a:noFill/>
            <a:miter lim="800000"/>
            <a:headEnd/>
            <a:tailEnd/>
          </a:ln>
        </p:spPr>
      </p:pic>
      <p:pic>
        <p:nvPicPr>
          <p:cNvPr id="2054" name="Picture 9" descr="kitty"/>
          <p:cNvPicPr>
            <a:picLocks noChangeAspect="1" noChangeArrowheads="1" noCrop="1"/>
          </p:cNvPicPr>
          <p:nvPr/>
        </p:nvPicPr>
        <p:blipFill>
          <a:blip r:embed="rId6"/>
          <a:srcRect/>
          <a:stretch>
            <a:fillRect/>
          </a:stretch>
        </p:blipFill>
        <p:spPr bwMode="auto">
          <a:xfrm>
            <a:off x="4648200" y="5029200"/>
            <a:ext cx="1409700" cy="1447800"/>
          </a:xfrm>
          <a:prstGeom prst="rect">
            <a:avLst/>
          </a:prstGeom>
          <a:noFill/>
          <a:ln w="9525">
            <a:noFill/>
            <a:miter lim="800000"/>
            <a:headEnd/>
            <a:tailEnd/>
          </a:ln>
        </p:spPr>
      </p:pic>
      <p:pic>
        <p:nvPicPr>
          <p:cNvPr id="2055" name="Picture 10" descr="3d butterfly"/>
          <p:cNvPicPr>
            <a:picLocks noChangeAspect="1" noChangeArrowheads="1" noCrop="1"/>
          </p:cNvPicPr>
          <p:nvPr/>
        </p:nvPicPr>
        <p:blipFill>
          <a:blip r:embed="rId5"/>
          <a:srcRect/>
          <a:stretch>
            <a:fillRect/>
          </a:stretch>
        </p:blipFill>
        <p:spPr bwMode="auto">
          <a:xfrm>
            <a:off x="381000" y="533400"/>
            <a:ext cx="1219200" cy="711200"/>
          </a:xfrm>
          <a:prstGeom prst="rect">
            <a:avLst/>
          </a:prstGeom>
          <a:noFill/>
          <a:ln w="9525">
            <a:noFill/>
            <a:miter lim="800000"/>
            <a:headEnd/>
            <a:tailEnd/>
          </a:ln>
        </p:spPr>
      </p:pic>
      <p:pic>
        <p:nvPicPr>
          <p:cNvPr id="2056" name="Picture 11" descr="ani_rose"/>
          <p:cNvPicPr>
            <a:picLocks noChangeAspect="1" noChangeArrowheads="1" noCrop="1"/>
          </p:cNvPicPr>
          <p:nvPr/>
        </p:nvPicPr>
        <p:blipFill>
          <a:blip r:embed="rId7"/>
          <a:srcRect/>
          <a:stretch>
            <a:fillRect/>
          </a:stretch>
        </p:blipFill>
        <p:spPr bwMode="auto">
          <a:xfrm>
            <a:off x="1524000" y="6381750"/>
            <a:ext cx="476250" cy="476250"/>
          </a:xfrm>
          <a:prstGeom prst="rect">
            <a:avLst/>
          </a:prstGeom>
          <a:noFill/>
          <a:ln w="9525">
            <a:noFill/>
            <a:miter lim="800000"/>
            <a:headEnd/>
            <a:tailEnd/>
          </a:ln>
        </p:spPr>
      </p:pic>
      <p:pic>
        <p:nvPicPr>
          <p:cNvPr id="2057" name="Picture 13" descr="ani_rose"/>
          <p:cNvPicPr>
            <a:picLocks noChangeAspect="1" noChangeArrowheads="1" noCrop="1"/>
          </p:cNvPicPr>
          <p:nvPr/>
        </p:nvPicPr>
        <p:blipFill>
          <a:blip r:embed="rId7"/>
          <a:srcRect/>
          <a:stretch>
            <a:fillRect/>
          </a:stretch>
        </p:blipFill>
        <p:spPr bwMode="auto">
          <a:xfrm>
            <a:off x="2209800" y="6381750"/>
            <a:ext cx="476250" cy="476250"/>
          </a:xfrm>
          <a:prstGeom prst="rect">
            <a:avLst/>
          </a:prstGeom>
          <a:noFill/>
          <a:ln w="9525">
            <a:noFill/>
            <a:miter lim="800000"/>
            <a:headEnd/>
            <a:tailEnd/>
          </a:ln>
        </p:spPr>
      </p:pic>
      <p:pic>
        <p:nvPicPr>
          <p:cNvPr id="2058" name="Picture 14" descr="ani_rose"/>
          <p:cNvPicPr>
            <a:picLocks noChangeAspect="1" noChangeArrowheads="1" noCrop="1"/>
          </p:cNvPicPr>
          <p:nvPr/>
        </p:nvPicPr>
        <p:blipFill>
          <a:blip r:embed="rId7"/>
          <a:srcRect/>
          <a:stretch>
            <a:fillRect/>
          </a:stretch>
        </p:blipFill>
        <p:spPr bwMode="auto">
          <a:xfrm>
            <a:off x="2667000" y="6381750"/>
            <a:ext cx="476250" cy="476250"/>
          </a:xfrm>
          <a:prstGeom prst="rect">
            <a:avLst/>
          </a:prstGeom>
          <a:noFill/>
          <a:ln w="9525">
            <a:noFill/>
            <a:miter lim="800000"/>
            <a:headEnd/>
            <a:tailEnd/>
          </a:ln>
        </p:spPr>
      </p:pic>
      <p:pic>
        <p:nvPicPr>
          <p:cNvPr id="2059" name="Picture 15" descr="ani_rose"/>
          <p:cNvPicPr>
            <a:picLocks noChangeAspect="1" noChangeArrowheads="1" noCrop="1"/>
          </p:cNvPicPr>
          <p:nvPr/>
        </p:nvPicPr>
        <p:blipFill>
          <a:blip r:embed="rId7"/>
          <a:srcRect/>
          <a:stretch>
            <a:fillRect/>
          </a:stretch>
        </p:blipFill>
        <p:spPr bwMode="auto">
          <a:xfrm>
            <a:off x="3505200" y="6381750"/>
            <a:ext cx="476250" cy="476250"/>
          </a:xfrm>
          <a:prstGeom prst="rect">
            <a:avLst/>
          </a:prstGeom>
          <a:noFill/>
          <a:ln w="9525">
            <a:noFill/>
            <a:miter lim="800000"/>
            <a:headEnd/>
            <a:tailEnd/>
          </a:ln>
        </p:spPr>
      </p:pic>
      <p:pic>
        <p:nvPicPr>
          <p:cNvPr id="2060" name="Picture 16" descr="ani_rose"/>
          <p:cNvPicPr>
            <a:picLocks noChangeAspect="1" noChangeArrowheads="1" noCrop="1"/>
          </p:cNvPicPr>
          <p:nvPr/>
        </p:nvPicPr>
        <p:blipFill>
          <a:blip r:embed="rId7"/>
          <a:srcRect/>
          <a:stretch>
            <a:fillRect/>
          </a:stretch>
        </p:blipFill>
        <p:spPr bwMode="auto">
          <a:xfrm>
            <a:off x="4114800" y="6381750"/>
            <a:ext cx="476250" cy="476250"/>
          </a:xfrm>
          <a:prstGeom prst="rect">
            <a:avLst/>
          </a:prstGeom>
          <a:noFill/>
          <a:ln w="9525">
            <a:noFill/>
            <a:miter lim="800000"/>
            <a:headEnd/>
            <a:tailEnd/>
          </a:ln>
        </p:spPr>
      </p:pic>
      <p:pic>
        <p:nvPicPr>
          <p:cNvPr id="2061" name="Picture 17" descr="ani_rose"/>
          <p:cNvPicPr>
            <a:picLocks noChangeAspect="1" noChangeArrowheads="1" noCrop="1"/>
          </p:cNvPicPr>
          <p:nvPr/>
        </p:nvPicPr>
        <p:blipFill>
          <a:blip r:embed="rId7"/>
          <a:srcRect/>
          <a:stretch>
            <a:fillRect/>
          </a:stretch>
        </p:blipFill>
        <p:spPr bwMode="auto">
          <a:xfrm>
            <a:off x="1828800" y="6381750"/>
            <a:ext cx="476250" cy="476250"/>
          </a:xfrm>
          <a:prstGeom prst="rect">
            <a:avLst/>
          </a:prstGeom>
          <a:noFill/>
          <a:ln w="9525">
            <a:noFill/>
            <a:miter lim="800000"/>
            <a:headEnd/>
            <a:tailEnd/>
          </a:ln>
        </p:spPr>
      </p:pic>
      <p:pic>
        <p:nvPicPr>
          <p:cNvPr id="2062" name="Picture 18" descr="ani_rose"/>
          <p:cNvPicPr>
            <a:picLocks noChangeAspect="1" noChangeArrowheads="1" noCrop="1"/>
          </p:cNvPicPr>
          <p:nvPr/>
        </p:nvPicPr>
        <p:blipFill>
          <a:blip r:embed="rId7"/>
          <a:srcRect/>
          <a:stretch>
            <a:fillRect/>
          </a:stretch>
        </p:blipFill>
        <p:spPr bwMode="auto">
          <a:xfrm>
            <a:off x="6096000" y="6381750"/>
            <a:ext cx="476250" cy="476250"/>
          </a:xfrm>
          <a:prstGeom prst="rect">
            <a:avLst/>
          </a:prstGeom>
          <a:noFill/>
          <a:ln w="9525">
            <a:noFill/>
            <a:miter lim="800000"/>
            <a:headEnd/>
            <a:tailEnd/>
          </a:ln>
        </p:spPr>
      </p:pic>
      <p:pic>
        <p:nvPicPr>
          <p:cNvPr id="2063" name="Picture 19" descr="ani_rose"/>
          <p:cNvPicPr>
            <a:picLocks noChangeAspect="1" noChangeArrowheads="1" noCrop="1"/>
          </p:cNvPicPr>
          <p:nvPr/>
        </p:nvPicPr>
        <p:blipFill>
          <a:blip r:embed="rId7"/>
          <a:srcRect/>
          <a:stretch>
            <a:fillRect/>
          </a:stretch>
        </p:blipFill>
        <p:spPr bwMode="auto">
          <a:xfrm>
            <a:off x="304800" y="6381750"/>
            <a:ext cx="476250" cy="476250"/>
          </a:xfrm>
          <a:prstGeom prst="rect">
            <a:avLst/>
          </a:prstGeom>
          <a:noFill/>
          <a:ln w="9525">
            <a:noFill/>
            <a:miter lim="800000"/>
            <a:headEnd/>
            <a:tailEnd/>
          </a:ln>
        </p:spPr>
      </p:pic>
      <p:pic>
        <p:nvPicPr>
          <p:cNvPr id="2064" name="Picture 20" descr="ani_rose"/>
          <p:cNvPicPr>
            <a:picLocks noChangeAspect="1" noChangeArrowheads="1" noCrop="1"/>
          </p:cNvPicPr>
          <p:nvPr/>
        </p:nvPicPr>
        <p:blipFill>
          <a:blip r:embed="rId7"/>
          <a:srcRect/>
          <a:stretch>
            <a:fillRect/>
          </a:stretch>
        </p:blipFill>
        <p:spPr bwMode="auto">
          <a:xfrm>
            <a:off x="609600" y="6381750"/>
            <a:ext cx="476250" cy="476250"/>
          </a:xfrm>
          <a:prstGeom prst="rect">
            <a:avLst/>
          </a:prstGeom>
          <a:noFill/>
          <a:ln w="9525">
            <a:noFill/>
            <a:miter lim="800000"/>
            <a:headEnd/>
            <a:tailEnd/>
          </a:ln>
        </p:spPr>
      </p:pic>
      <p:pic>
        <p:nvPicPr>
          <p:cNvPr id="2065" name="Picture 21" descr="ani_rose"/>
          <p:cNvPicPr>
            <a:picLocks noChangeAspect="1" noChangeArrowheads="1" noCrop="1"/>
          </p:cNvPicPr>
          <p:nvPr/>
        </p:nvPicPr>
        <p:blipFill>
          <a:blip r:embed="rId7"/>
          <a:srcRect/>
          <a:stretch>
            <a:fillRect/>
          </a:stretch>
        </p:blipFill>
        <p:spPr bwMode="auto">
          <a:xfrm>
            <a:off x="4800600" y="6381750"/>
            <a:ext cx="476250" cy="476250"/>
          </a:xfrm>
          <a:prstGeom prst="rect">
            <a:avLst/>
          </a:prstGeom>
          <a:noFill/>
          <a:ln w="9525">
            <a:noFill/>
            <a:miter lim="800000"/>
            <a:headEnd/>
            <a:tailEnd/>
          </a:ln>
        </p:spPr>
      </p:pic>
      <p:pic>
        <p:nvPicPr>
          <p:cNvPr id="2066" name="Picture 22" descr="ani_rose"/>
          <p:cNvPicPr>
            <a:picLocks noChangeAspect="1" noChangeArrowheads="1" noCrop="1"/>
          </p:cNvPicPr>
          <p:nvPr/>
        </p:nvPicPr>
        <p:blipFill>
          <a:blip r:embed="rId7"/>
          <a:srcRect/>
          <a:stretch>
            <a:fillRect/>
          </a:stretch>
        </p:blipFill>
        <p:spPr bwMode="auto">
          <a:xfrm>
            <a:off x="5181600" y="6381750"/>
            <a:ext cx="476250" cy="476250"/>
          </a:xfrm>
          <a:prstGeom prst="rect">
            <a:avLst/>
          </a:prstGeom>
          <a:noFill/>
          <a:ln w="9525">
            <a:noFill/>
            <a:miter lim="800000"/>
            <a:headEnd/>
            <a:tailEnd/>
          </a:ln>
        </p:spPr>
      </p:pic>
      <p:pic>
        <p:nvPicPr>
          <p:cNvPr id="2067" name="Picture 23" descr="ani_rose"/>
          <p:cNvPicPr>
            <a:picLocks noChangeAspect="1" noChangeArrowheads="1" noCrop="1"/>
          </p:cNvPicPr>
          <p:nvPr/>
        </p:nvPicPr>
        <p:blipFill>
          <a:blip r:embed="rId7"/>
          <a:srcRect/>
          <a:stretch>
            <a:fillRect/>
          </a:stretch>
        </p:blipFill>
        <p:spPr bwMode="auto">
          <a:xfrm>
            <a:off x="5715000" y="6381750"/>
            <a:ext cx="476250" cy="476250"/>
          </a:xfrm>
          <a:prstGeom prst="rect">
            <a:avLst/>
          </a:prstGeom>
          <a:noFill/>
          <a:ln w="9525">
            <a:noFill/>
            <a:miter lim="800000"/>
            <a:headEnd/>
            <a:tailEnd/>
          </a:ln>
        </p:spPr>
      </p:pic>
      <p:sp>
        <p:nvSpPr>
          <p:cNvPr id="2069" name="TextBox 24"/>
          <p:cNvSpPr txBox="1">
            <a:spLocks noChangeArrowheads="1"/>
          </p:cNvSpPr>
          <p:nvPr/>
        </p:nvSpPr>
        <p:spPr bwMode="auto">
          <a:xfrm>
            <a:off x="304800" y="2590800"/>
            <a:ext cx="8610600" cy="1508105"/>
          </a:xfrm>
          <a:prstGeom prst="rect">
            <a:avLst/>
          </a:prstGeom>
          <a:noFill/>
          <a:ln w="9525">
            <a:noFill/>
            <a:miter lim="800000"/>
            <a:headEnd/>
            <a:tailEnd/>
          </a:ln>
        </p:spPr>
        <p:txBody>
          <a:bodyPr>
            <a:spAutoFit/>
          </a:bodyPr>
          <a:lstStyle/>
          <a:p>
            <a:pPr algn="ctr"/>
            <a:r>
              <a:rPr lang="en-US" sz="3200" b="1" dirty="0">
                <a:solidFill>
                  <a:srgbClr val="FF0000"/>
                </a:solidFill>
                <a:latin typeface="Times New Roman" pitchFamily="18" charset="0"/>
                <a:cs typeface="Times New Roman" pitchFamily="18" charset="0"/>
              </a:rPr>
              <a:t>PHẦN ĐỌC HIỂU BÀI 6,7 LỚP 7 KNTT KÌ II</a:t>
            </a:r>
          </a:p>
          <a:p>
            <a:pPr algn="ctr"/>
            <a:r>
              <a:rPr lang="en-US" sz="2800" b="1" dirty="0">
                <a:solidFill>
                  <a:srgbClr val="FF0000"/>
                </a:solidFill>
                <a:latin typeface="Times New Roman" pitchFamily="18" charset="0"/>
                <a:cs typeface="Times New Roman" pitchFamily="18" charset="0"/>
              </a:rPr>
              <a:t>BÀI 6: </a:t>
            </a:r>
            <a:r>
              <a:rPr lang="en-US" sz="2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2800" dirty="0">
              <a:effectLst/>
              <a:latin typeface="Times New Roman" panose="02020603050405020304" pitchFamily="18" charset="0"/>
              <a:ea typeface="Times New Roman" panose="02020603050405020304" pitchFamily="18" charset="0"/>
            </a:endParaRPr>
          </a:p>
          <a:p>
            <a:pPr algn="ctr"/>
            <a:endParaRPr lang="en-US" sz="3200"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66" fill="hold"/>
                                        <p:tgtEl>
                                          <p:spTgt spid="415750"/>
                                        </p:tgtEl>
                                      </p:cBhvr>
                                    </p:cmd>
                                  </p:childTnLst>
                                </p:cTn>
                              </p:par>
                            </p:childTnLst>
                          </p:cTn>
                        </p:par>
                      </p:childTnLst>
                    </p:cTn>
                  </p:par>
                  <p:par>
                    <p:cTn id="7" fill="hold">
                      <p:stCondLst>
                        <p:cond delay="indefinite"/>
                      </p:stCondLst>
                      <p:childTnLst>
                        <p:par>
                          <p:cTn id="8" fill="hold">
                            <p:stCondLst>
                              <p:cond delay="0"/>
                            </p:stCondLst>
                            <p:childTnLst>
                              <p:par>
                                <p:cTn id="9" presetID="34" presetClass="entr" presetSubtype="0" fill="hold" nodeType="clickEffect">
                                  <p:stCondLst>
                                    <p:cond delay="0"/>
                                  </p:stCondLst>
                                  <p:childTnLst>
                                    <p:set>
                                      <p:cBhvr>
                                        <p:cTn id="10" dur="1" fill="hold">
                                          <p:stCondLst>
                                            <p:cond delay="0"/>
                                          </p:stCondLst>
                                        </p:cTn>
                                        <p:tgtEl>
                                          <p:spTgt spid="415746"/>
                                        </p:tgtEl>
                                        <p:attrNameLst>
                                          <p:attrName>style.visibility</p:attrName>
                                        </p:attrNameLst>
                                      </p:cBhvr>
                                      <p:to>
                                        <p:strVal val="visible"/>
                                      </p:to>
                                    </p:set>
                                    <p:anim from="(-#ppt_w/2)" to="(#ppt_x)" calcmode="lin" valueType="num">
                                      <p:cBhvr>
                                        <p:cTn id="11" dur="600" fill="hold">
                                          <p:stCondLst>
                                            <p:cond delay="0"/>
                                          </p:stCondLst>
                                        </p:cTn>
                                        <p:tgtEl>
                                          <p:spTgt spid="415746"/>
                                        </p:tgtEl>
                                        <p:attrNameLst>
                                          <p:attrName>ppt_x</p:attrName>
                                        </p:attrNameLst>
                                      </p:cBhvr>
                                    </p:anim>
                                    <p:anim from="0" to="-1.0" calcmode="lin" valueType="num">
                                      <p:cBhvr>
                                        <p:cTn id="12" dur="200" decel="50000" autoRev="1" fill="hold">
                                          <p:stCondLst>
                                            <p:cond delay="600"/>
                                          </p:stCondLst>
                                        </p:cTn>
                                        <p:tgtEl>
                                          <p:spTgt spid="415746"/>
                                        </p:tgtEl>
                                        <p:attrNameLst>
                                          <p:attrName>xshear</p:attrName>
                                        </p:attrNameLst>
                                      </p:cBhvr>
                                    </p:anim>
                                    <p:animScale>
                                      <p:cBhvr>
                                        <p:cTn id="13" dur="200" decel="100000" autoRev="1" fill="hold">
                                          <p:stCondLst>
                                            <p:cond delay="600"/>
                                          </p:stCondLst>
                                        </p:cTn>
                                        <p:tgtEl>
                                          <p:spTgt spid="415746"/>
                                        </p:tgtEl>
                                      </p:cBhvr>
                                      <p:from x="100000" y="100000"/>
                                      <p:to x="80000" y="100000"/>
                                    </p:animScale>
                                    <p:anim by="(#ppt_h/3+#ppt_w*0.1)" calcmode="lin" valueType="num">
                                      <p:cBhvr additive="sum">
                                        <p:cTn id="14" dur="200" decel="100000" autoRev="1" fill="hold">
                                          <p:stCondLst>
                                            <p:cond delay="600"/>
                                          </p:stCondLst>
                                        </p:cTn>
                                        <p:tgtEl>
                                          <p:spTgt spid="41574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15"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157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rPr>
              <a:t>BÀI 6: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0" y="420484"/>
            <a:ext cx="9067800" cy="10048905"/>
          </a:xfrm>
          <a:prstGeom prst="rect">
            <a:avLst/>
          </a:prstGeom>
          <a:noFill/>
        </p:spPr>
        <p:txBody>
          <a:bodyPr wrap="square" rtlCol="0">
            <a:spAutoFit/>
          </a:bodyPr>
          <a:lstStyle/>
          <a:p>
            <a:pPr algn="ctr"/>
            <a:r>
              <a:rPr lang="pt-BR" sz="2400" b="1" dirty="0">
                <a:latin typeface="Times New Roman" panose="02020603050405020304" pitchFamily="18" charset="0"/>
                <a:cs typeface="Times New Roman" panose="02020603050405020304" pitchFamily="18" charset="0"/>
              </a:rPr>
              <a:t>Gợi ý trả lời</a:t>
            </a:r>
            <a:endParaRPr lang="en-US" sz="2400"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Câu 1: </a:t>
            </a:r>
            <a:r>
              <a:rPr lang="it-IT" sz="2400" dirty="0">
                <a:latin typeface="Times New Roman" panose="02020603050405020304" pitchFamily="18" charset="0"/>
                <a:cs typeface="Times New Roman" panose="02020603050405020304" pitchFamily="18" charset="0"/>
              </a:rPr>
              <a:t>Văn bản thuộc thể loại: Truyện ngụ ngôn</a:t>
            </a:r>
            <a:endParaRPr lang="en-US" sz="2400"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Câu 2: </a:t>
            </a:r>
            <a:r>
              <a:rPr lang="it-IT" sz="2400" dirty="0">
                <a:latin typeface="Times New Roman" panose="02020603050405020304" pitchFamily="18" charset="0"/>
                <a:cs typeface="Times New Roman" panose="02020603050405020304" pitchFamily="18" charset="0"/>
              </a:rPr>
              <a:t>Giải nghĩa từ “cả tin”: Là tin ngay một cách dễ dãi mà không cần suy xét</a:t>
            </a:r>
            <a:endParaRPr lang="en-US" sz="2400"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Câu 3: </a:t>
            </a:r>
            <a:r>
              <a:rPr lang="it-IT" sz="2400" dirty="0">
                <a:latin typeface="Times New Roman" panose="02020603050405020304" pitchFamily="18" charset="0"/>
                <a:cs typeface="Times New Roman" panose="02020603050405020304" pitchFamily="18" charset="0"/>
              </a:rPr>
              <a:t>Vốn liếng của anh thợ mộc lại “đi đời nhà ma” là vì: </a:t>
            </a:r>
            <a:endParaRPr lang="en-US"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 Anh ta làm việc không có chủ kiến.</a:t>
            </a:r>
            <a:endParaRPr lang="en-US"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 Quá cả tin, không suy xét kĩ lưỡng những lời góp ý của người khác.</a:t>
            </a:r>
            <a:endParaRPr lang="en-US" sz="2400"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Câu 4</a:t>
            </a:r>
            <a:r>
              <a:rPr lang="it-IT" sz="2400" dirty="0">
                <a:latin typeface="Times New Roman" panose="02020603050405020304" pitchFamily="18" charset="0"/>
                <a:cs typeface="Times New Roman" panose="02020603050405020304" pitchFamily="18" charset="0"/>
              </a:rPr>
              <a:t>: * Nếu là anh thợi mộc khi nghe những lời mách bảo như trong truyện thì em có thể:</a:t>
            </a:r>
            <a:endParaRPr lang="en-US"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 Yên lặng lắng nghe, cảm ơn họ.</a:t>
            </a:r>
            <a:endParaRPr lang="en-US"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 Suy nghĩ, tìm hiểu kĩ hơn những mách bảo đó có đúng và phù hợp vời công việc của mình rồi mới làm theo; nếu chưa phù hợp thì cần chỉnh sửa... </a:t>
            </a:r>
            <a:endParaRPr lang="en-US"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 Bài học rút ra từ truyện là: </a:t>
            </a:r>
            <a:endParaRPr lang="en-US"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 Khi làm việc phải có chủ kiến.</a:t>
            </a:r>
            <a:endParaRPr lang="en-US"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 Cần suy xét kĩ khi nghe ý kiến góp ý của người khác.</a:t>
            </a:r>
            <a:endParaRPr lang="en-US" sz="2400"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endParaRPr lang="en-US" sz="23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4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5632311"/>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PHIẾU HỌC TẬP SỐ 3</a:t>
            </a:r>
            <a:endParaRPr lang="en-US" sz="2400" dirty="0">
              <a:latin typeface="Times New Roman" panose="02020603050405020304" pitchFamily="18" charset="0"/>
              <a:cs typeface="Times New Roman" panose="02020603050405020304" pitchFamily="18" charset="0"/>
            </a:endParaRPr>
          </a:p>
          <a:p>
            <a:pPr algn="just"/>
            <a:r>
              <a:rPr lang="nb-NO" sz="2400" b="1" dirty="0">
                <a:latin typeface="Times New Roman" panose="02020603050405020304" pitchFamily="18" charset="0"/>
                <a:cs typeface="Times New Roman" panose="02020603050405020304" pitchFamily="18" charset="0"/>
              </a:rPr>
              <a:t>Đọc các câu tục ngữ sau và trả lời các câu hỏi bên dưới:</a:t>
            </a:r>
            <a:endParaRPr lang="en-US" sz="2400" dirty="0">
              <a:latin typeface="Times New Roman" panose="02020603050405020304" pitchFamily="18" charset="0"/>
              <a:cs typeface="Times New Roman" panose="02020603050405020304" pitchFamily="18" charset="0"/>
            </a:endParaRPr>
          </a:p>
          <a:p>
            <a:pPr algn="just"/>
            <a:r>
              <a:rPr lang="nb-NO" sz="24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đục</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thơm</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mở</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Ngữ</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7- </a:t>
            </a:r>
            <a:r>
              <a:rPr lang="en-US" sz="2400" i="1" dirty="0" err="1">
                <a:latin typeface="Times New Roman" panose="02020603050405020304" pitchFamily="18" charset="0"/>
                <a:cs typeface="Times New Roman" panose="02020603050405020304" pitchFamily="18" charset="0"/>
              </a:rPr>
              <a:t>tập</a:t>
            </a:r>
            <a:r>
              <a:rPr lang="en-US" sz="2400" i="1" dirty="0">
                <a:latin typeface="Times New Roman" panose="02020603050405020304" pitchFamily="18" charset="0"/>
                <a:cs typeface="Times New Roman" panose="02020603050405020304" pitchFamily="18" charset="0"/>
              </a:rPr>
              <a:t> 1,  </a:t>
            </a:r>
            <a:r>
              <a:rPr lang="en-US" sz="2400" i="1" dirty="0" err="1">
                <a:latin typeface="Times New Roman" panose="02020603050405020304" pitchFamily="18" charset="0"/>
                <a:cs typeface="Times New Roman" panose="02020603050405020304" pitchFamily="18" charset="0"/>
              </a:rPr>
              <a:t>trang</a:t>
            </a:r>
            <a:r>
              <a:rPr lang="en-US" sz="2400" i="1" dirty="0">
                <a:latin typeface="Times New Roman" panose="02020603050405020304" pitchFamily="18" charset="0"/>
                <a:cs typeface="Times New Roman" panose="02020603050405020304" pitchFamily="18" charset="0"/>
              </a:rPr>
              <a:t> 12 - 14)</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b="1"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Đói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thơm</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cs typeface="Times New Roman" panose="02020603050405020304" pitchFamily="18" charset="0"/>
              </a:rPr>
              <a:t>Tìm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trên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17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500"/>
                                        <p:tgtEl>
                                          <p:spTgt spid="3">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5878532"/>
          </a:xfrm>
          <a:prstGeom prst="rect">
            <a:avLst/>
          </a:prstGeom>
          <a:noFill/>
        </p:spPr>
        <p:txBody>
          <a:bodyPr wrap="square" rtlCol="0">
            <a:spAutoFit/>
          </a:bodyPr>
          <a:lstStyle/>
          <a:p>
            <a:pPr algn="ctr"/>
            <a:r>
              <a:rPr lang="vi-VN" sz="2800" b="1" dirty="0">
                <a:latin typeface="Times New Roman" panose="02020603050405020304" pitchFamily="18" charset="0"/>
                <a:cs typeface="Times New Roman" panose="02020603050405020304" pitchFamily="18" charset="0"/>
              </a:rPr>
              <a:t>G</a:t>
            </a:r>
            <a:r>
              <a:rPr lang="en-US" sz="2800" b="1" dirty="0" err="1">
                <a:latin typeface="Times New Roman" panose="02020603050405020304" pitchFamily="18" charset="0"/>
                <a:cs typeface="Times New Roman" panose="02020603050405020304" pitchFamily="18" charset="0"/>
              </a:rPr>
              <a:t>ợi</a:t>
            </a:r>
            <a:r>
              <a:rPr lang="en-US" sz="2800" b="1" dirty="0">
                <a:latin typeface="Times New Roman" panose="02020603050405020304" pitchFamily="18" charset="0"/>
                <a:cs typeface="Times New Roman" panose="02020603050405020304" pitchFamily="18" charset="0"/>
              </a:rPr>
              <a:t> ý trả </a:t>
            </a:r>
            <a:r>
              <a:rPr lang="en-US" sz="2800" b="1" dirty="0" err="1">
                <a:latin typeface="Times New Roman" panose="02020603050405020304" pitchFamily="18" charset="0"/>
                <a:cs typeface="Times New Roman" panose="02020603050405020304" pitchFamily="18" charset="0"/>
              </a:rPr>
              <a:t>lời</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1: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Thể loại: Tục ngữ</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Khái niệm tục ngữ: Tục ngữ là những câu nói dân gian ngắn gọn, ổn định, có nhịp điệu, hình ảnh, thể hiện những kinh nghiệm của nhân dân về mọi mặt, được nhân dân vận dụng vào đời sống, suy nghĩ và lời ăn, tiếng nói hằng ngày</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2: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PTBĐ chính: Nghị luận</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3: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Các phép tu từ được sử dụng trong những câu tục ngữ: so sánh, điệp ngữ, liệt kê</a:t>
            </a:r>
            <a:endParaRPr lang="en-US" sz="2800" dirty="0">
              <a:latin typeface="Times New Roman" panose="02020603050405020304" pitchFamily="18" charset="0"/>
              <a:cs typeface="Times New Roman" panose="02020603050405020304" pitchFamily="18" charset="0"/>
            </a:endParaRPr>
          </a:p>
          <a:p>
            <a:pPr algn="ct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48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6524863"/>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Câu 4:</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Ý nghĩa câu: “Đói cho sạch, rách cho thơm”: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Nghĩa đen: Dù đói vẫn phải ăn sạch, sống sạch, dù rách vẫn phải thơm tho</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Nghĩa bóng: dù rơi vào bất kì hoàn cảnh khó khăn nào vẫn phải sống trong sạch, lương thiện</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Câu tục ngữ giáo dục con người về lòng tự trọng, khuyên con người phải sống ngay thẳng không bao giờ được làm liều ngay cả khi khó khăn thiếu thốn</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5:</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HS tìm một câu tục ngữ có ý nghĩa tương tự</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Giấy rách phải giữ lấy lề</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Chết đứng còn hơn sống quỳ</a:t>
            </a:r>
            <a:endParaRPr lang="en-US" sz="2800" dirty="0">
              <a:latin typeface="Times New Roman" panose="02020603050405020304" pitchFamily="18" charset="0"/>
              <a:cs typeface="Times New Roman" panose="02020603050405020304" pitchFamily="18" charset="0"/>
            </a:endParaRPr>
          </a:p>
          <a:p>
            <a:pPr algn="just"/>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18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637097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PHIẾU HỌC TẬP SỐ 4</a:t>
            </a:r>
          </a:p>
          <a:p>
            <a:pPr algn="just"/>
            <a:r>
              <a:rPr lang="nb-NO" sz="2400" b="1" dirty="0">
                <a:latin typeface="Times New Roman" panose="02020603050405020304" pitchFamily="18" charset="0"/>
                <a:cs typeface="Times New Roman" panose="02020603050405020304" pitchFamily="18" charset="0"/>
              </a:rPr>
              <a:t>Đọc các câu tục ngữ sau và trả lời các câu hỏi bên dưới:</a:t>
            </a:r>
            <a:endParaRPr lang="en-US" sz="2400" dirty="0">
              <a:latin typeface="Times New Roman" panose="02020603050405020304" pitchFamily="18" charset="0"/>
              <a:cs typeface="Times New Roman" panose="02020603050405020304" pitchFamily="18" charset="0"/>
            </a:endParaRPr>
          </a:p>
          <a:p>
            <a:pPr algn="just"/>
            <a:r>
              <a:rPr lang="nb-NO" sz="2400" i="1" dirty="0">
                <a:latin typeface="Times New Roman" panose="02020603050405020304" pitchFamily="18" charset="0"/>
                <a:cs typeface="Times New Roman" panose="02020603050405020304" pitchFamily="18" charset="0"/>
              </a:rPr>
              <a:t>- Chớ thấy sóng cả mà ngã tay chèo</a:t>
            </a:r>
            <a:endParaRPr lang="en-US" sz="2400" dirty="0">
              <a:latin typeface="Times New Roman" panose="02020603050405020304" pitchFamily="18" charset="0"/>
              <a:cs typeface="Times New Roman" panose="02020603050405020304" pitchFamily="18" charset="0"/>
            </a:endParaRPr>
          </a:p>
          <a:p>
            <a:pPr algn="just"/>
            <a:r>
              <a:rPr lang="nb-NO" sz="2400" i="1" dirty="0">
                <a:latin typeface="Times New Roman" panose="02020603050405020304" pitchFamily="18" charset="0"/>
                <a:cs typeface="Times New Roman" panose="02020603050405020304" pitchFamily="18" charset="0"/>
              </a:rPr>
              <a:t>- Không thầy đố mày làm nên</a:t>
            </a:r>
            <a:endParaRPr lang="en-US" sz="2400" dirty="0">
              <a:latin typeface="Times New Roman" panose="02020603050405020304" pitchFamily="18" charset="0"/>
              <a:cs typeface="Times New Roman" panose="02020603050405020304" pitchFamily="18" charset="0"/>
            </a:endParaRPr>
          </a:p>
          <a:p>
            <a:pPr algn="just"/>
            <a:r>
              <a:rPr lang="nb-NO" sz="2400" i="1" dirty="0">
                <a:latin typeface="Times New Roman" panose="02020603050405020304" pitchFamily="18" charset="0"/>
                <a:cs typeface="Times New Roman" panose="02020603050405020304" pitchFamily="18" charset="0"/>
              </a:rPr>
              <a:t>- Học thầy không tày học bạn</a:t>
            </a:r>
            <a:endParaRPr lang="en-US" sz="2400" dirty="0">
              <a:latin typeface="Times New Roman" panose="02020603050405020304" pitchFamily="18" charset="0"/>
              <a:cs typeface="Times New Roman" panose="02020603050405020304" pitchFamily="18" charset="0"/>
            </a:endParaRPr>
          </a:p>
          <a:p>
            <a:pPr algn="just"/>
            <a:r>
              <a:rPr lang="nb-NO" sz="2400" i="1" dirty="0">
                <a:latin typeface="Times New Roman" panose="02020603050405020304" pitchFamily="18" charset="0"/>
                <a:cs typeface="Times New Roman" panose="02020603050405020304" pitchFamily="18" charset="0"/>
              </a:rPr>
              <a:t>- Ăn quả nhớ kẻ trồng cây</a:t>
            </a:r>
            <a:endParaRPr lang="en-US" sz="2400" dirty="0">
              <a:latin typeface="Times New Roman" panose="02020603050405020304" pitchFamily="18" charset="0"/>
              <a:cs typeface="Times New Roman" panose="02020603050405020304" pitchFamily="18" charset="0"/>
            </a:endParaRPr>
          </a:p>
          <a:p>
            <a:pPr algn="just"/>
            <a:r>
              <a:rPr lang="nb-NO" sz="2400" i="1" dirty="0">
                <a:latin typeface="Times New Roman" panose="02020603050405020304" pitchFamily="18" charset="0"/>
                <a:cs typeface="Times New Roman" panose="02020603050405020304" pitchFamily="18" charset="0"/>
              </a:rPr>
              <a:t>                                                                 (Ngữ văn 7- tập 2)</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b="1"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bạn</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thuẫn</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cs typeface="Times New Roman" panose="02020603050405020304" pitchFamily="18" charset="0"/>
              </a:rPr>
              <a:t>Tìm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4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500"/>
                                        <p:tgtEl>
                                          <p:spTgt spid="3">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6955750"/>
          </a:xfrm>
          <a:prstGeom prst="rect">
            <a:avLst/>
          </a:prstGeom>
          <a:noFill/>
        </p:spPr>
        <p:txBody>
          <a:bodyPr wrap="square" rtlCol="0">
            <a:spAutoFit/>
          </a:bodyPr>
          <a:lstStyle/>
          <a:p>
            <a:pPr algn="ctr"/>
            <a:r>
              <a:rPr lang="vi-VN" sz="2800" b="1" dirty="0">
                <a:latin typeface="Times New Roman" panose="02020603050405020304" pitchFamily="18" charset="0"/>
                <a:cs typeface="Times New Roman" panose="02020603050405020304" pitchFamily="18" charset="0"/>
              </a:rPr>
              <a:t>Gợi ý trả lời</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Câu 1: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Thể loại: Tục ngữ</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Chủ đề: Tục ngữ về con người và xã hội</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Câu 2: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PTBĐ chính: Nghị luận</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Câu 3: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Câu tục ngữ Ăn quả nhớ kẻ trồng cây đã được rút gọn thành phần chủ ngữ</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Rút gọn như vậy mang đến tác dụng: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Làm trở nên ngắn gọn, thông tin nhanh, dễ thuộc dễ nhớ (phù hợp với đặc điểm của tục ngữ)</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Ngụ ý kinh nghiệm trong câu tục ngữ muốn nói đến là chung cho tất cả mọi người</a:t>
            </a:r>
            <a:endParaRPr lang="en-US" sz="2800" dirty="0">
              <a:latin typeface="Times New Roman" panose="02020603050405020304" pitchFamily="18" charset="0"/>
              <a:cs typeface="Times New Roman" panose="02020603050405020304" pitchFamily="18" charset="0"/>
            </a:endParaRPr>
          </a:p>
          <a:p>
            <a:pPr algn="ct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97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6247864"/>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Câu 4:</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Không thầy đố mày làm nên</a:t>
            </a:r>
            <a:r>
              <a:rPr lang="vi-VN" sz="2400" dirty="0">
                <a:latin typeface="Times New Roman" panose="02020603050405020304" pitchFamily="18" charset="0"/>
                <a:cs typeface="Times New Roman" panose="02020603050405020304" pitchFamily="18" charset="0"/>
              </a:rPr>
              <a:t> và  </a:t>
            </a:r>
            <a:r>
              <a:rPr lang="vi-VN" sz="2400" i="1" dirty="0">
                <a:latin typeface="Times New Roman" panose="02020603050405020304" pitchFamily="18" charset="0"/>
                <a:cs typeface="Times New Roman" panose="02020603050405020304" pitchFamily="18" charset="0"/>
              </a:rPr>
              <a:t>Học thầy không tày học bạn </a:t>
            </a:r>
            <a:r>
              <a:rPr lang="vi-VN" sz="2400" dirty="0">
                <a:latin typeface="Times New Roman" panose="02020603050405020304" pitchFamily="18" charset="0"/>
                <a:cs typeface="Times New Roman" panose="02020603050405020304" pitchFamily="18" charset="0"/>
              </a:rPr>
              <a:t>bổ sung cho nhau</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Lí giải: + Câu tục ngữ thứ nhất đề cao vai trò của người thầy, đề cao việc học tập và tiếp thu kiến thức từ thầy- những người có kĩ năng, kiến thức, kinh nghiệm</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Câu tục ngữ thứ hai đề cao việc học tập từ bạn bè xung quanh</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Việc đề cao vai trò, ý nghĩa của việc học bạn không hạ thấp việc học thầy mà muốn nhấn mạnh tới một đối tượng khác, phạm vi khác con người cần học hỏi. Chính bởi vậy, hai câu tục ngữ bổ sung, hoàn chỉnh ý nghĩa cho nhau: con người cần biết học hỏi từ nhiều kênh khác nhau: từ thầy cô, bạn bè,.. để nâng cao khả năng của mình</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5:</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HS tìm một câu tục ngữ có ý nghĩa tương tự</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Uống nước nhớ nguồn</a:t>
            </a:r>
            <a:endParaRPr lang="en-US" sz="2400" dirty="0">
              <a:latin typeface="Times New Roman" panose="02020603050405020304" pitchFamily="18" charset="0"/>
              <a:cs typeface="Times New Roman" panose="02020603050405020304" pitchFamily="18" charset="0"/>
            </a:endParaRPr>
          </a:p>
          <a:p>
            <a:pPr algn="ct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25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2" descr="h"/>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5750" name="nhacthaoluan.wma">
            <a:hlinkClick r:id="" action="ppaction://media"/>
          </p:cNvPr>
          <p:cNvPicPr>
            <a:picLocks noRot="1" noChangeAspect="1" noChangeArrowheads="1"/>
          </p:cNvPicPr>
          <p:nvPr>
            <a:audioFile r:link="rId1"/>
          </p:nvPr>
        </p:nvPicPr>
        <p:blipFill>
          <a:blip r:embed="rId4"/>
          <a:srcRect/>
          <a:stretch>
            <a:fillRect/>
          </a:stretch>
        </p:blipFill>
        <p:spPr bwMode="auto">
          <a:xfrm>
            <a:off x="6477000" y="6705600"/>
            <a:ext cx="304800" cy="304800"/>
          </a:xfrm>
          <a:prstGeom prst="rect">
            <a:avLst/>
          </a:prstGeom>
          <a:noFill/>
          <a:ln w="9525">
            <a:noFill/>
            <a:miter lim="800000"/>
            <a:headEnd/>
            <a:tailEnd/>
          </a:ln>
        </p:spPr>
      </p:pic>
      <p:pic>
        <p:nvPicPr>
          <p:cNvPr id="2052" name="Picture 7" descr="3d butterfly"/>
          <p:cNvPicPr>
            <a:picLocks noChangeAspect="1" noChangeArrowheads="1" noCrop="1"/>
          </p:cNvPicPr>
          <p:nvPr/>
        </p:nvPicPr>
        <p:blipFill>
          <a:blip r:embed="rId5"/>
          <a:srcRect/>
          <a:stretch>
            <a:fillRect/>
          </a:stretch>
        </p:blipFill>
        <p:spPr bwMode="auto">
          <a:xfrm>
            <a:off x="6781800" y="5715000"/>
            <a:ext cx="1219200" cy="711200"/>
          </a:xfrm>
          <a:prstGeom prst="rect">
            <a:avLst/>
          </a:prstGeom>
          <a:noFill/>
          <a:ln w="9525">
            <a:noFill/>
            <a:miter lim="800000"/>
            <a:headEnd/>
            <a:tailEnd/>
          </a:ln>
        </p:spPr>
      </p:pic>
      <p:pic>
        <p:nvPicPr>
          <p:cNvPr id="2053" name="Picture 8" descr="3d butterfly"/>
          <p:cNvPicPr>
            <a:picLocks noChangeAspect="1" noChangeArrowheads="1" noCrop="1"/>
          </p:cNvPicPr>
          <p:nvPr/>
        </p:nvPicPr>
        <p:blipFill>
          <a:blip r:embed="rId5"/>
          <a:srcRect/>
          <a:stretch>
            <a:fillRect/>
          </a:stretch>
        </p:blipFill>
        <p:spPr bwMode="auto">
          <a:xfrm>
            <a:off x="1905000" y="0"/>
            <a:ext cx="914400" cy="533400"/>
          </a:xfrm>
          <a:prstGeom prst="rect">
            <a:avLst/>
          </a:prstGeom>
          <a:noFill/>
          <a:ln w="9525">
            <a:noFill/>
            <a:miter lim="800000"/>
            <a:headEnd/>
            <a:tailEnd/>
          </a:ln>
        </p:spPr>
      </p:pic>
      <p:pic>
        <p:nvPicPr>
          <p:cNvPr id="2054" name="Picture 9" descr="kitty"/>
          <p:cNvPicPr>
            <a:picLocks noChangeAspect="1" noChangeArrowheads="1" noCrop="1"/>
          </p:cNvPicPr>
          <p:nvPr/>
        </p:nvPicPr>
        <p:blipFill>
          <a:blip r:embed="rId6"/>
          <a:srcRect/>
          <a:stretch>
            <a:fillRect/>
          </a:stretch>
        </p:blipFill>
        <p:spPr bwMode="auto">
          <a:xfrm>
            <a:off x="4648200" y="5029200"/>
            <a:ext cx="1409700" cy="1447800"/>
          </a:xfrm>
          <a:prstGeom prst="rect">
            <a:avLst/>
          </a:prstGeom>
          <a:noFill/>
          <a:ln w="9525">
            <a:noFill/>
            <a:miter lim="800000"/>
            <a:headEnd/>
            <a:tailEnd/>
          </a:ln>
        </p:spPr>
      </p:pic>
      <p:pic>
        <p:nvPicPr>
          <p:cNvPr id="2055" name="Picture 10" descr="3d butterfly"/>
          <p:cNvPicPr>
            <a:picLocks noChangeAspect="1" noChangeArrowheads="1" noCrop="1"/>
          </p:cNvPicPr>
          <p:nvPr/>
        </p:nvPicPr>
        <p:blipFill>
          <a:blip r:embed="rId5"/>
          <a:srcRect/>
          <a:stretch>
            <a:fillRect/>
          </a:stretch>
        </p:blipFill>
        <p:spPr bwMode="auto">
          <a:xfrm>
            <a:off x="381000" y="533400"/>
            <a:ext cx="1219200" cy="711200"/>
          </a:xfrm>
          <a:prstGeom prst="rect">
            <a:avLst/>
          </a:prstGeom>
          <a:noFill/>
          <a:ln w="9525">
            <a:noFill/>
            <a:miter lim="800000"/>
            <a:headEnd/>
            <a:tailEnd/>
          </a:ln>
        </p:spPr>
      </p:pic>
      <p:pic>
        <p:nvPicPr>
          <p:cNvPr id="2056" name="Picture 11" descr="ani_rose"/>
          <p:cNvPicPr>
            <a:picLocks noChangeAspect="1" noChangeArrowheads="1" noCrop="1"/>
          </p:cNvPicPr>
          <p:nvPr/>
        </p:nvPicPr>
        <p:blipFill>
          <a:blip r:embed="rId7"/>
          <a:srcRect/>
          <a:stretch>
            <a:fillRect/>
          </a:stretch>
        </p:blipFill>
        <p:spPr bwMode="auto">
          <a:xfrm>
            <a:off x="1524000" y="6381750"/>
            <a:ext cx="476250" cy="476250"/>
          </a:xfrm>
          <a:prstGeom prst="rect">
            <a:avLst/>
          </a:prstGeom>
          <a:noFill/>
          <a:ln w="9525">
            <a:noFill/>
            <a:miter lim="800000"/>
            <a:headEnd/>
            <a:tailEnd/>
          </a:ln>
        </p:spPr>
      </p:pic>
      <p:pic>
        <p:nvPicPr>
          <p:cNvPr id="2057" name="Picture 13" descr="ani_rose"/>
          <p:cNvPicPr>
            <a:picLocks noChangeAspect="1" noChangeArrowheads="1" noCrop="1"/>
          </p:cNvPicPr>
          <p:nvPr/>
        </p:nvPicPr>
        <p:blipFill>
          <a:blip r:embed="rId7"/>
          <a:srcRect/>
          <a:stretch>
            <a:fillRect/>
          </a:stretch>
        </p:blipFill>
        <p:spPr bwMode="auto">
          <a:xfrm>
            <a:off x="2209800" y="6381750"/>
            <a:ext cx="476250" cy="476250"/>
          </a:xfrm>
          <a:prstGeom prst="rect">
            <a:avLst/>
          </a:prstGeom>
          <a:noFill/>
          <a:ln w="9525">
            <a:noFill/>
            <a:miter lim="800000"/>
            <a:headEnd/>
            <a:tailEnd/>
          </a:ln>
        </p:spPr>
      </p:pic>
      <p:pic>
        <p:nvPicPr>
          <p:cNvPr id="2058" name="Picture 14" descr="ani_rose"/>
          <p:cNvPicPr>
            <a:picLocks noChangeAspect="1" noChangeArrowheads="1" noCrop="1"/>
          </p:cNvPicPr>
          <p:nvPr/>
        </p:nvPicPr>
        <p:blipFill>
          <a:blip r:embed="rId7"/>
          <a:srcRect/>
          <a:stretch>
            <a:fillRect/>
          </a:stretch>
        </p:blipFill>
        <p:spPr bwMode="auto">
          <a:xfrm>
            <a:off x="2667000" y="6381750"/>
            <a:ext cx="476250" cy="476250"/>
          </a:xfrm>
          <a:prstGeom prst="rect">
            <a:avLst/>
          </a:prstGeom>
          <a:noFill/>
          <a:ln w="9525">
            <a:noFill/>
            <a:miter lim="800000"/>
            <a:headEnd/>
            <a:tailEnd/>
          </a:ln>
        </p:spPr>
      </p:pic>
      <p:pic>
        <p:nvPicPr>
          <p:cNvPr id="2059" name="Picture 15" descr="ani_rose"/>
          <p:cNvPicPr>
            <a:picLocks noChangeAspect="1" noChangeArrowheads="1" noCrop="1"/>
          </p:cNvPicPr>
          <p:nvPr/>
        </p:nvPicPr>
        <p:blipFill>
          <a:blip r:embed="rId7"/>
          <a:srcRect/>
          <a:stretch>
            <a:fillRect/>
          </a:stretch>
        </p:blipFill>
        <p:spPr bwMode="auto">
          <a:xfrm>
            <a:off x="3505200" y="6381750"/>
            <a:ext cx="476250" cy="476250"/>
          </a:xfrm>
          <a:prstGeom prst="rect">
            <a:avLst/>
          </a:prstGeom>
          <a:noFill/>
          <a:ln w="9525">
            <a:noFill/>
            <a:miter lim="800000"/>
            <a:headEnd/>
            <a:tailEnd/>
          </a:ln>
        </p:spPr>
      </p:pic>
      <p:pic>
        <p:nvPicPr>
          <p:cNvPr id="2060" name="Picture 16" descr="ani_rose"/>
          <p:cNvPicPr>
            <a:picLocks noChangeAspect="1" noChangeArrowheads="1" noCrop="1"/>
          </p:cNvPicPr>
          <p:nvPr/>
        </p:nvPicPr>
        <p:blipFill>
          <a:blip r:embed="rId7"/>
          <a:srcRect/>
          <a:stretch>
            <a:fillRect/>
          </a:stretch>
        </p:blipFill>
        <p:spPr bwMode="auto">
          <a:xfrm>
            <a:off x="4114800" y="6381750"/>
            <a:ext cx="476250" cy="476250"/>
          </a:xfrm>
          <a:prstGeom prst="rect">
            <a:avLst/>
          </a:prstGeom>
          <a:noFill/>
          <a:ln w="9525">
            <a:noFill/>
            <a:miter lim="800000"/>
            <a:headEnd/>
            <a:tailEnd/>
          </a:ln>
        </p:spPr>
      </p:pic>
      <p:pic>
        <p:nvPicPr>
          <p:cNvPr id="2061" name="Picture 17" descr="ani_rose"/>
          <p:cNvPicPr>
            <a:picLocks noChangeAspect="1" noChangeArrowheads="1" noCrop="1"/>
          </p:cNvPicPr>
          <p:nvPr/>
        </p:nvPicPr>
        <p:blipFill>
          <a:blip r:embed="rId7"/>
          <a:srcRect/>
          <a:stretch>
            <a:fillRect/>
          </a:stretch>
        </p:blipFill>
        <p:spPr bwMode="auto">
          <a:xfrm>
            <a:off x="1828800" y="6381750"/>
            <a:ext cx="476250" cy="476250"/>
          </a:xfrm>
          <a:prstGeom prst="rect">
            <a:avLst/>
          </a:prstGeom>
          <a:noFill/>
          <a:ln w="9525">
            <a:noFill/>
            <a:miter lim="800000"/>
            <a:headEnd/>
            <a:tailEnd/>
          </a:ln>
        </p:spPr>
      </p:pic>
      <p:pic>
        <p:nvPicPr>
          <p:cNvPr id="2062" name="Picture 18" descr="ani_rose"/>
          <p:cNvPicPr>
            <a:picLocks noChangeAspect="1" noChangeArrowheads="1" noCrop="1"/>
          </p:cNvPicPr>
          <p:nvPr/>
        </p:nvPicPr>
        <p:blipFill>
          <a:blip r:embed="rId7"/>
          <a:srcRect/>
          <a:stretch>
            <a:fillRect/>
          </a:stretch>
        </p:blipFill>
        <p:spPr bwMode="auto">
          <a:xfrm>
            <a:off x="6096000" y="6381750"/>
            <a:ext cx="476250" cy="476250"/>
          </a:xfrm>
          <a:prstGeom prst="rect">
            <a:avLst/>
          </a:prstGeom>
          <a:noFill/>
          <a:ln w="9525">
            <a:noFill/>
            <a:miter lim="800000"/>
            <a:headEnd/>
            <a:tailEnd/>
          </a:ln>
        </p:spPr>
      </p:pic>
      <p:pic>
        <p:nvPicPr>
          <p:cNvPr id="2063" name="Picture 19" descr="ani_rose"/>
          <p:cNvPicPr>
            <a:picLocks noChangeAspect="1" noChangeArrowheads="1" noCrop="1"/>
          </p:cNvPicPr>
          <p:nvPr/>
        </p:nvPicPr>
        <p:blipFill>
          <a:blip r:embed="rId7"/>
          <a:srcRect/>
          <a:stretch>
            <a:fillRect/>
          </a:stretch>
        </p:blipFill>
        <p:spPr bwMode="auto">
          <a:xfrm>
            <a:off x="304800" y="6381750"/>
            <a:ext cx="476250" cy="476250"/>
          </a:xfrm>
          <a:prstGeom prst="rect">
            <a:avLst/>
          </a:prstGeom>
          <a:noFill/>
          <a:ln w="9525">
            <a:noFill/>
            <a:miter lim="800000"/>
            <a:headEnd/>
            <a:tailEnd/>
          </a:ln>
        </p:spPr>
      </p:pic>
      <p:pic>
        <p:nvPicPr>
          <p:cNvPr id="2064" name="Picture 20" descr="ani_rose"/>
          <p:cNvPicPr>
            <a:picLocks noChangeAspect="1" noChangeArrowheads="1" noCrop="1"/>
          </p:cNvPicPr>
          <p:nvPr/>
        </p:nvPicPr>
        <p:blipFill>
          <a:blip r:embed="rId7"/>
          <a:srcRect/>
          <a:stretch>
            <a:fillRect/>
          </a:stretch>
        </p:blipFill>
        <p:spPr bwMode="auto">
          <a:xfrm>
            <a:off x="609600" y="6381750"/>
            <a:ext cx="476250" cy="476250"/>
          </a:xfrm>
          <a:prstGeom prst="rect">
            <a:avLst/>
          </a:prstGeom>
          <a:noFill/>
          <a:ln w="9525">
            <a:noFill/>
            <a:miter lim="800000"/>
            <a:headEnd/>
            <a:tailEnd/>
          </a:ln>
        </p:spPr>
      </p:pic>
      <p:pic>
        <p:nvPicPr>
          <p:cNvPr id="2065" name="Picture 21" descr="ani_rose"/>
          <p:cNvPicPr>
            <a:picLocks noChangeAspect="1" noChangeArrowheads="1" noCrop="1"/>
          </p:cNvPicPr>
          <p:nvPr/>
        </p:nvPicPr>
        <p:blipFill>
          <a:blip r:embed="rId7"/>
          <a:srcRect/>
          <a:stretch>
            <a:fillRect/>
          </a:stretch>
        </p:blipFill>
        <p:spPr bwMode="auto">
          <a:xfrm>
            <a:off x="4800600" y="6381750"/>
            <a:ext cx="476250" cy="476250"/>
          </a:xfrm>
          <a:prstGeom prst="rect">
            <a:avLst/>
          </a:prstGeom>
          <a:noFill/>
          <a:ln w="9525">
            <a:noFill/>
            <a:miter lim="800000"/>
            <a:headEnd/>
            <a:tailEnd/>
          </a:ln>
        </p:spPr>
      </p:pic>
      <p:pic>
        <p:nvPicPr>
          <p:cNvPr id="2066" name="Picture 22" descr="ani_rose"/>
          <p:cNvPicPr>
            <a:picLocks noChangeAspect="1" noChangeArrowheads="1" noCrop="1"/>
          </p:cNvPicPr>
          <p:nvPr/>
        </p:nvPicPr>
        <p:blipFill>
          <a:blip r:embed="rId7"/>
          <a:srcRect/>
          <a:stretch>
            <a:fillRect/>
          </a:stretch>
        </p:blipFill>
        <p:spPr bwMode="auto">
          <a:xfrm>
            <a:off x="5181600" y="6381750"/>
            <a:ext cx="476250" cy="476250"/>
          </a:xfrm>
          <a:prstGeom prst="rect">
            <a:avLst/>
          </a:prstGeom>
          <a:noFill/>
          <a:ln w="9525">
            <a:noFill/>
            <a:miter lim="800000"/>
            <a:headEnd/>
            <a:tailEnd/>
          </a:ln>
        </p:spPr>
      </p:pic>
      <p:pic>
        <p:nvPicPr>
          <p:cNvPr id="2067" name="Picture 23" descr="ani_rose"/>
          <p:cNvPicPr>
            <a:picLocks noChangeAspect="1" noChangeArrowheads="1" noCrop="1"/>
          </p:cNvPicPr>
          <p:nvPr/>
        </p:nvPicPr>
        <p:blipFill>
          <a:blip r:embed="rId7"/>
          <a:srcRect/>
          <a:stretch>
            <a:fillRect/>
          </a:stretch>
        </p:blipFill>
        <p:spPr bwMode="auto">
          <a:xfrm>
            <a:off x="5715000" y="6381750"/>
            <a:ext cx="476250" cy="476250"/>
          </a:xfrm>
          <a:prstGeom prst="rect">
            <a:avLst/>
          </a:prstGeom>
          <a:noFill/>
          <a:ln w="9525">
            <a:noFill/>
            <a:miter lim="800000"/>
            <a:headEnd/>
            <a:tailEnd/>
          </a:ln>
        </p:spPr>
      </p:pic>
      <p:sp>
        <p:nvSpPr>
          <p:cNvPr id="2068" name="TextBox 22"/>
          <p:cNvSpPr txBox="1">
            <a:spLocks noChangeArrowheads="1"/>
          </p:cNvSpPr>
          <p:nvPr/>
        </p:nvSpPr>
        <p:spPr bwMode="auto">
          <a:xfrm>
            <a:off x="1981200" y="228600"/>
            <a:ext cx="6781800" cy="1108075"/>
          </a:xfrm>
          <a:prstGeom prst="rect">
            <a:avLst/>
          </a:prstGeom>
          <a:noFill/>
          <a:ln w="9525">
            <a:noFill/>
            <a:miter lim="800000"/>
            <a:headEnd/>
            <a:tailEnd/>
          </a:ln>
        </p:spPr>
        <p:txBody>
          <a:bodyPr>
            <a:spAutoFit/>
          </a:bodyPr>
          <a:lstStyle/>
          <a:p>
            <a:pPr algn="ctr"/>
            <a:r>
              <a:rPr lang="en-US" sz="2400" b="1" dirty="0">
                <a:solidFill>
                  <a:srgbClr val="0070C0"/>
                </a:solidFill>
                <a:latin typeface="Times New Roman" pitchFamily="18" charset="0"/>
                <a:cs typeface="Times New Roman" pitchFamily="18" charset="0"/>
              </a:rPr>
              <a:t>FACE BOOK: NHUNG TÂY </a:t>
            </a:r>
            <a:endParaRPr lang="en-US" sz="2400" dirty="0">
              <a:solidFill>
                <a:srgbClr val="0070C0"/>
              </a:solidFill>
              <a:latin typeface="Times New Roman" pitchFamily="18" charset="0"/>
              <a:cs typeface="Times New Roman" pitchFamily="18" charset="0"/>
            </a:endParaRPr>
          </a:p>
          <a:p>
            <a:pPr algn="ctr"/>
            <a:r>
              <a:rPr lang="en-US" sz="2400" b="1" dirty="0">
                <a:solidFill>
                  <a:srgbClr val="0070C0"/>
                </a:solidFill>
                <a:latin typeface="Times New Roman" pitchFamily="18" charset="0"/>
                <a:cs typeface="Times New Roman" pitchFamily="18" charset="0"/>
              </a:rPr>
              <a:t>(0794862058)</a:t>
            </a:r>
            <a:endParaRPr lang="en-US" sz="2400" dirty="0">
              <a:solidFill>
                <a:srgbClr val="0070C0"/>
              </a:solidFill>
              <a:latin typeface="Times New Roman" pitchFamily="18" charset="0"/>
              <a:cs typeface="Times New Roman" pitchFamily="18" charset="0"/>
            </a:endParaRPr>
          </a:p>
          <a:p>
            <a:endParaRPr lang="en-US" dirty="0"/>
          </a:p>
        </p:txBody>
      </p:sp>
      <p:sp>
        <p:nvSpPr>
          <p:cNvPr id="2069" name="TextBox 24"/>
          <p:cNvSpPr txBox="1">
            <a:spLocks noChangeArrowheads="1"/>
          </p:cNvSpPr>
          <p:nvPr/>
        </p:nvSpPr>
        <p:spPr bwMode="auto">
          <a:xfrm>
            <a:off x="304800" y="2590800"/>
            <a:ext cx="8610600" cy="2246769"/>
          </a:xfrm>
          <a:prstGeom prst="rect">
            <a:avLst/>
          </a:prstGeom>
          <a:noFill/>
          <a:ln w="9525">
            <a:noFill/>
            <a:miter lim="800000"/>
            <a:headEnd/>
            <a:tailEnd/>
          </a:ln>
        </p:spPr>
        <p:txBody>
          <a:bodyPr>
            <a:spAutoFit/>
          </a:bodyPr>
          <a:lstStyle/>
          <a:p>
            <a:pPr algn="ctr"/>
            <a:r>
              <a:rPr lang="en-US" sz="3200" b="1" dirty="0">
                <a:solidFill>
                  <a:srgbClr val="FF0000"/>
                </a:solidFill>
                <a:latin typeface="Times New Roman" pitchFamily="18" charset="0"/>
                <a:cs typeface="Times New Roman" pitchFamily="18" charset="0"/>
              </a:rPr>
              <a:t>PHẦN ĐỌC HIỂU BÀI 6, 7 LỚP 7 KNTT KÌ II</a:t>
            </a:r>
          </a:p>
          <a:p>
            <a:pPr algn="ctr"/>
            <a:r>
              <a:rPr lang="en-US" sz="2800" b="1" dirty="0">
                <a:solidFill>
                  <a:srgbClr val="FF0000"/>
                </a:solidFill>
                <a:latin typeface="Times New Roman" pitchFamily="18" charset="0"/>
                <a:cs typeface="Times New Roman" pitchFamily="18" charset="0"/>
              </a:rPr>
              <a:t>BÀI 7 : THẾ GIỚI KHOA HỌC VIỄN TƯỞNG</a:t>
            </a:r>
          </a:p>
          <a:p>
            <a:pPr marL="0" marR="0" algn="ctr">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rPr>
              <a:t>ÔN TẬP VĂN BẢN: CUỘC CHẠM TRÁN TRÊN ĐẠI DƯƠNG</a:t>
            </a:r>
            <a:endParaRPr lang="en-US" sz="2400" dirty="0">
              <a:effectLst/>
              <a:latin typeface="Times New Roman" panose="02020603050405020304" pitchFamily="18" charset="0"/>
              <a:ea typeface="Times New Roman" panose="02020603050405020304" pitchFamily="18" charset="0"/>
            </a:endParaRPr>
          </a:p>
          <a:p>
            <a:pPr marL="914400" marR="0" indent="457200" algn="ctr">
              <a:spcBef>
                <a:spcPts val="0"/>
              </a:spcBef>
              <a:spcAft>
                <a:spcPts val="0"/>
              </a:spcAft>
            </a:pPr>
            <a:r>
              <a:rPr lang="en-US" sz="2400" i="1"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Trích</a:t>
            </a:r>
            <a:r>
              <a:rPr lang="en-US" sz="2400" i="1"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hai</a:t>
            </a:r>
            <a:r>
              <a:rPr lang="en-US" sz="2400" i="1"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vạn</a:t>
            </a:r>
            <a:r>
              <a:rPr lang="en-US" sz="2400" i="1"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dặm</a:t>
            </a:r>
            <a:r>
              <a:rPr lang="en-US" sz="2400" i="1"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dưới</a:t>
            </a:r>
            <a:r>
              <a:rPr lang="en-US" sz="2400" i="1"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biển</a:t>
            </a:r>
            <a:r>
              <a:rPr lang="en-US" sz="2400" i="1"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Giuyn</a:t>
            </a:r>
            <a:r>
              <a:rPr lang="en-US" sz="2400" i="1"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Véc-Nơ</a:t>
            </a:r>
            <a:r>
              <a:rPr lang="en-US" sz="2400" i="1" dirty="0">
                <a:solidFill>
                  <a:srgbClr val="FF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ct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81799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66" fill="hold"/>
                                        <p:tgtEl>
                                          <p:spTgt spid="415750"/>
                                        </p:tgtEl>
                                      </p:cBhvr>
                                    </p:cmd>
                                  </p:childTnLst>
                                </p:cTn>
                              </p:par>
                            </p:childTnLst>
                          </p:cTn>
                        </p:par>
                      </p:childTnLst>
                    </p:cTn>
                  </p:par>
                  <p:par>
                    <p:cTn id="7" fill="hold">
                      <p:stCondLst>
                        <p:cond delay="indefinite"/>
                      </p:stCondLst>
                      <p:childTnLst>
                        <p:par>
                          <p:cTn id="8" fill="hold">
                            <p:stCondLst>
                              <p:cond delay="0"/>
                            </p:stCondLst>
                            <p:childTnLst>
                              <p:par>
                                <p:cTn id="9" presetID="34" presetClass="entr" presetSubtype="0" fill="hold" nodeType="clickEffect">
                                  <p:stCondLst>
                                    <p:cond delay="0"/>
                                  </p:stCondLst>
                                  <p:childTnLst>
                                    <p:set>
                                      <p:cBhvr>
                                        <p:cTn id="10" dur="1" fill="hold">
                                          <p:stCondLst>
                                            <p:cond delay="0"/>
                                          </p:stCondLst>
                                        </p:cTn>
                                        <p:tgtEl>
                                          <p:spTgt spid="415746"/>
                                        </p:tgtEl>
                                        <p:attrNameLst>
                                          <p:attrName>style.visibility</p:attrName>
                                        </p:attrNameLst>
                                      </p:cBhvr>
                                      <p:to>
                                        <p:strVal val="visible"/>
                                      </p:to>
                                    </p:set>
                                    <p:anim from="(-#ppt_w/2)" to="(#ppt_x)" calcmode="lin" valueType="num">
                                      <p:cBhvr>
                                        <p:cTn id="11" dur="600" fill="hold">
                                          <p:stCondLst>
                                            <p:cond delay="0"/>
                                          </p:stCondLst>
                                        </p:cTn>
                                        <p:tgtEl>
                                          <p:spTgt spid="415746"/>
                                        </p:tgtEl>
                                        <p:attrNameLst>
                                          <p:attrName>ppt_x</p:attrName>
                                        </p:attrNameLst>
                                      </p:cBhvr>
                                    </p:anim>
                                    <p:anim from="0" to="-1.0" calcmode="lin" valueType="num">
                                      <p:cBhvr>
                                        <p:cTn id="12" dur="200" decel="50000" autoRev="1" fill="hold">
                                          <p:stCondLst>
                                            <p:cond delay="600"/>
                                          </p:stCondLst>
                                        </p:cTn>
                                        <p:tgtEl>
                                          <p:spTgt spid="415746"/>
                                        </p:tgtEl>
                                        <p:attrNameLst>
                                          <p:attrName>xshear</p:attrName>
                                        </p:attrNameLst>
                                      </p:cBhvr>
                                    </p:anim>
                                    <p:animScale>
                                      <p:cBhvr>
                                        <p:cTn id="13" dur="200" decel="100000" autoRev="1" fill="hold">
                                          <p:stCondLst>
                                            <p:cond delay="600"/>
                                          </p:stCondLst>
                                        </p:cTn>
                                        <p:tgtEl>
                                          <p:spTgt spid="415746"/>
                                        </p:tgtEl>
                                      </p:cBhvr>
                                      <p:from x="100000" y="100000"/>
                                      <p:to x="80000" y="100000"/>
                                    </p:animScale>
                                    <p:anim by="(#ppt_h/3+#ppt_w*0.1)" calcmode="lin" valueType="num">
                                      <p:cBhvr additive="sum">
                                        <p:cTn id="14" dur="200" decel="100000" autoRev="1" fill="hold">
                                          <p:stCondLst>
                                            <p:cond delay="600"/>
                                          </p:stCondLst>
                                        </p:cTn>
                                        <p:tgtEl>
                                          <p:spTgt spid="41574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15"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15750"/>
                </p:tgtEl>
              </p:cMediaNode>
            </p:audio>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6370975"/>
          </a:xfrm>
          <a:prstGeom prst="rect">
            <a:avLst/>
          </a:prstGeom>
          <a:noFill/>
        </p:spPr>
        <p:txBody>
          <a:bodyPr wrap="square" rtlCol="0">
            <a:spAutoFit/>
          </a:bodyPr>
          <a:lstStyle/>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I. TÌM HIỂU CHUNG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1. Khái niệm</a:t>
            </a:r>
            <a:r>
              <a:rPr lang="vi-VN"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 Truyện khoa học viễn tưởng là những tác phẩm văn học mà ở đó, tác giả tưởng tượng, hư cấu dựa trên thành tựu của khoa học công nghệ.</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*Lưu ý:</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 Truyện khoa học viễn tưởng rất ít khi chứa các yếu tố thần kì, siêu nhiên mà luôn dựa trên những kiến thức hoặc lí thuyết khoa học tự nhiên tại thời điểm tác phẩm ra đời.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2. Đặc điểm</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 Đề tài: </a:t>
            </a:r>
            <a:r>
              <a:rPr lang="vi-VN" sz="2400" dirty="0">
                <a:effectLst/>
                <a:latin typeface="Times New Roman" panose="02020603050405020304" pitchFamily="18" charset="0"/>
                <a:ea typeface="Times New Roman" panose="02020603050405020304" pitchFamily="18" charset="0"/>
              </a:rPr>
              <a:t>Đa dạng, phong phú thường gắn với các lĩnh vực khoa học như công nghệ tương lai, du hành vũ trụ, người ngoài hành tinh, khám phá đại dương và lòng trái đất.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 Sự kiện</a:t>
            </a:r>
            <a:r>
              <a:rPr lang="vi-VN" sz="2400" dirty="0">
                <a:effectLst/>
                <a:latin typeface="Times New Roman" panose="02020603050405020304" pitchFamily="18" charset="0"/>
                <a:ea typeface="Times New Roman" panose="02020603050405020304" pitchFamily="18" charset="0"/>
              </a:rPr>
              <a:t>: Từ sự kiện có thật nhà văn tưởng tượng ra nội dung câu chuyện (sự kiện thường trộn lẫn những sự kiện của thế giới thực tại với những sự kiện diễn ra trong thế giới giả định trong quá khứ, tương lai, ngoài vũ trụ).</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16417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6370975"/>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 Tình huống</a:t>
            </a:r>
            <a:r>
              <a:rPr lang="vi-VN" sz="2400" dirty="0">
                <a:latin typeface="Times New Roman" panose="02020603050405020304" pitchFamily="18" charset="0"/>
                <a:cs typeface="Times New Roman" panose="02020603050405020304" pitchFamily="18" charset="0"/>
              </a:rPr>
              <a:t>: Đột ngột bất ngờ, có phần li kì mạo hiểm (tác giả thường đặt nhân vật vào những hoàn cảnh đặc biệt khó khăn hay mâu thuẫn cần giải quyết trong thế giới giả tưởng).</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 Cốt truyện</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Gắn với các sự kiện khoa học công nghệ.</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Các sự kiện “đi trước thời gian”.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Những tình huống táo bạo bất ngờ.</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 Nhân vật:</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Những con người thông thái(nhà khoa học, nhà phát minh, sáng chế, người ngoài hành tinh, quái vật…).</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 Bối cảnh không gian, thời gian</a:t>
            </a:r>
            <a:r>
              <a:rPr lang="vi-VN" sz="2400" dirty="0">
                <a:latin typeface="Times New Roman" panose="02020603050405020304" pitchFamily="18" charset="0"/>
                <a:cs typeface="Times New Roman" panose="02020603050405020304" pitchFamily="18" charset="0"/>
              </a:rPr>
              <a:t>: Gắn với đề tài của truyện (Mang tính giả định, chẳng hạn như thời gian trộn lẫn quá khứ, hiện tại và tương lai, không gian vũ trụ, lòng đất, đáy biển...).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Ví dụ: Câu chuyện trong tiểu thuyết “</a:t>
            </a:r>
            <a:r>
              <a:rPr lang="vi-VN" sz="2400" i="1" dirty="0">
                <a:latin typeface="Times New Roman" panose="02020603050405020304" pitchFamily="18" charset="0"/>
                <a:cs typeface="Times New Roman" panose="02020603050405020304" pitchFamily="18" charset="0"/>
              </a:rPr>
              <a:t>Hai vạn dặm dưới đáy biển”</a:t>
            </a:r>
            <a:r>
              <a:rPr lang="vi-VN" sz="2400" dirty="0">
                <a:latin typeface="Times New Roman" panose="02020603050405020304" pitchFamily="18" charset="0"/>
                <a:cs typeface="Times New Roman" panose="02020603050405020304" pitchFamily="18" charset="0"/>
              </a:rPr>
              <a:t> diễn ra trong nhiều ngày, nhiều thời điểm, ở một không gian biển cả rộng lớn(hai vạn dặm) hoành tráng và bí hiểm.</a:t>
            </a:r>
            <a:endParaRPr lang="en-US" sz="24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04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4893647"/>
          </a:xfrm>
          <a:prstGeom prst="rect">
            <a:avLst/>
          </a:prstGeom>
          <a:noFill/>
        </p:spPr>
        <p:txBody>
          <a:bodyPr wrap="square" rtlCol="0">
            <a:spAutoFit/>
          </a:bodyPr>
          <a:lstStyle/>
          <a:p>
            <a:pPr algn="just"/>
            <a:r>
              <a:rPr lang="vi-VN" sz="2400" dirty="0">
                <a:latin typeface="+mj-lt"/>
              </a:rPr>
              <a:t> Hay truyện </a:t>
            </a:r>
            <a:r>
              <a:rPr lang="vi-VN" sz="2400" i="1" dirty="0">
                <a:latin typeface="+mj-lt"/>
              </a:rPr>
              <a:t>“Đường vào trung tâm vũ trụ</a:t>
            </a:r>
            <a:r>
              <a:rPr lang="vi-VN" sz="2400" dirty="0">
                <a:latin typeface="+mj-lt"/>
              </a:rPr>
              <a:t>” (Trích </a:t>
            </a:r>
            <a:r>
              <a:rPr lang="vi-VN" sz="2400" i="1" dirty="0">
                <a:latin typeface="+mj-lt"/>
              </a:rPr>
              <a:t>“Thiên Mã</a:t>
            </a:r>
            <a:r>
              <a:rPr lang="vi-VN" sz="2400" dirty="0">
                <a:latin typeface="+mj-lt"/>
              </a:rPr>
              <a:t>”, Hà Thủy Nguyên) Câu chuyện diễn ra trong hai không gian: không gian thánh địa Hy Lạp - nơi có đền thờ các vị thần trong thần thoại Hy Lạp; không gian Tâm Vũ Trụ - nơi có những loài thực vật và động vật khổng lồ, kì dị.</a:t>
            </a:r>
            <a:endParaRPr lang="en-US" sz="2400" dirty="0">
              <a:latin typeface="+mj-lt"/>
            </a:endParaRPr>
          </a:p>
          <a:p>
            <a:pPr algn="just"/>
            <a:r>
              <a:rPr lang="vi-VN" sz="2400" b="1" dirty="0">
                <a:latin typeface="+mj-lt"/>
              </a:rPr>
              <a:t>3. Yêu cầu khi đọc hiểu truyện khoa học viễn tưởng: </a:t>
            </a:r>
            <a:endParaRPr lang="en-US" sz="2400" dirty="0">
              <a:latin typeface="+mj-lt"/>
            </a:endParaRPr>
          </a:p>
          <a:p>
            <a:pPr algn="just"/>
            <a:r>
              <a:rPr lang="vi-VN" sz="2400" b="1" dirty="0">
                <a:latin typeface="+mj-lt"/>
              </a:rPr>
              <a:t>Nhận biết các yếu tố:</a:t>
            </a:r>
            <a:endParaRPr lang="en-US" sz="2400" dirty="0">
              <a:latin typeface="+mj-lt"/>
            </a:endParaRPr>
          </a:p>
          <a:p>
            <a:pPr algn="just"/>
            <a:r>
              <a:rPr lang="vi-VN" sz="2400" dirty="0">
                <a:latin typeface="+mj-lt"/>
              </a:rPr>
              <a:t>- Đề tài.</a:t>
            </a:r>
            <a:endParaRPr lang="en-US" sz="2400" dirty="0">
              <a:latin typeface="+mj-lt"/>
            </a:endParaRPr>
          </a:p>
          <a:p>
            <a:pPr algn="just"/>
            <a:r>
              <a:rPr lang="vi-VN" sz="2400" dirty="0">
                <a:latin typeface="+mj-lt"/>
              </a:rPr>
              <a:t>- Tình huống.</a:t>
            </a:r>
            <a:endParaRPr lang="en-US" sz="2400" dirty="0">
              <a:latin typeface="+mj-lt"/>
            </a:endParaRPr>
          </a:p>
          <a:p>
            <a:pPr algn="just"/>
            <a:r>
              <a:rPr lang="vi-VN" sz="2400" dirty="0">
                <a:latin typeface="+mj-lt"/>
              </a:rPr>
              <a:t>- Cốt truyện.</a:t>
            </a:r>
            <a:endParaRPr lang="en-US" sz="2400" dirty="0">
              <a:latin typeface="+mj-lt"/>
            </a:endParaRPr>
          </a:p>
          <a:p>
            <a:pPr algn="just"/>
            <a:r>
              <a:rPr lang="vi-VN" sz="2400" dirty="0">
                <a:latin typeface="+mj-lt"/>
              </a:rPr>
              <a:t>- Nhân vật.</a:t>
            </a:r>
            <a:endParaRPr lang="en-US" sz="2400" dirty="0">
              <a:latin typeface="+mj-lt"/>
            </a:endParaRPr>
          </a:p>
          <a:p>
            <a:pPr algn="just"/>
            <a:r>
              <a:rPr lang="vi-VN" sz="2400" dirty="0">
                <a:latin typeface="+mj-lt"/>
              </a:rPr>
              <a:t>- Bối cảnh.</a:t>
            </a:r>
            <a:endParaRPr lang="en-US" sz="2400" dirty="0">
              <a:latin typeface="+mj-lt"/>
            </a:endParaRPr>
          </a:p>
          <a:p>
            <a:pPr algn="just"/>
            <a:r>
              <a:rPr lang="vi-VN" sz="2400" dirty="0">
                <a:latin typeface="+mj-lt"/>
              </a:rPr>
              <a:t>- Cơ sở khoa học.</a:t>
            </a:r>
            <a:endParaRPr lang="en-US" sz="2400" dirty="0">
              <a:latin typeface="+mj-lt"/>
            </a:endParaRPr>
          </a:p>
          <a:p>
            <a:pPr algn="just"/>
            <a:r>
              <a:rPr lang="vi-VN" sz="2400" dirty="0">
                <a:latin typeface="+mj-lt"/>
              </a:rPr>
              <a:t>- Sự kiện.</a:t>
            </a:r>
            <a:endParaRPr lang="en-US" sz="2400" dirty="0">
              <a:latin typeface="+mj-lt"/>
            </a:endParaRPr>
          </a:p>
        </p:txBody>
      </p:sp>
    </p:spTree>
    <p:extLst>
      <p:ext uri="{BB962C8B-B14F-4D97-AF65-F5344CB8AC3E}">
        <p14:creationId xmlns:p14="http://schemas.microsoft.com/office/powerpoint/2010/main" val="300839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rPr>
              <a:t>BÀI 6: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0" y="420484"/>
            <a:ext cx="9067800" cy="1004890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3. Đọc Hiểu ngữ liệu ngoài </a:t>
            </a:r>
            <a:r>
              <a:rPr lang="en-US" sz="2400" b="1" dirty="0">
                <a:latin typeface="Times New Roman" panose="02020603050405020304" pitchFamily="18" charset="0"/>
                <a:cs typeface="Times New Roman" panose="02020603050405020304" pitchFamily="18" charset="0"/>
              </a:rPr>
              <a:t>SGK</a:t>
            </a:r>
            <a:endParaRPr lang="en-US" sz="24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PHIẾU HỌC TẬP SỐ 2</a:t>
            </a:r>
            <a:endParaRPr lang="en-US" sz="2400" dirty="0">
              <a:latin typeface="Times New Roman" panose="02020603050405020304" pitchFamily="18" charset="0"/>
              <a:cs typeface="Times New Roman" panose="02020603050405020304" pitchFamily="18" charset="0"/>
            </a:endParaRPr>
          </a:p>
          <a:p>
            <a:r>
              <a:rPr lang="nb-NO" b="1" dirty="0">
                <a:latin typeface="Times New Roman" panose="02020603050405020304" pitchFamily="18" charset="0"/>
                <a:cs typeface="Times New Roman" panose="02020603050405020304" pitchFamily="18" charset="0"/>
              </a:rPr>
              <a:t>Đọc đoạn văn sau và trả lời các câu hỏi bên dưới:</a:t>
            </a:r>
            <a:endParaRPr lang="en-US" dirty="0">
              <a:latin typeface="Times New Roman" panose="02020603050405020304" pitchFamily="18" charset="0"/>
              <a:cs typeface="Times New Roman" panose="02020603050405020304" pitchFamily="18" charset="0"/>
            </a:endParaRPr>
          </a:p>
          <a:p>
            <a:r>
              <a:rPr lang="nb-NO" i="1" dirty="0">
                <a:latin typeface="Times New Roman" panose="02020603050405020304" pitchFamily="18" charset="0"/>
                <a:cs typeface="Times New Roman" panose="02020603050405020304" pitchFamily="18" charset="0"/>
              </a:rPr>
              <a:t>“Đoạn, năm thầy ngồi bàn tán với nhau</a:t>
            </a:r>
            <a:endParaRPr lang="en-US" dirty="0">
              <a:latin typeface="Times New Roman" panose="02020603050405020304" pitchFamily="18" charset="0"/>
              <a:cs typeface="Times New Roman" panose="02020603050405020304" pitchFamily="18" charset="0"/>
            </a:endParaRPr>
          </a:p>
          <a:p>
            <a:r>
              <a:rPr lang="nb-NO" i="1" dirty="0">
                <a:latin typeface="Times New Roman" panose="02020603050405020304" pitchFamily="18" charset="0"/>
                <a:cs typeface="Times New Roman" panose="02020603050405020304" pitchFamily="18" charset="0"/>
              </a:rPr>
              <a:t>Thầy sờ vòi bảo:</a:t>
            </a:r>
            <a:endParaRPr lang="en-US" dirty="0">
              <a:latin typeface="Times New Roman" panose="02020603050405020304" pitchFamily="18" charset="0"/>
              <a:cs typeface="Times New Roman" panose="02020603050405020304" pitchFamily="18" charset="0"/>
            </a:endParaRPr>
          </a:p>
          <a:p>
            <a:r>
              <a:rPr lang="nb-NO" i="1" dirty="0">
                <a:latin typeface="Times New Roman" panose="02020603050405020304" pitchFamily="18" charset="0"/>
                <a:cs typeface="Times New Roman" panose="02020603050405020304" pitchFamily="18" charset="0"/>
              </a:rPr>
              <a:t>- Tưởng con voi nó thế nào, hoá ra nó sun sun như con đỉa.</a:t>
            </a:r>
            <a:endParaRPr lang="en-US" dirty="0">
              <a:latin typeface="Times New Roman" panose="02020603050405020304" pitchFamily="18" charset="0"/>
              <a:cs typeface="Times New Roman" panose="02020603050405020304" pitchFamily="18" charset="0"/>
            </a:endParaRPr>
          </a:p>
          <a:p>
            <a:pPr fontAlgn="base"/>
            <a:r>
              <a:rPr lang="nb-NO" i="1" dirty="0">
                <a:latin typeface="Times New Roman" panose="02020603050405020304" pitchFamily="18" charset="0"/>
                <a:cs typeface="Times New Roman" panose="02020603050405020304" pitchFamily="18" charset="0"/>
              </a:rPr>
              <a:t>Thầy sờ ngà bảo:</a:t>
            </a:r>
            <a:endParaRPr lang="en-US" dirty="0">
              <a:latin typeface="Times New Roman" panose="02020603050405020304" pitchFamily="18" charset="0"/>
              <a:cs typeface="Times New Roman" panose="02020603050405020304" pitchFamily="18" charset="0"/>
            </a:endParaRPr>
          </a:p>
          <a:p>
            <a:pPr fontAlgn="base"/>
            <a:r>
              <a:rPr lang="nb-NO" i="1" dirty="0">
                <a:latin typeface="Times New Roman" panose="02020603050405020304" pitchFamily="18" charset="0"/>
                <a:cs typeface="Times New Roman" panose="02020603050405020304" pitchFamily="18" charset="0"/>
              </a:rPr>
              <a:t>- Không phải! Nó dài dài như cái đòn càn.</a:t>
            </a:r>
            <a:endParaRPr lang="en-US" dirty="0">
              <a:latin typeface="Times New Roman" panose="02020603050405020304" pitchFamily="18" charset="0"/>
              <a:cs typeface="Times New Roman" panose="02020603050405020304" pitchFamily="18" charset="0"/>
            </a:endParaRPr>
          </a:p>
          <a:p>
            <a:pPr fontAlgn="base"/>
            <a:r>
              <a:rPr lang="nb-NO" i="1" dirty="0">
                <a:latin typeface="Times New Roman" panose="02020603050405020304" pitchFamily="18" charset="0"/>
                <a:cs typeface="Times New Roman" panose="02020603050405020304" pitchFamily="18" charset="0"/>
              </a:rPr>
              <a:t>Thầy sờ tai bảo:</a:t>
            </a:r>
            <a:endParaRPr lang="en-US" dirty="0">
              <a:latin typeface="Times New Roman" panose="02020603050405020304" pitchFamily="18" charset="0"/>
              <a:cs typeface="Times New Roman" panose="02020603050405020304" pitchFamily="18" charset="0"/>
            </a:endParaRPr>
          </a:p>
          <a:p>
            <a:pPr fontAlgn="base"/>
            <a:r>
              <a:rPr lang="nb-NO" i="1" dirty="0">
                <a:latin typeface="Times New Roman" panose="02020603050405020304" pitchFamily="18" charset="0"/>
                <a:cs typeface="Times New Roman" panose="02020603050405020304" pitchFamily="18" charset="0"/>
              </a:rPr>
              <a:t>- Đâu có! Nó bè bè như cái quạt thóc.</a:t>
            </a:r>
            <a:endParaRPr lang="en-US" dirty="0">
              <a:latin typeface="Times New Roman" panose="02020603050405020304" pitchFamily="18" charset="0"/>
              <a:cs typeface="Times New Roman" panose="02020603050405020304" pitchFamily="18" charset="0"/>
            </a:endParaRPr>
          </a:p>
          <a:p>
            <a:pPr fontAlgn="base"/>
            <a:r>
              <a:rPr lang="nb-NO" i="1" dirty="0">
                <a:latin typeface="Times New Roman" panose="02020603050405020304" pitchFamily="18" charset="0"/>
                <a:cs typeface="Times New Roman" panose="02020603050405020304" pitchFamily="18" charset="0"/>
              </a:rPr>
              <a:t>Thầy sờ chân cãi:</a:t>
            </a:r>
            <a:endParaRPr lang="en-US" dirty="0">
              <a:latin typeface="Times New Roman" panose="02020603050405020304" pitchFamily="18" charset="0"/>
              <a:cs typeface="Times New Roman" panose="02020603050405020304" pitchFamily="18" charset="0"/>
            </a:endParaRPr>
          </a:p>
          <a:p>
            <a:pPr fontAlgn="base"/>
            <a:r>
              <a:rPr lang="nb-NO" i="1" dirty="0">
                <a:latin typeface="Times New Roman" panose="02020603050405020304" pitchFamily="18" charset="0"/>
                <a:cs typeface="Times New Roman" panose="02020603050405020304" pitchFamily="18" charset="0"/>
              </a:rPr>
              <a:t>- Ai bảo? Nó sừng sững như cái cột đình.</a:t>
            </a:r>
            <a:endParaRPr lang="en-US" dirty="0">
              <a:latin typeface="Times New Roman" panose="02020603050405020304" pitchFamily="18" charset="0"/>
              <a:cs typeface="Times New Roman" panose="02020603050405020304" pitchFamily="18" charset="0"/>
            </a:endParaRPr>
          </a:p>
          <a:p>
            <a:pPr fontAlgn="base"/>
            <a:r>
              <a:rPr lang="nb-NO" i="1" dirty="0">
                <a:latin typeface="Times New Roman" panose="02020603050405020304" pitchFamily="18" charset="0"/>
                <a:cs typeface="Times New Roman" panose="02020603050405020304" pitchFamily="18" charset="0"/>
              </a:rPr>
              <a:t>Thầy sờ đuôi lại nói:</a:t>
            </a:r>
            <a:endParaRPr lang="en-US" dirty="0">
              <a:latin typeface="Times New Roman" panose="02020603050405020304" pitchFamily="18" charset="0"/>
              <a:cs typeface="Times New Roman" panose="02020603050405020304" pitchFamily="18" charset="0"/>
            </a:endParaRPr>
          </a:p>
          <a:p>
            <a:pPr fontAlgn="base"/>
            <a:r>
              <a:rPr lang="nb-NO" i="1" dirty="0">
                <a:latin typeface="Times New Roman" panose="02020603050405020304" pitchFamily="18" charset="0"/>
                <a:cs typeface="Times New Roman" panose="02020603050405020304" pitchFamily="18" charset="0"/>
              </a:rPr>
              <a:t>- Các thầy nói sai cả. Chính nó tua tủa như cái chổi xể cùn.</a:t>
            </a:r>
            <a:endParaRPr lang="en-US" dirty="0">
              <a:latin typeface="Times New Roman" panose="02020603050405020304" pitchFamily="18" charset="0"/>
              <a:cs typeface="Times New Roman" panose="02020603050405020304" pitchFamily="18" charset="0"/>
            </a:endParaRPr>
          </a:p>
          <a:p>
            <a:pPr fontAlgn="base"/>
            <a:r>
              <a:rPr lang="nb-NO" i="1" dirty="0">
                <a:latin typeface="Times New Roman" panose="02020603050405020304" pitchFamily="18" charset="0"/>
                <a:cs typeface="Times New Roman" panose="02020603050405020304" pitchFamily="18" charset="0"/>
              </a:rPr>
              <a:t>Năm thầy, thầy nào cũng cho mình nói đúng, không ai chịu ai, thành ra xô xát, đánh nhau tọac đầu chảy máu.”</a:t>
            </a:r>
            <a:endParaRPr lang="en-US" dirty="0">
              <a:latin typeface="Times New Roman" panose="02020603050405020304" pitchFamily="18" charset="0"/>
              <a:cs typeface="Times New Roman" panose="02020603050405020304" pitchFamily="18" charset="0"/>
            </a:endParaRPr>
          </a:p>
          <a:p>
            <a:pPr fontAlgn="base"/>
            <a:r>
              <a:rPr lang="fr-FR" i="1" dirty="0">
                <a:latin typeface="Times New Roman" panose="02020603050405020304" pitchFamily="18" charset="0"/>
                <a:cs typeface="Times New Roman" panose="02020603050405020304" pitchFamily="18" charset="0"/>
              </a:rPr>
              <a:t>                                                  ( </a:t>
            </a:r>
            <a:r>
              <a:rPr lang="fr-FR" i="1" dirty="0" err="1">
                <a:latin typeface="Times New Roman" panose="02020603050405020304" pitchFamily="18" charset="0"/>
                <a:cs typeface="Times New Roman" panose="02020603050405020304" pitchFamily="18" charset="0"/>
              </a:rPr>
              <a:t>Trích</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truyện</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ngụ</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ngôn</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Thầy</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bói</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xem</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voi</a:t>
            </a:r>
            <a:r>
              <a:rPr lang="fr-FR"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fr-FR" b="1" dirty="0" err="1">
                <a:latin typeface="Times New Roman" panose="02020603050405020304" pitchFamily="18" charset="0"/>
                <a:cs typeface="Times New Roman" panose="02020603050405020304" pitchFamily="18" charset="0"/>
              </a:rPr>
              <a:t>Câu</a:t>
            </a:r>
            <a:r>
              <a:rPr lang="fr-FR" b="1" dirty="0">
                <a:latin typeface="Times New Roman" panose="02020603050405020304" pitchFamily="18" charset="0"/>
                <a:cs typeface="Times New Roman" panose="02020603050405020304" pitchFamily="18" charset="0"/>
              </a:rPr>
              <a:t> 1</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Đoạn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văn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trên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trích</a:t>
            </a:r>
            <a:r>
              <a:rPr lang="fr-FR" dirty="0">
                <a:latin typeface="Times New Roman" panose="02020603050405020304" pitchFamily="18" charset="0"/>
                <a:cs typeface="Times New Roman" panose="02020603050405020304" pitchFamily="18" charset="0"/>
              </a:rPr>
              <a:t> ra </a:t>
            </a:r>
            <a:r>
              <a:rPr lang="fr-FR" dirty="0" err="1">
                <a:latin typeface="Times New Roman" panose="02020603050405020304" pitchFamily="18" charset="0"/>
                <a:cs typeface="Times New Roman" panose="02020603050405020304" pitchFamily="18" charset="0"/>
              </a:rPr>
              <a:t>từ</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văn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bản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nào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Văn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bản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đó</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thuộc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thể</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loại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nào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Trình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bày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khái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niệm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thể</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loại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đó</a:t>
            </a:r>
            <a:r>
              <a:rPr lang="fr-F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fr-FR" b="1" dirty="0" err="1">
                <a:latin typeface="Times New Roman" panose="02020603050405020304" pitchFamily="18" charset="0"/>
                <a:cs typeface="Times New Roman" panose="02020603050405020304" pitchFamily="18" charset="0"/>
              </a:rPr>
              <a:t>Câu</a:t>
            </a:r>
            <a:r>
              <a:rPr lang="fr-FR" b="1" dirty="0">
                <a:latin typeface="Times New Roman" panose="02020603050405020304" pitchFamily="18" charset="0"/>
                <a:cs typeface="Times New Roman" panose="02020603050405020304" pitchFamily="18" charset="0"/>
              </a:rPr>
              <a:t> 2</a:t>
            </a:r>
            <a:r>
              <a:rPr lang="fr-FR" dirty="0">
                <a:latin typeface="Times New Roman" panose="02020603050405020304" pitchFamily="18" charset="0"/>
                <a:cs typeface="Times New Roman" panose="02020603050405020304" pitchFamily="18" charset="0"/>
              </a:rPr>
              <a:t>: Sai </a:t>
            </a:r>
            <a:r>
              <a:rPr lang="fr-FR" dirty="0" err="1">
                <a:latin typeface="Times New Roman" panose="02020603050405020304" pitchFamily="18" charset="0"/>
                <a:cs typeface="Times New Roman" panose="02020603050405020304" pitchFamily="18" charset="0"/>
              </a:rPr>
              <a:t>lầm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của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năm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ông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thầy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bói</a:t>
            </a:r>
            <a:r>
              <a:rPr lang="fr-FR" dirty="0">
                <a:latin typeface="Times New Roman" panose="02020603050405020304" pitchFamily="18" charset="0"/>
                <a:cs typeface="Times New Roman" panose="02020603050405020304" pitchFamily="18" charset="0"/>
              </a:rPr>
              <a:t> ở </a:t>
            </a:r>
            <a:r>
              <a:rPr lang="fr-FR" dirty="0" err="1">
                <a:latin typeface="Times New Roman" panose="02020603050405020304" pitchFamily="18" charset="0"/>
                <a:cs typeface="Times New Roman" panose="02020603050405020304" pitchFamily="18" charset="0"/>
              </a:rPr>
              <a:t>đây</a:t>
            </a:r>
            <a:r>
              <a:rPr lang="fr-FR" dirty="0">
                <a:latin typeface="Times New Roman" panose="02020603050405020304" pitchFamily="18" charset="0"/>
                <a:cs typeface="Times New Roman" panose="02020603050405020304" pitchFamily="18" charset="0"/>
              </a:rPr>
              <a:t> là </a:t>
            </a:r>
            <a:r>
              <a:rPr lang="fr-FR" dirty="0" err="1">
                <a:latin typeface="Times New Roman" panose="02020603050405020304" pitchFamily="18" charset="0"/>
                <a:cs typeface="Times New Roman" panose="02020603050405020304" pitchFamily="18" charset="0"/>
              </a:rPr>
              <a:t>gì</a:t>
            </a:r>
            <a:r>
              <a:rPr lang="fr-F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fr-FR" b="1" dirty="0" err="1">
                <a:latin typeface="Times New Roman" panose="02020603050405020304" pitchFamily="18" charset="0"/>
                <a:cs typeface="Times New Roman" panose="02020603050405020304" pitchFamily="18" charset="0"/>
              </a:rPr>
              <a:t>Câu</a:t>
            </a:r>
            <a:r>
              <a:rPr lang="fr-FR" b="1" dirty="0">
                <a:latin typeface="Times New Roman" panose="02020603050405020304" pitchFamily="18" charset="0"/>
                <a:cs typeface="Times New Roman" panose="02020603050405020304" pitchFamily="18" charset="0"/>
              </a:rPr>
              <a:t> 4</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Tìm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các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cụm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tính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từ</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trong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đoạn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vănvà</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xếp</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vào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mô</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hình</a:t>
            </a:r>
            <a:r>
              <a:rPr lang="fr-FR" dirty="0">
                <a:latin typeface="Times New Roman" panose="02020603050405020304" pitchFamily="18" charset="0"/>
                <a:cs typeface="Times New Roman" panose="02020603050405020304" pitchFamily="18" charset="0"/>
              </a:rPr>
              <a:t> CTT</a:t>
            </a:r>
            <a:endParaRPr lang="en-US" dirty="0">
              <a:latin typeface="Times New Roman" panose="02020603050405020304" pitchFamily="18" charset="0"/>
              <a:cs typeface="Times New Roman" panose="02020603050405020304" pitchFamily="18" charset="0"/>
            </a:endParaRPr>
          </a:p>
          <a:p>
            <a:r>
              <a:rPr lang="fr-FR" b="1" dirty="0" err="1">
                <a:latin typeface="Times New Roman" panose="02020603050405020304" pitchFamily="18" charset="0"/>
                <a:cs typeface="Times New Roman" panose="02020603050405020304" pitchFamily="18" charset="0"/>
              </a:rPr>
              <a:t>Câu</a:t>
            </a:r>
            <a:r>
              <a:rPr lang="fr-FR" b="1" dirty="0">
                <a:latin typeface="Times New Roman" panose="02020603050405020304" pitchFamily="18" charset="0"/>
                <a:cs typeface="Times New Roman" panose="02020603050405020304" pitchFamily="18" charset="0"/>
              </a:rPr>
              <a:t> 5</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Trình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bày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giá</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trị</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nội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dung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của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văn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bản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chứa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đoạn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văn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trên</a:t>
            </a:r>
            <a:r>
              <a:rPr lang="fr-F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endParaRPr lang="en-US" sz="23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51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fade">
                                      <p:cBhvr>
                                        <p:cTn id="82" dur="500"/>
                                        <p:tgtEl>
                                          <p:spTgt spid="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fade">
                                      <p:cBhvr>
                                        <p:cTn id="87" dur="500"/>
                                        <p:tgtEl>
                                          <p:spTgt spid="3">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16" end="16"/>
                                            </p:txEl>
                                          </p:spTgt>
                                        </p:tgtEl>
                                        <p:attrNameLst>
                                          <p:attrName>style.visibility</p:attrName>
                                        </p:attrNameLst>
                                      </p:cBhvr>
                                      <p:to>
                                        <p:strVal val="visible"/>
                                      </p:to>
                                    </p:set>
                                    <p:animEffect transition="in" filter="fade">
                                      <p:cBhvr>
                                        <p:cTn id="92" dur="500"/>
                                        <p:tgtEl>
                                          <p:spTgt spid="3">
                                            <p:txEl>
                                              <p:pRg st="16" end="1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xEl>
                                              <p:pRg st="17" end="17"/>
                                            </p:txEl>
                                          </p:spTgt>
                                        </p:tgtEl>
                                        <p:attrNameLst>
                                          <p:attrName>style.visibility</p:attrName>
                                        </p:attrNameLst>
                                      </p:cBhvr>
                                      <p:to>
                                        <p:strVal val="visible"/>
                                      </p:to>
                                    </p:set>
                                    <p:animEffect transition="in" filter="fade">
                                      <p:cBhvr>
                                        <p:cTn id="97" dur="500"/>
                                        <p:tgtEl>
                                          <p:spTgt spid="3">
                                            <p:txEl>
                                              <p:pRg st="17" end="1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
                                            <p:txEl>
                                              <p:pRg st="18" end="18"/>
                                            </p:txEl>
                                          </p:spTgt>
                                        </p:tgtEl>
                                        <p:attrNameLst>
                                          <p:attrName>style.visibility</p:attrName>
                                        </p:attrNameLst>
                                      </p:cBhvr>
                                      <p:to>
                                        <p:strVal val="visible"/>
                                      </p:to>
                                    </p:set>
                                    <p:animEffect transition="in" filter="fade">
                                      <p:cBhvr>
                                        <p:cTn id="102" dur="500"/>
                                        <p:tgtEl>
                                          <p:spTgt spid="3">
                                            <p:txEl>
                                              <p:pRg st="18" end="1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
                                            <p:txEl>
                                              <p:pRg st="19" end="19"/>
                                            </p:txEl>
                                          </p:spTgt>
                                        </p:tgtEl>
                                        <p:attrNameLst>
                                          <p:attrName>style.visibility</p:attrName>
                                        </p:attrNameLst>
                                      </p:cBhvr>
                                      <p:to>
                                        <p:strVal val="visible"/>
                                      </p:to>
                                    </p:set>
                                    <p:animEffect transition="in" filter="fade">
                                      <p:cBhvr>
                                        <p:cTn id="107"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693866"/>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4. Tác giả tác phẩm</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GiuynVéc-nơ (1828-1905), Pháp</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Tâm hồn bay bổng cộng với trí tưởng tượng phong phú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=&gt;</a:t>
            </a:r>
            <a:r>
              <a:rPr lang="en-US" sz="2800" dirty="0">
                <a:latin typeface="Times New Roman" panose="02020603050405020304" pitchFamily="18" charset="0"/>
                <a:cs typeface="Times New Roman" panose="02020603050405020304" pitchFamily="18" charset="0"/>
              </a:rPr>
              <a:t>D</a:t>
            </a:r>
            <a:r>
              <a:rPr lang="vi-VN" sz="2800" dirty="0">
                <a:latin typeface="Times New Roman" panose="02020603050405020304" pitchFamily="18" charset="0"/>
                <a:cs typeface="Times New Roman" panose="02020603050405020304" pitchFamily="18" charset="0"/>
              </a:rPr>
              <a:t>ành nhiều thời gian để tập tành sáng tác các tác phẩm kịch, thơ văn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Dùng ngòi bút của mình để viết lên những chuyến phiêu lưu để thỏa mãn đam mê.</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Người đi tiên phong trong thể loại văn học Khoa học viễn tưởng và được coi là một trong những "cha đẻ" của thể loại này.</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Có các tác phẩm được dịch nhiều thứ ba trên thế giới, những tác phẩm của ông cũng được chuyển thể thành phim nhiều lần.</a:t>
            </a:r>
            <a:endParaRPr lang="en-US" sz="28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80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632311"/>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1. Tìm hiểu chung</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a. Xuất xứ</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Trích tiểu thuyết </a:t>
            </a:r>
            <a:r>
              <a:rPr lang="vi-VN" sz="2400" i="1" dirty="0">
                <a:latin typeface="Times New Roman" panose="02020603050405020304" pitchFamily="18" charset="0"/>
                <a:cs typeface="Times New Roman" panose="02020603050405020304" pitchFamily="18" charset="0"/>
              </a:rPr>
              <a:t>Hai vạn dặm dưới biển (1868)</a:t>
            </a:r>
            <a:r>
              <a:rPr lang="vi-VN" sz="2400" dirty="0">
                <a:latin typeface="Times New Roman" panose="02020603050405020304" pitchFamily="18" charset="0"/>
                <a:cs typeface="Times New Roman" panose="02020603050405020304" pitchFamily="18" charset="0"/>
              </a:rPr>
              <a:t>, ông tin rằng ước mơ chinh phục đại dương của con người sớm muộn sẽ được thực hiện, và chiếc tài ngầm lí tưởng của ông hoàn toàn không phải là ý tưởng viển vông.</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b. Bố cục </a:t>
            </a:r>
            <a:r>
              <a:rPr lang="vi-VN" sz="2400" dirty="0">
                <a:latin typeface="Times New Roman" panose="02020603050405020304" pitchFamily="18" charset="0"/>
                <a:cs typeface="Times New Roman" panose="02020603050405020304" pitchFamily="18" charset="0"/>
              </a:rPr>
              <a:t>(3 phần)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Phần 1 (từ đầu đến “nhưng nó vẫn phớt lờ”): Sự xuất hiện của cá thiết kình.</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Phần 2 (tiếp theo đến “khi rơi xuống nước”): Cuộc chạm trán trên biển.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Phần 3 (còn lại): Con tàu ngầm xuất hiện.</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 Thể loại: </a:t>
            </a:r>
            <a:r>
              <a:rPr lang="vi-VN" sz="2400" dirty="0">
                <a:latin typeface="Times New Roman" panose="02020603050405020304" pitchFamily="18" charset="0"/>
                <a:cs typeface="Times New Roman" panose="02020603050405020304" pitchFamily="18" charset="0"/>
              </a:rPr>
              <a:t>Truyện khoa học viễn tưởng</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d. Phương thức biểu đạt: </a:t>
            </a:r>
            <a:r>
              <a:rPr lang="vi-VN" sz="2400" dirty="0">
                <a:latin typeface="Times New Roman" panose="02020603050405020304" pitchFamily="18" charset="0"/>
                <a:cs typeface="Times New Roman" panose="02020603050405020304" pitchFamily="18" charset="0"/>
              </a:rPr>
              <a:t>tự sự kết miêu tả, biểu cảm</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2. Giá trị nội dung, nghệ thuật</a:t>
            </a:r>
            <a:endParaRPr lang="en-US" sz="24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59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3539430"/>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a. Giá trị nội dung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Thể hiện khát vọng chinh phục đại dương, chinh phục khoa học, làm chủ thế giới bí ẩn của con người</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b. Giá trị nghệ thuật</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Giọng văn kể chuyện hấp dẫn, cách diễn đạt hài hước, dí dỏm.</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Lối viết đơn giản, dễ hiểu.</a:t>
            </a:r>
            <a:endParaRPr lang="en-US" sz="28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41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6001643"/>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2. Ngữ liệu Đọc Hiểu SGK</a:t>
            </a:r>
            <a:endParaRPr lang="en-US" sz="24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PHIẾU HỌC TẬP SỐ 1</a:t>
            </a:r>
            <a:endParaRPr lang="en-US" sz="2400" dirty="0">
              <a:latin typeface="Times New Roman" panose="02020603050405020304" pitchFamily="18" charset="0"/>
              <a:cs typeface="Times New Roman" panose="02020603050405020304" pitchFamily="18" charset="0"/>
            </a:endParaRPr>
          </a:p>
          <a:p>
            <a:pPr algn="ctr"/>
            <a:r>
              <a:rPr lang="vi-VN" sz="2400" b="1" dirty="0">
                <a:solidFill>
                  <a:srgbClr val="0070C0"/>
                </a:solidFill>
                <a:latin typeface="Times New Roman" panose="02020603050405020304" pitchFamily="18" charset="0"/>
                <a:cs typeface="Times New Roman" panose="02020603050405020304" pitchFamily="18" charset="0"/>
              </a:rPr>
              <a:t>Cuộc chạm trán trên đại dương</a:t>
            </a:r>
            <a:endParaRPr lang="en-US" sz="2400" dirty="0">
              <a:solidFill>
                <a:srgbClr val="0070C0"/>
              </a:solidFill>
              <a:latin typeface="Times New Roman" panose="02020603050405020304" pitchFamily="18" charset="0"/>
              <a:cs typeface="Times New Roman" panose="02020603050405020304" pitchFamily="18" charset="0"/>
            </a:endParaRPr>
          </a:p>
          <a:p>
            <a:pPr algn="ctr"/>
            <a:r>
              <a:rPr lang="vi-VN" sz="2400" b="1" dirty="0">
                <a:solidFill>
                  <a:srgbClr val="0070C0"/>
                </a:solidFill>
                <a:latin typeface="Times New Roman" panose="02020603050405020304" pitchFamily="18" charset="0"/>
                <a:cs typeface="Times New Roman" panose="02020603050405020304" pitchFamily="18" charset="0"/>
              </a:rPr>
              <a:t>(Trích Hai vạn dặm dưới biển, Giuyn Véc-nơ)</a:t>
            </a:r>
            <a:endParaRPr lang="en-US" sz="2400" dirty="0">
              <a:solidFill>
                <a:srgbClr val="0070C0"/>
              </a:solidFill>
              <a:latin typeface="Times New Roman" panose="02020603050405020304" pitchFamily="18" charset="0"/>
              <a:cs typeface="Times New Roman" panose="02020603050405020304" pitchFamily="18" charset="0"/>
            </a:endParaRPr>
          </a:p>
          <a:p>
            <a:pPr algn="just"/>
            <a:r>
              <a:rPr lang="vi-VN" sz="2400" i="1" dirty="0">
                <a:latin typeface="Times New Roman" panose="02020603050405020304" pitchFamily="18" charset="0"/>
                <a:cs typeface="Times New Roman" panose="02020603050405020304" pitchFamily="18" charset="0"/>
              </a:rPr>
              <a:t>Trước rạng đông, chúng tôi đã sẵn sàng nghênh chiến. Lưới đánh cá voi đã xếp ở hai thành tàu. Thuyền phó ra lệnh chuẩn bị loại súng bắn xa một hải li và cả loại súng bắn đạn phá có thể hạ được những con thú lớn nhất. Nét Len (Ned Land) mài sắc mũi lao, một thứ vũ khó diệt cá voi lợi hại trong tay anh ta.</a:t>
            </a:r>
            <a:endParaRPr lang="en-US" sz="2400" dirty="0">
              <a:latin typeface="Times New Roman" panose="02020603050405020304" pitchFamily="18" charset="0"/>
              <a:cs typeface="Times New Roman" panose="02020603050405020304" pitchFamily="18" charset="0"/>
            </a:endParaRPr>
          </a:p>
          <a:p>
            <a:pPr algn="just"/>
            <a:r>
              <a:rPr lang="vi-VN" sz="2400" i="1" dirty="0">
                <a:latin typeface="Times New Roman" panose="02020603050405020304" pitchFamily="18" charset="0"/>
                <a:cs typeface="Times New Roman" panose="02020603050405020304" pitchFamily="18" charset="0"/>
              </a:rPr>
              <a:t>Sáu giờ, trời hửng sáng. Cùng với những tai sáng đầu tiên của bình minh, ánh điện của con cá thiết kình cũng phụt tắt. Tới bảy giờ, trời gần sáng rõ. Nhưng sương mù dày đặc đang trải ra ở chân trời, và dùng ống nhòm loại tốt nhất cũng chẳng thấy rõ vật gì. Có thể hình dung được chúng tôi thất vọng và giận dữ đến mức nào!</a:t>
            </a:r>
            <a:endParaRPr lang="en-US" sz="2400" dirty="0">
              <a:latin typeface="Times New Roman" panose="02020603050405020304" pitchFamily="18" charset="0"/>
              <a:cs typeface="Times New Roman" panose="02020603050405020304" pitchFamily="18" charset="0"/>
            </a:endParaRPr>
          </a:p>
          <a:p>
            <a:pPr algn="just"/>
            <a:r>
              <a:rPr lang="vi-VN" sz="2400" i="1" dirty="0">
                <a:latin typeface="Times New Roman" panose="02020603050405020304" pitchFamily="18" charset="0"/>
                <a:cs typeface="Times New Roman" panose="02020603050405020304" pitchFamily="18" charset="0"/>
              </a:rPr>
              <a:t>Đến tám giờ sáng, những dải sương mù dày đặc bắt đầu trôi trên sóng và từ từ bốc lên cao. Chân trời được mở rộng và sáng rõ.</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03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4708981"/>
          </a:xfrm>
          <a:prstGeom prst="rect">
            <a:avLst/>
          </a:prstGeom>
          <a:noFill/>
        </p:spPr>
        <p:txBody>
          <a:bodyPr wrap="square" rtlCol="0">
            <a:spAutoFit/>
          </a:bodyPr>
          <a:lstStyle/>
          <a:p>
            <a:pPr algn="just"/>
            <a:r>
              <a:rPr lang="vi-VN" sz="2000" i="1" dirty="0">
                <a:latin typeface="Times New Roman" panose="02020603050405020304" pitchFamily="18" charset="0"/>
                <a:cs typeface="Times New Roman" panose="02020603050405020304" pitchFamily="18" charset="0"/>
              </a:rPr>
              <a:t>Bỗng lại có tiếng Nét Len nói: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Nhìn xem kia! Nó ở phía bên trái đuôi tàu!</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Mọi người phóng mắt nhìn về phía đó.</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Cách chiếc tàu chiến một hải lí rưỡi, có một vật dài màu đen nổi lên khỏi mặt nước độ một mét. Đuôi nó quẫy mạnh làm nước biển sủi bọt. Chưa ai thấy đuôi cá quẫy sóng mạnh như vậy bao giờ! Con cá lượn hình vòng cung, để lại phía sau một vệt sáng lấp lánh. Chiếc tàu tiến lại gần. Tôi bắt đầu ngắm kĩ con cá Báo cáo của tàu Hen-vơ-chi-a (Helvetia) và San-nông (Shannon) hơi cường điệu kích thước của nó. Theo tôi, con cá không dài quá tám mươi mét. Chiều ngang hơi khó xác định, nhưng tôi có cảm tưởng rằng nó cân đối một cách lạ lùng về cả ba chiều.</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a:t>
            </a:r>
            <a:r>
              <a:rPr lang="vi-VN" sz="2000" i="1" dirty="0">
                <a:latin typeface="Times New Roman" panose="02020603050405020304" pitchFamily="18" charset="0"/>
                <a:cs typeface="Times New Roman" panose="02020603050405020304" pitchFamily="18" charset="0"/>
              </a:rPr>
              <a:t> Báo cáo, đủ!</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a:t>
            </a:r>
            <a:r>
              <a:rPr lang="vi-VN" sz="2000" i="1" dirty="0">
                <a:latin typeface="Times New Roman" panose="02020603050405020304" pitchFamily="18" charset="0"/>
                <a:cs typeface="Times New Roman" panose="02020603050405020304" pitchFamily="18" charset="0"/>
              </a:rPr>
              <a:t> Tăng áp lực! Cho tàu chạy hết tốc độ.</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Trong khi tôi quan sát con vật lạ, thì từ hai lỗ mũi nó vọt lên hai cột nước cao tới bốn mươi mét. Giờ đây tôi mới hình dung được đôi chút về cách thở của cá thiết kình.</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Giuyn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Vecno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hai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dặm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Đỗ</a:t>
            </a:r>
            <a:r>
              <a:rPr lang="en-US" sz="2000" i="1" dirty="0">
                <a:latin typeface="Times New Roman" panose="02020603050405020304" pitchFamily="18" charset="0"/>
                <a:cs typeface="Times New Roman" panose="02020603050405020304" pitchFamily="18" charset="0"/>
              </a:rPr>
              <a:t> ca </a:t>
            </a:r>
            <a:r>
              <a:rPr lang="en-US" sz="2000" i="1" dirty="0" err="1">
                <a:latin typeface="Times New Roman" panose="02020603050405020304" pitchFamily="18" charset="0"/>
                <a:cs typeface="Times New Roman" panose="02020603050405020304" pitchFamily="18" charset="0"/>
              </a:rPr>
              <a:t>Sơn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dịch</a:t>
            </a:r>
            <a:r>
              <a:rPr lang="en-US" sz="2000" i="1" dirty="0">
                <a:latin typeface="Times New Roman" panose="02020603050405020304" pitchFamily="18" charset="0"/>
                <a:cs typeface="Times New Roman" panose="02020603050405020304" pitchFamily="18" charset="0"/>
              </a:rPr>
              <a:t>, NXB </a:t>
            </a:r>
            <a:r>
              <a:rPr lang="en-US" sz="2000" i="1" dirty="0" err="1">
                <a:latin typeface="Times New Roman" panose="02020603050405020304" pitchFamily="18" charset="0"/>
                <a:cs typeface="Times New Roman" panose="02020603050405020304" pitchFamily="18" charset="0"/>
              </a:rPr>
              <a:t>văn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Nội</a:t>
            </a:r>
            <a:r>
              <a:rPr lang="en-US" sz="2000" i="1" dirty="0">
                <a:latin typeface="Times New Roman" panose="02020603050405020304" pitchFamily="18" charset="0"/>
                <a:cs typeface="Times New Roman" panose="02020603050405020304" pitchFamily="18" charset="0"/>
              </a:rPr>
              <a:t>, 2020)</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38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262979"/>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hững chi tiết miêu tả hình dáng lạ lùng của con cá thiết kình trong phần (1) của đoạn trích</a:t>
            </a:r>
            <a:r>
              <a:rPr lang="en-US" sz="2800" dirty="0">
                <a:latin typeface="Times New Roman" panose="02020603050405020304" pitchFamily="18" charset="0"/>
                <a:cs typeface="Times New Roman" panose="02020603050405020304" pitchFamily="18" charset="0"/>
              </a:rPr>
              <a:t>?</a:t>
            </a: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Cuộc chạm trán trên đại dương dẫn ba nhân vật Pi-e A-rôn-nác, Công-xây và Nét Len vào cuộc phiêu lưu trong không gian nào? Lúc ấy, không gian này quen thuộc hay xa lạ với họ?</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Theo em, nhà văn đã sáng tạo ra hình ảnh chiếc tàu ngầm dựa trên cơ sở hiện thực nào?</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vạn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dặm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Giuyn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Véc-nơ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79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630942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Gợi</a:t>
            </a:r>
            <a:r>
              <a:rPr lang="en-US" sz="2000" b="1" dirty="0">
                <a:latin typeface="Times New Roman" panose="02020603050405020304" pitchFamily="18" charset="0"/>
                <a:cs typeface="Times New Roman" panose="02020603050405020304" pitchFamily="18" charset="0"/>
              </a:rPr>
              <a:t> ý trả </a:t>
            </a:r>
            <a:r>
              <a:rPr lang="en-US" sz="2000" b="1" dirty="0" err="1">
                <a:latin typeface="Times New Roman" panose="02020603050405020304" pitchFamily="18" charset="0"/>
                <a:cs typeface="Times New Roman" panose="02020603050405020304" pitchFamily="18" charset="0"/>
              </a:rPr>
              <a:t>lời</a:t>
            </a:r>
            <a:endParaRPr lang="en-US" sz="2000" dirty="0">
              <a:latin typeface="Times New Roman" panose="02020603050405020304" pitchFamily="18" charset="0"/>
              <a:cs typeface="Times New Roman" panose="02020603050405020304" pitchFamily="18" charset="0"/>
            </a:endParaRP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truyện</a:t>
            </a:r>
            <a:r>
              <a:rPr lang="en-US" sz="2000" dirty="0">
                <a:latin typeface="Times New Roman" panose="02020603050405020304" pitchFamily="18" charset="0"/>
                <a:cs typeface="Times New Roman" panose="02020603050405020304" pitchFamily="18" charset="0"/>
              </a:rPr>
              <a:t> Khoa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endParaRPr lang="en-US" sz="2000" dirty="0">
              <a:latin typeface="Times New Roman" panose="02020603050405020304" pitchFamily="18" charset="0"/>
              <a:cs typeface="Times New Roman" panose="02020603050405020304" pitchFamily="18" charset="0"/>
            </a:endParaRPr>
          </a:p>
          <a:p>
            <a:pPr algn="just" fontAlgn="base"/>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tắt</a:t>
            </a:r>
            <a:r>
              <a:rPr lang="en-US" sz="2000" dirty="0">
                <a:latin typeface="Times New Roman" panose="02020603050405020304" pitchFamily="18" charset="0"/>
                <a:cs typeface="Times New Roman" panose="02020603050405020304" pitchFamily="18" charset="0"/>
              </a:rPr>
              <a:t>.</a:t>
            </a:r>
          </a:p>
          <a:p>
            <a:pPr algn="just"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mét</a:t>
            </a:r>
            <a:r>
              <a:rPr lang="en-US" sz="2000" dirty="0">
                <a:latin typeface="Times New Roman" panose="02020603050405020304" pitchFamily="18" charset="0"/>
                <a:cs typeface="Times New Roman" panose="02020603050405020304" pitchFamily="18" charset="0"/>
              </a:rPr>
              <a:t>.</a:t>
            </a:r>
          </a:p>
          <a:p>
            <a:pPr algn="just"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a:t>
            </a:r>
          </a:p>
          <a:p>
            <a:pPr algn="just"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mũi</a:t>
            </a:r>
            <a:r>
              <a:rPr lang="en-US" sz="2000" dirty="0">
                <a:latin typeface="Times New Roman" panose="02020603050405020304" pitchFamily="18" charset="0"/>
                <a:cs typeface="Times New Roman" panose="02020603050405020304" pitchFamily="18" charset="0"/>
              </a:rPr>
              <a:t> to, </a:t>
            </a:r>
            <a:r>
              <a:rPr lang="en-US" sz="2000" dirty="0" err="1">
                <a:latin typeface="Times New Roman" panose="02020603050405020304" pitchFamily="18" charset="0"/>
                <a:cs typeface="Times New Roman" panose="02020603050405020304" pitchFamily="18" charset="0"/>
              </a:rPr>
              <a:t>vọt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mét</a:t>
            </a:r>
            <a:r>
              <a:rPr lang="en-US" sz="2000" dirty="0">
                <a:latin typeface="Times New Roman" panose="02020603050405020304" pitchFamily="18" charset="0"/>
                <a:cs typeface="Times New Roman" panose="02020603050405020304" pitchFamily="18" charset="0"/>
              </a:rPr>
              <a:t>.</a:t>
            </a:r>
          </a:p>
          <a:p>
            <a:pPr algn="just"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tàu</a:t>
            </a:r>
            <a:r>
              <a:rPr lang="en-US" sz="2000" dirty="0">
                <a:latin typeface="Times New Roman" panose="02020603050405020304" pitchFamily="18" charset="0"/>
                <a:cs typeface="Times New Roman" panose="02020603050405020304" pitchFamily="18" charset="0"/>
              </a:rPr>
              <a:t>.</a:t>
            </a:r>
          </a:p>
          <a:p>
            <a:pPr algn="just" fontAlgn="base"/>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Pi-e A-</a:t>
            </a:r>
            <a:r>
              <a:rPr lang="en-US" sz="2000" dirty="0" err="1">
                <a:latin typeface="Times New Roman" panose="02020603050405020304" pitchFamily="18" charset="0"/>
                <a:cs typeface="Times New Roman" panose="02020603050405020304" pitchFamily="18" charset="0"/>
              </a:rPr>
              <a:t>rôn</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Nét</a:t>
            </a:r>
            <a:r>
              <a:rPr lang="en-US" sz="2000" dirty="0">
                <a:latin typeface="Times New Roman" panose="02020603050405020304" pitchFamily="18" charset="0"/>
                <a:cs typeface="Times New Roman" panose="02020603050405020304" pitchFamily="18" charset="0"/>
              </a:rPr>
              <a:t> Len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lưu</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tàu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ngầm</a:t>
            </a:r>
            <a:r>
              <a:rPr lang="en-US" sz="2000" dirty="0">
                <a:latin typeface="Times New Roman" panose="02020603050405020304" pitchFamily="18" charset="0"/>
                <a:cs typeface="Times New Roman" panose="02020603050405020304" pitchFamily="18" charset="0"/>
              </a:rPr>
              <a:t>.</a:t>
            </a:r>
          </a:p>
          <a:p>
            <a:pPr algn="just"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a:t>
            </a:r>
          </a:p>
          <a:p>
            <a:pPr algn="just" fontAlgn="base"/>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4.</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a:t>
            </a:r>
          </a:p>
          <a:p>
            <a:pPr algn="just"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Hai </a:t>
            </a:r>
            <a:r>
              <a:rPr lang="en-US" sz="2000" dirty="0" err="1">
                <a:latin typeface="Times New Roman" panose="02020603050405020304" pitchFamily="18" charset="0"/>
                <a:cs typeface="Times New Roman" panose="02020603050405020304" pitchFamily="18" charset="0"/>
              </a:rPr>
              <a:t>vạn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dặm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Véc-nơ</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1870.</a:t>
            </a:r>
          </a:p>
          <a:p>
            <a:pPr algn="just" fontAlgn="base"/>
            <a:r>
              <a:rPr lang="en-US" sz="2000" dirty="0">
                <a:latin typeface="Times New Roman" panose="02020603050405020304" pitchFamily="18" charset="0"/>
                <a:cs typeface="Times New Roman" panose="02020603050405020304" pitchFamily="18" charset="0"/>
              </a:rPr>
              <a:t>- Khi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nghiệm</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khai</a:t>
            </a:r>
            <a:r>
              <a:rPr lang="en-US" sz="2000" dirty="0">
                <a:latin typeface="Times New Roman" panose="02020603050405020304" pitchFamily="18" charset="0"/>
                <a:cs typeface="Times New Roman" panose="02020603050405020304" pitchFamily="18" charset="0"/>
              </a:rPr>
              <a:t>.</a:t>
            </a:r>
          </a:p>
          <a:p>
            <a:pPr algn="just" fontAlgn="base"/>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5</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Hai </a:t>
            </a:r>
            <a:r>
              <a:rPr lang="en-US" sz="2000" dirty="0" err="1">
                <a:latin typeface="Times New Roman" panose="02020603050405020304" pitchFamily="18" charset="0"/>
                <a:cs typeface="Times New Roman" panose="02020603050405020304" pitchFamily="18" charset="0"/>
              </a:rPr>
              <a:t>vạn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dặm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Giuyn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Véc-nơ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a:t>
            </a:r>
          </a:p>
          <a:p>
            <a:pPr algn="just"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nay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ngầm</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dương</a:t>
            </a:r>
            <a:r>
              <a:rPr lang="en-US" sz="2000" dirty="0">
                <a:latin typeface="Times New Roman" panose="02020603050405020304" pitchFamily="18" charset="0"/>
                <a:cs typeface="Times New Roman" panose="02020603050405020304" pitchFamily="18" charset="0"/>
              </a:rPr>
              <a:t>.</a:t>
            </a:r>
          </a:p>
          <a:p>
            <a:pPr marL="0" marR="0" algn="just">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26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 calcmode="lin" valueType="num">
                                      <p:cBhvr additive="base">
                                        <p:cTn id="5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 calcmode="lin" valueType="num">
                                      <p:cBhvr additive="base">
                                        <p:cTn id="6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13" end="13"/>
                                            </p:txEl>
                                          </p:spTgt>
                                        </p:tgtEl>
                                        <p:attrNameLst>
                                          <p:attrName>style.visibility</p:attrName>
                                        </p:attrNameLst>
                                      </p:cBhvr>
                                      <p:to>
                                        <p:strVal val="visible"/>
                                      </p:to>
                                    </p:set>
                                    <p:anim calcmode="lin" valueType="num">
                                      <p:cBhvr additive="base">
                                        <p:cTn id="6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632311"/>
          </a:xfrm>
          <a:prstGeom prst="rect">
            <a:avLst/>
          </a:prstGeom>
          <a:noFill/>
        </p:spPr>
        <p:txBody>
          <a:bodyPr wrap="square" rtlCol="0">
            <a:spAutoFit/>
          </a:bodyPr>
          <a:lstStyle/>
          <a:p>
            <a:pPr algn="ctr"/>
            <a:r>
              <a:rPr lang="vi-VN" sz="2000" b="1" dirty="0">
                <a:solidFill>
                  <a:srgbClr val="0070C0"/>
                </a:solidFill>
                <a:latin typeface="Times New Roman" panose="02020603050405020304" pitchFamily="18" charset="0"/>
                <a:cs typeface="Times New Roman" panose="02020603050405020304" pitchFamily="18" charset="0"/>
              </a:rPr>
              <a:t>3. Ngữ liệu Đọc – Hiểu ngoài SGK</a:t>
            </a:r>
            <a:endParaRPr lang="en-US" sz="2000" dirty="0">
              <a:solidFill>
                <a:srgbClr val="0070C0"/>
              </a:solidFill>
              <a:latin typeface="Times New Roman" panose="02020603050405020304" pitchFamily="18" charset="0"/>
              <a:cs typeface="Times New Roman" panose="02020603050405020304" pitchFamily="18" charset="0"/>
            </a:endParaRPr>
          </a:p>
          <a:p>
            <a:pPr algn="ctr"/>
            <a:r>
              <a:rPr lang="nl-NL" sz="2000" b="1" dirty="0">
                <a:solidFill>
                  <a:srgbClr val="0070C0"/>
                </a:solidFill>
                <a:latin typeface="Times New Roman" panose="02020603050405020304" pitchFamily="18" charset="0"/>
                <a:cs typeface="Times New Roman" panose="02020603050405020304" pitchFamily="18" charset="0"/>
              </a:rPr>
              <a:t>PHIẾU HỌC TẬP SỐ 2</a:t>
            </a:r>
            <a:endParaRPr lang="en-US" sz="2000" dirty="0">
              <a:solidFill>
                <a:srgbClr val="0070C0"/>
              </a:solidFill>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Đọc đoạn ngữ liệu sau</a:t>
            </a:r>
            <a:r>
              <a:rPr lang="nl-NL" sz="2000" b="1" dirty="0">
                <a:latin typeface="Times New Roman" panose="02020603050405020304" pitchFamily="18" charset="0"/>
                <a:cs typeface="Times New Roman" panose="02020603050405020304" pitchFamily="18" charset="0"/>
              </a:rPr>
              <a:t> v</a:t>
            </a:r>
            <a:r>
              <a:rPr lang="vi-VN" sz="2000" b="1" dirty="0">
                <a:latin typeface="Times New Roman" panose="02020603050405020304" pitchFamily="18" charset="0"/>
                <a:cs typeface="Times New Roman" panose="02020603050405020304" pitchFamily="18" charset="0"/>
              </a:rPr>
              <a:t>à trả lời câu hỏi: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Tàu No- ti- lớt lặn xuống sâu hai, ba ngàn mét và ngày 20 tháng 4 lại nổi lên cách mặt biển một ngàn năm trăm mét. Gần chúng tôi nhất là quần đảo Lu-cai(Lucayes). Từ đáy biển nổi lên những mỏm đá lớn dựng đứng, phủ đầy những loại tảo khổng lồ. Khoảng11h trưa, Nét len lưu ý tôi giữa đám tảo đỏ có một con vật gì đó rất đáng sợ. Tôi nói: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Đúng, ở đây có nhiều hang thích hợp với bạch tuộc. Nếu có gặp những quái vật đó ở đây tôi cũng chẳng ngạc nhiên chút nào[…]  Năm 1861, về phía tây bắc Tê-nê-ríp(Tenerife), cũng ở khoảng vĩ độ này, thủy thủ tàu A-lếch-tơn (Alec ton) phát hiện ra một con bạch tuộc khổng lồ đang bơi cùng tuyến đường. Thuyền trưởng Bu-ghê(Bauguer)cho tàu chạy sát con vật và dùng các loại súng bắn nhưng vô hiệu vì lao nhọn và đạn đều xuyên qua thân bạch tuộc như qua một khối thịt đông. Sau mấy lần thất bại, cánh thủy thủ bèn dùng thòng lọng để bắt. Thòng lọng mắc vào thân bạch tuộc nhưng tới vây đuôi mới thắt lại được. Lúc đó, mọi người cố sức kéo con vật lên tàu nưng nó nặng quá đến nỗi đuôi bạch tuộc bị đứt ra. Thế là nó lặng xuống, biến mất.</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Thế nào dài bao nhiêu?- Nét hỏi.</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50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940088"/>
          </a:xfrm>
          <a:prstGeom prst="rect">
            <a:avLst/>
          </a:prstGeom>
          <a:noFill/>
        </p:spPr>
        <p:txBody>
          <a:bodyPr wrap="square" rtlCol="0">
            <a:spAutoFit/>
          </a:bodyPr>
          <a:lstStyle/>
          <a:p>
            <a:pPr algn="just"/>
            <a:r>
              <a:rPr lang="vi-VN"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Có phải chừng sáu mét không?- Công xây hỏi. Anh ta đứng bên cửa sổ và nhìn vào các hốc đá.</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Công-xây hỏi tiếp:</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Có phải trên đầu nó có tám vòi, ngọ ngoạy trong nước biển như một bầy rắn không?</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Đúng vậy, Công-xây ạ.</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Có phải hai hàm của nó rất giống mỏ vẹt, nhưng lớn hơn nhiều không?</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Rất đúng.</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-Thế thì, thưa giáo sư, có phải nó kia không ạ?</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Tôi nhìn Công - xây, còn Nét thì lao đến cửa sổ.</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Con vật khủng khiếp quá!- Nét la lên.</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(Trích “Hai vạn dặm dưới đáy biển”- Giuyn Véc- nơ)</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1</a:t>
            </a:r>
            <a:r>
              <a:rPr lang="vi-VN" sz="2000" dirty="0">
                <a:latin typeface="Times New Roman" panose="02020603050405020304" pitchFamily="18" charset="0"/>
                <a:cs typeface="Times New Roman" panose="02020603050405020304" pitchFamily="18" charset="0"/>
              </a:rPr>
              <a:t>. Xác định phương thức biểu đạt và người kể chuyện, ngôi kể của đoạn trích.</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2</a:t>
            </a:r>
            <a:r>
              <a:rPr lang="vi-VN" sz="2000" dirty="0">
                <a:latin typeface="Times New Roman" panose="02020603050405020304" pitchFamily="18" charset="0"/>
                <a:cs typeface="Times New Roman" panose="02020603050405020304" pitchFamily="18" charset="0"/>
              </a:rPr>
              <a:t>. Đoạn trích cho em biết tác phẩm “</a:t>
            </a:r>
            <a:r>
              <a:rPr lang="vi-VN" sz="2000" i="1" dirty="0">
                <a:latin typeface="Times New Roman" panose="02020603050405020304" pitchFamily="18" charset="0"/>
                <a:cs typeface="Times New Roman" panose="02020603050405020304" pitchFamily="18" charset="0"/>
              </a:rPr>
              <a:t>Hai vạn dặm dưới đáy biển</a:t>
            </a:r>
            <a:r>
              <a:rPr lang="vi-VN" sz="2000" dirty="0">
                <a:latin typeface="Times New Roman" panose="02020603050405020304" pitchFamily="18" charset="0"/>
                <a:cs typeface="Times New Roman" panose="02020603050405020304" pitchFamily="18" charset="0"/>
              </a:rPr>
              <a:t>” viết về đề tài gì? Nó được viết dựa trên cơ sở nào?</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3</a:t>
            </a:r>
            <a:r>
              <a:rPr lang="vi-VN" sz="2000" dirty="0">
                <a:latin typeface="Times New Roman" panose="02020603050405020304" pitchFamily="18" charset="0"/>
                <a:cs typeface="Times New Roman" panose="02020603050405020304" pitchFamily="18" charset="0"/>
              </a:rPr>
              <a:t>.Trong đoạn trích,người kể chuyện gọi “bạch tuộc”là gì?</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4.</a:t>
            </a:r>
            <a:r>
              <a:rPr lang="vi-VN" sz="2000" dirty="0">
                <a:latin typeface="Times New Roman" panose="02020603050405020304" pitchFamily="18" charset="0"/>
                <a:cs typeface="Times New Roman" panose="02020603050405020304" pitchFamily="18" charset="0"/>
              </a:rPr>
              <a:t> Tìm trong đoạn trích những chi tiết nói về hình ảnh của bạch tuộc? Qua đó em hình dung đó là con vật như thế nào?</a:t>
            </a:r>
            <a:endParaRPr lang="en-US" sz="2000" dirty="0">
              <a:latin typeface="Times New Roman" panose="02020603050405020304" pitchFamily="18" charset="0"/>
              <a:cs typeface="Times New Roman" panose="02020603050405020304" pitchFamily="18" charset="0"/>
            </a:endParaRP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5.</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tuộc”có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196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6555641"/>
          </a:xfrm>
          <a:prstGeom prst="rect">
            <a:avLst/>
          </a:prstGeom>
          <a:noFill/>
        </p:spPr>
        <p:txBody>
          <a:bodyPr wrap="square" rtlCol="0">
            <a:spAutoFit/>
          </a:bodyPr>
          <a:lstStyle/>
          <a:p>
            <a:pPr algn="ctr"/>
            <a:r>
              <a:rPr lang="nl-NL" sz="2800" b="1" dirty="0">
                <a:latin typeface="Times New Roman" panose="02020603050405020304" pitchFamily="18" charset="0"/>
                <a:cs typeface="Times New Roman" panose="02020603050405020304" pitchFamily="18" charset="0"/>
              </a:rPr>
              <a:t>Gợi ý trả lời</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1:</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Phương thức biểu đạt: Tự sự kết hợp miêu tả, biểu cảm.</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Người kể: Xưng “tôi”- kể ngôi thứ nhất.</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2.</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Đề tài: Khám phá đại dương đầy bí ẩn.</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Căn cứ:Những hiểu biết và thành tựu khoa học:</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+Tàu ngầm mới đang được thử nghiệm.</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+Bạch tuộc đã được phát hiện.</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*Lưu ý: Tác phẩm “</a:t>
            </a:r>
            <a:r>
              <a:rPr lang="vi-VN" sz="2800" i="1" dirty="0">
                <a:latin typeface="Times New Roman" panose="02020603050405020304" pitchFamily="18" charset="0"/>
                <a:cs typeface="Times New Roman" panose="02020603050405020304" pitchFamily="18" charset="0"/>
              </a:rPr>
              <a:t>Hai vạn dặm dưới đấy biển”</a:t>
            </a:r>
            <a:r>
              <a:rPr lang="vi-VN" sz="2800" dirty="0">
                <a:latin typeface="Times New Roman" panose="02020603050405020304" pitchFamily="18" charset="0"/>
                <a:cs typeface="Times New Roman" panose="02020603050405020304" pitchFamily="18" charset="0"/>
              </a:rPr>
              <a:t> của Véc-nơ ra đời năm 1870. Khi đó, tàu ngầm mới đang được thử nghiệm ở mức độ sơ khai; bạch tuộc cũng chỉ mới được một số người đi biển bắt gặp. </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3</a:t>
            </a:r>
            <a:r>
              <a:rPr lang="en-US"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Người kể chuyện gọi bạch tuộc là “quái vật”.</a:t>
            </a:r>
            <a:endParaRPr lang="en-US" sz="28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6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rPr>
              <a:t>BÀI 6: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0" y="420484"/>
            <a:ext cx="9067800" cy="9310241"/>
          </a:xfrm>
          <a:prstGeom prst="rect">
            <a:avLst/>
          </a:prstGeom>
          <a:noFill/>
        </p:spPr>
        <p:txBody>
          <a:bodyPr wrap="square" rtlCol="0">
            <a:spAutoFit/>
          </a:bodyPr>
          <a:lstStyle/>
          <a:p>
            <a:pPr algn="ctr"/>
            <a:r>
              <a:rPr lang="fr-FR" sz="2000" b="1" dirty="0" err="1">
                <a:latin typeface="Times New Roman" panose="02020603050405020304" pitchFamily="18" charset="0"/>
                <a:cs typeface="Times New Roman" panose="02020603050405020304" pitchFamily="18" charset="0"/>
              </a:rPr>
              <a:t>Gợi</a:t>
            </a:r>
            <a:r>
              <a:rPr lang="fr-FR" sz="2000" b="1" dirty="0">
                <a:latin typeface="Times New Roman" panose="02020603050405020304" pitchFamily="18" charset="0"/>
                <a:cs typeface="Times New Roman" panose="02020603050405020304" pitchFamily="18" charset="0"/>
              </a:rPr>
              <a:t> ý trả </a:t>
            </a:r>
            <a:r>
              <a:rPr lang="fr-FR" sz="2000" b="1" dirty="0" err="1">
                <a:latin typeface="Times New Roman" panose="02020603050405020304" pitchFamily="18" charset="0"/>
                <a:cs typeface="Times New Roman" panose="02020603050405020304" pitchFamily="18" charset="0"/>
              </a:rPr>
              <a:t>lời</a:t>
            </a:r>
            <a:endParaRPr lang="en-US" sz="2000" dirty="0">
              <a:latin typeface="Times New Roman" panose="02020603050405020304" pitchFamily="18" charset="0"/>
              <a:cs typeface="Times New Roman" panose="02020603050405020304" pitchFamily="18" charset="0"/>
            </a:endParaRPr>
          </a:p>
          <a:p>
            <a:pPr algn="just"/>
            <a:r>
              <a:rPr lang="nb-NO" sz="2000" b="1" dirty="0">
                <a:latin typeface="Times New Roman" panose="02020603050405020304" pitchFamily="18" charset="0"/>
                <a:cs typeface="Times New Roman" panose="02020603050405020304" pitchFamily="18" charset="0"/>
              </a:rPr>
              <a:t>Câu 1	</a:t>
            </a:r>
            <a:endParaRPr lang="en-US" sz="2000" dirty="0">
              <a:latin typeface="Times New Roman" panose="02020603050405020304" pitchFamily="18" charset="0"/>
              <a:cs typeface="Times New Roman" panose="02020603050405020304" pitchFamily="18" charset="0"/>
            </a:endParaRPr>
          </a:p>
          <a:p>
            <a:pPr algn="just"/>
            <a:r>
              <a:rPr lang="nb-NO" sz="2000" dirty="0">
                <a:latin typeface="Times New Roman" panose="02020603050405020304" pitchFamily="18" charset="0"/>
                <a:cs typeface="Times New Roman" panose="02020603050405020304" pitchFamily="18" charset="0"/>
              </a:rPr>
              <a:t>- Văn bản: </a:t>
            </a:r>
            <a:r>
              <a:rPr lang="vi-VN" sz="2000" dirty="0">
                <a:latin typeface="Times New Roman" panose="02020603050405020304" pitchFamily="18" charset="0"/>
                <a:cs typeface="Times New Roman" panose="02020603050405020304" pitchFamily="18" charset="0"/>
              </a:rPr>
              <a:t>Thầy bói xem voi</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Thể loại: Truyện ngụ ngôn</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Khái niệm: </a:t>
            </a:r>
            <a:r>
              <a:rPr lang="vi-VN" sz="2000" b="1" dirty="0">
                <a:latin typeface="Times New Roman" panose="02020603050405020304" pitchFamily="18" charset="0"/>
                <a:cs typeface="Times New Roman" panose="02020603050405020304" pitchFamily="18" charset="0"/>
              </a:rPr>
              <a:t>Truyện ngụ ngôn</a:t>
            </a:r>
            <a:r>
              <a:rPr lang="vi-VN"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Là loại </a:t>
            </a:r>
            <a:r>
              <a:rPr lang="vi-VN" sz="2000" u="sng" dirty="0">
                <a:latin typeface="Times New Roman" panose="02020603050405020304" pitchFamily="18" charset="0"/>
                <a:cs typeface="Times New Roman" panose="02020603050405020304" pitchFamily="18" charset="0"/>
              </a:rPr>
              <a:t>truyện dân gian</a:t>
            </a:r>
            <a:r>
              <a:rPr lang="vi-VN" sz="2000" dirty="0">
                <a:latin typeface="Times New Roman" panose="02020603050405020304" pitchFamily="18" charset="0"/>
                <a:cs typeface="Times New Roman" panose="02020603050405020304" pitchFamily="18" charset="0"/>
              </a:rPr>
              <a:t> kể bằng </a:t>
            </a:r>
            <a:r>
              <a:rPr lang="vi-VN" sz="2000" u="sng" dirty="0">
                <a:latin typeface="Times New Roman" panose="02020603050405020304" pitchFamily="18" charset="0"/>
                <a:cs typeface="Times New Roman" panose="02020603050405020304" pitchFamily="18" charset="0"/>
              </a:rPr>
              <a:t>văn xuôi</a:t>
            </a:r>
            <a:r>
              <a:rPr lang="vi-VN" sz="2000" dirty="0">
                <a:latin typeface="Times New Roman" panose="02020603050405020304" pitchFamily="18" charset="0"/>
                <a:cs typeface="Times New Roman" panose="02020603050405020304" pitchFamily="18" charset="0"/>
              </a:rPr>
              <a:t> hoặc </a:t>
            </a:r>
            <a:r>
              <a:rPr lang="vi-VN" sz="2000" u="sng" dirty="0">
                <a:latin typeface="Times New Roman" panose="02020603050405020304" pitchFamily="18" charset="0"/>
                <a:cs typeface="Times New Roman" panose="02020603050405020304" pitchFamily="18" charset="0"/>
              </a:rPr>
              <a:t>văn vần</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Nhân vật: Mượn chuyện về loài vật, con vật hay chính con người để nói bóng gió, kín đáo chuyện con người.</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Ý nghĩa: Nhằm khuyên nhủ, răn dạy con người ta bài học nào đó trong cuộc sống.</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PTBĐ chính: Tự sự</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Hai tác phẩm: Ếch ngồi đáy giếng, Chân, Tay, Tai, Mắt, Miệng</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2:</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Sai lầm của 5 ông thầy bói: </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Sai lầm trong cách xem voi: Mỗi người chỉ sờ một bộ phận thay vì toàn diện</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Sai lầm trong cách phán về voi: Tưởng bộ phận là toàn thể, không chịu lắng nghe ý kiến của người khác, khăng khăng cho rằng ý kiến của mình là đúng</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Sai lầm của họ là sai lầm trong cách nhận thức: Họ tưởng bộ phận là toàn thể, chủ quan cho rằng mình là đúng</a:t>
            </a:r>
            <a:endParaRPr lang="en-US" sz="2000" dirty="0">
              <a:latin typeface="Times New Roman" panose="02020603050405020304" pitchFamily="18" charset="0"/>
              <a:cs typeface="Times New Roman" panose="02020603050405020304" pitchFamily="18" charset="0"/>
            </a:endParaRPr>
          </a:p>
          <a:p>
            <a:pPr algn="just"/>
            <a:endParaRPr lang="en-US" sz="23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774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500"/>
                                        <p:tgtEl>
                                          <p:spTgt spid="3">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fade">
                                      <p:cBhvr>
                                        <p:cTn id="51" dur="500"/>
                                        <p:tgtEl>
                                          <p:spTgt spid="3">
                                            <p:txEl>
                                              <p:pRg st="13" end="1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fade">
                                      <p:cBhvr>
                                        <p:cTn id="5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816977"/>
          </a:xfrm>
          <a:prstGeom prst="rect">
            <a:avLst/>
          </a:prstGeom>
          <a:noFill/>
        </p:spPr>
        <p:txBody>
          <a:bodyPr wrap="square" rtlCol="0">
            <a:spAutoFit/>
          </a:bodyPr>
          <a:lstStyle/>
          <a:p>
            <a:pPr algn="just"/>
            <a:r>
              <a:rPr lang="vi-VN" sz="2000" b="1" dirty="0">
                <a:latin typeface="Times New Roman" panose="02020603050405020304" pitchFamily="18" charset="0"/>
                <a:cs typeface="Times New Roman" panose="02020603050405020304" pitchFamily="18" charset="0"/>
              </a:rPr>
              <a:t>Câu 4</a:t>
            </a:r>
            <a:r>
              <a:rPr lang="en-US"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Hình ảnh con bạch tuộc xuất hiện qua lời kể, trò chuyện của các nhân vật:</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Qua lời kể của nhân vật tôi: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+Con bạch tuộc khổng lồ”;</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Dùng các loại súng bắn nhưng vô hiệu vì lao nhọn và đạn xuyên qua thân bạch tuộc như qua một khối thịt đông”;</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thòng lọng mắc vào thân bạch tuộc nhưng tới vây đuôi mới thắt lại được… mọi người cố sức kéo con vật lên tàu nhưng nó nặng quá đến nỗi đuôi bạch tuộc bị đứt ra.</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Qua cuộc trò cuộc trò chuyện của Nét, Công-xây với giáo sư A-rôn-nác:</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Con bạch tuộc dài chừng sáu mét;</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+Trên đầu có tám cái vòi,ngọ ngoạy trong nước biển như một bầy rắn;</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Hai hàm của nó rất giống mỏ vẹt, nhưng lớn hơn nhiều”.</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=&gt; Những con bạch tuộc là con vật to lớn, khổng lồ, rất đáng sợ, bí ẩn dưới đại dương. </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5:</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Đoạn trích “</a:t>
            </a:r>
            <a:r>
              <a:rPr lang="vi-VN" sz="2000" i="1" dirty="0">
                <a:latin typeface="Times New Roman" panose="02020603050405020304" pitchFamily="18" charset="0"/>
                <a:cs typeface="Times New Roman" panose="02020603050405020304" pitchFamily="18" charset="0"/>
              </a:rPr>
              <a:t>Bạch tuộc”</a:t>
            </a:r>
            <a:r>
              <a:rPr lang="vi-VN" sz="2000" dirty="0">
                <a:latin typeface="Times New Roman" panose="02020603050405020304" pitchFamily="18" charset="0"/>
                <a:cs typeface="Times New Roman" panose="02020603050405020304" pitchFamily="18" charset="0"/>
              </a:rPr>
              <a:t> kể lại sự kiện chiến đấu của những người trên tàu ngầm No-ti-lớt với những con bạch tuộc.</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Theo em, tình huống hấp dẫn nhất được mô tả trong văn bản là tình huống Nét Len bị một con bạch tuộc quật ngã, trong gang tấc anh đã được Nê-mô giải cứu.</a:t>
            </a:r>
            <a:endParaRPr lang="en-US" sz="20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568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 calcmode="lin" valueType="num">
                                      <p:cBhvr additive="base">
                                        <p:cTn id="5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 calcmode="lin" valueType="num">
                                      <p:cBhvr additive="base">
                                        <p:cTn id="6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940088"/>
          </a:xfrm>
          <a:prstGeom prst="rect">
            <a:avLst/>
          </a:prstGeom>
          <a:noFill/>
        </p:spPr>
        <p:txBody>
          <a:bodyPr wrap="square" rtlCol="0">
            <a:spAutoFit/>
          </a:bodyPr>
          <a:lstStyle/>
          <a:p>
            <a:pPr algn="ctr"/>
            <a:r>
              <a:rPr lang="nl-NL" sz="2000" b="1" dirty="0">
                <a:latin typeface="Times New Roman" panose="02020603050405020304" pitchFamily="18" charset="0"/>
                <a:cs typeface="Times New Roman" panose="02020603050405020304" pitchFamily="18" charset="0"/>
              </a:rPr>
              <a:t>PHIẾU HỌC TẬP SỐ 3</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Đọc đoạn ngữ liệu sau </a:t>
            </a:r>
            <a:r>
              <a:rPr lang="nl-NL" sz="2000" b="1" dirty="0">
                <a:latin typeface="Times New Roman" panose="02020603050405020304" pitchFamily="18" charset="0"/>
                <a:cs typeface="Times New Roman" panose="02020603050405020304" pitchFamily="18" charset="0"/>
              </a:rPr>
              <a:t>v</a:t>
            </a:r>
            <a:r>
              <a:rPr lang="vi-VN" sz="2000" b="1" dirty="0">
                <a:latin typeface="Times New Roman" panose="02020603050405020304" pitchFamily="18" charset="0"/>
                <a:cs typeface="Times New Roman" panose="02020603050405020304" pitchFamily="18" charset="0"/>
              </a:rPr>
              <a:t>à trả lời câu hỏi:</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Tôi cũng đưa mắt nhìn qua ô cửa bất giác lùi lại. Trước mắt tôi, một quái vật đương bơi tới. Đó là một con bạch tuộc dài chừng tám mét. Nó bơi lùi rất nhanh về phía tàu. Mắt nó màu xanh xám, nhìn thẳng không động đậy.Tám cánh tay hay đúng hơn, tám chân từ đầu mọc ra phải gấp đôi thân và luôn luôn uốn con. Nhìn thấy rõ hai trăm rưỡi cái giá ở phía trong vòi. Hai hàm răng bạch tuộc giống cái mỏ vẹt bằng sừng, luôn luôn mở ra, khép lại. Lưỡi nó cũng bằng chất sừng, hàm răng nhịn, rung lên bần bật mỗi khi thò ta khỏi mồm. Thân nó hình thoi phình ở giữa, là một khối thịt nặng chừng hai mươi, hai lăm tấn. Màu sắc nó thay đổi rất nhanh từ màu xám chỉ sang màu nâu đỏ.</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Vì sao con bạch tuộc tức giận. Hẳn là vì sự xuất hiện của tàu No-ti-lớt to lớn hơn nó và vì vòi cũng như hai hàm răng của nó chẳng làm nên chuyện gì…</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Được gặp một con bạch tuộc như thế này đối với tôi thật là một dịp may hiếm có, nên tôi không bỏ lỡ cơ hội nghiên cứu nó cặn kẽ. Tôi cố nén sự sợ hãi mà cầm bút chì vẽ nó.</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 Có lẽ đây là con bạch tuộc mà tàu A-lếch-tơn đã gặp?- Công-xây hỏi .</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 Không,- Nét trả lời- con này còn nguyên vẹn, con kia đã mất đuôi.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Không phải thế đâu- Tôi phản đối- Vòi và đuôi bạch tuộc có khả năng mọc lại.[…]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Tàu No-ti-lớt bỗng dừng lại, toàn thân tàu rung lên.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3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016758"/>
          </a:xfrm>
          <a:prstGeom prst="rect">
            <a:avLst/>
          </a:prstGeom>
          <a:noFill/>
        </p:spPr>
        <p:txBody>
          <a:bodyPr wrap="square" rtlCol="0">
            <a:spAutoFit/>
          </a:bodyPr>
          <a:lstStyle/>
          <a:p>
            <a:pPr algn="just"/>
            <a:r>
              <a:rPr lang="vi-VN"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Nét trả lời: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Dù có vấp phải cái gì ta cũng không ngại vì tàu đang đỗ ở chỗ nước trong.</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Đúng là tàu đang đỗ ở chỗ nước trong, nhưng đứng yên không nhúc nhích. Chân vịt không quay nữa rồi. Một phút trôi qua.Thuyền trưởng Nê- mô và viên thuyền phó bước vào phòng khách. Đã mấy hôm nay tôi không gặp Nê-mô. Ông ta không nói chuyện với chúng tôi, có lẽ chẳng nhìn thấy chúng tôi nữa. Ông ta bước tới cửa sổ, nhìn lũ bạch tuộc rồi nói mấy câu với thuyền phó. Ông này đi ra. Cửa sổ lập tức đóng lại. Đèn trên trần bật sáng.</a:t>
            </a:r>
            <a:endParaRPr lang="en-US" sz="2000" dirty="0">
              <a:latin typeface="Times New Roman" panose="02020603050405020304" pitchFamily="18" charset="0"/>
              <a:cs typeface="Times New Roman" panose="02020603050405020304" pitchFamily="18" charset="0"/>
            </a:endParaRPr>
          </a:p>
          <a:p>
            <a:pPr algn="just"/>
            <a:r>
              <a:rPr lang="vi-VN" sz="2000" b="1"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Trích “Hai vạn dặm dưới đáy biển”- Giuyn Véc- nơ)</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1. </a:t>
            </a:r>
            <a:r>
              <a:rPr lang="vi-VN" sz="2000" dirty="0">
                <a:latin typeface="Times New Roman" panose="02020603050405020304" pitchFamily="18" charset="0"/>
                <a:cs typeface="Times New Roman" panose="02020603050405020304" pitchFamily="18" charset="0"/>
              </a:rPr>
              <a:t>Xác định nội dung và phương thức biểu đạt của đoạn trích.</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2. </a:t>
            </a:r>
            <a:r>
              <a:rPr lang="vi-VN" sz="2000" dirty="0">
                <a:latin typeface="Times New Roman" panose="02020603050405020304" pitchFamily="18" charset="0"/>
                <a:cs typeface="Times New Roman" panose="02020603050405020304" pitchFamily="18" charset="0"/>
              </a:rPr>
              <a:t>Tìm trong đoạn trích chi tiết về “</a:t>
            </a:r>
            <a:r>
              <a:rPr lang="vi-VN" sz="2000" i="1" dirty="0">
                <a:latin typeface="Times New Roman" panose="02020603050405020304" pitchFamily="18" charset="0"/>
                <a:cs typeface="Times New Roman" panose="02020603050405020304" pitchFamily="18" charset="0"/>
              </a:rPr>
              <a:t>Quái vật đang bơi tới</a:t>
            </a:r>
            <a:r>
              <a:rPr lang="vi-VN" sz="2000" dirty="0">
                <a:latin typeface="Times New Roman" panose="02020603050405020304" pitchFamily="18" charset="0"/>
                <a:cs typeface="Times New Roman" panose="02020603050405020304" pitchFamily="18" charset="0"/>
              </a:rPr>
              <a:t>” theo lời của nhân vật tôi.Nêu nhận xét về con vật đó.</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3. </a:t>
            </a:r>
            <a:r>
              <a:rPr lang="vi-VN" sz="2000" dirty="0">
                <a:latin typeface="Times New Roman" panose="02020603050405020304" pitchFamily="18" charset="0"/>
                <a:cs typeface="Times New Roman" panose="02020603050405020304" pitchFamily="18" charset="0"/>
              </a:rPr>
              <a:t>Tìm trong đoạn trích một số chi tiết trong văn bản cho thấy trí tưởng tượng rất phong phú của nhà văn về bạch tuộc.</a:t>
            </a:r>
            <a:endParaRPr lang="en-US" sz="2000" dirty="0">
              <a:latin typeface="Times New Roman" panose="02020603050405020304" pitchFamily="18" charset="0"/>
              <a:cs typeface="Times New Roman" panose="02020603050405020304" pitchFamily="18" charset="0"/>
            </a:endParaRP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4</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tàu</a:t>
            </a:r>
            <a:r>
              <a:rPr lang="en-US" sz="2000" dirty="0">
                <a:latin typeface="Times New Roman" panose="02020603050405020304" pitchFamily="18" charset="0"/>
                <a:cs typeface="Times New Roman" panose="02020603050405020304" pitchFamily="18" charset="0"/>
              </a:rPr>
              <a:t> No-</a:t>
            </a:r>
            <a:r>
              <a:rPr lang="en-US" sz="2000" dirty="0" err="1">
                <a:latin typeface="Times New Roman" panose="02020603050405020304" pitchFamily="18" charset="0"/>
                <a:cs typeface="Times New Roman" panose="02020603050405020304" pitchFamily="18" charset="0"/>
              </a:rPr>
              <a:t>ti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lớt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gặp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tàu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4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6678751"/>
          </a:xfrm>
          <a:prstGeom prst="rect">
            <a:avLst/>
          </a:prstGeom>
          <a:noFill/>
        </p:spPr>
        <p:txBody>
          <a:bodyPr wrap="square" rtlCol="0">
            <a:spAutoFit/>
          </a:bodyPr>
          <a:lstStyle/>
          <a:p>
            <a:pPr algn="ctr"/>
            <a:r>
              <a:rPr lang="vi-VN" sz="2000" b="1" dirty="0">
                <a:latin typeface="Times New Roman" panose="02020603050405020304" pitchFamily="18" charset="0"/>
                <a:cs typeface="Times New Roman" panose="02020603050405020304" pitchFamily="18" charset="0"/>
              </a:rPr>
              <a:t>Gợi ý trả lời</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1: </a:t>
            </a:r>
            <a:r>
              <a:rPr lang="vi-VN" sz="2000" dirty="0">
                <a:latin typeface="Times New Roman" panose="02020603050405020304" pitchFamily="18" charset="0"/>
                <a:cs typeface="Times New Roman" panose="02020603050405020304" pitchFamily="18" charset="0"/>
              </a:rPr>
              <a:t>Nội dung: Đoạn trích kể về sự xuất hiện của bạch tuộc và tình huống tài No-ti-lớt gặp phải.</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 Phương thức biểu đạt: Tự sự kết hợp miêu tả.</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2:</a:t>
            </a:r>
            <a:r>
              <a:rPr lang="en-US"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Hình ảnh bạch tuộc khi xuất hiện thực tế:</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Dài chừng tám mét.</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Nó bơi lùi rất nhanh.</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+Mắt nó màu xanh xám, nhìn thẳng không động đậy.</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+Tám chân từ đầu mọc ra, dài gấp đôi thân và luôn luôn uốn cong.</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Có hai trăm rưỡi cái giác ở trong vòi.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Hàm răng giống cái mỏ vẹt bằng sừng, luôn luôn mở ra, khép lại.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Lưỡi nó cũng bằng chất sừng, hàm răng nhọn, rung lên bần bật mỗi khi thò ra khỏi mồm.</a:t>
            </a:r>
            <a:r>
              <a:rPr lang="en-US"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+Thân hình thoi.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+Nặng chừng hai mươi, hai lăm tấn.</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+Màu sắc thay đổi từ xám chỉ sang nâu đỏ.</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Vòi bạch tuộc có khả năng mọc lại.</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Các chi tiết miêu tả rất cụ thể, rõ ràng, cho thấy bạch tuộc là một loài vật đáng sợ - một con vật rất to lớn, như một con quái vật dưới biển sâu với các bộ phận đáng sợ, đe dọa trực tiếp tới tính mạng của người trên tàu cũng như các sinh vật khác dưới đáy đại dương.</a:t>
            </a:r>
            <a:endParaRPr lang="en-US" sz="20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02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 calcmode="lin" valueType="num">
                                      <p:cBhvr additive="base">
                                        <p:cTn id="5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 calcmode="lin" valueType="num">
                                      <p:cBhvr additive="base">
                                        <p:cTn id="6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13" end="13"/>
                                            </p:txEl>
                                          </p:spTgt>
                                        </p:tgtEl>
                                        <p:attrNameLst>
                                          <p:attrName>style.visibility</p:attrName>
                                        </p:attrNameLst>
                                      </p:cBhvr>
                                      <p:to>
                                        <p:strVal val="visible"/>
                                      </p:to>
                                    </p:set>
                                    <p:anim calcmode="lin" valueType="num">
                                      <p:cBhvr additive="base">
                                        <p:cTn id="6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xEl>
                                              <p:pRg st="14" end="14"/>
                                            </p:txEl>
                                          </p:spTgt>
                                        </p:tgtEl>
                                        <p:attrNameLst>
                                          <p:attrName>style.visibility</p:attrName>
                                        </p:attrNameLst>
                                      </p:cBhvr>
                                      <p:to>
                                        <p:strVal val="visible"/>
                                      </p:to>
                                    </p:set>
                                    <p:anim calcmode="lin" valueType="num">
                                      <p:cBhvr additive="base">
                                        <p:cTn id="69"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6555641"/>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Câu 3. C</a:t>
            </a:r>
            <a:r>
              <a:rPr lang="vi-VN" sz="2800" dirty="0">
                <a:latin typeface="Times New Roman" panose="02020603050405020304" pitchFamily="18" charset="0"/>
                <a:cs typeface="Times New Roman" panose="02020603050405020304" pitchFamily="18" charset="0"/>
              </a:rPr>
              <a:t>hi tiết trong văn bản cho thấy trí tưởng tượng rất phong phú của nhà văn về bạch tuộc:</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Bạch tuộc dài tám mét, mắt màu xanh xám nhìn thẳng không động đậy với tám chân mọc dài gấp đôi thân và luôn uốn cong.</a:t>
            </a:r>
            <a:endParaRPr lang="en-US"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 Hai hàm răng bạch tuộc cứng cáp, giống cái mỏ vẹt bằng sừng, nhọn và rung lên bần bật mỗi khi thò ra khỏi mồm.</a:t>
            </a:r>
            <a:endParaRPr lang="en-US"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 Thân hình đồ sộ nặng hai mươi, hai lăm tấn, màu sắc thay đổi từ xám chỉ sang nâu đỏ.</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4.</a:t>
            </a:r>
            <a:r>
              <a:rPr lang="vi-VN" sz="2800" dirty="0">
                <a:latin typeface="Times New Roman" panose="02020603050405020304" pitchFamily="18" charset="0"/>
                <a:cs typeface="Times New Roman" panose="02020603050405020304" pitchFamily="18" charset="0"/>
              </a:rPr>
              <a:t>Văn bản có đoạn trích kể về tình huống con tàu gặp phải:</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Con tàu bị mắc kẹt, chân vịt không thể quay được nữa.</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Những người trên tàu ngầm No-ti-lớt chiến đấu với những con bạch tuộc.</a:t>
            </a:r>
            <a:endParaRPr lang="en-US" sz="28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14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016758"/>
          </a:xfrm>
          <a:prstGeom prst="rect">
            <a:avLst/>
          </a:prstGeom>
          <a:noFill/>
        </p:spPr>
        <p:txBody>
          <a:bodyPr wrap="square" rtlCol="0">
            <a:spAutoFit/>
          </a:bodyPr>
          <a:lstStyle/>
          <a:p>
            <a:pPr algn="ctr"/>
            <a:r>
              <a:rPr lang="nl-NL" sz="2000" b="1" dirty="0">
                <a:latin typeface="Times New Roman" panose="02020603050405020304" pitchFamily="18" charset="0"/>
                <a:cs typeface="Times New Roman" panose="02020603050405020304" pitchFamily="18" charset="0"/>
              </a:rPr>
              <a:t>PHIẾU HỌC TẬP SỐ 4</a:t>
            </a:r>
            <a:endParaRPr lang="en-US" sz="2000" dirty="0">
              <a:latin typeface="Times New Roman" panose="02020603050405020304" pitchFamily="18" charset="0"/>
              <a:cs typeface="Times New Roman" panose="02020603050405020304" pitchFamily="18" charset="0"/>
            </a:endParaRPr>
          </a:p>
          <a:p>
            <a:pPr algn="just"/>
            <a:r>
              <a:rPr lang="nl-NL" sz="2000" b="1" dirty="0">
                <a:latin typeface="Times New Roman" panose="02020603050405020304" pitchFamily="18" charset="0"/>
                <a:cs typeface="Times New Roman" panose="02020603050405020304" pitchFamily="18" charset="0"/>
              </a:rPr>
              <a:t>Đọc đoạn ngữ liệu sau và trả</a:t>
            </a:r>
            <a:r>
              <a:rPr lang="vi-VN" sz="2000" b="1" dirty="0">
                <a:latin typeface="Times New Roman" panose="02020603050405020304" pitchFamily="18" charset="0"/>
                <a:cs typeface="Times New Roman" panose="02020603050405020304" pitchFamily="18" charset="0"/>
              </a:rPr>
              <a:t> lời các câu hỏi:</a:t>
            </a:r>
            <a:endParaRPr lang="en-US" sz="2000" dirty="0">
              <a:latin typeface="Times New Roman" panose="02020603050405020304" pitchFamily="18" charset="0"/>
              <a:cs typeface="Times New Roman" panose="02020603050405020304" pitchFamily="18" charset="0"/>
            </a:endParaRPr>
          </a:p>
          <a:p>
            <a:pPr algn="just"/>
            <a:r>
              <a:rPr lang="nl-NL" sz="2000"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Nhưng Nê-mô đã xông đến và chặt đứt luôn cái vòi. Viên thuyền phó, các thủy thủ và ba người chúng tôi dùng vũ khí chiến đấu quyết liệt với những con bạch tuộc đang bò trên thành tàu. Thật là khủng khiếp! Có lúc,tôi tưởng người bị nạn sắp được cứu thoát khỏi sức hút của vòi bạch tuộc. Con quái vật có tám vòi thì bảy vòi đã bị chặt đứt. Cái vòi còn lại vẫn quấn chặt vào người thủy thủvà ngoe nguẩy trên không.Khi Nê-mô và thuyền phó vừa lao tới thì quái vật liền phun ra một chất lỏng màu đen. Chúng tôi lập tức bị tối tăm mặt mày chẳng nhìn thấy gì. Khi đám “mây” đó tan đi thì quái vật đã biến mất, mang theo cả người đồng hương xấu số của tôi.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Chúng tôi xông đến lũ bạch tuộc. Ai nấy đều sôi sục căm thù! Trên boong tàu và ở thành tàu có độ mười, mười hai con. Chúng bị chém đứt và quằn quại trong mái xanh và “mực đen”. Nét Len phóng lao nhọn vào những cái mắt xanh xám của lũ quái vật, lần nào cũng trúng đích. Tuy vậy, khi anh bạn dũng cảm của tôi chưa kịp quay lại thì đã bị một đối thủ dùng vòi quật ngã. Cái mỏ đáng sợ của quái vật đã há hốc ra ở phía trên Nét. Tôi lao tới cứu anh ta...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55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3785652"/>
          </a:xfrm>
          <a:prstGeom prst="rect">
            <a:avLst/>
          </a:prstGeom>
          <a:noFill/>
        </p:spPr>
        <p:txBody>
          <a:bodyPr wrap="square" rtlCol="0">
            <a:spAutoFit/>
          </a:bodyPr>
          <a:lstStyle/>
          <a:p>
            <a:pPr algn="just"/>
            <a:r>
              <a:rPr lang="vi-VN"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Tôi có bổn phận trả ơn ông!- Nê- mô bảo Nét. Nét chỉ nghiêng mình đáp laị.</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Cuộc chiến đấu kéo dài mười lăm phút. Lũ bạch tuộc chiến bại, phần bị chết, phần bị thương, cuối cùng phải bỏ chiến trường mà lẩn xuống biển sâu. Thuyền trưởng Nê-mô, mình nhuốm đầy máu, đứng lặng người bên chiếc đèn pha mà nhìn xuống biển cả vừa nuốt mất một người đồng hương của mình. Mắt Nê-mô ứa lệ.</a:t>
            </a:r>
            <a:endParaRPr lang="en-US" sz="2000" dirty="0">
              <a:latin typeface="Times New Roman" panose="02020603050405020304" pitchFamily="18" charset="0"/>
              <a:cs typeface="Times New Roman" panose="02020603050405020304" pitchFamily="18" charset="0"/>
            </a:endParaRPr>
          </a:p>
          <a:p>
            <a:pPr algn="just"/>
            <a:r>
              <a:rPr lang="vi-VN" sz="2000" b="1"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Trích “Hai vạn dặm dưới đáy biển”- Giuyn Véc- nơ)</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1</a:t>
            </a:r>
            <a:r>
              <a:rPr lang="vi-VN" sz="2000" dirty="0">
                <a:latin typeface="Times New Roman" panose="02020603050405020304" pitchFamily="18" charset="0"/>
                <a:cs typeface="Times New Roman" panose="02020603050405020304" pitchFamily="18" charset="0"/>
              </a:rPr>
              <a:t>.Đoạn văn kể về sự việc gì? Sự việc đó liên quan đến những nhân vật nào?</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2</a:t>
            </a:r>
            <a:r>
              <a:rPr lang="vi-VN" sz="2000" dirty="0">
                <a:latin typeface="Times New Roman" panose="02020603050405020304" pitchFamily="18" charset="0"/>
                <a:cs typeface="Times New Roman" panose="02020603050405020304" pitchFamily="18" charset="0"/>
              </a:rPr>
              <a:t>.Tìm trong đoạn trích các chi tiết nói về tinh thần dũng cảm, tinh thần đồng đội của các thủy thủ.</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3</a:t>
            </a:r>
            <a:r>
              <a:rPr lang="vi-VN" sz="2000" dirty="0">
                <a:latin typeface="Times New Roman" panose="02020603050405020304" pitchFamily="18" charset="0"/>
                <a:cs typeface="Times New Roman" panose="02020603050405020304" pitchFamily="18" charset="0"/>
              </a:rPr>
              <a:t>. Kết quả trận giao chiến của các thủy thủ với bạch tuộc thể hiện qua câu văn nào? Em học tập được điều gì trong nghệ thuật kể chuyện của tác giả?</a:t>
            </a:r>
            <a:endParaRPr lang="en-US" sz="2000" dirty="0">
              <a:latin typeface="Times New Roman" panose="02020603050405020304" pitchFamily="18" charset="0"/>
              <a:cs typeface="Times New Roman" panose="02020603050405020304" pitchFamily="18" charset="0"/>
            </a:endParaRP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4</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36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4893647"/>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Gợi ý trả lời</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1. </a:t>
            </a:r>
            <a:r>
              <a:rPr lang="vi-VN" sz="2800" dirty="0">
                <a:latin typeface="Times New Roman" panose="02020603050405020304" pitchFamily="18" charset="0"/>
                <a:cs typeface="Times New Roman" panose="02020603050405020304" pitchFamily="18" charset="0"/>
              </a:rPr>
              <a:t>Sự việc: Kể về phần cuối cuối cuộc giao chiến của các thủy thủ trên tàu Na-ti-lớt với bạch tuộc và kết quả cuộc giao chiến.</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2. </a:t>
            </a:r>
            <a:r>
              <a:rPr lang="vi-VN" sz="2800" dirty="0">
                <a:latin typeface="Times New Roman" panose="02020603050405020304" pitchFamily="18" charset="0"/>
                <a:cs typeface="Times New Roman" panose="02020603050405020304" pitchFamily="18" charset="0"/>
              </a:rPr>
              <a:t>Lòng dũng cảm, tình yêu thương và tinh thần đồng đội được thể hiện qua trận chiến đấu với bạch tuộc:</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Mọi người cùng nhau dùng vũ khí chiến đấu với con quái vật, không ai nề hà run sợ hay lùi bước.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Thái độ nuối tiếc, xót thương khi có người bị mất tích sau cuộc chiến khốc liệt.</a:t>
            </a:r>
            <a:endParaRPr lang="en-US" sz="28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07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6124754"/>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Câu 3:</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Kết quả trận giao chiến của các thủy thủ với bạch tuộc thể hiện qua câu văn </a:t>
            </a:r>
            <a:r>
              <a:rPr lang="vi-VN" sz="2400" i="1" dirty="0">
                <a:latin typeface="Times New Roman" panose="02020603050405020304" pitchFamily="18" charset="0"/>
                <a:cs typeface="Times New Roman" panose="02020603050405020304" pitchFamily="18" charset="0"/>
              </a:rPr>
              <a:t>“Cuộc chiến đấu kéo dài mười lăm phút. Lũ bạch tuộc chiến bại, phần bị chết, phần bị thương, cuối cùng phải bỏ chiến trường mà lặn xuống biển sâu”.</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Học tập nghệ thuật kể chuyện của tác giả:</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Nghệ thuật kể chuyện hấp dẫn, kịch tính, hấp dẫn.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+Sử dụng những từ ngữ giàu sức biểu cảm cùng những câu cảm thán bộc lộ cảm xúc, suy nghĩ của người tham gia cuộc chiến.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=&gt;Giúp người đọc hình dung rõ được sự cam go, nguy hiểm của cuộc chiến.</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4</a:t>
            </a:r>
            <a:r>
              <a:rPr lang="vi-VN" sz="2400" dirty="0">
                <a:latin typeface="Times New Roman" panose="02020603050405020304" pitchFamily="18" charset="0"/>
                <a:cs typeface="Times New Roman" panose="02020603050405020304" pitchFamily="18" charset="0"/>
              </a:rPr>
              <a:t>. Mắt Nê- mô ứa lệ vì: một con bạch tuộc đã dùng vòi quấn chặt lấy một thủy thủ. Sau khi chỉ còn một chiếc vòi quấn chặt lấy thủy thủ ấy, nó đã lặn xuống biển sâu. Người thủy thủ đã vĩnh viễn ra đi. Đó là biểu hiện tình yêu thương với người đồng đội xấu số.</a:t>
            </a:r>
            <a:endParaRPr lang="en-US" sz="24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0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016758"/>
          </a:xfrm>
          <a:prstGeom prst="rect">
            <a:avLst/>
          </a:prstGeom>
          <a:noFill/>
        </p:spPr>
        <p:txBody>
          <a:bodyPr wrap="square" rtlCol="0">
            <a:spAutoFit/>
          </a:bodyPr>
          <a:lstStyle/>
          <a:p>
            <a:pPr algn="ctr"/>
            <a:r>
              <a:rPr lang="nl-NL" sz="2000" b="1" dirty="0">
                <a:latin typeface="Times New Roman" panose="02020603050405020304" pitchFamily="18" charset="0"/>
                <a:cs typeface="Times New Roman" panose="02020603050405020304" pitchFamily="18" charset="0"/>
              </a:rPr>
              <a:t>PHIÊU HỌC TẬP SỐ 6</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Đọc đoạn trích sau và trả lời câu hỏi: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Tôi nghiên cứu đường đi của hải lưu trên bản đồ và thấy nó bị mất hút giữa Thái Bình Dương mênh mông.Óc tưởng tượng đã làm tôi say sưa đến nỗi Nét Len và Công- xây vào phòng khách lúc nào không hay.</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Nét và Công-xây sững sờ trước cảnh huyền diệu đang hiện ra trước mắt.</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-Chúng ta đang ở đâu thế này? Ở đâu? - Nét kêu lên- Có phải ở Viện bảo tàng Quê-bếch (Que bec) không?</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Các bạn của tôi ơi,- Tôi mời họ xích lại gần- Không phải các bạn đang ở Ca-na-đa(Canada)hay ở Pháp đâu, mà đang ở trên tàu No-ti-lớtdưới mặt biển năm mươi mét.</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Giáo sư đã nói vậy thì phải tin thôi! Công-xây đáp- Nhưng xin thú thật rằng phòng khách có thể làm cho một người Phơ-le-mít (Plemish) như tôi cũng phải ngạc nhiên.</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Anh bạn ơi, bạn cứ ngạc nhiên đi và hãy xem kĩ những tủ kính này. Ở đây bạn sẽ thấy nhiều điều kì lạ đối với một người chuyên phân loại như bạn.</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Công-xây thì chẳng cần phải cổ vũ nhiều. Anh ta cúi xuống xem xét và lẩm bẩm những thuật ngữ sinh vật học.</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83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rPr>
              <a:t>BÀI 6: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0" y="420484"/>
            <a:ext cx="9067800" cy="8940909"/>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Câu 3</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Nội dung văn bản: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Truyện kể về năm ông thầy bói xem voi, mỗi người sở một bộ phận rồi phán về cả coi voi, ai cũng cho mình là đúng, họ cãi nhau, chẳng ai chịu ai, cuối cùng dẫn đến đánh nhau toác đầu chảy máu</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Từ câu chuyện chế giễu cách xem và phán về voi của năm ông thầy bói, truyện khuyên nhủ con người muốn nhìn nhận, đánh giá sự vật, hiện tượng phải dựa trên nhiều khía cạnh</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4: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Viên </a:t>
            </a:r>
            <a:r>
              <a:rPr lang="nb-NO" sz="2400" dirty="0">
                <a:latin typeface="Times New Roman" panose="02020603050405020304" pitchFamily="18" charset="0"/>
                <a:cs typeface="Times New Roman" panose="02020603050405020304" pitchFamily="18" charset="0"/>
              </a:rPr>
              <a:t>Quan</a:t>
            </a:r>
            <a:r>
              <a:rPr lang="vi-VN" sz="2400" dirty="0">
                <a:latin typeface="Times New Roman" panose="02020603050405020304" pitchFamily="18" charset="0"/>
                <a:cs typeface="Times New Roman" panose="02020603050405020304" pitchFamily="18" charset="0"/>
              </a:rPr>
              <a:t> là người ra đố</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Nội dung câu đố: Trâu của cha em bé cày một ngày được mấy đường</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5: Giá trị nội dung</a:t>
            </a:r>
            <a:endParaRPr lang="en-US" sz="2400" dirty="0">
              <a:latin typeface="Times New Roman" panose="02020603050405020304" pitchFamily="18" charset="0"/>
              <a:cs typeface="Times New Roman" panose="02020603050405020304" pitchFamily="18" charset="0"/>
            </a:endParaRPr>
          </a:p>
          <a:p>
            <a:pPr algn="just" fontAlgn="base"/>
            <a:r>
              <a:rPr lang="nb-NO" sz="2400" dirty="0">
                <a:latin typeface="Times New Roman" panose="02020603050405020304" pitchFamily="18" charset="0"/>
                <a:cs typeface="Times New Roman" panose="02020603050405020304" pitchFamily="18" charset="0"/>
              </a:rPr>
              <a:t> 3 CĐT: chưa biết trả lời thế nào hỏi vặn lại quan , cày một ngày được mấy đường</a:t>
            </a:r>
            <a:endParaRPr lang="en-US" sz="2400" dirty="0">
              <a:latin typeface="Times New Roman" panose="02020603050405020304" pitchFamily="18" charset="0"/>
              <a:cs typeface="Times New Roman" panose="02020603050405020304" pitchFamily="18" charset="0"/>
            </a:endParaRPr>
          </a:p>
          <a:p>
            <a:pPr algn="just"/>
            <a:endParaRPr lang="en-US" sz="23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7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016758"/>
          </a:xfrm>
          <a:prstGeom prst="rect">
            <a:avLst/>
          </a:prstGeom>
          <a:noFill/>
        </p:spPr>
        <p:txBody>
          <a:bodyPr wrap="square" rtlCol="0">
            <a:spAutoFit/>
          </a:bodyPr>
          <a:lstStyle/>
          <a:p>
            <a:pPr algn="just"/>
            <a:r>
              <a:rPr lang="vi-VN" sz="2000" i="1" dirty="0">
                <a:latin typeface="Times New Roman" panose="02020603050405020304" pitchFamily="18" charset="0"/>
                <a:cs typeface="Times New Roman" panose="02020603050405020304" pitchFamily="18" charset="0"/>
              </a:rPr>
              <a:t>Trong khi đó Nét Len, vì không thạo lắm về nhuyễn thể học nên hỏi han tôi về cuộc  gặp gỡ vừa qua với thuyền trưởng Nê-mô, về lai lịch ông ta,về ý đồ của ông ta. Tóm lại, anh ta hỏi tôi liên miên làm tôi không kịp trả lời.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Tôi nói lại với Nét tất cả những gì tôi biết, đúng hơn là những gì tôi không biết. Rồi tôi lại hỏi Nét về những điều anh ta nghe và thấy được.</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Tôi chẳng nghe, chẳng nhìn thấy gì cả- Nét trả lời- Thậm chí chẳng thấy một bóng thủy thủ nào. Chẳng nhẽ thủy thủ cũng bằng điện?</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-Bằng điện sao được!</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Ấy ấy, có thể bằng điện lắm chứ! Nhưng thưa ngài A-rô-nác,- Nét bị ý nghĩ của mình ám ảnh,- Ngài có thể cho tôi biết số người trên tàu này không? Mười người, hai mươi người, năm mươi người, một trăm người?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Ông Nét ơi, tôi không thể trả lời ông được đâu! Ông hãy nghe tôi, hãy từ bỏ ngay cái ý định đoạt tàuNo-ti-lớt, hay bỏ trốn đi. Chiếc tàu này là một kì công của kĩ thuật hiện đại và tôi sẽ rất ân hận nếu không được tìm hiểu nó kĩ càng. Có lẽ nhiều người mong được ở vào địa vị chúng ta để được ngó qua những kì quan này! Vì vậy, ông hãy bình tĩnh lại, chúng ta cũng quan sát những gì đang xảy ra xung quanh.</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076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324535"/>
          </a:xfrm>
          <a:prstGeom prst="rect">
            <a:avLst/>
          </a:prstGeom>
          <a:noFill/>
        </p:spPr>
        <p:txBody>
          <a:bodyPr wrap="square" rtlCol="0">
            <a:spAutoFit/>
          </a:bodyPr>
          <a:lstStyle/>
          <a:p>
            <a:pPr algn="just"/>
            <a:r>
              <a:rPr lang="vi-VN" sz="2000" i="1" dirty="0">
                <a:latin typeface="Times New Roman" panose="02020603050405020304" pitchFamily="18" charset="0"/>
                <a:cs typeface="Times New Roman" panose="02020603050405020304" pitchFamily="18" charset="0"/>
              </a:rPr>
              <a:t>- Quan sát những cái gì!- Nét hét lên- Trong cái ngục tù bằng sắt này thì còn thấy gì nữa mà quan sát! Chúng ta đang đi như những thằng mù.</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  (Trích“Hai vạn dặm dưới đáy biển”- Giuyn Vec- nơ)</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 Câu 1.</a:t>
            </a:r>
            <a:r>
              <a:rPr lang="vi-VN" sz="2000" dirty="0">
                <a:latin typeface="Times New Roman" panose="02020603050405020304" pitchFamily="18" charset="0"/>
                <a:cs typeface="Times New Roman" panose="02020603050405020304" pitchFamily="18" charset="0"/>
              </a:rPr>
              <a:t> Qua lời kể của người kể chuyện trong đoạn trích em thấy tàu Nau-ti-lux đang ở vị trí nào dưới lòng đại dương?</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2. </a:t>
            </a:r>
            <a:r>
              <a:rPr lang="vi-VN" sz="2000" dirty="0">
                <a:latin typeface="Times New Roman" panose="02020603050405020304" pitchFamily="18" charset="0"/>
                <a:cs typeface="Times New Roman" panose="02020603050405020304" pitchFamily="18" charset="0"/>
              </a:rPr>
              <a:t>Xác định tình huống, nhân vật, không gian, thời gian trong văn bản.</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3</a:t>
            </a:r>
            <a:r>
              <a:rPr lang="vi-VN" sz="2000" dirty="0">
                <a:latin typeface="Times New Roman" panose="02020603050405020304" pitchFamily="18" charset="0"/>
                <a:cs typeface="Times New Roman" panose="02020603050405020304" pitchFamily="18" charset="0"/>
              </a:rPr>
              <a:t>. Các câu văn </a:t>
            </a:r>
            <a:r>
              <a:rPr lang="vi-VN" sz="2000" i="1" dirty="0">
                <a:latin typeface="Times New Roman" panose="02020603050405020304" pitchFamily="18" charset="0"/>
                <a:cs typeface="Times New Roman" panose="02020603050405020304" pitchFamily="18" charset="0"/>
              </a:rPr>
              <a:t>“-Chúng ta đang ở đâu thế này? Ở đâu? - Nét kêu lên- Có phải ở Viện bảo tàng Quê-bếch (Que bec) không</a:t>
            </a:r>
            <a:r>
              <a:rPr lang="vi-VN" sz="2000" dirty="0">
                <a:latin typeface="Times New Roman" panose="02020603050405020304" pitchFamily="18" charset="0"/>
                <a:cs typeface="Times New Roman" panose="02020603050405020304" pitchFamily="18" charset="0"/>
              </a:rPr>
              <a:t>?” thể hiện tâm trạng, thái độ nào của Nét? Vì sao Nét có thái độ, tâm trạng đó?</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4. </a:t>
            </a:r>
            <a:r>
              <a:rPr lang="vi-VN" sz="2000" dirty="0">
                <a:latin typeface="Times New Roman" panose="02020603050405020304" pitchFamily="18" charset="0"/>
                <a:cs typeface="Times New Roman" panose="02020603050405020304" pitchFamily="18" charset="0"/>
              </a:rPr>
              <a:t>Tàu Nau-ti-lux được điều khiển hoàn toàn bằng điện năng, trong khi vào thời điểm tác phẩm ra đời, điện năng chưa phải là năng lượng chủ yếu trong công nghiệp. Tàu Nau-ti-lux có thể lặn xuống bất cứ độ sâu nào mà không bị vỡ cửa kính.Những khả năng vượt trội như vậy của tàu Nau-ti-lux giúp em hiểu thêm điều gì về đặc điểm của truyện khoa học viễn tưởng?</a:t>
            </a:r>
            <a:endParaRPr lang="en-US" sz="2000" dirty="0">
              <a:latin typeface="Times New Roman" panose="02020603050405020304" pitchFamily="18" charset="0"/>
              <a:cs typeface="Times New Roman" panose="02020603050405020304" pitchFamily="18" charset="0"/>
            </a:endParaRP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5.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sư</a:t>
            </a:r>
            <a:r>
              <a:rPr lang="en-US" sz="2000" dirty="0">
                <a:latin typeface="Times New Roman" panose="02020603050405020304" pitchFamily="18" charset="0"/>
                <a:cs typeface="Times New Roman" panose="02020603050405020304" pitchFamily="18" charset="0"/>
              </a:rPr>
              <a:t> A-</a:t>
            </a:r>
            <a:r>
              <a:rPr lang="en-US" sz="2000" dirty="0" err="1">
                <a:latin typeface="Times New Roman" panose="02020603050405020304" pitchFamily="18" charset="0"/>
                <a:cs typeface="Times New Roman" panose="02020603050405020304" pitchFamily="18" charset="0"/>
              </a:rPr>
              <a:t>rô</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Nét</a:t>
            </a:r>
            <a:r>
              <a:rPr lang="en-US" sz="2000" dirty="0">
                <a:latin typeface="Times New Roman" panose="02020603050405020304" pitchFamily="18" charset="0"/>
                <a:cs typeface="Times New Roman" panose="02020603050405020304" pitchFamily="18" charset="0"/>
              </a:rPr>
              <a:t> Len </a:t>
            </a:r>
            <a:r>
              <a:rPr lang="en-US" sz="2000" dirty="0" err="1">
                <a:latin typeface="Times New Roman" panose="02020603050405020304" pitchFamily="18" charset="0"/>
                <a:cs typeface="Times New Roman" panose="02020603050405020304" pitchFamily="18" charset="0"/>
              </a:rPr>
              <a:t>tranh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35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6124754"/>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Gợi</a:t>
            </a:r>
            <a:r>
              <a:rPr lang="en-US" sz="2000" b="1" dirty="0">
                <a:latin typeface="Times New Roman" panose="02020603050405020304" pitchFamily="18" charset="0"/>
                <a:cs typeface="Times New Roman" panose="02020603050405020304" pitchFamily="18" charset="0"/>
              </a:rPr>
              <a:t> ý trả </a:t>
            </a:r>
            <a:r>
              <a:rPr lang="en-US" sz="2000" b="1" dirty="0" err="1">
                <a:latin typeface="Times New Roman" panose="02020603050405020304" pitchFamily="18" charset="0"/>
                <a:cs typeface="Times New Roman" panose="02020603050405020304" pitchFamily="18" charset="0"/>
              </a:rPr>
              <a:t>lời</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1: </a:t>
            </a:r>
            <a:r>
              <a:rPr lang="vi-VN" sz="2000" dirty="0">
                <a:latin typeface="Times New Roman" panose="02020603050405020304" pitchFamily="18" charset="0"/>
                <a:cs typeface="Times New Roman" panose="02020603050405020304" pitchFamily="18" charset="0"/>
              </a:rPr>
              <a:t>Theo lời của người kể chuyện trong đoạn trích,tàu Nau- ti-lux đang ở độ sâu dưới mặt biển năm mươi mét.</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2</a:t>
            </a:r>
            <a:r>
              <a:rPr lang="vi-VN"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Tình huống: cuộc tranh luận đầy mâu thuẫn của giáo sư A-rô-nác và Nét Len trong con Nau-ti-lúx của thuyền trưởng bí ẩn Nê-mô dưới lòng đại dương.</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Nhân vật: giáo sư A-rôn-nác, Nét Len, Công-xây.</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Không gian: dưới lòng đại dương.</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3: </a:t>
            </a:r>
            <a:r>
              <a:rPr lang="vi-VN" sz="2000" dirty="0">
                <a:latin typeface="Times New Roman" panose="02020603050405020304" pitchFamily="18" charset="0"/>
                <a:cs typeface="Times New Roman" panose="02020603050405020304" pitchFamily="18" charset="0"/>
              </a:rPr>
              <a:t>Các câu văn thể hiện thái độ ngỡ ngàng, ngạc nhiên của Nét về những điều kì diệu anh nhìn thấy khi ở độ sâu dưới mặt biển năm mươi mét.</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4: </a:t>
            </a:r>
            <a:r>
              <a:rPr lang="vi-VN" sz="2000" dirty="0">
                <a:latin typeface="Times New Roman" panose="02020603050405020304" pitchFamily="18" charset="0"/>
                <a:cs typeface="Times New Roman" panose="02020603050405020304" pitchFamily="18" charset="0"/>
              </a:rPr>
              <a:t>Những khả năng vượt trội của tàu Nau-ti-lux giúp em hiểu về đặc điểm của truyện khoa học viễn tưởng: được viết theo thể hư cấu về một điều giả định được dựa trên tri thức khoa học và trí tưởng tượng của người viết truyện.</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 Lưu ý:</a:t>
            </a:r>
            <a:r>
              <a:rPr lang="vi-VN" sz="2000" dirty="0">
                <a:latin typeface="Times New Roman" panose="02020603050405020304" pitchFamily="18" charset="0"/>
                <a:cs typeface="Times New Roman" panose="02020603050405020304" pitchFamily="18" charset="0"/>
              </a:rPr>
              <a:t> Với tài năng và trí tưởng tượng của mình Giuyn Vec-nơ đã thể hiện ước mơ, khát vọng chinh phục đại dương của con người lúc bấy giờ. Và sau gần hai thế kỉ chiếc tàu ngầm và nguồn năng lượng điện năng đã không còn xa lạ đối với nhân loại và điều đó đã chứng minh lý tưởng của ông, ước mơ của ông, khát vọng của ông không phải là những ý tưởng viển vông.</a:t>
            </a:r>
            <a:endParaRPr lang="en-US" sz="20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68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6617196"/>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Câu 5: </a:t>
            </a:r>
            <a:r>
              <a:rPr lang="vi-VN" sz="2800" dirty="0">
                <a:latin typeface="Times New Roman" panose="02020603050405020304" pitchFamily="18" charset="0"/>
                <a:cs typeface="Times New Roman" panose="02020603050405020304" pitchFamily="18" charset="0"/>
              </a:rPr>
              <a:t>Cách giải quyết mâu thuẫn của tác giả: Để giáo sư A- rô- nác không đồng tình với NétLen khuyên anh từ bỏ ý định đó.</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Ý kiến đồng tình hoặc không đồng tình:</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Em đồng tình với cách giải quyết của tác giả vì với cách giải quyết này:  Nét Len có cơ hội chiêm ngưỡng vẻ đẹp dưới đáy biển. Nếu bỏ trốn khỏi con tàu, anh sẽ không thấy và không thể trải nghiệm hành trình khám phá hai vạn dặm dưới biển.</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 Không đồng tình với cách giải quyết của tác giả vì với cách giải quyết này, mâu thuẫn trong Nét Len không được giải quyết, chỉ tạm lắng xuống khi Nét Len bị hấp dẫn bởi vẻ đẹp của đại dương bí ẩn. Trên thực tế, vào cuối cuộc hành trình, Nét Len, giáo sư A-rô-nác, Công-xây đã bỏ trốn khỏi tàu </a:t>
            </a:r>
            <a:r>
              <a:rPr lang="vi-VN" sz="2800" i="1" dirty="0">
                <a:latin typeface="Times New Roman" panose="02020603050405020304" pitchFamily="18" charset="0"/>
                <a:cs typeface="Times New Roman" panose="02020603050405020304" pitchFamily="18" charset="0"/>
              </a:rPr>
              <a:t>No-ti-lớt.</a:t>
            </a:r>
            <a:endParaRPr lang="en-US" sz="28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47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632311"/>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PHIẾU HỌC TẬP SỐ 7</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Đọc văn bản sau và trả lời các câu hỏi</a:t>
            </a:r>
            <a:endParaRPr lang="en-US" sz="2400" dirty="0">
              <a:latin typeface="Times New Roman" panose="02020603050405020304" pitchFamily="18" charset="0"/>
              <a:cs typeface="Times New Roman" panose="02020603050405020304" pitchFamily="18" charset="0"/>
            </a:endParaRPr>
          </a:p>
          <a:p>
            <a:pPr algn="just"/>
            <a:r>
              <a:rPr lang="vi-VN" sz="2400" i="1" dirty="0">
                <a:latin typeface="Times New Roman" panose="02020603050405020304" pitchFamily="18" charset="0"/>
                <a:cs typeface="Times New Roman" panose="02020603050405020304" pitchFamily="18" charset="0"/>
              </a:rPr>
              <a:t>“Chúng tôi đi chừng nửa tiếng đồng hồ. Đáy biển ngày càng nhiều đá. Những con sò, các lớp giáp xác nhỏ li ti phát ra ánh sáng lân tinh yếu ớt. Tôi thoáng thấy những đống đá được hàng triệu động vật giống như những bông hoa và tảo phủ kín. Chân tôi trượt trên tấm thảm thực vật dính nhơm nhớp và nếu không có gậy thì tôi đã bị ngã nhiều lần. Quay lại, tôi vẫn thấy ánh sáng đèn pha tàu Nau-ti-lúx. Chúng tôi càng đi xa thì ánh sáng đó càng mờ đi. Những đống đá dưới đáy đại dương mà tôi vừa nói trên mang dấu vết một sự sắp đặt nhất định mà tôi không giải thích nổi. Ngoài ra còn một số hiện tượng kỳ lạ nữa. Tôi cảm thấy dưới đế giày bằng chì của tôi đang lạo xạo những xương khô. Phải chăng chúng tôi đang bước trên mảnh đất đầy xương?... Ánh sáng soi đường cho chúng tôi ngày càng rực đỏ, tựa như ánh lửa của đám cháy phía chân trời. Lửa cháy trong nước kích thích tính tò mò của tôi đến cao độ.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58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324535"/>
          </a:xfrm>
          <a:prstGeom prst="rect">
            <a:avLst/>
          </a:prstGeom>
          <a:noFill/>
        </p:spPr>
        <p:txBody>
          <a:bodyPr wrap="square" rtlCol="0">
            <a:spAutoFit/>
          </a:bodyPr>
          <a:lstStyle/>
          <a:p>
            <a:pPr algn="just"/>
            <a:r>
              <a:rPr lang="vi-VN" sz="2000" i="1" dirty="0">
                <a:latin typeface="Times New Roman" panose="02020603050405020304" pitchFamily="18" charset="0"/>
                <a:cs typeface="Times New Roman" panose="02020603050405020304" pitchFamily="18" charset="0"/>
              </a:rPr>
              <a:t>Có phải đó là ánh điện không? Hay là tôi đang được chứng kiến một hiện tượng của thiên nhiên mà các nhà bác học chưa hề biết? Tôi thoáng có ý nghĩ: biết đâu cái lò lửa ngầm dưới biển này không do bàn tay con người duy trì? Biết đâu tôi chẳng gặp ở đây những người bạn, những người đồng chí của Nê-mô, đang sống một cuộc đời độc đáo như Nê-mô? Biết đâu tôi chẳng gặp cả một đám người vì chán ghét những ràng buộc trên mặt đất mà đi tìm độc lập tự do dưới đáy biển? Những ý nghĩ vớ vẩn, mung lung cứ ám ảnh tôi mãi. Trong trạng thái bị kích thích cao độ ấy, nếu có gặp một thành phố xây dưới nước như Nê-mô hằng mơ ước, thì tôi cũng sẽ cho là chuyện rất tự nhiên. Con đường chúng tôi đi ngày càng sáng tỏ. Một ánh hào quang trăng trắng phát ra từ phía sau ngọn núi cao hơn đáy biển hai trăm mét. Nhưng ánh hào quang đó chỉ phản ánh những tia sáng bị khúc xạ trong nước biển. Bản thân cái nguồn phát sáng thì ở bên kia ngọn núi. Thuyền trưởng Nê-mô vững bước giữa những đống đá ngổn ngang. ông ta rất thông thạo con đường này. Tôi yên tâm đi theo Nê-mô. Đối với tôi, Nê-mô giống như một vị thần biển! Tôi ngắm nhìn vóc người cao lớn của Nê-mô in trên ánh hồng. Một giờ đêm chúng tôi tới chân núi. Nhưng muốn trèo lên sườn núi dốc đứng thì phải theo những con đường nhỏ rất khó đi nằm giữa rừng cây rậm rạp. Đây đúng là một rừng cây đã chết, trụi hết lá, đã hóa đá vì tác động của muối biển...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2626D407-5573-4ED5-A769-AA23026C69F1}"/>
              </a:ext>
            </a:extLst>
          </p:cNvPr>
          <p:cNvSpPr txBox="1"/>
          <p:nvPr/>
        </p:nvSpPr>
        <p:spPr>
          <a:xfrm>
            <a:off x="43180" y="630793"/>
            <a:ext cx="9154160" cy="5293757"/>
          </a:xfrm>
          <a:prstGeom prst="rect">
            <a:avLst/>
          </a:prstGeom>
          <a:noFill/>
        </p:spPr>
        <p:txBody>
          <a:bodyPr wrap="square" rtlCol="0">
            <a:spAutoFit/>
          </a:bodyPr>
          <a:lstStyle/>
          <a:p>
            <a:pPr algn="just"/>
            <a:r>
              <a:rPr lang="vi-VN" sz="2000" i="1" dirty="0">
                <a:latin typeface="Times New Roman" panose="02020603050405020304" pitchFamily="18" charset="0"/>
                <a:cs typeface="Times New Roman" panose="02020603050405020304" pitchFamily="18" charset="0"/>
              </a:rPr>
              <a:t>Cảnh tượng thật chẳng lời lẽ nào tả xiết! Thuyền trưởng Nê-mô vẫn đi trước. Tôi không muốn bị tụt lại nên cố theo sát Nê-mô. Chiếc gậy rất được việc. Chỉ cần bước hụt là có thể lao xuống vực thẳm nằm kề bên những con đường hẹp. Tôi nhảy qua những khe núi sâu mà nếu ở trên cạn thì tôi đành chịu không dám vượt...” </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(Trích Chương 33-Hai vạn dặm dưới đáy biển- Junles Verne; Lê Anh - Đỗ Ca Sơn) dịch từ bản tiếng Nga; NXB Văn học)</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1:</a:t>
            </a:r>
            <a:r>
              <a:rPr lang="vi-VN" sz="2000" dirty="0">
                <a:latin typeface="Times New Roman" panose="02020603050405020304" pitchFamily="18" charset="0"/>
                <a:cs typeface="Times New Roman" panose="02020603050405020304" pitchFamily="18" charset="0"/>
              </a:rPr>
              <a:t> Em hãy cho biết đoạn trích trên thuộc thể loại nào?</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2:</a:t>
            </a:r>
            <a:r>
              <a:rPr lang="vi-VN" sz="2000" dirty="0">
                <a:latin typeface="Times New Roman" panose="02020603050405020304" pitchFamily="18" charset="0"/>
                <a:cs typeface="Times New Roman" panose="02020603050405020304" pitchFamily="18" charset="0"/>
              </a:rPr>
              <a:t> Điều gì kích thích tính tò mò của nhân vật “tôi” đến cao độ?</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3:</a:t>
            </a:r>
            <a:r>
              <a:rPr lang="vi-VN" sz="2000" dirty="0">
                <a:latin typeface="Times New Roman" panose="02020603050405020304" pitchFamily="18" charset="0"/>
                <a:cs typeface="Times New Roman" panose="02020603050405020304" pitchFamily="18" charset="0"/>
              </a:rPr>
              <a:t> Đoạn văn trên sử dụng ngôi kể thứ mấy?</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4:</a:t>
            </a:r>
            <a:r>
              <a:rPr lang="vi-VN" sz="2000" dirty="0">
                <a:latin typeface="Times New Roman" panose="02020603050405020304" pitchFamily="18" charset="0"/>
                <a:cs typeface="Times New Roman" panose="02020603050405020304" pitchFamily="18" charset="0"/>
              </a:rPr>
              <a:t> Vì sao thuyền trưởng Nê-mô lại tự tin trong cuộc thám hiểm ở dưới đáy biển được nêu trong đoạn trích?</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5</a:t>
            </a:r>
            <a:r>
              <a:rPr lang="vi-VN" sz="2000" dirty="0">
                <a:latin typeface="Times New Roman" panose="02020603050405020304" pitchFamily="18" charset="0"/>
                <a:cs typeface="Times New Roman" panose="02020603050405020304" pitchFamily="18" charset="0"/>
              </a:rPr>
              <a:t>: Câu sau dùng cụm chủ-vị để mở rộng thành phần nào? </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“Tôi thoáng thấy những đống đá được hàng triệu động vật giống như những bông hoa và tảo phủ kín”</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6: </a:t>
            </a:r>
            <a:r>
              <a:rPr lang="vi-VN" sz="2000" dirty="0">
                <a:latin typeface="Times New Roman" panose="02020603050405020304" pitchFamily="18" charset="0"/>
                <a:cs typeface="Times New Roman" panose="02020603050405020304" pitchFamily="18" charset="0"/>
              </a:rPr>
              <a:t>Theo em, việc khám phá, thám hiểm những miền đất lạ có quan trọng đối mỗi người hay không? Vì sao? </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7:</a:t>
            </a:r>
            <a:r>
              <a:rPr lang="vi-VN" sz="2000" dirty="0">
                <a:latin typeface="Times New Roman" panose="02020603050405020304" pitchFamily="18" charset="0"/>
                <a:cs typeface="Times New Roman" panose="02020603050405020304" pitchFamily="18" charset="0"/>
              </a:rPr>
              <a:t> Em hãy nêu hai đến ba cách để có thể khám phá được những vùng đất mới lạ.</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41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31106"/>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CUỘC CHẠM TRÁN TRÊN ĐẠI DƯƠNG</a:t>
            </a:r>
            <a:endParaRPr lang="en-US" dirty="0">
              <a:solidFill>
                <a:srgbClr val="FF0000"/>
              </a:solidFill>
              <a:latin typeface="Times New Roman" panose="02020603050405020304" pitchFamily="18" charset="0"/>
              <a:cs typeface="Times New Roman" panose="02020603050405020304" pitchFamily="18" charset="0"/>
            </a:endParaRPr>
          </a:p>
          <a:p>
            <a:pPr algn="ct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vạn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dặm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dưới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biển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Giuyn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Véc-Nơ</a:t>
            </a:r>
            <a:r>
              <a:rPr lang="en-US"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9" name="TextBox 8">
            <a:extLst>
              <a:ext uri="{FF2B5EF4-FFF2-40B4-BE49-F238E27FC236}">
                <a16:creationId xmlns:a16="http://schemas.microsoft.com/office/drawing/2014/main" id="{77CD5470-F55D-43D4-9D62-E4940887D8BD}"/>
              </a:ext>
            </a:extLst>
          </p:cNvPr>
          <p:cNvSpPr txBox="1"/>
          <p:nvPr/>
        </p:nvSpPr>
        <p:spPr>
          <a:xfrm>
            <a:off x="0" y="838200"/>
            <a:ext cx="9057640" cy="5757987"/>
          </a:xfrm>
          <a:prstGeom prst="rect">
            <a:avLst/>
          </a:prstGeom>
          <a:noFill/>
        </p:spPr>
        <p:txBody>
          <a:bodyPr wrap="square" rtlCol="0">
            <a:spAutoFit/>
          </a:bodyPr>
          <a:lstStyle/>
          <a:p>
            <a:pPr marL="0" marR="0" algn="ctr">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Gợi ý trả lời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Câu 1</a:t>
            </a:r>
            <a:r>
              <a:rPr lang="vi-VN" sz="2400" dirty="0">
                <a:effectLst/>
                <a:latin typeface="Times New Roman" panose="02020603050405020304" pitchFamily="18" charset="0"/>
                <a:ea typeface="Times New Roman" panose="02020603050405020304" pitchFamily="18" charset="0"/>
              </a:rPr>
              <a:t>: Đoạn trích trên thuộc kiểu truyện khoa học viễn tưởng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Câu 2</a:t>
            </a:r>
            <a:r>
              <a:rPr lang="vi-VN" sz="2400" dirty="0">
                <a:effectLst/>
                <a:latin typeface="Times New Roman" panose="02020603050405020304" pitchFamily="18" charset="0"/>
                <a:ea typeface="Times New Roman" panose="02020603050405020304" pitchFamily="18" charset="0"/>
              </a:rPr>
              <a:t>: Điều kích thích tính tính tò mò của nhân vật tôi lên đến cao độ là Lửa cháy trong nước.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Câu 3:</a:t>
            </a:r>
            <a:r>
              <a:rPr lang="vi-VN" sz="2400" dirty="0">
                <a:effectLst/>
                <a:latin typeface="Times New Roman" panose="02020603050405020304" pitchFamily="18" charset="0"/>
                <a:ea typeface="Times New Roman" panose="02020603050405020304" pitchFamily="18" charset="0"/>
              </a:rPr>
              <a:t> Đoạn trích thuộc ngôi kể thứ nhất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b="1" dirty="0">
                <a:effectLst/>
                <a:latin typeface="Times New Roman" panose="02020603050405020304" pitchFamily="18" charset="0"/>
                <a:ea typeface="Times New Roman" panose="02020603050405020304" pitchFamily="18" charset="0"/>
              </a:rPr>
              <a:t>Câu 4:</a:t>
            </a:r>
            <a:r>
              <a:rPr lang="vi-VN" sz="2400" dirty="0">
                <a:effectLst/>
                <a:latin typeface="Times New Roman" panose="02020603050405020304" pitchFamily="18" charset="0"/>
                <a:ea typeface="Times New Roman" panose="02020603050405020304" pitchFamily="18" charset="0"/>
              </a:rPr>
              <a:t> Thuyền trưởng Nemo tự tin thám hiểm dưới đáy biển </a:t>
            </a:r>
            <a:r>
              <a:rPr lang="vi-VN" sz="2400" dirty="0">
                <a:effectLst/>
                <a:latin typeface="Times New Roman" panose="02020603050405020304" pitchFamily="18" charset="0"/>
                <a:ea typeface="Calibri" panose="020F0502020204030204" pitchFamily="34" charset="0"/>
              </a:rPr>
              <a:t>Ông đã từng thám hiểm ở vị trí này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b="1" dirty="0">
                <a:effectLst/>
                <a:latin typeface="Times New Roman" panose="02020603050405020304" pitchFamily="18" charset="0"/>
                <a:ea typeface="Times New Roman" panose="02020603050405020304" pitchFamily="18" charset="0"/>
              </a:rPr>
              <a:t>Câu 5:</a:t>
            </a:r>
            <a:r>
              <a:rPr lang="vi-VN" sz="240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rPr>
              <a:t>Câu sau dùng cụm chủ-vị để mở rộng thành phần nào? </a:t>
            </a:r>
            <a:endParaRPr lang="en-US" sz="2400" dirty="0">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pPr>
            <a:r>
              <a:rPr lang="vi-VN" sz="2400" i="1" dirty="0">
                <a:solidFill>
                  <a:srgbClr val="000000"/>
                </a:solidFill>
                <a:effectLst/>
                <a:latin typeface="Times New Roman" panose="02020603050405020304" pitchFamily="18" charset="0"/>
                <a:ea typeface="Calibri" panose="020F0502020204030204" pitchFamily="34" charset="0"/>
              </a:rPr>
              <a:t>“</a:t>
            </a:r>
            <a:r>
              <a:rPr lang="vi-VN" sz="2400" i="1" dirty="0">
                <a:effectLst/>
                <a:latin typeface="Times New Roman" panose="02020603050405020304" pitchFamily="18" charset="0"/>
                <a:ea typeface="Calibri" panose="020F0502020204030204" pitchFamily="34" charset="0"/>
              </a:rPr>
              <a:t>Tôi thoáng thấy những đống đá được hàng triệu động vật giống như những bông hoa và tảo phủ kín</a:t>
            </a:r>
            <a:r>
              <a:rPr lang="vi-VN" sz="2400" i="1"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Calibri" panose="020F0502020204030204" pitchFamily="34" charset="0"/>
              </a:rPr>
              <a:t>Mở rộng thành phần vị ngữ.</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Calibri" panose="020F0502020204030204" pitchFamily="34" charset="0"/>
              </a:rPr>
              <a:t>Câu 6</a:t>
            </a:r>
            <a:r>
              <a:rPr lang="vi-VN" sz="2400" dirty="0">
                <a:effectLst/>
                <a:latin typeface="Times New Roman" panose="02020603050405020304" pitchFamily="18" charset="0"/>
                <a:ea typeface="Calibri" panose="020F0502020204030204" pitchFamily="34" charset="0"/>
              </a:rPr>
              <a:t>: HS trả lời có hoặc không, có lý giải phù hợp.</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Calibri" panose="020F0502020204030204" pitchFamily="34" charset="0"/>
              </a:rPr>
              <a:t>Câu 7:</a:t>
            </a:r>
            <a:r>
              <a:rPr lang="vi-VN" sz="2400" dirty="0">
                <a:effectLst/>
                <a:latin typeface="Times New Roman" panose="02020603050405020304" pitchFamily="18" charset="0"/>
                <a:ea typeface="Calibri" panose="020F0502020204030204" pitchFamily="34" charset="0"/>
              </a:rPr>
              <a:t> HS nêu được ít nhất 02 cách thức khám phá những vùng đất mới lạ.</a:t>
            </a:r>
            <a:endParaRPr lang="en-US" sz="2400" dirty="0">
              <a:effectLst/>
              <a:latin typeface="Times New Roman" panose="02020603050405020304" pitchFamily="18" charset="0"/>
              <a:ea typeface="Times New Roman" panose="02020603050405020304" pitchFamily="18" charset="0"/>
            </a:endParaRPr>
          </a:p>
          <a:p>
            <a:pPr marL="0" marR="0" algn="just">
              <a:lnSpc>
                <a:spcPts val="1650"/>
              </a:lnSpc>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906405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909310"/>
          </a:xfrm>
          <a:prstGeom prst="rect">
            <a:avLst/>
          </a:prstGeom>
          <a:noFill/>
        </p:spPr>
        <p:txBody>
          <a:bodyPr wrap="square" rtlCol="0">
            <a:spAutoFit/>
          </a:bodyPr>
          <a:lstStyle/>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I. Tìm hiểu chung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i="1" dirty="0">
                <a:solidFill>
                  <a:srgbClr val="000000"/>
                </a:solidFill>
                <a:effectLst/>
                <a:latin typeface="Times New Roman" panose="02020603050405020304" pitchFamily="18" charset="0"/>
                <a:ea typeface="Times New Roman" panose="02020603050405020304" pitchFamily="18" charset="0"/>
              </a:rPr>
              <a:t>1</a:t>
            </a:r>
            <a:r>
              <a:rPr lang="vi-VN" sz="2400" b="1" i="1" dirty="0">
                <a:solidFill>
                  <a:srgbClr val="000000"/>
                </a:solidFill>
                <a:effectLst/>
                <a:latin typeface="Times New Roman" panose="02020603050405020304" pitchFamily="18" charset="0"/>
                <a:ea typeface="Times New Roman" panose="02020603050405020304" pitchFamily="18" charset="0"/>
              </a:rPr>
              <a:t>. Tác giả</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Tên: Hà Thủy Nguyên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Năm sinh: 1986</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Quê quán: Hà Nội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Thể loại sáng tác: tiểu thuyết, thơ ca</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Tác phẩm tiêu biểu: </a:t>
            </a:r>
            <a:r>
              <a:rPr lang="vi-VN" sz="2400" i="1" dirty="0">
                <a:solidFill>
                  <a:srgbClr val="000000"/>
                </a:solidFill>
                <a:effectLst/>
                <a:latin typeface="Times New Roman" panose="02020603050405020304" pitchFamily="18" charset="0"/>
                <a:ea typeface="Times New Roman" panose="02020603050405020304" pitchFamily="18" charset="0"/>
              </a:rPr>
              <a:t>Điệu nhạc trần gian (2004), Bên kia cánh cửa (2005), Thiên Mã (2010),…</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 Hà Thủy Nguyên là một trong những nữ tác giả tiểu thuyết nổi tiếng và trẻ tuổi tại Việt Nam.</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Vì coi trọng cái cổ điển, nên tác phẩm đầu tay của cô có tính cổ điển, nó đã định hướng cho nghiên cứu và sáng tác của cô sau này.</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Khi là thủ lĩnh tinh thần của Book Hunter và ước ao một cuộc thay đổi, thức tỉnh tinh thần ở giới trẻ, cô đã mở dần phạm vi cuộc chiến tinh thần của mình thành cuộc chiến với thực tại bên ngoài.</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240135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736955"/>
          </a:xfrm>
          <a:prstGeom prst="rect">
            <a:avLst/>
          </a:prstGeom>
          <a:noFill/>
        </p:spPr>
        <p:txBody>
          <a:bodyPr wrap="square" rtlCol="0">
            <a:spAutoFit/>
          </a:bodyPr>
          <a:lstStyle/>
          <a:p>
            <a:pPr marL="0" marR="0">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rPr>
              <a:t>2</a:t>
            </a:r>
            <a:r>
              <a:rPr lang="vi-VN" sz="2000" b="1" dirty="0">
                <a:solidFill>
                  <a:srgbClr val="000000"/>
                </a:solidFill>
                <a:effectLst/>
                <a:latin typeface="Times New Roman" panose="02020603050405020304" pitchFamily="18" charset="0"/>
                <a:ea typeface="Times New Roman" panose="02020603050405020304" pitchFamily="18" charset="0"/>
              </a:rPr>
              <a:t>. Tác phẩm</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 Trích trong </a:t>
            </a:r>
            <a:r>
              <a:rPr lang="vi-VN" sz="2000" i="1" dirty="0">
                <a:solidFill>
                  <a:srgbClr val="000000"/>
                </a:solidFill>
                <a:effectLst/>
                <a:latin typeface="Times New Roman" panose="02020603050405020304" pitchFamily="18" charset="0"/>
                <a:ea typeface="Times New Roman" panose="02020603050405020304" pitchFamily="18" charset="0"/>
              </a:rPr>
              <a:t>Thiên Mã</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V</a:t>
            </a:r>
            <a:r>
              <a:rPr lang="vi-VN" sz="2000" dirty="0">
                <a:solidFill>
                  <a:srgbClr val="000000"/>
                </a:solidFill>
                <a:effectLst/>
                <a:latin typeface="Times New Roman" panose="02020603050405020304" pitchFamily="18" charset="0"/>
                <a:ea typeface="Times New Roman" panose="02020603050405020304" pitchFamily="18" charset="0"/>
              </a:rPr>
              <a:t>ăn bản </a:t>
            </a:r>
            <a:r>
              <a:rPr lang="vi-VN" sz="2000" i="1" dirty="0">
                <a:solidFill>
                  <a:srgbClr val="000000"/>
                </a:solidFill>
                <a:effectLst/>
                <a:latin typeface="Times New Roman" panose="02020603050405020304" pitchFamily="18" charset="0"/>
                <a:ea typeface="Times New Roman" panose="02020603050405020304" pitchFamily="18" charset="0"/>
              </a:rPr>
              <a:t>Đường vào trung tâm vũ trụ</a:t>
            </a:r>
            <a:r>
              <a:rPr lang="vi-VN" sz="2000" dirty="0">
                <a:solidFill>
                  <a:srgbClr val="000000"/>
                </a:solidFill>
                <a:effectLst/>
                <a:latin typeface="Times New Roman" panose="02020603050405020304" pitchFamily="18" charset="0"/>
                <a:ea typeface="Times New Roman" panose="02020603050405020304" pitchFamily="18" charset="0"/>
              </a:rPr>
              <a:t> nằm ở chương 2 cuốn tiểu thuyết </a:t>
            </a:r>
            <a:r>
              <a:rPr lang="vi-VN" sz="2000" i="1" dirty="0">
                <a:solidFill>
                  <a:srgbClr val="000000"/>
                </a:solidFill>
                <a:effectLst/>
                <a:latin typeface="Times New Roman" panose="02020603050405020304" pitchFamily="18" charset="0"/>
                <a:ea typeface="Times New Roman" panose="02020603050405020304" pitchFamily="18" charset="0"/>
              </a:rPr>
              <a:t>Thiên Mã</a:t>
            </a:r>
            <a:r>
              <a:rPr lang="vi-VN" sz="2000" dirty="0">
                <a:solidFill>
                  <a:srgbClr val="000000"/>
                </a:solidFill>
                <a:effectLst/>
                <a:latin typeface="Times New Roman" panose="02020603050405020304" pitchFamily="18" charset="0"/>
                <a:ea typeface="Times New Roman" panose="02020603050405020304" pitchFamily="18" charset="0"/>
              </a:rPr>
              <a:t> (gồm 10 chương), nói về việc các nhân vật chính quyết định đi tới Hy Lạp để giải câu đố viết bằng tiếng Hê-bơ-rơ (Hebrew) trên phiến đá, nhằm tìm được lối vào trung tâm vũ trụ.</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 Xuất xứ: Trích “Thiên Mã”</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 Thể loại: </a:t>
            </a:r>
            <a:r>
              <a:rPr lang="en-US" sz="2000" dirty="0" err="1">
                <a:effectLst/>
                <a:latin typeface="Times New Roman" panose="02020603050405020304" pitchFamily="18" charset="0"/>
                <a:ea typeface="Times New Roman" panose="02020603050405020304" pitchFamily="18" charset="0"/>
              </a:rPr>
              <a:t>Truyện</a:t>
            </a:r>
            <a:r>
              <a:rPr lang="en-US" sz="2000" dirty="0">
                <a:effectLst/>
                <a:latin typeface="Times New Roman" panose="02020603050405020304" pitchFamily="18" charset="0"/>
                <a:ea typeface="Times New Roman" panose="02020603050405020304" pitchFamily="18" charset="0"/>
              </a:rPr>
              <a:t> khoa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viễn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tưởng</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 Bố cục: 3 phần</a:t>
            </a:r>
            <a:endParaRPr lang="en-US" sz="2000" dirty="0">
              <a:effectLst/>
              <a:latin typeface="Times New Roman" panose="02020603050405020304" pitchFamily="18" charset="0"/>
              <a:ea typeface="Times New Roman" panose="02020603050405020304" pitchFamily="18" charset="0"/>
            </a:endParaRPr>
          </a:p>
          <a:p>
            <a:pPr marL="0" marR="0" indent="0">
              <a:lnSpc>
                <a:spcPct val="118000"/>
              </a:lnSpc>
              <a:spcBef>
                <a:spcPts val="0"/>
              </a:spcBef>
              <a:spcAft>
                <a:spcPts val="0"/>
              </a:spcAft>
              <a:tabLst>
                <a:tab pos="798830" algn="l"/>
              </a:tabLst>
            </a:pPr>
            <a:r>
              <a:rPr lang="vi-VN" sz="2000" dirty="0">
                <a:effectLst/>
                <a:latin typeface="Times New Roman" panose="02020603050405020304" pitchFamily="18" charset="0"/>
                <a:ea typeface="Times New Roman" panose="02020603050405020304" pitchFamily="18" charset="0"/>
              </a:rPr>
              <a:t>+ Phần 1: Từ đầu … như chốn không người chứ: Tìm đường vào trung tầm vũ trụ.</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0"/>
              </a:spcAft>
              <a:tabLst>
                <a:tab pos="798830" algn="l"/>
              </a:tabLst>
            </a:pPr>
            <a:r>
              <a:rPr lang="vi-VN" sz="2000" dirty="0">
                <a:effectLst/>
                <a:latin typeface="Times New Roman" panose="02020603050405020304" pitchFamily="18" charset="0"/>
                <a:ea typeface="Times New Roman" panose="02020603050405020304" pitchFamily="18" charset="0"/>
              </a:rPr>
              <a:t>+ Phần 2: Từ Chưa đấy nửa tiếng sau … một chiều không gian thứ tư: Ở trung tầm vũ trụ.</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0"/>
              </a:spcAft>
              <a:tabLst>
                <a:tab pos="570865" algn="l"/>
              </a:tabLst>
            </a:pPr>
            <a:r>
              <a:rPr lang="vi-VN" sz="2000" dirty="0">
                <a:effectLst/>
                <a:latin typeface="Times New Roman" panose="02020603050405020304" pitchFamily="18" charset="0"/>
                <a:ea typeface="Times New Roman" panose="02020603050405020304" pitchFamily="18" charset="0"/>
              </a:rPr>
              <a:t>+ Phần 3: Từ Chúng tôi nghe đâu đó tiếng vo ve đến hết: Khám phá không gian trung tầm vũ trụ.</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0"/>
              </a:spcAft>
              <a:tabLst>
                <a:tab pos="570865" algn="l"/>
              </a:tabLst>
            </a:pPr>
            <a:r>
              <a:rPr lang="vi-VN" sz="2000" dirty="0">
                <a:effectLst/>
                <a:latin typeface="Times New Roman" panose="02020603050405020304" pitchFamily="18" charset="0"/>
                <a:ea typeface="Times New Roman" panose="02020603050405020304" pitchFamily="18" charset="0"/>
              </a:rPr>
              <a:t>- Không gian diễn ra câu chuyện: không gian thánh địa Hy Lạp - nơi có đền thờ các vị thẩn trong thần thoại Hy Lạp; không gian tầm vũ Trụ - nơi có những loài thực vật và động vật khổng lổ, kì dị.</a:t>
            </a:r>
            <a:endParaRPr lang="en-US" sz="2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3169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rPr>
              <a:t>BÀI 6: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0" y="420484"/>
            <a:ext cx="9067800" cy="10048905"/>
          </a:xfrm>
          <a:prstGeom prst="rect">
            <a:avLst/>
          </a:prstGeom>
          <a:noFill/>
        </p:spPr>
        <p:txBody>
          <a:bodyPr wrap="square" rtlCol="0">
            <a:spAutoFit/>
          </a:bodyPr>
          <a:lstStyle/>
          <a:p>
            <a:pPr algn="just"/>
            <a:r>
              <a:rPr lang="nb-NO" sz="2400" b="1" dirty="0">
                <a:latin typeface="Times New Roman" panose="02020603050405020304" pitchFamily="18" charset="0"/>
                <a:cs typeface="Times New Roman" panose="02020603050405020304" pitchFamily="18" charset="0"/>
              </a:rPr>
              <a:t>3. Dạng viết ngắn</a:t>
            </a:r>
            <a:endParaRPr lang="en-US" sz="2400" dirty="0">
              <a:latin typeface="Times New Roman" panose="02020603050405020304" pitchFamily="18" charset="0"/>
              <a:cs typeface="Times New Roman" panose="02020603050405020304" pitchFamily="18" charset="0"/>
            </a:endParaRPr>
          </a:p>
          <a:p>
            <a:pPr algn="just" fontAlgn="base"/>
            <a:r>
              <a:rPr lang="nb-NO" sz="2400" b="1" dirty="0">
                <a:latin typeface="Times New Roman" panose="02020603050405020304" pitchFamily="18" charset="0"/>
                <a:cs typeface="Times New Roman" panose="02020603050405020304" pitchFamily="18" charset="0"/>
              </a:rPr>
              <a:t>Giải thích thành ngữ: Đẽo cày giữa đường</a:t>
            </a:r>
            <a:endParaRPr lang="en-US" sz="2400" dirty="0">
              <a:latin typeface="Times New Roman" panose="02020603050405020304" pitchFamily="18" charset="0"/>
              <a:cs typeface="Times New Roman" panose="02020603050405020304" pitchFamily="18" charset="0"/>
            </a:endParaRPr>
          </a:p>
          <a:p>
            <a:pPr algn="just" fontAlgn="base"/>
            <a:r>
              <a:rPr lang="nb-NO" sz="2400" dirty="0">
                <a:latin typeface="Times New Roman" panose="02020603050405020304" pitchFamily="18" charset="0"/>
                <a:cs typeface="Times New Roman" panose="02020603050405020304" pitchFamily="18" charset="0"/>
              </a:rPr>
              <a:t>Câu thành ngữ này hàm ý chỉ kẻ hành động ngu ngốc, không có chủ kiến, luôn bị động nên hay thay đổi theo ý kiến người khác, cuối cùng chẳng đạt được kết quả gì. Còn có câu: Đồ ba phải Mười rằm cũng ư, mười tư cũng gật.</a:t>
            </a:r>
            <a:endParaRPr lang="en-US" sz="2400" dirty="0">
              <a:latin typeface="Times New Roman" panose="02020603050405020304" pitchFamily="18" charset="0"/>
              <a:cs typeface="Times New Roman" panose="02020603050405020304" pitchFamily="18" charset="0"/>
            </a:endParaRPr>
          </a:p>
          <a:p>
            <a:pPr algn="just" fontAlgn="base"/>
            <a:r>
              <a:rPr lang="nb-NO" sz="2400" dirty="0">
                <a:latin typeface="Times New Roman" panose="02020603050405020304" pitchFamily="18" charset="0"/>
                <a:cs typeface="Times New Roman" panose="02020603050405020304" pitchFamily="18" charset="0"/>
              </a:rPr>
              <a:t>Chuyện kể:</a:t>
            </a:r>
            <a:endParaRPr lang="en-US" sz="2400" dirty="0">
              <a:latin typeface="Times New Roman" panose="02020603050405020304" pitchFamily="18" charset="0"/>
              <a:cs typeface="Times New Roman" panose="02020603050405020304" pitchFamily="18" charset="0"/>
            </a:endParaRPr>
          </a:p>
          <a:p>
            <a:pPr algn="just" fontAlgn="base"/>
            <a:r>
              <a:rPr lang="nb-NO" sz="2400" dirty="0">
                <a:latin typeface="Times New Roman" panose="02020603050405020304" pitchFamily="18" charset="0"/>
                <a:cs typeface="Times New Roman" panose="02020603050405020304" pitchFamily="18" charset="0"/>
              </a:rPr>
              <a:t>Một người ngồi trên đường đẽo cày. Có người đi qua, trông thấy khuyên:</a:t>
            </a:r>
            <a:endParaRPr lang="en-US" sz="2400" dirty="0">
              <a:latin typeface="Times New Roman" panose="02020603050405020304" pitchFamily="18" charset="0"/>
              <a:cs typeface="Times New Roman" panose="02020603050405020304" pitchFamily="18" charset="0"/>
            </a:endParaRPr>
          </a:p>
          <a:p>
            <a:pPr algn="just" fontAlgn="base"/>
            <a:r>
              <a:rPr lang="nb-NO" sz="2400" dirty="0">
                <a:latin typeface="Times New Roman" panose="02020603050405020304" pitchFamily="18" charset="0"/>
                <a:cs typeface="Times New Roman" panose="02020603050405020304" pitchFamily="18" charset="0"/>
              </a:rPr>
              <a:t>- Ồ, cái tay cày to quá, khó cầm. Anh nên đẽo cho nó nhỏ hơn có được không?</a:t>
            </a:r>
            <a:endParaRPr lang="en-US" sz="2400" dirty="0">
              <a:latin typeface="Times New Roman" panose="02020603050405020304" pitchFamily="18" charset="0"/>
              <a:cs typeface="Times New Roman" panose="02020603050405020304" pitchFamily="18" charset="0"/>
            </a:endParaRPr>
          </a:p>
          <a:p>
            <a:pPr algn="just" fontAlgn="base"/>
            <a:r>
              <a:rPr lang="nb-NO" sz="2400" dirty="0">
                <a:latin typeface="Times New Roman" panose="02020603050405020304" pitchFamily="18" charset="0"/>
                <a:cs typeface="Times New Roman" panose="02020603050405020304" pitchFamily="18" charset="0"/>
              </a:rPr>
              <a:t>Anh thợ đẽo cày nghe theo, đẽo cái tay cày nhỏ đi.</a:t>
            </a:r>
            <a:endParaRPr lang="en-US" sz="2400" dirty="0">
              <a:latin typeface="Times New Roman" panose="02020603050405020304" pitchFamily="18" charset="0"/>
              <a:cs typeface="Times New Roman" panose="02020603050405020304" pitchFamily="18" charset="0"/>
            </a:endParaRPr>
          </a:p>
          <a:p>
            <a:pPr algn="just" fontAlgn="base"/>
            <a:r>
              <a:rPr lang="nb-NO" sz="2400" dirty="0">
                <a:latin typeface="Times New Roman" panose="02020603050405020304" pitchFamily="18" charset="0"/>
                <a:cs typeface="Times New Roman" panose="02020603050405020304" pitchFamily="18" charset="0"/>
              </a:rPr>
              <a:t>Một lát, một người khác đi qua lại bảo:</a:t>
            </a:r>
            <a:endParaRPr lang="en-US" sz="2400" dirty="0">
              <a:latin typeface="Times New Roman" panose="02020603050405020304" pitchFamily="18" charset="0"/>
              <a:cs typeface="Times New Roman" panose="02020603050405020304" pitchFamily="18" charset="0"/>
            </a:endParaRPr>
          </a:p>
          <a:p>
            <a:pPr algn="just" fontAlgn="base"/>
            <a:r>
              <a:rPr lang="nb-NO" sz="2400" dirty="0">
                <a:latin typeface="Times New Roman" panose="02020603050405020304" pitchFamily="18" charset="0"/>
                <a:cs typeface="Times New Roman" panose="02020603050405020304" pitchFamily="18" charset="0"/>
              </a:rPr>
              <a:t>- Ồ, cái ách cày to quá, kho vác. Anh nên đẽo nó nhỏ đi chút nữa. Anh thợ cày nghe theo lại đẽo nhỏ đi. Lát sau, một người qua đường nhìn thấy bảo:</a:t>
            </a:r>
            <a:endParaRPr lang="en-US" sz="2400" dirty="0">
              <a:latin typeface="Times New Roman" panose="02020603050405020304" pitchFamily="18" charset="0"/>
              <a:cs typeface="Times New Roman" panose="02020603050405020304" pitchFamily="18" charset="0"/>
            </a:endParaRPr>
          </a:p>
          <a:p>
            <a:pPr algn="just" fontAlgn="base"/>
            <a:r>
              <a:rPr lang="nb-NO" sz="2400" dirty="0">
                <a:latin typeface="Times New Roman" panose="02020603050405020304" pitchFamily="18" charset="0"/>
                <a:cs typeface="Times New Roman" panose="02020603050405020304" pitchFamily="18" charset="0"/>
              </a:rPr>
              <a:t>- Ồ, cái lưỡi cày to quá, khó bẩy được đất lên.</a:t>
            </a:r>
            <a:endParaRPr lang="en-US" sz="2400" dirty="0">
              <a:latin typeface="Times New Roman" panose="02020603050405020304" pitchFamily="18" charset="0"/>
              <a:cs typeface="Times New Roman" panose="02020603050405020304" pitchFamily="18" charset="0"/>
            </a:endParaRPr>
          </a:p>
          <a:p>
            <a:pPr algn="just"/>
            <a:endParaRPr lang="en-US" sz="23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913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4893647"/>
          </a:xfrm>
          <a:prstGeom prst="rect">
            <a:avLst/>
          </a:prstGeom>
          <a:noFill/>
        </p:spPr>
        <p:txBody>
          <a:bodyPr wrap="square" rtlCol="0">
            <a:spAutoFit/>
          </a:bodyPr>
          <a:lstStyle/>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II. Đọc và tìm hiểu chi tiết văn bản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1. Tìm đường vào trung tâm vũ trụ</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Hai nhân vật bay đếnthánh địa Hy Lạp trên con ngựa Thần Thoại.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Khám phá thánh địa và phát hiện “rốn vũ trụ”.</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Thần Đổng quay trở về bảo tàng “mượn chìa khoá”.</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205105" algn="l"/>
              </a:tabLst>
            </a:pPr>
            <a:r>
              <a:rPr lang="vi-VN" sz="2400" b="1" dirty="0">
                <a:effectLst/>
                <a:latin typeface="Times New Roman" panose="02020603050405020304" pitchFamily="18" charset="0"/>
                <a:ea typeface="Times New Roman" panose="02020603050405020304" pitchFamily="18" charset="0"/>
              </a:rPr>
              <a:t>2. Khái quát về trung tâm vũ trụ</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26720" algn="l"/>
              </a:tabLst>
            </a:pPr>
            <a:r>
              <a:rPr lang="vi-VN" sz="2400" b="1"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Đó là một thung lũng lọt thỏm dưới những núi đá vôi cao vời vợi, không biết đến tận cùng.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26720" algn="l"/>
              </a:tabLst>
            </a:pPr>
            <a:r>
              <a:rPr lang="vi-VN" sz="2400" dirty="0">
                <a:effectLst/>
                <a:latin typeface="Times New Roman" panose="02020603050405020304" pitchFamily="18" charset="0"/>
                <a:ea typeface="Times New Roman" panose="02020603050405020304" pitchFamily="18" charset="0"/>
              </a:rPr>
              <a:t>- Không có mây, không có mặt rời cũng chẳng có sao.</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26720" algn="l"/>
              </a:tabLst>
            </a:pPr>
            <a:r>
              <a:rPr lang="vi-VN" sz="2400" dirty="0">
                <a:effectLst/>
                <a:latin typeface="Times New Roman" panose="02020603050405020304" pitchFamily="18" charset="0"/>
                <a:ea typeface="Times New Roman" panose="02020603050405020304" pitchFamily="18" charset="0"/>
              </a:rPr>
              <a:t>- Không có gì cả ngoài một tầng cao hoăm hoắm.</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26720" algn="l"/>
              </a:tabLst>
            </a:pPr>
            <a:r>
              <a:rPr lang="vi-VN" sz="2400" dirty="0">
                <a:effectLst/>
                <a:latin typeface="Times New Roman" panose="02020603050405020304" pitchFamily="18" charset="0"/>
                <a:ea typeface="Times New Roman" panose="02020603050405020304" pitchFamily="18" charset="0"/>
              </a:rPr>
              <a:t>- Xung quanh được thắp sáng bằng bột lân binh.</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26720" algn="l"/>
              </a:tabLst>
            </a:pPr>
            <a:r>
              <a:rPr lang="vi-VN" sz="2400" dirty="0">
                <a:effectLst/>
                <a:latin typeface="Times New Roman" panose="02020603050405020304" pitchFamily="18" charset="0"/>
                <a:ea typeface="Times New Roman" panose="02020603050405020304" pitchFamily="18" charset="0"/>
              </a:rPr>
              <a:t>=) Cảnh sắc khá kì lạ.</a:t>
            </a:r>
            <a:endParaRPr lang="en-US" sz="2400" dirty="0">
              <a:effectLst/>
              <a:latin typeface="Times New Roman" panose="02020603050405020304" pitchFamily="18" charset="0"/>
              <a:ea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207706684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180153"/>
          </a:xfrm>
          <a:prstGeom prst="rect">
            <a:avLst/>
          </a:prstGeom>
          <a:noFill/>
        </p:spPr>
        <p:txBody>
          <a:bodyPr wrap="square" rtlCol="0">
            <a:spAutoFit/>
          </a:bodyPr>
          <a:lstStyle/>
          <a:p>
            <a:pPr marL="0" marR="0" indent="0" algn="just">
              <a:lnSpc>
                <a:spcPct val="118000"/>
              </a:lnSpc>
              <a:spcBef>
                <a:spcPts val="0"/>
              </a:spcBef>
              <a:spcAft>
                <a:spcPts val="0"/>
              </a:spcAft>
            </a:pPr>
            <a:r>
              <a:rPr lang="en-US" sz="2000" b="1" dirty="0">
                <a:effectLst/>
                <a:latin typeface="Times New Roman" panose="02020603050405020304" pitchFamily="18" charset="0"/>
                <a:ea typeface="Times New Roman" panose="02020603050405020304" pitchFamily="18" charset="0"/>
              </a:rPr>
              <a:t>3. </a:t>
            </a:r>
            <a:r>
              <a:rPr lang="en-US" sz="2000" b="1" dirty="0" err="1">
                <a:effectLst/>
                <a:latin typeface="Times New Roman" panose="02020603050405020304" pitchFamily="18" charset="0"/>
                <a:ea typeface="Times New Roman" panose="02020603050405020304" pitchFamily="18" charset="0"/>
              </a:rPr>
              <a:t>Khám</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phá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không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gian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vũ</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trụ</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Theo </a:t>
            </a:r>
            <a:r>
              <a:rPr lang="en-US" sz="2000" dirty="0" err="1">
                <a:effectLst/>
                <a:latin typeface="Times New Roman" panose="02020603050405020304" pitchFamily="18" charset="0"/>
                <a:ea typeface="Times New Roman" panose="02020603050405020304" pitchFamily="18" charset="0"/>
              </a:rPr>
              <a:t>nhà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Giuyn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Véc-nơ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Tâm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giữ</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gì</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khỏi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mặt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cây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nấm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cổ</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khổng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lồ</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rPr>
              <a:t>khủng</a:t>
            </a:r>
            <a:r>
              <a:rPr lang="en-US" sz="2000" dirty="0">
                <a:effectLst/>
                <a:latin typeface="Times New Roman" panose="02020603050405020304" pitchFamily="18" charset="0"/>
                <a:ea typeface="Times New Roman" panose="02020603050405020304" pitchFamily="18" charset="0"/>
              </a:rPr>
              <a:t> long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tiền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rPr>
              <a:t>chim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hiếm</a:t>
            </a:r>
            <a:r>
              <a:rPr lang="en-US" sz="2000" dirty="0">
                <a:effectLst/>
                <a:latin typeface="Times New Roman" panose="02020603050405020304" pitchFamily="18" charset="0"/>
                <a:ea typeface="Times New Roman" panose="02020603050405020304" pitchFamily="18" charset="0"/>
              </a:rPr>
              <a:t>,...”.</a:t>
            </a:r>
          </a:p>
          <a:p>
            <a:pPr marL="0" marR="0" indent="0" algn="just">
              <a:lnSpc>
                <a:spcPct val="118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Theo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Tầm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khoáng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Tầm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Trụ</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loài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kì</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lạ</a:t>
            </a:r>
            <a:r>
              <a:rPr lang="en-US" sz="2000" dirty="0">
                <a:effectLst/>
                <a:latin typeface="Times New Roman" panose="02020603050405020304" pitchFamily="18" charset="0"/>
                <a:ea typeface="Times New Roman" panose="02020603050405020304" pitchFamily="18" charset="0"/>
              </a:rPr>
              <a:t>. =&gt;</a:t>
            </a:r>
            <a:r>
              <a:rPr lang="en-US" sz="2000" dirty="0" err="1">
                <a:effectLst/>
                <a:latin typeface="Times New Roman" panose="02020603050405020304" pitchFamily="18" charset="0"/>
                <a:ea typeface="Times New Roman" panose="02020603050405020304" pitchFamily="18" charset="0"/>
              </a:rPr>
              <a:t>Tầm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Tầm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Trụ</a:t>
            </a:r>
            <a:r>
              <a:rPr lang="en-US" sz="2000" dirty="0">
                <a:effectLst/>
                <a:latin typeface="Times New Roman" panose="02020603050405020304" pitchFamily="18" charset="0"/>
                <a:ea typeface="Times New Roman" panose="02020603050405020304" pitchFamily="18" charset="0"/>
              </a:rPr>
              <a:t>.</a:t>
            </a:r>
          </a:p>
          <a:p>
            <a:pPr marL="0" marR="0" indent="0" algn="just">
              <a:lnSpc>
                <a:spcPct val="118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=&gt;</a:t>
            </a:r>
            <a:r>
              <a:rPr lang="en-US" sz="2000" dirty="0" err="1">
                <a:effectLst/>
                <a:latin typeface="Times New Roman" panose="02020603050405020304" pitchFamily="18" charset="0"/>
                <a:ea typeface="Times New Roman" panose="02020603050405020304" pitchFamily="18" charset="0"/>
              </a:rPr>
              <a:t>Truyện</a:t>
            </a:r>
            <a:r>
              <a:rPr lang="en-US" sz="2000" dirty="0">
                <a:effectLst/>
                <a:latin typeface="Times New Roman" panose="02020603050405020304" pitchFamily="18" charset="0"/>
                <a:ea typeface="Times New Roman" panose="02020603050405020304" pitchFamily="18" charset="0"/>
              </a:rPr>
              <a:t> khoa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viễn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tưởng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dẫn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cuộc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phiêu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kì</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thú</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còn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thôi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thúc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niềm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đam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mê</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tự</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trải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nghiệm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điều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kì</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diệu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cuộc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sống</a:t>
            </a:r>
            <a:r>
              <a:rPr lang="en-US" sz="2000" dirty="0">
                <a:effectLst/>
                <a:latin typeface="Times New Roman" panose="02020603050405020304" pitchFamily="18" charset="0"/>
                <a:ea typeface="Times New Roman" panose="02020603050405020304" pitchFamily="18" charset="0"/>
              </a:rPr>
              <a:t>.</a:t>
            </a:r>
          </a:p>
          <a:p>
            <a:pPr marL="0" marR="0" indent="0" algn="just">
              <a:lnSpc>
                <a:spcPct val="118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nhảy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trở</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cổ</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câu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chuyện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khoảng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sáu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mươi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triệu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năm</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loài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rPr>
              <a:t>trung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tâm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trụ</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Chim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cao</a:t>
            </a:r>
            <a:r>
              <a:rPr lang="en-US" sz="2000" dirty="0">
                <a:effectLst/>
                <a:latin typeface="Times New Roman" panose="02020603050405020304" pitchFamily="18" charset="0"/>
                <a:ea typeface="Times New Roman" panose="02020603050405020304" pitchFamily="18" charset="0"/>
              </a:rPr>
              <a:t> 1,5 m</a:t>
            </a:r>
          </a:p>
          <a:p>
            <a:pPr marL="0" marR="0" indent="0" algn="just">
              <a:lnSpc>
                <a:spcPct val="118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rPr>
              <a:t>cóc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ngục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nặng</a:t>
            </a:r>
            <a:r>
              <a:rPr lang="en-US" sz="2000" dirty="0">
                <a:effectLst/>
                <a:latin typeface="Times New Roman" panose="02020603050405020304" pitchFamily="18" charset="0"/>
                <a:ea typeface="Times New Roman" panose="02020603050405020304" pitchFamily="18" charset="0"/>
              </a:rPr>
              <a:t> 4,5kg</a:t>
            </a:r>
          </a:p>
          <a:p>
            <a:pPr marL="0" marR="0" indent="0" algn="just">
              <a:lnSpc>
                <a:spcPct val="118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Loài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chuột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khổng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lồ</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Nặng</a:t>
            </a:r>
            <a:r>
              <a:rPr lang="en-US" sz="2000" dirty="0">
                <a:effectLst/>
                <a:latin typeface="Times New Roman" panose="02020603050405020304" pitchFamily="18" charset="0"/>
                <a:ea typeface="Times New Roman" panose="02020603050405020304" pitchFamily="18" charset="0"/>
              </a:rPr>
              <a:t> 1 </a:t>
            </a:r>
            <a:r>
              <a:rPr lang="en-US" sz="2000" dirty="0" err="1">
                <a:effectLst/>
                <a:latin typeface="Times New Roman" panose="02020603050405020304" pitchFamily="18" charset="0"/>
                <a:ea typeface="Times New Roman" panose="02020603050405020304" pitchFamily="18" charset="0"/>
              </a:rPr>
              <a:t>tấn</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15558766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262979"/>
          </a:xfrm>
          <a:prstGeom prst="rect">
            <a:avLst/>
          </a:prstGeom>
          <a:noFill/>
        </p:spPr>
        <p:txBody>
          <a:bodyPr wrap="square" rtlCol="0">
            <a:spAutoFit/>
          </a:bodyPr>
          <a:lstStyle/>
          <a:p>
            <a:pPr marL="0" marR="0" algn="just">
              <a:spcBef>
                <a:spcPts val="0"/>
              </a:spcBef>
              <a:spcAft>
                <a:spcPts val="0"/>
              </a:spcAft>
              <a:tabLst>
                <a:tab pos="1386840" algn="l"/>
              </a:tabLst>
            </a:pPr>
            <a:r>
              <a:rPr lang="en-US" sz="2800" b="1" dirty="0">
                <a:effectLst/>
                <a:latin typeface="Times New Roman" panose="02020603050405020304" pitchFamily="18" charset="0"/>
                <a:ea typeface="MS Mincho" panose="02020609040205080304" pitchFamily="49" charset="-128"/>
              </a:rPr>
              <a:t>III. </a:t>
            </a:r>
            <a:r>
              <a:rPr lang="en-US" sz="2800" b="1" dirty="0" err="1">
                <a:effectLst/>
                <a:latin typeface="Times New Roman" panose="02020603050405020304" pitchFamily="18" charset="0"/>
                <a:ea typeface="MS Mincho" panose="02020609040205080304" pitchFamily="49" charset="-128"/>
              </a:rPr>
              <a:t>Tổng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kết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en-US" sz="2800" b="1" dirty="0">
                <a:effectLst/>
                <a:latin typeface="Times New Roman" panose="02020603050405020304" pitchFamily="18" charset="0"/>
                <a:ea typeface="MS Mincho" panose="02020609040205080304" pitchFamily="49" charset="-128"/>
              </a:rPr>
              <a:t>1. </a:t>
            </a:r>
            <a:r>
              <a:rPr lang="en-US" sz="2800" b="1" dirty="0" err="1">
                <a:effectLst/>
                <a:latin typeface="Times New Roman" panose="02020603050405020304" pitchFamily="18" charset="0"/>
                <a:ea typeface="MS Mincho" panose="02020609040205080304" pitchFamily="49" charset="-128"/>
              </a:rPr>
              <a:t>Nghệ</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thuật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tưởng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dựa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rPr>
              <a:t> gen).</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li </a:t>
            </a:r>
            <a:r>
              <a:rPr lang="en-US" sz="2800" dirty="0" err="1">
                <a:effectLst/>
                <a:latin typeface="Times New Roman" panose="02020603050405020304" pitchFamily="18" charset="0"/>
                <a:ea typeface="Times New Roman" panose="02020603050405020304" pitchFamily="18" charset="0"/>
              </a:rPr>
              <a:t>kì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ra ở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dịch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chuyển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giữa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đại</a:t>
            </a:r>
            <a:r>
              <a:rPr lang="en-US" sz="2800" dirty="0">
                <a:effectLst/>
                <a:latin typeface="Times New Roman" panose="02020603050405020304" pitchFamily="18" charset="0"/>
                <a:ea typeface="Times New Roman" panose="02020603050405020304" pitchFamily="18" charset="0"/>
              </a:rPr>
              <a:t>.</a:t>
            </a:r>
          </a:p>
          <a:p>
            <a:pPr marL="0" marR="0" indent="-38100" algn="just">
              <a:spcBef>
                <a:spcPts val="0"/>
              </a:spcBef>
              <a:spcAft>
                <a:spcPts val="0"/>
              </a:spcAft>
              <a:tabLst>
                <a:tab pos="1386840" algn="l"/>
              </a:tabLst>
            </a:pPr>
            <a:r>
              <a:rPr lang="en-US" sz="2800" b="1" dirty="0">
                <a:effectLst/>
                <a:latin typeface="Times New Roman" panose="02020603050405020304" pitchFamily="18" charset="0"/>
                <a:ea typeface="MS Mincho" panose="02020609040205080304" pitchFamily="49" charset="-128"/>
              </a:rPr>
              <a:t>2. </a:t>
            </a:r>
            <a:r>
              <a:rPr lang="en-US" sz="2800" b="1" dirty="0" err="1">
                <a:effectLst/>
                <a:latin typeface="Times New Roman" panose="02020603050405020304" pitchFamily="18" charset="0"/>
                <a:ea typeface="MS Mincho" panose="02020609040205080304" pitchFamily="49" charset="-128"/>
              </a:rPr>
              <a:t>Nội</a:t>
            </a:r>
            <a:r>
              <a:rPr lang="en-US" sz="2800" b="1" dirty="0">
                <a:effectLst/>
                <a:latin typeface="Times New Roman" panose="02020603050405020304" pitchFamily="18" charset="0"/>
                <a:ea typeface="MS Mincho" panose="02020609040205080304" pitchFamily="49" charset="-128"/>
              </a:rPr>
              <a:t> dung</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li </a:t>
            </a:r>
            <a:r>
              <a:rPr lang="en-US" sz="2800" dirty="0" err="1">
                <a:effectLst/>
                <a:latin typeface="Times New Roman" panose="02020603050405020304" pitchFamily="18" charset="0"/>
                <a:ea typeface="Times New Roman" panose="02020603050405020304" pitchFamily="18" charset="0"/>
              </a:rPr>
              <a:t>kì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ra ở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dịch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chuyển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giữa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đại</a:t>
            </a:r>
            <a:r>
              <a:rPr lang="en-US" sz="2800" dirty="0">
                <a:effectLst/>
                <a:latin typeface="Times New Roman" panose="02020603050405020304" pitchFamily="18" charset="0"/>
                <a:ea typeface="Times New Roman" panose="02020603050405020304" pitchFamily="18" charset="0"/>
              </a:rPr>
              <a:t>. </a:t>
            </a:r>
          </a:p>
          <a:p>
            <a:endParaRPr lang="en-US" sz="2800" dirty="0"/>
          </a:p>
        </p:txBody>
      </p:sp>
    </p:spTree>
    <p:extLst>
      <p:ext uri="{BB962C8B-B14F-4D97-AF65-F5344CB8AC3E}">
        <p14:creationId xmlns:p14="http://schemas.microsoft.com/office/powerpoint/2010/main" val="4365412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647974"/>
          </a:xfrm>
          <a:prstGeom prst="rect">
            <a:avLst/>
          </a:prstGeom>
          <a:noFill/>
        </p:spPr>
        <p:txBody>
          <a:bodyPr wrap="square" rtlCol="0">
            <a:spAutoFit/>
          </a:bodyPr>
          <a:lstStyle/>
          <a:p>
            <a:pPr marL="0" marR="0">
              <a:spcBef>
                <a:spcPts val="0"/>
              </a:spcBef>
              <a:spcAft>
                <a:spcPts val="0"/>
              </a:spcAft>
            </a:pPr>
            <a:r>
              <a:rPr lang="en-US" sz="1800" b="1" dirty="0">
                <a:effectLst/>
                <a:highlight>
                  <a:srgbClr val="FF00FF"/>
                </a:highlight>
                <a:latin typeface="Times New Roman" panose="02020603050405020304" pitchFamily="18" charset="0"/>
                <a:ea typeface="Times New Roman" panose="02020603050405020304" pitchFamily="18" charset="0"/>
              </a:rPr>
              <a:t>2. </a:t>
            </a:r>
            <a:r>
              <a:rPr lang="en-US" sz="1800" b="1" dirty="0" err="1">
                <a:effectLst/>
                <a:highlight>
                  <a:srgbClr val="FF00FF"/>
                </a:highlight>
                <a:latin typeface="Times New Roman" panose="02020603050405020304" pitchFamily="18" charset="0"/>
                <a:ea typeface="Times New Roman" panose="02020603050405020304" pitchFamily="18" charset="0"/>
              </a:rPr>
              <a:t>Ngữ</a:t>
            </a:r>
            <a:r>
              <a:rPr lang="en-US" sz="1800" b="1" dirty="0">
                <a:effectLst/>
                <a:highlight>
                  <a:srgbClr val="FF00FF"/>
                </a:highlight>
                <a:latin typeface="Times New Roman" panose="02020603050405020304" pitchFamily="18" charset="0"/>
                <a:ea typeface="Times New Roman" panose="02020603050405020304" pitchFamily="18" charset="0"/>
              </a:rPr>
              <a:t> </a:t>
            </a:r>
            <a:r>
              <a:rPr lang="en-US" sz="1800" b="1" dirty="0" err="1">
                <a:effectLst/>
                <a:highlight>
                  <a:srgbClr val="FF00FF"/>
                </a:highlight>
                <a:latin typeface="Times New Roman" panose="02020603050405020304" pitchFamily="18" charset="0"/>
                <a:ea typeface="Times New Roman" panose="02020603050405020304" pitchFamily="18" charset="0"/>
              </a:rPr>
              <a:t>liệu</a:t>
            </a:r>
            <a:r>
              <a:rPr lang="en-US" sz="1800" b="1" dirty="0">
                <a:effectLst/>
                <a:highlight>
                  <a:srgbClr val="FF00FF"/>
                </a:highlight>
                <a:latin typeface="Times New Roman" panose="02020603050405020304" pitchFamily="18" charset="0"/>
                <a:ea typeface="Times New Roman" panose="02020603050405020304" pitchFamily="18" charset="0"/>
              </a:rPr>
              <a:t> </a:t>
            </a:r>
            <a:r>
              <a:rPr lang="en-US" sz="1800" b="1" dirty="0" err="1">
                <a:effectLst/>
                <a:highlight>
                  <a:srgbClr val="FF00FF"/>
                </a:highlight>
                <a:latin typeface="Times New Roman" panose="02020603050405020304" pitchFamily="18" charset="0"/>
                <a:ea typeface="Times New Roman" panose="02020603050405020304" pitchFamily="18" charset="0"/>
              </a:rPr>
              <a:t>Đọc</a:t>
            </a:r>
            <a:r>
              <a:rPr lang="en-US" sz="1800" b="1" dirty="0">
                <a:effectLst/>
                <a:highlight>
                  <a:srgbClr val="FF00FF"/>
                </a:highlight>
                <a:latin typeface="Times New Roman" panose="02020603050405020304" pitchFamily="18" charset="0"/>
                <a:ea typeface="Times New Roman" panose="02020603050405020304" pitchFamily="18" charset="0"/>
              </a:rPr>
              <a:t> </a:t>
            </a:r>
            <a:r>
              <a:rPr lang="en-US" sz="1800" b="1" dirty="0" err="1">
                <a:effectLst/>
                <a:highlight>
                  <a:srgbClr val="FF00FF"/>
                </a:highlight>
                <a:latin typeface="Times New Roman" panose="02020603050405020304" pitchFamily="18" charset="0"/>
                <a:ea typeface="Times New Roman" panose="02020603050405020304" pitchFamily="18" charset="0"/>
              </a:rPr>
              <a:t>Hiểu</a:t>
            </a:r>
            <a:r>
              <a:rPr lang="en-US" sz="1800" b="1" dirty="0">
                <a:effectLst/>
                <a:highlight>
                  <a:srgbClr val="FF00FF"/>
                </a:highlight>
                <a:latin typeface="Times New Roman" panose="02020603050405020304" pitchFamily="18" charset="0"/>
                <a:ea typeface="Times New Roman" panose="02020603050405020304" pitchFamily="18" charset="0"/>
              </a:rPr>
              <a:t> SGK</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PHIẾU HỌC TẬP SỐ 1</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Đọc đoạn văn bản sau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rPr>
              <a:t> trả </a:t>
            </a:r>
            <a:r>
              <a:rPr lang="en-US" sz="2400" b="1" dirty="0" err="1">
                <a:effectLst/>
                <a:latin typeface="Times New Roman" panose="02020603050405020304" pitchFamily="18" charset="0"/>
                <a:ea typeface="Times New Roman" panose="02020603050405020304" pitchFamily="18" charset="0"/>
              </a:rPr>
              <a:t>lời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hỏi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a:t>
            </a:r>
            <a:r>
              <a:rPr lang="vi-VN" sz="2400" i="1" dirty="0">
                <a:effectLst/>
                <a:latin typeface="Times New Roman" panose="02020603050405020304" pitchFamily="18" charset="0"/>
                <a:ea typeface="Times New Roman" panose="02020603050405020304" pitchFamily="18" charset="0"/>
              </a:rPr>
              <a:t>Chúng tôi dừng chân ở một bãi cỏ vắng người phía bên kia đền và trốn trong rừng. Sẽ rất bất tiện nếu để khách du lịch phát hiện ra một con ngựa có cánh đang lai vãng dần khu thánh địa của Hy Lạp! Chúng tôi thả Thần Thoại trong rừng và nó cũng đủ thông minh để biết cách tự bảo vệ mình. Thần Đồng rủ tôi đi xuống bảo tàng dưới chân núi, nơi trưng bày bức tượng Nhân Sư quý giá.</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	Pho tượng đã bị bào mòn, không còn sắc nét nhưng vẫn nguyên vẹn vẻ cao ngạo và thần thánh. Trong khi tôi xem xét pho tượng để tìm kiếm manh mối thì hắn lại lang thang ở quầy tạp phẩm.Tính mua quà lưu niệm chắc! Hừ! Hắn thật rảnh rỗi, chẳng biết lo công việc gì cả! Tôi đành cặm cụi làm một mình vậy. Mất một lúc lâu tôi vẫn không tìm thấy dấu vết gì.</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Bộp! Tôi bị giáng một cú vào đầu đau điếng trong khi đang cúi xem từng vết tích. Hắn! Và một cuốn sách!</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69338698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016758"/>
          </a:xfrm>
          <a:prstGeom prst="rect">
            <a:avLst/>
          </a:prstGeom>
          <a:noFill/>
        </p:spPr>
        <p:txBody>
          <a:bodyPr wrap="square" rtlCol="0">
            <a:spAutoFit/>
          </a:bodyPr>
          <a:lstStyle/>
          <a:p>
            <a:pPr marL="0" marR="0">
              <a:spcBef>
                <a:spcPts val="0"/>
              </a:spcBef>
              <a:spcAft>
                <a:spcPts val="0"/>
              </a:spcAft>
            </a:pPr>
            <a:r>
              <a:rPr lang="vi-VN" sz="1800" i="1" dirty="0">
                <a:effectLst/>
                <a:latin typeface="Times New Roman" panose="02020603050405020304" pitchFamily="18" charset="0"/>
                <a:ea typeface="Times New Roman" panose="02020603050405020304" pitchFamily="18" charset="0"/>
              </a:rPr>
              <a:t>    </a:t>
            </a:r>
            <a:r>
              <a:rPr lang="vi-VN" sz="2000" i="1" dirty="0">
                <a:effectLst/>
                <a:latin typeface="Times New Roman" panose="02020603050405020304" pitchFamily="18" charset="0"/>
                <a:ea typeface="Times New Roman" panose="02020603050405020304" pitchFamily="18" charset="0"/>
              </a:rPr>
              <a:t>- Làm cái quái gì vậy? Sao lại đánh người ta!</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Hắn nhún vai như không có gì, chia cho tôi xem quyển sách.</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    - Xem đi... Đây là nơi đặt hòn đá trung tâm của vũ trụ!</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“Trung tâm của vũ trụ”? Tôi lặp lại lời hắn. Câu đố cũng nhắc tới “trung tâm của vũ trụ”. Tôi không thể hình dung trung tâm của vũ trụ sẽ như thế nào! Nhưng cũng chỉ là một tác phẩm nghệ thuật bình thường, chẳng ra dáng trung tâm vũ trụ gì cả. Có thể đây chỉ là bản cóp-pi mà người xưa tạo nên để đánh lạc hướng thiên hạ chăng!</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-Tớ nghĩ rằng, phiến đá đó vẫn nằm đâu đó trong đền thờ! Để tối vào đó xem... Thần Đồng bặm môi suy tính.</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 Chúng tôi phải đợi đến lúc tối mù mịt mới dắt Thần Thoại đột nhập đền. Dưới Trăng, những cột đá hoa cương ánh lên sắc sáng bạch như những ngọn nến trắng khổng lồ. Theo sơ đồ, chúng tôi lần đến vị trí đặt hòn đá trung tâm của vũ trụ. Chẳng hiểu thật giả thế nào nhưng đâu đó đã đề cập thì hắn phải có một manh mối nào đó.</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Theo truyền thuyết, thần Dớt(Zeus) cho hai con đại bàng bay theo chiều vuông gốc với nhau, một con bay dọc và một con bay ngang, điểm giao nhau giữa chúng chính là “cái rốn” của vũ trụ. </a:t>
            </a:r>
            <a:endParaRPr lang="en-US" sz="2000" dirty="0"/>
          </a:p>
        </p:txBody>
      </p:sp>
    </p:spTree>
    <p:extLst>
      <p:ext uri="{BB962C8B-B14F-4D97-AF65-F5344CB8AC3E}">
        <p14:creationId xmlns:p14="http://schemas.microsoft.com/office/powerpoint/2010/main" val="949172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001643"/>
          </a:xfrm>
          <a:prstGeom prst="rect">
            <a:avLst/>
          </a:prstGeom>
          <a:noFill/>
        </p:spPr>
        <p:txBody>
          <a:bodyPr wrap="square" rtlCol="0">
            <a:spAutoFit/>
          </a:bodyPr>
          <a:lstStyle/>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Cả Thần Đồng và tôi đều tin “cái rốn: ấy hẳn vẫn còn trong đền chứ không thể là hòn đá Ôm-phe-lốt kia. Chúng tôi lần mò từng ngóc ngách, từ điện thờ thần A-pô-lô( Apollo) đến thánh đường A-then na Pờ-rô-nai a(Athena peo naia), thậm chí không bỏ sót những vết tích còn lại của đấu trường, rạp hát... bên bờ xối Cát-xta-lic(Castatlic)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              (Hà Thủy Nguyên, Thiên Mã, NXB Kim Đồng, Hà Nội, 2011)</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Câu 1. </a:t>
            </a:r>
            <a:r>
              <a:rPr lang="vi-VN" sz="2400" dirty="0">
                <a:effectLst/>
                <a:latin typeface="Times New Roman" panose="02020603050405020304" pitchFamily="18" charset="0"/>
                <a:ea typeface="Times New Roman" panose="02020603050405020304" pitchFamily="18" charset="0"/>
              </a:rPr>
              <a:t>Xác định phương thức biểu đạt và ngôi kể của đoạn trích</a:t>
            </a:r>
            <a:r>
              <a:rPr lang="vi-VN"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Câu 2. </a:t>
            </a:r>
            <a:r>
              <a:rPr lang="vi-VN" sz="2400" dirty="0">
                <a:effectLst/>
                <a:latin typeface="Times New Roman" panose="02020603050405020304" pitchFamily="18" charset="0"/>
                <a:ea typeface="Times New Roman" panose="02020603050405020304" pitchFamily="18" charset="0"/>
              </a:rPr>
              <a:t>Qua lời của người kể chuyện, em hãy hình dung về con ngựa có cánh.</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Câu 3</a:t>
            </a:r>
            <a:r>
              <a:rPr lang="vi-VN" sz="2400" dirty="0">
                <a:effectLst/>
                <a:latin typeface="Times New Roman" panose="02020603050405020304" pitchFamily="18" charset="0"/>
                <a:ea typeface="Times New Roman" panose="02020603050405020304" pitchFamily="18" charset="0"/>
              </a:rPr>
              <a:t>. Văn bản trên viết về đề tài nào?</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Câu 4.</a:t>
            </a:r>
            <a:r>
              <a:rPr lang="vi-VN" sz="2400" dirty="0">
                <a:solidFill>
                  <a:srgbClr val="000000"/>
                </a:solidFill>
                <a:effectLst/>
                <a:latin typeface="Times New Roman" panose="02020603050405020304" pitchFamily="18" charset="0"/>
                <a:ea typeface="Times New Roman" panose="02020603050405020304" pitchFamily="18" charset="0"/>
              </a:rPr>
              <a:t> Xác định bối cảnh không gian, thời gian của câu chuyện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5</a:t>
            </a:r>
            <a:r>
              <a:rPr lang="vi-VN" sz="2400" dirty="0">
                <a:solidFill>
                  <a:srgbClr val="000000"/>
                </a:solidFill>
                <a:effectLst/>
                <a:latin typeface="Times New Roman" panose="02020603050405020304" pitchFamily="18" charset="0"/>
                <a:ea typeface="Times New Roman" panose="02020603050405020304" pitchFamily="18" charset="0"/>
              </a:rPr>
              <a:t>. Tôi có suy nghĩ như nào về hòn đá Ôm-phe-lốp?</a:t>
            </a:r>
            <a:endParaRPr lang="en-US" sz="2400" dirty="0">
              <a:effectLst/>
              <a:latin typeface="Times New Roman" panose="02020603050405020304" pitchFamily="18" charset="0"/>
              <a:ea typeface="Times New Roman" panose="02020603050405020304" pitchFamily="18" charset="0"/>
            </a:endParaRPr>
          </a:p>
          <a:p>
            <a:pPr algn="just"/>
            <a:r>
              <a:rPr lang="vi-VN" sz="2400" b="1" dirty="0">
                <a:solidFill>
                  <a:srgbClr val="000000"/>
                </a:solidFill>
                <a:effectLst/>
                <a:latin typeface="Times New Roman" panose="02020603050405020304" pitchFamily="18" charset="0"/>
                <a:ea typeface="Times New Roman" panose="02020603050405020304" pitchFamily="18" charset="0"/>
              </a:rPr>
              <a:t>Câu 6</a:t>
            </a:r>
            <a:r>
              <a:rPr lang="vi-VN" sz="2400" dirty="0">
                <a:solidFill>
                  <a:srgbClr val="000000"/>
                </a:solidFill>
                <a:effectLst/>
                <a:latin typeface="Times New Roman" panose="02020603050405020304" pitchFamily="18" charset="0"/>
                <a:ea typeface="Times New Roman" panose="02020603050405020304" pitchFamily="18" charset="0"/>
              </a:rPr>
              <a:t>. Trong văn bản </a:t>
            </a:r>
            <a:r>
              <a:rPr lang="vi-VN" sz="2400" i="1" dirty="0">
                <a:solidFill>
                  <a:srgbClr val="000000"/>
                </a:solidFill>
                <a:effectLst/>
                <a:latin typeface="Times New Roman" panose="02020603050405020304" pitchFamily="18" charset="0"/>
                <a:ea typeface="Times New Roman" panose="02020603050405020304" pitchFamily="18" charset="0"/>
              </a:rPr>
              <a:t>Đường vào trung tâm vũ trụ</a:t>
            </a:r>
            <a:r>
              <a:rPr lang="vi-VN" sz="2400" dirty="0">
                <a:solidFill>
                  <a:srgbClr val="000000"/>
                </a:solidFill>
                <a:effectLst/>
                <a:latin typeface="Times New Roman" panose="02020603050405020304" pitchFamily="18" charset="0"/>
                <a:ea typeface="Times New Roman" panose="02020603050405020304" pitchFamily="18" charset="0"/>
              </a:rPr>
              <a:t> có nhân vật con ngựa có cánh Thần Thoại, được tạo ra bằng công nghệ cấy ghép gen của thiên nga vào phôi ngựa. Nếu như ý tưởng công nghệ này thành hiện được điều đó có ý nghĩa gì?</a:t>
            </a:r>
            <a:endParaRPr lang="en-US" sz="2400" dirty="0"/>
          </a:p>
        </p:txBody>
      </p:sp>
    </p:spTree>
    <p:extLst>
      <p:ext uri="{BB962C8B-B14F-4D97-AF65-F5344CB8AC3E}">
        <p14:creationId xmlns:p14="http://schemas.microsoft.com/office/powerpoint/2010/main" val="32376971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539978"/>
          </a:xfrm>
          <a:prstGeom prst="rect">
            <a:avLst/>
          </a:prstGeom>
          <a:noFill/>
        </p:spPr>
        <p:txBody>
          <a:bodyPr wrap="square" rtlCol="0">
            <a:spAutoFit/>
          </a:bodyPr>
          <a:lstStyle/>
          <a:p>
            <a:pPr marL="0" marR="0" algn="ctr">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rPr>
              <a:t>Gợi ý trả lời</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effectLst/>
                <a:latin typeface="Times New Roman" panose="02020603050405020304" pitchFamily="18" charset="0"/>
                <a:ea typeface="Times New Roman" panose="02020603050405020304" pitchFamily="18" charset="0"/>
              </a:rPr>
              <a:t>Câu 1. </a:t>
            </a:r>
            <a:r>
              <a:rPr lang="vi-VN" sz="2800" dirty="0">
                <a:effectLst/>
                <a:latin typeface="Times New Roman" panose="02020603050405020304" pitchFamily="18" charset="0"/>
                <a:ea typeface="Times New Roman" panose="02020603050405020304" pitchFamily="18" charset="0"/>
              </a:rPr>
              <a:t>Phương thức biểu đạt tự sự kết hợp miêu tả, biểu cảm. Ngôi kể: Ngôi 1.</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effectLst/>
                <a:latin typeface="Times New Roman" panose="02020603050405020304" pitchFamily="18" charset="0"/>
                <a:ea typeface="Times New Roman" panose="02020603050405020304" pitchFamily="18" charset="0"/>
              </a:rPr>
              <a:t>Câu 2. </a:t>
            </a:r>
            <a:r>
              <a:rPr lang="vi-VN" sz="2800" dirty="0">
                <a:solidFill>
                  <a:srgbClr val="000000"/>
                </a:solidFill>
                <a:effectLst/>
                <a:latin typeface="Times New Roman" panose="02020603050405020304" pitchFamily="18" charset="0"/>
                <a:ea typeface="Times New Roman" panose="02020603050405020304" pitchFamily="18" charset="0"/>
              </a:rPr>
              <a:t>Hình ảnh con ngựa có cánh:</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Tự biết bảo vệ bản thân mình.</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Rủ nhân vật tôi đến bảo tàng dưới chân núi.</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Con ngựa có cánh.</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rPr>
              <a:t>Câu 3</a:t>
            </a:r>
            <a:r>
              <a:rPr lang="vi-VN" sz="2800" dirty="0">
                <a:solidFill>
                  <a:srgbClr val="000000"/>
                </a:solidFill>
                <a:effectLst/>
                <a:latin typeface="Times New Roman" panose="02020603050405020304" pitchFamily="18" charset="0"/>
                <a:ea typeface="Times New Roman" panose="02020603050405020304" pitchFamily="18" charset="0"/>
              </a:rPr>
              <a:t>. Đề tài thám hiểm vũ trụ.</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rPr>
              <a:t>Câu 4. </a:t>
            </a:r>
            <a:r>
              <a:rPr lang="vi-VN" sz="2800" dirty="0">
                <a:solidFill>
                  <a:srgbClr val="000000"/>
                </a:solidFill>
                <a:effectLst/>
                <a:latin typeface="Times New Roman" panose="02020603050405020304" pitchFamily="18" charset="0"/>
                <a:ea typeface="Times New Roman" panose="02020603050405020304" pitchFamily="18" charset="0"/>
              </a:rPr>
              <a:t>Câu chuyện diễn ra trong hai không gian: không gian thánh địa Hy Lạp - nơi có đền thờ các vị thần trong thần thoại Hy Lạp; không gian Tâm Vũ Trụ - nơi có những loài thực vật và động vật khổng lồ, kì dị.</a:t>
            </a:r>
            <a:endParaRPr lang="en-US"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9092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170646"/>
          </a:xfrm>
          <a:prstGeom prst="rect">
            <a:avLst/>
          </a:prstGeom>
          <a:noFill/>
        </p:spPr>
        <p:txBody>
          <a:bodyPr wrap="square" rtlCol="0">
            <a:spAutoFit/>
          </a:bodyPr>
          <a:lstStyle/>
          <a:p>
            <a:pPr marL="0" marR="0" algn="ctr">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Gợi ý trả lời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5</a:t>
            </a:r>
            <a:r>
              <a:rPr lang="vi-VN" sz="2400" dirty="0">
                <a:solidFill>
                  <a:srgbClr val="000000"/>
                </a:solidFill>
                <a:effectLst/>
                <a:latin typeface="Times New Roman" panose="02020603050405020304" pitchFamily="18" charset="0"/>
                <a:ea typeface="Times New Roman" panose="02020603050405020304" pitchFamily="18" charset="0"/>
              </a:rPr>
              <a:t>. H</a:t>
            </a:r>
            <a:r>
              <a:rPr lang="vi-VN" sz="2400" dirty="0">
                <a:effectLst/>
                <a:latin typeface="Times New Roman" panose="02020603050405020304" pitchFamily="18" charset="0"/>
                <a:ea typeface="Times New Roman" panose="02020603050405020304" pitchFamily="18" charset="0"/>
              </a:rPr>
              <a:t>òn đá trung tâm của vũ trụ </a:t>
            </a:r>
            <a:r>
              <a:rPr lang="vi-VN" sz="2400" i="1" dirty="0">
                <a:effectLst/>
                <a:latin typeface="Times New Roman" panose="02020603050405020304" pitchFamily="18" charset="0"/>
                <a:ea typeface="Times New Roman" panose="02020603050405020304" pitchFamily="18" charset="0"/>
              </a:rPr>
              <a:t>“chỉ là một tác phẩm nghệ thuật bình thường, chẳng ra dáng trung tâm vũ trụ gì cả”.</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Câu 6</a:t>
            </a:r>
            <a:r>
              <a:rPr lang="vi-VN" sz="2400" dirty="0">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Nếu công nghệ gen trở thành hiện thực, những thí nghiệm nếu thành công sẽ mở ra triển vọng cứu sống hàng triệu người trên thế giới đang chờ thay tạng, ghép tạng mỗi năm.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7.</a:t>
            </a:r>
            <a:r>
              <a:rPr lang="vi-VN" sz="2400" dirty="0">
                <a:solidFill>
                  <a:srgbClr val="000000"/>
                </a:solidFill>
                <a:effectLst/>
                <a:latin typeface="Times New Roman" panose="02020603050405020304" pitchFamily="18" charset="0"/>
                <a:ea typeface="Times New Roman" panose="02020603050405020304" pitchFamily="18" charset="0"/>
              </a:rPr>
              <a:t> Đắc sắc nghệ thuật của văn bản.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Cốt truyện: Tưởng tượng, dựa trên giả thuyết về công nghệ gen.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Sự việc: li kì.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Không gian: Ngoài trái đất (tâm vũ trụ).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Thời gian: Dịch chuyển giữa hiện tại và cổ đại.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Nhân vật: Có trí thông minh, ưa phiêu lưu, mạo hiểm; nhân vật kì ảo (con ngựa có cánh, …) </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1934969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016758"/>
          </a:xfrm>
          <a:prstGeom prst="rect">
            <a:avLst/>
          </a:prstGeom>
          <a:noFill/>
        </p:spPr>
        <p:txBody>
          <a:bodyPr wrap="square" rtlCol="0">
            <a:spAutoFit/>
          </a:bodyPr>
          <a:lstStyle/>
          <a:p>
            <a:pPr algn="ctr"/>
            <a:r>
              <a:rPr lang="pt-BR" sz="2000" b="1" dirty="0">
                <a:solidFill>
                  <a:srgbClr val="000000"/>
                </a:solidFill>
                <a:effectLst/>
                <a:latin typeface="Times New Roman" panose="02020603050405020304" pitchFamily="18" charset="0"/>
                <a:ea typeface="Times New Roman" panose="02020603050405020304" pitchFamily="18" charset="0"/>
              </a:rPr>
              <a:t>PHIẾU HỌC TẬP SỐ 2</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b="1" dirty="0">
                <a:effectLst/>
                <a:latin typeface="Times New Roman" panose="02020603050405020304" pitchFamily="18" charset="0"/>
                <a:ea typeface="Times New Roman" panose="02020603050405020304" pitchFamily="18" charset="0"/>
              </a:rPr>
              <a:t>Đọc đoạn văn bản sau</a:t>
            </a:r>
            <a:r>
              <a:rPr lang="pt-BR" sz="2000" b="1" dirty="0">
                <a:effectLst/>
                <a:latin typeface="Times New Roman" panose="02020603050405020304" pitchFamily="18" charset="0"/>
                <a:ea typeface="Times New Roman" panose="02020603050405020304" pitchFamily="18" charset="0"/>
              </a:rPr>
              <a:t> v</a:t>
            </a:r>
            <a:r>
              <a:rPr lang="vi-VN" sz="2000" b="1" dirty="0">
                <a:effectLst/>
                <a:latin typeface="Times New Roman" panose="02020603050405020304" pitchFamily="18" charset="0"/>
                <a:ea typeface="Times New Roman" panose="02020603050405020304" pitchFamily="18" charset="0"/>
              </a:rPr>
              <a:t>à trả lời các câu hỏi</a:t>
            </a:r>
            <a:r>
              <a:rPr lang="vi-VN" sz="2000"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b="1" dirty="0">
                <a:effectLst/>
                <a:latin typeface="Times New Roman" panose="02020603050405020304" pitchFamily="18" charset="0"/>
                <a:ea typeface="Times New Roman" panose="02020603050405020304" pitchFamily="18" charset="0"/>
              </a:rPr>
              <a:t>	</a:t>
            </a:r>
            <a:r>
              <a:rPr lang="vi-VN" sz="2000" i="1" dirty="0">
                <a:effectLst/>
                <a:latin typeface="Times New Roman" panose="02020603050405020304" pitchFamily="18" charset="0"/>
                <a:ea typeface="Times New Roman" panose="02020603050405020304" pitchFamily="18" charset="0"/>
              </a:rPr>
              <a:t>Tôi chạy lại những cây nấm khổng lồ cao hơn hai mét xen giữa những gốc dương xỉ cao ngất, rậm rạp. Đặt nhẹ tay lên đó, rồi cỗ thật mạnh một cái để kiểm chứng, tôi nói một lèo như thuyết trình.</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 Giuyn Véc- nơ là tác giả tiểu thuyết khoa học viễn tưởng vĩ đại nhất thế giới. Từ thế kỉ XIX ông đã có thẻ tiên tri về viễn cảnh những tàu điện ngầm, những tòa cao ốc, thậm chí cả việc con người đặt chân lên Mặt Trăng. Ông ta từng viết một quyển sách nhan đề “Hành trình vào Tâm Trái Đất”. Trong đó kể về những cây nấm cổ đại khổng lồ, những con khủng long từ thời tiền sử, những con chim điện quý hiếm... Nói chung, cái gọi là Tâm Trái Đất ấy cũng giống như một bảo tàng sống động, lưu giữ tất cả những gì đã biến mất khỏi mặt đất.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-Thần đồng mê mải những lời giảng giải của tôi. Hắn là nhà khoa học. Câu hỏi đầu tiên chạy qua đầu hắn chắc chắn là: Sao có thể lưu giữ được những “hiện vật” này? Hắn cũng sờ lên thân cây để chắc chắn đó không phải là hư ảnh được thời gian lưu giữ tại một chiều không gian thứ tư.</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301931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124754"/>
          </a:xfrm>
          <a:prstGeom prst="rect">
            <a:avLst/>
          </a:prstGeom>
          <a:noFill/>
        </p:spPr>
        <p:txBody>
          <a:bodyPr wrap="square" rtlCol="0">
            <a:spAutoFit/>
          </a:bodyPr>
          <a:lstStyle/>
          <a:p>
            <a:pPr marL="0" marR="0" algn="just">
              <a:spcBef>
                <a:spcPts val="0"/>
              </a:spcBef>
              <a:spcAft>
                <a:spcPts val="0"/>
              </a:spcAft>
            </a:pPr>
            <a:r>
              <a:rPr lang="vi-VN" sz="2800" i="1" dirty="0">
                <a:effectLst/>
                <a:latin typeface="Times New Roman" panose="02020603050405020304" pitchFamily="18" charset="0"/>
                <a:ea typeface="Times New Roman" panose="02020603050405020304" pitchFamily="18" charset="0"/>
              </a:rPr>
              <a:t>Chúng tôi nghe đâu đó tiếng vo ve của côn trùng đang đến gần. Ngẩng lên, chúng tôi thấy một con chuồn chuồn khổng lồ đang bay qua với sải cánh rộng như của loài đại  bàng. Thân hình nó óng ánh lân tinh! Bốn cái cánh khỏe khoắc, đập nhanh như cánh quạt. Đứng giữa khu rừng cổ sinh này, chúng tôi chẳng khác gì loài vật kí sinh nhỏ bé, thậm chí, còn chẳng to hơn một con côn trùng.</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(Hà Thủy Nguyên, Thiên Mã, NXB Kim Đồng, Hà Nội, 2011)</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effectLst/>
                <a:latin typeface="Times New Roman" panose="02020603050405020304" pitchFamily="18" charset="0"/>
                <a:ea typeface="Times New Roman" panose="02020603050405020304" pitchFamily="18" charset="0"/>
              </a:rPr>
              <a:t>Câu 1.</a:t>
            </a:r>
            <a:r>
              <a:rPr lang="vi-VN" sz="2800" dirty="0">
                <a:effectLst/>
                <a:latin typeface="Times New Roman" panose="02020603050405020304" pitchFamily="18" charset="0"/>
                <a:ea typeface="Times New Roman" panose="02020603050405020304" pitchFamily="18" charset="0"/>
              </a:rPr>
              <a:t> Người kể chuyện kể ở ngôi mấy? Vì sao em biết?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effectLst/>
                <a:latin typeface="Times New Roman" panose="02020603050405020304" pitchFamily="18" charset="0"/>
                <a:ea typeface="Times New Roman" panose="02020603050405020304" pitchFamily="18" charset="0"/>
              </a:rPr>
              <a:t>Câu 2</a:t>
            </a:r>
            <a:r>
              <a:rPr lang="vi-VN" sz="2800" dirty="0">
                <a:effectLst/>
                <a:latin typeface="Times New Roman" panose="02020603050405020304" pitchFamily="18" charset="0"/>
                <a:ea typeface="Times New Roman" panose="02020603050405020304" pitchFamily="18" charset="0"/>
              </a:rPr>
              <a:t>. Tâm trái đất theo như miêu tả của Giuyn Véc-nơ như thế nào?</a:t>
            </a:r>
            <a:endParaRPr lang="en-US" sz="2800" dirty="0">
              <a:effectLst/>
              <a:latin typeface="Times New Roman" panose="02020603050405020304" pitchFamily="18" charset="0"/>
              <a:ea typeface="Times New Roman" panose="02020603050405020304" pitchFamily="18" charset="0"/>
            </a:endParaRPr>
          </a:p>
          <a:p>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rPr>
              <a:t> chi </a:t>
            </a:r>
            <a:r>
              <a:rPr lang="en-US" sz="2800" dirty="0" err="1">
                <a:effectLst/>
                <a:latin typeface="Times New Roman" panose="02020603050405020304" pitchFamily="18" charset="0"/>
                <a:ea typeface="Times New Roman" panose="02020603050405020304" pitchFamily="18" charset="0"/>
              </a:rPr>
              <a:t>tiết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tưởng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phú</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Trụ</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52952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86360" y="762000"/>
            <a:ext cx="9067800" cy="5262979"/>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I. Kiến thức cơ bản</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a. Thể loại:</a:t>
            </a:r>
            <a:r>
              <a:rPr lang="vi-VN" sz="2400" dirty="0">
                <a:latin typeface="Times New Roman" panose="02020603050405020304" pitchFamily="18" charset="0"/>
                <a:cs typeface="Times New Roman" panose="02020603050405020304" pitchFamily="18" charset="0"/>
              </a:rPr>
              <a:t> Truyện ngụ ngôn</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b. Nội dung</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Truyện "Ếch ngồi đáy giếng": Từ câu chuyện về cách nhìn thế giới bên ngoài chỉ qua miệng giếng nhỏ hẹp của chú ếch, truyện "Ếch ngồi đáy giếng" ngụ ý phê phán những kẻ hiểu biết cạn hẹp mà lại huênh hoang, khuyên nhủ người ta phải cố gắng mở rộng tầm hiểu biết của mình, không được chủ quan kiêu ngạo.</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Thành ngữ: "Ếch ngồi đáy giếng".</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 Bố cục</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Chia làm 2 phần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Phần 1: từ đầu đến "như một vị chúa tể": Kể chuyện Ếch khi ở trong giếng.</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Phần 2: phần còn lại: Kể truyện Ếch khi ra khỏi giếng.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86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124754"/>
          </a:xfrm>
          <a:prstGeom prst="rect">
            <a:avLst/>
          </a:prstGeom>
          <a:noFill/>
        </p:spPr>
        <p:txBody>
          <a:bodyPr wrap="square" rtlCol="0">
            <a:spAutoFit/>
          </a:bodyPr>
          <a:lstStyle/>
          <a:p>
            <a:pPr marL="0" marR="0" algn="just">
              <a:spcBef>
                <a:spcPts val="0"/>
              </a:spcBef>
              <a:spcAft>
                <a:spcPts val="0"/>
              </a:spcAft>
            </a:pPr>
            <a:r>
              <a:rPr lang="vi-VN" sz="2800" i="1" dirty="0">
                <a:effectLst/>
                <a:latin typeface="Times New Roman" panose="02020603050405020304" pitchFamily="18" charset="0"/>
                <a:ea typeface="Times New Roman" panose="02020603050405020304" pitchFamily="18" charset="0"/>
              </a:rPr>
              <a:t>Chúng tôi nghe đâu đó tiếng vo ve của côn trùng đang đến gần. Ngẩng lên, chúng tôi thấy một con chuồn chuồn khổng lồ đang bay qua với sải cánh rộng như của loài đại  bàng. Thân hình nó óng ánh lân tinh! Bốn cái cánh khỏe khoắc, đập nhanh như cánh quạt. Đứng giữa khu rừng cổ sinh này, chúng tôi chẳng khác gì loài vật kí sinh nhỏ bé, thậm chí, còn chẳng to hơn một con côn trùng.</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(Hà Thủy Nguyên, Thiên Mã, NXB Kim Đồng, Hà Nội, 2011)</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effectLst/>
                <a:latin typeface="Times New Roman" panose="02020603050405020304" pitchFamily="18" charset="0"/>
                <a:ea typeface="Times New Roman" panose="02020603050405020304" pitchFamily="18" charset="0"/>
              </a:rPr>
              <a:t>Câu 1.</a:t>
            </a:r>
            <a:r>
              <a:rPr lang="vi-VN" sz="2800" dirty="0">
                <a:effectLst/>
                <a:latin typeface="Times New Roman" panose="02020603050405020304" pitchFamily="18" charset="0"/>
                <a:ea typeface="Times New Roman" panose="02020603050405020304" pitchFamily="18" charset="0"/>
              </a:rPr>
              <a:t> Người kể chuyện kể ở ngôi mấy? Vì sao em biết?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effectLst/>
                <a:latin typeface="Times New Roman" panose="02020603050405020304" pitchFamily="18" charset="0"/>
                <a:ea typeface="Times New Roman" panose="02020603050405020304" pitchFamily="18" charset="0"/>
              </a:rPr>
              <a:t>Câu 2</a:t>
            </a:r>
            <a:r>
              <a:rPr lang="vi-VN" sz="2800" dirty="0">
                <a:effectLst/>
                <a:latin typeface="Times New Roman" panose="02020603050405020304" pitchFamily="18" charset="0"/>
                <a:ea typeface="Times New Roman" panose="02020603050405020304" pitchFamily="18" charset="0"/>
              </a:rPr>
              <a:t>. Tâm trái đất theo như miêu tả của Giuyn Véc-nơ như thế nào?</a:t>
            </a:r>
            <a:endParaRPr lang="en-US" sz="2800" dirty="0">
              <a:effectLst/>
              <a:latin typeface="Times New Roman" panose="02020603050405020304" pitchFamily="18" charset="0"/>
              <a:ea typeface="Times New Roman" panose="02020603050405020304" pitchFamily="18" charset="0"/>
            </a:endParaRPr>
          </a:p>
          <a:p>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rPr>
              <a:t> chi </a:t>
            </a:r>
            <a:r>
              <a:rPr lang="en-US" sz="2800" dirty="0" err="1">
                <a:effectLst/>
                <a:latin typeface="Times New Roman" panose="02020603050405020304" pitchFamily="18" charset="0"/>
                <a:ea typeface="Times New Roman" panose="02020603050405020304" pitchFamily="18" charset="0"/>
              </a:rPr>
              <a:t>tiết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tưởng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phú</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Trụ</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1813276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4955203"/>
          </a:xfrm>
          <a:prstGeom prst="rect">
            <a:avLst/>
          </a:prstGeom>
          <a:noFill/>
        </p:spPr>
        <p:txBody>
          <a:bodyPr wrap="square" rtlCol="0">
            <a:spAutoFit/>
          </a:bodyPr>
          <a:lstStyle/>
          <a:p>
            <a:pPr marL="0" marR="0" algn="ctr">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Gợi ý trả lời</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1. </a:t>
            </a:r>
            <a:r>
              <a:rPr lang="vi-VN" sz="2400" dirty="0">
                <a:solidFill>
                  <a:srgbClr val="000000"/>
                </a:solidFill>
                <a:effectLst/>
                <a:latin typeface="Times New Roman" panose="02020603050405020304" pitchFamily="18" charset="0"/>
                <a:ea typeface="Times New Roman" panose="02020603050405020304" pitchFamily="18" charset="0"/>
              </a:rPr>
              <a:t>Người kể chuyện ở ngôi 1. Dấu hiệu: Xưng “tôi”.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2.</a:t>
            </a:r>
            <a:r>
              <a:rPr lang="vi-VN" sz="2400" dirty="0">
                <a:solidFill>
                  <a:srgbClr val="000000"/>
                </a:solidFill>
                <a:effectLst/>
                <a:latin typeface="Times New Roman" panose="02020603050405020304" pitchFamily="18" charset="0"/>
                <a:ea typeface="Times New Roman" panose="02020603050405020304" pitchFamily="18" charset="0"/>
              </a:rPr>
              <a:t>Theo như Giuyn Véc-nơ, tâm Trái Đất cũng giống như một bảo tàng sống động, lưu giữ tất cả những gì đã biến mất khỏi mặt đất như là những cây nấm cổ đại khổng lồ, những con khủng long, những con chim điện quý hiếm,....</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3</a:t>
            </a:r>
            <a:r>
              <a:rPr lang="vi-VN"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 Những cây nấm khổng lồ cao hơn hai mét xen giữa những gốc dương xỉ cao ngất, rậm rạp;</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 Con chuồn chuồn khổng lồ đang bay qua với sải cánh rộng như của loài đại bàng. Thân hình nó óng ánh lân tinh! Bốn cái cánh khỏe khoắn, đập nhanh như cánh quạt.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800" dirty="0"/>
          </a:p>
        </p:txBody>
      </p:sp>
    </p:spTree>
    <p:extLst>
      <p:ext uri="{BB962C8B-B14F-4D97-AF65-F5344CB8AC3E}">
        <p14:creationId xmlns:p14="http://schemas.microsoft.com/office/powerpoint/2010/main" val="9986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001643"/>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3. Ngữ liệu Đọc Hiểu ngoài SGK</a:t>
            </a:r>
            <a:endParaRPr lang="en-US" sz="2400" dirty="0">
              <a:latin typeface="Times New Roman" panose="02020603050405020304" pitchFamily="18" charset="0"/>
              <a:cs typeface="Times New Roman" panose="02020603050405020304" pitchFamily="18" charset="0"/>
            </a:endParaRPr>
          </a:p>
          <a:p>
            <a:pPr algn="ctr"/>
            <a:r>
              <a:rPr lang="en-US" sz="2400" b="1" dirty="0">
                <a:solidFill>
                  <a:srgbClr val="0070C0"/>
                </a:solidFill>
                <a:latin typeface="Times New Roman" panose="02020603050405020304" pitchFamily="18" charset="0"/>
                <a:cs typeface="Times New Roman" panose="02020603050405020304" pitchFamily="18" charset="0"/>
              </a:rPr>
              <a:t>PHIẾU HỌC TẬP SỐ 3</a:t>
            </a:r>
            <a:endParaRPr lang="en-US" sz="2400" dirty="0">
              <a:solidFill>
                <a:srgbClr val="0070C0"/>
              </a:solidFill>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trả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b="1" dirty="0">
                <a:solidFill>
                  <a:srgbClr val="0070C0"/>
                </a:solidFill>
                <a:latin typeface="Times New Roman" panose="02020603050405020304" pitchFamily="18" charset="0"/>
                <a:cs typeface="Times New Roman" panose="02020603050405020304" pitchFamily="18" charset="0"/>
              </a:rPr>
              <a:t>ĐỊA ĐÀNG TRẦN GIAN</a:t>
            </a:r>
            <a:endParaRPr lang="en-US" sz="2400" dirty="0">
              <a:solidFill>
                <a:srgbClr val="0070C0"/>
              </a:solidFill>
              <a:latin typeface="Times New Roman" panose="02020603050405020304" pitchFamily="18" charset="0"/>
              <a:cs typeface="Times New Roman" panose="02020603050405020304" pitchFamily="18" charset="0"/>
            </a:endParaRPr>
          </a:p>
          <a:p>
            <a:pPr algn="just"/>
            <a:r>
              <a:rPr lang="en-US" sz="2400" i="1" dirty="0" err="1">
                <a:latin typeface="Times New Roman" panose="02020603050405020304" pitchFamily="18" charset="0"/>
                <a:cs typeface="Times New Roman" panose="02020603050405020304" pitchFamily="18" charset="0"/>
              </a:rPr>
              <a:t>Rồi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Peter Gilles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tiếng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xin</a:t>
            </a:r>
            <a:r>
              <a:rPr lang="en-US" sz="2400" i="1" dirty="0">
                <a:latin typeface="Times New Roman" panose="02020603050405020304" pitchFamily="18" charset="0"/>
                <a:cs typeface="Times New Roman" panose="02020603050405020304" pitchFamily="18" charset="0"/>
              </a:rPr>
              <a:t> Raphael </a:t>
            </a:r>
            <a:r>
              <a:rPr lang="en-US" sz="2400" i="1" dirty="0" err="1">
                <a:latin typeface="Times New Roman" panose="02020603050405020304" pitchFamily="18" charset="0"/>
                <a:cs typeface="Times New Roman" panose="02020603050405020304" pitchFamily="18" charset="0"/>
              </a:rPr>
              <a:t>tiên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bèn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xếp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rồi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sau</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RAPHAEL: Ta </a:t>
            </a:r>
            <a:r>
              <a:rPr lang="en-US" sz="2400" i="1" dirty="0" err="1">
                <a:latin typeface="Times New Roman" panose="02020603050405020304" pitchFamily="18" charset="0"/>
                <a:cs typeface="Times New Roman" panose="02020603050405020304" pitchFamily="18" charset="0"/>
              </a:rPr>
              <a:t>bắt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đảo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quãng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giữa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chừng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dặm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sang </a:t>
            </a:r>
            <a:r>
              <a:rPr lang="en-US" sz="2400" i="1" dirty="0" err="1">
                <a:latin typeface="Times New Roman" panose="02020603050405020304" pitchFamily="18" charset="0"/>
                <a:cs typeface="Times New Roman" panose="02020603050405020304" pitchFamily="18" charset="0"/>
              </a:rPr>
              <a:t>bờ</a:t>
            </a:r>
            <a:r>
              <a:rPr lang="en-US" sz="2400" i="1" dirty="0">
                <a:latin typeface="Times New Roman" panose="02020603050405020304" pitchFamily="18" charset="0"/>
                <a:cs typeface="Times New Roman" panose="02020603050405020304" pitchFamily="18" charset="0"/>
              </a:rPr>
              <a:t> kia.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chỗ</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bao, </a:t>
            </a:r>
            <a:r>
              <a:rPr lang="en-US" sz="2400" i="1" dirty="0" err="1">
                <a:latin typeface="Times New Roman" panose="02020603050405020304" pitchFamily="18" charset="0"/>
                <a:cs typeface="Times New Roman" panose="02020603050405020304" pitchFamily="18" charset="0"/>
              </a:rPr>
              <a:t>chỉ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 com-pa, </a:t>
            </a:r>
            <a:r>
              <a:rPr lang="en-US" sz="2400" i="1" dirty="0" err="1">
                <a:latin typeface="Times New Roman" panose="02020603050405020304" pitchFamily="18" charset="0"/>
                <a:cs typeface="Times New Roman" panose="02020603050405020304" pitchFamily="18" charset="0"/>
              </a:rPr>
              <a:t>nỗi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toàn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đảo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thành</a:t>
            </a:r>
            <a:r>
              <a:rPr lang="en-US" sz="2400" i="1" dirty="0">
                <a:latin typeface="Times New Roman" panose="02020603050405020304" pitchFamily="18" charset="0"/>
                <a:cs typeface="Times New Roman" panose="02020603050405020304" pitchFamily="18" charset="0"/>
              </a:rPr>
              <a:t> ra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khoảng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dặm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Đúng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liềm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mỏm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chóp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bởi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xấp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dặm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đảo</a:t>
            </a:r>
            <a:r>
              <a:rPr lang="en-US" sz="2400" i="1" dirty="0">
                <a:latin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cs typeface="Times New Roman" panose="02020603050405020304" pitchFamily="18" charset="0"/>
              </a:rPr>
              <a:t>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mênh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giữa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đảo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bao </a:t>
            </a:r>
            <a:r>
              <a:rPr lang="en-US" sz="2400" i="1" dirty="0" err="1">
                <a:latin typeface="Times New Roman" panose="02020603050405020304" pitchFamily="18" charset="0"/>
                <a:cs typeface="Times New Roman" panose="02020603050405020304" pitchFamily="18" charset="0"/>
              </a:rPr>
              <a:t>bọc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êm</a:t>
            </a:r>
            <a:r>
              <a:rPr lang="en-US" sz="2400" i="1" dirty="0">
                <a:latin typeface="Times New Roman" panose="02020603050405020304" pitchFamily="18" charset="0"/>
                <a:cs typeface="Times New Roman" panose="02020603050405020304" pitchFamily="18" charset="0"/>
              </a:rPr>
              <a:t> ả.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726944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016758"/>
          </a:xfrm>
          <a:prstGeom prst="rect">
            <a:avLst/>
          </a:prstGeom>
          <a:noFill/>
        </p:spPr>
        <p:txBody>
          <a:bodyPr wrap="square" rtlCol="0">
            <a:spAutoFit/>
          </a:bodyPr>
          <a:lstStyle/>
          <a:p>
            <a:pPr algn="just"/>
            <a:r>
              <a:rPr lang="en-US" sz="2000" i="1" dirty="0" err="1">
                <a:latin typeface="Times New Roman" panose="02020603050405020304" pitchFamily="18" charset="0"/>
                <a:cs typeface="Times New Roman" panose="02020603050405020304" pitchFamily="18" charset="0"/>
              </a:rPr>
              <a:t>Vậy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vịnh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yên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tĩnh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ngay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giữa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trở</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lớn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thuận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thuyền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bè</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dong </a:t>
            </a:r>
            <a:r>
              <a:rPr lang="en-US" sz="2000" i="1" dirty="0" err="1">
                <a:latin typeface="Times New Roman" panose="02020603050405020304" pitchFamily="18" charset="0"/>
                <a:cs typeface="Times New Roman" panose="02020603050405020304" pitchFamily="18" charset="0"/>
              </a:rPr>
              <a:t>buồm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theo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đủ</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mọi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hướng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Vùng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hẹp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trở</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doi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hòn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núi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cao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hằn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nước</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ngay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giữa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xây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đài</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lính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Chỉ</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địa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rõ</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vùng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nguy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tàu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bè</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vào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cách</a:t>
            </a:r>
            <a:r>
              <a:rPr lang="en-US" sz="2000" i="1" dirty="0">
                <a:latin typeface="Times New Roman" panose="02020603050405020304" pitchFamily="18" charset="0"/>
                <a:cs typeface="Times New Roman" panose="02020603050405020304" pitchFamily="18" charset="0"/>
              </a:rPr>
              <a:t> an </a:t>
            </a:r>
            <a:r>
              <a:rPr lang="en-US" sz="2000" i="1" dirty="0" err="1">
                <a:latin typeface="Times New Roman" panose="02020603050405020304" pitchFamily="18" charset="0"/>
                <a:cs typeface="Times New Roman" panose="02020603050405020304" pitchFamily="18" charset="0"/>
              </a:rPr>
              <a:t>toàn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Utopia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tàu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thuyền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ngoại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quốc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đảo</a:t>
            </a:r>
            <a:endParaRPr lang="en-US" sz="2000" dirty="0">
              <a:latin typeface="Times New Roman" panose="02020603050405020304" pitchFamily="18" charset="0"/>
              <a:cs typeface="Times New Roman" panose="02020603050405020304" pitchFamily="18" charset="0"/>
            </a:endParaRPr>
          </a:p>
          <a:p>
            <a:pPr algn="just"/>
            <a:r>
              <a:rPr lang="en-US" sz="2000" i="1" dirty="0" err="1">
                <a:latin typeface="Times New Roman" panose="02020603050405020304" pitchFamily="18" charset="0"/>
                <a:cs typeface="Times New Roman" panose="02020603050405020304" pitchFamily="18" charset="0"/>
              </a:rPr>
              <a:t>Mỗi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bệnh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lớn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khoảng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phố</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nhỏ</a:t>
            </a:r>
            <a:r>
              <a:rPr lang="en-US" sz="2000" i="1" dirty="0">
                <a:latin typeface="Times New Roman" panose="02020603050405020304" pitchFamily="18" charset="0"/>
                <a:cs typeface="Times New Roman" panose="02020603050405020304" pitchFamily="18" charset="0"/>
              </a:rPr>
              <a:t>. Ý </a:t>
            </a:r>
            <a:r>
              <a:rPr lang="en-US" sz="2000" i="1" dirty="0" err="1">
                <a:latin typeface="Times New Roman" panose="02020603050405020304" pitchFamily="18" charset="0"/>
                <a:cs typeface="Times New Roman" panose="02020603050405020304" pitchFamily="18" charset="0"/>
              </a:rPr>
              <a:t>tưởng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vừa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bệnh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vừa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tốt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cách</a:t>
            </a:r>
            <a:r>
              <a:rPr lang="en-US" sz="2000" i="1" dirty="0">
                <a:latin typeface="Times New Roman" panose="02020603050405020304" pitchFamily="18" charset="0"/>
                <a:cs typeface="Times New Roman" panose="02020603050405020304" pitchFamily="18" charset="0"/>
              </a:rPr>
              <a:t> li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bệnh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truyền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nhiễm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bệnh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rất</a:t>
            </a:r>
            <a:r>
              <a:rPr lang="en-US" sz="2000" i="1" dirty="0">
                <a:latin typeface="Times New Roman" panose="02020603050405020304" pitchFamily="18" charset="0"/>
                <a:cs typeface="Times New Roman" panose="02020603050405020304" pitchFamily="18" charset="0"/>
              </a:rPr>
              <a:t> chu </a:t>
            </a:r>
            <a:r>
              <a:rPr lang="en-US" sz="2000" i="1" dirty="0" err="1">
                <a:latin typeface="Times New Roman" panose="02020603050405020304" pitchFamily="18" charset="0"/>
                <a:cs typeface="Times New Roman" panose="02020603050405020304" pitchFamily="18" charset="0"/>
              </a:rPr>
              <a:t>đáo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luôn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đủ</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thuốc</a:t>
            </a:r>
            <a:r>
              <a:rPr lang="en-US" sz="2000" i="1" dirty="0">
                <a:latin typeface="Times New Roman" panose="02020603050405020304" pitchFamily="18" charset="0"/>
                <a:cs typeface="Times New Roman" panose="02020603050405020304" pitchFamily="18" charset="0"/>
              </a:rPr>
              <a:t> men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hộ</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lương</a:t>
            </a:r>
            <a:r>
              <a:rPr lang="en-US" sz="2000" i="1" dirty="0">
                <a:latin typeface="Times New Roman" panose="02020603050405020304" pitchFamily="18" charset="0"/>
                <a:cs typeface="Times New Roman" panose="02020603050405020304" pitchFamily="18" charset="0"/>
              </a:rPr>
              <a:t> y </a:t>
            </a:r>
            <a:r>
              <a:rPr lang="en-US" sz="2000" i="1" dirty="0" err="1">
                <a:latin typeface="Times New Roman" panose="02020603050405020304" pitchFamily="18" charset="0"/>
                <a:cs typeface="Times New Roman" panose="02020603050405020304" pitchFamily="18" charset="0"/>
              </a:rPr>
              <a:t>kiêm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từ</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mẫu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nỗi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hễ</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ốm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ai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muốn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bệnh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muốn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nằm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đai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hậu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thuận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nhờ</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sức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khắc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nghiệt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rất</a:t>
            </a:r>
            <a:r>
              <a:rPr lang="en-US" sz="2000" i="1" dirty="0">
                <a:latin typeface="Times New Roman" panose="02020603050405020304" pitchFamily="18" charset="0"/>
                <a:cs typeface="Times New Roman" panose="02020603050405020304" pitchFamily="18" charset="0"/>
              </a:rPr>
              <a:t> chu </a:t>
            </a:r>
            <a:r>
              <a:rPr lang="en-US" sz="2000" i="1" dirty="0" err="1">
                <a:latin typeface="Times New Roman" panose="02020603050405020304" pitchFamily="18" charset="0"/>
                <a:cs typeface="Times New Roman" panose="02020603050405020304" pitchFamily="18" charset="0"/>
              </a:rPr>
              <a:t>đáo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chỉnh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đốn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khiếm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khuyết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đai</a:t>
            </a:r>
            <a:r>
              <a:rPr lang="en-US" sz="2000"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5806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370975"/>
          </a:xfrm>
          <a:prstGeom prst="rect">
            <a:avLst/>
          </a:prstGeom>
          <a:noFill/>
        </p:spPr>
        <p:txBody>
          <a:bodyPr wrap="square" rtlCol="0">
            <a:spAutoFit/>
          </a:bodyPr>
          <a:lstStyle/>
          <a:p>
            <a:pPr algn="just"/>
            <a:r>
              <a:rPr lang="en-US" sz="2400" i="1" dirty="0" err="1">
                <a:latin typeface="Times New Roman" panose="02020603050405020304" pitchFamily="18" charset="0"/>
                <a:cs typeface="Times New Roman" panose="02020603050405020304" pitchFamily="18" charset="0"/>
              </a:rPr>
              <a:t>Kết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mọi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mắc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pháp</a:t>
            </a:r>
            <a:r>
              <a:rPr lang="en-US" sz="2400" i="1" dirty="0">
                <a:latin typeface="Times New Roman" panose="02020603050405020304" pitchFamily="18" charset="0"/>
                <a:cs typeface="Times New Roman" panose="02020603050405020304" pitchFamily="18" charset="0"/>
              </a:rPr>
              <a:t> khoa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kì</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nghèo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kiệt</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(T. More, Utopia -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gian</a:t>
            </a:r>
            <a:r>
              <a:rPr lang="en-US" sz="2400" i="1" dirty="0">
                <a:latin typeface="Times New Roman" panose="02020603050405020304" pitchFamily="18" charset="0"/>
                <a:cs typeface="Times New Roman" panose="02020603050405020304" pitchFamily="18" charset="0"/>
              </a:rPr>
              <a:t>, NXB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Nhã</a:t>
            </a:r>
            <a:r>
              <a:rPr lang="en-US" sz="2400" i="1" dirty="0">
                <a:latin typeface="Times New Roman" panose="02020603050405020304" pitchFamily="18" charset="0"/>
                <a:cs typeface="Times New Roman" panose="02020603050405020304" pitchFamily="18" charset="0"/>
              </a:rPr>
              <a:t> Nam, 2006, tr. 86, 87, 88, 108, 110, 152)</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Utopia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Utopia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6. </a:t>
            </a: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Utopia,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T.More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7</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nay.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94403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755422"/>
          </a:xfrm>
          <a:prstGeom prst="rect">
            <a:avLst/>
          </a:prstGeom>
          <a:noFill/>
        </p:spPr>
        <p:txBody>
          <a:bodyPr wrap="square" rtlCol="0">
            <a:spAutoFit/>
          </a:bodyPr>
          <a:lstStyle/>
          <a:p>
            <a:pPr marL="0" marR="0" algn="ctr">
              <a:spcBef>
                <a:spcPts val="0"/>
              </a:spcBef>
              <a:spcAft>
                <a:spcPts val="0"/>
              </a:spcAft>
            </a:pPr>
            <a:r>
              <a:rPr lang="en-US" sz="2000" b="1" dirty="0" err="1">
                <a:effectLst/>
                <a:latin typeface="Times New Roman" panose="02020603050405020304" pitchFamily="18" charset="0"/>
                <a:ea typeface="Times New Roman" panose="02020603050405020304" pitchFamily="18" charset="0"/>
              </a:rPr>
              <a:t>Gợi</a:t>
            </a:r>
            <a:r>
              <a:rPr lang="en-US" sz="2000" b="1" dirty="0">
                <a:effectLst/>
                <a:latin typeface="Times New Roman" panose="02020603050405020304" pitchFamily="18" charset="0"/>
                <a:ea typeface="Times New Roman" panose="02020603050405020304" pitchFamily="18" charset="0"/>
              </a:rPr>
              <a:t> ý </a:t>
            </a:r>
            <a:r>
              <a:rPr lang="en-US" sz="2000" b="1" dirty="0" err="1">
                <a:effectLst/>
                <a:latin typeface="Times New Roman" panose="02020603050405020304" pitchFamily="18" charset="0"/>
                <a:ea typeface="Times New Roman" panose="02020603050405020304" pitchFamily="18" charset="0"/>
              </a:rPr>
              <a:t>đáp</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án</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685800" algn="l"/>
              </a:tabLs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1. </a:t>
            </a:r>
            <a:r>
              <a:rPr lang="en-US" sz="2000" dirty="0" err="1">
                <a:effectLst/>
                <a:latin typeface="Times New Roman" panose="02020603050405020304" pitchFamily="18" charset="0"/>
                <a:ea typeface="Times New Roman" panose="02020603050405020304" pitchFamily="18" charset="0"/>
              </a:rPr>
              <a:t>Văn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thuộc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loại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Truyện</a:t>
            </a:r>
            <a:r>
              <a:rPr lang="en-US" sz="2000" dirty="0">
                <a:effectLst/>
                <a:latin typeface="Times New Roman" panose="02020603050405020304" pitchFamily="18" charset="0"/>
                <a:ea typeface="Times New Roman" panose="02020603050405020304" pitchFamily="18" charset="0"/>
              </a:rPr>
              <a:t> khoa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viễn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tưởng</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685800" algn="l"/>
              </a:tabLs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2. </a:t>
            </a:r>
            <a:r>
              <a:rPr lang="en-US" sz="2000" dirty="0" err="1">
                <a:effectLst/>
                <a:latin typeface="Times New Roman" panose="02020603050405020304" pitchFamily="18" charset="0"/>
                <a:ea typeface="Times New Roman" panose="02020603050405020304" pitchFamily="18" charset="0"/>
              </a:rPr>
              <a:t>Đoạn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trích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nói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tưởng</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3. </a:t>
            </a:r>
            <a:r>
              <a:rPr lang="en-US" sz="2000" dirty="0" err="1">
                <a:effectLst/>
                <a:latin typeface="Times New Roman" panose="02020603050405020304" pitchFamily="18" charset="0"/>
                <a:ea typeface="Times New Roman" panose="02020603050405020304" pitchFamily="18" charset="0"/>
              </a:rPr>
              <a:t>Địa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tự</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Utopia </a:t>
            </a:r>
            <a:r>
              <a:rPr lang="en-US" sz="2000" dirty="0" err="1">
                <a:effectLst/>
                <a:latin typeface="Times New Roman" panose="02020603050405020304" pitchFamily="18" charset="0"/>
                <a:ea typeface="Times New Roman" panose="02020603050405020304" pitchFamily="18" charset="0"/>
              </a:rPr>
              <a:t>đặc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biệt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vì</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rõ</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vùng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ngầm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bè</a:t>
            </a:r>
            <a:r>
              <a:rPr lang="en-US" sz="2000" dirty="0">
                <a:effectLst/>
                <a:latin typeface="Times New Roman" panose="02020603050405020304" pitchFamily="18" charset="0"/>
                <a:ea typeface="Times New Roman" panose="02020603050405020304" pitchFamily="18" charset="0"/>
              </a:rPr>
              <a:t> ra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cách</a:t>
            </a:r>
            <a:r>
              <a:rPr lang="en-US" sz="2000" dirty="0">
                <a:effectLst/>
                <a:latin typeface="Times New Roman" panose="02020603050405020304" pitchFamily="18" charset="0"/>
                <a:ea typeface="Times New Roman" panose="02020603050405020304" pitchFamily="18" charset="0"/>
              </a:rPr>
              <a:t> an </a:t>
            </a:r>
            <a:r>
              <a:rPr lang="en-US" sz="2000" dirty="0" err="1">
                <a:effectLst/>
                <a:latin typeface="Times New Roman" panose="02020603050405020304" pitchFamily="18" charset="0"/>
                <a:ea typeface="Times New Roman" panose="02020603050405020304" pitchFamily="18" charset="0"/>
              </a:rPr>
              <a:t>toàn</a:t>
            </a:r>
            <a:r>
              <a:rPr lang="en-US" sz="20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4. </a:t>
            </a:r>
            <a:r>
              <a:rPr lang="en-US" sz="2000" dirty="0" err="1">
                <a:effectLst/>
                <a:latin typeface="Times New Roman" panose="02020603050405020304" pitchFamily="18" charset="0"/>
                <a:ea typeface="Times New Roman" panose="02020603050405020304" pitchFamily="18" charset="0"/>
              </a:rPr>
              <a:t>Số</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câu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Mỗi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bệnh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khoảng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thành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phố</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nhỏ</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5. </a:t>
            </a:r>
            <a:r>
              <a:rPr lang="en-US" sz="2000" dirty="0" err="1">
                <a:effectLst/>
                <a:latin typeface="Times New Roman" panose="02020603050405020304" pitchFamily="18" charset="0"/>
                <a:ea typeface="Times New Roman" panose="02020603050405020304" pitchFamily="18" charset="0"/>
              </a:rPr>
              <a:t>Đất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Utopia </a:t>
            </a:r>
            <a:r>
              <a:rPr lang="en-US" sz="2000" dirty="0" err="1">
                <a:effectLst/>
                <a:latin typeface="Times New Roman" panose="02020603050405020304" pitchFamily="18" charset="0"/>
                <a:ea typeface="Times New Roman" panose="02020603050405020304" pitchFamily="18" charset="0"/>
              </a:rPr>
              <a:t>lại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xem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đường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vì</a:t>
            </a:r>
            <a:r>
              <a:rPr lang="en-US" sz="20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Y </a:t>
            </a:r>
            <a:r>
              <a:rPr lang="en-US" sz="2000" dirty="0" err="1">
                <a:effectLst/>
                <a:latin typeface="Times New Roman" panose="02020603050405020304" pitchFamily="18" charset="0"/>
                <a:ea typeface="Times New Roman" panose="02020603050405020304" pitchFamily="18" charset="0"/>
              </a:rPr>
              <a:t>tế</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đảm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tuổi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thọ</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trung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thế</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tỉ</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lệ</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mắc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bệnh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thấp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giúp</a:t>
            </a:r>
            <a:r>
              <a:rPr lang="en-US" sz="2000" dirty="0">
                <a:effectLst/>
                <a:latin typeface="Times New Roman" panose="02020603050405020304" pitchFamily="18" charset="0"/>
                <a:ea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tránh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xâm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kẻ</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thù</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ngoài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đai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canh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cằn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cỗi</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00050" algn="l"/>
              </a:tabLs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6. </a:t>
            </a:r>
            <a:r>
              <a:rPr lang="en-US" sz="2000" dirty="0">
                <a:effectLst/>
                <a:latin typeface="Times New Roman" panose="02020603050405020304" pitchFamily="18" charset="0"/>
                <a:ea typeface="Times New Roman" panose="02020603050405020304" pitchFamily="18" charset="0"/>
              </a:rPr>
              <a:t>Theo </a:t>
            </a:r>
            <a:r>
              <a:rPr lang="en-US" sz="2000" dirty="0" err="1">
                <a:effectLst/>
                <a:latin typeface="Times New Roman" panose="02020603050405020304" pitchFamily="18" charset="0"/>
                <a:ea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tưởng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rPr>
              <a:t> Utopia, </a:t>
            </a:r>
            <a:r>
              <a:rPr lang="en-US" sz="2000" dirty="0" err="1">
                <a:effectLst/>
                <a:latin typeface="Times New Roman" panose="02020603050405020304" pitchFamily="18" charset="0"/>
                <a:ea typeface="Times New Roman" panose="02020603050405020304" pitchFamily="18" charset="0"/>
              </a:rPr>
              <a:t>tác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T.More</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muốn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thê</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phủ</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nhận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đang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đẹp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ông</a:t>
            </a:r>
            <a:r>
              <a:rPr lang="en-US" sz="2000" dirty="0">
                <a:effectLst/>
                <a:latin typeface="Times New Roman" panose="02020603050405020304" pitchFamily="18" charset="0"/>
                <a:ea typeface="Times New Roman" panose="02020603050405020304" pitchFamily="18" charset="0"/>
              </a:rPr>
              <a:t>. Qua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cũng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nhắc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nhở</a:t>
            </a:r>
            <a:r>
              <a:rPr lang="en-US" sz="2000" dirty="0">
                <a:effectLst/>
                <a:latin typeface="Times New Roman" panose="02020603050405020304" pitchFamily="18" charset="0"/>
                <a:ea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hành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ngày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tốt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đẹp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hơn</a:t>
            </a:r>
            <a:r>
              <a:rPr lang="en-US" sz="20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400050" algn="l"/>
              </a:tabLs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7.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rPr>
              <a:t> chia </a:t>
            </a:r>
            <a:r>
              <a:rPr lang="en-US" sz="2000" dirty="0" err="1">
                <a:effectLst/>
                <a:latin typeface="Times New Roman" panose="02020603050405020304" pitchFamily="18" charset="0"/>
                <a:ea typeface="Times New Roman" panose="02020603050405020304" pitchFamily="18" charset="0"/>
              </a:rPr>
              <a:t>sẻ</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cảm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nhận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đảm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tế</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phù</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vi </a:t>
            </a:r>
            <a:r>
              <a:rPr lang="en-US" sz="2000" dirty="0" err="1">
                <a:effectLst/>
                <a:latin typeface="Times New Roman" panose="02020603050405020304" pitchFamily="18" charset="0"/>
                <a:ea typeface="Times New Roman" panose="02020603050405020304" pitchFamily="18" charset="0"/>
              </a:rPr>
              <a:t>phạm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đạo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đức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luật</a:t>
            </a:r>
            <a:r>
              <a:rPr lang="en-US" sz="20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2800" dirty="0"/>
          </a:p>
        </p:txBody>
      </p:sp>
    </p:spTree>
    <p:extLst>
      <p:ext uri="{BB962C8B-B14F-4D97-AF65-F5344CB8AC3E}">
        <p14:creationId xmlns:p14="http://schemas.microsoft.com/office/powerpoint/2010/main" val="35989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447645"/>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PHIẾU HỌC TẬP SỐ 4</a:t>
            </a:r>
            <a:endParaRPr lang="en-US" sz="2000" dirty="0">
              <a:latin typeface="Times New Roman" panose="02020603050405020304" pitchFamily="18" charset="0"/>
              <a:cs typeface="Times New Roman" panose="02020603050405020304" pitchFamily="18" charset="0"/>
            </a:endParaRPr>
          </a:p>
          <a:p>
            <a:pPr algn="just"/>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trả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dưới</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ctr"/>
            <a:r>
              <a:rPr lang="en-US" sz="2000" b="1" dirty="0">
                <a:solidFill>
                  <a:srgbClr val="0070C0"/>
                </a:solidFill>
                <a:latin typeface="Times New Roman" panose="02020603050405020304" pitchFamily="18" charset="0"/>
                <a:cs typeface="Times New Roman" panose="02020603050405020304" pitchFamily="18" charset="0"/>
              </a:rPr>
              <a:t>HOANG MẠC CHÂU PHI</a:t>
            </a:r>
            <a:endParaRPr lang="en-US" sz="2000" dirty="0">
              <a:solidFill>
                <a:srgbClr val="0070C0"/>
              </a:solidFill>
              <a:latin typeface="Times New Roman" panose="02020603050405020304" pitchFamily="18" charset="0"/>
              <a:cs typeface="Times New Roman" panose="02020603050405020304" pitchFamily="18" charset="0"/>
            </a:endParaRPr>
          </a:p>
          <a:p>
            <a:pPr algn="just"/>
            <a:r>
              <a:rPr lang="en-US" sz="2000" i="1" dirty="0" err="1">
                <a:latin typeface="Times New Roman" panose="02020603050405020304" pitchFamily="18" charset="0"/>
                <a:cs typeface="Times New Roman" panose="02020603050405020304" pitchFamily="18" charset="0"/>
              </a:rPr>
              <a:t>Đứng</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giữa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bếp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bếp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chuẩn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bữa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bốn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 Anh </a:t>
            </a:r>
            <a:r>
              <a:rPr lang="en-US" sz="2000" i="1" dirty="0" err="1">
                <a:latin typeface="Times New Roman" panose="02020603050405020304" pitchFamily="18" charset="0"/>
                <a:cs typeface="Times New Roman" panose="02020603050405020304" pitchFamily="18" charset="0"/>
              </a:rPr>
              <a:t>hiểu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thay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đổi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còn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nữa</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Thôi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chúng</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cùng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sao</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err="1">
                <a:latin typeface="Times New Roman" panose="02020603050405020304" pitchFamily="18" charset="0"/>
                <a:cs typeface="Times New Roman" panose="02020603050405020304" pitchFamily="18" charset="0"/>
              </a:rPr>
              <a:t>Họ</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cùng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theo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hành</a:t>
            </a:r>
            <a:r>
              <a:rPr lang="en-US" sz="2000" i="1" dirty="0">
                <a:latin typeface="Times New Roman" panose="02020603050405020304" pitchFamily="18" charset="0"/>
                <a:cs typeface="Times New Roman" panose="02020603050405020304" pitchFamily="18" charset="0"/>
              </a:rPr>
              <a:t> lang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âm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kiểu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mua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mươi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đô</a:t>
            </a:r>
            <a:r>
              <a:rPr lang="en-US" sz="2000" i="1" dirty="0">
                <a:latin typeface="Times New Roman" panose="02020603050405020304" pitchFamily="18" charset="0"/>
                <a:cs typeface="Times New Roman" panose="02020603050405020304" pitchFamily="18" charset="0"/>
              </a:rPr>
              <a:t>-la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đủ</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bị</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ngôi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mặc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quần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nấu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nướng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ngủ</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đùa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a:t>
            </a:r>
            <a:r>
              <a:rPr lang="en-US" sz="2000" i="1" dirty="0">
                <a:latin typeface="Times New Roman" panose="02020603050405020304" pitchFamily="18" charset="0"/>
                <a:cs typeface="Times New Roman" panose="02020603050405020304" pitchFamily="18" charset="0"/>
              </a:rPr>
              <a:t>. Khi </a:t>
            </a:r>
            <a:r>
              <a:rPr lang="en-US" sz="2000" i="1" dirty="0" err="1">
                <a:latin typeface="Times New Roman" panose="02020603050405020304" pitchFamily="18" charset="0"/>
                <a:cs typeface="Times New Roman" panose="02020603050405020304" pitchFamily="18" charset="0"/>
              </a:rPr>
              <a:t>chỉ</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còn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tiếng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tách</a:t>
            </a:r>
            <a:r>
              <a:rPr lang="en-US" sz="2000" i="1" dirty="0">
                <a:latin typeface="Times New Roman" panose="02020603050405020304" pitchFamily="18" charset="0"/>
                <a:cs typeface="Times New Roman" panose="02020603050405020304" pitchFamily="18" charset="0"/>
              </a:rPr>
              <a:t>” vang </a:t>
            </a:r>
            <a:r>
              <a:rPr lang="en-US" sz="2000" i="1" dirty="0" err="1">
                <a:latin typeface="Times New Roman" panose="02020603050405020304" pitchFamily="18" charset="0"/>
                <a:cs typeface="Times New Roman" panose="02020603050405020304" pitchFamily="18" charset="0"/>
              </a:rPr>
              <a:t>lên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đèn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ngoài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hành</a:t>
            </a:r>
            <a:r>
              <a:rPr lang="en-US" sz="2000" i="1" dirty="0">
                <a:latin typeface="Times New Roman" panose="02020603050405020304" pitchFamily="18" charset="0"/>
                <a:cs typeface="Times New Roman" panose="02020603050405020304" pitchFamily="18" charset="0"/>
              </a:rPr>
              <a:t> lang </a:t>
            </a:r>
            <a:r>
              <a:rPr lang="en-US" sz="2000" i="1" dirty="0" err="1">
                <a:latin typeface="Times New Roman" panose="02020603050405020304" pitchFamily="18" charset="0"/>
                <a:cs typeface="Times New Roman" panose="02020603050405020304" pitchFamily="18" charset="0"/>
              </a:rPr>
              <a:t>lúc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vậy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đèn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lần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lượt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rồi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tắt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từng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nữa</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Chị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mắt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ngồi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chiếc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ghế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chiếc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ghế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lập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tức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lắc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nhẹ</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chúng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khóa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bộ</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nhỉ</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3444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755422"/>
          </a:xfrm>
          <a:prstGeom prst="rect">
            <a:avLst/>
          </a:prstGeom>
          <a:noFill/>
        </p:spPr>
        <p:txBody>
          <a:bodyPr wrap="square" rtlCol="0">
            <a:spAutoFit/>
          </a:bodyPr>
          <a:lstStyle/>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muốn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sẵn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Vâng</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Chị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đầu</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Vâng</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Chị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lia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lịa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mắt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đìa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mắt</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Rồi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tay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dọn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dẹp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cửa</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Vâng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vâng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rồi</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Còn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chúng</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mua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chỉ</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cốt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tay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gì</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Đúng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còn</a:t>
            </a:r>
            <a:r>
              <a:rPr lang="en-US" sz="2000" i="1" dirty="0">
                <a:latin typeface="Times New Roman" panose="02020603050405020304" pitchFamily="18" charset="0"/>
                <a:cs typeface="Times New Roman" panose="02020603050405020304" pitchFamily="18" charset="0"/>
              </a:rPr>
              <a:t> ý </a:t>
            </a:r>
            <a:r>
              <a:rPr lang="en-US" sz="2000" i="1" dirty="0" err="1">
                <a:latin typeface="Times New Roman" panose="02020603050405020304" pitchFamily="18" charset="0"/>
                <a:cs typeface="Times New Roman" panose="02020603050405020304" pitchFamily="18" charset="0"/>
              </a:rPr>
              <a:t>nghĩa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nữa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vừa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mẹ</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đua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Châu</a:t>
            </a:r>
            <a:r>
              <a:rPr lang="en-US" sz="2000" i="1" dirty="0">
                <a:latin typeface="Times New Roman" panose="02020603050405020304" pitchFamily="18" charset="0"/>
                <a:cs typeface="Times New Roman" panose="02020603050405020304" pitchFamily="18" charset="0"/>
              </a:rPr>
              <a:t> Phi. </a:t>
            </a:r>
            <a:r>
              <a:rPr lang="en-US" sz="2000" i="1" dirty="0" err="1">
                <a:latin typeface="Times New Roman" panose="02020603050405020304" pitchFamily="18" charset="0"/>
                <a:cs typeface="Times New Roman" panose="02020603050405020304" pitchFamily="18" charset="0"/>
              </a:rPr>
              <a:t>Lẽ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tắm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rửa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nhanh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máy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tắm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vấn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chỉ</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gần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căng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sợ</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hút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thuốc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nhiều</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Anh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trốn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Từ</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sớm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hút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thuốc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mọi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chút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buổi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uống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rượu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chút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còn</a:t>
            </a:r>
            <a:r>
              <a:rPr lang="en-US" sz="2000" i="1" dirty="0">
                <a:latin typeface="Times New Roman" panose="02020603050405020304" pitchFamily="18" charset="0"/>
                <a:cs typeface="Times New Roman" panose="02020603050405020304" pitchFamily="18" charset="0"/>
              </a:rPr>
              <a:t> ban </a:t>
            </a:r>
            <a:r>
              <a:rPr lang="en-US" sz="2000" i="1" dirty="0" err="1">
                <a:latin typeface="Times New Roman" panose="02020603050405020304" pitchFamily="18" charset="0"/>
                <a:cs typeface="Times New Roman" panose="02020603050405020304" pitchFamily="18" charset="0"/>
              </a:rPr>
              <a:t>đêm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uống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hai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thuốc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ngủ</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thay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đây</a:t>
            </a:r>
            <a:r>
              <a:rPr lang="en-US" sz="2000" i="1" dirty="0">
                <a:latin typeface="Times New Roman" panose="02020603050405020304" pitchFamily="18" charset="0"/>
                <a:cs typeface="Times New Roman" panose="02020603050405020304" pitchFamily="18" charset="0"/>
              </a:rPr>
              <a:t>. Anh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bắt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thừa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Anh </a:t>
            </a:r>
            <a:r>
              <a:rPr lang="en-US" sz="2000" i="1" dirty="0" err="1">
                <a:latin typeface="Times New Roman" panose="02020603050405020304" pitchFamily="18" charset="0"/>
                <a:cs typeface="Times New Roman" panose="02020603050405020304" pitchFamily="18" charset="0"/>
              </a:rPr>
              <a:t>ấy</a:t>
            </a:r>
            <a:r>
              <a:rPr lang="en-US" sz="2000" i="1" dirty="0">
                <a:latin typeface="Times New Roman" panose="02020603050405020304" pitchFamily="18" charset="0"/>
                <a:cs typeface="Times New Roman" panose="02020603050405020304" pitchFamily="18" charset="0"/>
              </a:rPr>
              <a:t> à.... - Anh </a:t>
            </a:r>
            <a:r>
              <a:rPr lang="en-US" sz="2000" i="1" dirty="0" err="1">
                <a:latin typeface="Times New Roman" panose="02020603050405020304" pitchFamily="18" charset="0"/>
                <a:cs typeface="Times New Roman" panose="02020603050405020304" pitchFamily="18" charset="0"/>
              </a:rPr>
              <a:t>im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lặng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từ</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mắt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khác</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Trích</a:t>
            </a:r>
            <a:r>
              <a:rPr lang="en-US" sz="2000" i="1" dirty="0">
                <a:latin typeface="Times New Roman" panose="02020603050405020304" pitchFamily="18" charset="0"/>
                <a:cs typeface="Times New Roman" panose="02020603050405020304" pitchFamily="18" charset="0"/>
              </a:rPr>
              <a:t> Hoang </a:t>
            </a:r>
            <a:r>
              <a:rPr lang="en-US" sz="2000" i="1" dirty="0" err="1">
                <a:latin typeface="Times New Roman" panose="02020603050405020304" pitchFamily="18" charset="0"/>
                <a:cs typeface="Times New Roman" panose="02020603050405020304" pitchFamily="18" charset="0"/>
              </a:rPr>
              <a:t>mạc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châu</a:t>
            </a:r>
            <a:r>
              <a:rPr lang="en-US" sz="2000" i="1" dirty="0">
                <a:latin typeface="Times New Roman" panose="02020603050405020304" pitchFamily="18" charset="0"/>
                <a:cs typeface="Times New Roman" panose="02020603050405020304" pitchFamily="18" charset="0"/>
              </a:rPr>
              <a:t> Phi - Ray Bradbury)</a:t>
            </a:r>
            <a:endParaRPr lang="en-US" sz="20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718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693866"/>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lửng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6. </a:t>
            </a: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Bradbury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7. </a:t>
            </a: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gắm</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a:p>
            <a:pPr marL="0" marR="0" algn="just">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933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863417"/>
          </a:xfrm>
          <a:prstGeom prst="rect">
            <a:avLst/>
          </a:prstGeom>
          <a:noFill/>
        </p:spPr>
        <p:txBody>
          <a:bodyPr wrap="square" rtlCol="0">
            <a:spAutoFit/>
          </a:bodyPr>
          <a:lstStyle/>
          <a:p>
            <a:pPr marL="0" marR="0" algn="ctr">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Gợi</a:t>
            </a:r>
            <a:r>
              <a:rPr lang="en-US" sz="2400" b="1" dirty="0">
                <a:effectLst/>
                <a:latin typeface="Times New Roman" panose="02020603050405020304" pitchFamily="18" charset="0"/>
                <a:ea typeface="Times New Roman" panose="02020603050405020304" pitchFamily="18" charset="0"/>
              </a:rPr>
              <a:t> ý trả </a:t>
            </a:r>
            <a:r>
              <a:rPr lang="en-US" sz="2400" b="1" dirty="0" err="1">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68580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rPr>
              <a:t> khoa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viễn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2.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đùa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4. </a:t>
            </a:r>
            <a:r>
              <a:rPr lang="en-US" sz="2400" dirty="0" err="1">
                <a:effectLst/>
                <a:latin typeface="Times New Roman" panose="02020603050405020304" pitchFamily="18" charset="0"/>
                <a:ea typeface="Times New Roman" panose="02020603050405020304" pitchFamily="18" charset="0"/>
              </a:rPr>
              <a:t>Phó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rPr>
              <a:t>mua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còn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5.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lửng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nữa</a:t>
            </a:r>
            <a:r>
              <a:rPr lang="en-US" sz="2400" dirty="0">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chỗ</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dở</a:t>
            </a:r>
            <a:r>
              <a:rPr lang="en-US" sz="2400" dirty="0">
                <a:solidFill>
                  <a:srgbClr val="000000"/>
                </a:solidFill>
                <a:effectLst/>
                <a:latin typeface="Times New Roman" panose="02020603050405020304" pitchFamily="18" charset="0"/>
                <a:ea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rPr>
              <a:t>ngập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ngắt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quãng</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0005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6. </a:t>
            </a:r>
            <a:r>
              <a:rPr lang="en-US" sz="2400" dirty="0">
                <a:effectLst/>
                <a:latin typeface="Times New Roman" panose="02020603050405020304" pitchFamily="18" charset="0"/>
                <a:ea typeface="Times New Roman" panose="02020603050405020304" pitchFamily="18" charset="0"/>
              </a:rPr>
              <a:t>HS trả </a:t>
            </a:r>
            <a:r>
              <a:rPr lang="en-US" sz="2400" dirty="0" err="1">
                <a:effectLst/>
                <a:latin typeface="Times New Roman" panose="02020603050405020304" pitchFamily="18" charset="0"/>
                <a:ea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song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40005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7.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muốn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gửi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gắm</a:t>
            </a:r>
            <a:r>
              <a:rPr lang="en-US" sz="2400" dirty="0">
                <a:effectLst/>
                <a:latin typeface="Times New Roman" panose="02020603050405020304" pitchFamily="18" charset="0"/>
                <a:ea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400050" algn="l"/>
              </a:tabLst>
            </a:pP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sẻ</a:t>
            </a:r>
            <a:r>
              <a:rPr lang="en-US" sz="2400" dirty="0">
                <a:effectLst/>
                <a:latin typeface="Times New Roman" panose="02020603050405020304" pitchFamily="18" charset="0"/>
                <a:ea typeface="Times New Roman" panose="02020603050405020304" pitchFamily="18" charset="0"/>
              </a:rPr>
              <a:t> chia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3600" dirty="0"/>
          </a:p>
        </p:txBody>
      </p:sp>
    </p:spTree>
    <p:extLst>
      <p:ext uri="{BB962C8B-B14F-4D97-AF65-F5344CB8AC3E}">
        <p14:creationId xmlns:p14="http://schemas.microsoft.com/office/powerpoint/2010/main" val="414980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86360" y="762000"/>
            <a:ext cx="9067800" cy="6370975"/>
          </a:xfrm>
          <a:prstGeom prst="rect">
            <a:avLst/>
          </a:prstGeom>
          <a:noFill/>
        </p:spPr>
        <p:txBody>
          <a:bodyPr wrap="square" rtlCol="0">
            <a:spAutoFit/>
          </a:bodyPr>
          <a:lstStyle/>
          <a:p>
            <a:pPr algn="just"/>
            <a:r>
              <a:rPr lang="vi-VN" sz="2400" b="1" dirty="0">
                <a:latin typeface="+mj-lt"/>
              </a:rPr>
              <a:t>II. Phân tích truyện</a:t>
            </a:r>
            <a:endParaRPr lang="en-US" sz="2400" dirty="0">
              <a:latin typeface="+mj-lt"/>
            </a:endParaRPr>
          </a:p>
          <a:p>
            <a:pPr algn="just"/>
            <a:r>
              <a:rPr lang="vi-VN" sz="2400" b="1" dirty="0">
                <a:latin typeface="+mj-lt"/>
              </a:rPr>
              <a:t>1. Ếch khi ở trong giếng</a:t>
            </a:r>
            <a:endParaRPr lang="en-US" sz="2400" dirty="0">
              <a:latin typeface="+mj-lt"/>
            </a:endParaRPr>
          </a:p>
          <a:p>
            <a:pPr algn="just"/>
            <a:r>
              <a:rPr lang="vi-VN" sz="2400" dirty="0">
                <a:latin typeface="+mj-lt"/>
              </a:rPr>
              <a:t>- Hoàn cảnh</a:t>
            </a:r>
            <a:endParaRPr lang="en-US" sz="2400" dirty="0">
              <a:latin typeface="+mj-lt"/>
            </a:endParaRPr>
          </a:p>
          <a:p>
            <a:pPr algn="just"/>
            <a:r>
              <a:rPr lang="vi-VN" sz="2400" dirty="0">
                <a:latin typeface="+mj-lt"/>
              </a:rPr>
              <a:t>- Xung quanh chỉ có vài con nhái, cua, ốc nhỏ.</a:t>
            </a:r>
            <a:endParaRPr lang="en-US" sz="2400" dirty="0">
              <a:latin typeface="+mj-lt"/>
            </a:endParaRPr>
          </a:p>
          <a:p>
            <a:pPr algn="just"/>
            <a:r>
              <a:rPr lang="vi-VN" sz="2400" dirty="0">
                <a:latin typeface="+mj-lt"/>
              </a:rPr>
              <a:t>- Hàng ngày, Ếch cất tiếng kêu "ồm ộp" khiến các con vật kia rất sợ.</a:t>
            </a:r>
            <a:endParaRPr lang="en-US" sz="2400" dirty="0">
              <a:latin typeface="+mj-lt"/>
            </a:endParaRPr>
          </a:p>
          <a:p>
            <a:pPr algn="just"/>
            <a:r>
              <a:rPr lang="en-US" sz="2400" dirty="0">
                <a:latin typeface="+mj-lt"/>
              </a:rPr>
              <a:t>-</a:t>
            </a:r>
            <a:r>
              <a:rPr lang="vi-VN" sz="2400" dirty="0">
                <a:latin typeface="+mj-lt"/>
              </a:rPr>
              <a:t> Không gian chật hẹp. Cuộc sống đơn giản, trì trệ.</a:t>
            </a:r>
            <a:endParaRPr lang="en-US" sz="2400" dirty="0">
              <a:latin typeface="+mj-lt"/>
            </a:endParaRPr>
          </a:p>
          <a:p>
            <a:pPr algn="just"/>
            <a:r>
              <a:rPr lang="vi-VN" sz="2400" dirty="0">
                <a:latin typeface="+mj-lt"/>
              </a:rPr>
              <a:t>⇒ Ếch tự thấy mình oai như một vị chúa tể; bầu trời chỉ bằng cái vung. Ếch hiểu biết nông cạn nhưng lại huênh hoang, kiêu ngạo.</a:t>
            </a:r>
            <a:endParaRPr lang="en-US" sz="2400" dirty="0">
              <a:latin typeface="+mj-lt"/>
            </a:endParaRPr>
          </a:p>
          <a:p>
            <a:pPr algn="just"/>
            <a:r>
              <a:rPr lang="vi-VN" sz="2400" dirty="0">
                <a:latin typeface="+mj-lt"/>
              </a:rPr>
              <a:t>⇒ Môi trường hạn hẹp dễ khiến người ta kiêu ngạo, không biết thực chất về mình.</a:t>
            </a:r>
            <a:endParaRPr lang="en-US" sz="2400" dirty="0">
              <a:latin typeface="+mj-lt"/>
            </a:endParaRPr>
          </a:p>
          <a:p>
            <a:pPr algn="just"/>
            <a:r>
              <a:rPr lang="vi-VN" sz="2400" b="1" dirty="0">
                <a:latin typeface="+mj-lt"/>
              </a:rPr>
              <a:t>2. Ếch khi ra khỏi giếng</a:t>
            </a:r>
            <a:endParaRPr lang="en-US" sz="2400" dirty="0">
              <a:latin typeface="+mj-lt"/>
            </a:endParaRPr>
          </a:p>
          <a:p>
            <a:pPr algn="just"/>
            <a:r>
              <a:rPr lang="vi-VN" sz="2400" dirty="0">
                <a:latin typeface="+mj-lt"/>
              </a:rPr>
              <a:t>- Không gian mở rộng</a:t>
            </a:r>
            <a:endParaRPr lang="en-US" sz="2400" dirty="0">
              <a:latin typeface="+mj-lt"/>
            </a:endParaRPr>
          </a:p>
          <a:p>
            <a:pPr algn="just"/>
            <a:r>
              <a:rPr lang="vi-VN" sz="2400" dirty="0">
                <a:latin typeface="+mj-lt"/>
              </a:rPr>
              <a:t>- Ếch có thể "đi lại khắp nơi".</a:t>
            </a:r>
            <a:endParaRPr lang="en-US" sz="2400" dirty="0">
              <a:latin typeface="+mj-lt"/>
            </a:endParaRPr>
          </a:p>
          <a:p>
            <a:pPr algn="just"/>
            <a:r>
              <a:rPr lang="vi-VN" sz="2400" dirty="0">
                <a:latin typeface="+mj-lt"/>
              </a:rPr>
              <a:t>- Nhâng nháo nhìn lên bầu trời, chẳng thèm để ý đến xung quanh.</a:t>
            </a:r>
            <a:endParaRPr lang="en-US" sz="2400" dirty="0">
              <a:latin typeface="+mj-lt"/>
            </a:endParaRPr>
          </a:p>
          <a:p>
            <a:pPr algn="just"/>
            <a:r>
              <a:rPr lang="en-US" sz="2400" dirty="0">
                <a:latin typeface="+mj-lt"/>
              </a:rPr>
              <a:t>-</a:t>
            </a:r>
            <a:r>
              <a:rPr lang="vi-VN" sz="2400" dirty="0">
                <a:latin typeface="+mj-lt"/>
              </a:rPr>
              <a:t> Ếch bị một con trâu giẫm bẹp.</a:t>
            </a:r>
            <a:endParaRPr lang="en-US" sz="2400" dirty="0">
              <a:latin typeface="+mj-lt"/>
            </a:endParaRPr>
          </a:p>
          <a:p>
            <a:pPr algn="just"/>
            <a:r>
              <a:rPr lang="vi-VN" sz="2400" dirty="0">
                <a:latin typeface="+mj-lt"/>
              </a:rPr>
              <a:t>⇒ Không nhận thức rõ giới hạn của mình sẽ bị thất bại thảm hại.</a:t>
            </a:r>
            <a:endParaRPr lang="en-US" sz="2400" dirty="0">
              <a:latin typeface="+mj-lt"/>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058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500"/>
                                        <p:tgtEl>
                                          <p:spTgt spid="3">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fade">
                                      <p:cBhvr>
                                        <p:cTn id="5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632311"/>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PHIẾU HỌC TẬP SỐ 5</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trả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err="1">
                <a:latin typeface="Times New Roman" panose="02020603050405020304" pitchFamily="18" charset="0"/>
                <a:cs typeface="Times New Roman" panose="02020603050405020304" pitchFamily="18" charset="0"/>
              </a:rPr>
              <a:t>Sáng</a:t>
            </a:r>
            <a:r>
              <a:rPr lang="en-US" sz="2400" i="1" dirty="0">
                <a:latin typeface="Times New Roman" panose="02020603050405020304" pitchFamily="18" charset="0"/>
                <a:cs typeface="Times New Roman" panose="02020603050405020304" pitchFamily="18" charset="0"/>
              </a:rPr>
              <a:t> 18 </a:t>
            </a:r>
            <a:r>
              <a:rPr lang="en-US" sz="2400" i="1" dirty="0" err="1">
                <a:latin typeface="Times New Roman" panose="02020603050405020304" pitchFamily="18" charset="0"/>
                <a:cs typeface="Times New Roman" panose="02020603050405020304" pitchFamily="18" charset="0"/>
              </a:rPr>
              <a:t>tháng</a:t>
            </a:r>
            <a:r>
              <a:rPr lang="en-US" sz="2400" i="1" dirty="0">
                <a:latin typeface="Times New Roman" panose="02020603050405020304" pitchFamily="18" charset="0"/>
                <a:cs typeface="Times New Roman" panose="02020603050405020304" pitchFamily="18" charset="0"/>
              </a:rPr>
              <a:t> 11,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khoan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khoái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boong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thuyền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đang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bỗng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Đúng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ông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mênh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buồm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mỏm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đảo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Crét-xpô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nuốt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sắc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quang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phổ</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đang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ngắm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thuyền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trưởng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boong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ông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ý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Sau </a:t>
            </a:r>
            <a:r>
              <a:rPr lang="en-US" sz="2400" i="1" dirty="0" err="1">
                <a:latin typeface="Times New Roman" panose="02020603050405020304" pitchFamily="18" charset="0"/>
                <a:cs typeface="Times New Roman" panose="02020603050405020304" pitchFamily="18" charset="0"/>
              </a:rPr>
              <a:t>đó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buồng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phía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mươi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boong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kéo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đêm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trước</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lặn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trở</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thuyền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trưởng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Nê-mô</a:t>
            </a:r>
            <a:r>
              <a:rPr lang="en-US" sz="2400" i="1" dirty="0">
                <a:latin typeface="Times New Roman" panose="02020603050405020304" pitchFamily="18" charset="0"/>
                <a:cs typeface="Times New Roman" panose="02020603050405020304" pitchFamily="18" charset="0"/>
              </a:rPr>
              <a:t> quay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phía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19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524863"/>
          </a:xfrm>
          <a:prstGeom prst="rect">
            <a:avLst/>
          </a:prstGeom>
          <a:noFill/>
        </p:spPr>
        <p:txBody>
          <a:bodyPr wrap="square" rtlCol="0">
            <a:spAutoFit/>
          </a:bodyPr>
          <a:lstStyle/>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Thưa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hãy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giận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dữ</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dịu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hiền</a:t>
            </a:r>
            <a:r>
              <a:rPr lang="en-US" sz="2000" i="1" dirty="0">
                <a:latin typeface="Times New Roman" panose="02020603050405020304" pitchFamily="18" charset="0"/>
                <a:cs typeface="Times New Roman" panose="02020603050405020304" pitchFamily="18" charset="0"/>
              </a:rPr>
              <a:t>. Ban </a:t>
            </a:r>
            <a:r>
              <a:rPr lang="en-US" sz="2000" i="1" dirty="0" err="1">
                <a:latin typeface="Times New Roman" panose="02020603050405020304" pitchFamily="18" charset="0"/>
                <a:cs typeface="Times New Roman" panose="02020603050405020304" pitchFamily="18" charset="0"/>
              </a:rPr>
              <a:t>đêm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ngủ</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chúng</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giờ</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tỉnh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dậy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khoan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khoái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ngủ</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ngon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Nê</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hỏi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tiếp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dở</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ông</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nói</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tỉnh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dịu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hiền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bắt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cuộc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sống</a:t>
            </a:r>
            <a:r>
              <a:rPr lang="en-US" sz="2000" i="1" dirty="0">
                <a:latin typeface="Times New Roman" panose="02020603050405020304" pitchFamily="18" charset="0"/>
                <a:cs typeface="Times New Roman" panose="02020603050405020304" pitchFamily="18" charset="0"/>
              </a:rPr>
              <a:t> ban </a:t>
            </a:r>
            <a:r>
              <a:rPr lang="en-US" sz="2000" i="1" dirty="0" err="1">
                <a:latin typeface="Times New Roman" panose="02020603050405020304" pitchFamily="18" charset="0"/>
                <a:cs typeface="Times New Roman" panose="02020603050405020304" pitchFamily="18" charset="0"/>
              </a:rPr>
              <a:t>ngày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thú</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sức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máu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đồng</a:t>
            </a:r>
            <a:r>
              <a:rPr lang="en-US" sz="2000" i="1" dirty="0">
                <a:latin typeface="Times New Roman" panose="02020603050405020304" pitchFamily="18" charset="0"/>
                <a:cs typeface="Times New Roman" panose="02020603050405020304" pitchFamily="18" charset="0"/>
              </a:rPr>
              <a:t> ý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Mô-ri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hiện</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rằng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nước</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đại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tuần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hệt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tuần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máu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Nê-mô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đợi</a:t>
            </a:r>
            <a:r>
              <a:rPr lang="en-US" sz="2000" i="1" dirty="0">
                <a:latin typeface="Times New Roman" panose="02020603050405020304" pitchFamily="18" charset="0"/>
                <a:cs typeface="Times New Roman" panose="02020603050405020304" pitchFamily="18" charset="0"/>
              </a:rPr>
              <a:t> trả </a:t>
            </a:r>
            <a:r>
              <a:rPr lang="en-US" sz="2000" i="1" dirty="0" err="1">
                <a:latin typeface="Times New Roman" panose="02020603050405020304" pitchFamily="18" charset="0"/>
                <a:cs typeface="Times New Roman" panose="02020603050405020304" pitchFamily="18" charset="0"/>
              </a:rPr>
              <a:t>lời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nếu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ngắt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ông</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bằng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vâng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đúng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rỗng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thừa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Ông</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mỗi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im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lặng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lâu</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i="1" dirty="0" err="1">
                <a:latin typeface="Times New Roman" panose="02020603050405020304" pitchFamily="18" charset="0"/>
                <a:cs typeface="Times New Roman" panose="02020603050405020304" pitchFamily="18" charset="0"/>
              </a:rPr>
              <a:t>Nê-mô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im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lặng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chú</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ông</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đang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cố</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sức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cứu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cặn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ông</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nói</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chứa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lượng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muối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Nếu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tập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trung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muối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hòa</a:t>
            </a:r>
            <a:r>
              <a:rPr lang="en-US" sz="2000" i="1" dirty="0">
                <a:latin typeface="Times New Roman" panose="02020603050405020304" pitchFamily="18" charset="0"/>
                <a:cs typeface="Times New Roman" panose="02020603050405020304" pitchFamily="18" charset="0"/>
              </a:rPr>
              <a:t> tan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bốn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triệu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rưởi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dặm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nếu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lớp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mét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chớ</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tưởng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muối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chứa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do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tính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Muối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giảm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bốc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giúp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miền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hậu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hòa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mưa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Vai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trò</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trọng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quang</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11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247864"/>
          </a:xfrm>
          <a:prstGeom prst="rect">
            <a:avLst/>
          </a:prstGeom>
          <a:noFill/>
        </p:spPr>
        <p:txBody>
          <a:bodyPr wrap="square" rtlCol="0">
            <a:spAutoFit/>
          </a:bodyPr>
          <a:lstStyle/>
          <a:p>
            <a:pPr algn="just"/>
            <a:r>
              <a:rPr lang="en-US"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cuộc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đây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chỉ</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đây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tin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năng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phố</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tòa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mỗi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nổi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trữ</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tàu</a:t>
            </a:r>
            <a:r>
              <a:rPr lang="en-US" sz="2000" i="1" dirty="0">
                <a:latin typeface="Times New Roman" panose="02020603050405020304" pitchFamily="18" charset="0"/>
                <a:cs typeface="Times New Roman" panose="02020603050405020304" pitchFamily="18" charset="0"/>
              </a:rPr>
              <a:t> Nau-</a:t>
            </a:r>
            <a:r>
              <a:rPr lang="en-US" sz="2000" i="1" dirty="0" err="1">
                <a:latin typeface="Times New Roman" panose="02020603050405020304" pitchFamily="18" charset="0"/>
                <a:cs typeface="Times New Roman" panose="02020603050405020304" pitchFamily="18" charset="0"/>
              </a:rPr>
              <a:t>ti</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lúx</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phố</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lập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phố</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do...</a:t>
            </a: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Chương</a:t>
            </a:r>
            <a:r>
              <a:rPr lang="en-US" sz="2000" i="1" dirty="0">
                <a:latin typeface="Times New Roman" panose="02020603050405020304" pitchFamily="18" charset="0"/>
                <a:cs typeface="Times New Roman" panose="02020603050405020304" pitchFamily="18" charset="0"/>
              </a:rPr>
              <a:t> 18 - Hai </a:t>
            </a:r>
            <a:r>
              <a:rPr lang="en-US" sz="2000" i="1" dirty="0" err="1">
                <a:latin typeface="Times New Roman" panose="02020603050405020304" pitchFamily="18" charset="0"/>
                <a:cs typeface="Times New Roman" panose="02020603050405020304" pitchFamily="18" charset="0"/>
              </a:rPr>
              <a:t>vạn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dặm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a:t>
            </a: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lâu</a:t>
            </a:r>
            <a:r>
              <a:rPr lang="en-US" sz="2000" dirty="0">
                <a:latin typeface="Times New Roman" panose="02020603050405020304" pitchFamily="18" charset="0"/>
                <a:cs typeface="Times New Roman" panose="02020603050405020304" pitchFamily="18" charset="0"/>
              </a:rPr>
              <a:t>.” </a:t>
            </a: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4.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đợi</a:t>
            </a:r>
            <a:r>
              <a:rPr lang="en-US" sz="2000" dirty="0">
                <a:latin typeface="Times New Roman" panose="02020603050405020304" pitchFamily="18" charset="0"/>
                <a:cs typeface="Times New Roman" panose="02020603050405020304" pitchFamily="18" charset="0"/>
              </a:rPr>
              <a:t> trả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rỗng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a:t>
            </a: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5.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a:t>
            </a: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6.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tòa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tàu</a:t>
            </a:r>
            <a:r>
              <a:rPr lang="en-US" sz="2000" dirty="0">
                <a:latin typeface="Times New Roman" panose="02020603050405020304" pitchFamily="18" charset="0"/>
                <a:cs typeface="Times New Roman" panose="02020603050405020304" pitchFamily="18" charset="0"/>
              </a:rPr>
              <a:t> Nau-</a:t>
            </a:r>
            <a:r>
              <a:rPr lang="en-US" sz="2000" dirty="0" err="1">
                <a:latin typeface="Times New Roman" panose="02020603050405020304" pitchFamily="18" charset="0"/>
                <a:cs typeface="Times New Roman" panose="02020603050405020304" pitchFamily="18" charset="0"/>
              </a:rPr>
              <a:t>ti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lúx</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nay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a:t>
            </a: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7.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song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66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 calcmode="lin" valueType="num">
                                      <p:cBhvr additive="base">
                                        <p:cTn id="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632311"/>
          </a:xfrm>
          <a:prstGeom prst="rect">
            <a:avLst/>
          </a:prstGeom>
          <a:noFill/>
        </p:spPr>
        <p:txBody>
          <a:bodyPr wrap="square" rtlCol="0">
            <a:spAutoFit/>
          </a:bodyPr>
          <a:lstStyle/>
          <a:p>
            <a:r>
              <a:rPr lang="en-US" b="1" dirty="0" err="1"/>
              <a:t>Gợi</a:t>
            </a:r>
            <a:r>
              <a:rPr lang="en-US" b="1" dirty="0"/>
              <a:t> ý trả </a:t>
            </a:r>
            <a:r>
              <a:rPr lang="en-US" b="1" dirty="0" err="1"/>
              <a:t>lời</a:t>
            </a:r>
            <a:endParaRPr lang="en-US" dirty="0"/>
          </a:p>
          <a:p>
            <a:r>
              <a:rPr lang="en-US" b="1" dirty="0" err="1"/>
              <a:t>Câu</a:t>
            </a:r>
            <a:r>
              <a:rPr lang="en-US" b="1" dirty="0"/>
              <a:t> 1. </a:t>
            </a:r>
            <a:r>
              <a:rPr lang="en-US" dirty="0" err="1"/>
              <a:t>Đoạn</a:t>
            </a:r>
            <a:r>
              <a:rPr lang="en-US" dirty="0"/>
              <a:t> </a:t>
            </a:r>
            <a:r>
              <a:rPr lang="en-US" dirty="0" err="1"/>
              <a:t>trích</a:t>
            </a:r>
            <a:r>
              <a:rPr lang="en-US" dirty="0"/>
              <a:t> </a:t>
            </a:r>
            <a:r>
              <a:rPr lang="en-US" dirty="0" err="1"/>
              <a:t>nói</a:t>
            </a:r>
            <a:r>
              <a:rPr lang="en-US" dirty="0"/>
              <a:t> </a:t>
            </a:r>
            <a:r>
              <a:rPr lang="en-US" dirty="0" err="1"/>
              <a:t>về</a:t>
            </a:r>
            <a:r>
              <a:rPr lang="en-US" dirty="0"/>
              <a:t> </a:t>
            </a:r>
            <a:r>
              <a:rPr lang="en-US" dirty="0" err="1"/>
              <a:t>đề</a:t>
            </a:r>
            <a:r>
              <a:rPr lang="en-US" dirty="0"/>
              <a:t> </a:t>
            </a:r>
            <a:r>
              <a:rPr lang="en-US" dirty="0" err="1"/>
              <a:t>tài</a:t>
            </a:r>
            <a:r>
              <a:rPr lang="en-US" dirty="0"/>
              <a:t> </a:t>
            </a:r>
            <a:r>
              <a:rPr lang="en-US" dirty="0" err="1"/>
              <a:t>Bốn</a:t>
            </a:r>
            <a:r>
              <a:rPr lang="en-US" dirty="0"/>
              <a:t> </a:t>
            </a:r>
            <a:r>
              <a:rPr lang="en-US" dirty="0" err="1"/>
              <a:t>ngàn</a:t>
            </a:r>
            <a:r>
              <a:rPr lang="en-US" dirty="0"/>
              <a:t> </a:t>
            </a:r>
            <a:r>
              <a:rPr lang="en-US" dirty="0" err="1"/>
              <a:t>dặm</a:t>
            </a:r>
            <a:r>
              <a:rPr lang="en-US" dirty="0"/>
              <a:t> </a:t>
            </a:r>
            <a:r>
              <a:rPr lang="en-US" dirty="0" err="1"/>
              <a:t>dưới</a:t>
            </a:r>
            <a:r>
              <a:rPr lang="en-US" dirty="0"/>
              <a:t> </a:t>
            </a:r>
            <a:r>
              <a:rPr lang="en-US" dirty="0" err="1"/>
              <a:t>Thái</a:t>
            </a:r>
            <a:r>
              <a:rPr lang="en-US" dirty="0"/>
              <a:t> </a:t>
            </a:r>
            <a:r>
              <a:rPr lang="en-US" dirty="0" err="1"/>
              <a:t>Bình</a:t>
            </a:r>
            <a:r>
              <a:rPr lang="en-US" dirty="0"/>
              <a:t> </a:t>
            </a:r>
            <a:r>
              <a:rPr lang="en-US" dirty="0" err="1"/>
              <a:t>Dương</a:t>
            </a:r>
            <a:endParaRPr lang="en-US" dirty="0"/>
          </a:p>
          <a:p>
            <a:r>
              <a:rPr lang="en-US" b="1" dirty="0" err="1"/>
              <a:t>Câu</a:t>
            </a:r>
            <a:r>
              <a:rPr lang="en-US" b="1" dirty="0"/>
              <a:t> 2. </a:t>
            </a:r>
            <a:r>
              <a:rPr lang="en-US" dirty="0" err="1"/>
              <a:t>Đoạn</a:t>
            </a:r>
            <a:r>
              <a:rPr lang="en-US" dirty="0"/>
              <a:t> </a:t>
            </a:r>
            <a:r>
              <a:rPr lang="en-US" dirty="0" err="1"/>
              <a:t>trích</a:t>
            </a:r>
            <a:r>
              <a:rPr lang="en-US" dirty="0"/>
              <a:t> </a:t>
            </a:r>
            <a:r>
              <a:rPr lang="en-US" dirty="0" err="1"/>
              <a:t>trên</a:t>
            </a:r>
            <a:r>
              <a:rPr lang="en-US" dirty="0"/>
              <a:t> </a:t>
            </a:r>
            <a:r>
              <a:rPr lang="en-US" dirty="0" err="1"/>
              <a:t>có</a:t>
            </a:r>
            <a:r>
              <a:rPr lang="en-US" dirty="0"/>
              <a:t> </a:t>
            </a:r>
            <a:r>
              <a:rPr lang="en-US" dirty="0" err="1"/>
              <a:t>cuộc</a:t>
            </a:r>
            <a:r>
              <a:rPr lang="en-US" dirty="0"/>
              <a:t> </a:t>
            </a:r>
            <a:r>
              <a:rPr lang="en-US" dirty="0" err="1"/>
              <a:t>đối</a:t>
            </a:r>
            <a:r>
              <a:rPr lang="en-US" dirty="0"/>
              <a:t> </a:t>
            </a:r>
            <a:r>
              <a:rPr lang="en-US" dirty="0" err="1"/>
              <a:t>thoại</a:t>
            </a:r>
            <a:r>
              <a:rPr lang="en-US" dirty="0"/>
              <a:t> </a:t>
            </a:r>
            <a:r>
              <a:rPr lang="en-US" dirty="0" err="1"/>
              <a:t>của</a:t>
            </a:r>
            <a:r>
              <a:rPr lang="en-US" dirty="0"/>
              <a:t> </a:t>
            </a:r>
            <a:r>
              <a:rPr lang="en-US" dirty="0" err="1"/>
              <a:t>nhân</a:t>
            </a:r>
            <a:r>
              <a:rPr lang="en-US" dirty="0"/>
              <a:t> </a:t>
            </a:r>
            <a:r>
              <a:rPr lang="en-US" dirty="0" err="1"/>
              <a:t>vật</a:t>
            </a:r>
            <a:r>
              <a:rPr lang="en-US" dirty="0"/>
              <a:t>: </a:t>
            </a:r>
            <a:r>
              <a:rPr lang="en-US" dirty="0" err="1"/>
              <a:t>Nhân</a:t>
            </a:r>
            <a:r>
              <a:rPr lang="en-US" dirty="0"/>
              <a:t> </a:t>
            </a:r>
            <a:r>
              <a:rPr lang="en-US" dirty="0" err="1"/>
              <a:t>vật</a:t>
            </a:r>
            <a:r>
              <a:rPr lang="en-US" dirty="0"/>
              <a:t> </a:t>
            </a:r>
            <a:r>
              <a:rPr lang="en-US" dirty="0" err="1"/>
              <a:t>Nê-mô</a:t>
            </a:r>
            <a:r>
              <a:rPr lang="en-US" dirty="0"/>
              <a:t> </a:t>
            </a:r>
            <a:r>
              <a:rPr lang="en-US" dirty="0" err="1"/>
              <a:t>và</a:t>
            </a:r>
            <a:r>
              <a:rPr lang="en-US" dirty="0"/>
              <a:t> </a:t>
            </a:r>
            <a:r>
              <a:rPr lang="en-US" dirty="0" err="1"/>
              <a:t>giáo</a:t>
            </a:r>
            <a:r>
              <a:rPr lang="en-US" dirty="0"/>
              <a:t> </a:t>
            </a:r>
            <a:r>
              <a:rPr lang="en-US" dirty="0" err="1"/>
              <a:t>sư</a:t>
            </a:r>
            <a:endParaRPr lang="en-US" dirty="0"/>
          </a:p>
          <a:p>
            <a:r>
              <a:rPr lang="en-US" b="1" dirty="0" err="1"/>
              <a:t>Câu</a:t>
            </a:r>
            <a:r>
              <a:rPr lang="en-US" b="1" dirty="0"/>
              <a:t> 3. </a:t>
            </a:r>
            <a:r>
              <a:rPr lang="en-US" dirty="0" err="1"/>
              <a:t>Phó</a:t>
            </a:r>
            <a:r>
              <a:rPr lang="en-US" dirty="0"/>
              <a:t> </a:t>
            </a:r>
            <a:r>
              <a:rPr lang="en-US" dirty="0" err="1"/>
              <a:t>từ</a:t>
            </a:r>
            <a:r>
              <a:rPr lang="en-US" dirty="0"/>
              <a:t> </a:t>
            </a:r>
            <a:r>
              <a:rPr lang="en-US" dirty="0" err="1"/>
              <a:t>trong</a:t>
            </a:r>
            <a:r>
              <a:rPr lang="en-US" dirty="0"/>
              <a:t> </a:t>
            </a:r>
            <a:r>
              <a:rPr lang="en-US" dirty="0" err="1"/>
              <a:t>câu</a:t>
            </a:r>
            <a:r>
              <a:rPr lang="en-US" dirty="0"/>
              <a:t> “</a:t>
            </a:r>
            <a:r>
              <a:rPr lang="en-US" dirty="0" err="1"/>
              <a:t>Ông</a:t>
            </a:r>
            <a:r>
              <a:rPr lang="en-US" dirty="0"/>
              <a:t> ta </a:t>
            </a:r>
            <a:r>
              <a:rPr lang="en-US" dirty="0" err="1"/>
              <a:t>như</a:t>
            </a:r>
            <a:r>
              <a:rPr lang="en-US" dirty="0"/>
              <a:t> </a:t>
            </a:r>
            <a:r>
              <a:rPr lang="en-US" dirty="0" err="1"/>
              <a:t>tự</a:t>
            </a:r>
            <a:r>
              <a:rPr lang="en-US" dirty="0"/>
              <a:t> </a:t>
            </a:r>
            <a:r>
              <a:rPr lang="en-US" dirty="0" err="1"/>
              <a:t>nói</a:t>
            </a:r>
            <a:r>
              <a:rPr lang="en-US" dirty="0"/>
              <a:t> </a:t>
            </a:r>
            <a:r>
              <a:rPr lang="en-US" dirty="0" err="1"/>
              <a:t>với</a:t>
            </a:r>
            <a:r>
              <a:rPr lang="en-US" dirty="0"/>
              <a:t> </a:t>
            </a:r>
            <a:r>
              <a:rPr lang="en-US" dirty="0" err="1"/>
              <a:t>mình</a:t>
            </a:r>
            <a:r>
              <a:rPr lang="en-US" dirty="0"/>
              <a:t> </a:t>
            </a:r>
            <a:r>
              <a:rPr lang="en-US" dirty="0" err="1"/>
              <a:t>và</a:t>
            </a:r>
            <a:r>
              <a:rPr lang="en-US" dirty="0"/>
              <a:t> </a:t>
            </a:r>
            <a:r>
              <a:rPr lang="en-US" dirty="0" err="1"/>
              <a:t>sau</a:t>
            </a:r>
            <a:r>
              <a:rPr lang="en-US" dirty="0"/>
              <a:t> </a:t>
            </a:r>
            <a:r>
              <a:rPr lang="en-US" dirty="0" err="1"/>
              <a:t>mỗi</a:t>
            </a:r>
            <a:r>
              <a:rPr lang="en-US" dirty="0"/>
              <a:t> </a:t>
            </a:r>
            <a:r>
              <a:rPr lang="en-US" dirty="0" err="1"/>
              <a:t>câu</a:t>
            </a:r>
            <a:r>
              <a:rPr lang="en-US" dirty="0"/>
              <a:t> </a:t>
            </a:r>
            <a:r>
              <a:rPr lang="en-US" dirty="0" err="1"/>
              <a:t>lại</a:t>
            </a:r>
            <a:r>
              <a:rPr lang="en-US" dirty="0"/>
              <a:t> </a:t>
            </a:r>
            <a:r>
              <a:rPr lang="en-US" dirty="0" err="1"/>
              <a:t>im</a:t>
            </a:r>
            <a:r>
              <a:rPr lang="en-US" dirty="0"/>
              <a:t> </a:t>
            </a:r>
            <a:r>
              <a:rPr lang="en-US" dirty="0" err="1"/>
              <a:t>lặng</a:t>
            </a:r>
            <a:r>
              <a:rPr lang="en-US" dirty="0"/>
              <a:t> </a:t>
            </a:r>
            <a:r>
              <a:rPr lang="en-US" dirty="0" err="1"/>
              <a:t>hồi</a:t>
            </a:r>
            <a:r>
              <a:rPr lang="en-US" dirty="0"/>
              <a:t> </a:t>
            </a:r>
            <a:r>
              <a:rPr lang="en-US" dirty="0" err="1"/>
              <a:t>lâu</a:t>
            </a:r>
            <a:r>
              <a:rPr lang="en-US" dirty="0"/>
              <a:t>.” </a:t>
            </a:r>
            <a:r>
              <a:rPr lang="en-US" dirty="0" err="1"/>
              <a:t>là</a:t>
            </a:r>
            <a:r>
              <a:rPr lang="en-US" dirty="0"/>
              <a:t> </a:t>
            </a:r>
            <a:r>
              <a:rPr lang="en-US" dirty="0" err="1"/>
              <a:t>từ</a:t>
            </a:r>
            <a:r>
              <a:rPr lang="en-US" dirty="0"/>
              <a:t> </a:t>
            </a:r>
            <a:r>
              <a:rPr lang="en-US" dirty="0" err="1"/>
              <a:t>mỗi</a:t>
            </a:r>
            <a:endParaRPr lang="en-US" dirty="0"/>
          </a:p>
          <a:p>
            <a:r>
              <a:rPr lang="en-US" b="1" dirty="0" err="1"/>
              <a:t>Câu</a:t>
            </a:r>
            <a:r>
              <a:rPr lang="en-US" b="1" dirty="0"/>
              <a:t> 4. </a:t>
            </a:r>
            <a:r>
              <a:rPr lang="en-US" dirty="0" err="1"/>
              <a:t>Công</a:t>
            </a:r>
            <a:r>
              <a:rPr lang="en-US" dirty="0"/>
              <a:t> </a:t>
            </a:r>
            <a:r>
              <a:rPr lang="en-US" dirty="0" err="1"/>
              <a:t>dụng</a:t>
            </a:r>
            <a:r>
              <a:rPr lang="en-US" dirty="0"/>
              <a:t> </a:t>
            </a:r>
            <a:r>
              <a:rPr lang="en-US" dirty="0" err="1"/>
              <a:t>của</a:t>
            </a:r>
            <a:r>
              <a:rPr lang="en-US" dirty="0"/>
              <a:t> </a:t>
            </a:r>
            <a:r>
              <a:rPr lang="en-US" dirty="0" err="1"/>
              <a:t>dấu</a:t>
            </a:r>
            <a:r>
              <a:rPr lang="en-US" dirty="0"/>
              <a:t> </a:t>
            </a:r>
            <a:r>
              <a:rPr lang="en-US" dirty="0" err="1"/>
              <a:t>ngoặc</a:t>
            </a:r>
            <a:r>
              <a:rPr lang="en-US" dirty="0"/>
              <a:t> </a:t>
            </a:r>
            <a:r>
              <a:rPr lang="en-US" dirty="0" err="1"/>
              <a:t>kép</a:t>
            </a:r>
            <a:r>
              <a:rPr lang="en-US" dirty="0"/>
              <a:t> </a:t>
            </a:r>
            <a:r>
              <a:rPr lang="en-US" dirty="0" err="1"/>
              <a:t>trong</a:t>
            </a:r>
            <a:r>
              <a:rPr lang="en-US" dirty="0"/>
              <a:t> </a:t>
            </a:r>
            <a:r>
              <a:rPr lang="en-US" dirty="0" err="1"/>
              <a:t>câu</a:t>
            </a:r>
            <a:r>
              <a:rPr lang="en-US" dirty="0"/>
              <a:t> “</a:t>
            </a:r>
            <a:r>
              <a:rPr lang="en-US" dirty="0" err="1"/>
              <a:t>Nê-mô</a:t>
            </a:r>
            <a:r>
              <a:rPr lang="en-US" dirty="0"/>
              <a:t> </a:t>
            </a:r>
            <a:r>
              <a:rPr lang="en-US" dirty="0" err="1"/>
              <a:t>chẳng</a:t>
            </a:r>
            <a:r>
              <a:rPr lang="en-US" dirty="0"/>
              <a:t> </a:t>
            </a:r>
            <a:r>
              <a:rPr lang="en-US" dirty="0" err="1"/>
              <a:t>đợi</a:t>
            </a:r>
            <a:r>
              <a:rPr lang="en-US" dirty="0"/>
              <a:t> trả </a:t>
            </a:r>
            <a:r>
              <a:rPr lang="en-US" dirty="0" err="1"/>
              <a:t>lời</a:t>
            </a:r>
            <a:r>
              <a:rPr lang="en-US" dirty="0"/>
              <a:t>, </a:t>
            </a:r>
            <a:r>
              <a:rPr lang="en-US" dirty="0" err="1"/>
              <a:t>và</a:t>
            </a:r>
            <a:r>
              <a:rPr lang="en-US" dirty="0"/>
              <a:t> </a:t>
            </a:r>
            <a:r>
              <a:rPr lang="en-US" dirty="0" err="1"/>
              <a:t>tôi</a:t>
            </a:r>
            <a:r>
              <a:rPr lang="en-US" dirty="0"/>
              <a:t> </a:t>
            </a:r>
            <a:r>
              <a:rPr lang="en-US" dirty="0" err="1"/>
              <a:t>cũng</a:t>
            </a:r>
            <a:r>
              <a:rPr lang="en-US" dirty="0"/>
              <a:t> </a:t>
            </a:r>
            <a:r>
              <a:rPr lang="en-US" dirty="0" err="1"/>
              <a:t>thấy</a:t>
            </a:r>
            <a:r>
              <a:rPr lang="en-US" dirty="0"/>
              <a:t> </a:t>
            </a:r>
            <a:r>
              <a:rPr lang="en-US" dirty="0" err="1"/>
              <a:t>nếu</a:t>
            </a:r>
            <a:r>
              <a:rPr lang="en-US" dirty="0"/>
              <a:t> </a:t>
            </a:r>
            <a:r>
              <a:rPr lang="en-US" dirty="0" err="1"/>
              <a:t>ngắt</a:t>
            </a:r>
            <a:r>
              <a:rPr lang="en-US" dirty="0"/>
              <a:t> </a:t>
            </a:r>
            <a:r>
              <a:rPr lang="en-US" dirty="0" err="1"/>
              <a:t>lời</a:t>
            </a:r>
            <a:r>
              <a:rPr lang="en-US" dirty="0"/>
              <a:t> </a:t>
            </a:r>
            <a:r>
              <a:rPr lang="en-US" dirty="0" err="1"/>
              <a:t>ông</a:t>
            </a:r>
            <a:r>
              <a:rPr lang="en-US" dirty="0"/>
              <a:t> ta </a:t>
            </a:r>
            <a:r>
              <a:rPr lang="en-US" dirty="0" err="1"/>
              <a:t>bằng</a:t>
            </a:r>
            <a:r>
              <a:rPr lang="en-US" dirty="0"/>
              <a:t> </a:t>
            </a:r>
            <a:r>
              <a:rPr lang="en-US" dirty="0" err="1"/>
              <a:t>nhiều</a:t>
            </a:r>
            <a:r>
              <a:rPr lang="en-US" dirty="0"/>
              <a:t> </a:t>
            </a:r>
            <a:r>
              <a:rPr lang="en-US" dirty="0" err="1"/>
              <a:t>câu</a:t>
            </a:r>
            <a:r>
              <a:rPr lang="en-US" dirty="0"/>
              <a:t> “</a:t>
            </a:r>
            <a:r>
              <a:rPr lang="en-US" dirty="0" err="1"/>
              <a:t>vâng</a:t>
            </a:r>
            <a:r>
              <a:rPr lang="en-US" dirty="0"/>
              <a:t>”, “</a:t>
            </a:r>
            <a:r>
              <a:rPr lang="en-US" dirty="0" err="1"/>
              <a:t>tất</a:t>
            </a:r>
            <a:r>
              <a:rPr lang="en-US" dirty="0"/>
              <a:t> </a:t>
            </a:r>
            <a:r>
              <a:rPr lang="en-US" dirty="0" err="1"/>
              <a:t>nhiên</a:t>
            </a:r>
            <a:r>
              <a:rPr lang="en-US" dirty="0"/>
              <a:t>”, “</a:t>
            </a:r>
            <a:r>
              <a:rPr lang="en-US" dirty="0" err="1"/>
              <a:t>rất</a:t>
            </a:r>
            <a:r>
              <a:rPr lang="en-US" dirty="0"/>
              <a:t> </a:t>
            </a:r>
            <a:r>
              <a:rPr lang="en-US" dirty="0" err="1"/>
              <a:t>đúng</a:t>
            </a:r>
            <a:r>
              <a:rPr lang="en-US" dirty="0"/>
              <a:t>” </a:t>
            </a:r>
            <a:r>
              <a:rPr lang="en-US" dirty="0" err="1"/>
              <a:t>trống</a:t>
            </a:r>
            <a:r>
              <a:rPr lang="en-US" dirty="0"/>
              <a:t> </a:t>
            </a:r>
            <a:r>
              <a:rPr lang="en-US" dirty="0" err="1"/>
              <a:t>rỗng</a:t>
            </a:r>
            <a:r>
              <a:rPr lang="en-US" dirty="0"/>
              <a:t> </a:t>
            </a:r>
            <a:r>
              <a:rPr lang="en-US" dirty="0" err="1"/>
              <a:t>thì</a:t>
            </a:r>
            <a:r>
              <a:rPr lang="en-US" dirty="0"/>
              <a:t> </a:t>
            </a:r>
            <a:r>
              <a:rPr lang="en-US" dirty="0" err="1"/>
              <a:t>thật</a:t>
            </a:r>
            <a:r>
              <a:rPr lang="en-US" dirty="0"/>
              <a:t> </a:t>
            </a:r>
            <a:r>
              <a:rPr lang="en-US" dirty="0" err="1"/>
              <a:t>là</a:t>
            </a:r>
            <a:r>
              <a:rPr lang="en-US" dirty="0"/>
              <a:t> </a:t>
            </a:r>
            <a:r>
              <a:rPr lang="en-US" dirty="0" err="1"/>
              <a:t>thừa</a:t>
            </a:r>
            <a:r>
              <a:rPr lang="en-US" dirty="0"/>
              <a:t>.” </a:t>
            </a:r>
            <a:r>
              <a:rPr lang="en-US" dirty="0" err="1"/>
              <a:t>là</a:t>
            </a:r>
            <a:r>
              <a:rPr lang="en-US" dirty="0"/>
              <a:t> </a:t>
            </a:r>
            <a:r>
              <a:rPr lang="en-US" dirty="0" err="1"/>
              <a:t>để</a:t>
            </a:r>
            <a:r>
              <a:rPr lang="en-US" dirty="0"/>
              <a:t> </a:t>
            </a:r>
            <a:r>
              <a:rPr lang="en-US" dirty="0" err="1"/>
              <a:t>dẫn</a:t>
            </a:r>
            <a:r>
              <a:rPr lang="en-US" dirty="0"/>
              <a:t> </a:t>
            </a:r>
            <a:r>
              <a:rPr lang="en-US" dirty="0" err="1"/>
              <a:t>lời</a:t>
            </a:r>
            <a:r>
              <a:rPr lang="en-US" dirty="0"/>
              <a:t> </a:t>
            </a:r>
            <a:r>
              <a:rPr lang="en-US" dirty="0" err="1"/>
              <a:t>nói</a:t>
            </a:r>
            <a:r>
              <a:rPr lang="en-US" dirty="0"/>
              <a:t> </a:t>
            </a:r>
            <a:r>
              <a:rPr lang="en-US" dirty="0" err="1"/>
              <a:t>trực</a:t>
            </a:r>
            <a:r>
              <a:rPr lang="en-US" dirty="0"/>
              <a:t> </a:t>
            </a:r>
            <a:r>
              <a:rPr lang="en-US" dirty="0" err="1"/>
              <a:t>tiếp</a:t>
            </a:r>
            <a:r>
              <a:rPr lang="en-US" dirty="0"/>
              <a:t> </a:t>
            </a:r>
            <a:r>
              <a:rPr lang="en-US" dirty="0" err="1"/>
              <a:t>của</a:t>
            </a:r>
            <a:r>
              <a:rPr lang="en-US" dirty="0"/>
              <a:t> </a:t>
            </a:r>
            <a:r>
              <a:rPr lang="en-US" dirty="0" err="1"/>
              <a:t>nhân</a:t>
            </a:r>
            <a:r>
              <a:rPr lang="en-US" dirty="0"/>
              <a:t> </a:t>
            </a:r>
            <a:r>
              <a:rPr lang="en-US" dirty="0" err="1"/>
              <a:t>vật</a:t>
            </a:r>
            <a:r>
              <a:rPr lang="en-US" dirty="0"/>
              <a:t>.</a:t>
            </a:r>
          </a:p>
          <a:p>
            <a:r>
              <a:rPr lang="en-US" b="1" dirty="0" err="1"/>
              <a:t>Câu</a:t>
            </a:r>
            <a:r>
              <a:rPr lang="en-US" b="1" dirty="0"/>
              <a:t> 5. </a:t>
            </a:r>
            <a:r>
              <a:rPr lang="en-US" dirty="0" err="1"/>
              <a:t>Nhân</a:t>
            </a:r>
            <a:r>
              <a:rPr lang="en-US" dirty="0"/>
              <a:t> </a:t>
            </a:r>
            <a:r>
              <a:rPr lang="en-US" dirty="0" err="1"/>
              <a:t>vật</a:t>
            </a:r>
            <a:r>
              <a:rPr lang="en-US" dirty="0"/>
              <a:t> </a:t>
            </a:r>
            <a:r>
              <a:rPr lang="en-US" dirty="0" err="1"/>
              <a:t>Nê</a:t>
            </a:r>
            <a:r>
              <a:rPr lang="en-US" dirty="0"/>
              <a:t> - </a:t>
            </a:r>
            <a:r>
              <a:rPr lang="en-US" dirty="0" err="1"/>
              <a:t>mô</a:t>
            </a:r>
            <a:r>
              <a:rPr lang="en-US" dirty="0"/>
              <a:t> </a:t>
            </a:r>
            <a:r>
              <a:rPr lang="en-US" dirty="0" err="1"/>
              <a:t>cảm</a:t>
            </a:r>
            <a:r>
              <a:rPr lang="en-US" dirty="0"/>
              <a:t> </a:t>
            </a:r>
            <a:r>
              <a:rPr lang="en-US" dirty="0" err="1"/>
              <a:t>thấy</a:t>
            </a:r>
            <a:r>
              <a:rPr lang="en-US" dirty="0"/>
              <a:t> </a:t>
            </a:r>
            <a:r>
              <a:rPr lang="en-US" dirty="0" err="1"/>
              <a:t>kỳ</a:t>
            </a:r>
            <a:r>
              <a:rPr lang="en-US" dirty="0"/>
              <a:t> </a:t>
            </a:r>
            <a:r>
              <a:rPr lang="en-US" dirty="0" err="1"/>
              <a:t>thú</a:t>
            </a:r>
            <a:r>
              <a:rPr lang="en-US" dirty="0"/>
              <a:t> </a:t>
            </a:r>
            <a:r>
              <a:rPr lang="en-US" dirty="0" err="1"/>
              <a:t>khi</a:t>
            </a:r>
            <a:r>
              <a:rPr lang="en-US" dirty="0"/>
              <a:t> </a:t>
            </a:r>
            <a:r>
              <a:rPr lang="en-US" dirty="0" err="1"/>
              <a:t>quan</a:t>
            </a:r>
            <a:r>
              <a:rPr lang="en-US" dirty="0"/>
              <a:t> </a:t>
            </a:r>
            <a:r>
              <a:rPr lang="en-US" dirty="0" err="1"/>
              <a:t>sát</a:t>
            </a:r>
            <a:r>
              <a:rPr lang="en-US" dirty="0"/>
              <a:t> </a:t>
            </a:r>
            <a:r>
              <a:rPr lang="en-US" dirty="0" err="1"/>
              <a:t>những</a:t>
            </a:r>
            <a:r>
              <a:rPr lang="en-US" dirty="0"/>
              <a:t> </a:t>
            </a:r>
            <a:r>
              <a:rPr lang="en-US" dirty="0" err="1"/>
              <a:t>biểu</a:t>
            </a:r>
            <a:r>
              <a:rPr lang="en-US" dirty="0"/>
              <a:t> </a:t>
            </a:r>
            <a:r>
              <a:rPr lang="en-US" dirty="0" err="1"/>
              <a:t>hiện</a:t>
            </a:r>
            <a:r>
              <a:rPr lang="en-US" dirty="0"/>
              <a:t> </a:t>
            </a:r>
            <a:r>
              <a:rPr lang="en-US" dirty="0" err="1"/>
              <a:t>đầy</a:t>
            </a:r>
            <a:r>
              <a:rPr lang="en-US" dirty="0"/>
              <a:t> </a:t>
            </a:r>
            <a:r>
              <a:rPr lang="en-US" dirty="0" err="1"/>
              <a:t>sức</a:t>
            </a:r>
            <a:r>
              <a:rPr lang="en-US" dirty="0"/>
              <a:t> </a:t>
            </a:r>
            <a:r>
              <a:rPr lang="en-US" dirty="0" err="1"/>
              <a:t>sống</a:t>
            </a:r>
            <a:r>
              <a:rPr lang="en-US" dirty="0"/>
              <a:t> </a:t>
            </a:r>
            <a:r>
              <a:rPr lang="en-US" dirty="0" err="1"/>
              <a:t>của</a:t>
            </a:r>
            <a:r>
              <a:rPr lang="en-US" dirty="0"/>
              <a:t> </a:t>
            </a:r>
            <a:r>
              <a:rPr lang="en-US" dirty="0" err="1"/>
              <a:t>biển</a:t>
            </a:r>
            <a:r>
              <a:rPr lang="en-US" dirty="0"/>
              <a:t> - - </a:t>
            </a:r>
            <a:r>
              <a:rPr lang="en-US" dirty="0" err="1"/>
              <a:t>Vì</a:t>
            </a:r>
            <a:r>
              <a:rPr lang="en-US" dirty="0"/>
              <a:t> </a:t>
            </a:r>
            <a:r>
              <a:rPr lang="en-US" dirty="0" err="1"/>
              <a:t>biển</a:t>
            </a:r>
            <a:r>
              <a:rPr lang="en-US" dirty="0"/>
              <a:t> </a:t>
            </a:r>
            <a:r>
              <a:rPr lang="en-US" dirty="0" err="1"/>
              <a:t>có</a:t>
            </a:r>
            <a:r>
              <a:rPr lang="en-US" dirty="0"/>
              <a:t> </a:t>
            </a:r>
            <a:r>
              <a:rPr lang="en-US" dirty="0" err="1"/>
              <a:t>tim</a:t>
            </a:r>
            <a:r>
              <a:rPr lang="en-US" dirty="0"/>
              <a:t>, </a:t>
            </a:r>
            <a:r>
              <a:rPr lang="en-US" dirty="0" err="1"/>
              <a:t>có</a:t>
            </a:r>
            <a:r>
              <a:rPr lang="en-US" dirty="0"/>
              <a:t> </a:t>
            </a:r>
            <a:r>
              <a:rPr lang="en-US" dirty="0" err="1"/>
              <a:t>mạch</a:t>
            </a:r>
            <a:r>
              <a:rPr lang="en-US" dirty="0"/>
              <a:t> </a:t>
            </a:r>
            <a:r>
              <a:rPr lang="en-US" dirty="0" err="1"/>
              <a:t>máu</a:t>
            </a:r>
            <a:endParaRPr lang="en-US" dirty="0"/>
          </a:p>
          <a:p>
            <a:r>
              <a:rPr lang="en-US" dirty="0"/>
              <a:t>- </a:t>
            </a:r>
            <a:r>
              <a:rPr lang="en-US" dirty="0" err="1"/>
              <a:t>Vì</a:t>
            </a:r>
            <a:r>
              <a:rPr lang="en-US" dirty="0"/>
              <a:t> </a:t>
            </a:r>
            <a:r>
              <a:rPr lang="en-US" dirty="0" err="1"/>
              <a:t>nước</a:t>
            </a:r>
            <a:r>
              <a:rPr lang="en-US" dirty="0"/>
              <a:t> ở </a:t>
            </a:r>
            <a:r>
              <a:rPr lang="en-US" dirty="0" err="1"/>
              <a:t>đại</a:t>
            </a:r>
            <a:r>
              <a:rPr lang="en-US" dirty="0"/>
              <a:t> </a:t>
            </a:r>
            <a:r>
              <a:rPr lang="en-US" dirty="0" err="1"/>
              <a:t>dương</a:t>
            </a:r>
            <a:r>
              <a:rPr lang="en-US" dirty="0"/>
              <a:t> </a:t>
            </a:r>
            <a:r>
              <a:rPr lang="en-US" dirty="0" err="1"/>
              <a:t>cũng</a:t>
            </a:r>
            <a:r>
              <a:rPr lang="en-US" dirty="0"/>
              <a:t> </a:t>
            </a:r>
            <a:r>
              <a:rPr lang="en-US" dirty="0" err="1"/>
              <a:t>tuần</a:t>
            </a:r>
            <a:r>
              <a:rPr lang="en-US" dirty="0"/>
              <a:t> </a:t>
            </a:r>
            <a:r>
              <a:rPr lang="en-US" dirty="0" err="1"/>
              <a:t>hoàn</a:t>
            </a:r>
            <a:r>
              <a:rPr lang="en-US" dirty="0"/>
              <a:t>, </a:t>
            </a:r>
            <a:r>
              <a:rPr lang="en-US" dirty="0" err="1"/>
              <a:t>hệt</a:t>
            </a:r>
            <a:r>
              <a:rPr lang="en-US" dirty="0"/>
              <a:t> </a:t>
            </a:r>
            <a:r>
              <a:rPr lang="en-US" dirty="0" err="1"/>
              <a:t>như</a:t>
            </a:r>
            <a:r>
              <a:rPr lang="en-US" dirty="0"/>
              <a:t> </a:t>
            </a:r>
            <a:r>
              <a:rPr lang="en-US" dirty="0" err="1"/>
              <a:t>sự</a:t>
            </a:r>
            <a:r>
              <a:rPr lang="en-US" dirty="0"/>
              <a:t> </a:t>
            </a:r>
            <a:r>
              <a:rPr lang="en-US" dirty="0" err="1"/>
              <a:t>tuần</a:t>
            </a:r>
            <a:r>
              <a:rPr lang="en-US" dirty="0"/>
              <a:t> </a:t>
            </a:r>
            <a:r>
              <a:rPr lang="en-US" dirty="0" err="1"/>
              <a:t>hoàn</a:t>
            </a:r>
            <a:r>
              <a:rPr lang="en-US" dirty="0"/>
              <a:t> </a:t>
            </a:r>
            <a:r>
              <a:rPr lang="en-US" dirty="0" err="1"/>
              <a:t>của</a:t>
            </a:r>
            <a:r>
              <a:rPr lang="en-US" dirty="0"/>
              <a:t> </a:t>
            </a:r>
            <a:r>
              <a:rPr lang="en-US" dirty="0" err="1"/>
              <a:t>máu</a:t>
            </a:r>
            <a:r>
              <a:rPr lang="en-US" dirty="0"/>
              <a:t> </a:t>
            </a:r>
            <a:r>
              <a:rPr lang="en-US" dirty="0" err="1"/>
              <a:t>trong</a:t>
            </a:r>
            <a:r>
              <a:rPr lang="en-US" dirty="0"/>
              <a:t> </a:t>
            </a:r>
            <a:r>
              <a:rPr lang="en-US" dirty="0" err="1"/>
              <a:t>cơ</a:t>
            </a:r>
            <a:r>
              <a:rPr lang="en-US" dirty="0"/>
              <a:t> </a:t>
            </a:r>
            <a:r>
              <a:rPr lang="en-US" dirty="0" err="1"/>
              <a:t>thể</a:t>
            </a:r>
            <a:r>
              <a:rPr lang="en-US" dirty="0"/>
              <a:t> </a:t>
            </a:r>
            <a:r>
              <a:rPr lang="en-US" dirty="0" err="1"/>
              <a:t>sống</a:t>
            </a:r>
            <a:endParaRPr lang="en-US" dirty="0"/>
          </a:p>
          <a:p>
            <a:r>
              <a:rPr lang="en-US" dirty="0"/>
              <a:t>- </a:t>
            </a:r>
            <a:r>
              <a:rPr lang="en-US" dirty="0" err="1"/>
              <a:t>Vì</a:t>
            </a:r>
            <a:r>
              <a:rPr lang="en-US" dirty="0"/>
              <a:t> </a:t>
            </a:r>
            <a:r>
              <a:rPr lang="en-US" dirty="0" err="1"/>
              <a:t>biển</a:t>
            </a:r>
            <a:r>
              <a:rPr lang="en-US" dirty="0"/>
              <a:t> </a:t>
            </a:r>
            <a:r>
              <a:rPr lang="en-US" dirty="0" err="1"/>
              <a:t>cũng</a:t>
            </a:r>
            <a:r>
              <a:rPr lang="en-US" dirty="0"/>
              <a:t> </a:t>
            </a:r>
            <a:r>
              <a:rPr lang="en-US" dirty="0" err="1"/>
              <a:t>như</a:t>
            </a:r>
            <a:r>
              <a:rPr lang="en-US" dirty="0"/>
              <a:t> </a:t>
            </a:r>
            <a:r>
              <a:rPr lang="en-US" dirty="0" err="1"/>
              <a:t>một</a:t>
            </a:r>
            <a:r>
              <a:rPr lang="en-US" dirty="0"/>
              <a:t> </a:t>
            </a:r>
            <a:r>
              <a:rPr lang="en-US" dirty="0" err="1"/>
              <a:t>sinh</a:t>
            </a:r>
            <a:r>
              <a:rPr lang="en-US" dirty="0"/>
              <a:t> </a:t>
            </a:r>
            <a:r>
              <a:rPr lang="en-US" dirty="0" err="1"/>
              <a:t>vật</a:t>
            </a:r>
            <a:r>
              <a:rPr lang="en-US" dirty="0"/>
              <a:t>, </a:t>
            </a:r>
            <a:r>
              <a:rPr lang="en-US" dirty="0" err="1"/>
              <a:t>lúc</a:t>
            </a:r>
            <a:r>
              <a:rPr lang="en-US" dirty="0"/>
              <a:t> </a:t>
            </a:r>
            <a:r>
              <a:rPr lang="en-US" dirty="0" err="1"/>
              <a:t>thì</a:t>
            </a:r>
            <a:r>
              <a:rPr lang="en-US" dirty="0"/>
              <a:t> </a:t>
            </a:r>
            <a:r>
              <a:rPr lang="en-US" dirty="0" err="1"/>
              <a:t>giận</a:t>
            </a:r>
            <a:r>
              <a:rPr lang="en-US" dirty="0"/>
              <a:t> </a:t>
            </a:r>
            <a:r>
              <a:rPr lang="en-US" dirty="0" err="1"/>
              <a:t>dữ</a:t>
            </a:r>
            <a:r>
              <a:rPr lang="en-US" dirty="0"/>
              <a:t>, </a:t>
            </a:r>
            <a:r>
              <a:rPr lang="en-US" dirty="0" err="1"/>
              <a:t>khi</a:t>
            </a:r>
            <a:r>
              <a:rPr lang="en-US" dirty="0"/>
              <a:t> </a:t>
            </a:r>
            <a:r>
              <a:rPr lang="en-US" dirty="0" err="1"/>
              <a:t>thì</a:t>
            </a:r>
            <a:r>
              <a:rPr lang="en-US" dirty="0"/>
              <a:t> </a:t>
            </a:r>
            <a:r>
              <a:rPr lang="en-US" dirty="0" err="1"/>
              <a:t>dịu</a:t>
            </a:r>
            <a:r>
              <a:rPr lang="en-US" dirty="0"/>
              <a:t> </a:t>
            </a:r>
            <a:r>
              <a:rPr lang="en-US" dirty="0" err="1"/>
              <a:t>hiền</a:t>
            </a:r>
            <a:endParaRPr lang="en-US" dirty="0"/>
          </a:p>
          <a:p>
            <a:r>
              <a:rPr lang="en-US" dirty="0"/>
              <a:t> </a:t>
            </a:r>
            <a:r>
              <a:rPr lang="en-US" b="1" dirty="0" err="1"/>
              <a:t>Câu</a:t>
            </a:r>
            <a:r>
              <a:rPr lang="en-US" b="1" dirty="0"/>
              <a:t> 6. </a:t>
            </a:r>
            <a:r>
              <a:rPr lang="en-US" dirty="0" err="1"/>
              <a:t>Câu</a:t>
            </a:r>
            <a:r>
              <a:rPr lang="en-US" dirty="0"/>
              <a:t> </a:t>
            </a:r>
            <a:r>
              <a:rPr lang="en-US" dirty="0" err="1"/>
              <a:t>nói</a:t>
            </a:r>
            <a:r>
              <a:rPr lang="en-US" dirty="0"/>
              <a:t> </a:t>
            </a:r>
            <a:r>
              <a:rPr lang="en-US" dirty="0" err="1"/>
              <a:t>của</a:t>
            </a:r>
            <a:r>
              <a:rPr lang="en-US" dirty="0"/>
              <a:t> </a:t>
            </a:r>
            <a:r>
              <a:rPr lang="en-US" dirty="0" err="1"/>
              <a:t>nhân</a:t>
            </a:r>
            <a:r>
              <a:rPr lang="en-US" dirty="0"/>
              <a:t> </a:t>
            </a:r>
            <a:r>
              <a:rPr lang="en-US" dirty="0" err="1"/>
              <a:t>vật</a:t>
            </a:r>
            <a:r>
              <a:rPr lang="en-US" dirty="0"/>
              <a:t> “</a:t>
            </a:r>
            <a:r>
              <a:rPr lang="en-US" dirty="0" err="1"/>
              <a:t>tôi</a:t>
            </a:r>
            <a:r>
              <a:rPr lang="en-US" dirty="0"/>
              <a:t>” </a:t>
            </a:r>
            <a:r>
              <a:rPr lang="en-US" dirty="0" err="1"/>
              <a:t>hiện</a:t>
            </a:r>
            <a:r>
              <a:rPr lang="en-US" dirty="0"/>
              <a:t> nay </a:t>
            </a:r>
            <a:r>
              <a:rPr lang="en-US" dirty="0" err="1"/>
              <a:t>đã</a:t>
            </a:r>
            <a:r>
              <a:rPr lang="en-US" dirty="0"/>
              <a:t> </a:t>
            </a:r>
            <a:r>
              <a:rPr lang="en-US" dirty="0" err="1"/>
              <a:t>trở</a:t>
            </a:r>
            <a:r>
              <a:rPr lang="en-US" dirty="0"/>
              <a:t> </a:t>
            </a:r>
            <a:r>
              <a:rPr lang="en-US" dirty="0" err="1"/>
              <a:t>thành</a:t>
            </a:r>
            <a:r>
              <a:rPr lang="en-US" dirty="0"/>
              <a:t> </a:t>
            </a:r>
            <a:r>
              <a:rPr lang="en-US" dirty="0" err="1"/>
              <a:t>hiện</a:t>
            </a:r>
            <a:r>
              <a:rPr lang="en-US" dirty="0"/>
              <a:t> </a:t>
            </a:r>
            <a:r>
              <a:rPr lang="en-US" dirty="0" err="1"/>
              <a:t>thực</a:t>
            </a:r>
            <a:r>
              <a:rPr lang="en-US" dirty="0"/>
              <a:t>. </a:t>
            </a:r>
            <a:r>
              <a:rPr lang="en-US" dirty="0" err="1"/>
              <a:t>Tàu</a:t>
            </a:r>
            <a:r>
              <a:rPr lang="en-US" dirty="0"/>
              <a:t> </a:t>
            </a:r>
            <a:r>
              <a:rPr lang="en-US" dirty="0" err="1"/>
              <a:t>ngầm</a:t>
            </a:r>
            <a:r>
              <a:rPr lang="en-US" dirty="0"/>
              <a:t> </a:t>
            </a:r>
            <a:r>
              <a:rPr lang="en-US" dirty="0" err="1"/>
              <a:t>đã</a:t>
            </a:r>
            <a:r>
              <a:rPr lang="en-US" dirty="0"/>
              <a:t> </a:t>
            </a:r>
            <a:r>
              <a:rPr lang="en-US" dirty="0" err="1"/>
              <a:t>được</a:t>
            </a:r>
            <a:r>
              <a:rPr lang="en-US" dirty="0"/>
              <a:t> </a:t>
            </a:r>
            <a:r>
              <a:rPr lang="en-US" dirty="0" err="1"/>
              <a:t>phát</a:t>
            </a:r>
            <a:r>
              <a:rPr lang="en-US" dirty="0"/>
              <a:t> </a:t>
            </a:r>
            <a:r>
              <a:rPr lang="en-US" dirty="0" err="1"/>
              <a:t>minh</a:t>
            </a:r>
            <a:r>
              <a:rPr lang="en-US" dirty="0"/>
              <a:t> </a:t>
            </a:r>
            <a:r>
              <a:rPr lang="en-US" dirty="0" err="1"/>
              <a:t>và</a:t>
            </a:r>
            <a:r>
              <a:rPr lang="en-US" dirty="0"/>
              <a:t> </a:t>
            </a:r>
            <a:r>
              <a:rPr lang="en-US" dirty="0" err="1"/>
              <a:t>giúp</a:t>
            </a:r>
            <a:r>
              <a:rPr lang="en-US" dirty="0"/>
              <a:t> </a:t>
            </a:r>
            <a:r>
              <a:rPr lang="en-US" dirty="0" err="1"/>
              <a:t>ích</a:t>
            </a:r>
            <a:r>
              <a:rPr lang="en-US" dirty="0"/>
              <a:t> </a:t>
            </a:r>
            <a:r>
              <a:rPr lang="en-US" dirty="0" err="1"/>
              <a:t>cho</a:t>
            </a:r>
            <a:r>
              <a:rPr lang="en-US" dirty="0"/>
              <a:t> con </a:t>
            </a:r>
            <a:r>
              <a:rPr lang="en-US" dirty="0" err="1"/>
              <a:t>người</a:t>
            </a:r>
            <a:r>
              <a:rPr lang="en-US" dirty="0"/>
              <a:t> </a:t>
            </a:r>
            <a:r>
              <a:rPr lang="en-US" dirty="0" err="1"/>
              <a:t>trong</a:t>
            </a:r>
            <a:r>
              <a:rPr lang="en-US" dirty="0"/>
              <a:t> </a:t>
            </a:r>
            <a:r>
              <a:rPr lang="en-US" dirty="0" err="1"/>
              <a:t>cuộc</a:t>
            </a:r>
            <a:r>
              <a:rPr lang="en-US" dirty="0"/>
              <a:t> </a:t>
            </a:r>
            <a:r>
              <a:rPr lang="en-US" dirty="0" err="1"/>
              <a:t>sống</a:t>
            </a:r>
            <a:r>
              <a:rPr lang="en-US" dirty="0"/>
              <a:t>. </a:t>
            </a:r>
            <a:r>
              <a:rPr lang="en-US" dirty="0" err="1"/>
              <a:t>Tàu</a:t>
            </a:r>
            <a:r>
              <a:rPr lang="en-US" dirty="0"/>
              <a:t> </a:t>
            </a:r>
            <a:r>
              <a:rPr lang="en-US" dirty="0" err="1"/>
              <a:t>ngầm</a:t>
            </a:r>
            <a:r>
              <a:rPr lang="en-US" dirty="0"/>
              <a:t> </a:t>
            </a:r>
            <a:r>
              <a:rPr lang="en-US" dirty="0" err="1"/>
              <a:t>cũng</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cho</a:t>
            </a:r>
            <a:r>
              <a:rPr lang="en-US" dirty="0"/>
              <a:t> </a:t>
            </a:r>
            <a:r>
              <a:rPr lang="en-US" dirty="0" err="1"/>
              <a:t>vận</a:t>
            </a:r>
            <a:r>
              <a:rPr lang="en-US" dirty="0"/>
              <a:t> </a:t>
            </a:r>
            <a:r>
              <a:rPr lang="en-US" dirty="0" err="1"/>
              <a:t>chuyển</a:t>
            </a:r>
            <a:r>
              <a:rPr lang="en-US" dirty="0"/>
              <a:t> </a:t>
            </a:r>
            <a:r>
              <a:rPr lang="en-US" dirty="0" err="1"/>
              <a:t>hàng</a:t>
            </a:r>
            <a:r>
              <a:rPr lang="en-US" dirty="0"/>
              <a:t> </a:t>
            </a:r>
            <a:r>
              <a:rPr lang="en-US" dirty="0" err="1"/>
              <a:t>hải</a:t>
            </a:r>
            <a:r>
              <a:rPr lang="en-US" dirty="0"/>
              <a:t> </a:t>
            </a:r>
            <a:r>
              <a:rPr lang="en-US" dirty="0" err="1"/>
              <a:t>và</a:t>
            </a:r>
            <a:r>
              <a:rPr lang="en-US" dirty="0"/>
              <a:t> </a:t>
            </a:r>
            <a:r>
              <a:rPr lang="en-US" dirty="0" err="1"/>
              <a:t>nghiên</a:t>
            </a:r>
            <a:r>
              <a:rPr lang="en-US" dirty="0"/>
              <a:t> </a:t>
            </a:r>
            <a:r>
              <a:rPr lang="en-US" dirty="0" err="1"/>
              <a:t>cứu</a:t>
            </a:r>
            <a:r>
              <a:rPr lang="en-US" dirty="0"/>
              <a:t> khoa </a:t>
            </a:r>
            <a:r>
              <a:rPr lang="en-US" dirty="0" err="1"/>
              <a:t>học</a:t>
            </a:r>
            <a:r>
              <a:rPr lang="en-US" dirty="0"/>
              <a:t> ở </a:t>
            </a:r>
            <a:r>
              <a:rPr lang="en-US" dirty="0" err="1"/>
              <a:t>đại</a:t>
            </a:r>
            <a:r>
              <a:rPr lang="en-US" dirty="0"/>
              <a:t> </a:t>
            </a:r>
            <a:r>
              <a:rPr lang="en-US" dirty="0" err="1"/>
              <a:t>dương</a:t>
            </a:r>
            <a:r>
              <a:rPr lang="en-US" dirty="0"/>
              <a:t> </a:t>
            </a:r>
            <a:r>
              <a:rPr lang="en-US" dirty="0" err="1"/>
              <a:t>cũng</a:t>
            </a:r>
            <a:r>
              <a:rPr lang="en-US" dirty="0"/>
              <a:t> </a:t>
            </a:r>
            <a:r>
              <a:rPr lang="en-US" dirty="0" err="1"/>
              <a:t>như</a:t>
            </a:r>
            <a:r>
              <a:rPr lang="en-US" dirty="0"/>
              <a:t> ở </a:t>
            </a:r>
            <a:r>
              <a:rPr lang="en-US" dirty="0" err="1"/>
              <a:t>vùng</a:t>
            </a:r>
            <a:r>
              <a:rPr lang="en-US" dirty="0"/>
              <a:t> </a:t>
            </a:r>
            <a:r>
              <a:rPr lang="en-US" dirty="0" err="1"/>
              <a:t>nước</a:t>
            </a:r>
            <a:r>
              <a:rPr lang="en-US" dirty="0"/>
              <a:t> </a:t>
            </a:r>
            <a:r>
              <a:rPr lang="en-US" dirty="0" err="1"/>
              <a:t>ngọt</a:t>
            </a:r>
            <a:r>
              <a:rPr lang="en-US" dirty="0"/>
              <a:t>, </a:t>
            </a:r>
            <a:r>
              <a:rPr lang="en-US" dirty="0" err="1"/>
              <a:t>giúp</a:t>
            </a:r>
            <a:r>
              <a:rPr lang="en-US" dirty="0"/>
              <a:t> </a:t>
            </a:r>
            <a:r>
              <a:rPr lang="en-US" dirty="0" err="1"/>
              <a:t>đạt</a:t>
            </a:r>
            <a:r>
              <a:rPr lang="en-US" dirty="0"/>
              <a:t> </a:t>
            </a:r>
            <a:r>
              <a:rPr lang="en-US" dirty="0" err="1"/>
              <a:t>tới</a:t>
            </a:r>
            <a:r>
              <a:rPr lang="en-US" dirty="0"/>
              <a:t> </a:t>
            </a:r>
            <a:r>
              <a:rPr lang="en-US" dirty="0" err="1"/>
              <a:t>độ</a:t>
            </a:r>
            <a:r>
              <a:rPr lang="en-US" dirty="0"/>
              <a:t> </a:t>
            </a:r>
            <a:r>
              <a:rPr lang="en-US" dirty="0" err="1"/>
              <a:t>sâu</a:t>
            </a:r>
            <a:r>
              <a:rPr lang="en-US" dirty="0"/>
              <a:t> </a:t>
            </a:r>
            <a:r>
              <a:rPr lang="en-US" dirty="0" err="1"/>
              <a:t>vượt</a:t>
            </a:r>
            <a:r>
              <a:rPr lang="en-US" dirty="0"/>
              <a:t> </a:t>
            </a:r>
            <a:r>
              <a:rPr lang="en-US" dirty="0" err="1"/>
              <a:t>quá</a:t>
            </a:r>
            <a:r>
              <a:rPr lang="en-US" dirty="0"/>
              <a:t> </a:t>
            </a:r>
            <a:r>
              <a:rPr lang="en-US" dirty="0" err="1"/>
              <a:t>khả</a:t>
            </a:r>
            <a:r>
              <a:rPr lang="en-US" dirty="0"/>
              <a:t> </a:t>
            </a:r>
            <a:r>
              <a:rPr lang="en-US" dirty="0" err="1"/>
              <a:t>năng</a:t>
            </a:r>
            <a:r>
              <a:rPr lang="en-US" dirty="0"/>
              <a:t> </a:t>
            </a:r>
            <a:r>
              <a:rPr lang="en-US" dirty="0" err="1"/>
              <a:t>lặn</a:t>
            </a:r>
            <a:r>
              <a:rPr lang="en-US" dirty="0"/>
              <a:t> </a:t>
            </a:r>
            <a:r>
              <a:rPr lang="en-US" dirty="0" err="1"/>
              <a:t>của</a:t>
            </a:r>
            <a:r>
              <a:rPr lang="en-US" dirty="0"/>
              <a:t> con </a:t>
            </a:r>
            <a:r>
              <a:rPr lang="en-US" dirty="0" err="1"/>
              <a:t>người</a:t>
            </a:r>
            <a:r>
              <a:rPr lang="en-US" dirty="0"/>
              <a:t>.</a:t>
            </a:r>
          </a:p>
          <a:p>
            <a:r>
              <a:rPr lang="en-US" b="1" dirty="0" err="1"/>
              <a:t>Câu</a:t>
            </a:r>
            <a:r>
              <a:rPr lang="en-US" b="1" dirty="0"/>
              <a:t> 7. </a:t>
            </a:r>
            <a:r>
              <a:rPr lang="en-US" dirty="0" err="1"/>
              <a:t>Học</a:t>
            </a:r>
            <a:r>
              <a:rPr lang="en-US" dirty="0"/>
              <a:t> </a:t>
            </a:r>
            <a:r>
              <a:rPr lang="en-US" dirty="0" err="1"/>
              <a:t>sinh</a:t>
            </a:r>
            <a:r>
              <a:rPr lang="en-US" dirty="0"/>
              <a:t> chia </a:t>
            </a:r>
            <a:r>
              <a:rPr lang="en-US" dirty="0" err="1"/>
              <a:t>sẻ</a:t>
            </a:r>
            <a:r>
              <a:rPr lang="en-US" dirty="0"/>
              <a:t> </a:t>
            </a:r>
            <a:r>
              <a:rPr lang="en-US" dirty="0" err="1"/>
              <a:t>theo</a:t>
            </a:r>
            <a:r>
              <a:rPr lang="en-US" dirty="0"/>
              <a:t> </a:t>
            </a:r>
            <a:r>
              <a:rPr lang="en-US" dirty="0" err="1"/>
              <a:t>cảm</a:t>
            </a:r>
            <a:r>
              <a:rPr lang="en-US" dirty="0"/>
              <a:t> </a:t>
            </a:r>
            <a:r>
              <a:rPr lang="en-US" dirty="0" err="1"/>
              <a:t>nhận</a:t>
            </a:r>
            <a:r>
              <a:rPr lang="en-US" dirty="0"/>
              <a:t> </a:t>
            </a:r>
            <a:r>
              <a:rPr lang="en-US" dirty="0" err="1"/>
              <a:t>của</a:t>
            </a:r>
            <a:r>
              <a:rPr lang="en-US" dirty="0"/>
              <a:t> </a:t>
            </a:r>
            <a:r>
              <a:rPr lang="en-US" dirty="0" err="1"/>
              <a:t>cá</a:t>
            </a:r>
            <a:r>
              <a:rPr lang="en-US" dirty="0"/>
              <a:t> </a:t>
            </a:r>
            <a:r>
              <a:rPr lang="en-US" dirty="0" err="1"/>
              <a:t>nhân</a:t>
            </a:r>
            <a:r>
              <a:rPr lang="en-US" dirty="0"/>
              <a:t>, </a:t>
            </a:r>
            <a:r>
              <a:rPr lang="en-US" dirty="0" err="1"/>
              <a:t>đảm</a:t>
            </a:r>
            <a:r>
              <a:rPr lang="en-US" dirty="0"/>
              <a:t> </a:t>
            </a:r>
            <a:r>
              <a:rPr lang="en-US" dirty="0" err="1"/>
              <a:t>bảo</a:t>
            </a:r>
            <a:r>
              <a:rPr lang="en-US" dirty="0"/>
              <a:t> </a:t>
            </a:r>
            <a:r>
              <a:rPr lang="en-US" dirty="0" err="1"/>
              <a:t>tính</a:t>
            </a:r>
            <a:r>
              <a:rPr lang="en-US" dirty="0"/>
              <a:t> </a:t>
            </a:r>
            <a:r>
              <a:rPr lang="en-US" dirty="0" err="1"/>
              <a:t>thực</a:t>
            </a:r>
            <a:r>
              <a:rPr lang="en-US" dirty="0"/>
              <a:t> </a:t>
            </a:r>
            <a:r>
              <a:rPr lang="en-US" dirty="0" err="1"/>
              <a:t>tế</a:t>
            </a:r>
            <a:r>
              <a:rPr lang="en-US" dirty="0"/>
              <a:t>, </a:t>
            </a:r>
            <a:r>
              <a:rPr lang="en-US" dirty="0" err="1"/>
              <a:t>phù</a:t>
            </a:r>
            <a:r>
              <a:rPr lang="en-US" dirty="0"/>
              <a:t> </a:t>
            </a:r>
            <a:r>
              <a:rPr lang="en-US" dirty="0" err="1"/>
              <a:t>hợp</a:t>
            </a:r>
            <a:r>
              <a:rPr lang="en-US" dirty="0"/>
              <a:t>, </a:t>
            </a:r>
            <a:r>
              <a:rPr lang="en-US" dirty="0" err="1"/>
              <a:t>không</a:t>
            </a:r>
            <a:r>
              <a:rPr lang="en-US" dirty="0"/>
              <a:t> vi </a:t>
            </a:r>
            <a:r>
              <a:rPr lang="en-US" dirty="0" err="1"/>
              <a:t>phạm</a:t>
            </a:r>
            <a:r>
              <a:rPr lang="en-US" dirty="0"/>
              <a:t> </a:t>
            </a:r>
            <a:r>
              <a:rPr lang="en-US" dirty="0" err="1"/>
              <a:t>quy</a:t>
            </a:r>
            <a:r>
              <a:rPr lang="en-US" dirty="0"/>
              <a:t> </a:t>
            </a:r>
            <a:r>
              <a:rPr lang="en-US" dirty="0" err="1"/>
              <a:t>định</a:t>
            </a:r>
            <a:r>
              <a:rPr lang="en-US" dirty="0"/>
              <a:t> </a:t>
            </a:r>
            <a:r>
              <a:rPr lang="en-US" dirty="0" err="1"/>
              <a:t>về</a:t>
            </a:r>
            <a:r>
              <a:rPr lang="en-US" dirty="0"/>
              <a:t> </a:t>
            </a:r>
            <a:r>
              <a:rPr lang="en-US" dirty="0" err="1"/>
              <a:t>đạo</a:t>
            </a:r>
            <a:r>
              <a:rPr lang="en-US" dirty="0"/>
              <a:t> </a:t>
            </a:r>
            <a:r>
              <a:rPr lang="en-US" dirty="0" err="1"/>
              <a:t>đức</a:t>
            </a:r>
            <a:r>
              <a:rPr lang="en-US" dirty="0"/>
              <a:t> </a:t>
            </a:r>
            <a:r>
              <a:rPr lang="en-US" dirty="0" err="1"/>
              <a:t>và</a:t>
            </a:r>
            <a:r>
              <a:rPr lang="en-US" dirty="0"/>
              <a:t> </a:t>
            </a:r>
            <a:r>
              <a:rPr lang="en-US" dirty="0" err="1"/>
              <a:t>pháp</a:t>
            </a:r>
            <a:r>
              <a:rPr lang="en-US" dirty="0"/>
              <a:t> </a:t>
            </a:r>
            <a:r>
              <a:rPr lang="en-US" dirty="0" err="1"/>
              <a:t>luật</a:t>
            </a:r>
            <a:r>
              <a:rPr lang="en-US" dirty="0"/>
              <a:t>.</a:t>
            </a:r>
          </a:p>
          <a:p>
            <a:pPr marL="0" marR="0" algn="just">
              <a:spcBef>
                <a:spcPts val="0"/>
              </a:spcBef>
              <a:spcAft>
                <a:spcPts val="0"/>
              </a:spcAft>
            </a:pPr>
            <a:endParaRPr lang="en-US" sz="3600" dirty="0"/>
          </a:p>
        </p:txBody>
      </p:sp>
    </p:spTree>
    <p:extLst>
      <p:ext uri="{BB962C8B-B14F-4D97-AF65-F5344CB8AC3E}">
        <p14:creationId xmlns:p14="http://schemas.microsoft.com/office/powerpoint/2010/main" val="404513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863417"/>
          </a:xfrm>
          <a:prstGeom prst="rect">
            <a:avLst/>
          </a:prstGeom>
          <a:noFill/>
        </p:spPr>
        <p:txBody>
          <a:bodyPr wrap="square" rtlCol="0">
            <a:spAutoFit/>
          </a:bodyPr>
          <a:lstStyle/>
          <a:p>
            <a:pPr marL="0" marR="0" algn="ctr">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Gợi</a:t>
            </a:r>
            <a:r>
              <a:rPr lang="en-US" sz="2400" b="1" dirty="0">
                <a:effectLst/>
                <a:latin typeface="Times New Roman" panose="02020603050405020304" pitchFamily="18" charset="0"/>
                <a:ea typeface="Times New Roman" panose="02020603050405020304" pitchFamily="18" charset="0"/>
              </a:rPr>
              <a:t> ý trả </a:t>
            </a:r>
            <a:r>
              <a:rPr lang="en-US" sz="2400" b="1" dirty="0" err="1">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68580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rPr>
              <a:t> khoa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viễn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2.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đùa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4. </a:t>
            </a:r>
            <a:r>
              <a:rPr lang="en-US" sz="2400" dirty="0" err="1">
                <a:effectLst/>
                <a:latin typeface="Times New Roman" panose="02020603050405020304" pitchFamily="18" charset="0"/>
                <a:ea typeface="Times New Roman" panose="02020603050405020304" pitchFamily="18" charset="0"/>
              </a:rPr>
              <a:t>Phó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rPr>
              <a:t>mua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còn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5.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lửng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nữa</a:t>
            </a:r>
            <a:r>
              <a:rPr lang="en-US" sz="2400" dirty="0">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chỗ</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dở</a:t>
            </a:r>
            <a:r>
              <a:rPr lang="en-US" sz="2400" dirty="0">
                <a:solidFill>
                  <a:srgbClr val="000000"/>
                </a:solidFill>
                <a:effectLst/>
                <a:latin typeface="Times New Roman" panose="02020603050405020304" pitchFamily="18" charset="0"/>
                <a:ea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rPr>
              <a:t>ngập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ngắt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quãng</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0005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6. </a:t>
            </a:r>
            <a:r>
              <a:rPr lang="en-US" sz="2400" dirty="0">
                <a:effectLst/>
                <a:latin typeface="Times New Roman" panose="02020603050405020304" pitchFamily="18" charset="0"/>
                <a:ea typeface="Times New Roman" panose="02020603050405020304" pitchFamily="18" charset="0"/>
              </a:rPr>
              <a:t>HS trả </a:t>
            </a:r>
            <a:r>
              <a:rPr lang="en-US" sz="2400" dirty="0" err="1">
                <a:effectLst/>
                <a:latin typeface="Times New Roman" panose="02020603050405020304" pitchFamily="18" charset="0"/>
                <a:ea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song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40005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7.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muốn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gửi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gắm</a:t>
            </a:r>
            <a:r>
              <a:rPr lang="en-US" sz="2400" dirty="0">
                <a:effectLst/>
                <a:latin typeface="Times New Roman" panose="02020603050405020304" pitchFamily="18" charset="0"/>
                <a:ea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400050" algn="l"/>
              </a:tabLst>
            </a:pP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sẻ</a:t>
            </a:r>
            <a:r>
              <a:rPr lang="en-US" sz="2400" dirty="0">
                <a:effectLst/>
                <a:latin typeface="Times New Roman" panose="02020603050405020304" pitchFamily="18" charset="0"/>
                <a:ea typeface="Times New Roman" panose="02020603050405020304" pitchFamily="18" charset="0"/>
              </a:rPr>
              <a:t> chia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3600" dirty="0"/>
          </a:p>
        </p:txBody>
      </p:sp>
    </p:spTree>
    <p:extLst>
      <p:ext uri="{BB962C8B-B14F-4D97-AF65-F5344CB8AC3E}">
        <p14:creationId xmlns:p14="http://schemas.microsoft.com/office/powerpoint/2010/main" val="48155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863417"/>
          </a:xfrm>
          <a:prstGeom prst="rect">
            <a:avLst/>
          </a:prstGeom>
          <a:noFill/>
        </p:spPr>
        <p:txBody>
          <a:bodyPr wrap="square" rtlCol="0">
            <a:spAutoFit/>
          </a:bodyPr>
          <a:lstStyle/>
          <a:p>
            <a:pPr marL="0" marR="0" algn="ctr">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Gợi</a:t>
            </a:r>
            <a:r>
              <a:rPr lang="en-US" sz="2400" b="1" dirty="0">
                <a:effectLst/>
                <a:latin typeface="Times New Roman" panose="02020603050405020304" pitchFamily="18" charset="0"/>
                <a:ea typeface="Times New Roman" panose="02020603050405020304" pitchFamily="18" charset="0"/>
              </a:rPr>
              <a:t> ý trả </a:t>
            </a:r>
            <a:r>
              <a:rPr lang="en-US" sz="2400" b="1" dirty="0" err="1">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68580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rPr>
              <a:t> khoa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viễn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2.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đùa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4. </a:t>
            </a:r>
            <a:r>
              <a:rPr lang="en-US" sz="2400" dirty="0" err="1">
                <a:effectLst/>
                <a:latin typeface="Times New Roman" panose="02020603050405020304" pitchFamily="18" charset="0"/>
                <a:ea typeface="Times New Roman" panose="02020603050405020304" pitchFamily="18" charset="0"/>
              </a:rPr>
              <a:t>Phó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rPr>
              <a:t>mua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còn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5.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lửng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nữa</a:t>
            </a:r>
            <a:r>
              <a:rPr lang="en-US" sz="2400" dirty="0">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chỗ</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dở</a:t>
            </a:r>
            <a:r>
              <a:rPr lang="en-US" sz="2400" dirty="0">
                <a:solidFill>
                  <a:srgbClr val="000000"/>
                </a:solidFill>
                <a:effectLst/>
                <a:latin typeface="Times New Roman" panose="02020603050405020304" pitchFamily="18" charset="0"/>
                <a:ea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rPr>
              <a:t>ngập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ngắt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quãng</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0005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6. </a:t>
            </a:r>
            <a:r>
              <a:rPr lang="en-US" sz="2400" dirty="0">
                <a:effectLst/>
                <a:latin typeface="Times New Roman" panose="02020603050405020304" pitchFamily="18" charset="0"/>
                <a:ea typeface="Times New Roman" panose="02020603050405020304" pitchFamily="18" charset="0"/>
              </a:rPr>
              <a:t>HS trả </a:t>
            </a:r>
            <a:r>
              <a:rPr lang="en-US" sz="2400" dirty="0" err="1">
                <a:effectLst/>
                <a:latin typeface="Times New Roman" panose="02020603050405020304" pitchFamily="18" charset="0"/>
                <a:ea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song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40005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7.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muốn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gửi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gắm</a:t>
            </a:r>
            <a:r>
              <a:rPr lang="en-US" sz="2400" dirty="0">
                <a:effectLst/>
                <a:latin typeface="Times New Roman" panose="02020603050405020304" pitchFamily="18" charset="0"/>
                <a:ea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400050" algn="l"/>
              </a:tabLst>
            </a:pP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sẻ</a:t>
            </a:r>
            <a:r>
              <a:rPr lang="en-US" sz="2400" dirty="0">
                <a:effectLst/>
                <a:latin typeface="Times New Roman" panose="02020603050405020304" pitchFamily="18" charset="0"/>
                <a:ea typeface="Times New Roman" panose="02020603050405020304" pitchFamily="18" charset="0"/>
              </a:rPr>
              <a:t> chia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3600" dirty="0"/>
          </a:p>
        </p:txBody>
      </p:sp>
    </p:spTree>
    <p:extLst>
      <p:ext uri="{BB962C8B-B14F-4D97-AF65-F5344CB8AC3E}">
        <p14:creationId xmlns:p14="http://schemas.microsoft.com/office/powerpoint/2010/main" val="362326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863417"/>
          </a:xfrm>
          <a:prstGeom prst="rect">
            <a:avLst/>
          </a:prstGeom>
          <a:noFill/>
        </p:spPr>
        <p:txBody>
          <a:bodyPr wrap="square" rtlCol="0">
            <a:spAutoFit/>
          </a:bodyPr>
          <a:lstStyle/>
          <a:p>
            <a:pPr marL="0" marR="0" algn="ctr">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Gợi</a:t>
            </a:r>
            <a:r>
              <a:rPr lang="en-US" sz="2400" b="1" dirty="0">
                <a:effectLst/>
                <a:latin typeface="Times New Roman" panose="02020603050405020304" pitchFamily="18" charset="0"/>
                <a:ea typeface="Times New Roman" panose="02020603050405020304" pitchFamily="18" charset="0"/>
              </a:rPr>
              <a:t> ý trả </a:t>
            </a:r>
            <a:r>
              <a:rPr lang="en-US" sz="2400" b="1" dirty="0" err="1">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68580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rPr>
              <a:t> khoa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viễn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2.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đùa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4. </a:t>
            </a:r>
            <a:r>
              <a:rPr lang="en-US" sz="2400" dirty="0" err="1">
                <a:effectLst/>
                <a:latin typeface="Times New Roman" panose="02020603050405020304" pitchFamily="18" charset="0"/>
                <a:ea typeface="Times New Roman" panose="02020603050405020304" pitchFamily="18" charset="0"/>
              </a:rPr>
              <a:t>Phó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rPr>
              <a:t>mua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còn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5.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lửng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nữa</a:t>
            </a:r>
            <a:r>
              <a:rPr lang="en-US" sz="2400" dirty="0">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chỗ</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dở</a:t>
            </a:r>
            <a:r>
              <a:rPr lang="en-US" sz="2400" dirty="0">
                <a:solidFill>
                  <a:srgbClr val="000000"/>
                </a:solidFill>
                <a:effectLst/>
                <a:latin typeface="Times New Roman" panose="02020603050405020304" pitchFamily="18" charset="0"/>
                <a:ea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rPr>
              <a:t>ngập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ngắt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quãng</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0005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6. </a:t>
            </a:r>
            <a:r>
              <a:rPr lang="en-US" sz="2400" dirty="0">
                <a:effectLst/>
                <a:latin typeface="Times New Roman" panose="02020603050405020304" pitchFamily="18" charset="0"/>
                <a:ea typeface="Times New Roman" panose="02020603050405020304" pitchFamily="18" charset="0"/>
              </a:rPr>
              <a:t>HS trả </a:t>
            </a:r>
            <a:r>
              <a:rPr lang="en-US" sz="2400" dirty="0" err="1">
                <a:effectLst/>
                <a:latin typeface="Times New Roman" panose="02020603050405020304" pitchFamily="18" charset="0"/>
                <a:ea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song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40005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7.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muốn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gửi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gắm</a:t>
            </a:r>
            <a:r>
              <a:rPr lang="en-US" sz="2400" dirty="0">
                <a:effectLst/>
                <a:latin typeface="Times New Roman" panose="02020603050405020304" pitchFamily="18" charset="0"/>
                <a:ea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400050" algn="l"/>
              </a:tabLst>
            </a:pP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sẻ</a:t>
            </a:r>
            <a:r>
              <a:rPr lang="en-US" sz="2400" dirty="0">
                <a:effectLst/>
                <a:latin typeface="Times New Roman" panose="02020603050405020304" pitchFamily="18" charset="0"/>
                <a:ea typeface="Times New Roman" panose="02020603050405020304" pitchFamily="18" charset="0"/>
              </a:rPr>
              <a:t> chia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3600" dirty="0"/>
          </a:p>
        </p:txBody>
      </p:sp>
    </p:spTree>
    <p:extLst>
      <p:ext uri="{BB962C8B-B14F-4D97-AF65-F5344CB8AC3E}">
        <p14:creationId xmlns:p14="http://schemas.microsoft.com/office/powerpoint/2010/main" val="111092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0" y="600164"/>
            <a:ext cx="9057640" cy="6432530"/>
          </a:xfrm>
          <a:prstGeom prst="rect">
            <a:avLst/>
          </a:prstGeom>
          <a:noFill/>
        </p:spPr>
        <p:txBody>
          <a:bodyPr wrap="square" rtlCol="0">
            <a:spAutoFit/>
          </a:bodyPr>
          <a:lstStyle/>
          <a:p>
            <a:pPr marL="0" marR="0" algn="ctr">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Gợi</a:t>
            </a:r>
            <a:r>
              <a:rPr lang="en-US" sz="2400" b="1" dirty="0">
                <a:effectLst/>
                <a:latin typeface="Times New Roman" panose="02020603050405020304" pitchFamily="18" charset="0"/>
                <a:ea typeface="Times New Roman" panose="02020603050405020304" pitchFamily="18" charset="0"/>
              </a:rPr>
              <a:t> ý trả </a:t>
            </a:r>
            <a:r>
              <a:rPr lang="en-US" sz="2400" b="1" dirty="0" err="1">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685800" algn="l"/>
              </a:tabLst>
            </a:pPr>
            <a:r>
              <a:rPr lang="en-US" sz="3200" b="1" dirty="0" err="1">
                <a:effectLst/>
                <a:latin typeface="Times New Roman" panose="02020603050405020304" pitchFamily="18" charset="0"/>
                <a:ea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rPr>
              <a:t> 1.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thuộc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truyện</a:t>
            </a:r>
            <a:r>
              <a:rPr lang="en-US" sz="3200" dirty="0">
                <a:effectLst/>
                <a:latin typeface="Times New Roman" panose="02020603050405020304" pitchFamily="18" charset="0"/>
                <a:ea typeface="Times New Roman" panose="02020603050405020304" pitchFamily="18" charset="0"/>
              </a:rPr>
              <a:t> khoa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viễn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tưởng</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b="1" dirty="0" err="1">
                <a:effectLst/>
                <a:latin typeface="Times New Roman" panose="02020603050405020304" pitchFamily="18" charset="0"/>
                <a:ea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rPr>
              <a:t> 2. </a:t>
            </a:r>
            <a:r>
              <a:rPr lang="en-US" sz="3200" dirty="0" err="1">
                <a:effectLst/>
                <a:latin typeface="Times New Roman" panose="02020603050405020304" pitchFamily="18" charset="0"/>
                <a:ea typeface="Times New Roman" panose="02020603050405020304" pitchFamily="18" charset="0"/>
              </a:rPr>
              <a:t>Đoạn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trích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nói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Ngôi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hiện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phúc</a:t>
            </a:r>
            <a:r>
              <a:rPr lang="en-US" sz="32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3200" b="1" dirty="0" err="1">
                <a:effectLst/>
                <a:latin typeface="Times New Roman" panose="02020603050405020304" pitchFamily="18" charset="0"/>
                <a:ea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rPr>
              <a:t> 3.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đặc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biệt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ngôi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âm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phúc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Ngôi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nấu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nướng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ngủ</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nghe</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đùa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a:t>
            </a:r>
            <a:r>
              <a:rPr lang="en-US" sz="32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3200" b="1" dirty="0" err="1">
                <a:effectLst/>
                <a:latin typeface="Times New Roman" panose="02020603050405020304" pitchFamily="18" charset="0"/>
                <a:ea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rPr>
              <a:t> 4. </a:t>
            </a:r>
            <a:r>
              <a:rPr lang="en-US" sz="3200" dirty="0" err="1">
                <a:effectLst/>
                <a:latin typeface="Times New Roman" panose="02020603050405020304" pitchFamily="18" charset="0"/>
                <a:ea typeface="Times New Roman" panose="02020603050405020304" pitchFamily="18" charset="0"/>
              </a:rPr>
              <a:t>Phó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câu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Còn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anh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thì</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cứ</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nghĩ</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rằng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chúng</a:t>
            </a:r>
            <a:r>
              <a:rPr lang="en-US" sz="3200" dirty="0">
                <a:effectLst/>
                <a:latin typeface="Times New Roman" panose="02020603050405020304" pitchFamily="18" charset="0"/>
                <a:ea typeface="Times New Roman" panose="02020603050405020304" pitchFamily="18" charset="0"/>
              </a:rPr>
              <a:t> ta </a:t>
            </a:r>
            <a:r>
              <a:rPr lang="en-US" sz="3200" dirty="0" err="1">
                <a:effectLst/>
                <a:latin typeface="Times New Roman" panose="02020603050405020304" pitchFamily="18" charset="0"/>
                <a:ea typeface="Times New Roman" panose="02020603050405020304" pitchFamily="18" charset="0"/>
              </a:rPr>
              <a:t>mua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ngôi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này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chỉ</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cốt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tay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việc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gì</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còn</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3600" dirty="0"/>
          </a:p>
        </p:txBody>
      </p:sp>
    </p:spTree>
    <p:extLst>
      <p:ext uri="{BB962C8B-B14F-4D97-AF65-F5344CB8AC3E}">
        <p14:creationId xmlns:p14="http://schemas.microsoft.com/office/powerpoint/2010/main" val="204253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063198"/>
          </a:xfrm>
          <a:prstGeom prst="rect">
            <a:avLst/>
          </a:prstGeom>
          <a:noFill/>
        </p:spPr>
        <p:txBody>
          <a:bodyPr wrap="square" rtlCol="0">
            <a:spAutoFit/>
          </a:bodyPr>
          <a:lstStyle/>
          <a:p>
            <a:pPr marL="0" marR="0" algn="just">
              <a:spcBef>
                <a:spcPts val="0"/>
              </a:spcBef>
              <a:spcAft>
                <a:spcPts val="0"/>
              </a:spcAft>
            </a:pPr>
            <a:r>
              <a:rPr lang="en-US" sz="3200" b="1" dirty="0" err="1">
                <a:effectLst/>
                <a:latin typeface="Times New Roman" panose="02020603050405020304" pitchFamily="18" charset="0"/>
                <a:ea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rPr>
              <a:t> 5. </a:t>
            </a:r>
            <a:r>
              <a:rPr lang="en-US" sz="3200" dirty="0" err="1">
                <a:effectLst/>
                <a:latin typeface="Times New Roman" panose="02020603050405020304" pitchFamily="18" charset="0"/>
                <a:ea typeface="Times New Roman" panose="02020603050405020304" pitchFamily="18" charset="0"/>
              </a:rPr>
              <a:t>Công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dấu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lửng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câu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nữa</a:t>
            </a:r>
            <a:r>
              <a:rPr lang="en-US" sz="3200" dirty="0">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chỗ</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nói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bỏ</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dở</a:t>
            </a:r>
            <a:r>
              <a:rPr lang="en-US" sz="3200" dirty="0">
                <a:solidFill>
                  <a:srgbClr val="000000"/>
                </a:solidFill>
                <a:effectLst/>
                <a:latin typeface="Times New Roman" panose="02020603050405020304" pitchFamily="18" charset="0"/>
                <a:ea typeface="Times New Roman" panose="02020603050405020304" pitchFamily="18" charset="0"/>
              </a:rPr>
              <a:t> hay </a:t>
            </a:r>
            <a:r>
              <a:rPr lang="en-US" sz="3200" dirty="0" err="1">
                <a:solidFill>
                  <a:srgbClr val="000000"/>
                </a:solidFill>
                <a:effectLst/>
                <a:latin typeface="Times New Roman" panose="02020603050405020304" pitchFamily="18" charset="0"/>
                <a:ea typeface="Times New Roman" panose="02020603050405020304" pitchFamily="18" charset="0"/>
              </a:rPr>
              <a:t>ngập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ngừng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ngắt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quãng</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00050" algn="l"/>
              </a:tabLst>
            </a:pPr>
            <a:r>
              <a:rPr lang="en-US" sz="3200" b="1" dirty="0" err="1">
                <a:effectLst/>
                <a:latin typeface="Times New Roman" panose="02020603050405020304" pitchFamily="18" charset="0"/>
                <a:ea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rPr>
              <a:t> 6. </a:t>
            </a:r>
            <a:r>
              <a:rPr lang="en-US" sz="3200" dirty="0">
                <a:effectLst/>
                <a:latin typeface="Times New Roman" panose="02020603050405020304" pitchFamily="18" charset="0"/>
                <a:ea typeface="Times New Roman" panose="02020603050405020304" pitchFamily="18" charset="0"/>
              </a:rPr>
              <a:t>HS trả </a:t>
            </a:r>
            <a:r>
              <a:rPr lang="en-US" sz="3200" dirty="0" err="1">
                <a:effectLst/>
                <a:latin typeface="Times New Roman" panose="02020603050405020304" pitchFamily="18" charset="0"/>
                <a:ea typeface="Times New Roman" panose="02020603050405020304" pitchFamily="18" charset="0"/>
              </a:rPr>
              <a:t>lời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điểm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nhân</a:t>
            </a:r>
            <a:r>
              <a:rPr lang="en-US" sz="3200" dirty="0">
                <a:effectLst/>
                <a:latin typeface="Times New Roman" panose="02020603050405020304" pitchFamily="18" charset="0"/>
                <a:ea typeface="Times New Roman" panose="02020603050405020304" pitchFamily="18" charset="0"/>
              </a:rPr>
              <a:t> song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đưa</a:t>
            </a:r>
            <a:r>
              <a:rPr lang="en-US" sz="3200" dirty="0">
                <a:effectLst/>
                <a:latin typeface="Times New Roman" panose="02020603050405020304" pitchFamily="18" charset="0"/>
                <a:ea typeface="Times New Roman" panose="02020603050405020304" pitchFamily="18" charset="0"/>
              </a:rPr>
              <a:t> ra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lẽ</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hợp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vệ</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điểm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đó</a:t>
            </a:r>
            <a:r>
              <a:rPr lang="en-US" sz="32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400050" algn="l"/>
              </a:tabLst>
            </a:pPr>
            <a:r>
              <a:rPr lang="en-US" sz="3200" b="1" dirty="0" err="1">
                <a:effectLst/>
                <a:latin typeface="Times New Roman" panose="02020603050405020304" pitchFamily="18" charset="0"/>
                <a:ea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rPr>
              <a:t> 7. </a:t>
            </a:r>
            <a:r>
              <a:rPr lang="en-US" sz="3200" dirty="0" err="1">
                <a:effectLst/>
                <a:latin typeface="Times New Roman" panose="02020603050405020304" pitchFamily="18" charset="0"/>
                <a:ea typeface="Times New Roman" panose="02020603050405020304" pitchFamily="18" charset="0"/>
              </a:rPr>
              <a:t>Thông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điệp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muốn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gửi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gắm</a:t>
            </a:r>
            <a:r>
              <a:rPr lang="en-US" sz="3200" dirty="0">
                <a:effectLst/>
                <a:latin typeface="Times New Roman" panose="02020603050405020304" pitchFamily="18" charset="0"/>
                <a:ea typeface="Times New Roman" panose="02020603050405020304" pitchFamily="18" charset="0"/>
              </a:rPr>
              <a:t> qua </a:t>
            </a:r>
            <a:r>
              <a:rPr lang="en-US" sz="3200" dirty="0" err="1">
                <a:effectLst/>
                <a:latin typeface="Times New Roman" panose="02020603050405020304" pitchFamily="18" charset="0"/>
                <a:ea typeface="Times New Roman" panose="02020603050405020304" pitchFamily="18" charset="0"/>
              </a:rPr>
              <a:t>đoạn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trích</a:t>
            </a:r>
            <a:r>
              <a:rPr lang="en-US" sz="32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400050" algn="l"/>
              </a:tabLst>
            </a:pPr>
            <a:r>
              <a:rPr lang="en-US" sz="3200" dirty="0" err="1">
                <a:effectLst/>
                <a:latin typeface="Times New Roman" panose="02020603050405020304" pitchFamily="18" charset="0"/>
                <a:ea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cuộc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đầy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đủ</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tiện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hiện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thì</a:t>
            </a:r>
            <a:r>
              <a:rPr lang="en-US" sz="3200" dirty="0">
                <a:effectLst/>
                <a:latin typeface="Times New Roman" panose="02020603050405020304" pitchFamily="18" charset="0"/>
                <a:ea typeface="Times New Roman" panose="02020603050405020304" pitchFamily="18" charset="0"/>
              </a:rPr>
              <a:t> con </a:t>
            </a:r>
            <a:r>
              <a:rPr lang="en-US" sz="3200" dirty="0" err="1">
                <a:effectLst/>
                <a:latin typeface="Times New Roman" panose="02020603050405020304" pitchFamily="18" charset="0"/>
                <a:ea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sẽ</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phúc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phúc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lao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động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yêu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thương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sẻ</a:t>
            </a:r>
            <a:r>
              <a:rPr lang="en-US" sz="3200" dirty="0">
                <a:effectLst/>
                <a:latin typeface="Times New Roman" panose="02020603050405020304" pitchFamily="18" charset="0"/>
                <a:ea typeface="Times New Roman" panose="02020603050405020304" pitchFamily="18" charset="0"/>
              </a:rPr>
              <a:t> chia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thành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đình</a:t>
            </a:r>
            <a:r>
              <a:rPr lang="en-US" sz="32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3600" dirty="0"/>
          </a:p>
        </p:txBody>
      </p:sp>
    </p:spTree>
    <p:extLst>
      <p:ext uri="{BB962C8B-B14F-4D97-AF65-F5344CB8AC3E}">
        <p14:creationId xmlns:p14="http://schemas.microsoft.com/office/powerpoint/2010/main" val="39901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37097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PHIẾU HỌC TẬP SỐ 6</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ctr"/>
            <a:r>
              <a:rPr lang="en-US" sz="2000" b="1" dirty="0">
                <a:solidFill>
                  <a:srgbClr val="0070C0"/>
                </a:solidFill>
                <a:latin typeface="Times New Roman" panose="02020603050405020304" pitchFamily="18" charset="0"/>
                <a:cs typeface="Times New Roman" panose="02020603050405020304" pitchFamily="18" charset="0"/>
              </a:rPr>
              <a:t>MỘT TRĂM DẶM DƯỚI MẶT ĐẤT</a:t>
            </a:r>
            <a:endParaRPr lang="en-US" sz="2000" dirty="0">
              <a:solidFill>
                <a:srgbClr val="0070C0"/>
              </a:solidFill>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Cuộc</a:t>
            </a:r>
            <a:r>
              <a:rPr lang="en-US" sz="2400" i="1" dirty="0">
                <a:latin typeface="Times New Roman" panose="02020603050405020304" pitchFamily="18" charset="0"/>
                <a:cs typeface="Times New Roman" panose="02020603050405020304" pitchFamily="18" charset="0"/>
              </a:rPr>
              <a:t> du </a:t>
            </a:r>
            <a:r>
              <a:rPr lang="en-US" sz="2400" i="1" dirty="0" err="1">
                <a:latin typeface="Times New Roman" panose="02020603050405020304" pitchFamily="18" charset="0"/>
                <a:cs typeface="Times New Roman" panose="02020603050405020304" pitchFamily="18" charset="0"/>
              </a:rPr>
              <a:t>hành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(1864)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thuyết</a:t>
            </a:r>
            <a:r>
              <a:rPr lang="en-US" sz="2400" i="1" dirty="0">
                <a:latin typeface="Times New Roman" panose="02020603050405020304" pitchFamily="18" charset="0"/>
                <a:cs typeface="Times New Roman" panose="02020603050405020304" pitchFamily="18" charset="0"/>
              </a:rPr>
              <a:t> khoa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viễn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tưởng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Giuyn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Véc-nơ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Li-den-</a:t>
            </a:r>
            <a:r>
              <a:rPr lang="en-US" sz="2400" i="1" dirty="0" err="1">
                <a:latin typeface="Times New Roman" panose="02020603050405020304" pitchFamily="18" charset="0"/>
                <a:cs typeface="Times New Roman" panose="02020603050405020304" pitchFamily="18" charset="0"/>
              </a:rPr>
              <a:t>trúc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Lidenbrock</a:t>
            </a:r>
            <a:r>
              <a:rPr lang="en-US" sz="2400" i="1" dirty="0">
                <a:latin typeface="Times New Roman" panose="02020603050405020304" pitchFamily="18" charset="0"/>
                <a:cs typeface="Times New Roman" panose="02020603050405020304" pitchFamily="18" charset="0"/>
              </a:rPr>
              <a:t>) tin </a:t>
            </a:r>
            <a:r>
              <a:rPr lang="en-US" sz="2400" i="1" dirty="0" err="1">
                <a:latin typeface="Times New Roman" panose="02020603050405020304" pitchFamily="18" charset="0"/>
                <a:cs typeface="Times New Roman" panose="02020603050405020304" pitchFamily="18" charset="0"/>
              </a:rPr>
              <a:t>rằng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miệng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lửa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đường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tâm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cháu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Irai</a:t>
            </a:r>
            <a:r>
              <a:rPr lang="en-US" sz="2400" i="1" dirty="0">
                <a:latin typeface="Times New Roman" panose="02020603050405020304" pitchFamily="18" charset="0"/>
                <a:cs typeface="Times New Roman" panose="02020603050405020304" pitchFamily="18" charset="0"/>
              </a:rPr>
              <a:t> A-xen (Axel)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dẫn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đường</a:t>
            </a:r>
            <a:r>
              <a:rPr lang="en-US" sz="2400" i="1" dirty="0">
                <a:latin typeface="Times New Roman" panose="02020603050405020304" pitchFamily="18" charset="0"/>
                <a:cs typeface="Times New Roman" panose="02020603050405020304" pitchFamily="18" charset="0"/>
              </a:rPr>
              <a:t> Han </a:t>
            </a:r>
            <a:r>
              <a:rPr lang="en-US" sz="2400" i="1" dirty="0" err="1">
                <a:latin typeface="Times New Roman" panose="02020603050405020304" pitchFamily="18" charset="0"/>
                <a:cs typeface="Times New Roman" panose="02020603050405020304" pitchFamily="18" charset="0"/>
              </a:rPr>
              <a:t>xơ</a:t>
            </a:r>
            <a:r>
              <a:rPr lang="en-US" sz="2400" i="1" dirty="0">
                <a:latin typeface="Times New Roman" panose="02020603050405020304" pitchFamily="18" charset="0"/>
                <a:cs typeface="Times New Roman" panose="02020603050405020304" pitchFamily="18" charset="0"/>
              </a:rPr>
              <a:t> (Hans)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trải</a:t>
            </a:r>
            <a:r>
              <a:rPr lang="en-US" sz="2400" i="1" dirty="0">
                <a:latin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chuyến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vì</a:t>
            </a:r>
            <a:r>
              <a:rPr lang="en-US" sz="2400" i="1" dirty="0">
                <a:latin typeface="Times New Roman" panose="02020603050405020304" pitchFamily="18" charset="0"/>
                <a:cs typeface="Times New Roman" panose="02020603050405020304" pitchFamily="18" charset="0"/>
              </a:rPr>
              <a:t>. Sau </a:t>
            </a:r>
            <a:r>
              <a:rPr lang="en-US" sz="2400" i="1" dirty="0" err="1">
                <a:latin typeface="Times New Roman" panose="02020603050405020304" pitchFamily="18" charset="0"/>
                <a:cs typeface="Times New Roman" panose="02020603050405020304" pitchFamily="18" charset="0"/>
              </a:rPr>
              <a:t>đây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đoạn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phẩm</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ngã</a:t>
            </a:r>
            <a:r>
              <a:rPr lang="en-US" sz="2400" i="1" dirty="0">
                <a:latin typeface="Times New Roman" panose="02020603050405020304" pitchFamily="18" charset="0"/>
                <a:cs typeface="Times New Roman" panose="02020603050405020304" pitchFamily="18" charset="0"/>
              </a:rPr>
              <a:t> "may </a:t>
            </a:r>
            <a:r>
              <a:rPr lang="en-US" sz="2400" i="1" dirty="0" err="1">
                <a:latin typeface="Times New Roman" panose="02020603050405020304" pitchFamily="18" charset="0"/>
                <a:cs typeface="Times New Roman" panose="02020603050405020304" pitchFamily="18" charset="0"/>
              </a:rPr>
              <a:t>mắn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hầm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Cuộc</a:t>
            </a:r>
            <a:r>
              <a:rPr lang="en-US" sz="2400" i="1" dirty="0">
                <a:latin typeface="Times New Roman" panose="02020603050405020304" pitchFamily="18" charset="0"/>
                <a:cs typeface="Times New Roman" panose="02020603050405020304" pitchFamily="18" charset="0"/>
              </a:rPr>
              <a:t> di </a:t>
            </a:r>
            <a:r>
              <a:rPr lang="en-US" sz="2400" i="1" dirty="0" err="1">
                <a:latin typeface="Times New Roman" panose="02020603050405020304" pitchFamily="18" charset="0"/>
                <a:cs typeface="Times New Roman" panose="02020603050405020304" pitchFamily="18" charset="0"/>
              </a:rPr>
              <a:t>chuyển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khủng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ném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tỉnh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máu</a:t>
            </a:r>
            <a:r>
              <a:rPr lang="en-US" sz="2400" i="1" dirty="0">
                <a:latin typeface="Times New Roman" panose="02020603050405020304" pitchFamily="18" charset="0"/>
                <a:cs typeface="Times New Roman" panose="02020603050405020304" pitchFamily="18" charset="0"/>
              </a:rPr>
              <a:t> me </a:t>
            </a:r>
            <a:r>
              <a:rPr lang="en-US" sz="2400" i="1" dirty="0" err="1">
                <a:latin typeface="Times New Roman" panose="02020603050405020304" pitchFamily="18" charset="0"/>
                <a:cs typeface="Times New Roman" panose="02020603050405020304" pitchFamily="18" charset="0"/>
              </a:rPr>
              <a:t>đầy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A-xen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tai </a:t>
            </a:r>
            <a:r>
              <a:rPr lang="en-US" sz="2400" i="1" dirty="0" err="1">
                <a:latin typeface="Times New Roman" panose="02020603050405020304" pitchFamily="18" charset="0"/>
                <a:cs typeface="Times New Roman" panose="02020603050405020304" pitchFamily="18" charset="0"/>
              </a:rPr>
              <a:t>nạn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ảnh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hưởng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nay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kéo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nữa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cuộc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chưa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hỏi</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968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86360" y="762000"/>
            <a:ext cx="9067800" cy="4339650"/>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3. Bài học và ý nghĩa</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Bài học rút ra</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Dù hoàn cảnh môi trường sống hạn chế cũng không được tự bằng lòng, ngộ nhận về mình mà phải cố gắng học tập để vươn lên.</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Ý nghĩa</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Phê phán những kẻ hiểu biết hạn hẹp mà lại huênh hoang.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Khuyên nhủ con người phải biết mở rộng tầm hiểu biết, không được chủ quan, kiêu ngạo</a:t>
            </a:r>
            <a:endParaRPr lang="en-US" sz="28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304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247864"/>
          </a:xfrm>
          <a:prstGeom prst="rect">
            <a:avLst/>
          </a:prstGeom>
          <a:noFill/>
        </p:spPr>
        <p:txBody>
          <a:bodyPr wrap="square" rtlCol="0">
            <a:spAutoFit/>
          </a:bodyPr>
          <a:lstStyle/>
          <a:p>
            <a:pPr algn="just"/>
            <a:r>
              <a:rPr lang="en-US" sz="2000" i="1" dirty="0">
                <a:latin typeface="Times New Roman" panose="02020603050405020304" pitchFamily="18" charset="0"/>
                <a:cs typeface="Times New Roman" panose="02020603050405020304" pitchFamily="18" charset="0"/>
              </a:rPr>
              <a:t>- Sao </a:t>
            </a:r>
            <a:r>
              <a:rPr lang="en-US" sz="2000" i="1" dirty="0" err="1">
                <a:latin typeface="Times New Roman" panose="02020603050405020304" pitchFamily="18" charset="0"/>
                <a:cs typeface="Times New Roman" panose="02020603050405020304" pitchFamily="18" charset="0"/>
              </a:rPr>
              <a:t>vậy</a:t>
            </a:r>
            <a:r>
              <a:rPr lang="en-US" sz="2000" i="1" dirty="0">
                <a:latin typeface="Times New Roman" panose="02020603050405020304" pitchFamily="18" charset="0"/>
                <a:cs typeface="Times New Roman" panose="02020603050405020304" pitchFamily="18" charset="0"/>
              </a:rPr>
              <a:t>, A-xen?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Chúng</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đang</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sao</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Ồ!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cháu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cháu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cháu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tiếng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thổi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tiếng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vỗ</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nữa</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Chú</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nổi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cháu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tận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hiểu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a:t>
            </a:r>
            <a:r>
              <a:rPr lang="en-US" sz="2000" i="1" dirty="0">
                <a:latin typeface="Times New Roman" panose="02020603050405020304" pitchFamily="18" charset="0"/>
                <a:cs typeface="Times New Roman" panose="02020603050405020304" pitchFamily="18" charset="0"/>
              </a:rPr>
              <a:t> khoa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địa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chưa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hết</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thoai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thoải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cách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mép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khoảng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rặng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núi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sừng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cao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vút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toạc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bờ</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đảm</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khơi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mũi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núi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kéo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dài</a:t>
            </a:r>
            <a:r>
              <a:rPr lang="en-US" sz="2000" i="1" dirty="0">
                <a:latin typeface="Times New Roman" panose="02020603050405020304" pitchFamily="18" charset="0"/>
                <a:cs typeface="Times New Roman" panose="02020603050405020304" pitchFamily="18" charset="0"/>
              </a:rPr>
              <a:t> in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nền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mù</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nét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bờ</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hệt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khủng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Sở</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mắt</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tít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ngoài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mọi</a:t>
            </a:r>
            <a:r>
              <a:rPr lang="en-US" sz="2000" i="1" dirty="0">
                <a:latin typeface="Times New Roman" panose="02020603050405020304" pitchFamily="18" charset="0"/>
                <a:cs typeface="Times New Roman" panose="02020603050405020304" pitchFamily="18" charset="0"/>
              </a:rPr>
              <a:t> chi </a:t>
            </a:r>
            <a:r>
              <a:rPr lang="en-US" sz="2000" i="1" dirty="0" err="1">
                <a:latin typeface="Times New Roman" panose="02020603050405020304" pitchFamily="18" charset="0"/>
                <a:cs typeface="Times New Roman" panose="02020603050405020304" pitchFamily="18" charset="0"/>
              </a:rPr>
              <a:t>tiết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soi </a:t>
            </a:r>
            <a:r>
              <a:rPr lang="en-US" sz="2000" i="1" dirty="0" err="1">
                <a:latin typeface="Times New Roman" panose="02020603050405020304" pitchFamily="18" charset="0"/>
                <a:cs typeface="Times New Roman" panose="02020603050405020304" pitchFamily="18" charset="0"/>
              </a:rPr>
              <a:t>tỏ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đặc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biệt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huy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rực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rõ</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lẽo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nhợt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mở</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Trăng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năng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chiếu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khuếch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sắc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tăng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nhiệt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thuần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tuý</a:t>
            </a:r>
            <a:r>
              <a:rPr lang="en-US" sz="2000" i="1" dirty="0">
                <a:latin typeface="Times New Roman" panose="02020603050405020304" pitchFamily="18" charset="0"/>
                <a:cs typeface="Times New Roman" panose="02020603050405020304" pitchFamily="18" charset="0"/>
              </a:rPr>
              <a:t> do </a:t>
            </a:r>
            <a:r>
              <a:rPr lang="en-US" sz="2000" i="1" dirty="0" err="1">
                <a:latin typeface="Times New Roman" panose="02020603050405020304" pitchFamily="18" charset="0"/>
                <a:cs typeface="Times New Roman" panose="02020603050405020304" pitchFamily="18" charset="0"/>
              </a:rPr>
              <a:t>điện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Vòm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treo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hệt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đảm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đổi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áp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suất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lớn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vậy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quyển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bay </a:t>
            </a:r>
            <a:r>
              <a:rPr lang="en-US" sz="2000" i="1" dirty="0" err="1">
                <a:latin typeface="Times New Roman" panose="02020603050405020304" pitchFamily="18" charset="0"/>
                <a:cs typeface="Times New Roman" panose="02020603050405020304" pitchFamily="18" charset="0"/>
              </a:rPr>
              <a:t>hơi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lí</a:t>
            </a:r>
            <a:r>
              <a:rPr lang="en-US" sz="2000" i="1" dirty="0">
                <a:latin typeface="Times New Roman" panose="02020603050405020304" pitchFamily="18" charset="0"/>
                <a:cs typeface="Times New Roman" panose="02020603050405020304" pitchFamily="18" charset="0"/>
              </a:rPr>
              <a:t> do </a:t>
            </a:r>
            <a:r>
              <a:rPr lang="en-US" sz="2000" i="1" dirty="0" err="1">
                <a:latin typeface="Times New Roman" panose="02020603050405020304" pitchFamily="18" charset="0"/>
                <a:cs typeface="Times New Roman" panose="02020603050405020304" pitchFamily="18" charset="0"/>
              </a:rPr>
              <a:t>nào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cao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đặc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lớn</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3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016758"/>
          </a:xfrm>
          <a:prstGeom prst="rect">
            <a:avLst/>
          </a:prstGeom>
          <a:noFill/>
        </p:spPr>
        <p:txBody>
          <a:bodyPr wrap="square" rtlCol="0">
            <a:spAutoFit/>
          </a:bodyPr>
          <a:lstStyle/>
          <a:p>
            <a:pPr algn="just"/>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Trí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tưởng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tượng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lực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khoảng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rộng</a:t>
            </a:r>
            <a:r>
              <a:rPr lang="en-US" sz="2000" i="1" dirty="0">
                <a:latin typeface="Times New Roman" panose="02020603050405020304" pitchFamily="18" charset="0"/>
                <a:cs typeface="Times New Roman" panose="02020603050405020304" pitchFamily="18" charset="0"/>
              </a:rPr>
              <a:t> bao la </a:t>
            </a:r>
            <a:r>
              <a:rPr lang="en-US" sz="2000" i="1" dirty="0" err="1">
                <a:latin typeface="Times New Roman" panose="02020603050405020304" pitchFamily="18" charset="0"/>
                <a:cs typeface="Times New Roman" panose="02020603050405020304" pitchFamily="18" charset="0"/>
              </a:rPr>
              <a:t>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lặng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tưởng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đang</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tưởng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tượng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nổi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ngắm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ngẫm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chiêm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sửng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sốt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dễ</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hiểu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bốn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mươi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bảy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tù</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hẹp</a:t>
            </a:r>
            <a:r>
              <a:rPr lang="en-US" sz="2000" i="1" dirty="0">
                <a:latin typeface="Times New Roman" panose="02020603050405020304" pitchFamily="18" charset="0"/>
                <a:cs typeface="Times New Roman" panose="02020603050405020304" pitchFamily="18" charset="0"/>
              </a:rPr>
              <a:t>, nay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thở</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ẩm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mặn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còn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vui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sướng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hơn</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5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dặm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a:t>
            </a: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p>
          <a:p>
            <a:pPr algn="just"/>
            <a:r>
              <a:rPr lang="vi-VN" sz="2000" b="1" dirty="0">
                <a:latin typeface="Times New Roman" panose="02020603050405020304" pitchFamily="18" charset="0"/>
                <a:cs typeface="Times New Roman" panose="02020603050405020304" pitchFamily="18" charset="0"/>
              </a:rPr>
              <a:t>Câu </a:t>
            </a:r>
            <a:r>
              <a:rPr lang="en-US" sz="2000" b="1" dirty="0">
                <a:latin typeface="Times New Roman" panose="02020603050405020304" pitchFamily="18" charset="0"/>
                <a:cs typeface="Times New Roman" panose="02020603050405020304" pitchFamily="18" charset="0"/>
              </a:rPr>
              <a:t>3</a:t>
            </a:r>
            <a:r>
              <a:rPr lang="vi-VN" sz="2000" b="1"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Vì sao biển ngầm trong đoạn trích lại có tên là Lin-đen-brốc?</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4. </a:t>
            </a:r>
            <a:r>
              <a:rPr lang="vi-VN" sz="2000" dirty="0">
                <a:latin typeface="Times New Roman" panose="02020603050405020304" pitchFamily="18" charset="0"/>
                <a:cs typeface="Times New Roman" panose="02020603050405020304" pitchFamily="18" charset="0"/>
              </a:rPr>
              <a:t>Câu văn nào thể hiện rõ người viết dựa vào kiến thức khoa học?</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5. </a:t>
            </a:r>
            <a:r>
              <a:rPr lang="vi-VN" sz="2000" dirty="0">
                <a:latin typeface="Times New Roman" panose="02020603050405020304" pitchFamily="18" charset="0"/>
                <a:cs typeface="Times New Roman" panose="02020603050405020304" pitchFamily="18" charset="0"/>
              </a:rPr>
              <a:t>Xác định số từ trong câu “Sau bốn mươi bảy ngày bị cầm tù trong một đường hầm chật hẹp, nay được hít thở cái không khí ẩm và mặn của biển, còn gì vui sướng hơn!”.</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6. </a:t>
            </a:r>
            <a:r>
              <a:rPr lang="vi-VN" sz="2000" dirty="0">
                <a:latin typeface="Times New Roman" panose="02020603050405020304" pitchFamily="18" charset="0"/>
                <a:cs typeface="Times New Roman" panose="02020603050405020304" pitchFamily="18" charset="0"/>
              </a:rPr>
              <a:t>Nhận xét về cách viết của tác giả trong đoạn trích trên?</a:t>
            </a:r>
            <a:endParaRPr lang="en-US" sz="2000" dirty="0">
              <a:latin typeface="Times New Roman" panose="02020603050405020304" pitchFamily="18" charset="0"/>
              <a:cs typeface="Times New Roman" panose="02020603050405020304" pitchFamily="18" charset="0"/>
            </a:endParaRP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7.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nhìn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ngẫm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hãi</a:t>
            </a:r>
            <a:r>
              <a:rPr lang="en-US" sz="2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additive="base">
                                        <p:cTn id="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816977"/>
          </a:xfrm>
          <a:prstGeom prst="rect">
            <a:avLst/>
          </a:prstGeom>
          <a:noFill/>
        </p:spPr>
        <p:txBody>
          <a:bodyPr wrap="square" rtlCol="0">
            <a:spAutoFit/>
          </a:bodyPr>
          <a:lstStyle/>
          <a:p>
            <a:pPr algn="ctr"/>
            <a:r>
              <a:rPr lang="vi-VN" sz="2000" b="1" dirty="0">
                <a:latin typeface="Times New Roman" panose="02020603050405020304" pitchFamily="18" charset="0"/>
                <a:cs typeface="Times New Roman" panose="02020603050405020304" pitchFamily="18" charset="0"/>
              </a:rPr>
              <a:t>Gợi ý trả lời</a:t>
            </a:r>
            <a:endParaRPr lang="en-US" sz="20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1. </a:t>
            </a:r>
            <a:r>
              <a:rPr lang="vi-VN" sz="2400" dirty="0">
                <a:latin typeface="Times New Roman" panose="02020603050405020304" pitchFamily="18" charset="0"/>
                <a:cs typeface="Times New Roman" panose="02020603050405020304" pitchFamily="18" charset="0"/>
              </a:rPr>
              <a:t>Nội dung chính của 5 dòng đầu ngữ liệu </a:t>
            </a:r>
            <a:r>
              <a:rPr lang="vi-VN" sz="2400" i="1" dirty="0">
                <a:latin typeface="Times New Roman" panose="02020603050405020304" pitchFamily="18" charset="0"/>
                <a:cs typeface="Times New Roman" panose="02020603050405020304" pitchFamily="18" charset="0"/>
              </a:rPr>
              <a:t>Một trăm dặm dưới mặt đất</a:t>
            </a:r>
            <a:r>
              <a:rPr lang="vi-VN" sz="2400" dirty="0">
                <a:latin typeface="Times New Roman" panose="02020603050405020304" pitchFamily="18" charset="0"/>
                <a:cs typeface="Times New Roman" panose="02020603050405020304" pitchFamily="18" charset="0"/>
              </a:rPr>
              <a:t> Giới thiệu khái quát tiểu thuyết Cuộc du hành vào lòng đất của Véc-nơ</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2: </a:t>
            </a:r>
            <a:r>
              <a:rPr lang="vi-VN" sz="2400" dirty="0">
                <a:latin typeface="Times New Roman" panose="02020603050405020304" pitchFamily="18" charset="0"/>
                <a:cs typeface="Times New Roman" panose="02020603050405020304" pitchFamily="18" charset="0"/>
              </a:rPr>
              <a:t>Đoạn trích trên có cuộc đối thoại của những nhân vật Nhân vật A-xen và giáo sư </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3. </a:t>
            </a:r>
            <a:r>
              <a:rPr lang="vi-VN" sz="2400" dirty="0">
                <a:latin typeface="Times New Roman" panose="02020603050405020304" pitchFamily="18" charset="0"/>
                <a:cs typeface="Times New Roman" panose="02020603050405020304" pitchFamily="18" charset="0"/>
              </a:rPr>
              <a:t>Biển ngầm trong đoạn trích trên có tên là Lin-đen Lấy tên vị giáo sư đã khám phá ra nó </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4. </a:t>
            </a:r>
            <a:r>
              <a:rPr lang="vi-VN" sz="2400" dirty="0">
                <a:latin typeface="Times New Roman" panose="02020603050405020304" pitchFamily="18" charset="0"/>
                <a:cs typeface="Times New Roman" panose="02020603050405020304" pitchFamily="18" charset="0"/>
              </a:rPr>
              <a:t>Câu văn nào thể hiện rõ người viết dựa vào kiến thức khoa học Khả năng chiếu sáng, sự khuếch tán, sắc sáng trắng và khô, sự tăng nhiệt độ,..., tất cả chứng tỏ ánh sáng này thuần tuý do điện mà ra.</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5. </a:t>
            </a:r>
            <a:r>
              <a:rPr lang="vi-VN" sz="2400" dirty="0">
                <a:latin typeface="Times New Roman" panose="02020603050405020304" pitchFamily="18" charset="0"/>
                <a:cs typeface="Times New Roman" panose="02020603050405020304" pitchFamily="18" charset="0"/>
              </a:rPr>
              <a:t>Số từ trong câu “Sau bốn mươi bảy ngày bị cầm tù trong một đường hầm chật hẹp, nay được hít thở cái không khí ẩm và mặn của biển, còn gì vui sướng hơn!” là: Bốn mươi bẩy, một</a:t>
            </a:r>
            <a:endParaRPr lang="en-US" sz="24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52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509200"/>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Câu 6. </a:t>
            </a:r>
            <a:r>
              <a:rPr lang="vi-VN" sz="2400" dirty="0">
                <a:latin typeface="Times New Roman" panose="02020603050405020304" pitchFamily="18" charset="0"/>
                <a:cs typeface="Times New Roman" panose="02020603050405020304" pitchFamily="18" charset="0"/>
              </a:rPr>
              <a:t>Nhận xét về cách viết của tác giả trong đoạn trích: Người viết Sử dụng nhiều chi tiết tưởng tượng, nhưng có cơ sở khoa học. Đây là đặc trưng của thể loại truyện khoa học viễn tưởng.</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7. </a:t>
            </a:r>
            <a:r>
              <a:rPr lang="vi-VN" sz="2400" dirty="0">
                <a:latin typeface="Times New Roman" panose="02020603050405020304" pitchFamily="18" charset="0"/>
                <a:cs typeface="Times New Roman" panose="02020603050405020304" pitchFamily="18" charset="0"/>
              </a:rPr>
              <a:t>Ở đoạn cuối đoạn trích nhân vật “tôi” lại “ngắm nhìn, ngẫm nghĩ, chiêm ngưỡng mà trong lòng thấy sửng sốt và kinh hãi!” là bởi nhân vật đã trải qua một sự kiện bất ngờ là lọt vào trong một cái đường hầm gần như thẳng đứng khiến nhân vật tôi bất tỉnh. Cậu còn được tận mắt chứng kiến vòm đá hoa cương ở cửa hang giống như những đám mây óng ánh chuyển màu. Tuy nhiên ở đây ánh sáng không phải ánh mặt trời mà là ánh điện nên “tôi” cảm thấy u sầu và ảm đạm. Trở lại thực tại là nhân vật “tôi” đang bị giam trong một cái hang không ước được diện tích và trước mặt là biển cả. Tất cả những điều đó khiến cho nhân vật “tôi” sửng sốt và kinh hãi.</a:t>
            </a:r>
            <a:endParaRPr lang="en-US" sz="24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05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016758"/>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PHIẾU HỌC TẬP SỐ 7</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Đọc đoạn trích sau và trả lời câu hỏi bên dưới:</a:t>
            </a:r>
            <a:endParaRPr lang="en-US" sz="2000" dirty="0">
              <a:latin typeface="Times New Roman" panose="02020603050405020304" pitchFamily="18" charset="0"/>
              <a:cs typeface="Times New Roman" panose="02020603050405020304" pitchFamily="18" charset="0"/>
            </a:endParaRPr>
          </a:p>
          <a:p>
            <a:pPr algn="ctr"/>
            <a:r>
              <a:rPr lang="vi-VN" sz="2000" b="1" dirty="0">
                <a:latin typeface="Times New Roman" panose="02020603050405020304" pitchFamily="18" charset="0"/>
                <a:cs typeface="Times New Roman" panose="02020603050405020304" pitchFamily="18" charset="0"/>
              </a:rPr>
              <a:t>RƯỢT ĐUỔI VÀ KHÁM PHÁ</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Tất cả xô tới chỗ Nét : thuyền trưởng, các sĩ quan, anh em, thuỷ thủ. Thật chỉ các kĩ sư và thợ đốt lò cũng bỏ máy và lò mà chạy lên. Pha-ra-gút ra lập tức hãm tàu lại và chiếc tàu chỉ còn chuyển động theo quán tính. </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Trời tối như mực. Tôi rất ngạc nhiên không hiểu vì sao Nét có thể nhìn thấy một vật gì đó trong đêm dày đặc như thế này. Tim tôi đập mạnh như vỡ ra. Nhưng Nét không lầm. Một lát sau, mọi người đã nhìn thấy cái mà Nét chỉ.</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Cách tàu Lin-côn gần bốn trăm mét, biển hình như được chiếu sáng từ trong ra. Đó không phải là hiện tượng biển có ánh sáng như thường gặp. Ca quái vật nổi lên những lớp nước phía trên và đang nghỉ. </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Từ thân nó toả ra cái ánh sáng rực rỡ khó tả mà nhiều thuyền trưởng đã nói đến trong báo cáo của họ. Những cơ quan phát sáng của con vật phổ mạnh mẽ thế nào mới phát ra được ánh hào quang lộng lẫy như vậy! Con vật đó có hình bầu dục lớn, thuôn dài, ở giữa đặc biệt sáng và giảm dần ở hai đầu.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48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6247864"/>
          </a:xfrm>
          <a:prstGeom prst="rect">
            <a:avLst/>
          </a:prstGeom>
          <a:noFill/>
        </p:spPr>
        <p:txBody>
          <a:bodyPr wrap="square" rtlCol="0">
            <a:spAutoFit/>
          </a:bodyPr>
          <a:lstStyle/>
          <a:p>
            <a:pPr algn="just"/>
            <a:r>
              <a:rPr lang="vi-VN" sz="2000" i="1" dirty="0">
                <a:latin typeface="Times New Roman" panose="02020603050405020304" pitchFamily="18" charset="0"/>
                <a:cs typeface="Times New Roman" panose="02020603050405020304" pitchFamily="18" charset="0"/>
              </a:rPr>
              <a:t>- Đó chỉ là nơi tập trung những chất hữu cơ phát sáng thôi! - một sĩ quan nói. </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Ngài lầm rồi, - tôi kiên quyết phản đối, - Động vật chẳng bao giờ phát ra chất sáng như vậy. Đó là ánh sáng điện... Kìa nhìn xem, nhìn xem kìa! Ánh sáng đang chuyển động khi gần khi xa. Nó đang hướng về phía chúng ta đấy.</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Có tiếng kêu la trên boong. </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Nghiêm! – Thuyền trưởng Pha-ra-gút hô. </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Cho tàu lùi! Mọi người chạy về vị trí của mình. Kẻ thì về buồng lái, người thì về buồn máy. Tàu Lin-côn về một nửa vòng tròn trên mặt biển.</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Lái sang phải! Cho tàu chạy thẳng! - Pha-ra gút ra lệnh. </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Chiếc tàu chiến tăng tốc độ và bắt dấu tránh ra xa điểm sáng. </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Tôi đã lầm. Chiếc tàu muốn lảng tránh, nhưng con quái vật đuổi theo với tốc độ lớn hơn. </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Chúng tôi nín thở. Có lẽ chẳng phải vì sợ hãi mà vì ngạc nhiên mà chúng tôi cứ đứng sững tại chỗ. Con vật rượt theo chúng tôi như đùa giỡn. Nó lượn quanh tàu lúc ấy đang chạy nhanh mười bốn hải lí một giờ. Nói rồi ánh sáng điện vào tàu rồi trong chớp mắt lại bơi ra cách tàu hai, ba hải lí và để lại phía sau một vệt sáng lấp lánh trông tựa những cuộn khói từ một đầu tàu chạy nhanh phun ra. Bỗng nhiên từ phía sau đường chân trời đen thẫm, con quái vật lấy đà lao thẳng tới tàu Lin-côn với một tốc độ ghê người. Nhưng đến cách tàu khoảng sáu mươi mét, nó đột ngột dừng lại và tắt điện. Không, nó không lặn xuống, vì nếu lặn thì ánh sáng phải giảm đi dần dần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37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ĐƯỜNG VÀO TRUNG TÂM VŨ TRỤ</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(Trích Thiên mã  - Hà Thủy Nguyên)</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D024AF5-B29E-45CF-9674-93C6000D0840}"/>
              </a:ext>
            </a:extLst>
          </p:cNvPr>
          <p:cNvSpPr txBox="1"/>
          <p:nvPr/>
        </p:nvSpPr>
        <p:spPr>
          <a:xfrm>
            <a:off x="20320" y="685800"/>
            <a:ext cx="9057640" cy="5632311"/>
          </a:xfrm>
          <a:prstGeom prst="rect">
            <a:avLst/>
          </a:prstGeom>
          <a:noFill/>
        </p:spPr>
        <p:txBody>
          <a:bodyPr wrap="square" rtlCol="0">
            <a:spAutoFit/>
          </a:bodyPr>
          <a:lstStyle/>
          <a:p>
            <a:pPr algn="just"/>
            <a:r>
              <a:rPr lang="vi-VN" sz="2000" i="1" dirty="0">
                <a:latin typeface="Times New Roman" panose="02020603050405020304" pitchFamily="18" charset="0"/>
                <a:cs typeface="Times New Roman" panose="02020603050405020304" pitchFamily="18" charset="0"/>
              </a:rPr>
              <a:t>Đằng này nó tắt phụt, tựa như nguồn ánh sáng bỗng bị cạn. Con quái vật lại xuất hiện ở phía bên kia tàu, chẳng biết là đã vòng qua hay chui luồn phía dưới. Từng giây phút có thể xảy ra tai nạn đâm vào nhau. Tôi ngạc nhiên về thái độ của con tàu. Nó bỏ chạy chứ không giao chiến. Chính con tàu có nhiệm vụ tìm diệt quái vật, thế mà giờ đây quái vật lại rượt theo tàu! Tôi lưu ý thuyền trưởng Pha-ra-gút về việc đó. Trên khuôn mặt gan góc của ông ta lộ rõ vẻ hoang mang cao độ.</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(Trích Hai vạn dặm dưới đáy biển - J. Verne) </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1. </a:t>
            </a:r>
            <a:r>
              <a:rPr lang="vi-VN" sz="2000" dirty="0">
                <a:latin typeface="Times New Roman" panose="02020603050405020304" pitchFamily="18" charset="0"/>
                <a:cs typeface="Times New Roman" panose="02020603050405020304" pitchFamily="18" charset="0"/>
              </a:rPr>
              <a:t>Trong phần đầu của đoạn trích, con quái vật (sau này giáo sư mới biết là tàu ngầm) đã xuất hiện trong không gian nào?</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2. </a:t>
            </a:r>
            <a:r>
              <a:rPr lang="vi-VN" sz="2000" dirty="0">
                <a:latin typeface="Times New Roman" panose="02020603050405020304" pitchFamily="18" charset="0"/>
                <a:cs typeface="Times New Roman" panose="02020603050405020304" pitchFamily="18" charset="0"/>
              </a:rPr>
              <a:t>Việc xây dựng không gian như trong đoạn trích có tác dụng gì?</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3. </a:t>
            </a:r>
            <a:r>
              <a:rPr lang="vi-VN" sz="2000" dirty="0">
                <a:latin typeface="Times New Roman" panose="02020603050405020304" pitchFamily="18" charset="0"/>
                <a:cs typeface="Times New Roman" panose="02020603050405020304" pitchFamily="18" charset="0"/>
              </a:rPr>
              <a:t>Những chi tiết được tuởng tuợng có trong đoạn trích trên là gì?</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4</a:t>
            </a:r>
            <a:r>
              <a:rPr lang="vi-VN" sz="2000" dirty="0">
                <a:latin typeface="Times New Roman" panose="02020603050405020304" pitchFamily="18" charset="0"/>
                <a:cs typeface="Times New Roman" panose="02020603050405020304" pitchFamily="18" charset="0"/>
              </a:rPr>
              <a:t>. Số từ trong câu “Nhưng đến cách tàu khoảng </a:t>
            </a:r>
            <a:r>
              <a:rPr lang="vi-VN" sz="2000" u="sng" dirty="0">
                <a:latin typeface="Times New Roman" panose="02020603050405020304" pitchFamily="18" charset="0"/>
                <a:cs typeface="Times New Roman" panose="02020603050405020304" pitchFamily="18" charset="0"/>
              </a:rPr>
              <a:t>sáu mươi</a:t>
            </a:r>
            <a:r>
              <a:rPr lang="vi-VN" sz="2000" dirty="0">
                <a:latin typeface="Times New Roman" panose="02020603050405020304" pitchFamily="18" charset="0"/>
                <a:cs typeface="Times New Roman" panose="02020603050405020304" pitchFamily="18" charset="0"/>
              </a:rPr>
              <a:t> mét, nó đột ngột dừng lại và tắt điện. “ bổ sung ý nghĩa gì?</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5. </a:t>
            </a:r>
            <a:r>
              <a:rPr lang="vi-VN" sz="2000" dirty="0">
                <a:latin typeface="Times New Roman" panose="02020603050405020304" pitchFamily="18" charset="0"/>
                <a:cs typeface="Times New Roman" panose="02020603050405020304" pitchFamily="18" charset="0"/>
              </a:rPr>
              <a:t>Tìm phó từ trong câu “Một lát sau, mọi người đã nhìn thấy cái mà Nét chỉ.”</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6. </a:t>
            </a:r>
            <a:r>
              <a:rPr lang="vi-VN" sz="2000" dirty="0">
                <a:latin typeface="Times New Roman" panose="02020603050405020304" pitchFamily="18" charset="0"/>
                <a:cs typeface="Times New Roman" panose="02020603050405020304" pitchFamily="18" charset="0"/>
              </a:rPr>
              <a:t>Đoạn trích trên nói đến hình ảnh con tàu. Theo em, hình ảnh con tàu mà tác giả nhắc đến có giống tàu ngầm trong thực tế không? Vì sao?</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7. </a:t>
            </a:r>
            <a:r>
              <a:rPr lang="vi-VN" sz="2000" dirty="0">
                <a:latin typeface="Times New Roman" panose="02020603050405020304" pitchFamily="18" charset="0"/>
                <a:cs typeface="Times New Roman" panose="02020603050405020304" pitchFamily="18" charset="0"/>
              </a:rPr>
              <a:t>Nếu có cơ hội tham gia chuyến đi biển đầy mạo hiểm song cũng hết sức thú vị như các nhân vật trong tác phẩm thì em có tham gia không?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63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 calcmode="lin" valueType="num">
                                      <p:cBhvr additive="base">
                                        <p:cTn id="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DẤU ẤN HỒ KHANH</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 Nhật Văn)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8EBF702C-A1A9-4BB2-A9EE-02A87B22D67A}"/>
              </a:ext>
            </a:extLst>
          </p:cNvPr>
          <p:cNvSpPr txBox="1"/>
          <p:nvPr/>
        </p:nvSpPr>
        <p:spPr>
          <a:xfrm>
            <a:off x="0" y="685800"/>
            <a:ext cx="9067800" cy="5539978"/>
          </a:xfrm>
          <a:prstGeom prst="rect">
            <a:avLst/>
          </a:prstGeom>
          <a:noFill/>
        </p:spPr>
        <p:txBody>
          <a:bodyPr wrap="square" rtlCol="0">
            <a:spAutoFit/>
          </a:bodyPr>
          <a:lstStyle/>
          <a:p>
            <a:pPr marL="0" marR="0">
              <a:spcBef>
                <a:spcPts val="0"/>
              </a:spcBef>
              <a:spcAft>
                <a:spcPts val="0"/>
              </a:spcAft>
            </a:pPr>
            <a:r>
              <a:rPr lang="vi-VN" sz="2400" b="1" dirty="0">
                <a:effectLst/>
                <a:latin typeface="Times New Roman" panose="02020603050405020304" pitchFamily="18" charset="0"/>
                <a:ea typeface="Times New Roman" panose="02020603050405020304" pitchFamily="18" charset="0"/>
              </a:rPr>
              <a:t>I. Kiến thức chung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Tác giả: Nhật Văn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Xuất xứ: báo điện tử Quảng Bình, ngày 21/7/2014</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Thể loại: </a:t>
            </a:r>
            <a:r>
              <a:rPr lang="en-US" sz="2400" dirty="0">
                <a:effectLst/>
                <a:latin typeface="Times New Roman" panose="02020603050405020304" pitchFamily="18" charset="0"/>
                <a:ea typeface="Times New Roman" panose="02020603050405020304" pitchFamily="18" charset="0"/>
              </a:rPr>
              <a:t>V</a:t>
            </a:r>
            <a:r>
              <a:rPr lang="vi-VN" sz="2400" dirty="0">
                <a:effectLst/>
                <a:latin typeface="Times New Roman" panose="02020603050405020304" pitchFamily="18" charset="0"/>
                <a:ea typeface="Times New Roman" panose="02020603050405020304" pitchFamily="18" charset="0"/>
              </a:rPr>
              <a:t>ăn bản thông tin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Phương thức biểu đạt: </a:t>
            </a:r>
            <a:r>
              <a:rPr lang="en-US" sz="2400" dirty="0">
                <a:effectLst/>
                <a:latin typeface="Times New Roman" panose="02020603050405020304" pitchFamily="18" charset="0"/>
                <a:ea typeface="Times New Roman" panose="02020603050405020304" pitchFamily="18" charset="0"/>
              </a:rPr>
              <a:t>T</a:t>
            </a:r>
            <a:r>
              <a:rPr lang="vi-VN" sz="2400" dirty="0">
                <a:effectLst/>
                <a:latin typeface="Times New Roman" panose="02020603050405020304" pitchFamily="18" charset="0"/>
                <a:ea typeface="Times New Roman" panose="02020603050405020304" pitchFamily="18" charset="0"/>
              </a:rPr>
              <a:t>huyết minh</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Nhan đề: những dấu ấn mà Hồ Khanh tạo nên. Nhan đề văn bản thông tin phải ngắn gọn, xúc tích, thể hiện được nội dung của văn bản.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Bố cục: 3 phần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P</a:t>
            </a:r>
            <a:r>
              <a:rPr lang="en-US" sz="2400" dirty="0" err="1">
                <a:effectLst/>
                <a:latin typeface="Times New Roman" panose="02020603050405020304" pitchFamily="18" charset="0"/>
                <a:ea typeface="Times New Roman" panose="02020603050405020304" pitchFamily="18" charset="0"/>
              </a:rPr>
              <a:t>hần</a:t>
            </a:r>
            <a:r>
              <a:rPr lang="en-US" sz="240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1: Từ đầu …“</a:t>
            </a:r>
            <a:r>
              <a:rPr lang="en-US" sz="2400" dirty="0">
                <a:effectLst/>
                <a:latin typeface="Times New Roman" panose="02020603050405020304" pitchFamily="18" charset="0"/>
                <a:ea typeface="Times New Roman" panose="02020603050405020304" pitchFamily="18" charset="0"/>
              </a:rPr>
              <a:t>P</a:t>
            </a:r>
            <a:r>
              <a:rPr lang="vi-VN" sz="2400" dirty="0">
                <a:effectLst/>
                <a:latin typeface="Times New Roman" panose="02020603050405020304" pitchFamily="18" charset="0"/>
                <a:ea typeface="Times New Roman" panose="02020603050405020304" pitchFamily="18" charset="0"/>
              </a:rPr>
              <a:t>hát hiện ra những hang động đẹp.”</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thiệu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Khanh</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P</a:t>
            </a:r>
            <a:r>
              <a:rPr lang="en-US" sz="2400" dirty="0" err="1">
                <a:effectLst/>
                <a:latin typeface="Times New Roman" panose="02020603050405020304" pitchFamily="18" charset="0"/>
                <a:ea typeface="Times New Roman" panose="02020603050405020304" pitchFamily="18" charset="0"/>
              </a:rPr>
              <a:t>hần</a:t>
            </a:r>
            <a:r>
              <a:rPr lang="en-US" sz="240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2: </a:t>
            </a:r>
            <a:r>
              <a:rPr lang="en-US" sz="2400" dirty="0" err="1">
                <a:effectLst/>
                <a:latin typeface="Times New Roman" panose="02020603050405020304" pitchFamily="18" charset="0"/>
                <a:ea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nghiệm</a:t>
            </a:r>
            <a:r>
              <a:rPr lang="en-US" sz="2400" dirty="0">
                <a:effectLst/>
                <a:latin typeface="Times New Roman" panose="02020603050405020304" pitchFamily="18" charset="0"/>
                <a:ea typeface="Times New Roman" panose="02020603050405020304" pitchFamily="18" charset="0"/>
              </a:rPr>
              <a:t> hang </a:t>
            </a:r>
            <a:r>
              <a:rPr lang="en-US" sz="2400" dirty="0" err="1">
                <a:effectLst/>
                <a:latin typeface="Times New Roman" panose="02020603050405020304" pitchFamily="18" charset="0"/>
                <a:ea typeface="Times New Roman" panose="02020603050405020304" pitchFamily="18" charset="0"/>
              </a:rPr>
              <a:t>Sơn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Đoòng</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ấn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a:t>
            </a:r>
            <a:r>
              <a:rPr lang="en-US" sz="2400" dirty="0">
                <a:effectLst/>
                <a:latin typeface="Times New Roman" panose="02020603050405020304" pitchFamily="18" charset="0"/>
                <a:ea typeface="Times New Roman" panose="02020603050405020304" pitchFamily="18" charset="0"/>
              </a:rPr>
              <a:t> hang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Đam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mê</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phiêu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Khanh</a:t>
            </a:r>
            <a:r>
              <a:rPr lang="en-US" sz="2400" dirty="0">
                <a:effectLst/>
                <a:latin typeface="Times New Roman" panose="02020603050405020304" pitchFamily="18" charset="0"/>
                <a:ea typeface="Times New Roman" panose="02020603050405020304" pitchFamily="18" charset="0"/>
              </a:rPr>
              <a:t>.)</a:t>
            </a:r>
          </a:p>
          <a:p>
            <a:endParaRPr lang="en-US" dirty="0"/>
          </a:p>
        </p:txBody>
      </p:sp>
    </p:spTree>
    <p:extLst>
      <p:ext uri="{BB962C8B-B14F-4D97-AF65-F5344CB8AC3E}">
        <p14:creationId xmlns:p14="http://schemas.microsoft.com/office/powerpoint/2010/main" val="260316205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DẤU ẤN HỒ KHANH</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 Nhật Văn)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8EBF702C-A1A9-4BB2-A9EE-02A87B22D67A}"/>
              </a:ext>
            </a:extLst>
          </p:cNvPr>
          <p:cNvSpPr txBox="1"/>
          <p:nvPr/>
        </p:nvSpPr>
        <p:spPr>
          <a:xfrm>
            <a:off x="0" y="685800"/>
            <a:ext cx="9067800" cy="5324535"/>
          </a:xfrm>
          <a:prstGeom prst="rect">
            <a:avLst/>
          </a:prstGeom>
          <a:noFill/>
        </p:spPr>
        <p:txBody>
          <a:bodyPr wrap="square" rtlCol="0">
            <a:spAutoFit/>
          </a:bodyPr>
          <a:lstStyle/>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rPr>
              <a:t>II. </a:t>
            </a:r>
            <a:r>
              <a:rPr lang="en-US" sz="2000" b="1" dirty="0" err="1">
                <a:effectLst/>
                <a:latin typeface="Times New Roman" panose="02020603050405020304" pitchFamily="18" charset="0"/>
                <a:ea typeface="Times New Roman" panose="02020603050405020304" pitchFamily="18" charset="0"/>
              </a:rPr>
              <a:t>Tìm</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hiểu</a:t>
            </a:r>
            <a:r>
              <a:rPr lang="en-US" sz="2000" b="1" dirty="0">
                <a:effectLst/>
                <a:latin typeface="Times New Roman" panose="02020603050405020304" pitchFamily="18" charset="0"/>
                <a:ea typeface="Times New Roman" panose="02020603050405020304" pitchFamily="18" charset="0"/>
              </a:rPr>
              <a:t> chi </a:t>
            </a:r>
            <a:r>
              <a:rPr lang="en-US" sz="2000" b="1" dirty="0" err="1">
                <a:effectLst/>
                <a:latin typeface="Times New Roman" panose="02020603050405020304" pitchFamily="18" charset="0"/>
                <a:ea typeface="Times New Roman" panose="02020603050405020304" pitchFamily="18" charset="0"/>
              </a:rPr>
              <a:t>tiết</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bản</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a:solidFill>
                  <a:srgbClr val="333333"/>
                </a:solidFill>
                <a:effectLst/>
                <a:latin typeface="Times New Roman" panose="02020603050405020304" pitchFamily="18" charset="0"/>
                <a:ea typeface="Times New Roman" panose="02020603050405020304" pitchFamily="18" charset="0"/>
              </a:rPr>
              <a:t>1. </a:t>
            </a:r>
            <a:r>
              <a:rPr lang="en-US" sz="2000" b="1" dirty="0" err="1">
                <a:solidFill>
                  <a:srgbClr val="333333"/>
                </a:solidFill>
                <a:effectLst/>
                <a:latin typeface="Times New Roman" panose="02020603050405020304" pitchFamily="18" charset="0"/>
                <a:ea typeface="Times New Roman" panose="02020603050405020304" pitchFamily="18" charset="0"/>
              </a:rPr>
              <a:t>Vẻ</a:t>
            </a:r>
            <a:r>
              <a:rPr lang="en-US" sz="2000" b="1" dirty="0">
                <a:solidFill>
                  <a:srgbClr val="333333"/>
                </a:solidFill>
                <a:effectLst/>
                <a:latin typeface="Times New Roman" panose="02020603050405020304" pitchFamily="18" charset="0"/>
                <a:ea typeface="Times New Roman" panose="02020603050405020304" pitchFamily="18" charset="0"/>
              </a:rPr>
              <a:t> </a:t>
            </a:r>
            <a:r>
              <a:rPr lang="en-US" sz="2000" b="1" dirty="0" err="1">
                <a:solidFill>
                  <a:srgbClr val="333333"/>
                </a:solidFill>
                <a:effectLst/>
                <a:latin typeface="Times New Roman" panose="02020603050405020304" pitchFamily="18" charset="0"/>
                <a:ea typeface="Times New Roman" panose="02020603050405020304" pitchFamily="18" charset="0"/>
              </a:rPr>
              <a:t>đẹp</a:t>
            </a:r>
            <a:r>
              <a:rPr lang="en-US" sz="2000" b="1" dirty="0">
                <a:solidFill>
                  <a:srgbClr val="333333"/>
                </a:solidFill>
                <a:effectLst/>
                <a:latin typeface="Times New Roman" panose="02020603050405020304" pitchFamily="18" charset="0"/>
                <a:ea typeface="Times New Roman" panose="02020603050405020304" pitchFamily="18" charset="0"/>
              </a:rPr>
              <a:t> hang </a:t>
            </a:r>
            <a:r>
              <a:rPr lang="en-US" sz="2000" b="1" dirty="0" err="1">
                <a:solidFill>
                  <a:srgbClr val="333333"/>
                </a:solidFill>
                <a:effectLst/>
                <a:latin typeface="Times New Roman" panose="02020603050405020304" pitchFamily="18" charset="0"/>
                <a:ea typeface="Times New Roman" panose="02020603050405020304" pitchFamily="18" charset="0"/>
              </a:rPr>
              <a:t>Sơn</a:t>
            </a:r>
            <a:r>
              <a:rPr lang="en-US" sz="2000" b="1" dirty="0">
                <a:solidFill>
                  <a:srgbClr val="333333"/>
                </a:solidFill>
                <a:effectLst/>
                <a:latin typeface="Times New Roman" panose="02020603050405020304" pitchFamily="18" charset="0"/>
                <a:ea typeface="Times New Roman" panose="02020603050405020304" pitchFamily="18" charset="0"/>
              </a:rPr>
              <a:t> </a:t>
            </a:r>
            <a:r>
              <a:rPr lang="en-US" sz="2000" b="1" dirty="0" err="1">
                <a:solidFill>
                  <a:srgbClr val="333333"/>
                </a:solidFill>
                <a:effectLst/>
                <a:latin typeface="Times New Roman" panose="02020603050405020304" pitchFamily="18" charset="0"/>
                <a:ea typeface="Times New Roman" panose="02020603050405020304" pitchFamily="18" charset="0"/>
              </a:rPr>
              <a:t>Đoòng</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khí</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mát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mẻ</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lạ</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thường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thể</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nghe</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tiếng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gió</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rít</a:t>
            </a:r>
            <a:r>
              <a:rPr lang="en-US" sz="2000" dirty="0">
                <a:solidFill>
                  <a:srgbClr val="333333"/>
                </a:solidFill>
                <a:effectLst/>
                <a:latin typeface="Times New Roman" panose="02020603050405020304" pitchFamily="18" charset="0"/>
                <a:ea typeface="Times New Roman" panose="02020603050405020304" pitchFamily="18" charset="0"/>
              </a:rPr>
              <a:t> qua </a:t>
            </a:r>
            <a:r>
              <a:rPr lang="en-US" sz="2000" dirty="0" err="1">
                <a:solidFill>
                  <a:srgbClr val="333333"/>
                </a:solidFill>
                <a:effectLst/>
                <a:latin typeface="Times New Roman" panose="02020603050405020304" pitchFamily="18" charset="0"/>
                <a:ea typeface="Times New Roman" panose="02020603050405020304" pitchFamily="18" charset="0"/>
              </a:rPr>
              <a:t>vách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đá</a:t>
            </a:r>
            <a:r>
              <a:rPr lang="en-US" sz="2000" dirty="0">
                <a:solidFill>
                  <a:srgbClr val="33333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Càng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sâu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vào</a:t>
            </a:r>
            <a:r>
              <a:rPr lang="en-US" sz="2000" dirty="0">
                <a:solidFill>
                  <a:srgbClr val="333333"/>
                </a:solidFill>
                <a:effectLst/>
                <a:latin typeface="Times New Roman" panose="02020603050405020304" pitchFamily="18" charset="0"/>
                <a:ea typeface="Times New Roman" panose="02020603050405020304" pitchFamily="18" charset="0"/>
              </a:rPr>
              <a:t> hang, </a:t>
            </a:r>
            <a:r>
              <a:rPr lang="en-US" sz="2000" dirty="0" err="1">
                <a:solidFill>
                  <a:srgbClr val="333333"/>
                </a:solidFill>
                <a:effectLst/>
                <a:latin typeface="Times New Roman" panose="02020603050405020304" pitchFamily="18" charset="0"/>
                <a:ea typeface="Times New Roman" panose="02020603050405020304" pitchFamily="18" charset="0"/>
              </a:rPr>
              <a:t>vẻ</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đẹp</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kì</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vĩ</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càng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cuốn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hút</a:t>
            </a:r>
            <a:r>
              <a:rPr lang="en-US" sz="2000" dirty="0">
                <a:solidFill>
                  <a:srgbClr val="33333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Phía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trên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là</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ánh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sáng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mặt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trời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phía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dưới</a:t>
            </a:r>
            <a:r>
              <a:rPr lang="en-US" sz="2000" dirty="0">
                <a:solidFill>
                  <a:srgbClr val="333333"/>
                </a:solidFill>
                <a:effectLst/>
                <a:latin typeface="Times New Roman" panose="02020603050405020304" pitchFamily="18" charset="0"/>
                <a:ea typeface="Times New Roman" panose="02020603050405020304" pitchFamily="18" charset="0"/>
              </a:rPr>
              <a:t> hang </a:t>
            </a:r>
            <a:r>
              <a:rPr lang="en-US" sz="2000" dirty="0" err="1">
                <a:solidFill>
                  <a:srgbClr val="333333"/>
                </a:solidFill>
                <a:effectLst/>
                <a:latin typeface="Times New Roman" panose="02020603050405020304" pitchFamily="18" charset="0"/>
                <a:ea typeface="Times New Roman" panose="02020603050405020304" pitchFamily="18" charset="0"/>
              </a:rPr>
              <a:t>là</a:t>
            </a:r>
            <a:r>
              <a:rPr lang="en-US" sz="2000" dirty="0">
                <a:solidFill>
                  <a:srgbClr val="333333"/>
                </a:solidFill>
                <a:effectLst/>
                <a:latin typeface="Times New Roman" panose="02020603050405020304" pitchFamily="18" charset="0"/>
                <a:ea typeface="Times New Roman" panose="02020603050405020304" pitchFamily="18" charset="0"/>
              </a:rPr>
              <a:t> con </a:t>
            </a:r>
            <a:r>
              <a:rPr lang="en-US" sz="2000" dirty="0" err="1">
                <a:solidFill>
                  <a:srgbClr val="333333"/>
                </a:solidFill>
                <a:effectLst/>
                <a:latin typeface="Times New Roman" panose="02020603050405020304" pitchFamily="18" charset="0"/>
                <a:ea typeface="Times New Roman" panose="02020603050405020304" pitchFamily="18" charset="0"/>
              </a:rPr>
              <a:t>sông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ngầm</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sâu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hun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hút</a:t>
            </a:r>
            <a:r>
              <a:rPr lang="en-US" sz="2000" dirty="0">
                <a:solidFill>
                  <a:srgbClr val="33333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Không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khí</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mát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lạnh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nước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chảy</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cuồn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cuộn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trong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vắt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giữa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những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rặng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thạch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nhũ</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điệp</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trùng</a:t>
            </a:r>
            <a:r>
              <a:rPr lang="en-US" sz="2000" dirty="0">
                <a:solidFill>
                  <a:srgbClr val="333333"/>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Trở</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thành</a:t>
            </a:r>
            <a:r>
              <a:rPr lang="en-US" sz="2000" dirty="0">
                <a:solidFill>
                  <a:srgbClr val="333333"/>
                </a:solidFill>
                <a:effectLst/>
                <a:latin typeface="Times New Roman" panose="02020603050405020304" pitchFamily="18" charset="0"/>
                <a:ea typeface="Times New Roman" panose="02020603050405020304" pitchFamily="18" charset="0"/>
              </a:rPr>
              <a:t> hang </a:t>
            </a:r>
            <a:r>
              <a:rPr lang="en-US" sz="2000" dirty="0" err="1">
                <a:solidFill>
                  <a:srgbClr val="333333"/>
                </a:solidFill>
                <a:effectLst/>
                <a:latin typeface="Times New Roman" panose="02020603050405020304" pitchFamily="18" charset="0"/>
                <a:ea typeface="Times New Roman" panose="02020603050405020304" pitchFamily="18" charset="0"/>
              </a:rPr>
              <a:t>động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lớn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nhất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thế</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giới</a:t>
            </a:r>
            <a:r>
              <a:rPr lang="en-US" sz="2000" dirty="0">
                <a:solidFill>
                  <a:srgbClr val="33333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a:solidFill>
                  <a:srgbClr val="333333"/>
                </a:solidFill>
                <a:effectLst/>
                <a:latin typeface="Times New Roman" panose="02020603050405020304" pitchFamily="18" charset="0"/>
                <a:ea typeface="Times New Roman" panose="02020603050405020304" pitchFamily="18" charset="0"/>
              </a:rPr>
              <a:t>2. </a:t>
            </a:r>
            <a:r>
              <a:rPr lang="en-US" sz="2000" b="1" dirty="0" err="1">
                <a:solidFill>
                  <a:srgbClr val="333333"/>
                </a:solidFill>
                <a:effectLst/>
                <a:latin typeface="Times New Roman" panose="02020603050405020304" pitchFamily="18" charset="0"/>
                <a:ea typeface="Times New Roman" panose="02020603050405020304" pitchFamily="18" charset="0"/>
              </a:rPr>
              <a:t>Nhân</a:t>
            </a:r>
            <a:r>
              <a:rPr lang="en-US" sz="2000" b="1" dirty="0">
                <a:solidFill>
                  <a:srgbClr val="333333"/>
                </a:solidFill>
                <a:effectLst/>
                <a:latin typeface="Times New Roman" panose="02020603050405020304" pitchFamily="18" charset="0"/>
                <a:ea typeface="Times New Roman" panose="02020603050405020304" pitchFamily="18" charset="0"/>
              </a:rPr>
              <a:t> </a:t>
            </a:r>
            <a:r>
              <a:rPr lang="en-US" sz="2000" b="1" dirty="0" err="1">
                <a:solidFill>
                  <a:srgbClr val="333333"/>
                </a:solidFill>
                <a:effectLst/>
                <a:latin typeface="Times New Roman" panose="02020603050405020304" pitchFamily="18" charset="0"/>
                <a:ea typeface="Times New Roman" panose="02020603050405020304" pitchFamily="18" charset="0"/>
              </a:rPr>
              <a:t>vật</a:t>
            </a:r>
            <a:r>
              <a:rPr lang="en-US" sz="2000" b="1" dirty="0">
                <a:solidFill>
                  <a:srgbClr val="333333"/>
                </a:solidFill>
                <a:effectLst/>
                <a:latin typeface="Times New Roman" panose="02020603050405020304" pitchFamily="18" charset="0"/>
                <a:ea typeface="Times New Roman" panose="02020603050405020304" pitchFamily="18" charset="0"/>
              </a:rPr>
              <a:t> </a:t>
            </a:r>
            <a:r>
              <a:rPr lang="en-US" sz="2000" b="1" dirty="0" err="1">
                <a:solidFill>
                  <a:srgbClr val="333333"/>
                </a:solidFill>
                <a:effectLst/>
                <a:latin typeface="Times New Roman" panose="02020603050405020304" pitchFamily="18" charset="0"/>
                <a:ea typeface="Times New Roman" panose="02020603050405020304" pitchFamily="18" charset="0"/>
              </a:rPr>
              <a:t>Hồ</a:t>
            </a:r>
            <a:r>
              <a:rPr lang="en-US" sz="2000" b="1" dirty="0">
                <a:solidFill>
                  <a:srgbClr val="333333"/>
                </a:solidFill>
                <a:effectLst/>
                <a:latin typeface="Times New Roman" panose="02020603050405020304" pitchFamily="18" charset="0"/>
                <a:ea typeface="Times New Roman" panose="02020603050405020304" pitchFamily="18" charset="0"/>
              </a:rPr>
              <a:t> </a:t>
            </a:r>
            <a:r>
              <a:rPr lang="en-US" sz="2000" b="1" dirty="0" err="1">
                <a:solidFill>
                  <a:srgbClr val="333333"/>
                </a:solidFill>
                <a:effectLst/>
                <a:latin typeface="Times New Roman" panose="02020603050405020304" pitchFamily="18" charset="0"/>
                <a:ea typeface="Times New Roman" panose="02020603050405020304" pitchFamily="18" charset="0"/>
              </a:rPr>
              <a:t>Khanh</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err="1">
                <a:solidFill>
                  <a:srgbClr val="333333"/>
                </a:solidFill>
                <a:effectLst/>
                <a:latin typeface="Times New Roman" panose="02020603050405020304" pitchFamily="18" charset="0"/>
                <a:ea typeface="Times New Roman" panose="02020603050405020304" pitchFamily="18" charset="0"/>
              </a:rPr>
              <a:t>Xuất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thân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Thợ</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sơn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Tràng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chuyên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nghiệp</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sống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bằng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nghề</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rừng</a:t>
            </a:r>
            <a:r>
              <a:rPr lang="en-US" sz="2000" dirty="0">
                <a:solidFill>
                  <a:srgbClr val="33333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err="1">
                <a:solidFill>
                  <a:srgbClr val="333333"/>
                </a:solidFill>
                <a:effectLst/>
                <a:latin typeface="Times New Roman" panose="02020603050405020304" pitchFamily="18" charset="0"/>
                <a:ea typeface="Times New Roman" panose="02020603050405020304" pitchFamily="18" charset="0"/>
              </a:rPr>
              <a:t>Yêu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thiên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nhiên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Khác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với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những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người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rừng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khác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Hồ</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Khanh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dành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nhiều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thời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gian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để</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chiêm</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ngưỡng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các</a:t>
            </a:r>
            <a:r>
              <a:rPr lang="en-US" sz="2000" dirty="0">
                <a:solidFill>
                  <a:srgbClr val="333333"/>
                </a:solidFill>
                <a:effectLst/>
                <a:latin typeface="Times New Roman" panose="02020603050405020304" pitchFamily="18" charset="0"/>
                <a:ea typeface="Times New Roman" panose="02020603050405020304" pitchFamily="18" charset="0"/>
              </a:rPr>
              <a:t> hang </a:t>
            </a:r>
            <a:r>
              <a:rPr lang="en-US" sz="2000" dirty="0" err="1">
                <a:solidFill>
                  <a:srgbClr val="333333"/>
                </a:solidFill>
                <a:effectLst/>
                <a:latin typeface="Times New Roman" panose="02020603050405020304" pitchFamily="18" charset="0"/>
                <a:ea typeface="Times New Roman" panose="02020603050405020304" pitchFamily="18" charset="0"/>
              </a:rPr>
              <a:t>động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đá</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vôi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bởi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vẻ</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đẹp</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hiếm</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muôn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hình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đủ</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dạng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àNhờ</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vậy</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mà</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anh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cơ</a:t>
            </a:r>
            <a:r>
              <a:rPr lang="en-US" sz="2000" dirty="0">
                <a:solidFill>
                  <a:srgbClr val="333333"/>
                </a:solidFill>
                <a:effectLst/>
                <a:latin typeface="Times New Roman" panose="02020603050405020304" pitchFamily="18" charset="0"/>
                <a:ea typeface="Times New Roman" panose="02020603050405020304" pitchFamily="18" charset="0"/>
              </a:rPr>
              <a:t> may </a:t>
            </a:r>
            <a:r>
              <a:rPr lang="en-US" sz="2000" dirty="0" err="1">
                <a:solidFill>
                  <a:srgbClr val="333333"/>
                </a:solidFill>
                <a:effectLst/>
                <a:latin typeface="Times New Roman" panose="02020603050405020304" pitchFamily="18" charset="0"/>
                <a:ea typeface="Times New Roman" panose="02020603050405020304" pitchFamily="18" charset="0"/>
              </a:rPr>
              <a:t>phát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hiện</a:t>
            </a:r>
            <a:r>
              <a:rPr lang="en-US" sz="2000" dirty="0">
                <a:solidFill>
                  <a:srgbClr val="333333"/>
                </a:solidFill>
                <a:effectLst/>
                <a:latin typeface="Times New Roman" panose="02020603050405020304" pitchFamily="18" charset="0"/>
                <a:ea typeface="Times New Roman" panose="02020603050405020304" pitchFamily="18" charset="0"/>
              </a:rPr>
              <a:t> ra </a:t>
            </a:r>
            <a:r>
              <a:rPr lang="en-US" sz="2000" dirty="0" err="1">
                <a:solidFill>
                  <a:srgbClr val="333333"/>
                </a:solidFill>
                <a:effectLst/>
                <a:latin typeface="Times New Roman" panose="02020603050405020304" pitchFamily="18" charset="0"/>
                <a:ea typeface="Times New Roman" panose="02020603050405020304" pitchFamily="18" charset="0"/>
              </a:rPr>
              <a:t>những</a:t>
            </a:r>
            <a:r>
              <a:rPr lang="en-US" sz="2000" dirty="0">
                <a:solidFill>
                  <a:srgbClr val="333333"/>
                </a:solidFill>
                <a:effectLst/>
                <a:latin typeface="Times New Roman" panose="02020603050405020304" pitchFamily="18" charset="0"/>
                <a:ea typeface="Times New Roman" panose="02020603050405020304" pitchFamily="18" charset="0"/>
              </a:rPr>
              <a:t> hang </a:t>
            </a:r>
            <a:r>
              <a:rPr lang="en-US" sz="2000" dirty="0" err="1">
                <a:solidFill>
                  <a:srgbClr val="333333"/>
                </a:solidFill>
                <a:effectLst/>
                <a:latin typeface="Times New Roman" panose="02020603050405020304" pitchFamily="18" charset="0"/>
                <a:ea typeface="Times New Roman" panose="02020603050405020304" pitchFamily="18" charset="0"/>
              </a:rPr>
              <a:t>động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đẹp</a:t>
            </a:r>
            <a:r>
              <a:rPr lang="en-US" sz="2000" dirty="0">
                <a:solidFill>
                  <a:srgbClr val="33333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err="1">
                <a:solidFill>
                  <a:srgbClr val="333333"/>
                </a:solidFill>
                <a:effectLst/>
                <a:latin typeface="Times New Roman" panose="02020603050405020304" pitchFamily="18" charset="0"/>
                <a:ea typeface="Times New Roman" panose="02020603050405020304" pitchFamily="18" charset="0"/>
              </a:rPr>
              <a:t>Người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tinh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thần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trách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nhiệm</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cao</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nhiệt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tình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vì</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công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việc</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Nhờ</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vào</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sự</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thông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thuộc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địa</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hình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nhạy</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bén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nên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Hồ</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Khanh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cơ</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duyên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được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làm</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việc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cùng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các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nhà</a:t>
            </a:r>
            <a:r>
              <a:rPr lang="en-US" sz="2000" dirty="0">
                <a:solidFill>
                  <a:srgbClr val="333333"/>
                </a:solidFill>
                <a:effectLst/>
                <a:latin typeface="Times New Roman" panose="02020603050405020304" pitchFamily="18" charset="0"/>
                <a:ea typeface="Times New Roman" panose="02020603050405020304" pitchFamily="18" charset="0"/>
              </a:rPr>
              <a:t> khoa </a:t>
            </a:r>
            <a:r>
              <a:rPr lang="en-US" sz="2000" dirty="0" err="1">
                <a:solidFill>
                  <a:srgbClr val="333333"/>
                </a:solidFill>
                <a:effectLst/>
                <a:latin typeface="Times New Roman" panose="02020603050405020304" pitchFamily="18" charset="0"/>
                <a:ea typeface="Times New Roman" panose="02020603050405020304" pitchFamily="18" charset="0"/>
              </a:rPr>
              <a:t>học</a:t>
            </a:r>
            <a:r>
              <a:rPr lang="en-US" sz="2000" dirty="0">
                <a:solidFill>
                  <a:srgbClr val="33333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128609025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DẤU ẤN HỒ KHANH</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 Nhật Văn)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8EBF702C-A1A9-4BB2-A9EE-02A87B22D67A}"/>
              </a:ext>
            </a:extLst>
          </p:cNvPr>
          <p:cNvSpPr txBox="1"/>
          <p:nvPr/>
        </p:nvSpPr>
        <p:spPr>
          <a:xfrm>
            <a:off x="0" y="685800"/>
            <a:ext cx="9067800" cy="6662593"/>
          </a:xfrm>
          <a:prstGeom prst="rect">
            <a:avLst/>
          </a:prstGeom>
          <a:noFill/>
        </p:spPr>
        <p:txBody>
          <a:bodyPr wrap="square" rtlCol="0">
            <a:spAutoFit/>
          </a:bodyPr>
          <a:lstStyle/>
          <a:p>
            <a:pPr marL="0" marR="0" algn="just">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Lấy</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được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cảm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tình</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từ</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Hiệp</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hội</a:t>
            </a:r>
            <a:r>
              <a:rPr lang="en-US" sz="2400" dirty="0">
                <a:solidFill>
                  <a:srgbClr val="333333"/>
                </a:solidFill>
                <a:effectLst/>
                <a:latin typeface="Times New Roman" panose="02020603050405020304" pitchFamily="18" charset="0"/>
                <a:ea typeface="Times New Roman" panose="02020603050405020304" pitchFamily="18" charset="0"/>
              </a:rPr>
              <a:t> hang </a:t>
            </a:r>
            <a:r>
              <a:rPr lang="en-US" sz="2400" dirty="0" err="1">
                <a:solidFill>
                  <a:srgbClr val="333333"/>
                </a:solidFill>
                <a:effectLst/>
                <a:latin typeface="Times New Roman" panose="02020603050405020304" pitchFamily="18" charset="0"/>
                <a:ea typeface="Times New Roman" panose="02020603050405020304" pitchFamily="18" charset="0"/>
              </a:rPr>
              <a:t>động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Hoàng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gia</a:t>
            </a:r>
            <a:r>
              <a:rPr lang="en-US" sz="2400" dirty="0">
                <a:solidFill>
                  <a:srgbClr val="333333"/>
                </a:solidFill>
                <a:effectLst/>
                <a:latin typeface="Times New Roman" panose="02020603050405020304" pitchFamily="18" charset="0"/>
                <a:ea typeface="Times New Roman" panose="02020603050405020304" pitchFamily="18" charset="0"/>
              </a:rPr>
              <a:t> Anh </a:t>
            </a:r>
            <a:r>
              <a:rPr lang="en-US" sz="2400" dirty="0" err="1">
                <a:solidFill>
                  <a:srgbClr val="333333"/>
                </a:solidFill>
                <a:effectLst/>
                <a:latin typeface="Times New Roman" panose="02020603050405020304" pitchFamily="18" charset="0"/>
                <a:ea typeface="Times New Roman" panose="02020603050405020304" pitchFamily="18" charset="0"/>
              </a:rPr>
              <a:t>nhờ</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vào</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sự</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nhiệt</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tình</a:t>
            </a:r>
            <a:r>
              <a:rPr lang="en-US" sz="2400" dirty="0">
                <a:solidFill>
                  <a:srgbClr val="333333"/>
                </a:solidFill>
                <a:effectLst/>
                <a:latin typeface="Times New Roman" panose="02020603050405020304" pitchFamily="18" charset="0"/>
                <a:ea typeface="Times New Roman" panose="02020603050405020304" pitchFamily="18" charset="0"/>
              </a:rPr>
              <a:t>, chu </a:t>
            </a:r>
            <a:r>
              <a:rPr lang="en-US" sz="2400" dirty="0" err="1">
                <a:solidFill>
                  <a:srgbClr val="333333"/>
                </a:solidFill>
                <a:effectLst/>
                <a:latin typeface="Times New Roman" panose="02020603050405020304" pitchFamily="18" charset="0"/>
                <a:ea typeface="Times New Roman" panose="02020603050405020304" pitchFamily="18" charset="0"/>
              </a:rPr>
              <a:t>đáo</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và</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cả</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sự</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đam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mê</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với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khám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phá</a:t>
            </a:r>
            <a:r>
              <a:rPr lang="en-US" sz="2400" dirty="0">
                <a:solidFill>
                  <a:srgbClr val="333333"/>
                </a:solidFill>
                <a:effectLst/>
                <a:latin typeface="Times New Roman" panose="02020603050405020304" pitchFamily="18" charset="0"/>
                <a:ea typeface="Times New Roman" panose="02020603050405020304" pitchFamily="18" charset="0"/>
              </a:rPr>
              <a:t> hang </a:t>
            </a:r>
            <a:r>
              <a:rPr lang="en-US" sz="2400" dirty="0" err="1">
                <a:solidFill>
                  <a:srgbClr val="333333"/>
                </a:solidFill>
                <a:effectLst/>
                <a:latin typeface="Times New Roman" panose="02020603050405020304" pitchFamily="18" charset="0"/>
                <a:ea typeface="Times New Roman" panose="02020603050405020304" pitchFamily="18" charset="0"/>
              </a:rPr>
              <a:t>động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của</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anh</a:t>
            </a:r>
            <a:r>
              <a:rPr lang="en-US" sz="2400" dirty="0">
                <a:solidFill>
                  <a:srgbClr val="333333"/>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rPr>
              <a:t>+ Anh </a:t>
            </a:r>
            <a:r>
              <a:rPr lang="en-US" sz="2400" dirty="0" err="1">
                <a:solidFill>
                  <a:srgbClr val="333333"/>
                </a:solidFill>
                <a:effectLst/>
                <a:latin typeface="Times New Roman" panose="02020603050405020304" pitchFamily="18" charset="0"/>
                <a:ea typeface="Times New Roman" panose="02020603050405020304" pitchFamily="18" charset="0"/>
              </a:rPr>
              <a:t>luôn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đồng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hành</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trở</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thành</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người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dẫn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đường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chuyên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nghiệp</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cho</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các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đoàn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làm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phim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các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nhà</a:t>
            </a:r>
            <a:r>
              <a:rPr lang="en-US" sz="2400" dirty="0">
                <a:solidFill>
                  <a:srgbClr val="333333"/>
                </a:solidFill>
                <a:effectLst/>
                <a:latin typeface="Times New Roman" panose="02020603050405020304" pitchFamily="18" charset="0"/>
                <a:ea typeface="Times New Roman" panose="02020603050405020304" pitchFamily="18" charset="0"/>
              </a:rPr>
              <a:t> khoa </a:t>
            </a:r>
            <a:r>
              <a:rPr lang="en-US" sz="2400" dirty="0" err="1">
                <a:solidFill>
                  <a:srgbClr val="333333"/>
                </a:solidFill>
                <a:effectLst/>
                <a:latin typeface="Times New Roman" panose="02020603050405020304" pitchFamily="18" charset="0"/>
                <a:ea typeface="Times New Roman" panose="02020603050405020304" pitchFamily="18" charset="0"/>
              </a:rPr>
              <a:t>học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trên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toàn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thế</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giới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làm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nên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giá</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trị</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độc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đáo</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của</a:t>
            </a:r>
            <a:r>
              <a:rPr lang="en-US" sz="2400" dirty="0">
                <a:solidFill>
                  <a:srgbClr val="333333"/>
                </a:solidFill>
                <a:effectLst/>
                <a:latin typeface="Times New Roman" panose="02020603050405020304" pitchFamily="18" charset="0"/>
                <a:ea typeface="Times New Roman" panose="02020603050405020304" pitchFamily="18" charset="0"/>
              </a:rPr>
              <a:t> Di </a:t>
            </a:r>
            <a:r>
              <a:rPr lang="en-US" sz="2400" dirty="0" err="1">
                <a:solidFill>
                  <a:srgbClr val="333333"/>
                </a:solidFill>
                <a:effectLst/>
                <a:latin typeface="Times New Roman" panose="02020603050405020304" pitchFamily="18" charset="0"/>
                <a:ea typeface="Times New Roman" panose="02020603050405020304" pitchFamily="18" charset="0"/>
              </a:rPr>
              <a:t>sản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thiên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nhiên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thế</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giới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Vườn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quốc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gia</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Phong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Nha</a:t>
            </a:r>
            <a:r>
              <a:rPr lang="en-US" sz="2400" dirty="0">
                <a:solidFill>
                  <a:srgbClr val="333333"/>
                </a:solidFill>
                <a:effectLst/>
                <a:latin typeface="Times New Roman" panose="02020603050405020304" pitchFamily="18" charset="0"/>
                <a:ea typeface="Times New Roman" panose="02020603050405020304" pitchFamily="18" charset="0"/>
              </a:rPr>
              <a:t> - </a:t>
            </a:r>
            <a:r>
              <a:rPr lang="en-US" sz="2400" dirty="0" err="1">
                <a:solidFill>
                  <a:srgbClr val="333333"/>
                </a:solidFill>
                <a:effectLst/>
                <a:latin typeface="Times New Roman" panose="02020603050405020304" pitchFamily="18" charset="0"/>
                <a:ea typeface="Times New Roman" panose="02020603050405020304" pitchFamily="18" charset="0"/>
              </a:rPr>
              <a:t>Kẻ</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Bàng</a:t>
            </a:r>
            <a:r>
              <a:rPr lang="en-US" sz="2400" dirty="0">
                <a:solidFill>
                  <a:srgbClr val="333333"/>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Chỉ</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với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nhiệt</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huyết</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và</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niềm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đam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mê</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cùng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tinh</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thần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trách</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nhiệm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cao</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nhiệt</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tình</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trong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công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việc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chúng</a:t>
            </a:r>
            <a:r>
              <a:rPr lang="en-US" sz="2400" dirty="0">
                <a:solidFill>
                  <a:srgbClr val="333333"/>
                </a:solidFill>
                <a:effectLst/>
                <a:latin typeface="Times New Roman" panose="02020603050405020304" pitchFamily="18" charset="0"/>
                <a:ea typeface="Times New Roman" panose="02020603050405020304" pitchFamily="18" charset="0"/>
              </a:rPr>
              <a:t> ta </a:t>
            </a:r>
            <a:r>
              <a:rPr lang="en-US" sz="2400" dirty="0" err="1">
                <a:solidFill>
                  <a:srgbClr val="333333"/>
                </a:solidFill>
                <a:effectLst/>
                <a:latin typeface="Times New Roman" panose="02020603050405020304" pitchFamily="18" charset="0"/>
                <a:ea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thể</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đóng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góp</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công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lớn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trong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việc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khám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phá</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phát</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triển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thế</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giới</a:t>
            </a:r>
            <a:r>
              <a:rPr lang="en-US" sz="2400" dirty="0">
                <a:solidFill>
                  <a:srgbClr val="333333"/>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3. Những điều rút ra từ tác phẩm</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Củng cố được những điều đã học về VB thông tin: nhan đề, nội dung cơ bản, vai trò của các chi tiết trong việc thể hiện nội dung đó.</a:t>
            </a:r>
            <a:endParaRPr lang="en-US" sz="2400" dirty="0">
              <a:effectLst/>
              <a:latin typeface="Times New Roman" panose="02020603050405020304" pitchFamily="18" charset="0"/>
              <a:ea typeface="Times New Roman" panose="02020603050405020304" pitchFamily="18" charset="0"/>
            </a:endParaRPr>
          </a:p>
          <a:p>
            <a:pPr marL="0" marR="0" indent="22860" algn="just">
              <a:lnSpc>
                <a:spcPct val="118000"/>
              </a:lnSpc>
              <a:spcBef>
                <a:spcPts val="0"/>
              </a:spcBef>
              <a:spcAft>
                <a:spcPts val="200"/>
              </a:spcAft>
            </a:pPr>
            <a:r>
              <a:rPr lang="vi-VN" sz="2400" dirty="0">
                <a:solidFill>
                  <a:srgbClr val="0D0D0D"/>
                </a:solidFill>
                <a:effectLst/>
                <a:latin typeface="Times New Roman" panose="02020603050405020304" pitchFamily="18" charset="0"/>
                <a:ea typeface="Times New Roman" panose="02020603050405020304" pitchFamily="18" charset="0"/>
              </a:rPr>
              <a:t>- Hiểu được cảm hứng phiêu lưu và khám phá thế giới cũng có thể đến từ câu chuyện có thật của những con người bình dị đang sống quanh ta. Bằng ý chí, niềm đam mê, khát vọng, các em có thể biến ước mơ thành hiện thực.</a:t>
            </a:r>
            <a:endParaRPr lang="en-US" sz="24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120925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86360" y="762000"/>
            <a:ext cx="9067800" cy="6494085"/>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III. Tổng kết</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1. Giá trị nội dung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Phê phán cách nhìn thế giới hạn hẹp của Ếch vì huênh hoang, kiêu ngạo nên có kết cục bi thảm</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2. Giá trị nghệ thuật</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Xây dựng hình tượng gần gũi với đời sống.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Cách nói bằng ngụ ngôn, cách giáo huấn tự nhiên, độc đáo, đặc sắc.</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Tình huống bất ngờ, hài hước, kín đáo.</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Kể chuyện tưởng tượng.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Sử dụng ẩn dụ, nhân hóa, so sánh.</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Lời kể ngắn gọn nhưng thâm thúy.</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Mượn chuyện loài vật để nói bóng gió, kín đáo chuyện loài người.</a:t>
            </a:r>
            <a:endParaRPr lang="en-US" sz="28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67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DẤU ẤN HỒ KHANH</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 Nhật Văn)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8EBF702C-A1A9-4BB2-A9EE-02A87B22D67A}"/>
              </a:ext>
            </a:extLst>
          </p:cNvPr>
          <p:cNvSpPr txBox="1"/>
          <p:nvPr/>
        </p:nvSpPr>
        <p:spPr>
          <a:xfrm>
            <a:off x="0" y="685800"/>
            <a:ext cx="9067800" cy="5423151"/>
          </a:xfrm>
          <a:prstGeom prst="rect">
            <a:avLst/>
          </a:prstGeom>
          <a:noFill/>
        </p:spPr>
        <p:txBody>
          <a:bodyPr wrap="square" rtlCol="0">
            <a:spAutoFit/>
          </a:bodyPr>
          <a:lstStyle/>
          <a:p>
            <a:pPr marL="0" marR="0" indent="22860" algn="just">
              <a:lnSpc>
                <a:spcPct val="118000"/>
              </a:lnSpc>
              <a:spcBef>
                <a:spcPts val="0"/>
              </a:spcBef>
              <a:spcAft>
                <a:spcPts val="200"/>
              </a:spcAft>
            </a:pPr>
            <a:r>
              <a:rPr lang="vi-VN" b="1" dirty="0">
                <a:effectLst/>
                <a:highlight>
                  <a:srgbClr val="FF00FF"/>
                </a:highlight>
                <a:latin typeface="Times New Roman" panose="02020603050405020304" pitchFamily="18" charset="0"/>
                <a:ea typeface="Times New Roman" panose="02020603050405020304" pitchFamily="18" charset="0"/>
              </a:rPr>
              <a:t>2. Ngữ liệu Đọc Hiểu SGK</a:t>
            </a:r>
            <a:endParaRPr lang="en-US"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r>
              <a:rPr lang="en-US" b="1" dirty="0">
                <a:effectLst/>
                <a:latin typeface="Times New Roman" panose="02020603050405020304" pitchFamily="18" charset="0"/>
                <a:ea typeface="Times New Roman" panose="02020603050405020304" pitchFamily="18" charset="0"/>
              </a:rPr>
              <a:t>PHIẾU HỌC TẬP SỐ 1</a:t>
            </a:r>
            <a:endParaRPr lang="en-US" dirty="0">
              <a:effectLst/>
              <a:latin typeface="Times New Roman" panose="02020603050405020304" pitchFamily="18" charset="0"/>
              <a:ea typeface="Times New Roman" panose="02020603050405020304" pitchFamily="18" charset="0"/>
            </a:endParaRPr>
          </a:p>
          <a:p>
            <a:pPr marL="0" marR="0" indent="0">
              <a:lnSpc>
                <a:spcPct val="118000"/>
              </a:lnSpc>
              <a:spcBef>
                <a:spcPts val="0"/>
              </a:spcBef>
              <a:spcAft>
                <a:spcPts val="200"/>
              </a:spcAft>
            </a:pPr>
            <a:r>
              <a:rPr lang="en-US" b="1" dirty="0" err="1">
                <a:effectLst/>
                <a:latin typeface="Times New Roman" panose="02020603050405020304" pitchFamily="18" charset="0"/>
                <a:ea typeface="Times New Roman" panose="02020603050405020304" pitchFamily="18" charset="0"/>
              </a:rPr>
              <a:t>Đọc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kĩ</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đoạn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sau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trả </a:t>
            </a:r>
            <a:r>
              <a:rPr lang="en-US" b="1" dirty="0" err="1">
                <a:effectLst/>
                <a:latin typeface="Times New Roman" panose="02020603050405020304" pitchFamily="18" charset="0"/>
                <a:ea typeface="Times New Roman" panose="02020603050405020304" pitchFamily="18" charset="0"/>
              </a:rPr>
              <a:t>lời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câu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hỏi</a:t>
            </a:r>
            <a:r>
              <a:rPr lang="en-US" b="1" dirty="0">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200"/>
              </a:spcAft>
            </a:pPr>
            <a:r>
              <a:rPr lang="en-US" i="1" dirty="0" err="1">
                <a:effectLst/>
                <a:latin typeface="Times New Roman" panose="02020603050405020304" pitchFamily="18" charset="0"/>
                <a:ea typeface="Times New Roman" panose="02020603050405020304" pitchFamily="18" charset="0"/>
              </a:rPr>
              <a:t>Nói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đến</a:t>
            </a:r>
            <a:r>
              <a:rPr lang="en-US" i="1" dirty="0">
                <a:effectLst/>
                <a:latin typeface="Times New Roman" panose="02020603050405020304" pitchFamily="18" charset="0"/>
                <a:ea typeface="Times New Roman" panose="02020603050405020304" pitchFamily="18" charset="0"/>
              </a:rPr>
              <a:t> du </a:t>
            </a:r>
            <a:r>
              <a:rPr lang="en-US" i="1" dirty="0" err="1">
                <a:effectLst/>
                <a:latin typeface="Times New Roman" panose="02020603050405020304" pitchFamily="18" charset="0"/>
                <a:ea typeface="Times New Roman" panose="02020603050405020304" pitchFamily="18" charset="0"/>
              </a:rPr>
              <a:t>lịch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Quảng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Bình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là</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người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người</a:t>
            </a:r>
            <a:r>
              <a:rPr lang="en-US" i="1" dirty="0">
                <a:effectLst/>
                <a:latin typeface="Times New Roman" panose="02020603050405020304" pitchFamily="18" charset="0"/>
                <a:ea typeface="Times New Roman" panose="02020603050405020304" pitchFamily="18" charset="0"/>
              </a:rPr>
              <a:t> ta </a:t>
            </a:r>
            <a:r>
              <a:rPr lang="en-US" i="1" dirty="0" err="1">
                <a:effectLst/>
                <a:latin typeface="Times New Roman" panose="02020603050405020304" pitchFamily="18" charset="0"/>
                <a:ea typeface="Times New Roman" panose="02020603050405020304" pitchFamily="18" charset="0"/>
              </a:rPr>
              <a:t>nghĩ</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ngay</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đến</a:t>
            </a:r>
            <a:r>
              <a:rPr lang="en-US" i="1" dirty="0">
                <a:effectLst/>
                <a:latin typeface="Times New Roman" panose="02020603050405020304" pitchFamily="18" charset="0"/>
                <a:ea typeface="Times New Roman" panose="02020603050405020304" pitchFamily="18" charset="0"/>
              </a:rPr>
              <a:t> di </a:t>
            </a:r>
            <a:r>
              <a:rPr lang="en-US" i="1" dirty="0" err="1">
                <a:effectLst/>
                <a:latin typeface="Times New Roman" panose="02020603050405020304" pitchFamily="18" charset="0"/>
                <a:ea typeface="Times New Roman" panose="02020603050405020304" pitchFamily="18" charset="0"/>
              </a:rPr>
              <a:t>sản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thiên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nhiên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thế</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giới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vườn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quốc</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gia</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Phong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Nha</a:t>
            </a:r>
            <a:r>
              <a:rPr lang="en-US" i="1" dirty="0">
                <a:effectLst/>
                <a:latin typeface="Times New Roman" panose="02020603050405020304" pitchFamily="18" charset="0"/>
                <a:ea typeface="Times New Roman" panose="02020603050405020304" pitchFamily="18" charset="0"/>
              </a:rPr>
              <a:t> - </a:t>
            </a:r>
            <a:r>
              <a:rPr lang="en-US" i="1" dirty="0" err="1">
                <a:effectLst/>
                <a:latin typeface="Times New Roman" panose="02020603050405020304" pitchFamily="18" charset="0"/>
                <a:ea typeface="Times New Roman" panose="02020603050405020304" pitchFamily="18" charset="0"/>
              </a:rPr>
              <a:t>Kẻ</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Bảng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xứ</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sở</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được</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ví</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như</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vườn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quốc</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gia</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của</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hệ</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thống</a:t>
            </a:r>
            <a:r>
              <a:rPr lang="en-US" i="1" dirty="0">
                <a:effectLst/>
                <a:latin typeface="Times New Roman" panose="02020603050405020304" pitchFamily="18" charset="0"/>
                <a:ea typeface="Times New Roman" panose="02020603050405020304" pitchFamily="18" charset="0"/>
              </a:rPr>
              <a:t> hang </a:t>
            </a:r>
            <a:r>
              <a:rPr lang="en-US" i="1" dirty="0" err="1">
                <a:effectLst/>
                <a:latin typeface="Times New Roman" panose="02020603050405020304" pitchFamily="18" charset="0"/>
                <a:ea typeface="Times New Roman" panose="02020603050405020304" pitchFamily="18" charset="0"/>
              </a:rPr>
              <a:t>động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Trong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hành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trình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tìm</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kiếm</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khám</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phá</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và</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quảng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bá</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các</a:t>
            </a:r>
            <a:r>
              <a:rPr lang="en-US" i="1" dirty="0">
                <a:effectLst/>
                <a:latin typeface="Times New Roman" panose="02020603050405020304" pitchFamily="18" charset="0"/>
                <a:ea typeface="Times New Roman" panose="02020603050405020304" pitchFamily="18" charset="0"/>
              </a:rPr>
              <a:t> hang </a:t>
            </a:r>
            <a:r>
              <a:rPr lang="en-US" i="1" dirty="0" err="1">
                <a:effectLst/>
                <a:latin typeface="Times New Roman" panose="02020603050405020304" pitchFamily="18" charset="0"/>
                <a:ea typeface="Times New Roman" panose="02020603050405020304" pitchFamily="18" charset="0"/>
              </a:rPr>
              <a:t>động</a:t>
            </a:r>
            <a:r>
              <a:rPr lang="en-US" i="1" dirty="0">
                <a:effectLst/>
                <a:latin typeface="Times New Roman" panose="02020603050405020304" pitchFamily="18" charset="0"/>
                <a:ea typeface="Times New Roman" panose="02020603050405020304" pitchFamily="18" charset="0"/>
              </a:rPr>
              <a:t> ở </a:t>
            </a:r>
            <a:r>
              <a:rPr lang="en-US" i="1" dirty="0" err="1">
                <a:effectLst/>
                <a:latin typeface="Times New Roman" panose="02020603050405020304" pitchFamily="18" charset="0"/>
                <a:ea typeface="Times New Roman" panose="02020603050405020304" pitchFamily="18" charset="0"/>
              </a:rPr>
              <a:t>Quảng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Bình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của</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các</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nhà</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thám</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hiểm</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có</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sự</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đóng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góp</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không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nhỏ</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của</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một</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người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dân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vùng</a:t>
            </a:r>
            <a:r>
              <a:rPr lang="en-US" i="1" dirty="0">
                <a:effectLst/>
                <a:latin typeface="Times New Roman" panose="02020603050405020304" pitchFamily="18" charset="0"/>
                <a:ea typeface="Times New Roman" panose="02020603050405020304" pitchFamily="18" charset="0"/>
              </a:rPr>
              <a:t> di </a:t>
            </a:r>
            <a:r>
              <a:rPr lang="en-US" i="1" dirty="0" err="1">
                <a:effectLst/>
                <a:latin typeface="Times New Roman" panose="02020603050405020304" pitchFamily="18" charset="0"/>
                <a:ea typeface="Times New Roman" panose="02020603050405020304" pitchFamily="18" charset="0"/>
              </a:rPr>
              <a:t>sản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Đó</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là</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Hồ</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Khanh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một</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người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phát</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hiện</a:t>
            </a:r>
            <a:r>
              <a:rPr lang="en-US" i="1" dirty="0">
                <a:effectLst/>
                <a:latin typeface="Times New Roman" panose="02020603050405020304" pitchFamily="18" charset="0"/>
                <a:ea typeface="Times New Roman" panose="02020603050405020304" pitchFamily="18" charset="0"/>
              </a:rPr>
              <a:t> ra hang </a:t>
            </a:r>
            <a:r>
              <a:rPr lang="en-US" i="1" dirty="0" err="1">
                <a:effectLst/>
                <a:latin typeface="Times New Roman" panose="02020603050405020304" pitchFamily="18" charset="0"/>
                <a:ea typeface="Times New Roman" panose="02020603050405020304" pitchFamily="18" charset="0"/>
              </a:rPr>
              <a:t>Sơn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Đoong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và</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rất</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nhiều</a:t>
            </a:r>
            <a:r>
              <a:rPr lang="en-US" i="1" dirty="0">
                <a:effectLst/>
                <a:latin typeface="Times New Roman" panose="02020603050405020304" pitchFamily="18" charset="0"/>
                <a:ea typeface="Times New Roman" panose="02020603050405020304" pitchFamily="18" charset="0"/>
              </a:rPr>
              <a:t> hang </a:t>
            </a:r>
            <a:r>
              <a:rPr lang="en-US" i="1" dirty="0" err="1">
                <a:effectLst/>
                <a:latin typeface="Times New Roman" panose="02020603050405020304" pitchFamily="18" charset="0"/>
                <a:ea typeface="Times New Roman" panose="02020603050405020304" pitchFamily="18" charset="0"/>
              </a:rPr>
              <a:t>động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ấn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tượng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khác</a:t>
            </a:r>
            <a:r>
              <a:rPr lang="en-US" i="1" dirty="0">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200"/>
              </a:spcAft>
            </a:pPr>
            <a:r>
              <a:rPr lang="en-US" i="1" dirty="0" err="1">
                <a:effectLst/>
                <a:latin typeface="Times New Roman" panose="02020603050405020304" pitchFamily="18" charset="0"/>
                <a:ea typeface="Times New Roman" panose="02020603050405020304" pitchFamily="18" charset="0"/>
              </a:rPr>
              <a:t>Quê</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hương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của</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Hồ</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Khanh</a:t>
            </a:r>
            <a:r>
              <a:rPr lang="en-US" i="1" dirty="0">
                <a:effectLst/>
                <a:latin typeface="Times New Roman" panose="02020603050405020304" pitchFamily="18" charset="0"/>
                <a:ea typeface="Times New Roman" panose="02020603050405020304" pitchFamily="18" charset="0"/>
              </a:rPr>
              <a:t> ( </a:t>
            </a:r>
            <a:r>
              <a:rPr lang="en-US" i="1" dirty="0" err="1">
                <a:effectLst/>
                <a:latin typeface="Times New Roman" panose="02020603050405020304" pitchFamily="18" charset="0"/>
                <a:ea typeface="Times New Roman" panose="02020603050405020304" pitchFamily="18" charset="0"/>
              </a:rPr>
              <a:t>Thôn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Phong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Nhã</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xã</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Sơn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Trạch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huyện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Bố</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Trạch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được</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thiên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nhiên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ưu</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đãi</a:t>
            </a:r>
            <a:r>
              <a:rPr lang="en-US" i="1" dirty="0">
                <a:effectLst/>
                <a:latin typeface="Times New Roman" panose="02020603050405020304" pitchFamily="18" charset="0"/>
                <a:ea typeface="Times New Roman" panose="02020603050405020304" pitchFamily="18" charset="0"/>
              </a:rPr>
              <a:t> ban </a:t>
            </a:r>
            <a:r>
              <a:rPr lang="en-US" i="1" dirty="0" err="1">
                <a:effectLst/>
                <a:latin typeface="Times New Roman" panose="02020603050405020304" pitchFamily="18" charset="0"/>
                <a:ea typeface="Times New Roman" panose="02020603050405020304" pitchFamily="18" charset="0"/>
              </a:rPr>
              <a:t>tặng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cho</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nhiều</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cảnh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quan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hiên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nhiên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cùng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hệ</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thống</a:t>
            </a:r>
            <a:r>
              <a:rPr lang="en-US" i="1" dirty="0">
                <a:effectLst/>
                <a:latin typeface="Times New Roman" panose="02020603050405020304" pitchFamily="18" charset="0"/>
                <a:ea typeface="Times New Roman" panose="02020603050405020304" pitchFamily="18" charset="0"/>
              </a:rPr>
              <a:t> hang </a:t>
            </a:r>
            <a:r>
              <a:rPr lang="en-US" i="1" dirty="0" err="1">
                <a:effectLst/>
                <a:latin typeface="Times New Roman" panose="02020603050405020304" pitchFamily="18" charset="0"/>
                <a:ea typeface="Times New Roman" panose="02020603050405020304" pitchFamily="18" charset="0"/>
              </a:rPr>
              <a:t>động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tuyệt</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mĩ</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Trước</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đây</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khi</a:t>
            </a:r>
            <a:r>
              <a:rPr lang="en-US" i="1" dirty="0">
                <a:effectLst/>
                <a:latin typeface="Times New Roman" panose="02020603050405020304" pitchFamily="18" charset="0"/>
                <a:ea typeface="Times New Roman" panose="02020603050405020304" pitchFamily="18" charset="0"/>
              </a:rPr>
              <a:t> du </a:t>
            </a:r>
            <a:r>
              <a:rPr lang="en-US" i="1" dirty="0" err="1">
                <a:effectLst/>
                <a:latin typeface="Times New Roman" panose="02020603050405020304" pitchFamily="18" charset="0"/>
                <a:ea typeface="Times New Roman" panose="02020603050405020304" pitchFamily="18" charset="0"/>
              </a:rPr>
              <a:t>lịch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chưa</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được</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khai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thác</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mạnh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những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người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dân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trong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làng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của</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Hồ</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Khanh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đều</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sống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bằng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nghề</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rừng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tìm</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trầm</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và</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Hồ</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Khanh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cũng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là</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thợ</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sơn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tràng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chuyên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nghiệp</a:t>
            </a:r>
            <a:r>
              <a:rPr lang="en-US" i="1" dirty="0">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200"/>
              </a:spcAft>
            </a:pPr>
            <a:r>
              <a:rPr lang="en-US" i="1" dirty="0" err="1">
                <a:effectLst/>
                <a:latin typeface="Times New Roman" panose="02020603050405020304" pitchFamily="18" charset="0"/>
                <a:ea typeface="Times New Roman" panose="02020603050405020304" pitchFamily="18" charset="0"/>
              </a:rPr>
              <a:t>Chỉ</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khác</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là</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trong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mỗi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chuyến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người</a:t>
            </a:r>
            <a:r>
              <a:rPr lang="en-US" i="1" dirty="0">
                <a:effectLst/>
                <a:latin typeface="Times New Roman" panose="02020603050405020304" pitchFamily="18" charset="0"/>
                <a:ea typeface="Times New Roman" panose="02020603050405020304" pitchFamily="18" charset="0"/>
              </a:rPr>
              <a:t> ta </a:t>
            </a:r>
            <a:r>
              <a:rPr lang="en-US" i="1" dirty="0" err="1">
                <a:effectLst/>
                <a:latin typeface="Times New Roman" panose="02020603050405020304" pitchFamily="18" charset="0"/>
                <a:ea typeface="Times New Roman" panose="02020603050405020304" pitchFamily="18" charset="0"/>
              </a:rPr>
              <a:t>chỉ</a:t>
            </a:r>
            <a:r>
              <a:rPr lang="en-US" i="1" dirty="0">
                <a:effectLst/>
                <a:latin typeface="Times New Roman" panose="02020603050405020304" pitchFamily="18" charset="0"/>
                <a:ea typeface="Times New Roman" panose="02020603050405020304" pitchFamily="18" charset="0"/>
              </a:rPr>
              <a:t> lo </a:t>
            </a:r>
            <a:r>
              <a:rPr lang="en-US" i="1" dirty="0" err="1">
                <a:effectLst/>
                <a:latin typeface="Times New Roman" panose="02020603050405020304" pitchFamily="18" charset="0"/>
                <a:ea typeface="Times New Roman" panose="02020603050405020304" pitchFamily="18" charset="0"/>
              </a:rPr>
              <a:t>việc</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kiếm</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tiền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còn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Hồ</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Khanh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lại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dành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nhiều</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thời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gian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hơn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để</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chiêm</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ngưỡng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các</a:t>
            </a:r>
            <a:r>
              <a:rPr lang="en-US" i="1" dirty="0">
                <a:effectLst/>
                <a:latin typeface="Times New Roman" panose="02020603050405020304" pitchFamily="18" charset="0"/>
                <a:ea typeface="Times New Roman" panose="02020603050405020304" pitchFamily="18" charset="0"/>
              </a:rPr>
              <a:t> hang </a:t>
            </a:r>
            <a:r>
              <a:rPr lang="en-US" i="1" dirty="0" err="1">
                <a:effectLst/>
                <a:latin typeface="Times New Roman" panose="02020603050405020304" pitchFamily="18" charset="0"/>
                <a:ea typeface="Times New Roman" panose="02020603050405020304" pitchFamily="18" charset="0"/>
              </a:rPr>
              <a:t>động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đá</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vôi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bởi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vẻ</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đẹp</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hiếm</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có</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muôn</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hình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đủ</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dạng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được</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tạo</a:t>
            </a:r>
            <a:r>
              <a:rPr lang="en-US" i="1" dirty="0">
                <a:effectLst/>
                <a:latin typeface="Times New Roman" panose="02020603050405020304" pitchFamily="18" charset="0"/>
                <a:ea typeface="Times New Roman" panose="02020603050405020304" pitchFamily="18" charset="0"/>
              </a:rPr>
              <a:t> ra </a:t>
            </a:r>
            <a:r>
              <a:rPr lang="en-US" i="1" dirty="0" err="1">
                <a:effectLst/>
                <a:latin typeface="Times New Roman" panose="02020603050405020304" pitchFamily="18" charset="0"/>
                <a:ea typeface="Times New Roman" panose="02020603050405020304" pitchFamily="18" charset="0"/>
              </a:rPr>
              <a:t>từ</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các</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khối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thạch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nhũ</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Cũng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từ</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cái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công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việc</a:t>
            </a:r>
            <a:r>
              <a:rPr lang="en-US" i="1" dirty="0">
                <a:effectLst/>
                <a:latin typeface="Times New Roman" panose="02020603050405020304" pitchFamily="18" charset="0"/>
                <a:ea typeface="Times New Roman" panose="02020603050405020304" pitchFamily="18" charset="0"/>
              </a:rPr>
              <a:t> nay </a:t>
            </a:r>
            <a:r>
              <a:rPr lang="en-US" i="1" dirty="0" err="1">
                <a:effectLst/>
                <a:latin typeface="Times New Roman" panose="02020603050405020304" pitchFamily="18" charset="0"/>
                <a:ea typeface="Times New Roman" panose="02020603050405020304" pitchFamily="18" charset="0"/>
              </a:rPr>
              <a:t>đây</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mai</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đó</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ấy</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và</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tính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tò</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mò</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thích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khám</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phá</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mà</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Hồ</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Khanh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tình</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cờ</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phát</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hiện</a:t>
            </a:r>
            <a:r>
              <a:rPr lang="en-US" i="1" dirty="0">
                <a:effectLst/>
                <a:latin typeface="Times New Roman" panose="02020603050405020304" pitchFamily="18" charset="0"/>
                <a:ea typeface="Times New Roman" panose="02020603050405020304" pitchFamily="18" charset="0"/>
              </a:rPr>
              <a:t> ra hang </a:t>
            </a:r>
            <a:r>
              <a:rPr lang="en-US" i="1" dirty="0" err="1">
                <a:effectLst/>
                <a:latin typeface="Times New Roman" panose="02020603050405020304" pitchFamily="18" charset="0"/>
                <a:ea typeface="Times New Roman" panose="02020603050405020304" pitchFamily="18" charset="0"/>
              </a:rPr>
              <a:t>động</a:t>
            </a:r>
            <a:r>
              <a:rPr lang="en-US" i="1" dirty="0">
                <a:effectLst/>
                <a:latin typeface="Times New Roman" panose="02020603050405020304" pitchFamily="18" charset="0"/>
                <a:ea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rPr>
              <a:t>đẹp</a:t>
            </a:r>
            <a:r>
              <a:rPr lang="en-US" i="1" dirty="0">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768626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DẤU ẤN HỒ KHANH</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 Nhật Văn)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8EBF702C-A1A9-4BB2-A9EE-02A87B22D67A}"/>
              </a:ext>
            </a:extLst>
          </p:cNvPr>
          <p:cNvSpPr txBox="1"/>
          <p:nvPr/>
        </p:nvSpPr>
        <p:spPr>
          <a:xfrm>
            <a:off x="0" y="685800"/>
            <a:ext cx="9067800" cy="6544036"/>
          </a:xfrm>
          <a:prstGeom prst="rect">
            <a:avLst/>
          </a:prstGeom>
          <a:noFill/>
        </p:spPr>
        <p:txBody>
          <a:bodyPr wrap="square" rtlCol="0">
            <a:spAutoFit/>
          </a:bodyPr>
          <a:lstStyle/>
          <a:p>
            <a:pPr marL="0" marR="0" indent="0" algn="just">
              <a:lnSpc>
                <a:spcPct val="118000"/>
              </a:lnSpc>
              <a:spcBef>
                <a:spcPts val="0"/>
              </a:spcBef>
              <a:spcAft>
                <a:spcPts val="200"/>
              </a:spcAft>
            </a:pPr>
            <a:r>
              <a:rPr lang="en-US" sz="2400" i="1" dirty="0">
                <a:effectLst/>
                <a:latin typeface="Times New Roman" panose="02020603050405020304" pitchFamily="18" charset="0"/>
                <a:ea typeface="Times New Roman" panose="02020603050405020304" pitchFamily="18" charset="0"/>
              </a:rPr>
              <a:t>Song </a:t>
            </a:r>
            <a:r>
              <a:rPr lang="en-US" sz="2400" i="1" dirty="0" err="1">
                <a:effectLst/>
                <a:latin typeface="Times New Roman" panose="02020603050405020304" pitchFamily="18" charset="0"/>
                <a:ea typeface="Times New Roman" panose="02020603050405020304" pitchFamily="18" charset="0"/>
              </a:rPr>
              <a:t>ấn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tượng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nhất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lần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rừng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gặp</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mưa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Hồ</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ghé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hang </a:t>
            </a:r>
            <a:r>
              <a:rPr lang="en-US" sz="2400" i="1" dirty="0" err="1">
                <a:effectLst/>
                <a:latin typeface="Times New Roman" panose="02020603050405020304" pitchFamily="18" charset="0"/>
                <a:ea typeface="Times New Roman" panose="02020603050405020304" pitchFamily="18" charset="0"/>
              </a:rPr>
              <a:t>đá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để</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trú</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sức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đặc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biệt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từ</a:t>
            </a:r>
            <a:r>
              <a:rPr lang="en-US" sz="2400" i="1" dirty="0">
                <a:effectLst/>
                <a:latin typeface="Times New Roman" panose="02020603050405020304" pitchFamily="18" charset="0"/>
                <a:ea typeface="Times New Roman" panose="02020603050405020304" pitchFamily="18" charset="0"/>
              </a:rPr>
              <a:t> hang </a:t>
            </a:r>
            <a:r>
              <a:rPr lang="en-US" sz="2400" i="1" dirty="0" err="1">
                <a:effectLst/>
                <a:latin typeface="Times New Roman" panose="02020603050405020304" pitchFamily="18" charset="0"/>
                <a:ea typeface="Times New Roman" panose="02020603050405020304" pitchFamily="18" charset="0"/>
              </a:rPr>
              <a:t>đá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này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nhận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bầu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khí</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mát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mẻ</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thường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thể</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nghe</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tiếng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rít</a:t>
            </a:r>
            <a:r>
              <a:rPr lang="en-US" sz="2400" i="1" dirty="0">
                <a:effectLst/>
                <a:latin typeface="Times New Roman" panose="02020603050405020304" pitchFamily="18" charset="0"/>
                <a:ea typeface="Times New Roman" panose="02020603050405020304" pitchFamily="18" charset="0"/>
              </a:rPr>
              <a:t> qua </a:t>
            </a:r>
            <a:r>
              <a:rPr lang="en-US" sz="2400" i="1" dirty="0" err="1">
                <a:effectLst/>
                <a:latin typeface="Times New Roman" panose="02020603050405020304" pitchFamily="18" charset="0"/>
                <a:ea typeface="Times New Roman" panose="02020603050405020304" pitchFamily="18" charset="0"/>
              </a:rPr>
              <a:t>vách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khoảng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năm</a:t>
            </a:r>
            <a:r>
              <a:rPr lang="en-US" sz="2400" i="1" dirty="0">
                <a:effectLst/>
                <a:latin typeface="Times New Roman" panose="02020603050405020304" pitchFamily="18" charset="0"/>
                <a:ea typeface="Times New Roman" panose="02020603050405020304" pitchFamily="18" charset="0"/>
              </a:rPr>
              <a:t> 1989.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sự</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phát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hiện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này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thay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đổi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cuộc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Hồ</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Khanh</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200"/>
              </a:spcAft>
            </a:pPr>
            <a:r>
              <a:rPr lang="en-US" sz="2400" i="1" dirty="0">
                <a:effectLst/>
                <a:latin typeface="Times New Roman" panose="02020603050405020304" pitchFamily="18" charset="0"/>
                <a:ea typeface="Times New Roman" panose="02020603050405020304" pitchFamily="18" charset="0"/>
              </a:rPr>
              <a:t>               (Theo </a:t>
            </a:r>
            <a:r>
              <a:rPr lang="en-US" sz="2400" i="1" dirty="0" err="1">
                <a:effectLst/>
                <a:latin typeface="Times New Roman" panose="02020603050405020304" pitchFamily="18" charset="0"/>
                <a:ea typeface="Times New Roman" panose="02020603050405020304" pitchFamily="18" charset="0"/>
              </a:rPr>
              <a:t>Nhật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báo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điện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tử</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Quảng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Bình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rPr>
              <a:t> 21/7/2014)</a:t>
            </a:r>
            <a:endParaRPr lang="en-US" sz="2400" dirty="0">
              <a:effectLst/>
              <a:latin typeface="Times New Roman" panose="02020603050405020304" pitchFamily="18" charset="0"/>
              <a:ea typeface="Times New Roman" panose="02020603050405020304" pitchFamily="18" charset="0"/>
            </a:endParaRPr>
          </a:p>
          <a:p>
            <a:pPr marL="0" marR="0" indent="0">
              <a:lnSpc>
                <a:spcPct val="118000"/>
              </a:lnSpc>
              <a:spcBef>
                <a:spcPts val="0"/>
              </a:spcBef>
              <a:spcAft>
                <a:spcPts val="20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a:t>
            </a:r>
          </a:p>
          <a:p>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2.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vê</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vật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Hô</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Khanh</a:t>
            </a:r>
            <a:r>
              <a:rPr lang="en-US" sz="2400" dirty="0">
                <a:solidFill>
                  <a:srgbClr val="000000"/>
                </a:solidFill>
                <a:effectLst/>
                <a:latin typeface="Times New Roman" panose="02020603050405020304" pitchFamily="18" charset="0"/>
                <a:ea typeface="Times New Roman" panose="02020603050405020304" pitchFamily="18" charset="0"/>
              </a:rPr>
              <a:t>?</a:t>
            </a:r>
            <a:br>
              <a:rPr lang="en-US" sz="2400" dirty="0">
                <a:solidFill>
                  <a:srgbClr val="000000"/>
                </a:solidFill>
                <a:effectLst/>
                <a:latin typeface="Times New Roman" panose="02020603050405020304" pitchFamily="18" charset="0"/>
                <a:ea typeface="Times New Roman" panose="02020603050405020304" pitchFamily="18" charset="0"/>
              </a:rPr>
            </a:b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rPr>
              <a:t>. Theo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chất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đê</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hiểm</a:t>
            </a:r>
            <a:r>
              <a:rPr lang="en-US" sz="2400" dirty="0">
                <a:solidFill>
                  <a:srgbClr val="000000"/>
                </a:solidFill>
                <a:effectLst/>
                <a:latin typeface="Times New Roman" panose="02020603050405020304" pitchFamily="18" charset="0"/>
                <a:ea typeface="Times New Roman" panose="02020603050405020304" pitchFamily="18" charset="0"/>
              </a:rPr>
              <a:t> là </a:t>
            </a:r>
            <a:r>
              <a:rPr lang="en-US" sz="2400" dirty="0" err="1">
                <a:solidFill>
                  <a:srgbClr val="000000"/>
                </a:solidFill>
                <a:effectLst/>
                <a:latin typeface="Times New Roman" panose="02020603050405020304" pitchFamily="18" charset="0"/>
                <a:ea typeface="Times New Roman" panose="02020603050405020304" pitchFamily="18" charset="0"/>
              </a:rPr>
              <a:t>gi</a:t>
            </a:r>
            <a:r>
              <a:rPr lang="en-US" sz="2400" dirty="0">
                <a:solidFill>
                  <a:srgbClr val="000000"/>
                </a:solidFill>
                <a:effectLst/>
                <a:latin typeface="Times New Roman" panose="02020603050405020304" pitchFamily="18" charset="0"/>
                <a:ea typeface="Times New Roman" panose="02020603050405020304" pitchFamily="18" charset="0"/>
              </a:rPr>
              <a:t>̀?</a:t>
            </a:r>
            <a:br>
              <a:rPr lang="en-US" sz="2400" dirty="0">
                <a:solidFill>
                  <a:srgbClr val="000000"/>
                </a:solidFill>
                <a:effectLst/>
                <a:latin typeface="Times New Roman" panose="02020603050405020304" pitchFamily="18" charset="0"/>
                <a:ea typeface="Times New Roman" panose="02020603050405020304" pitchFamily="18" charset="0"/>
              </a:rPr>
            </a:b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4.</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Khanh</a:t>
            </a:r>
            <a:r>
              <a:rPr lang="en-US" sz="2400" dirty="0">
                <a:solidFill>
                  <a:srgbClr val="000000"/>
                </a:solidFill>
                <a:effectLst/>
                <a:latin typeface="Times New Roman" panose="02020603050405020304" pitchFamily="18" charset="0"/>
                <a:ea typeface="Times New Roman" panose="02020603050405020304" pitchFamily="18" charset="0"/>
              </a:rPr>
              <a:t>?</a:t>
            </a:r>
            <a:br>
              <a:rPr lang="en-US" sz="2400" dirty="0">
                <a:solidFill>
                  <a:srgbClr val="000000"/>
                </a:solidFill>
                <a:effectLst/>
                <a:latin typeface="Times New Roman" panose="02020603050405020304" pitchFamily="18" charset="0"/>
                <a:ea typeface="Times New Roman" panose="02020603050405020304" pitchFamily="18" charset="0"/>
              </a:rPr>
            </a:b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5</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nhiệm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rPr>
              <a:t>?</a:t>
            </a:r>
            <a:br>
              <a:rPr lang="en-US" sz="2400" dirty="0">
                <a:solidFill>
                  <a:srgbClr val="000000"/>
                </a:solidFill>
                <a:effectLst/>
                <a:latin typeface="Times New Roman" panose="02020603050405020304" pitchFamily="18" charset="0"/>
                <a:ea typeface="Times New Roman" panose="02020603050405020304" pitchFamily="18" charset="0"/>
              </a:rPr>
            </a:br>
            <a:endParaRPr lang="en-US" sz="2400" dirty="0"/>
          </a:p>
        </p:txBody>
      </p:sp>
    </p:spTree>
    <p:extLst>
      <p:ext uri="{BB962C8B-B14F-4D97-AF65-F5344CB8AC3E}">
        <p14:creationId xmlns:p14="http://schemas.microsoft.com/office/powerpoint/2010/main" val="333181896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DẤU ẤN HỒ KHANH</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 Nhật Văn)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8EBF702C-A1A9-4BB2-A9EE-02A87B22D67A}"/>
              </a:ext>
            </a:extLst>
          </p:cNvPr>
          <p:cNvSpPr txBox="1"/>
          <p:nvPr/>
        </p:nvSpPr>
        <p:spPr>
          <a:xfrm>
            <a:off x="0" y="685800"/>
            <a:ext cx="9067800" cy="4761688"/>
          </a:xfrm>
          <a:prstGeom prst="rect">
            <a:avLst/>
          </a:prstGeom>
          <a:noFill/>
        </p:spPr>
        <p:txBody>
          <a:bodyPr wrap="square" rtlCol="0">
            <a:spAutoFit/>
          </a:bodyPr>
          <a:lstStyle/>
          <a:p>
            <a:pPr marL="0" marR="0" indent="22860" algn="ctr">
              <a:lnSpc>
                <a:spcPct val="118000"/>
              </a:lnSpc>
              <a:spcBef>
                <a:spcPts val="0"/>
              </a:spcBef>
              <a:spcAft>
                <a:spcPts val="200"/>
              </a:spcAft>
            </a:pPr>
            <a:r>
              <a:rPr lang="en-US" sz="2000" b="1" dirty="0" err="1">
                <a:effectLst/>
                <a:latin typeface="Times New Roman" panose="02020603050405020304" pitchFamily="18" charset="0"/>
                <a:ea typeface="Times New Roman" panose="02020603050405020304" pitchFamily="18" charset="0"/>
              </a:rPr>
              <a:t>Gợi</a:t>
            </a:r>
            <a:r>
              <a:rPr lang="en-US" sz="2000" b="1" dirty="0">
                <a:effectLst/>
                <a:latin typeface="Times New Roman" panose="02020603050405020304" pitchFamily="18" charset="0"/>
                <a:ea typeface="Times New Roman" panose="02020603050405020304" pitchFamily="18" charset="0"/>
              </a:rPr>
              <a:t> ý trả </a:t>
            </a:r>
            <a:r>
              <a:rPr lang="en-US" sz="2000" b="1" dirty="0" err="1">
                <a:effectLst/>
                <a:latin typeface="Times New Roman" panose="02020603050405020304" pitchFamily="18" charset="0"/>
                <a:ea typeface="Times New Roman" panose="02020603050405020304" pitchFamily="18" charset="0"/>
              </a:rPr>
              <a:t>lời</a:t>
            </a:r>
            <a:endParaRPr lang="en-US" sz="2000" dirty="0">
              <a:effectLst/>
              <a:latin typeface="Times New Roman" panose="02020603050405020304" pitchFamily="18" charset="0"/>
              <a:ea typeface="Times New Roman" panose="02020603050405020304" pitchFamily="18" charset="0"/>
            </a:endParaRPr>
          </a:p>
          <a:p>
            <a:pPr marL="0" marR="0" indent="22860" algn="just">
              <a:lnSpc>
                <a:spcPct val="118000"/>
              </a:lnSpc>
              <a:spcBef>
                <a:spcPts val="0"/>
              </a:spcBef>
              <a:spcAft>
                <a:spcPts val="200"/>
              </a:spcAf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1. </a:t>
            </a:r>
            <a:r>
              <a:rPr lang="en-US" sz="2000" dirty="0" err="1">
                <a:effectLst/>
                <a:latin typeface="Times New Roman" panose="02020603050405020304" pitchFamily="18" charset="0"/>
                <a:ea typeface="Times New Roman" panose="02020603050405020304" pitchFamily="18" charset="0"/>
              </a:rPr>
              <a:t>Văn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thông</a:t>
            </a:r>
            <a:r>
              <a:rPr lang="en-US" sz="2000" dirty="0">
                <a:effectLst/>
                <a:latin typeface="Times New Roman" panose="02020603050405020304" pitchFamily="18" charset="0"/>
                <a:ea typeface="Times New Roman" panose="02020603050405020304" pitchFamily="18" charset="0"/>
              </a:rPr>
              <a:t> tin</a:t>
            </a:r>
          </a:p>
          <a:p>
            <a:pPr marL="0" marR="0" indent="22860" algn="just">
              <a:lnSpc>
                <a:spcPct val="118000"/>
              </a:lnSpc>
              <a:spcBef>
                <a:spcPts val="0"/>
              </a:spcBef>
              <a:spcAft>
                <a:spcPts val="200"/>
              </a:spcAft>
            </a:pPr>
            <a:endParaRPr lang="en-US" sz="2000" dirty="0">
              <a:effectLst/>
              <a:latin typeface="Times New Roman" panose="02020603050405020304" pitchFamily="18" charset="0"/>
              <a:ea typeface="Times New Roman" panose="02020603050405020304" pitchFamily="18" charset="0"/>
            </a:endParaRPr>
          </a:p>
          <a:p>
            <a:pPr marL="0" marR="0" algn="just">
              <a:lnSpc>
                <a:spcPts val="1650"/>
              </a:lnSpc>
              <a:spcBef>
                <a:spcPts val="0"/>
              </a:spcBef>
              <a:spcAft>
                <a:spcPts val="0"/>
              </a:spcAft>
            </a:pPr>
            <a:r>
              <a:rPr lang="vi-VN" sz="2000" b="1" dirty="0">
                <a:effectLst/>
                <a:latin typeface="Times New Roman" panose="02020603050405020304" pitchFamily="18" charset="0"/>
                <a:ea typeface="Times New Roman" panose="02020603050405020304" pitchFamily="18" charset="0"/>
              </a:rPr>
              <a:t>Câu 2. </a:t>
            </a:r>
            <a:r>
              <a:rPr lang="vi-VN" sz="2000" dirty="0">
                <a:solidFill>
                  <a:srgbClr val="000000"/>
                </a:solidFill>
                <a:effectLst/>
                <a:latin typeface="Times New Roman" panose="02020603050405020304" pitchFamily="18" charset="0"/>
                <a:ea typeface="Times New Roman" panose="02020603050405020304" pitchFamily="18" charset="0"/>
              </a:rPr>
              <a:t>Văn bản trên đã cung cấp rất nhiều thông tin cơ bản về nhân vật Hồ Khanh:</a:t>
            </a:r>
            <a:endParaRPr lang="en-US" sz="2000" dirty="0">
              <a:effectLst/>
              <a:latin typeface="Times New Roman" panose="02020603050405020304" pitchFamily="18" charset="0"/>
              <a:ea typeface="Times New Roman" panose="02020603050405020304" pitchFamily="18" charset="0"/>
            </a:endParaRPr>
          </a:p>
          <a:p>
            <a:pPr marL="0" marR="0" algn="just">
              <a:lnSpc>
                <a:spcPts val="1650"/>
              </a:lnSpc>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 Quê hương của Hồ Khanh: thôn Phong Nha, xã Sơn Trạch, huyện Bố Trạch, tỉnh Quảng Bình</a:t>
            </a:r>
            <a:endParaRPr lang="en-US" sz="2000" dirty="0">
              <a:effectLst/>
              <a:latin typeface="Times New Roman" panose="02020603050405020304" pitchFamily="18" charset="0"/>
              <a:ea typeface="Times New Roman" panose="02020603050405020304" pitchFamily="18" charset="0"/>
            </a:endParaRPr>
          </a:p>
          <a:p>
            <a:pPr marL="0" marR="0" algn="just">
              <a:lnSpc>
                <a:spcPts val="1650"/>
              </a:lnSpc>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 Nghề nghiệp: thợ sơn tràng</a:t>
            </a:r>
            <a:endParaRPr lang="en-US" sz="2000" dirty="0">
              <a:effectLst/>
              <a:latin typeface="Times New Roman" panose="02020603050405020304" pitchFamily="18" charset="0"/>
              <a:ea typeface="Times New Roman" panose="02020603050405020304" pitchFamily="18" charset="0"/>
            </a:endParaRPr>
          </a:p>
          <a:p>
            <a:pPr marL="0" marR="0" algn="just">
              <a:lnSpc>
                <a:spcPts val="1650"/>
              </a:lnSpc>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 Đặc điểm tính cách: thích tò mò và khám phá</a:t>
            </a:r>
            <a:endParaRPr lang="en-US" sz="2000" dirty="0">
              <a:effectLst/>
              <a:latin typeface="Times New Roman" panose="02020603050405020304" pitchFamily="18" charset="0"/>
              <a:ea typeface="Times New Roman" panose="02020603050405020304" pitchFamily="18" charset="0"/>
            </a:endParaRPr>
          </a:p>
          <a:p>
            <a:pPr marL="342900" marR="0" indent="-342900" algn="just">
              <a:lnSpc>
                <a:spcPts val="1650"/>
              </a:lnSpc>
              <a:spcBef>
                <a:spcPts val="0"/>
              </a:spcBef>
              <a:spcAft>
                <a:spcPts val="0"/>
              </a:spcAft>
              <a:buFontTx/>
              <a:buChar char="-"/>
            </a:pPr>
            <a:r>
              <a:rPr lang="vi-VN" sz="2000" dirty="0">
                <a:solidFill>
                  <a:srgbClr val="000000"/>
                </a:solidFill>
                <a:effectLst/>
                <a:latin typeface="Times New Roman" panose="02020603050405020304" pitchFamily="18" charset="0"/>
                <a:ea typeface="Times New Roman" panose="02020603050405020304" pitchFamily="18" charset="0"/>
              </a:rPr>
              <a:t>Khẳng định Hồ Khanh chính là người đã phát hiện ra hang Sơn Đoòng, nhiều hang động ấn tượng khác.</a:t>
            </a:r>
            <a:endParaRPr lang="en-US" sz="2000" dirty="0">
              <a:solidFill>
                <a:srgbClr val="000000"/>
              </a:solidFill>
              <a:effectLst/>
              <a:latin typeface="Times New Roman" panose="02020603050405020304" pitchFamily="18" charset="0"/>
              <a:ea typeface="Times New Roman" panose="02020603050405020304" pitchFamily="18" charset="0"/>
            </a:endParaRPr>
          </a:p>
          <a:p>
            <a:pPr marL="342900" marR="0" indent="-342900" algn="just">
              <a:lnSpc>
                <a:spcPts val="1650"/>
              </a:lnSpc>
              <a:spcBef>
                <a:spcPts val="0"/>
              </a:spcBef>
              <a:spcAft>
                <a:spcPts val="0"/>
              </a:spcAft>
              <a:buFontTx/>
              <a:buChar char="-"/>
            </a:pPr>
            <a:endParaRPr lang="en-US" sz="2000" dirty="0">
              <a:effectLst/>
              <a:latin typeface="Times New Roman" panose="02020603050405020304" pitchFamily="18" charset="0"/>
              <a:ea typeface="Times New Roman" panose="02020603050405020304" pitchFamily="18" charset="0"/>
            </a:endParaRPr>
          </a:p>
          <a:p>
            <a:pPr marL="0" marR="0" indent="22860" algn="just">
              <a:lnSpc>
                <a:spcPct val="118000"/>
              </a:lnSpc>
              <a:spcBef>
                <a:spcPts val="0"/>
              </a:spcBef>
              <a:spcAft>
                <a:spcPts val="20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3.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thám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hiểm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tài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phải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hợp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phẩm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tính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Thế</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phẩm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xem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trọng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thám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hiểm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chính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hiểu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biết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va</a:t>
            </a:r>
            <a:r>
              <a:rPr lang="en-US" sz="2000" dirty="0">
                <a:solidFill>
                  <a:srgbClr val="000000"/>
                </a:solidFill>
                <a:effectLst/>
                <a:latin typeface="Times New Roman" panose="02020603050405020304" pitchFamily="18" charset="0"/>
                <a:ea typeface="Times New Roman" panose="02020603050405020304" pitchFamily="18" charset="0"/>
              </a:rPr>
              <a:t>̀ say </a:t>
            </a:r>
            <a:r>
              <a:rPr lang="en-US" sz="2000" dirty="0" err="1">
                <a:solidFill>
                  <a:srgbClr val="000000"/>
                </a:solidFill>
                <a:effectLst/>
                <a:latin typeface="Times New Roman" panose="02020603050405020304" pitchFamily="18" charset="0"/>
                <a:ea typeface="Times New Roman" panose="02020603050405020304" pitchFamily="18" charset="0"/>
              </a:rPr>
              <a:t>mê</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khám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thê</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tư</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nhiên</a:t>
            </a:r>
            <a:r>
              <a:rPr lang="en-US" sz="2000" dirty="0">
                <a:solidFill>
                  <a:srgbClr val="000000"/>
                </a:solidFill>
                <a:effectLst/>
                <a:latin typeface="Times New Roman" panose="02020603050405020304" pitchFamily="18" charset="0"/>
                <a:ea typeface="Times New Roman" panose="02020603050405020304" pitchFamily="18" charset="0"/>
              </a:rPr>
              <a:t>. Khi </a:t>
            </a:r>
            <a:r>
              <a:rPr lang="en-US" sz="2000" dirty="0" err="1">
                <a:solidFill>
                  <a:srgbClr val="000000"/>
                </a:solidFill>
                <a:effectLst/>
                <a:latin typeface="Times New Roman" panose="02020603050405020304" pitchFamily="18" charset="0"/>
                <a:ea typeface="Times New Roman" panose="02020603050405020304" pitchFamily="18" charset="0"/>
              </a:rPr>
              <a:t>bạn</a:t>
            </a:r>
            <a:r>
              <a:rPr lang="en-US" sz="2000" dirty="0">
                <a:solidFill>
                  <a:srgbClr val="000000"/>
                </a:solidFill>
                <a:effectLst/>
                <a:latin typeface="Times New Roman" panose="02020603050405020304" pitchFamily="18" charset="0"/>
                <a:ea typeface="Times New Roman" panose="02020603050405020304" pitchFamily="18" charset="0"/>
              </a:rPr>
              <a:t> say </a:t>
            </a:r>
            <a:r>
              <a:rPr lang="en-US" sz="2000" dirty="0" err="1">
                <a:solidFill>
                  <a:srgbClr val="000000"/>
                </a:solidFill>
                <a:effectLst/>
                <a:latin typeface="Times New Roman" panose="02020603050405020304" pitchFamily="18" charset="0"/>
                <a:ea typeface="Times New Roman" panose="02020603050405020304" pitchFamily="18" charset="0"/>
              </a:rPr>
              <a:t>sưa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tìm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tòi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khám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sẽ</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luôn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thấy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thế</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này</a:t>
            </a:r>
            <a:r>
              <a:rPr lang="en-US" sz="2000" dirty="0">
                <a:solidFill>
                  <a:srgbClr val="000000"/>
                </a:solidFill>
                <a:effectLst/>
                <a:latin typeface="Times New Roman" panose="02020603050405020304" pitchFamily="18" charset="0"/>
                <a:ea typeface="Times New Roman" panose="02020603050405020304" pitchFamily="18" charset="0"/>
              </a:rPr>
              <a:t>.</a:t>
            </a:r>
            <a:br>
              <a:rPr lang="en-US" sz="2000" dirty="0">
                <a:solidFill>
                  <a:srgbClr val="000000"/>
                </a:solidFill>
                <a:effectLst/>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13965159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DẤU ẤN HỒ KHANH</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 Nhật Văn)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8EBF702C-A1A9-4BB2-A9EE-02A87B22D67A}"/>
              </a:ext>
            </a:extLst>
          </p:cNvPr>
          <p:cNvSpPr txBox="1"/>
          <p:nvPr/>
        </p:nvSpPr>
        <p:spPr>
          <a:xfrm>
            <a:off x="0" y="685800"/>
            <a:ext cx="9067800" cy="5577874"/>
          </a:xfrm>
          <a:prstGeom prst="rect">
            <a:avLst/>
          </a:prstGeom>
          <a:noFill/>
        </p:spPr>
        <p:txBody>
          <a:bodyPr wrap="square" rtlCol="0">
            <a:spAutoFit/>
          </a:bodyPr>
          <a:lstStyle/>
          <a:p>
            <a:pPr marL="0" marR="0" indent="22860" algn="ctr">
              <a:lnSpc>
                <a:spcPct val="118000"/>
              </a:lnSpc>
              <a:spcBef>
                <a:spcPts val="0"/>
              </a:spcBef>
              <a:spcAft>
                <a:spcPts val="200"/>
              </a:spcAft>
            </a:pPr>
            <a:r>
              <a:rPr lang="en-US" sz="2000" b="1" dirty="0" err="1">
                <a:effectLst/>
                <a:latin typeface="Times New Roman" panose="02020603050405020304" pitchFamily="18" charset="0"/>
                <a:ea typeface="Times New Roman" panose="02020603050405020304" pitchFamily="18" charset="0"/>
              </a:rPr>
              <a:t>Gợi</a:t>
            </a:r>
            <a:r>
              <a:rPr lang="en-US" sz="2000" b="1" dirty="0">
                <a:effectLst/>
                <a:latin typeface="Times New Roman" panose="02020603050405020304" pitchFamily="18" charset="0"/>
                <a:ea typeface="Times New Roman" panose="02020603050405020304" pitchFamily="18" charset="0"/>
              </a:rPr>
              <a:t> ý trả </a:t>
            </a:r>
            <a:r>
              <a:rPr lang="en-US" sz="2000" b="1" dirty="0" err="1">
                <a:effectLst/>
                <a:latin typeface="Times New Roman" panose="02020603050405020304" pitchFamily="18" charset="0"/>
                <a:ea typeface="Times New Roman" panose="02020603050405020304" pitchFamily="18" charset="0"/>
              </a:rPr>
              <a:t>lời</a:t>
            </a:r>
            <a:endParaRPr lang="en-US" sz="2000" dirty="0">
              <a:effectLst/>
              <a:latin typeface="Times New Roman" panose="02020603050405020304" pitchFamily="18" charset="0"/>
              <a:ea typeface="Times New Roman" panose="02020603050405020304" pitchFamily="18" charset="0"/>
            </a:endParaRPr>
          </a:p>
          <a:p>
            <a:pPr marL="0" marR="0" indent="22860">
              <a:lnSpc>
                <a:spcPct val="118000"/>
              </a:lnSpc>
              <a:spcBef>
                <a:spcPts val="0"/>
              </a:spcBef>
              <a:spcAft>
                <a:spcPts val="20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rPr>
              <a:t> 1989,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chỗ</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mưa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cờ</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rPr>
              <a:t> hang </a:t>
            </a:r>
            <a:r>
              <a:rPr lang="en-US" sz="2400" dirty="0" err="1">
                <a:solidFill>
                  <a:srgbClr val="000000"/>
                </a:solidFill>
                <a:effectLst/>
                <a:latin typeface="Times New Roman" panose="02020603050405020304" pitchFamily="18" charset="0"/>
                <a:ea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rPr>
              <a:t> 2009, </a:t>
            </a:r>
            <a:r>
              <a:rPr lang="en-US" sz="2400" dirty="0" err="1">
                <a:solidFill>
                  <a:srgbClr val="000000"/>
                </a:solidFill>
                <a:effectLst/>
                <a:latin typeface="Times New Roman" panose="02020603050405020304" pitchFamily="18" charset="0"/>
                <a:ea typeface="Times New Roman" panose="02020603050405020304" pitchFamily="18" charset="0"/>
              </a:rPr>
              <a:t>Hồ</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đoàn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thám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rPr>
              <a:t> hang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rPr>
              <a:t> Anh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rPr>
              <a:t> hang </a:t>
            </a:r>
            <a:r>
              <a:rPr lang="en-US" sz="2400" dirty="0" err="1">
                <a:solidFill>
                  <a:srgbClr val="000000"/>
                </a:solidFill>
                <a:effectLst/>
                <a:latin typeface="Times New Roman" panose="02020603050405020304" pitchFamily="18" charset="0"/>
                <a:ea typeface="Times New Roman" panose="02020603050405020304" pitchFamily="18" charset="0"/>
              </a:rPr>
              <a:t>đá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xưa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ra hang </a:t>
            </a:r>
            <a:r>
              <a:rPr lang="en-US" sz="2400" dirty="0" err="1">
                <a:solidFill>
                  <a:srgbClr val="000000"/>
                </a:solidFill>
                <a:effectLst/>
                <a:latin typeface="Times New Roman" panose="02020603050405020304" pitchFamily="18" charset="0"/>
                <a:ea typeface="Times New Roman" panose="02020603050405020304" pitchFamily="18" charset="0"/>
              </a:rPr>
              <a:t>Sơn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Đoòng</a:t>
            </a:r>
            <a:r>
              <a:rPr lang="en-US" sz="2400" dirty="0">
                <a:solidFill>
                  <a:srgbClr val="000000"/>
                </a:solidFill>
                <a:effectLst/>
                <a:latin typeface="Times New Roman" panose="02020603050405020304" pitchFamily="18" charset="0"/>
                <a:ea typeface="Times New Roman" panose="02020603050405020304" pitchFamily="18" charset="0"/>
              </a:rPr>
              <a:t> - hang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rPr>
              <a:t>.</a:t>
            </a:r>
            <a:br>
              <a:rPr lang="en-US" sz="2400" dirty="0">
                <a:effectLst/>
                <a:latin typeface="Times New Roman" panose="02020603050405020304" pitchFamily="18" charset="0"/>
                <a:ea typeface="Times New Roman" panose="02020603050405020304" pitchFamily="18" charset="0"/>
              </a:rPr>
            </a:b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5.</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nhiệm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niềm</a:t>
            </a:r>
            <a:r>
              <a:rPr lang="en-US" sz="2400" dirty="0">
                <a:effectLst/>
                <a:latin typeface="Times New Roman" panose="02020603050405020304" pitchFamily="18" charset="0"/>
                <a:ea typeface="Times New Roman" panose="02020603050405020304" pitchFamily="18" charset="0"/>
              </a:rPr>
              <a:t> say </a:t>
            </a:r>
            <a:r>
              <a:rPr lang="en-US" sz="2400" dirty="0" err="1">
                <a:effectLst/>
                <a:latin typeface="Times New Roman" panose="02020603050405020304" pitchFamily="18" charset="0"/>
                <a:ea typeface="Times New Roman" panose="02020603050405020304" pitchFamily="18" charset="0"/>
              </a:rPr>
              <a:t>mê</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Hô</a:t>
            </a:r>
            <a:r>
              <a:rPr lang="en-US" sz="2400" dirty="0">
                <a:effectLst/>
                <a:latin typeface="Times New Roman" panose="02020603050405020304" pitchFamily="18" charset="0"/>
                <a:ea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rPr>
              <a:t>oát</a:t>
            </a:r>
            <a:r>
              <a:rPr lang="en-US" sz="2400" dirty="0">
                <a:effectLst/>
                <a:latin typeface="Times New Roman" panose="02020603050405020304" pitchFamily="18" charset="0"/>
                <a:ea typeface="Times New Roman" panose="02020603050405020304" pitchFamily="18" charset="0"/>
              </a:rPr>
              <a:t> Lim - </a:t>
            </a:r>
            <a:r>
              <a:rPr lang="en-US" sz="2400" dirty="0" err="1">
                <a:effectLst/>
                <a:latin typeface="Times New Roman" panose="02020603050405020304" pitchFamily="18" charset="0"/>
                <a:ea typeface="Times New Roman" panose="02020603050405020304" pitchFamily="18" charset="0"/>
              </a:rPr>
              <a:t>Bơ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mến</a:t>
            </a:r>
            <a:r>
              <a:rPr lang="en-US" sz="2400" dirty="0">
                <a:effectLst/>
                <a:latin typeface="Times New Roman" panose="02020603050405020304" pitchFamily="18" charset="0"/>
                <a:ea typeface="Times New Roman" panose="02020603050405020304" pitchFamily="18" charset="0"/>
              </a:rPr>
              <a:t> tin </a:t>
            </a:r>
            <a:r>
              <a:rPr lang="en-US" sz="2400" dirty="0" err="1">
                <a:effectLst/>
                <a:latin typeface="Times New Roman" panose="02020603050405020304" pitchFamily="18" charset="0"/>
                <a:ea typeface="Times New Roman" panose="02020603050405020304" pitchFamily="18" charset="0"/>
              </a:rPr>
              <a:t>cậy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trở</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khoa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di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rPr>
              <a:t>.</a:t>
            </a:r>
          </a:p>
          <a:p>
            <a:endParaRPr lang="en-US" dirty="0"/>
          </a:p>
        </p:txBody>
      </p:sp>
    </p:spTree>
    <p:extLst>
      <p:ext uri="{BB962C8B-B14F-4D97-AF65-F5344CB8AC3E}">
        <p14:creationId xmlns:p14="http://schemas.microsoft.com/office/powerpoint/2010/main" val="170020795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DẤU ẤN HỒ KHANH</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 Nhật Văn)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8EBF702C-A1A9-4BB2-A9EE-02A87B22D67A}"/>
              </a:ext>
            </a:extLst>
          </p:cNvPr>
          <p:cNvSpPr txBox="1"/>
          <p:nvPr/>
        </p:nvSpPr>
        <p:spPr>
          <a:xfrm>
            <a:off x="0" y="685800"/>
            <a:ext cx="9067800" cy="5819670"/>
          </a:xfrm>
          <a:prstGeom prst="rect">
            <a:avLst/>
          </a:prstGeom>
          <a:noFill/>
        </p:spPr>
        <p:txBody>
          <a:bodyPr wrap="square" rtlCol="0">
            <a:spAutoFit/>
          </a:bodyPr>
          <a:lstStyle/>
          <a:p>
            <a:pPr marL="0" marR="0" indent="22860" algn="just">
              <a:lnSpc>
                <a:spcPct val="118000"/>
              </a:lnSpc>
              <a:spcBef>
                <a:spcPts val="0"/>
              </a:spcBef>
              <a:spcAft>
                <a:spcPts val="200"/>
              </a:spcAft>
            </a:pPr>
            <a:r>
              <a:rPr lang="vi-VN" sz="2000" b="1" dirty="0">
                <a:effectLst/>
                <a:highlight>
                  <a:srgbClr val="FF00FF"/>
                </a:highlight>
                <a:latin typeface="Times New Roman" panose="02020603050405020304" pitchFamily="18" charset="0"/>
                <a:ea typeface="Times New Roman" panose="02020603050405020304" pitchFamily="18" charset="0"/>
              </a:rPr>
              <a:t>3. Ngữ liệu Đọc Hiểu ngoài </a:t>
            </a:r>
            <a:r>
              <a:rPr lang="vi-VN" b="1" dirty="0">
                <a:effectLst/>
                <a:highlight>
                  <a:srgbClr val="FF00FF"/>
                </a:highlight>
                <a:latin typeface="Times New Roman" panose="02020603050405020304" pitchFamily="18" charset="0"/>
                <a:ea typeface="Times New Roman" panose="02020603050405020304" pitchFamily="18" charset="0"/>
              </a:rPr>
              <a:t>SGK</a:t>
            </a:r>
            <a:endParaRPr lang="en-US" dirty="0">
              <a:effectLst/>
              <a:latin typeface="Times New Roman" panose="02020603050405020304" pitchFamily="18" charset="0"/>
              <a:ea typeface="Times New Roman" panose="02020603050405020304" pitchFamily="18" charset="0"/>
            </a:endParaRPr>
          </a:p>
          <a:p>
            <a:pPr marL="0" marR="0" indent="22860" algn="just">
              <a:lnSpc>
                <a:spcPct val="118000"/>
              </a:lnSpc>
              <a:spcBef>
                <a:spcPts val="0"/>
              </a:spcBef>
              <a:spcAft>
                <a:spcPts val="200"/>
              </a:spcAft>
            </a:pPr>
            <a:r>
              <a:rPr lang="en-US" b="1" dirty="0">
                <a:effectLst/>
                <a:latin typeface="Times New Roman" panose="02020603050405020304" pitchFamily="18" charset="0"/>
                <a:ea typeface="Times New Roman" panose="02020603050405020304" pitchFamily="18" charset="0"/>
              </a:rPr>
              <a:t>PHIẾU HỌC TẬP SỐ 2</a:t>
            </a:r>
            <a:endParaRPr lang="en-US"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b="1" dirty="0">
                <a:effectLst/>
                <a:latin typeface="Times New Roman" panose="02020603050405020304" pitchFamily="18" charset="0"/>
                <a:ea typeface="Calibri" panose="020F0502020204030204" pitchFamily="34" charset="0"/>
                <a:cs typeface="Times New Roman" panose="02020603050405020304" pitchFamily="18" charset="0"/>
              </a:rPr>
              <a:t>Đọc đoạn văn  sau và trả lời các câu hỏi: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nl-NL" b="1" dirty="0">
                <a:effectLst/>
                <a:latin typeface="Times New Roman" panose="02020603050405020304" pitchFamily="18" charset="0"/>
                <a:ea typeface="Calibri" panose="020F0502020204030204" pitchFamily="34" charset="0"/>
                <a:cs typeface="Times New Roman" panose="02020603050405020304" pitchFamily="18" charset="0"/>
              </a:rPr>
              <a:t>SÔNG HƯƠNG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nl-NL" i="1" dirty="0">
                <a:solidFill>
                  <a:srgbClr val="000000"/>
                </a:solidFill>
                <a:effectLst/>
                <a:latin typeface="Times New Roman" panose="02020603050405020304" pitchFamily="18" charset="0"/>
                <a:ea typeface="Times New Roman" panose="02020603050405020304" pitchFamily="18" charset="0"/>
              </a:rPr>
              <a:t>Sông Hương là một bức tranh phong cảnh gồm nhiều đoạn mà mỗi đoạn đều có vẻ đẹp riêng của nó. Bao trùm lên cả bức tranh là một màu xanh có nhiều sắc độ đậm nhạt khác nhau: màu xanh thẳm của da trời, màu xanh biếc của lá cây, màu xanh non của những bãi ngô, thảm cỏ in trên mặt nước.</a:t>
            </a:r>
            <a:endParaRPr lang="en-US"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i="1" dirty="0">
                <a:solidFill>
                  <a:srgbClr val="000000"/>
                </a:solidFill>
                <a:effectLst/>
                <a:latin typeface="Times New Roman" panose="02020603050405020304" pitchFamily="18" charset="0"/>
                <a:ea typeface="Times New Roman" panose="02020603050405020304" pitchFamily="18" charset="0"/>
              </a:rPr>
              <a:t> Mỗi mùa hè tới, hoa phượng vĩ nở đỏ rực hai bên bờ. Hương Giang bỗng thay chiếc áo xanh hằng ngày thành dải lụa đào ửng hồng cả phố phường.</a:t>
            </a:r>
            <a:endParaRPr lang="en-US"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b="1" i="1" dirty="0">
                <a:solidFill>
                  <a:srgbClr val="000000"/>
                </a:solidFill>
                <a:effectLst/>
                <a:latin typeface="Times New Roman" panose="02020603050405020304" pitchFamily="18" charset="0"/>
                <a:ea typeface="Times New Roman" panose="02020603050405020304" pitchFamily="18" charset="0"/>
              </a:rPr>
              <a:t>Những đêm trăng sáng, dòng sông là một đường trăng lung linh dát vàng</a:t>
            </a:r>
            <a:r>
              <a:rPr lang="nl-NL" i="1" dirty="0">
                <a:solidFill>
                  <a:srgbClr val="000000"/>
                </a:solidFill>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i="1" dirty="0">
                <a:solidFill>
                  <a:srgbClr val="000000"/>
                </a:solidFill>
                <a:effectLst/>
                <a:latin typeface="Times New Roman" panose="02020603050405020304" pitchFamily="18" charset="0"/>
                <a:ea typeface="Times New Roman" panose="02020603050405020304" pitchFamily="18" charset="0"/>
              </a:rPr>
              <a:t>Sông Hương là một đặc ân của thiên nhiên dành cho Huế, làm cho không khí thành phố trở nên trong lành, làm tan biến những tiếng ồn ào của chợ búa, tạo cho thành phố một vẻ đẹp êm đềm.</a:t>
            </a:r>
            <a:endParaRPr lang="en-US"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i="1" dirty="0">
                <a:solidFill>
                  <a:srgbClr val="000000"/>
                </a:solidFill>
                <a:effectLst/>
                <a:latin typeface="Times New Roman" panose="02020603050405020304" pitchFamily="18" charset="0"/>
                <a:ea typeface="Times New Roman" panose="02020603050405020304" pitchFamily="18" charset="0"/>
              </a:rPr>
              <a:t> </a:t>
            </a:r>
            <a:r>
              <a:rPr lang="vi-VN" i="1" dirty="0">
                <a:effectLst/>
                <a:latin typeface="Times New Roman" panose="02020603050405020304" pitchFamily="18" charset="0"/>
                <a:ea typeface="Times New Roman" panose="02020603050405020304" pitchFamily="18" charset="0"/>
              </a:rPr>
              <a:t>                                                                                         </a:t>
            </a:r>
            <a:r>
              <a:rPr lang="nl-NL" i="1" dirty="0">
                <a:solidFill>
                  <a:srgbClr val="000000"/>
                </a:solidFill>
                <a:effectLst/>
                <a:latin typeface="Times New Roman" panose="02020603050405020304" pitchFamily="18" charset="0"/>
                <a:ea typeface="Times New Roman" panose="02020603050405020304" pitchFamily="18" charset="0"/>
              </a:rPr>
              <a:t>(Theo:Đất nước ngàn năm</a:t>
            </a:r>
            <a:r>
              <a:rPr lang="nl-NL" dirty="0">
                <a:solidFill>
                  <a:srgbClr val="000000"/>
                </a:solidFill>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b="1" kern="800" dirty="0">
                <a:effectLst/>
                <a:latin typeface="Times New Roman" panose="02020603050405020304" pitchFamily="18" charset="0"/>
                <a:ea typeface="Calibri" panose="020F0502020204030204" pitchFamily="34" charset="0"/>
                <a:cs typeface="Times New Roman" panose="02020603050405020304" pitchFamily="18" charset="0"/>
              </a:rPr>
              <a:t>Câu 1</a:t>
            </a:r>
            <a:r>
              <a:rPr lang="nl-NL" kern="800" dirty="0">
                <a:effectLst/>
                <a:latin typeface="Times New Roman" panose="02020603050405020304" pitchFamily="18" charset="0"/>
                <a:ea typeface="Calibri" panose="020F0502020204030204" pitchFamily="34" charset="0"/>
                <a:cs typeface="Times New Roman" panose="02020603050405020304" pitchFamily="18" charset="0"/>
              </a:rPr>
              <a:t>.Sông Hương đã được miêu tả ở những thời điểm nào? Tác dụng của việc lựa chọn  đó?</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nl-NL" b="1" kern="800" dirty="0">
                <a:effectLst/>
                <a:latin typeface="Times New Roman" panose="02020603050405020304" pitchFamily="18" charset="0"/>
                <a:ea typeface="Calibri" panose="020F0502020204030204" pitchFamily="34" charset="0"/>
                <a:cs typeface="Times New Roman" panose="02020603050405020304" pitchFamily="18" charset="0"/>
              </a:rPr>
              <a:t>Câu 2</a:t>
            </a:r>
            <a:r>
              <a:rPr lang="nl-NL" kern="800" dirty="0">
                <a:effectLst/>
                <a:latin typeface="Times New Roman" panose="02020603050405020304" pitchFamily="18" charset="0"/>
                <a:ea typeface="Calibri" panose="020F0502020204030204" pitchFamily="34" charset="0"/>
                <a:cs typeface="Times New Roman" panose="02020603050405020304" pitchFamily="18" charset="0"/>
              </a:rPr>
              <a:t>. Gọi tên cho các cụm từ sau: </a:t>
            </a:r>
            <a:r>
              <a:rPr lang="nl-NL" i="1" kern="800" dirty="0">
                <a:effectLst/>
                <a:latin typeface="Times New Roman" panose="02020603050405020304" pitchFamily="18" charset="0"/>
                <a:ea typeface="Calibri" panose="020F0502020204030204" pitchFamily="34" charset="0"/>
                <a:cs typeface="Times New Roman" panose="02020603050405020304" pitchFamily="18" charset="0"/>
              </a:rPr>
              <a:t>một bức tranh phong cảnh, trở nên trong lành, những tiếng ồn ào, ửng hồng cả phố phường.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nl-NL" b="1" kern="800" dirty="0">
                <a:effectLst/>
                <a:latin typeface="Times New Roman" panose="02020603050405020304" pitchFamily="18" charset="0"/>
                <a:ea typeface="Calibri" panose="020F0502020204030204" pitchFamily="34" charset="0"/>
                <a:cs typeface="Times New Roman" panose="02020603050405020304" pitchFamily="18" charset="0"/>
              </a:rPr>
              <a:t>Câu 3.</a:t>
            </a:r>
            <a:r>
              <a:rPr lang="nl-NL" kern="800" dirty="0">
                <a:effectLst/>
                <a:latin typeface="Times New Roman" panose="02020603050405020304" pitchFamily="18" charset="0"/>
                <a:ea typeface="Calibri" panose="020F0502020204030204" pitchFamily="34" charset="0"/>
                <a:cs typeface="Times New Roman" panose="02020603050405020304" pitchFamily="18" charset="0"/>
              </a:rPr>
              <a:t> Phân tích cấu tạo và cho biết câu văn được in đậm trong phần trích thuộc kiểu câu gì?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b="1" kern="800" dirty="0">
                <a:effectLst/>
                <a:latin typeface="Times New Roman" panose="02020603050405020304" pitchFamily="18" charset="0"/>
                <a:ea typeface="Times New Roman" panose="02020603050405020304" pitchFamily="18" charset="0"/>
              </a:rPr>
              <a:t>Câu 4.</a:t>
            </a:r>
            <a:r>
              <a:rPr lang="nl-NL" kern="800" dirty="0">
                <a:effectLst/>
                <a:latin typeface="Times New Roman" panose="02020603050405020304" pitchFamily="18" charset="0"/>
                <a:ea typeface="Times New Roman" panose="02020603050405020304" pitchFamily="18" charset="0"/>
              </a:rPr>
              <a:t> Chỉ ra các biện pháp tu từ có trong phần trích và cho biết tác dụng của một biện pháp tu từ đó. </a:t>
            </a:r>
            <a:endParaRPr lang="en-US" dirty="0"/>
          </a:p>
        </p:txBody>
      </p:sp>
    </p:spTree>
    <p:extLst>
      <p:ext uri="{BB962C8B-B14F-4D97-AF65-F5344CB8AC3E}">
        <p14:creationId xmlns:p14="http://schemas.microsoft.com/office/powerpoint/2010/main" val="372730713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DẤU ẤN HỒ KHANH</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 Nhật Văn)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8EBF702C-A1A9-4BB2-A9EE-02A87B22D67A}"/>
              </a:ext>
            </a:extLst>
          </p:cNvPr>
          <p:cNvSpPr txBox="1"/>
          <p:nvPr/>
        </p:nvSpPr>
        <p:spPr>
          <a:xfrm>
            <a:off x="0" y="685800"/>
            <a:ext cx="9067800" cy="5660460"/>
          </a:xfrm>
          <a:prstGeom prst="rect">
            <a:avLst/>
          </a:prstGeom>
          <a:noFill/>
        </p:spPr>
        <p:txBody>
          <a:bodyPr wrap="square" rtlCol="0">
            <a:spAutoFit/>
          </a:bodyPr>
          <a:lstStyle/>
          <a:p>
            <a:pPr marL="0" marR="0" indent="22860" algn="ctr">
              <a:lnSpc>
                <a:spcPct val="118000"/>
              </a:lnSpc>
              <a:spcBef>
                <a:spcPts val="0"/>
              </a:spcBef>
              <a:spcAft>
                <a:spcPts val="200"/>
              </a:spcAft>
            </a:pPr>
            <a:r>
              <a:rPr lang="en-US" sz="2400" b="1" dirty="0" err="1">
                <a:effectLst/>
                <a:latin typeface="Times New Roman" panose="02020603050405020304" pitchFamily="18" charset="0"/>
                <a:ea typeface="Times New Roman" panose="02020603050405020304" pitchFamily="18" charset="0"/>
              </a:rPr>
              <a:t>Gợi</a:t>
            </a:r>
            <a:r>
              <a:rPr lang="en-US" sz="2400" b="1" dirty="0">
                <a:effectLst/>
                <a:latin typeface="Times New Roman" panose="02020603050405020304" pitchFamily="18" charset="0"/>
                <a:ea typeface="Times New Roman" panose="02020603050405020304" pitchFamily="18" charset="0"/>
              </a:rPr>
              <a:t> ý </a:t>
            </a:r>
            <a:r>
              <a:rPr lang="en-US" sz="2400" b="1" dirty="0" err="1">
                <a:effectLst/>
                <a:latin typeface="Times New Roman" panose="02020603050405020304" pitchFamily="18" charset="0"/>
                <a:ea typeface="Times New Roman" panose="02020603050405020304" pitchFamily="18" charset="0"/>
              </a:rPr>
              <a:t>rả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0" marR="0" indent="22860">
              <a:lnSpc>
                <a:spcPct val="118000"/>
              </a:lnSpc>
              <a:spcBef>
                <a:spcPts val="0"/>
              </a:spcBef>
              <a:spcAft>
                <a:spcPts val="20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1. </a:t>
            </a:r>
            <a:r>
              <a:rPr lang="nl-NL" sz="2400" dirty="0">
                <a:solidFill>
                  <a:srgbClr val="252525"/>
                </a:solidFill>
                <a:effectLst/>
                <a:latin typeface="Times New Roman" panose="02020603050405020304" pitchFamily="18" charset="0"/>
                <a:ea typeface="Times New Roman" panose="02020603050405020304" pitchFamily="18" charset="0"/>
              </a:rPr>
              <a:t>Thời điểm miêu tả : Mùa hè đến, những đêm trăng sáng.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2400" b="1" dirty="0">
                <a:solidFill>
                  <a:srgbClr val="252525"/>
                </a:solidFill>
                <a:effectLst/>
                <a:latin typeface="Times New Roman" panose="02020603050405020304" pitchFamily="18" charset="0"/>
                <a:ea typeface="Times New Roman" panose="02020603050405020304" pitchFamily="18" charset="0"/>
              </a:rPr>
              <a:t>Câu 2.</a:t>
            </a:r>
            <a:r>
              <a:rPr lang="nl-NL" sz="2400" dirty="0">
                <a:solidFill>
                  <a:srgbClr val="252525"/>
                </a:solidFill>
                <a:effectLst/>
                <a:latin typeface="Times New Roman" panose="02020603050405020304" pitchFamily="18" charset="0"/>
                <a:ea typeface="Times New Roman" panose="02020603050405020304" pitchFamily="18" charset="0"/>
              </a:rPr>
              <a:t> Học sinh xác định được các cụm từ: (mỗi cụm từ chính xác được 0.5 điểm)</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2400" i="1" kern="800" dirty="0">
                <a:effectLst/>
                <a:latin typeface="Times New Roman" panose="02020603050405020304" pitchFamily="18" charset="0"/>
                <a:ea typeface="Times New Roman" panose="02020603050405020304" pitchFamily="18" charset="0"/>
              </a:rPr>
              <a:t> - một bức tranh phong cảnh - Cụm danh từ</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2400" i="1" kern="800" dirty="0">
                <a:effectLst/>
                <a:latin typeface="Times New Roman" panose="02020603050405020304" pitchFamily="18" charset="0"/>
                <a:ea typeface="Times New Roman" panose="02020603050405020304" pitchFamily="18" charset="0"/>
              </a:rPr>
              <a:t> - trở nên trong lành – cụm động từ</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2400" i="1" kern="800" dirty="0">
                <a:effectLst/>
                <a:latin typeface="Times New Roman" panose="02020603050405020304" pitchFamily="18" charset="0"/>
                <a:ea typeface="Times New Roman" panose="02020603050405020304" pitchFamily="18" charset="0"/>
              </a:rPr>
              <a:t> - những tiếng ồn ào - cụm danh từ</a:t>
            </a:r>
            <a:endParaRPr lang="en-US" sz="2400" dirty="0">
              <a:effectLst/>
              <a:latin typeface="Times New Roman" panose="02020603050405020304" pitchFamily="18" charset="0"/>
              <a:ea typeface="Times New Roman" panose="02020603050405020304" pitchFamily="18" charset="0"/>
            </a:endParaRPr>
          </a:p>
          <a:p>
            <a:pPr marL="0" marR="0" indent="22860">
              <a:lnSpc>
                <a:spcPct val="118000"/>
              </a:lnSpc>
              <a:spcBef>
                <a:spcPts val="0"/>
              </a:spcBef>
              <a:spcAft>
                <a:spcPts val="200"/>
              </a:spcAft>
            </a:pPr>
            <a:r>
              <a:rPr lang="nl-NL" sz="2400" i="1" kern="800" dirty="0">
                <a:effectLst/>
                <a:latin typeface="Times New Roman" panose="02020603050405020304" pitchFamily="18" charset="0"/>
                <a:ea typeface="Times New Roman" panose="02020603050405020304" pitchFamily="18" charset="0"/>
              </a:rPr>
              <a:t> - ửng hồng cả phố phường - cụm động từ</a:t>
            </a:r>
            <a:endParaRPr lang="en-US" sz="24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3. </a:t>
            </a:r>
            <a:r>
              <a:rPr lang="nl-NL" sz="2400" i="1" dirty="0">
                <a:solidFill>
                  <a:srgbClr val="000000"/>
                </a:solidFill>
                <a:effectLst/>
                <a:latin typeface="Times New Roman" panose="02020603050405020304" pitchFamily="18" charset="0"/>
                <a:ea typeface="Times New Roman" panose="02020603050405020304" pitchFamily="18" charset="0"/>
              </a:rPr>
              <a:t>Những đêm trăng sáng, dòng sông // là một đường trăng lung linh dát vàng.</a:t>
            </a:r>
            <a:endParaRPr lang="en-US" sz="2400" dirty="0">
              <a:effectLst/>
              <a:latin typeface="Times New Roman" panose="02020603050405020304" pitchFamily="18" charset="0"/>
              <a:ea typeface="Times New Roman" panose="02020603050405020304" pitchFamily="18" charset="0"/>
            </a:endParaRPr>
          </a:p>
          <a:p>
            <a:pPr marL="0" marR="0" indent="22860">
              <a:lnSpc>
                <a:spcPct val="118000"/>
              </a:lnSpc>
              <a:spcBef>
                <a:spcPts val="0"/>
              </a:spcBef>
              <a:spcAft>
                <a:spcPts val="200"/>
              </a:spcAft>
            </a:pPr>
            <a:r>
              <a:rPr lang="nl-NL" sz="2400" dirty="0">
                <a:solidFill>
                  <a:srgbClr val="000000"/>
                </a:solidFill>
                <a:effectLst/>
                <a:latin typeface="Times New Roman" panose="02020603050405020304" pitchFamily="18" charset="0"/>
                <a:ea typeface="Times New Roman" panose="02020603050405020304" pitchFamily="18" charset="0"/>
              </a:rPr>
              <a:t>TN                           CN                       VN</a:t>
            </a:r>
            <a:endParaRPr lang="en-US" sz="2400" dirty="0">
              <a:effectLst/>
              <a:latin typeface="Times New Roman" panose="02020603050405020304" pitchFamily="18" charset="0"/>
              <a:ea typeface="Times New Roman" panose="02020603050405020304" pitchFamily="18" charset="0"/>
            </a:endParaRPr>
          </a:p>
          <a:p>
            <a:pPr marL="342900" marR="0" lvl="0" indent="-342900">
              <a:lnSpc>
                <a:spcPct val="118000"/>
              </a:lnSpc>
              <a:spcBef>
                <a:spcPts val="0"/>
              </a:spcBef>
              <a:spcAft>
                <a:spcPts val="200"/>
              </a:spcAft>
              <a:buFont typeface="Wingdings" panose="05000000000000000000" pitchFamily="2" charset="2"/>
              <a:buChar char=""/>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trần thuật đơn có từ “là”</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2860" algn="just">
              <a:lnSpc>
                <a:spcPct val="118000"/>
              </a:lnSpc>
              <a:spcBef>
                <a:spcPts val="0"/>
              </a:spcBef>
              <a:spcAft>
                <a:spcPts val="200"/>
              </a:spcAft>
            </a:pPr>
            <a:endParaRPr lang="en-US" dirty="0"/>
          </a:p>
        </p:txBody>
      </p:sp>
    </p:spTree>
    <p:extLst>
      <p:ext uri="{BB962C8B-B14F-4D97-AF65-F5344CB8AC3E}">
        <p14:creationId xmlns:p14="http://schemas.microsoft.com/office/powerpoint/2010/main" val="402308865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DẤU ẤN HỒ KHANH</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 Nhật Văn)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8EBF702C-A1A9-4BB2-A9EE-02A87B22D67A}"/>
              </a:ext>
            </a:extLst>
          </p:cNvPr>
          <p:cNvSpPr txBox="1"/>
          <p:nvPr/>
        </p:nvSpPr>
        <p:spPr>
          <a:xfrm>
            <a:off x="152400" y="381000"/>
            <a:ext cx="9067800" cy="6762236"/>
          </a:xfrm>
          <a:prstGeom prst="rect">
            <a:avLst/>
          </a:prstGeom>
          <a:noFill/>
        </p:spPr>
        <p:txBody>
          <a:bodyPr wrap="square" rtlCol="0">
            <a:spAutoFit/>
          </a:bodyPr>
          <a:lstStyle/>
          <a:p>
            <a:pPr marL="22860" marR="0" indent="0">
              <a:lnSpc>
                <a:spcPct val="118000"/>
              </a:lnSpc>
              <a:spcBef>
                <a:spcPts val="0"/>
              </a:spcBef>
              <a:spcAft>
                <a:spcPts val="200"/>
              </a:spcAft>
            </a:pPr>
            <a:r>
              <a:rPr lang="nl-NL" sz="2000" b="1" dirty="0">
                <a:solidFill>
                  <a:srgbClr val="000000"/>
                </a:solidFill>
                <a:effectLst/>
                <a:latin typeface="Times New Roman" panose="02020603050405020304" pitchFamily="18" charset="0"/>
                <a:ea typeface="Times New Roman" panose="02020603050405020304" pitchFamily="18" charset="0"/>
              </a:rPr>
              <a:t>Câu 4.</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2000" dirty="0">
                <a:effectLst/>
                <a:latin typeface="Times New Roman" panose="02020603050405020304" pitchFamily="18" charset="0"/>
                <a:ea typeface="Times New Roman" panose="02020603050405020304" pitchFamily="18" charset="0"/>
              </a:rPr>
              <a:t>*</a:t>
            </a:r>
            <a:r>
              <a:rPr lang="nl-NL" sz="2000" b="1" dirty="0">
                <a:effectLst/>
                <a:latin typeface="Times New Roman" panose="02020603050405020304" pitchFamily="18" charset="0"/>
                <a:ea typeface="Times New Roman" panose="02020603050405020304" pitchFamily="18" charset="0"/>
              </a:rPr>
              <a:t> Phép tu từ so sánh: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2000" dirty="0">
                <a:effectLst/>
                <a:latin typeface="Times New Roman" panose="02020603050405020304" pitchFamily="18" charset="0"/>
                <a:ea typeface="Times New Roman" panose="02020603050405020304" pitchFamily="18" charset="0"/>
              </a:rPr>
              <a:t>- Trong câu văn: “</a:t>
            </a:r>
            <a:r>
              <a:rPr lang="nl-NL" sz="2000" i="1" dirty="0">
                <a:solidFill>
                  <a:srgbClr val="000000"/>
                </a:solidFill>
                <a:effectLst/>
                <a:latin typeface="Times New Roman" panose="02020603050405020304" pitchFamily="18" charset="0"/>
                <a:ea typeface="Times New Roman" panose="02020603050405020304" pitchFamily="18" charset="0"/>
              </a:rPr>
              <a:t>Sông Hương là một bức tranh phong cảnh gồm nhiều đoạn mà mỗi đoạn đều có vẻ đẹp riêng của nó.”.</a:t>
            </a:r>
            <a:endParaRPr lang="en-US" sz="2000" dirty="0">
              <a:effectLst/>
              <a:latin typeface="Times New Roman" panose="02020603050405020304" pitchFamily="18" charset="0"/>
              <a:ea typeface="Times New Roman" panose="02020603050405020304" pitchFamily="18" charset="0"/>
            </a:endParaRPr>
          </a:p>
          <a:p>
            <a:pPr marL="22860" marR="0" indent="0">
              <a:lnSpc>
                <a:spcPct val="118000"/>
              </a:lnSpc>
              <a:spcBef>
                <a:spcPts val="0"/>
              </a:spcBef>
              <a:spcAft>
                <a:spcPts val="200"/>
              </a:spcAft>
            </a:pPr>
            <a:r>
              <a:rPr lang="nl-NL" sz="2000" dirty="0">
                <a:solidFill>
                  <a:srgbClr val="000000"/>
                </a:solidFill>
                <a:effectLst/>
                <a:latin typeface="Times New Roman" panose="02020603050405020304" pitchFamily="18" charset="0"/>
                <a:ea typeface="Times New Roman" panose="02020603050405020304" pitchFamily="18" charset="0"/>
              </a:rPr>
              <a:t>=&gt; Tác dụng: gợi ra vẻ đẹp phong phú của sông Hương.</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nl-NL" sz="2000" dirty="0">
                <a:solidFill>
                  <a:srgbClr val="000000"/>
                </a:solidFill>
                <a:effectLst/>
                <a:latin typeface="Times New Roman" panose="02020603050405020304" pitchFamily="18" charset="0"/>
                <a:ea typeface="Times New Roman" panose="02020603050405020304" pitchFamily="18" charset="0"/>
              </a:rPr>
              <a:t>- Trong câu văn: “</a:t>
            </a:r>
            <a:r>
              <a:rPr lang="nl-NL" sz="2000" i="1" dirty="0">
                <a:solidFill>
                  <a:srgbClr val="000000"/>
                </a:solidFill>
                <a:effectLst/>
                <a:latin typeface="Times New Roman" panose="02020603050405020304" pitchFamily="18" charset="0"/>
                <a:ea typeface="Times New Roman" panose="02020603050405020304" pitchFamily="18" charset="0"/>
              </a:rPr>
              <a:t>Những đêm trăng sáng, dòng sông là một đường trăng lung linh dát vàng.</a:t>
            </a:r>
            <a:endParaRPr lang="en-US" sz="2000" dirty="0">
              <a:effectLst/>
              <a:latin typeface="Times New Roman" panose="02020603050405020304" pitchFamily="18" charset="0"/>
              <a:ea typeface="Times New Roman" panose="02020603050405020304" pitchFamily="18" charset="0"/>
            </a:endParaRPr>
          </a:p>
          <a:p>
            <a:pPr marL="22860" marR="0" indent="0">
              <a:lnSpc>
                <a:spcPct val="118000"/>
              </a:lnSpc>
              <a:spcBef>
                <a:spcPts val="0"/>
              </a:spcBef>
              <a:spcAft>
                <a:spcPts val="200"/>
              </a:spcAft>
            </a:pPr>
            <a:r>
              <a:rPr lang="nl-NL" sz="2000" i="1" dirty="0">
                <a:solidFill>
                  <a:srgbClr val="000000"/>
                </a:solidFill>
                <a:effectLst/>
                <a:latin typeface="Times New Roman" panose="02020603050405020304" pitchFamily="18" charset="0"/>
                <a:ea typeface="Times New Roman" panose="02020603050405020304" pitchFamily="18" charset="0"/>
              </a:rPr>
              <a:t>=&gt;</a:t>
            </a:r>
            <a:r>
              <a:rPr lang="nl-NL" sz="2000" dirty="0">
                <a:solidFill>
                  <a:srgbClr val="000000"/>
                </a:solidFill>
                <a:effectLst/>
                <a:latin typeface="Times New Roman" panose="02020603050405020304" pitchFamily="18" charset="0"/>
                <a:ea typeface="Times New Roman" panose="02020603050405020304" pitchFamily="18" charset="0"/>
              </a:rPr>
              <a:t> Tác dụng: gợi tả vẻ đẹp lung linh, huyền ảo của sông Hương vào những đêm trăng sáng</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2000" dirty="0">
                <a:solidFill>
                  <a:srgbClr val="000000"/>
                </a:solidFill>
                <a:effectLst/>
                <a:latin typeface="Times New Roman" panose="02020603050405020304" pitchFamily="18" charset="0"/>
                <a:ea typeface="Times New Roman" panose="02020603050405020304" pitchFamily="18" charset="0"/>
              </a:rPr>
              <a:t>- Trong câu văn: “</a:t>
            </a:r>
            <a:r>
              <a:rPr lang="nl-NL" sz="2000" i="1" dirty="0">
                <a:solidFill>
                  <a:srgbClr val="000000"/>
                </a:solidFill>
                <a:effectLst/>
                <a:latin typeface="Times New Roman" panose="02020603050405020304" pitchFamily="18" charset="0"/>
                <a:ea typeface="Times New Roman" panose="02020603050405020304" pitchFamily="18" charset="0"/>
              </a:rPr>
              <a:t>Sông Hương là một đặc ân của thiên nhiên dành cho Huế, làm cho không khí thành phố trở nên trong lành, làm tan biến những tiếng ồn ào của chợ búa, tạo cho thành phố một vẻ đẹp êm đềm”</a:t>
            </a:r>
            <a:endParaRPr lang="en-US" sz="2000" dirty="0">
              <a:effectLst/>
              <a:latin typeface="Times New Roman" panose="02020603050405020304" pitchFamily="18" charset="0"/>
              <a:ea typeface="Times New Roman" panose="02020603050405020304" pitchFamily="18" charset="0"/>
            </a:endParaRPr>
          </a:p>
          <a:p>
            <a:pPr marL="22860" marR="0" indent="0">
              <a:lnSpc>
                <a:spcPct val="118000"/>
              </a:lnSpc>
              <a:spcBef>
                <a:spcPts val="0"/>
              </a:spcBef>
              <a:spcAft>
                <a:spcPts val="200"/>
              </a:spcAft>
            </a:pPr>
            <a:r>
              <a:rPr lang="nl-NL" sz="2000" dirty="0">
                <a:solidFill>
                  <a:srgbClr val="000000"/>
                </a:solidFill>
                <a:effectLst/>
                <a:latin typeface="Times New Roman" panose="02020603050405020304" pitchFamily="18" charset="0"/>
                <a:ea typeface="Times New Roman" panose="02020603050405020304" pitchFamily="18" charset="0"/>
              </a:rPr>
              <a:t>=&gt; Tác dụng: khẳng định ý nghĩa của sông Hương trong cuộc sống của thành phố Huế.</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nl-NL" sz="2000" b="1" dirty="0">
                <a:solidFill>
                  <a:srgbClr val="000000"/>
                </a:solidFill>
                <a:effectLst/>
                <a:latin typeface="Times New Roman" panose="02020603050405020304" pitchFamily="18" charset="0"/>
                <a:ea typeface="Times New Roman" panose="02020603050405020304" pitchFamily="18" charset="0"/>
              </a:rPr>
              <a:t>* Phép tu từ nhân hóa:</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nl-NL" sz="2000" dirty="0">
                <a:solidFill>
                  <a:srgbClr val="000000"/>
                </a:solidFill>
                <a:effectLst/>
                <a:latin typeface="Times New Roman" panose="02020603050405020304" pitchFamily="18" charset="0"/>
                <a:ea typeface="Times New Roman" panose="02020603050405020304" pitchFamily="18" charset="0"/>
              </a:rPr>
              <a:t>- Trong câu văn: “</a:t>
            </a:r>
            <a:r>
              <a:rPr lang="nl-NL" sz="2000" i="1" dirty="0">
                <a:solidFill>
                  <a:srgbClr val="000000"/>
                </a:solidFill>
                <a:effectLst/>
                <a:latin typeface="Times New Roman" panose="02020603050405020304" pitchFamily="18" charset="0"/>
                <a:ea typeface="Times New Roman" panose="02020603050405020304" pitchFamily="18" charset="0"/>
              </a:rPr>
              <a:t>Hương Giang bỗng thay chiếc áo xanh hằng ngày thành dải lụa đào ửng hồng cả phố phường.”</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nl-NL" sz="2000" dirty="0">
                <a:solidFill>
                  <a:srgbClr val="000000"/>
                </a:solidFill>
                <a:effectLst/>
                <a:latin typeface="Times New Roman" panose="02020603050405020304" pitchFamily="18" charset="0"/>
                <a:ea typeface="Times New Roman" panose="02020603050405020304" pitchFamily="18" charset="0"/>
              </a:rPr>
              <a:t>=&gt; Tác dụng: gợi tả vẻ đẹp mềm mại, tươi trẻ, dịu dàng, thướt tha...</a:t>
            </a:r>
            <a:endParaRPr lang="en-US" sz="2000" dirty="0">
              <a:effectLst/>
              <a:latin typeface="Times New Roman" panose="02020603050405020304" pitchFamily="18" charset="0"/>
              <a:ea typeface="Times New Roman" panose="02020603050405020304" pitchFamily="18" charset="0"/>
            </a:endParaRPr>
          </a:p>
          <a:p>
            <a:pPr marL="22860" marR="0" indent="0">
              <a:lnSpc>
                <a:spcPct val="118000"/>
              </a:lnSpc>
              <a:spcBef>
                <a:spcPts val="0"/>
              </a:spcBef>
              <a:spcAft>
                <a:spcPts val="200"/>
              </a:spcAft>
            </a:pPr>
            <a:r>
              <a:rPr lang="nl-NL" sz="2000" i="1" dirty="0">
                <a:solidFill>
                  <a:srgbClr val="000000"/>
                </a:solidFill>
                <a:effectLst/>
                <a:latin typeface="Times New Roman" panose="02020603050405020304" pitchFamily="18" charset="0"/>
                <a:ea typeface="Times New Roman" panose="02020603050405020304" pitchFamily="18" charset="0"/>
              </a:rPr>
              <a:t>Ngoài ra nếu học sinh phát hiện và nêu tác dụng của phép tu từ liệt kê, điệp ngữ và nêu tác dụng thích hợp giáo viên vẫn cho điểm.</a:t>
            </a:r>
            <a:endParaRPr lang="en-US" sz="2000" dirty="0">
              <a:effectLst/>
              <a:latin typeface="Times New Roman" panose="02020603050405020304" pitchFamily="18" charset="0"/>
              <a:ea typeface="Times New Roman" panose="02020603050405020304" pitchFamily="18" charset="0"/>
            </a:endParaRPr>
          </a:p>
          <a:p>
            <a:pPr marL="0" marR="0" indent="22860" algn="just">
              <a:lnSpc>
                <a:spcPct val="118000"/>
              </a:lnSpc>
              <a:spcBef>
                <a:spcPts val="0"/>
              </a:spcBef>
              <a:spcAft>
                <a:spcPts val="200"/>
              </a:spcAft>
            </a:pPr>
            <a:endParaRPr lang="en-US" dirty="0"/>
          </a:p>
        </p:txBody>
      </p:sp>
    </p:spTree>
    <p:extLst>
      <p:ext uri="{BB962C8B-B14F-4D97-AF65-F5344CB8AC3E}">
        <p14:creationId xmlns:p14="http://schemas.microsoft.com/office/powerpoint/2010/main" val="208250045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DẤU ẤN HỒ KHANH</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 Nhật Văn)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8EBF702C-A1A9-4BB2-A9EE-02A87B22D67A}"/>
              </a:ext>
            </a:extLst>
          </p:cNvPr>
          <p:cNvSpPr txBox="1"/>
          <p:nvPr/>
        </p:nvSpPr>
        <p:spPr>
          <a:xfrm>
            <a:off x="0" y="685800"/>
            <a:ext cx="9067800" cy="5984843"/>
          </a:xfrm>
          <a:prstGeom prst="rect">
            <a:avLst/>
          </a:prstGeom>
          <a:noFill/>
        </p:spPr>
        <p:txBody>
          <a:bodyPr wrap="square" rtlCol="0">
            <a:spAutoFit/>
          </a:bodyPr>
          <a:lstStyle/>
          <a:p>
            <a:pPr indent="22860" algn="just">
              <a:lnSpc>
                <a:spcPct val="118000"/>
              </a:lnSpc>
              <a:spcAft>
                <a:spcPts val="200"/>
              </a:spcAft>
            </a:pPr>
            <a:r>
              <a:rPr lang="en-US" sz="1800" b="1" dirty="0">
                <a:effectLst/>
                <a:latin typeface="Times New Roman" panose="02020603050405020304" pitchFamily="18" charset="0"/>
                <a:ea typeface="Times New Roman" panose="02020603050405020304" pitchFamily="18" charset="0"/>
              </a:rPr>
              <a:t>PHIẾU HỌC TẬP SỐ 3</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err="1">
                <a:solidFill>
                  <a:srgbClr val="000000"/>
                </a:solidFill>
                <a:effectLst/>
                <a:latin typeface="Times New Roman" panose="02020603050405020304" pitchFamily="18" charset="0"/>
                <a:ea typeface="Times New Roman" panose="02020603050405020304" pitchFamily="18" charset="0"/>
              </a:rPr>
              <a:t>Đọc</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đoạn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trích</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sau</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và</a:t>
            </a:r>
            <a:r>
              <a:rPr lang="en-US" sz="1800" b="1" dirty="0">
                <a:solidFill>
                  <a:srgbClr val="000000"/>
                </a:solidFill>
                <a:effectLst/>
                <a:latin typeface="Times New Roman" panose="02020603050405020304" pitchFamily="18" charset="0"/>
                <a:ea typeface="Times New Roman" panose="02020603050405020304" pitchFamily="18" charset="0"/>
              </a:rPr>
              <a:t> trả </a:t>
            </a:r>
            <a:r>
              <a:rPr lang="en-US" sz="1800" b="1" dirty="0" err="1">
                <a:solidFill>
                  <a:srgbClr val="000000"/>
                </a:solidFill>
                <a:effectLst/>
                <a:latin typeface="Times New Roman" panose="02020603050405020304" pitchFamily="18" charset="0"/>
                <a:ea typeface="Times New Roman" panose="02020603050405020304" pitchFamily="18" charset="0"/>
              </a:rPr>
              <a:t>lời</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các</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câu</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hỏi</a:t>
            </a:r>
            <a:r>
              <a:rPr lang="en-US" sz="1800" b="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HAI BIỂN HỒ</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1800" i="1" dirty="0" err="1">
                <a:solidFill>
                  <a:srgbClr val="000000"/>
                </a:solidFill>
                <a:effectLst/>
                <a:latin typeface="Times New Roman" panose="02020603050405020304" pitchFamily="18" charset="0"/>
                <a:ea typeface="Times New Roman" panose="02020603050405020304" pitchFamily="18" charset="0"/>
              </a:rPr>
              <a:t>Người</a:t>
            </a:r>
            <a:r>
              <a:rPr lang="en-US" sz="1800" i="1" dirty="0">
                <a:solidFill>
                  <a:srgbClr val="000000"/>
                </a:solidFill>
                <a:effectLst/>
                <a:latin typeface="Times New Roman" panose="02020603050405020304" pitchFamily="18" charset="0"/>
                <a:ea typeface="Times New Roman" panose="02020603050405020304" pitchFamily="18" charset="0"/>
              </a:rPr>
              <a:t> ta </a:t>
            </a:r>
            <a:r>
              <a:rPr lang="en-US" sz="1800" i="1" dirty="0" err="1">
                <a:solidFill>
                  <a:srgbClr val="000000"/>
                </a:solidFill>
                <a:effectLst/>
                <a:latin typeface="Times New Roman" panose="02020603050405020304" pitchFamily="18" charset="0"/>
                <a:ea typeface="Times New Roman" panose="02020603050405020304" pitchFamily="18" charset="0"/>
              </a:rPr>
              <a:t>bảo</a:t>
            </a:r>
            <a:r>
              <a:rPr lang="en-US" sz="1800" i="1" dirty="0">
                <a:solidFill>
                  <a:srgbClr val="000000"/>
                </a:solidFill>
                <a:effectLst/>
                <a:latin typeface="Times New Roman" panose="02020603050405020304" pitchFamily="18" charset="0"/>
                <a:ea typeface="Times New Roman" panose="02020603050405020304" pitchFamily="18" charset="0"/>
              </a:rPr>
              <a:t> ở </a:t>
            </a:r>
            <a:r>
              <a:rPr lang="en-US" sz="1800" i="1" dirty="0" err="1">
                <a:solidFill>
                  <a:srgbClr val="000000"/>
                </a:solidFill>
                <a:effectLst/>
                <a:latin typeface="Times New Roman" panose="02020603050405020304" pitchFamily="18" charset="0"/>
                <a:ea typeface="Times New Roman" panose="02020603050405020304" pitchFamily="18" charset="0"/>
              </a:rPr>
              <a:t>bên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Paletxtin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có</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hai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hồ</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hồ</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thứ</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nhất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gọi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Chết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Đúng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như</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tên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gọi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không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có</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sự</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sống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nào</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bên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trong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cũng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như</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xung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quanh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hồ</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này</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trong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hồ</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không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có</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loài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cá</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nào</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có</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thể</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sống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nổi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người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uống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phải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cũng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bị</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bệnh</a:t>
            </a:r>
            <a:r>
              <a:rPr lang="en-US" sz="1800" i="1" dirty="0">
                <a:solidFill>
                  <a:srgbClr val="000000"/>
                </a:solidFill>
                <a:effectLst/>
                <a:latin typeface="Times New Roman" panose="02020603050405020304" pitchFamily="18" charset="0"/>
                <a:ea typeface="Times New Roman" panose="02020603050405020304" pitchFamily="18" charset="0"/>
              </a:rPr>
              <a:t>. Ai </a:t>
            </a:r>
            <a:r>
              <a:rPr lang="en-US" sz="1800" i="1" dirty="0" err="1">
                <a:solidFill>
                  <a:srgbClr val="000000"/>
                </a:solidFill>
                <a:effectLst/>
                <a:latin typeface="Times New Roman" panose="02020603050405020304" pitchFamily="18" charset="0"/>
                <a:ea typeface="Times New Roman" panose="02020603050405020304" pitchFamily="18" charset="0"/>
              </a:rPr>
              <a:t>ai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cũng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đều</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không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muốn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sống</a:t>
            </a:r>
            <a:r>
              <a:rPr lang="en-US" sz="1800" i="1" dirty="0">
                <a:solidFill>
                  <a:srgbClr val="000000"/>
                </a:solidFill>
                <a:effectLst/>
                <a:latin typeface="Times New Roman" panose="02020603050405020304" pitchFamily="18" charset="0"/>
                <a:ea typeface="Times New Roman" panose="02020603050405020304" pitchFamily="18" charset="0"/>
              </a:rPr>
              <a:t> ở </a:t>
            </a:r>
            <a:r>
              <a:rPr lang="en-US" sz="1800" i="1" dirty="0" err="1">
                <a:solidFill>
                  <a:srgbClr val="000000"/>
                </a:solidFill>
                <a:effectLst/>
                <a:latin typeface="Times New Roman" panose="02020603050405020304" pitchFamily="18" charset="0"/>
                <a:ea typeface="Times New Roman" panose="02020603050405020304" pitchFamily="18" charset="0"/>
              </a:rPr>
              <a:t>gần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đó</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hồ</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thứ</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hai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Galilê</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Đây</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hồ</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thu</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hút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nhiều</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khách</a:t>
            </a:r>
            <a:r>
              <a:rPr lang="en-US" sz="1800" i="1" dirty="0">
                <a:solidFill>
                  <a:srgbClr val="000000"/>
                </a:solidFill>
                <a:effectLst/>
                <a:latin typeface="Times New Roman" panose="02020603050405020304" pitchFamily="18" charset="0"/>
                <a:ea typeface="Times New Roman" panose="02020603050405020304" pitchFamily="18" charset="0"/>
              </a:rPr>
              <a:t> du </a:t>
            </a:r>
            <a:r>
              <a:rPr lang="en-US" sz="1800" i="1" dirty="0" err="1">
                <a:solidFill>
                  <a:srgbClr val="000000"/>
                </a:solidFill>
                <a:effectLst/>
                <a:latin typeface="Times New Roman" panose="02020603050405020304" pitchFamily="18" charset="0"/>
                <a:ea typeface="Times New Roman" panose="02020603050405020304" pitchFamily="18" charset="0"/>
              </a:rPr>
              <a:t>lịch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nhất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ở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hồ</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lúc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nào</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cũng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trong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xanh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mát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rượi</a:t>
            </a:r>
            <a:r>
              <a:rPr lang="en-US" sz="1800" i="1" dirty="0">
                <a:solidFill>
                  <a:srgbClr val="000000"/>
                </a:solidFill>
                <a:effectLst/>
                <a:latin typeface="Times New Roman" panose="02020603050405020304" pitchFamily="18" charset="0"/>
                <a:ea typeface="Times New Roman" panose="02020603050405020304" pitchFamily="18" charset="0"/>
              </a:rPr>
              <a:t>, con </a:t>
            </a:r>
            <a:r>
              <a:rPr lang="en-US" sz="1800" i="1" dirty="0" err="1">
                <a:solidFill>
                  <a:srgbClr val="000000"/>
                </a:solidFill>
                <a:effectLst/>
                <a:latin typeface="Times New Roman" panose="02020603050405020304" pitchFamily="18" charset="0"/>
                <a:ea typeface="Times New Roman" panose="02020603050405020304" pitchFamily="18" charset="0"/>
              </a:rPr>
              <a:t>người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có</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thể</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uống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được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và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cá</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cũng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sống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được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cửa</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được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xây</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cất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rất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nhiều</a:t>
            </a:r>
            <a:r>
              <a:rPr lang="en-US" sz="1800" i="1" dirty="0">
                <a:solidFill>
                  <a:srgbClr val="000000"/>
                </a:solidFill>
                <a:effectLst/>
                <a:latin typeface="Times New Roman" panose="02020603050405020304" pitchFamily="18" charset="0"/>
                <a:ea typeface="Times New Roman" panose="02020603050405020304" pitchFamily="18" charset="0"/>
              </a:rPr>
              <a:t> ở </a:t>
            </a:r>
            <a:r>
              <a:rPr lang="en-US" sz="1800" i="1" dirty="0" err="1">
                <a:solidFill>
                  <a:srgbClr val="000000"/>
                </a:solidFill>
                <a:effectLst/>
                <a:latin typeface="Times New Roman" panose="02020603050405020304" pitchFamily="18" charset="0"/>
                <a:ea typeface="Times New Roman" panose="02020603050405020304" pitchFamily="18" charset="0"/>
              </a:rPr>
              <a:t>nơi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đây</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Vườn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cây</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xung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quanh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tốt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tươi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nhờ</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nguồn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này</a:t>
            </a:r>
            <a:r>
              <a:rPr lang="en-US" sz="1800" i="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1800" i="1" dirty="0" err="1">
                <a:solidFill>
                  <a:srgbClr val="000000"/>
                </a:solidFill>
                <a:effectLst/>
                <a:latin typeface="Times New Roman" panose="02020603050405020304" pitchFamily="18" charset="0"/>
                <a:ea typeface="Times New Roman" panose="02020603050405020304" pitchFamily="18" charset="0"/>
              </a:rPr>
              <a:t>Nhưng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điều</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kì</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lạ</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cả</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hai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hồ</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này</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đều</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được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đón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nhận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nguồn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từ</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sông</a:t>
            </a:r>
            <a:r>
              <a:rPr lang="en-US" sz="1800" i="1" dirty="0">
                <a:solidFill>
                  <a:srgbClr val="000000"/>
                </a:solidFill>
                <a:effectLst/>
                <a:latin typeface="Times New Roman" panose="02020603050405020304" pitchFamily="18" charset="0"/>
                <a:ea typeface="Times New Roman" panose="02020603050405020304" pitchFamily="18" charset="0"/>
              </a:rPr>
              <a:t> Jordan.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sông</a:t>
            </a:r>
            <a:r>
              <a:rPr lang="en-US" sz="1800" i="1" dirty="0">
                <a:solidFill>
                  <a:srgbClr val="000000"/>
                </a:solidFill>
                <a:effectLst/>
                <a:latin typeface="Times New Roman" panose="02020603050405020304" pitchFamily="18" charset="0"/>
                <a:ea typeface="Times New Roman" panose="02020603050405020304" pitchFamily="18" charset="0"/>
              </a:rPr>
              <a:t> Jordan </a:t>
            </a:r>
            <a:r>
              <a:rPr lang="en-US" sz="1800" i="1" dirty="0" err="1">
                <a:solidFill>
                  <a:srgbClr val="000000"/>
                </a:solidFill>
                <a:effectLst/>
                <a:latin typeface="Times New Roman" panose="02020603050405020304" pitchFamily="18" charset="0"/>
                <a:ea typeface="Times New Roman" panose="02020603050405020304" pitchFamily="18" charset="0"/>
              </a:rPr>
              <a:t>chảy</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vào</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Chết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Chết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đón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nhận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và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giữ</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lại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riêng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cho</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mình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không</a:t>
            </a:r>
            <a:r>
              <a:rPr lang="en-US" sz="1800" i="1" dirty="0">
                <a:solidFill>
                  <a:srgbClr val="000000"/>
                </a:solidFill>
                <a:effectLst/>
                <a:latin typeface="Times New Roman" panose="02020603050405020304" pitchFamily="18" charset="0"/>
                <a:ea typeface="Times New Roman" panose="02020603050405020304" pitchFamily="18" charset="0"/>
              </a:rPr>
              <a:t> chia </a:t>
            </a:r>
            <a:r>
              <a:rPr lang="en-US" sz="1800" i="1" dirty="0" err="1">
                <a:solidFill>
                  <a:srgbClr val="000000"/>
                </a:solidFill>
                <a:effectLst/>
                <a:latin typeface="Times New Roman" panose="02020603050405020304" pitchFamily="18" charset="0"/>
                <a:ea typeface="Times New Roman" panose="02020603050405020304" pitchFamily="18" charset="0"/>
              </a:rPr>
              <a:t>sẻ</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nên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trong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Chết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trở</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nên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mặn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chát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hồ</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Galilê</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cũng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đón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nhận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nguồn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từ</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sông</a:t>
            </a:r>
            <a:r>
              <a:rPr lang="en-US" sz="1800" i="1" dirty="0">
                <a:solidFill>
                  <a:srgbClr val="000000"/>
                </a:solidFill>
                <a:effectLst/>
                <a:latin typeface="Times New Roman" panose="02020603050405020304" pitchFamily="18" charset="0"/>
                <a:ea typeface="Times New Roman" panose="02020603050405020304" pitchFamily="18" charset="0"/>
              </a:rPr>
              <a:t> Jordan </a:t>
            </a:r>
            <a:r>
              <a:rPr lang="en-US" sz="1800" i="1" dirty="0" err="1">
                <a:solidFill>
                  <a:srgbClr val="000000"/>
                </a:solidFill>
                <a:effectLst/>
                <a:latin typeface="Times New Roman" panose="02020603050405020304" pitchFamily="18" charset="0"/>
                <a:ea typeface="Times New Roman" panose="02020603050405020304" pitchFamily="18" charset="0"/>
              </a:rPr>
              <a:t>rồi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từ</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đó</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tràn</a:t>
            </a:r>
            <a:r>
              <a:rPr lang="en-US" sz="1800" i="1" dirty="0">
                <a:solidFill>
                  <a:srgbClr val="000000"/>
                </a:solidFill>
                <a:effectLst/>
                <a:latin typeface="Times New Roman" panose="02020603050405020304" pitchFamily="18" charset="0"/>
                <a:ea typeface="Times New Roman" panose="02020603050405020304" pitchFamily="18" charset="0"/>
              </a:rPr>
              <a:t> qua </a:t>
            </a:r>
            <a:r>
              <a:rPr lang="en-US" sz="1800" i="1" dirty="0" err="1">
                <a:solidFill>
                  <a:srgbClr val="000000"/>
                </a:solidFill>
                <a:effectLst/>
                <a:latin typeface="Times New Roman" panose="02020603050405020304" pitchFamily="18" charset="0"/>
                <a:ea typeface="Times New Roman" panose="02020603050405020304" pitchFamily="18" charset="0"/>
              </a:rPr>
              <a:t>các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hồ</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nhỏ</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và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sông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lạch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nhờ</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vậy</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trong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hồ</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này</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luôn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sạch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và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mang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lại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sự</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sống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cho</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cây</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cối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muông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thú</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và</a:t>
            </a:r>
            <a:r>
              <a:rPr lang="en-US" sz="1800" i="1" dirty="0">
                <a:solidFill>
                  <a:srgbClr val="000000"/>
                </a:solidFill>
                <a:effectLst/>
                <a:latin typeface="Times New Roman" panose="02020603050405020304" pitchFamily="18" charset="0"/>
                <a:ea typeface="Times New Roman" panose="02020603050405020304" pitchFamily="18" charset="0"/>
              </a:rPr>
              <a:t> con </a:t>
            </a:r>
            <a:r>
              <a:rPr lang="en-US" sz="1800" i="1" dirty="0" err="1">
                <a:solidFill>
                  <a:srgbClr val="000000"/>
                </a:solidFill>
                <a:effectLst/>
                <a:latin typeface="Times New Roman" panose="02020603050405020304" pitchFamily="18" charset="0"/>
                <a:ea typeface="Times New Roman" panose="02020603050405020304" pitchFamily="18" charset="0"/>
              </a:rPr>
              <a:t>người</a:t>
            </a:r>
            <a:r>
              <a:rPr lang="en-US" sz="1800" i="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1800" i="1" dirty="0" err="1">
                <a:solidFill>
                  <a:srgbClr val="000000"/>
                </a:solidFill>
                <a:effectLst/>
                <a:latin typeface="Times New Roman" panose="02020603050405020304" pitchFamily="18" charset="0"/>
                <a:ea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định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lí</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trong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cuộc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sống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mà</a:t>
            </a:r>
            <a:r>
              <a:rPr lang="en-US" sz="1800" i="1" dirty="0">
                <a:solidFill>
                  <a:srgbClr val="000000"/>
                </a:solidFill>
                <a:effectLst/>
                <a:latin typeface="Times New Roman" panose="02020603050405020304" pitchFamily="18" charset="0"/>
                <a:ea typeface="Times New Roman" panose="02020603050405020304" pitchFamily="18" charset="0"/>
              </a:rPr>
              <a:t> ai </a:t>
            </a:r>
            <a:r>
              <a:rPr lang="en-US" sz="1800" i="1" dirty="0" err="1">
                <a:solidFill>
                  <a:srgbClr val="000000"/>
                </a:solidFill>
                <a:effectLst/>
                <a:latin typeface="Times New Roman" panose="02020603050405020304" pitchFamily="18" charset="0"/>
                <a:ea typeface="Times New Roman" panose="02020603050405020304" pitchFamily="18" charset="0"/>
              </a:rPr>
              <a:t>cũng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đồng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tình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ánh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lửa</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sẻ</a:t>
            </a:r>
            <a:r>
              <a:rPr lang="en-US" sz="1800" i="1" dirty="0">
                <a:solidFill>
                  <a:srgbClr val="000000"/>
                </a:solidFill>
                <a:effectLst/>
                <a:latin typeface="Times New Roman" panose="02020603050405020304" pitchFamily="18" charset="0"/>
                <a:ea typeface="Times New Roman" panose="02020603050405020304" pitchFamily="18" charset="0"/>
              </a:rPr>
              <a:t> chia </a:t>
            </a:r>
            <a:r>
              <a:rPr lang="en-US" sz="1800" i="1" dirty="0" err="1">
                <a:solidFill>
                  <a:srgbClr val="000000"/>
                </a:solidFill>
                <a:effectLst/>
                <a:latin typeface="Times New Roman" panose="02020603050405020304" pitchFamily="18" charset="0"/>
                <a:ea typeface="Times New Roman" panose="02020603050405020304" pitchFamily="18" charset="0"/>
              </a:rPr>
              <a:t>là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ánh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lửa</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lan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tỏa</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đồng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tiền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kinh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doanh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đồng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tiền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sinh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lợi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Đôi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môi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hé</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mở</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mới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thu</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nhận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được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nụ</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cười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Bàn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tay</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có</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mở</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rộng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trao</a:t>
            </a:r>
            <a:r>
              <a:rPr lang="en-US" sz="1800" i="1" dirty="0">
                <a:solidFill>
                  <a:srgbClr val="000000"/>
                </a:solidFill>
                <a:effectLst/>
                <a:latin typeface="Times New Roman" panose="02020603050405020304" pitchFamily="18" charset="0"/>
                <a:ea typeface="Times New Roman" panose="02020603050405020304" pitchFamily="18" charset="0"/>
              </a:rPr>
              <a:t> ban, </a:t>
            </a:r>
            <a:r>
              <a:rPr lang="en-US" sz="1800" i="1" dirty="0" err="1">
                <a:solidFill>
                  <a:srgbClr val="000000"/>
                </a:solidFill>
                <a:effectLst/>
                <a:latin typeface="Times New Roman" panose="02020603050405020304" pitchFamily="18" charset="0"/>
                <a:ea typeface="Times New Roman" panose="02020603050405020304" pitchFamily="18" charset="0"/>
              </a:rPr>
              <a:t>tâm</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hồn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mới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tràn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ngập</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niềm</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vui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sướng</a:t>
            </a:r>
            <a:r>
              <a:rPr lang="en-US" sz="1800" i="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err="1">
                <a:solidFill>
                  <a:srgbClr val="000000"/>
                </a:solidFill>
                <a:effectLst/>
                <a:latin typeface="Times New Roman" panose="02020603050405020304" pitchFamily="18" charset="0"/>
                <a:ea typeface="Times New Roman" panose="02020603050405020304" pitchFamily="18" charset="0"/>
              </a:rPr>
              <a:t>Thật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bất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hạnh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cho</a:t>
            </a:r>
            <a:r>
              <a:rPr lang="en-US" sz="1800" i="1" dirty="0">
                <a:solidFill>
                  <a:srgbClr val="000000"/>
                </a:solidFill>
                <a:effectLst/>
                <a:latin typeface="Times New Roman" panose="02020603050405020304" pitchFamily="18" charset="0"/>
                <a:ea typeface="Times New Roman" panose="02020603050405020304" pitchFamily="18" charset="0"/>
              </a:rPr>
              <a:t> ai </a:t>
            </a:r>
            <a:r>
              <a:rPr lang="en-US" sz="1800" i="1" dirty="0" err="1">
                <a:solidFill>
                  <a:srgbClr val="000000"/>
                </a:solidFill>
                <a:effectLst/>
                <a:latin typeface="Times New Roman" panose="02020603050405020304" pitchFamily="18" charset="0"/>
                <a:ea typeface="Times New Roman" panose="02020603050405020304" pitchFamily="18" charset="0"/>
              </a:rPr>
              <a:t>cả</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cuộc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đời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chỉ</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biết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giữ</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riêng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cho</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mình</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Sự</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sống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trong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họ</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rồi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cũng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sẽ</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chết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dần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chết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mòn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như</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trong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lòng</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biển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Chết</a:t>
            </a:r>
            <a:r>
              <a:rPr lang="en-US" sz="1800" i="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a:spcBef>
                <a:spcPts val="0"/>
              </a:spcBef>
              <a:spcAft>
                <a:spcPts val="0"/>
              </a:spcAft>
            </a:pPr>
            <a:r>
              <a:rPr lang="en-US" sz="1800" i="1" dirty="0">
                <a:solidFill>
                  <a:srgbClr val="000000"/>
                </a:solidFill>
                <a:effectLst/>
                <a:latin typeface="Times New Roman" panose="02020603050405020304" pitchFamily="18" charset="0"/>
                <a:ea typeface="Times New Roman" panose="02020603050405020304" pitchFamily="18" charset="0"/>
              </a:rPr>
              <a:t>(Theo </a:t>
            </a:r>
            <a:r>
              <a:rPr lang="en-US" sz="1800" i="1" dirty="0" err="1">
                <a:solidFill>
                  <a:srgbClr val="000000"/>
                </a:solidFill>
                <a:effectLst/>
                <a:latin typeface="Times New Roman" panose="02020603050405020304" pitchFamily="18" charset="0"/>
                <a:ea typeface="Times New Roman" panose="02020603050405020304" pitchFamily="18" charset="0"/>
              </a:rPr>
              <a:t>Cửa</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sổ</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tâm</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hồn</a:t>
            </a:r>
            <a:r>
              <a:rPr lang="en-US" sz="1800" i="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607601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DẤU ẤN HỒ KHANH</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 Nhật Văn)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8EBF702C-A1A9-4BB2-A9EE-02A87B22D67A}"/>
              </a:ext>
            </a:extLst>
          </p:cNvPr>
          <p:cNvSpPr txBox="1"/>
          <p:nvPr/>
        </p:nvSpPr>
        <p:spPr>
          <a:xfrm>
            <a:off x="0" y="685800"/>
            <a:ext cx="9067800" cy="3108543"/>
          </a:xfrm>
          <a:prstGeom prst="rect">
            <a:avLst/>
          </a:prstGeom>
          <a:noFill/>
        </p:spPr>
        <p:txBody>
          <a:bodyPr wrap="square" rtlCol="0">
            <a:spAutoFit/>
          </a:bodyPr>
          <a:lstStyle/>
          <a:p>
            <a:pPr marL="0" marR="0" algn="just">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Cho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Galile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Chết</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rPr>
              <a:t> Anh/</a:t>
            </a:r>
            <a:r>
              <a:rPr lang="en-US" sz="2800" dirty="0" err="1">
                <a:solidFill>
                  <a:srgbClr val="000000"/>
                </a:solidFill>
                <a:effectLst/>
                <a:latin typeface="Times New Roman" panose="02020603050405020304" pitchFamily="18" charset="0"/>
                <a:ea typeface="Times New Roman" panose="02020603050405020304" pitchFamily="18" charset="0"/>
              </a:rPr>
              <a:t>chị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ngắn</a:t>
            </a:r>
            <a:r>
              <a:rPr lang="en-US" sz="2800" dirty="0">
                <a:effectLst/>
                <a:latin typeface="Times New Roman" panose="02020603050405020304" pitchFamily="18" charset="0"/>
                <a:ea typeface="Times New Roman" panose="02020603050405020304" pitchFamily="18" charset="0"/>
              </a:rPr>
              <a:t> (5 - 7 </a:t>
            </a:r>
            <a:r>
              <a:rPr lang="en-US" sz="2800" dirty="0" err="1">
                <a:effectLst/>
                <a:latin typeface="Times New Roman" panose="02020603050405020304" pitchFamily="18" charset="0"/>
                <a:ea typeface="Times New Roman" panose="02020603050405020304" pitchFamily="18" charset="0"/>
              </a:rPr>
              <a:t>dòng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rPr>
              <a:t>chị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riêng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63966045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marL="0" marR="0" algn="ctr">
              <a:spcBef>
                <a:spcPts val="0"/>
              </a:spcBef>
              <a:spcAft>
                <a:spcPts val="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DẤU ẤN HỒ KHANH</a:t>
            </a:r>
            <a:endParaRPr lang="en-US" sz="1800" dirty="0">
              <a:effectLst/>
              <a:latin typeface="Times New Roman" panose="02020603050405020304" pitchFamily="18" charset="0"/>
              <a:ea typeface="Times New Roman" panose="02020603050405020304" pitchFamily="18" charset="0"/>
            </a:endParaRPr>
          </a:p>
          <a:p>
            <a:pPr marL="2286000" marR="0" indent="457200" algn="ctr">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 Nhật Văn)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8EBF702C-A1A9-4BB2-A9EE-02A87B22D67A}"/>
              </a:ext>
            </a:extLst>
          </p:cNvPr>
          <p:cNvSpPr txBox="1"/>
          <p:nvPr/>
        </p:nvSpPr>
        <p:spPr>
          <a:xfrm>
            <a:off x="0" y="685800"/>
            <a:ext cx="9067800" cy="5661230"/>
          </a:xfrm>
          <a:prstGeom prst="rect">
            <a:avLst/>
          </a:prstGeom>
          <a:noFill/>
        </p:spPr>
        <p:txBody>
          <a:bodyPr wrap="square" rtlCol="0">
            <a:spAutoFit/>
          </a:bodyPr>
          <a:lstStyle/>
          <a:p>
            <a:pPr marL="0" marR="0" indent="22860" algn="just">
              <a:lnSpc>
                <a:spcPct val="118000"/>
              </a:lnSpc>
              <a:spcBef>
                <a:spcPts val="0"/>
              </a:spcBef>
              <a:spcAft>
                <a:spcPts val="200"/>
              </a:spcAft>
            </a:pPr>
            <a:r>
              <a:rPr lang="en-US" sz="2400" b="1" dirty="0" err="1">
                <a:effectLst/>
                <a:latin typeface="Times New Roman" panose="02020603050405020304" pitchFamily="18" charset="0"/>
                <a:ea typeface="Times New Roman" panose="02020603050405020304" pitchFamily="18" charset="0"/>
              </a:rPr>
              <a:t>Gợi</a:t>
            </a:r>
            <a:r>
              <a:rPr lang="en-US" sz="2400" b="1" dirty="0">
                <a:effectLst/>
                <a:latin typeface="Times New Roman" panose="02020603050405020304" pitchFamily="18" charset="0"/>
                <a:ea typeface="Times New Roman" panose="02020603050405020304" pitchFamily="18" charset="0"/>
              </a:rPr>
              <a:t> ý trả </a:t>
            </a:r>
            <a:r>
              <a:rPr lang="en-US" sz="2400" b="1" dirty="0" err="1">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rPr>
              <a:t>1</a:t>
            </a:r>
            <a:r>
              <a:rPr lang="vi-VN" sz="2400" dirty="0">
                <a:solidFill>
                  <a:srgbClr val="000000"/>
                </a:solidFill>
                <a:effectLst/>
                <a:latin typeface="Times New Roman" panose="02020603050405020304" pitchFamily="18" charset="0"/>
                <a:ea typeface="Times New Roman" panose="02020603050405020304" pitchFamily="18" charset="0"/>
              </a:rPr>
              <a:t>. Những phương thức biểu đạt: tự sự, thuyết minh, miêu tả, nghị luận.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rPr>
              <a:t>2.</a:t>
            </a:r>
            <a:r>
              <a:rPr lang="vi-VN" sz="2400" dirty="0">
                <a:solidFill>
                  <a:srgbClr val="000000"/>
                </a:solidFill>
                <a:effectLst/>
                <a:latin typeface="Times New Roman" panose="02020603050405020304" pitchFamily="18" charset="0"/>
                <a:ea typeface="Times New Roman" panose="02020603050405020304" pitchFamily="18" charset="0"/>
              </a:rPr>
              <a:t> Điểm giống nhau: cả hai biển hồ này đều được đón nhận nguồn nước từ sông Jordan.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Điểm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khác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nhau</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300"/>
              <a:buFont typeface="Times New Roman" panose="02020603050405020304" pitchFamily="18" charset="0"/>
              <a:buChar char="-"/>
            </a:pPr>
            <a:r>
              <a:rPr lang="en-US" sz="2400" dirty="0" err="1">
                <a:solidFill>
                  <a:srgbClr val="000000"/>
                </a:solidFill>
                <a:effectLst/>
                <a:latin typeface="Times New Roman" panose="02020603050405020304" pitchFamily="18" charset="0"/>
                <a:ea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riêng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chia </a:t>
            </a:r>
            <a:r>
              <a:rPr lang="en-US" sz="2400" dirty="0" err="1">
                <a:solidFill>
                  <a:srgbClr val="000000"/>
                </a:solidFill>
                <a:effectLst/>
                <a:latin typeface="Times New Roman" panose="02020603050405020304" pitchFamily="18" charset="0"/>
                <a:ea typeface="Times New Roman" panose="02020603050405020304" pitchFamily="18" charset="0"/>
              </a:rPr>
              <a:t>sẻ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mặn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chát</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Galilê</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sông</a:t>
            </a:r>
            <a:r>
              <a:rPr lang="en-US" sz="2400" dirty="0">
                <a:solidFill>
                  <a:srgbClr val="000000"/>
                </a:solidFill>
                <a:effectLst/>
                <a:latin typeface="Times New Roman" panose="02020603050405020304" pitchFamily="18" charset="0"/>
                <a:ea typeface="Times New Roman" panose="02020603050405020304" pitchFamily="18" charset="0"/>
              </a:rPr>
              <a:t> Jordan </a:t>
            </a:r>
            <a:r>
              <a:rPr lang="en-US" sz="2400" dirty="0" err="1">
                <a:solidFill>
                  <a:srgbClr val="000000"/>
                </a:solidFill>
                <a:effectLst/>
                <a:latin typeface="Times New Roman" panose="02020603050405020304" pitchFamily="18" charset="0"/>
                <a:ea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tràn</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nhờ</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muông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rPr>
              <a:t>Thí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trả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xung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Galilê</a:t>
            </a:r>
            <a:br>
              <a:rPr lang="en-US" sz="2400" dirty="0">
                <a:solidFill>
                  <a:srgbClr val="000000"/>
                </a:solidFill>
                <a:effectLst/>
                <a:latin typeface="Times New Roman" panose="02020603050405020304" pitchFamily="18" charset="0"/>
                <a:ea typeface="Times New Roman" panose="02020603050405020304" pitchFamily="18" charset="0"/>
              </a:rPr>
            </a:br>
            <a:r>
              <a:rPr lang="en-US" sz="2400" dirty="0" err="1">
                <a:solidFill>
                  <a:srgbClr val="000000"/>
                </a:solidFill>
                <a:effectLst/>
                <a:latin typeface="Times New Roman" panose="02020603050405020304" pitchFamily="18" charset="0"/>
                <a:ea typeface="Times New Roman" panose="02020603050405020304" pitchFamily="18" charset="0"/>
              </a:rPr>
              <a:t>đem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indent="22860" algn="just">
              <a:lnSpc>
                <a:spcPct val="118000"/>
              </a:lnSpc>
              <a:spcBef>
                <a:spcPts val="0"/>
              </a:spcBef>
              <a:spcAft>
                <a:spcPts val="200"/>
              </a:spcAft>
            </a:pPr>
            <a:endParaRPr lang="en-US" dirty="0"/>
          </a:p>
        </p:txBody>
      </p:sp>
    </p:spTree>
    <p:extLst>
      <p:ext uri="{BB962C8B-B14F-4D97-AF65-F5344CB8AC3E}">
        <p14:creationId xmlns:p14="http://schemas.microsoft.com/office/powerpoint/2010/main" val="61661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86360" y="762000"/>
            <a:ext cx="9067800" cy="6370975"/>
          </a:xfrm>
          <a:prstGeom prst="rect">
            <a:avLst/>
          </a:prstGeom>
          <a:noFill/>
        </p:spPr>
        <p:txBody>
          <a:bodyPr wrap="square" rtlCol="0">
            <a:spAutoFit/>
          </a:bodyPr>
          <a:lstStyle/>
          <a:p>
            <a:pPr algn="ctr"/>
            <a:r>
              <a:rPr lang="vi-VN" sz="2400" b="1" dirty="0">
                <a:latin typeface="Times New Roman" panose="02020603050405020304" pitchFamily="18" charset="0"/>
                <a:cs typeface="Times New Roman" panose="02020603050405020304" pitchFamily="18" charset="0"/>
              </a:rPr>
              <a:t>BÀI MẪU THAM KHẢO</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Truyện ngụ ngôn vốn là những câu chuyện đúc kết những bài học vô cùng giá trị của ông cha truyền lại cho đời sau. Đó đều là những lời răn dạy quý báu mà người đời sau cần đọc và học hỏi. Một trong số những câu chuyện ngụ ngôn làm em ấn tượng nhất đó là câu chuyện: Ếch ngồi đáy giếng. Một câu chuyện quen thuộc, đơn giản nhưng chứa đựng bài học sâu sắc về cách làm người.</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“Có một con ếch sống lâu ngày trong một cái giếng nọ. Xung quanh nó chỉ có vài con nhái, cua, ốc bé nhỏ.” Do đã sống lâu ngày trong cái giếng nhỏ, tách biệt với cuộc sống bên ngoài và chỉ tiếp xúc với những con vật nhỏ bé hơn mình nên ếch ta tỏ ra rất kiêu ngạo, bằng chứng là: “Hằng ngày nó cất tiếng kêu ồm ộp làm vang động cả giếng, khiến các con vật nhỏ bé kia rất hoảng sợ.” Trong không gian chật hẹp nơi đáy giếng, ếch ta nghĩ mình là chúa tể, và những con vật xung quanh đều phải khiếp sợ mình. Để rồi ếch tự cho rằng mình là nhất, không loài vật nào có thể chế ngự được nó.</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03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2" descr="h"/>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5750" name="nhacthaoluan.wma">
            <a:hlinkClick r:id="" action="ppaction://media"/>
          </p:cNvPr>
          <p:cNvPicPr>
            <a:picLocks noRot="1" noChangeAspect="1" noChangeArrowheads="1"/>
          </p:cNvPicPr>
          <p:nvPr>
            <a:audioFile r:link="rId1"/>
          </p:nvPr>
        </p:nvPicPr>
        <p:blipFill>
          <a:blip r:embed="rId4"/>
          <a:srcRect/>
          <a:stretch>
            <a:fillRect/>
          </a:stretch>
        </p:blipFill>
        <p:spPr bwMode="auto">
          <a:xfrm>
            <a:off x="6477000" y="6705600"/>
            <a:ext cx="304800" cy="304800"/>
          </a:xfrm>
          <a:prstGeom prst="rect">
            <a:avLst/>
          </a:prstGeom>
          <a:noFill/>
          <a:ln w="9525">
            <a:noFill/>
            <a:miter lim="800000"/>
            <a:headEnd/>
            <a:tailEnd/>
          </a:ln>
        </p:spPr>
      </p:pic>
      <p:pic>
        <p:nvPicPr>
          <p:cNvPr id="2052" name="Picture 7" descr="3d butterfly"/>
          <p:cNvPicPr>
            <a:picLocks noChangeAspect="1" noChangeArrowheads="1" noCrop="1"/>
          </p:cNvPicPr>
          <p:nvPr/>
        </p:nvPicPr>
        <p:blipFill>
          <a:blip r:embed="rId5"/>
          <a:srcRect/>
          <a:stretch>
            <a:fillRect/>
          </a:stretch>
        </p:blipFill>
        <p:spPr bwMode="auto">
          <a:xfrm>
            <a:off x="6781800" y="5715000"/>
            <a:ext cx="1219200" cy="711200"/>
          </a:xfrm>
          <a:prstGeom prst="rect">
            <a:avLst/>
          </a:prstGeom>
          <a:noFill/>
          <a:ln w="9525">
            <a:noFill/>
            <a:miter lim="800000"/>
            <a:headEnd/>
            <a:tailEnd/>
          </a:ln>
        </p:spPr>
      </p:pic>
      <p:pic>
        <p:nvPicPr>
          <p:cNvPr id="2053" name="Picture 8" descr="3d butterfly"/>
          <p:cNvPicPr>
            <a:picLocks noChangeAspect="1" noChangeArrowheads="1" noCrop="1"/>
          </p:cNvPicPr>
          <p:nvPr/>
        </p:nvPicPr>
        <p:blipFill>
          <a:blip r:embed="rId5"/>
          <a:srcRect/>
          <a:stretch>
            <a:fillRect/>
          </a:stretch>
        </p:blipFill>
        <p:spPr bwMode="auto">
          <a:xfrm>
            <a:off x="1905000" y="0"/>
            <a:ext cx="914400" cy="533400"/>
          </a:xfrm>
          <a:prstGeom prst="rect">
            <a:avLst/>
          </a:prstGeom>
          <a:noFill/>
          <a:ln w="9525">
            <a:noFill/>
            <a:miter lim="800000"/>
            <a:headEnd/>
            <a:tailEnd/>
          </a:ln>
        </p:spPr>
      </p:pic>
      <p:pic>
        <p:nvPicPr>
          <p:cNvPr id="2054" name="Picture 9" descr="kitty"/>
          <p:cNvPicPr>
            <a:picLocks noChangeAspect="1" noChangeArrowheads="1" noCrop="1"/>
          </p:cNvPicPr>
          <p:nvPr/>
        </p:nvPicPr>
        <p:blipFill>
          <a:blip r:embed="rId6"/>
          <a:srcRect/>
          <a:stretch>
            <a:fillRect/>
          </a:stretch>
        </p:blipFill>
        <p:spPr bwMode="auto">
          <a:xfrm>
            <a:off x="4648200" y="5029200"/>
            <a:ext cx="1409700" cy="1447800"/>
          </a:xfrm>
          <a:prstGeom prst="rect">
            <a:avLst/>
          </a:prstGeom>
          <a:noFill/>
          <a:ln w="9525">
            <a:noFill/>
            <a:miter lim="800000"/>
            <a:headEnd/>
            <a:tailEnd/>
          </a:ln>
        </p:spPr>
      </p:pic>
      <p:pic>
        <p:nvPicPr>
          <p:cNvPr id="2055" name="Picture 10" descr="3d butterfly"/>
          <p:cNvPicPr>
            <a:picLocks noChangeAspect="1" noChangeArrowheads="1" noCrop="1"/>
          </p:cNvPicPr>
          <p:nvPr/>
        </p:nvPicPr>
        <p:blipFill>
          <a:blip r:embed="rId5"/>
          <a:srcRect/>
          <a:stretch>
            <a:fillRect/>
          </a:stretch>
        </p:blipFill>
        <p:spPr bwMode="auto">
          <a:xfrm>
            <a:off x="381000" y="533400"/>
            <a:ext cx="1219200" cy="711200"/>
          </a:xfrm>
          <a:prstGeom prst="rect">
            <a:avLst/>
          </a:prstGeom>
          <a:noFill/>
          <a:ln w="9525">
            <a:noFill/>
            <a:miter lim="800000"/>
            <a:headEnd/>
            <a:tailEnd/>
          </a:ln>
        </p:spPr>
      </p:pic>
      <p:pic>
        <p:nvPicPr>
          <p:cNvPr id="2056" name="Picture 11" descr="ani_rose"/>
          <p:cNvPicPr>
            <a:picLocks noChangeAspect="1" noChangeArrowheads="1" noCrop="1"/>
          </p:cNvPicPr>
          <p:nvPr/>
        </p:nvPicPr>
        <p:blipFill>
          <a:blip r:embed="rId7"/>
          <a:srcRect/>
          <a:stretch>
            <a:fillRect/>
          </a:stretch>
        </p:blipFill>
        <p:spPr bwMode="auto">
          <a:xfrm>
            <a:off x="1524000" y="6381750"/>
            <a:ext cx="476250" cy="476250"/>
          </a:xfrm>
          <a:prstGeom prst="rect">
            <a:avLst/>
          </a:prstGeom>
          <a:noFill/>
          <a:ln w="9525">
            <a:noFill/>
            <a:miter lim="800000"/>
            <a:headEnd/>
            <a:tailEnd/>
          </a:ln>
        </p:spPr>
      </p:pic>
      <p:pic>
        <p:nvPicPr>
          <p:cNvPr id="2057" name="Picture 13" descr="ani_rose"/>
          <p:cNvPicPr>
            <a:picLocks noChangeAspect="1" noChangeArrowheads="1" noCrop="1"/>
          </p:cNvPicPr>
          <p:nvPr/>
        </p:nvPicPr>
        <p:blipFill>
          <a:blip r:embed="rId7"/>
          <a:srcRect/>
          <a:stretch>
            <a:fillRect/>
          </a:stretch>
        </p:blipFill>
        <p:spPr bwMode="auto">
          <a:xfrm>
            <a:off x="2209800" y="6381750"/>
            <a:ext cx="476250" cy="476250"/>
          </a:xfrm>
          <a:prstGeom prst="rect">
            <a:avLst/>
          </a:prstGeom>
          <a:noFill/>
          <a:ln w="9525">
            <a:noFill/>
            <a:miter lim="800000"/>
            <a:headEnd/>
            <a:tailEnd/>
          </a:ln>
        </p:spPr>
      </p:pic>
      <p:pic>
        <p:nvPicPr>
          <p:cNvPr id="2058" name="Picture 14" descr="ani_rose"/>
          <p:cNvPicPr>
            <a:picLocks noChangeAspect="1" noChangeArrowheads="1" noCrop="1"/>
          </p:cNvPicPr>
          <p:nvPr/>
        </p:nvPicPr>
        <p:blipFill>
          <a:blip r:embed="rId7"/>
          <a:srcRect/>
          <a:stretch>
            <a:fillRect/>
          </a:stretch>
        </p:blipFill>
        <p:spPr bwMode="auto">
          <a:xfrm>
            <a:off x="2667000" y="6381750"/>
            <a:ext cx="476250" cy="476250"/>
          </a:xfrm>
          <a:prstGeom prst="rect">
            <a:avLst/>
          </a:prstGeom>
          <a:noFill/>
          <a:ln w="9525">
            <a:noFill/>
            <a:miter lim="800000"/>
            <a:headEnd/>
            <a:tailEnd/>
          </a:ln>
        </p:spPr>
      </p:pic>
      <p:pic>
        <p:nvPicPr>
          <p:cNvPr id="2059" name="Picture 15" descr="ani_rose"/>
          <p:cNvPicPr>
            <a:picLocks noChangeAspect="1" noChangeArrowheads="1" noCrop="1"/>
          </p:cNvPicPr>
          <p:nvPr/>
        </p:nvPicPr>
        <p:blipFill>
          <a:blip r:embed="rId7"/>
          <a:srcRect/>
          <a:stretch>
            <a:fillRect/>
          </a:stretch>
        </p:blipFill>
        <p:spPr bwMode="auto">
          <a:xfrm>
            <a:off x="3505200" y="6381750"/>
            <a:ext cx="476250" cy="476250"/>
          </a:xfrm>
          <a:prstGeom prst="rect">
            <a:avLst/>
          </a:prstGeom>
          <a:noFill/>
          <a:ln w="9525">
            <a:noFill/>
            <a:miter lim="800000"/>
            <a:headEnd/>
            <a:tailEnd/>
          </a:ln>
        </p:spPr>
      </p:pic>
      <p:pic>
        <p:nvPicPr>
          <p:cNvPr id="2060" name="Picture 16" descr="ani_rose"/>
          <p:cNvPicPr>
            <a:picLocks noChangeAspect="1" noChangeArrowheads="1" noCrop="1"/>
          </p:cNvPicPr>
          <p:nvPr/>
        </p:nvPicPr>
        <p:blipFill>
          <a:blip r:embed="rId7"/>
          <a:srcRect/>
          <a:stretch>
            <a:fillRect/>
          </a:stretch>
        </p:blipFill>
        <p:spPr bwMode="auto">
          <a:xfrm>
            <a:off x="4114800" y="6381750"/>
            <a:ext cx="476250" cy="476250"/>
          </a:xfrm>
          <a:prstGeom prst="rect">
            <a:avLst/>
          </a:prstGeom>
          <a:noFill/>
          <a:ln w="9525">
            <a:noFill/>
            <a:miter lim="800000"/>
            <a:headEnd/>
            <a:tailEnd/>
          </a:ln>
        </p:spPr>
      </p:pic>
      <p:pic>
        <p:nvPicPr>
          <p:cNvPr id="2061" name="Picture 17" descr="ani_rose"/>
          <p:cNvPicPr>
            <a:picLocks noChangeAspect="1" noChangeArrowheads="1" noCrop="1"/>
          </p:cNvPicPr>
          <p:nvPr/>
        </p:nvPicPr>
        <p:blipFill>
          <a:blip r:embed="rId7"/>
          <a:srcRect/>
          <a:stretch>
            <a:fillRect/>
          </a:stretch>
        </p:blipFill>
        <p:spPr bwMode="auto">
          <a:xfrm>
            <a:off x="1828800" y="6381750"/>
            <a:ext cx="476250" cy="476250"/>
          </a:xfrm>
          <a:prstGeom prst="rect">
            <a:avLst/>
          </a:prstGeom>
          <a:noFill/>
          <a:ln w="9525">
            <a:noFill/>
            <a:miter lim="800000"/>
            <a:headEnd/>
            <a:tailEnd/>
          </a:ln>
        </p:spPr>
      </p:pic>
      <p:pic>
        <p:nvPicPr>
          <p:cNvPr id="2062" name="Picture 18" descr="ani_rose"/>
          <p:cNvPicPr>
            <a:picLocks noChangeAspect="1" noChangeArrowheads="1" noCrop="1"/>
          </p:cNvPicPr>
          <p:nvPr/>
        </p:nvPicPr>
        <p:blipFill>
          <a:blip r:embed="rId7"/>
          <a:srcRect/>
          <a:stretch>
            <a:fillRect/>
          </a:stretch>
        </p:blipFill>
        <p:spPr bwMode="auto">
          <a:xfrm>
            <a:off x="6096000" y="6381750"/>
            <a:ext cx="476250" cy="476250"/>
          </a:xfrm>
          <a:prstGeom prst="rect">
            <a:avLst/>
          </a:prstGeom>
          <a:noFill/>
          <a:ln w="9525">
            <a:noFill/>
            <a:miter lim="800000"/>
            <a:headEnd/>
            <a:tailEnd/>
          </a:ln>
        </p:spPr>
      </p:pic>
      <p:pic>
        <p:nvPicPr>
          <p:cNvPr id="2063" name="Picture 19" descr="ani_rose"/>
          <p:cNvPicPr>
            <a:picLocks noChangeAspect="1" noChangeArrowheads="1" noCrop="1"/>
          </p:cNvPicPr>
          <p:nvPr/>
        </p:nvPicPr>
        <p:blipFill>
          <a:blip r:embed="rId7"/>
          <a:srcRect/>
          <a:stretch>
            <a:fillRect/>
          </a:stretch>
        </p:blipFill>
        <p:spPr bwMode="auto">
          <a:xfrm>
            <a:off x="304800" y="6381750"/>
            <a:ext cx="476250" cy="476250"/>
          </a:xfrm>
          <a:prstGeom prst="rect">
            <a:avLst/>
          </a:prstGeom>
          <a:noFill/>
          <a:ln w="9525">
            <a:noFill/>
            <a:miter lim="800000"/>
            <a:headEnd/>
            <a:tailEnd/>
          </a:ln>
        </p:spPr>
      </p:pic>
      <p:pic>
        <p:nvPicPr>
          <p:cNvPr id="2064" name="Picture 20" descr="ani_rose"/>
          <p:cNvPicPr>
            <a:picLocks noChangeAspect="1" noChangeArrowheads="1" noCrop="1"/>
          </p:cNvPicPr>
          <p:nvPr/>
        </p:nvPicPr>
        <p:blipFill>
          <a:blip r:embed="rId7"/>
          <a:srcRect/>
          <a:stretch>
            <a:fillRect/>
          </a:stretch>
        </p:blipFill>
        <p:spPr bwMode="auto">
          <a:xfrm>
            <a:off x="609600" y="6381750"/>
            <a:ext cx="476250" cy="476250"/>
          </a:xfrm>
          <a:prstGeom prst="rect">
            <a:avLst/>
          </a:prstGeom>
          <a:noFill/>
          <a:ln w="9525">
            <a:noFill/>
            <a:miter lim="800000"/>
            <a:headEnd/>
            <a:tailEnd/>
          </a:ln>
        </p:spPr>
      </p:pic>
      <p:pic>
        <p:nvPicPr>
          <p:cNvPr id="2065" name="Picture 21" descr="ani_rose"/>
          <p:cNvPicPr>
            <a:picLocks noChangeAspect="1" noChangeArrowheads="1" noCrop="1"/>
          </p:cNvPicPr>
          <p:nvPr/>
        </p:nvPicPr>
        <p:blipFill>
          <a:blip r:embed="rId7"/>
          <a:srcRect/>
          <a:stretch>
            <a:fillRect/>
          </a:stretch>
        </p:blipFill>
        <p:spPr bwMode="auto">
          <a:xfrm>
            <a:off x="4800600" y="6381750"/>
            <a:ext cx="476250" cy="476250"/>
          </a:xfrm>
          <a:prstGeom prst="rect">
            <a:avLst/>
          </a:prstGeom>
          <a:noFill/>
          <a:ln w="9525">
            <a:noFill/>
            <a:miter lim="800000"/>
            <a:headEnd/>
            <a:tailEnd/>
          </a:ln>
        </p:spPr>
      </p:pic>
      <p:pic>
        <p:nvPicPr>
          <p:cNvPr id="2066" name="Picture 22" descr="ani_rose"/>
          <p:cNvPicPr>
            <a:picLocks noChangeAspect="1" noChangeArrowheads="1" noCrop="1"/>
          </p:cNvPicPr>
          <p:nvPr/>
        </p:nvPicPr>
        <p:blipFill>
          <a:blip r:embed="rId7"/>
          <a:srcRect/>
          <a:stretch>
            <a:fillRect/>
          </a:stretch>
        </p:blipFill>
        <p:spPr bwMode="auto">
          <a:xfrm>
            <a:off x="5181600" y="6381750"/>
            <a:ext cx="476250" cy="476250"/>
          </a:xfrm>
          <a:prstGeom prst="rect">
            <a:avLst/>
          </a:prstGeom>
          <a:noFill/>
          <a:ln w="9525">
            <a:noFill/>
            <a:miter lim="800000"/>
            <a:headEnd/>
            <a:tailEnd/>
          </a:ln>
        </p:spPr>
      </p:pic>
      <p:pic>
        <p:nvPicPr>
          <p:cNvPr id="2067" name="Picture 23" descr="ani_rose"/>
          <p:cNvPicPr>
            <a:picLocks noChangeAspect="1" noChangeArrowheads="1" noCrop="1"/>
          </p:cNvPicPr>
          <p:nvPr/>
        </p:nvPicPr>
        <p:blipFill>
          <a:blip r:embed="rId7"/>
          <a:srcRect/>
          <a:stretch>
            <a:fillRect/>
          </a:stretch>
        </p:blipFill>
        <p:spPr bwMode="auto">
          <a:xfrm>
            <a:off x="5715000" y="6381750"/>
            <a:ext cx="476250" cy="476250"/>
          </a:xfrm>
          <a:prstGeom prst="rect">
            <a:avLst/>
          </a:prstGeom>
          <a:noFill/>
          <a:ln w="9525">
            <a:noFill/>
            <a:miter lim="800000"/>
            <a:headEnd/>
            <a:tailEnd/>
          </a:ln>
        </p:spPr>
      </p:pic>
      <p:sp>
        <p:nvSpPr>
          <p:cNvPr id="2068" name="TextBox 22"/>
          <p:cNvSpPr txBox="1">
            <a:spLocks noChangeArrowheads="1"/>
          </p:cNvSpPr>
          <p:nvPr/>
        </p:nvSpPr>
        <p:spPr bwMode="auto">
          <a:xfrm>
            <a:off x="1981200" y="228600"/>
            <a:ext cx="6781800" cy="1108075"/>
          </a:xfrm>
          <a:prstGeom prst="rect">
            <a:avLst/>
          </a:prstGeom>
          <a:noFill/>
          <a:ln w="9525">
            <a:noFill/>
            <a:miter lim="800000"/>
            <a:headEnd/>
            <a:tailEnd/>
          </a:ln>
        </p:spPr>
        <p:txBody>
          <a:bodyPr>
            <a:spAutoFit/>
          </a:bodyPr>
          <a:lstStyle/>
          <a:p>
            <a:pPr algn="ctr"/>
            <a:r>
              <a:rPr lang="en-US" sz="2400" b="1" dirty="0">
                <a:solidFill>
                  <a:srgbClr val="0070C0"/>
                </a:solidFill>
                <a:latin typeface="Times New Roman" pitchFamily="18" charset="0"/>
                <a:cs typeface="Times New Roman" pitchFamily="18" charset="0"/>
              </a:rPr>
              <a:t>FACE BOOK: NHUNG TÂY </a:t>
            </a:r>
            <a:endParaRPr lang="en-US" sz="2400" dirty="0">
              <a:solidFill>
                <a:srgbClr val="0070C0"/>
              </a:solidFill>
              <a:latin typeface="Times New Roman" pitchFamily="18" charset="0"/>
              <a:cs typeface="Times New Roman" pitchFamily="18" charset="0"/>
            </a:endParaRPr>
          </a:p>
          <a:p>
            <a:pPr algn="ctr"/>
            <a:r>
              <a:rPr lang="en-US" sz="2400" b="1" dirty="0">
                <a:solidFill>
                  <a:srgbClr val="0070C0"/>
                </a:solidFill>
                <a:latin typeface="Times New Roman" pitchFamily="18" charset="0"/>
                <a:cs typeface="Times New Roman" pitchFamily="18" charset="0"/>
              </a:rPr>
              <a:t>(0794862058)</a:t>
            </a:r>
            <a:endParaRPr lang="en-US" sz="2400" dirty="0">
              <a:solidFill>
                <a:srgbClr val="0070C0"/>
              </a:solidFill>
              <a:latin typeface="Times New Roman" pitchFamily="18" charset="0"/>
              <a:cs typeface="Times New Roman" pitchFamily="18" charset="0"/>
            </a:endParaRPr>
          </a:p>
          <a:p>
            <a:endParaRPr lang="en-US" dirty="0"/>
          </a:p>
        </p:txBody>
      </p:sp>
      <p:sp>
        <p:nvSpPr>
          <p:cNvPr id="2069" name="TextBox 24"/>
          <p:cNvSpPr txBox="1">
            <a:spLocks noChangeArrowheads="1"/>
          </p:cNvSpPr>
          <p:nvPr/>
        </p:nvSpPr>
        <p:spPr bwMode="auto">
          <a:xfrm>
            <a:off x="304800" y="2590800"/>
            <a:ext cx="8610600" cy="3046988"/>
          </a:xfrm>
          <a:prstGeom prst="rect">
            <a:avLst/>
          </a:prstGeom>
          <a:noFill/>
          <a:ln w="9525">
            <a:noFill/>
            <a:miter lim="800000"/>
            <a:headEnd/>
            <a:tailEnd/>
          </a:ln>
        </p:spPr>
        <p:txBody>
          <a:bodyPr>
            <a:spAutoFit/>
          </a:bodyPr>
          <a:lstStyle/>
          <a:p>
            <a:pPr algn="ctr"/>
            <a:r>
              <a:rPr lang="en-US" sz="3200" b="1" dirty="0">
                <a:solidFill>
                  <a:srgbClr val="FF0000"/>
                </a:solidFill>
                <a:latin typeface="Times New Roman" pitchFamily="18" charset="0"/>
                <a:cs typeface="Times New Roman" pitchFamily="18" charset="0"/>
              </a:rPr>
              <a:t>PHẦN ĐỌC HIỂU BÀI 6, 7 LỚP 7 KNTT KÌ II</a:t>
            </a:r>
          </a:p>
          <a:p>
            <a:pPr algn="ctr"/>
            <a:r>
              <a:rPr lang="en-US" sz="3200" b="1" dirty="0">
                <a:solidFill>
                  <a:srgbClr val="FF0000"/>
                </a:solidFill>
                <a:latin typeface="Times New Roman" pitchFamily="18" charset="0"/>
                <a:cs typeface="Times New Roman" pitchFamily="18" charset="0"/>
              </a:rPr>
              <a:t>BÀI 8 : </a:t>
            </a:r>
            <a:r>
              <a:rPr lang="en-US" sz="3200" b="1" dirty="0">
                <a:solidFill>
                  <a:srgbClr val="FF0000"/>
                </a:solidFill>
                <a:effectLst/>
                <a:latin typeface="Times New Roman" panose="02020603050405020304" pitchFamily="18" charset="0"/>
                <a:ea typeface="Times New Roman" panose="02020603050405020304" pitchFamily="18" charset="0"/>
              </a:rPr>
              <a:t>TRẢI NGHIỆM ĐỂ TRƯỞNG THÀNH</a:t>
            </a:r>
            <a:endParaRPr lang="en-US" sz="3200" b="1" dirty="0">
              <a:solidFill>
                <a:srgbClr val="FF0000"/>
              </a:solidFill>
              <a:latin typeface="Times New Roman" pitchFamily="18" charset="0"/>
              <a:cs typeface="Times New Roman" pitchFamily="18" charset="0"/>
            </a:endParaRPr>
          </a:p>
          <a:p>
            <a:pPr marL="0" marR="0" algn="ctr">
              <a:spcBef>
                <a:spcPts val="0"/>
              </a:spcBef>
              <a:spcAft>
                <a:spcPts val="0"/>
              </a:spcAft>
            </a:pPr>
            <a:r>
              <a:rPr lang="en-US" sz="3200" b="1" dirty="0">
                <a:solidFill>
                  <a:srgbClr val="FF0000"/>
                </a:solidFill>
                <a:effectLst/>
                <a:latin typeface="Times New Roman" panose="02020603050405020304" pitchFamily="18" charset="0"/>
                <a:ea typeface="Times New Roman" panose="02020603050405020304" pitchFamily="18" charset="0"/>
              </a:rPr>
              <a:t>ÔN TẬP VĂN BẢN:ÔN TẬP VĂN BẢN: BẢN ĐỒ DẪN ĐƯỜNG</a:t>
            </a:r>
            <a:endParaRPr lang="en-US" sz="3200" dirty="0">
              <a:effectLst/>
              <a:latin typeface="Times New Roman" panose="02020603050405020304" pitchFamily="18" charset="0"/>
              <a:ea typeface="Times New Roman" panose="02020603050405020304" pitchFamily="18" charset="0"/>
            </a:endParaRPr>
          </a:p>
          <a:p>
            <a:pPr marL="914400" marR="0" indent="457200" algn="ctr">
              <a:spcBef>
                <a:spcPts val="0"/>
              </a:spcBef>
              <a:spcAft>
                <a:spcPts val="0"/>
              </a:spcAft>
            </a:pPr>
            <a:r>
              <a:rPr lang="pt-BR" sz="3200" i="1" dirty="0">
                <a:solidFill>
                  <a:srgbClr val="FF0000"/>
                </a:solidFill>
                <a:effectLst/>
                <a:latin typeface="Times New Roman" panose="02020603050405020304" pitchFamily="18" charset="0"/>
                <a:ea typeface="Times New Roman" panose="02020603050405020304" pitchFamily="18" charset="0"/>
              </a:rPr>
              <a:t>(Đa-Ni-En Gốt-Li-Ép)</a:t>
            </a:r>
            <a:endParaRPr lang="en-US" sz="3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06969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66" fill="hold"/>
                                        <p:tgtEl>
                                          <p:spTgt spid="415750"/>
                                        </p:tgtEl>
                                      </p:cBhvr>
                                    </p:cmd>
                                  </p:childTnLst>
                                </p:cTn>
                              </p:par>
                            </p:childTnLst>
                          </p:cTn>
                        </p:par>
                      </p:childTnLst>
                    </p:cTn>
                  </p:par>
                  <p:par>
                    <p:cTn id="7" fill="hold">
                      <p:stCondLst>
                        <p:cond delay="indefinite"/>
                      </p:stCondLst>
                      <p:childTnLst>
                        <p:par>
                          <p:cTn id="8" fill="hold">
                            <p:stCondLst>
                              <p:cond delay="0"/>
                            </p:stCondLst>
                            <p:childTnLst>
                              <p:par>
                                <p:cTn id="9" presetID="34" presetClass="entr" presetSubtype="0" fill="hold" nodeType="clickEffect">
                                  <p:stCondLst>
                                    <p:cond delay="0"/>
                                  </p:stCondLst>
                                  <p:childTnLst>
                                    <p:set>
                                      <p:cBhvr>
                                        <p:cTn id="10" dur="1" fill="hold">
                                          <p:stCondLst>
                                            <p:cond delay="0"/>
                                          </p:stCondLst>
                                        </p:cTn>
                                        <p:tgtEl>
                                          <p:spTgt spid="415746"/>
                                        </p:tgtEl>
                                        <p:attrNameLst>
                                          <p:attrName>style.visibility</p:attrName>
                                        </p:attrNameLst>
                                      </p:cBhvr>
                                      <p:to>
                                        <p:strVal val="visible"/>
                                      </p:to>
                                    </p:set>
                                    <p:anim from="(-#ppt_w/2)" to="(#ppt_x)" calcmode="lin" valueType="num">
                                      <p:cBhvr>
                                        <p:cTn id="11" dur="600" fill="hold">
                                          <p:stCondLst>
                                            <p:cond delay="0"/>
                                          </p:stCondLst>
                                        </p:cTn>
                                        <p:tgtEl>
                                          <p:spTgt spid="415746"/>
                                        </p:tgtEl>
                                        <p:attrNameLst>
                                          <p:attrName>ppt_x</p:attrName>
                                        </p:attrNameLst>
                                      </p:cBhvr>
                                    </p:anim>
                                    <p:anim from="0" to="-1.0" calcmode="lin" valueType="num">
                                      <p:cBhvr>
                                        <p:cTn id="12" dur="200" decel="50000" autoRev="1" fill="hold">
                                          <p:stCondLst>
                                            <p:cond delay="600"/>
                                          </p:stCondLst>
                                        </p:cTn>
                                        <p:tgtEl>
                                          <p:spTgt spid="415746"/>
                                        </p:tgtEl>
                                        <p:attrNameLst>
                                          <p:attrName>xshear</p:attrName>
                                        </p:attrNameLst>
                                      </p:cBhvr>
                                    </p:anim>
                                    <p:animScale>
                                      <p:cBhvr>
                                        <p:cTn id="13" dur="200" decel="100000" autoRev="1" fill="hold">
                                          <p:stCondLst>
                                            <p:cond delay="600"/>
                                          </p:stCondLst>
                                        </p:cTn>
                                        <p:tgtEl>
                                          <p:spTgt spid="415746"/>
                                        </p:tgtEl>
                                      </p:cBhvr>
                                      <p:from x="100000" y="100000"/>
                                      <p:to x="80000" y="100000"/>
                                    </p:animScale>
                                    <p:anim by="(#ppt_h/3+#ppt_w*0.1)" calcmode="lin" valueType="num">
                                      <p:cBhvr additive="sum">
                                        <p:cTn id="14" dur="200" decel="100000" autoRev="1" fill="hold">
                                          <p:stCondLst>
                                            <p:cond delay="600"/>
                                          </p:stCondLst>
                                        </p:cTn>
                                        <p:tgtEl>
                                          <p:spTgt spid="41574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15"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415750"/>
                </p:tgtEl>
              </p:cMediaNode>
            </p:audio>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762000"/>
            <a:ext cx="9144000" cy="5909310"/>
          </a:xfrm>
          <a:prstGeom prst="rect">
            <a:avLst/>
          </a:prstGeom>
          <a:noFill/>
        </p:spPr>
        <p:txBody>
          <a:bodyPr wrap="square" rtlCol="0">
            <a:spAutoFit/>
          </a:bodyPr>
          <a:lstStyle/>
          <a:p>
            <a:pPr marL="0" marR="0">
              <a:spcBef>
                <a:spcPts val="0"/>
              </a:spcBef>
              <a:spcAft>
                <a:spcPts val="0"/>
              </a:spcAft>
            </a:pPr>
            <a:r>
              <a:rPr lang="pt-BR" sz="1800" b="1" dirty="0">
                <a:effectLst/>
                <a:latin typeface="Times New Roman" panose="02020603050405020304" pitchFamily="18" charset="0"/>
                <a:ea typeface="Times New Roman" panose="02020603050405020304" pitchFamily="18" charset="0"/>
              </a:rPr>
              <a:t>I</a:t>
            </a:r>
            <a:r>
              <a:rPr lang="pt-BR" sz="2400" b="1" dirty="0">
                <a:effectLst/>
                <a:latin typeface="Times New Roman" panose="02020603050405020304" pitchFamily="18" charset="0"/>
                <a:ea typeface="Times New Roman" panose="02020603050405020304" pitchFamily="18" charset="0"/>
              </a:rPr>
              <a:t>. Kiến thức chung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i="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i="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i="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Đa-ni-en Gốt-li-ép (1946)</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Là nhà tâm lý học thực hành, bác sĩ tâm lí gia đình đồng thời là chuyên gia sức khỏe gia đình, người Mỹ</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Tác phẩm chính: </a:t>
            </a:r>
            <a:r>
              <a:rPr lang="vi-VN" sz="2400" i="1" dirty="0">
                <a:solidFill>
                  <a:srgbClr val="222222"/>
                </a:solidFill>
                <a:effectLst/>
                <a:latin typeface="Times New Roman" panose="02020603050405020304" pitchFamily="18" charset="0"/>
                <a:ea typeface="Times New Roman" panose="02020603050405020304" pitchFamily="18" charset="0"/>
              </a:rPr>
              <a:t>Tiếng nói của xung đột </a:t>
            </a:r>
            <a:r>
              <a:rPr lang="vi-VN" sz="2400" dirty="0">
                <a:solidFill>
                  <a:srgbClr val="222222"/>
                </a:solidFill>
                <a:effectLst/>
                <a:latin typeface="Times New Roman" panose="02020603050405020304" pitchFamily="18" charset="0"/>
                <a:ea typeface="Times New Roman" panose="02020603050405020304" pitchFamily="18" charset="0"/>
              </a:rPr>
              <a:t>(2001), </a:t>
            </a:r>
            <a:r>
              <a:rPr lang="vi-VN" sz="2400" i="1" dirty="0">
                <a:solidFill>
                  <a:srgbClr val="222222"/>
                </a:solidFill>
                <a:effectLst/>
                <a:latin typeface="Times New Roman" panose="02020603050405020304" pitchFamily="18" charset="0"/>
                <a:ea typeface="Times New Roman" panose="02020603050405020304" pitchFamily="18" charset="0"/>
              </a:rPr>
              <a:t>Những bức thư gửi cháu Sam </a:t>
            </a:r>
            <a:r>
              <a:rPr lang="vi-VN" sz="2400" dirty="0">
                <a:solidFill>
                  <a:srgbClr val="222222"/>
                </a:solidFill>
                <a:effectLst/>
                <a:latin typeface="Times New Roman" panose="02020603050405020304" pitchFamily="18" charset="0"/>
                <a:ea typeface="Times New Roman" panose="02020603050405020304" pitchFamily="18" charset="0"/>
              </a:rPr>
              <a:t>(2006), </a:t>
            </a:r>
            <a:r>
              <a:rPr lang="vi-VN" sz="2400" i="1" dirty="0">
                <a:solidFill>
                  <a:srgbClr val="222222"/>
                </a:solidFill>
                <a:effectLst/>
                <a:latin typeface="Times New Roman" panose="02020603050405020304" pitchFamily="18" charset="0"/>
                <a:ea typeface="Times New Roman" panose="02020603050405020304" pitchFamily="18" charset="0"/>
              </a:rPr>
              <a:t>Tiếng nói trong gia đình</a:t>
            </a:r>
            <a:r>
              <a:rPr lang="vi-VN" sz="2400" dirty="0">
                <a:solidFill>
                  <a:srgbClr val="222222"/>
                </a:solidFill>
                <a:effectLst/>
                <a:latin typeface="Times New Roman" panose="02020603050405020304" pitchFamily="18" charset="0"/>
                <a:ea typeface="Times New Roman" panose="02020603050405020304" pitchFamily="18" charset="0"/>
              </a:rPr>
              <a:t> (2007)….</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222222"/>
                </a:solidFill>
                <a:effectLst/>
                <a:latin typeface="Times New Roman" panose="02020603050405020304" pitchFamily="18" charset="0"/>
                <a:ea typeface="Times New Roman" panose="02020603050405020304" pitchFamily="18" charset="0"/>
              </a:rPr>
              <a:t>2. Tác phẩm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222222"/>
                </a:solidFill>
                <a:effectLst/>
                <a:latin typeface="Times New Roman" panose="02020603050405020304" pitchFamily="18" charset="0"/>
                <a:ea typeface="Times New Roman" panose="02020603050405020304" pitchFamily="18" charset="0"/>
              </a:rPr>
              <a:t>a. Xuất xứ</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Trích từ cuốn sách </a:t>
            </a:r>
            <a:r>
              <a:rPr lang="vi-VN" sz="2400" i="1" dirty="0">
                <a:solidFill>
                  <a:srgbClr val="222222"/>
                </a:solidFill>
                <a:effectLst/>
                <a:latin typeface="Times New Roman" panose="02020603050405020304" pitchFamily="18" charset="0"/>
                <a:ea typeface="Times New Roman" panose="02020603050405020304" pitchFamily="18" charset="0"/>
              </a:rPr>
              <a:t>Những bức thư gửi cháu Sam</a:t>
            </a:r>
            <a:r>
              <a:rPr lang="vi-VN" sz="2400"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222222"/>
                </a:solidFill>
                <a:effectLst/>
                <a:latin typeface="Times New Roman" panose="02020603050405020304" pitchFamily="18" charset="0"/>
                <a:ea typeface="Times New Roman" panose="02020603050405020304" pitchFamily="18" charset="0"/>
              </a:rPr>
              <a:t>b. Bố cục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Phần 1: Từ đầu…</a:t>
            </a:r>
            <a:r>
              <a:rPr lang="vi-VN" sz="2400" i="1" dirty="0">
                <a:solidFill>
                  <a:srgbClr val="222222"/>
                </a:solidFill>
                <a:effectLst/>
                <a:latin typeface="Times New Roman" panose="02020603050405020304" pitchFamily="18" charset="0"/>
                <a:ea typeface="Times New Roman" panose="02020603050405020304" pitchFamily="18" charset="0"/>
              </a:rPr>
              <a:t>phải bước vào bóng tối</a:t>
            </a:r>
            <a:r>
              <a:rPr lang="vi-VN" sz="2400" dirty="0">
                <a:solidFill>
                  <a:srgbClr val="222222"/>
                </a:solidFill>
                <a:effectLst/>
                <a:latin typeface="Times New Roman" panose="02020603050405020304" pitchFamily="18" charset="0"/>
                <a:ea typeface="Times New Roman" panose="02020603050405020304" pitchFamily="18" charset="0"/>
              </a:rPr>
              <a:t>: Câu chuyện ngụ ngôn.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Phần 2: Tiếp theo…</a:t>
            </a:r>
            <a:r>
              <a:rPr lang="vi-VN" sz="2400" i="1" dirty="0">
                <a:solidFill>
                  <a:srgbClr val="222222"/>
                </a:solidFill>
                <a:effectLst/>
                <a:latin typeface="Times New Roman" panose="02020603050405020304" pitchFamily="18" charset="0"/>
                <a:ea typeface="Times New Roman" panose="02020603050405020304" pitchFamily="18" charset="0"/>
              </a:rPr>
              <a:t>bố của ông cũng phần nào đồng ý với quan điểm đó</a:t>
            </a:r>
            <a:r>
              <a:rPr lang="vi-VN" sz="2400" dirty="0">
                <a:solidFill>
                  <a:srgbClr val="222222"/>
                </a:solidFill>
                <a:effectLst/>
                <a:latin typeface="Times New Roman" panose="02020603050405020304" pitchFamily="18" charset="0"/>
                <a:ea typeface="Times New Roman" panose="02020603050405020304" pitchFamily="18" charset="0"/>
              </a:rPr>
              <a:t>: Vai trò, khó khăn của việc tìm kiếm bản đồ của người ông.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Phần 3: Còn lại: Lời nhắn của ông dành cho cháu.</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848893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762000"/>
            <a:ext cx="9144000" cy="5909310"/>
          </a:xfrm>
          <a:prstGeom prst="rect">
            <a:avLst/>
          </a:prstGeom>
          <a:noFill/>
        </p:spPr>
        <p:txBody>
          <a:bodyPr wrap="square" rtlCol="0">
            <a:spAutoFit/>
          </a:bodyPr>
          <a:lstStyle/>
          <a:p>
            <a:pPr marL="0" marR="0" algn="just">
              <a:spcBef>
                <a:spcPts val="0"/>
              </a:spcBef>
              <a:spcAft>
                <a:spcPts val="0"/>
              </a:spcAft>
            </a:pPr>
            <a:r>
              <a:rPr lang="vi-VN" sz="2000" b="1" dirty="0">
                <a:solidFill>
                  <a:srgbClr val="222222"/>
                </a:solidFill>
                <a:effectLst/>
                <a:latin typeface="Times New Roman" panose="02020603050405020304" pitchFamily="18" charset="0"/>
                <a:ea typeface="Times New Roman" panose="02020603050405020304" pitchFamily="18" charset="0"/>
              </a:rPr>
              <a:t>c. Thể loại:</a:t>
            </a:r>
            <a:r>
              <a:rPr lang="vi-VN" sz="2000" dirty="0">
                <a:solidFill>
                  <a:srgbClr val="222222"/>
                </a:solidFill>
                <a:effectLst/>
                <a:latin typeface="Times New Roman" panose="02020603050405020304" pitchFamily="18" charset="0"/>
                <a:ea typeface="Times New Roman" panose="02020603050405020304" pitchFamily="18" charset="0"/>
              </a:rPr>
              <a:t> Nghị luận xã hội</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b="1" dirty="0">
                <a:solidFill>
                  <a:srgbClr val="222222"/>
                </a:solidFill>
                <a:effectLst/>
                <a:latin typeface="Times New Roman" panose="02020603050405020304" pitchFamily="18" charset="0"/>
                <a:ea typeface="Times New Roman" panose="02020603050405020304" pitchFamily="18" charset="0"/>
              </a:rPr>
              <a:t>d. Tóm tắt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dirty="0">
                <a:solidFill>
                  <a:srgbClr val="222222"/>
                </a:solidFill>
                <a:effectLst/>
                <a:latin typeface="Times New Roman" panose="02020603050405020304" pitchFamily="18" charset="0"/>
                <a:ea typeface="Times New Roman" panose="02020603050405020304" pitchFamily="18" charset="0"/>
              </a:rPr>
              <a:t>Tác phẩm kể về hành trình tìm kiếm tấm bản đồ dẫn đường cho cuộc đời mình. Cùng với đó ông đã giải thích cho cháu thấy về vai trò, những khó khăn của “tấm bảng đồ dẫn đường</a:t>
            </a:r>
            <a:r>
              <a:rPr lang="en-US" sz="2000" dirty="0">
                <a:solidFill>
                  <a:srgbClr val="222222"/>
                </a:solidFill>
                <a:effectLst/>
                <a:latin typeface="Times New Roman" panose="02020603050405020304" pitchFamily="18" charset="0"/>
                <a:ea typeface="Times New Roman" panose="02020603050405020304" pitchFamily="18" charset="0"/>
              </a:rPr>
              <a:t>”. </a:t>
            </a:r>
            <a:r>
              <a:rPr lang="vi-VN" sz="2000" dirty="0">
                <a:solidFill>
                  <a:srgbClr val="363636"/>
                </a:solidFill>
                <a:effectLst/>
                <a:latin typeface="Times New Roman" panose="02020603050405020304" pitchFamily="18" charset="0"/>
                <a:ea typeface="Times New Roman" panose="02020603050405020304" pitchFamily="18" charset="0"/>
              </a:rPr>
              <a:t>Người ông mở đầu bức thư bằng câu chuyện mình đã quên chìa khóa nhà tại công ty và buộc phải tìm chìa khóa dự phòng. Thay vì tìm tại ngay cạnh cửa ra vào, ông lại tìm loanh quanh chỗ đèn đường. Điều đó chợt khiến ông nghĩ tới những tấm bản đồ dẫn đường, chúng ta thường tìm kiếm câu trả lời nơi sáng sủa trong khi cái chúng ta cần tìm là phải bước vào bóng tối. Tấm bản đồ dẫn đường là cách nhìn về cuộc đời này, bao gồm cả cách nhìn về con người, không chỉ vậy tấm bản đò còn bao gồm cả cách nhìn nhận về bản thân chúng ta nữa.Từng câu trả lời cho những câu hỏi trên sẽ là từng nét vẽ tạo nên hình dáng tấm bản đồ mà chúng ta mang theo trong tâm trí mình, quyết định thành bại của chúng ta trong cuộc sống. Người ông chia sẻ về tấm bản đồ của mình. Khác với quan điểm tiêu cực của bố mẹ ông về cuộc sống này, ông cảm thấy yêu mến và tin tưởng tất cả mọi người xung quanh. Bản thân ông tự thấy lúc đó bản đồ của mình rất bế tắc và kể cả sau này tấm bản đồ này vẫn không thay đổi. Suy cho cùng, cách duy nhất để tìm bản đồ khác là sẵn sàng tìm kiếm trong bóng tối. Hãy vẽ nên tấm bản đồ bằng chính kinh nghiệm của mình.</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328902757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762000"/>
            <a:ext cx="9144000" cy="4893647"/>
          </a:xfrm>
          <a:prstGeom prst="rect">
            <a:avLst/>
          </a:prstGeom>
          <a:noFill/>
        </p:spPr>
        <p:txBody>
          <a:bodyPr wrap="square" rtlCol="0">
            <a:spAutoFit/>
          </a:bodyPr>
          <a:lstStyle/>
          <a:p>
            <a:pPr marL="0" marR="0" algn="just">
              <a:spcBef>
                <a:spcPts val="0"/>
              </a:spcBef>
              <a:spcAft>
                <a:spcPts val="0"/>
              </a:spcAft>
            </a:pPr>
            <a:r>
              <a:rPr lang="en-US" sz="2400" b="1" dirty="0">
                <a:solidFill>
                  <a:srgbClr val="222222"/>
                </a:solidFill>
                <a:effectLst/>
                <a:latin typeface="Times New Roman" panose="02020603050405020304" pitchFamily="18" charset="0"/>
                <a:ea typeface="Times New Roman" panose="02020603050405020304" pitchFamily="18" charset="0"/>
              </a:rPr>
              <a:t>II. </a:t>
            </a:r>
            <a:r>
              <a:rPr lang="en-US" sz="2400" b="1" dirty="0" err="1">
                <a:solidFill>
                  <a:srgbClr val="222222"/>
                </a:solidFill>
                <a:effectLst/>
                <a:latin typeface="Times New Roman" panose="02020603050405020304" pitchFamily="18" charset="0"/>
                <a:ea typeface="Times New Roman" panose="02020603050405020304" pitchFamily="18" charset="0"/>
              </a:rPr>
              <a:t>Tìm</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hiểu</a:t>
            </a:r>
            <a:r>
              <a:rPr lang="en-US" sz="2400" b="1" dirty="0">
                <a:solidFill>
                  <a:srgbClr val="222222"/>
                </a:solidFill>
                <a:effectLst/>
                <a:latin typeface="Times New Roman" panose="02020603050405020304" pitchFamily="18" charset="0"/>
                <a:ea typeface="Times New Roman" panose="02020603050405020304" pitchFamily="18" charset="0"/>
              </a:rPr>
              <a:t> chi </a:t>
            </a:r>
            <a:r>
              <a:rPr lang="en-US" sz="2400" b="1" dirty="0" err="1">
                <a:solidFill>
                  <a:srgbClr val="222222"/>
                </a:solidFill>
                <a:effectLst/>
                <a:latin typeface="Times New Roman" panose="02020603050405020304" pitchFamily="18" charset="0"/>
                <a:ea typeface="Times New Roman" panose="02020603050405020304" pitchFamily="18" charset="0"/>
              </a:rPr>
              <a:t>tiết</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văn</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222222"/>
                </a:solidFill>
                <a:effectLst/>
                <a:latin typeface="Times New Roman" panose="02020603050405020304" pitchFamily="18" charset="0"/>
                <a:ea typeface="Times New Roman" panose="02020603050405020304" pitchFamily="18" charset="0"/>
              </a:rPr>
              <a:t>1. Cách mở đầu độc đáo</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Mở đầu bằng câu chuyện ngụ ngôn: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Kể về người đàn ông tìm kiếm chiêc chìa khóa nhưng ông chỉ tìm ngoài sáng, không tìm trong tối nên ông không tìm được chìa khóa</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Bài học rút ra là trong khi tìm đồ vật nói riêng và trong cuộc sống của mỗi người nói riêng đừng mãi tìm nơi dễ, ngoài sáng mà biết đâu trong bóng tối mới có món đồ bạn đang tìm kiếm</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Đặt vấn đề , dẫn dắt cho những lời người ông sắp nói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Giúp người cháu hiểu được những lời tiếp theo của người ông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solidFill>
                  <a:srgbClr val="222222"/>
                </a:solidFill>
                <a:effectLst/>
                <a:latin typeface="Times New Roman" panose="02020603050405020304" pitchFamily="18" charset="0"/>
                <a:ea typeface="Times New Roman" panose="02020603050405020304" pitchFamily="18" charset="0"/>
              </a:rPr>
              <a:t>=&gt;</a:t>
            </a:r>
            <a:r>
              <a:rPr lang="vi-VN" sz="2400" i="1" dirty="0">
                <a:solidFill>
                  <a:srgbClr val="222222"/>
                </a:solidFill>
                <a:effectLst/>
                <a:latin typeface="Times New Roman" panose="02020603050405020304" pitchFamily="18" charset="0"/>
                <a:ea typeface="Times New Roman" panose="02020603050405020304" pitchFamily="18" charset="0"/>
              </a:rPr>
              <a:t>  Giá trị nhân văn của câu chuyện mở đầu như là bài học đầu tiên của ông giành cho cháu.</a:t>
            </a:r>
            <a:endParaRPr lang="en-US" sz="24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41244760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762000"/>
            <a:ext cx="9144000" cy="5632311"/>
          </a:xfrm>
          <a:prstGeom prst="rect">
            <a:avLst/>
          </a:prstGeom>
          <a:noFill/>
        </p:spPr>
        <p:txBody>
          <a:bodyPr wrap="square" rtlCol="0">
            <a:spAutoFit/>
          </a:bodyPr>
          <a:lstStyle/>
          <a:p>
            <a:pPr marL="0" marR="0" algn="just">
              <a:spcBef>
                <a:spcPts val="0"/>
              </a:spcBef>
              <a:spcAft>
                <a:spcPts val="0"/>
              </a:spcAft>
            </a:pPr>
            <a:r>
              <a:rPr lang="vi-VN" sz="2400" b="1" dirty="0">
                <a:solidFill>
                  <a:srgbClr val="222222"/>
                </a:solidFill>
                <a:effectLst/>
                <a:latin typeface="Times New Roman" panose="02020603050405020304" pitchFamily="18" charset="0"/>
                <a:ea typeface="Times New Roman" panose="02020603050405020304" pitchFamily="18" charset="0"/>
              </a:rPr>
              <a:t>2. Hình ảnh “tấm bản đồ dẫn đường”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Tấm bản đồ dẫn đường được lí giải: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Là cách nhìn về cuộc đời này, bao gồm cả cách nhìn con người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Cách nhìn nhận cuộc đời theo người ông được di truyền từ đời bố mẹ được điều chỉnh qua hoàn cảnh sống, tôn giáo, kinh nghiệm của mỗi người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Tấm bản đồ bao gồm cách nhìn nhận của mỗi người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Vai trò của tấm bản đồ trong hướng đi của  mỗi người: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Tấm bản đồ quyết định cách nhìn nhận của chúng ta với cuộc sống, với chính bản thân và xã hội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Quyết định trong thành công và thất bại của mỗi người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Ông đưa ra dẫn chứng về người mẹ của mình luôn nhìn cuộc đời đầy hiểm nguy</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Bà luôn đề phòng, cảnh giác</a:t>
            </a:r>
            <a:endParaRPr lang="en-US" sz="24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386578339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762000"/>
            <a:ext cx="9144000" cy="4339650"/>
          </a:xfrm>
          <a:prstGeom prst="rect">
            <a:avLst/>
          </a:prstGeom>
          <a:noFill/>
        </p:spPr>
        <p:txBody>
          <a:bodyPr wrap="square" rtlCol="0">
            <a:spAutoFit/>
          </a:bodyPr>
          <a:lstStyle/>
          <a:p>
            <a:pPr marL="0" marR="0" algn="just">
              <a:spcBef>
                <a:spcPts val="0"/>
              </a:spcBef>
              <a:spcAft>
                <a:spcPts val="0"/>
              </a:spcAft>
            </a:pPr>
            <a:r>
              <a:rPr lang="en-US" sz="2400" b="1" dirty="0">
                <a:solidFill>
                  <a:srgbClr val="222222"/>
                </a:solidFill>
                <a:effectLst/>
                <a:latin typeface="Times New Roman" panose="02020603050405020304" pitchFamily="18" charset="0"/>
                <a:ea typeface="Times New Roman" panose="02020603050405020304" pitchFamily="18" charset="0"/>
              </a:rPr>
              <a:t>3</a:t>
            </a:r>
            <a:r>
              <a:rPr lang="vi-VN" sz="2400" b="1" dirty="0">
                <a:solidFill>
                  <a:srgbClr val="222222"/>
                </a:solidFill>
                <a:effectLst/>
                <a:latin typeface="Times New Roman" panose="02020603050405020304" pitchFamily="18" charset="0"/>
                <a:ea typeface="Times New Roman" panose="02020603050405020304" pitchFamily="18" charset="0"/>
              </a:rPr>
              <a:t>. Tổng kết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a:solidFill>
                  <a:srgbClr val="222222"/>
                </a:solidFill>
                <a:effectLst/>
                <a:latin typeface="Times New Roman" panose="02020603050405020304" pitchFamily="18" charset="0"/>
                <a:ea typeface="Times New Roman" panose="02020603050405020304" pitchFamily="18" charset="0"/>
              </a:rPr>
              <a:t>a</a:t>
            </a:r>
            <a:r>
              <a:rPr lang="vi-VN" sz="2400" b="1" dirty="0">
                <a:solidFill>
                  <a:srgbClr val="222222"/>
                </a:solidFill>
                <a:effectLst/>
                <a:latin typeface="Times New Roman" panose="02020603050405020304" pitchFamily="18" charset="0"/>
                <a:ea typeface="Times New Roman" panose="02020603050405020304" pitchFamily="18" charset="0"/>
              </a:rPr>
              <a:t>. Về nội dung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Văn bản nhấn mạnh vai trò của tấm bản đồ dẫn đường đối với cuộc đời của mỗi con người. Mỗi chúng ta cần tìm ra “tấm bản đồ” cho riêng mình để có thể xác định phương hướng, nhìn nhận lại chính mình rồi tự đó hoàn thiện bản thân.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b</a:t>
            </a:r>
            <a:r>
              <a:rPr lang="vi-VN" sz="2400" b="1" dirty="0">
                <a:solidFill>
                  <a:srgbClr val="222222"/>
                </a:solidFill>
                <a:effectLst/>
                <a:latin typeface="Times New Roman" panose="02020603050405020304" pitchFamily="18" charset="0"/>
                <a:ea typeface="Times New Roman" panose="02020603050405020304" pitchFamily="18" charset="0"/>
              </a:rPr>
              <a:t>. Về nghệ thuật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Mang lại giá trị nhân văn sâu sắc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Mở đầu bằng câu chuyện có tính chất ngụ ngon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Ngôn ngữ giản dị, giàu tình cảm</a:t>
            </a:r>
            <a:endParaRPr lang="en-US" sz="2400" dirty="0">
              <a:effectLst/>
              <a:latin typeface="Times New Roman" panose="02020603050405020304" pitchFamily="18" charset="0"/>
              <a:ea typeface="Times New Roman" panose="02020603050405020304" pitchFamily="18" charset="0"/>
            </a:endParaRPr>
          </a:p>
          <a:p>
            <a:endParaRPr lang="en-US" sz="3600" dirty="0"/>
          </a:p>
        </p:txBody>
      </p:sp>
    </p:spTree>
    <p:extLst>
      <p:ext uri="{BB962C8B-B14F-4D97-AF65-F5344CB8AC3E}">
        <p14:creationId xmlns:p14="http://schemas.microsoft.com/office/powerpoint/2010/main" val="163259435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762000"/>
            <a:ext cx="9144000" cy="5293757"/>
          </a:xfrm>
          <a:prstGeom prst="rect">
            <a:avLst/>
          </a:prstGeom>
          <a:noFill/>
        </p:spPr>
        <p:txBody>
          <a:bodyPr wrap="square" rtlCol="0">
            <a:spAutoFit/>
          </a:bodyPr>
          <a:lstStyle/>
          <a:p>
            <a:pPr marL="0" marR="0" algn="just">
              <a:spcBef>
                <a:spcPts val="0"/>
              </a:spcBef>
              <a:spcAft>
                <a:spcPts val="0"/>
              </a:spcAft>
            </a:pPr>
            <a:r>
              <a:rPr lang="en-US" sz="1800" b="1" dirty="0">
                <a:solidFill>
                  <a:srgbClr val="222222"/>
                </a:solidFill>
                <a:effectLst/>
                <a:highlight>
                  <a:srgbClr val="FF00FF"/>
                </a:highlight>
                <a:latin typeface="Times New Roman" panose="02020603050405020304" pitchFamily="18" charset="0"/>
                <a:ea typeface="Times New Roman" panose="02020603050405020304" pitchFamily="18" charset="0"/>
              </a:rPr>
              <a:t>2. </a:t>
            </a:r>
            <a:r>
              <a:rPr lang="en-US" sz="1800" b="1" dirty="0" err="1">
                <a:solidFill>
                  <a:srgbClr val="222222"/>
                </a:solidFill>
                <a:effectLst/>
                <a:highlight>
                  <a:srgbClr val="FF00FF"/>
                </a:highlight>
                <a:latin typeface="Times New Roman" panose="02020603050405020304" pitchFamily="18" charset="0"/>
                <a:ea typeface="Times New Roman" panose="02020603050405020304" pitchFamily="18" charset="0"/>
              </a:rPr>
              <a:t>Đọc</a:t>
            </a:r>
            <a:r>
              <a:rPr lang="en-US" sz="1800" b="1" dirty="0">
                <a:solidFill>
                  <a:srgbClr val="222222"/>
                </a:solidFill>
                <a:effectLst/>
                <a:highlight>
                  <a:srgbClr val="FF00FF"/>
                </a:highlight>
                <a:latin typeface="Times New Roman" panose="02020603050405020304" pitchFamily="18" charset="0"/>
                <a:ea typeface="Times New Roman" panose="02020603050405020304" pitchFamily="18" charset="0"/>
              </a:rPr>
              <a:t> </a:t>
            </a:r>
            <a:r>
              <a:rPr lang="en-US" sz="1800" b="1" dirty="0" err="1">
                <a:solidFill>
                  <a:srgbClr val="222222"/>
                </a:solidFill>
                <a:effectLst/>
                <a:highlight>
                  <a:srgbClr val="FF00FF"/>
                </a:highlight>
                <a:latin typeface="Times New Roman" panose="02020603050405020304" pitchFamily="18" charset="0"/>
                <a:ea typeface="Times New Roman" panose="02020603050405020304" pitchFamily="18" charset="0"/>
              </a:rPr>
              <a:t>hiểu</a:t>
            </a:r>
            <a:r>
              <a:rPr lang="en-US" sz="1800" b="1" dirty="0">
                <a:solidFill>
                  <a:srgbClr val="222222"/>
                </a:solidFill>
                <a:effectLst/>
                <a:highlight>
                  <a:srgbClr val="FF00FF"/>
                </a:highlight>
                <a:latin typeface="Times New Roman" panose="02020603050405020304" pitchFamily="18" charset="0"/>
                <a:ea typeface="Times New Roman" panose="02020603050405020304" pitchFamily="18" charset="0"/>
              </a:rPr>
              <a:t> </a:t>
            </a:r>
            <a:r>
              <a:rPr lang="en-US" sz="1800" b="1" dirty="0" err="1">
                <a:solidFill>
                  <a:srgbClr val="222222"/>
                </a:solidFill>
                <a:effectLst/>
                <a:highlight>
                  <a:srgbClr val="FF00FF"/>
                </a:highlight>
                <a:latin typeface="Times New Roman" panose="02020603050405020304" pitchFamily="18" charset="0"/>
                <a:ea typeface="Times New Roman" panose="02020603050405020304" pitchFamily="18" charset="0"/>
              </a:rPr>
              <a:t>ngữ</a:t>
            </a:r>
            <a:r>
              <a:rPr lang="en-US" sz="1800" b="1" dirty="0">
                <a:solidFill>
                  <a:srgbClr val="222222"/>
                </a:solidFill>
                <a:effectLst/>
                <a:highlight>
                  <a:srgbClr val="FF00FF"/>
                </a:highlight>
                <a:latin typeface="Times New Roman" panose="02020603050405020304" pitchFamily="18" charset="0"/>
                <a:ea typeface="Times New Roman" panose="02020603050405020304" pitchFamily="18" charset="0"/>
              </a:rPr>
              <a:t> </a:t>
            </a:r>
            <a:r>
              <a:rPr lang="en-US" sz="1800" b="1" dirty="0" err="1">
                <a:solidFill>
                  <a:srgbClr val="222222"/>
                </a:solidFill>
                <a:effectLst/>
                <a:highlight>
                  <a:srgbClr val="FF00FF"/>
                </a:highlight>
                <a:latin typeface="Times New Roman" panose="02020603050405020304" pitchFamily="18" charset="0"/>
                <a:ea typeface="Times New Roman" panose="02020603050405020304" pitchFamily="18" charset="0"/>
              </a:rPr>
              <a:t>liệu</a:t>
            </a:r>
            <a:r>
              <a:rPr lang="en-US" sz="1800" b="1" dirty="0">
                <a:solidFill>
                  <a:srgbClr val="222222"/>
                </a:solidFill>
                <a:effectLst/>
                <a:highlight>
                  <a:srgbClr val="FF00FF"/>
                </a:highlight>
                <a:latin typeface="Times New Roman" panose="02020603050405020304" pitchFamily="18" charset="0"/>
                <a:ea typeface="Times New Roman" panose="02020603050405020304" pitchFamily="18" charset="0"/>
              </a:rPr>
              <a:t> </a:t>
            </a:r>
            <a:r>
              <a:rPr lang="en-US" sz="1800" b="1" dirty="0" err="1">
                <a:solidFill>
                  <a:srgbClr val="222222"/>
                </a:solidFill>
                <a:effectLst/>
                <a:highlight>
                  <a:srgbClr val="FF00FF"/>
                </a:highlight>
                <a:latin typeface="Times New Roman" panose="02020603050405020304" pitchFamily="18" charset="0"/>
                <a:ea typeface="Times New Roman" panose="02020603050405020304" pitchFamily="18" charset="0"/>
              </a:rPr>
              <a:t>ngoài</a:t>
            </a:r>
            <a:r>
              <a:rPr lang="en-US" sz="1800" b="1" dirty="0">
                <a:solidFill>
                  <a:srgbClr val="222222"/>
                </a:solidFill>
                <a:effectLst/>
                <a:highlight>
                  <a:srgbClr val="FF00FF"/>
                </a:highlight>
                <a:latin typeface="Times New Roman" panose="02020603050405020304" pitchFamily="18" charset="0"/>
                <a:ea typeface="Times New Roman" panose="02020603050405020304" pitchFamily="18" charset="0"/>
              </a:rPr>
              <a:t> SGK</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1" dirty="0">
                <a:solidFill>
                  <a:srgbClr val="222222"/>
                </a:solidFill>
                <a:effectLst/>
                <a:latin typeface="Times New Roman" panose="02020603050405020304" pitchFamily="18" charset="0"/>
                <a:ea typeface="Times New Roman" panose="02020603050405020304" pitchFamily="18" charset="0"/>
              </a:rPr>
              <a:t>PHIẾU HỌC TẬP SỐ 1</a:t>
            </a:r>
            <a:endParaRPr lang="en-US" sz="2000" dirty="0">
              <a:effectLst/>
              <a:latin typeface="Times New Roman" panose="02020603050405020304" pitchFamily="18" charset="0"/>
              <a:ea typeface="Times New Roman" panose="02020603050405020304" pitchFamily="18" charset="0"/>
            </a:endParaRPr>
          </a:p>
          <a:p>
            <a:pPr marL="0" marR="0">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rPr>
              <a:t>Đọc đoạn trích  sau</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và</a:t>
            </a:r>
            <a:r>
              <a:rPr lang="en-US" sz="2000" b="1" dirty="0">
                <a:solidFill>
                  <a:srgbClr val="000000"/>
                </a:solidFill>
                <a:effectLst/>
                <a:latin typeface="Times New Roman" panose="02020603050405020304" pitchFamily="18" charset="0"/>
                <a:ea typeface="Times New Roman" panose="02020603050405020304" pitchFamily="18" charset="0"/>
              </a:rPr>
              <a:t> trả </a:t>
            </a:r>
            <a:r>
              <a:rPr lang="en-US" sz="2000" b="1" dirty="0" err="1">
                <a:solidFill>
                  <a:srgbClr val="000000"/>
                </a:solidFill>
                <a:effectLst/>
                <a:latin typeface="Times New Roman" panose="02020603050405020304" pitchFamily="18" charset="0"/>
                <a:ea typeface="Times New Roman" panose="02020603050405020304" pitchFamily="18" charset="0"/>
              </a:rPr>
              <a:t>lời</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các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hỏi</a:t>
            </a:r>
            <a:r>
              <a:rPr lang="vi-VN" sz="2000" b="1" dirty="0">
                <a:solidFill>
                  <a:srgbClr val="000000"/>
                </a:solidFill>
                <a:effectLst/>
                <a:latin typeface="Times New Roman" panose="02020603050405020304" pitchFamily="18" charset="0"/>
                <a:ea typeface="Times New Roman" panose="02020603050405020304" pitchFamily="18" charset="0"/>
              </a:rPr>
              <a:t>:</a:t>
            </a:r>
            <a:r>
              <a:rPr lang="vi-VN" sz="2000" b="1" dirty="0">
                <a:solidFill>
                  <a:srgbClr val="444444"/>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i="1" dirty="0">
                <a:solidFill>
                  <a:srgbClr val="000000"/>
                </a:solidFill>
                <a:effectLst/>
                <a:latin typeface="Times New Roman" panose="02020603050405020304" pitchFamily="18" charset="0"/>
                <a:ea typeface="Times New Roman" panose="02020603050405020304" pitchFamily="18" charset="0"/>
              </a:rPr>
              <a:t>“</a:t>
            </a:r>
            <a:r>
              <a:rPr lang="en-US" sz="2000" i="1" dirty="0" err="1">
                <a:solidFill>
                  <a:srgbClr val="000000"/>
                </a:solidFill>
                <a:effectLst/>
                <a:latin typeface="Times New Roman" panose="02020603050405020304" pitchFamily="18" charset="0"/>
                <a:ea typeface="Times New Roman" panose="02020603050405020304" pitchFamily="18" charset="0"/>
              </a:rPr>
              <a:t>Thế</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chúng</a:t>
            </a:r>
            <a:r>
              <a:rPr lang="en-US" sz="2000" i="1" dirty="0">
                <a:solidFill>
                  <a:srgbClr val="000000"/>
                </a:solidFill>
                <a:effectLst/>
                <a:latin typeface="Times New Roman" panose="02020603050405020304" pitchFamily="18" charset="0"/>
                <a:ea typeface="Times New Roman" panose="02020603050405020304" pitchFamily="18" charset="0"/>
              </a:rPr>
              <a:t> ta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muôn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điều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thú</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vị</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để</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khám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phá</a:t>
            </a:r>
            <a:r>
              <a:rPr lang="en-US" sz="2000" i="1" dirty="0">
                <a:solidFill>
                  <a:srgbClr val="000000"/>
                </a:solidFill>
                <a:effectLst/>
                <a:latin typeface="Times New Roman" panose="02020603050405020304" pitchFamily="18" charset="0"/>
                <a:ea typeface="Times New Roman" panose="02020603050405020304" pitchFamily="18" charset="0"/>
              </a:rPr>
              <a:t>. Cho </a:t>
            </a:r>
            <a:r>
              <a:rPr lang="en-US" sz="2000" i="1" dirty="0" err="1">
                <a:solidFill>
                  <a:srgbClr val="000000"/>
                </a:solidFill>
                <a:effectLst/>
                <a:latin typeface="Times New Roman" panose="02020603050405020304" pitchFamily="18" charset="0"/>
                <a:ea typeface="Times New Roman" panose="02020603050405020304" pitchFamily="18" charset="0"/>
              </a:rPr>
              <a:t>dù</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bạn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đang</a:t>
            </a:r>
            <a:r>
              <a:rPr lang="en-US" sz="2000" i="1" dirty="0">
                <a:solidFill>
                  <a:srgbClr val="000000"/>
                </a:solidFill>
                <a:effectLst/>
                <a:latin typeface="Times New Roman" panose="02020603050405020304" pitchFamily="18" charset="0"/>
                <a:ea typeface="Times New Roman" panose="02020603050405020304" pitchFamily="18" charset="0"/>
              </a:rPr>
              <a:t> ở </a:t>
            </a:r>
            <a:r>
              <a:rPr lang="en-US" sz="2000" i="1" dirty="0" err="1">
                <a:solidFill>
                  <a:srgbClr val="000000"/>
                </a:solidFill>
                <a:effectLst/>
                <a:latin typeface="Times New Roman" panose="02020603050405020304" pitchFamily="18" charset="0"/>
                <a:ea typeface="Times New Roman" panose="02020603050405020304" pitchFamily="18" charset="0"/>
              </a:rPr>
              <a:t>độ</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tuổi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nào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bạn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cũng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phá</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vỡ</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hạn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nhận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thức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luyện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mình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kĩ</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năng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quan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bằng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cách</a:t>
            </a:r>
            <a:r>
              <a:rPr lang="en-US" sz="2000" i="1" dirty="0">
                <a:solidFill>
                  <a:srgbClr val="000000"/>
                </a:solidFill>
                <a:effectLst/>
                <a:latin typeface="Times New Roman" panose="02020603050405020304" pitchFamily="18" charset="0"/>
                <a:ea typeface="Times New Roman" panose="02020603050405020304" pitchFamily="18" charset="0"/>
              </a:rPr>
              <a:t> ra </a:t>
            </a:r>
            <a:r>
              <a:rPr lang="en-US" sz="2000" i="1" dirty="0" err="1">
                <a:solidFill>
                  <a:srgbClr val="000000"/>
                </a:solidFill>
                <a:effectLst/>
                <a:latin typeface="Times New Roman" panose="02020603050405020304" pitchFamily="18" charset="0"/>
                <a:ea typeface="Times New Roman" panose="02020603050405020304" pitchFamily="18" charset="0"/>
              </a:rPr>
              <a:t>khỏi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nhà</a:t>
            </a:r>
            <a:r>
              <a:rPr lang="en-US" sz="2000" i="1" dirty="0">
                <a:solidFill>
                  <a:srgbClr val="000000"/>
                </a:solidFill>
                <a:effectLst/>
                <a:latin typeface="Times New Roman" panose="02020603050405020304" pitchFamily="18" charset="0"/>
                <a:ea typeface="Times New Roman" panose="02020603050405020304" pitchFamily="18" charset="0"/>
              </a:rPr>
              <a:t>, ra </a:t>
            </a:r>
            <a:r>
              <a:rPr lang="en-US" sz="2000" i="1" dirty="0" err="1">
                <a:solidFill>
                  <a:srgbClr val="000000"/>
                </a:solidFill>
                <a:effectLst/>
                <a:latin typeface="Times New Roman" panose="02020603050405020304" pitchFamily="18" charset="0"/>
                <a:ea typeface="Times New Roman" panose="02020603050405020304" pitchFamily="18" charset="0"/>
              </a:rPr>
              <a:t>ngoài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thiên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nhiên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chú</a:t>
            </a:r>
            <a:r>
              <a:rPr lang="en-US" sz="2000" i="1" dirty="0">
                <a:solidFill>
                  <a:srgbClr val="000000"/>
                </a:solidFill>
                <a:effectLst/>
                <a:latin typeface="Times New Roman" panose="02020603050405020304" pitchFamily="18" charset="0"/>
                <a:ea typeface="Times New Roman" panose="02020603050405020304" pitchFamily="18" charset="0"/>
              </a:rPr>
              <a:t> ý </a:t>
            </a:r>
            <a:r>
              <a:rPr lang="en-US" sz="2000" i="1" dirty="0" err="1">
                <a:solidFill>
                  <a:srgbClr val="000000"/>
                </a:solidFill>
                <a:effectLst/>
                <a:latin typeface="Times New Roman" panose="02020603050405020304" pitchFamily="18" charset="0"/>
                <a:ea typeface="Times New Roman" panose="02020603050405020304" pitchFamily="18" charset="0"/>
              </a:rPr>
              <a:t>tới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mọi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điều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xung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quanh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Hãy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đặt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bản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thân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câu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hỏi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như</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sao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sao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không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thử</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tự</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tìm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câu</a:t>
            </a:r>
            <a:r>
              <a:rPr lang="en-US" sz="2000" i="1" dirty="0">
                <a:solidFill>
                  <a:srgbClr val="000000"/>
                </a:solidFill>
                <a:effectLst/>
                <a:latin typeface="Times New Roman" panose="02020603050405020304" pitchFamily="18" charset="0"/>
                <a:ea typeface="Times New Roman" panose="02020603050405020304" pitchFamily="18" charset="0"/>
              </a:rPr>
              <a:t> trả </a:t>
            </a:r>
            <a:r>
              <a:rPr lang="en-US" sz="2000" i="1" dirty="0" err="1">
                <a:solidFill>
                  <a:srgbClr val="000000"/>
                </a:solidFill>
                <a:effectLst/>
                <a:latin typeface="Times New Roman" panose="02020603050405020304" pitchFamily="18" charset="0"/>
                <a:ea typeface="Times New Roman" panose="02020603050405020304" pitchFamily="18" charset="0"/>
              </a:rPr>
              <a:t>lời</a:t>
            </a:r>
            <a:r>
              <a:rPr lang="en-US" sz="2000" i="1" dirty="0">
                <a:solidFill>
                  <a:srgbClr val="000000"/>
                </a:solidFill>
                <a:effectLst/>
                <a:latin typeface="Times New Roman" panose="02020603050405020304" pitchFamily="18" charset="0"/>
                <a:ea typeface="Times New Roman" panose="02020603050405020304" pitchFamily="18" charset="0"/>
              </a:rPr>
              <a:t> hay </a:t>
            </a:r>
            <a:r>
              <a:rPr lang="en-US" sz="2000" i="1" dirty="0" err="1">
                <a:solidFill>
                  <a:srgbClr val="000000"/>
                </a:solidFill>
                <a:effectLst/>
                <a:latin typeface="Times New Roman" panose="02020603050405020304" pitchFamily="18" charset="0"/>
                <a:ea typeface="Times New Roman" panose="02020603050405020304" pitchFamily="18" charset="0"/>
              </a:rPr>
              <a:t>sự</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trợ</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giúp</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quen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biết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Đừng</a:t>
            </a:r>
            <a:r>
              <a:rPr lang="en-US" sz="2000" i="1" dirty="0">
                <a:solidFill>
                  <a:srgbClr val="000000"/>
                </a:solidFill>
                <a:effectLst/>
                <a:latin typeface="Times New Roman" panose="02020603050405020304" pitchFamily="18" charset="0"/>
                <a:ea typeface="Times New Roman" panose="02020603050405020304" pitchFamily="18" charset="0"/>
              </a:rPr>
              <a:t> bao </a:t>
            </a:r>
            <a:r>
              <a:rPr lang="en-US" sz="2000" i="1" dirty="0" err="1">
                <a:solidFill>
                  <a:srgbClr val="000000"/>
                </a:solidFill>
                <a:effectLst/>
                <a:latin typeface="Times New Roman" panose="02020603050405020304" pitchFamily="18" charset="0"/>
                <a:ea typeface="Times New Roman" panose="02020603050405020304" pitchFamily="18" charset="0"/>
              </a:rPr>
              <a:t>giờ</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tự</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cao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tự</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nói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rằng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Tôi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biết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hết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rồi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anh</a:t>
            </a:r>
            <a:r>
              <a:rPr lang="en-US" sz="2000" i="1" dirty="0">
                <a:solidFill>
                  <a:srgbClr val="000000"/>
                </a:solidFill>
                <a:effectLst/>
                <a:latin typeface="Times New Roman" panose="02020603050405020304" pitchFamily="18" charset="0"/>
                <a:ea typeface="Times New Roman" panose="02020603050405020304" pitchFamily="18" charset="0"/>
              </a:rPr>
              <a:t>/</a:t>
            </a:r>
            <a:r>
              <a:rPr lang="en-US" sz="2000" i="1" dirty="0" err="1">
                <a:solidFill>
                  <a:srgbClr val="000000"/>
                </a:solidFill>
                <a:effectLst/>
                <a:latin typeface="Times New Roman" panose="02020603050405020304" pitchFamily="18" charset="0"/>
                <a:ea typeface="Times New Roman" panose="02020603050405020304" pitchFamily="18" charset="0"/>
              </a:rPr>
              <a:t>chị</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sẽ</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không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chỉ</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tôi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điều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gì</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đâu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Vì</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chỉ</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chúng</a:t>
            </a:r>
            <a:r>
              <a:rPr lang="en-US" sz="2000" i="1" dirty="0">
                <a:solidFill>
                  <a:srgbClr val="000000"/>
                </a:solidFill>
                <a:effectLst/>
                <a:latin typeface="Times New Roman" panose="02020603050405020304" pitchFamily="18" charset="0"/>
                <a:ea typeface="Times New Roman" panose="02020603050405020304" pitchFamily="18" charset="0"/>
              </a:rPr>
              <a:t> ta </a:t>
            </a:r>
            <a:r>
              <a:rPr lang="en-US" sz="2000" i="1" dirty="0" err="1">
                <a:solidFill>
                  <a:srgbClr val="000000"/>
                </a:solidFill>
                <a:effectLst/>
                <a:latin typeface="Times New Roman" panose="02020603050405020304" pitchFamily="18" charset="0"/>
                <a:ea typeface="Times New Roman" panose="02020603050405020304" pitchFamily="18" charset="0"/>
              </a:rPr>
              <a:t>nhận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thức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rằng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vẫn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còn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nhiều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điều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thể</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chúng</a:t>
            </a:r>
            <a:r>
              <a:rPr lang="en-US" sz="2000" i="1" dirty="0">
                <a:solidFill>
                  <a:srgbClr val="000000"/>
                </a:solidFill>
                <a:effectLst/>
                <a:latin typeface="Times New Roman" panose="02020603050405020304" pitchFamily="18" charset="0"/>
                <a:ea typeface="Times New Roman" panose="02020603050405020304" pitchFamily="18" charset="0"/>
              </a:rPr>
              <a:t> ta </a:t>
            </a:r>
            <a:r>
              <a:rPr lang="en-US" sz="2000" i="1" dirty="0" err="1">
                <a:solidFill>
                  <a:srgbClr val="000000"/>
                </a:solidFill>
                <a:effectLst/>
                <a:latin typeface="Times New Roman" panose="02020603050405020304" pitchFamily="18" charset="0"/>
                <a:ea typeface="Times New Roman" panose="02020603050405020304" pitchFamily="18" charset="0"/>
              </a:rPr>
              <a:t>mới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thể</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bổ</a:t>
            </a:r>
            <a:r>
              <a:rPr lang="en-US" sz="2000" i="1" dirty="0">
                <a:solidFill>
                  <a:srgbClr val="000000"/>
                </a:solidFill>
                <a:effectLst/>
                <a:latin typeface="Times New Roman" panose="02020603050405020304" pitchFamily="18" charset="0"/>
                <a:ea typeface="Times New Roman" panose="02020603050405020304" pitchFamily="18" charset="0"/>
              </a:rPr>
              <a:t> sung </a:t>
            </a:r>
            <a:r>
              <a:rPr lang="en-US" sz="2000" i="1" dirty="0" err="1">
                <a:solidFill>
                  <a:srgbClr val="000000"/>
                </a:solidFill>
                <a:effectLst/>
                <a:latin typeface="Times New Roman" panose="02020603050405020304" pitchFamily="18" charset="0"/>
                <a:ea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nhiều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kiến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thức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mới</a:t>
            </a:r>
            <a:r>
              <a:rPr lang="en-US" sz="2000" i="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i="1" dirty="0" err="1">
                <a:solidFill>
                  <a:srgbClr val="000000"/>
                </a:solidFill>
                <a:effectLst/>
                <a:latin typeface="Times New Roman" panose="02020603050405020304" pitchFamily="18" charset="0"/>
                <a:ea typeface="Times New Roman" panose="02020603050405020304" pitchFamily="18" charset="0"/>
              </a:rPr>
              <a:t>Hãy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nghe</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điển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thăm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viện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bảo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tàng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phòng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trưng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nghệ</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thuật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hãy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về</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nhiều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chủ</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đề</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nhau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hãy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sở</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thích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như</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khiêu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vũ</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đàn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hội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họa</a:t>
            </a:r>
            <a:r>
              <a:rPr lang="en-US" sz="2000" i="1" dirty="0">
                <a:solidFill>
                  <a:srgbClr val="000000"/>
                </a:solidFill>
                <a:effectLst/>
                <a:latin typeface="Times New Roman" panose="02020603050405020304" pitchFamily="18" charset="0"/>
                <a:ea typeface="Times New Roman" panose="02020603050405020304" pitchFamily="18" charset="0"/>
              </a:rPr>
              <a:t> hay </a:t>
            </a:r>
            <a:r>
              <a:rPr lang="en-US" sz="2000" i="1" dirty="0" err="1">
                <a:solidFill>
                  <a:srgbClr val="000000"/>
                </a:solidFill>
                <a:effectLst/>
                <a:latin typeface="Times New Roman" panose="02020603050405020304" pitchFamily="18" charset="0"/>
                <a:ea typeface="Times New Roman" panose="02020603050405020304" pitchFamily="18" charset="0"/>
              </a:rPr>
              <a:t>tập</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luyện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bộ</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môn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thể</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thao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Dù</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bạn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chọn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mình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bộ</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môn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nào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nữa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bạn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cũng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theo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cùng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tìm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hiểu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không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ngừng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nghỉ</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đạt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kiến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thức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sâu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sắc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về</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lĩnh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vực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thôi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Đừng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chỉ</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chạm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lần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rồi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bỏ</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xó</a:t>
            </a:r>
            <a:r>
              <a:rPr lang="en-US" sz="2000" i="1"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415486128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762000"/>
            <a:ext cx="9144000" cy="4893647"/>
          </a:xfrm>
          <a:prstGeom prst="rect">
            <a:avLst/>
          </a:prstGeom>
          <a:noFill/>
        </p:spPr>
        <p:txBody>
          <a:bodyPr wrap="square" rtlCol="0">
            <a:spAutoFit/>
          </a:bodyPr>
          <a:lstStyle/>
          <a:p>
            <a:pPr marL="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vọng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khám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tìm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tòi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động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lực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giúp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tiếp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cận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vươn</a:t>
            </a:r>
            <a:r>
              <a:rPr lang="en-US" sz="2400" i="1" dirty="0">
                <a:solidFill>
                  <a:srgbClr val="000000"/>
                </a:solidFill>
                <a:effectLst/>
                <a:latin typeface="Times New Roman" panose="02020603050405020304" pitchFamily="18" charset="0"/>
                <a:ea typeface="Times New Roman" panose="02020603050405020304" pitchFamily="18" charset="0"/>
              </a:rPr>
              <a:t> ra </a:t>
            </a:r>
            <a:r>
              <a:rPr lang="en-US" sz="2400" i="1" dirty="0" err="1">
                <a:solidFill>
                  <a:srgbClr val="000000"/>
                </a:solidFill>
                <a:effectLst/>
                <a:latin typeface="Times New Roman" panose="02020603050405020304" pitchFamily="18" charset="0"/>
                <a:ea typeface="Times New Roman" panose="02020603050405020304" pitchFamily="18" charset="0"/>
              </a:rPr>
              <a:t>biển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lớn</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Trích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Tìm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kiếm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niềm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đam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Hộ</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chiếu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xuất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bản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giới</a:t>
            </a:r>
            <a:r>
              <a:rPr lang="en-US" sz="2400" i="1" dirty="0">
                <a:solidFill>
                  <a:srgbClr val="000000"/>
                </a:solidFill>
                <a:effectLst/>
                <a:latin typeface="Times New Roman" panose="02020603050405020304" pitchFamily="18" charset="0"/>
                <a:ea typeface="Times New Roman" panose="02020603050405020304" pitchFamily="18" charset="0"/>
              </a:rPr>
              <a:t>,   2017, tr 17, 18 - NXB </a:t>
            </a:r>
            <a:r>
              <a:rPr lang="en-US" sz="2400" i="1" dirty="0" err="1">
                <a:solidFill>
                  <a:srgbClr val="000000"/>
                </a:solidFill>
                <a:effectLst/>
                <a:latin typeface="Times New Roman" panose="02020603050405020304" pitchFamily="18" charset="0"/>
                <a:ea typeface="Times New Roman" panose="02020603050405020304" pitchFamily="18" charset="0"/>
              </a:rPr>
              <a:t>Hội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văn</a:t>
            </a:r>
            <a:r>
              <a:rPr lang="en-US" sz="2400" i="1" dirty="0">
                <a:solidFill>
                  <a:srgbClr val="000000"/>
                </a:solidFill>
                <a:effectLst/>
                <a:latin typeface="Times New Roman" panose="02020603050405020304" pitchFamily="18" charset="0"/>
                <a:ea typeface="Times New Roman" panose="02020603050405020304" pitchFamily="18" charset="0"/>
              </a:rPr>
              <a:t> 2019,tr.68 - 69)</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1:</a:t>
            </a:r>
            <a:r>
              <a:rPr lang="vi-VN" sz="2400" dirty="0">
                <a:solidFill>
                  <a:srgbClr val="000000"/>
                </a:solidFill>
                <a:effectLst/>
                <a:latin typeface="Times New Roman" panose="02020603050405020304" pitchFamily="18" charset="0"/>
                <a:ea typeface="Times New Roman" panose="02020603050405020304" pitchFamily="18" charset="0"/>
              </a:rPr>
              <a:t> Em hãy cho biết đoạn trích trên thuộc loại văn bản nào?</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Câu </a:t>
            </a:r>
            <a:r>
              <a:rPr lang="en-US" sz="2400" b="1" dirty="0">
                <a:effectLst/>
                <a:latin typeface="Times New Roman" panose="02020603050405020304" pitchFamily="18" charset="0"/>
                <a:ea typeface="Times New Roman" panose="02020603050405020304" pitchFamily="18" charset="0"/>
              </a:rPr>
              <a:t>2</a:t>
            </a:r>
            <a:r>
              <a:rPr lang="vi-VN"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trong câu văn “</a:t>
            </a:r>
            <a:r>
              <a:rPr lang="vi-VN" sz="2400" i="1" dirty="0">
                <a:effectLst/>
                <a:latin typeface="Times New Roman" panose="02020603050405020304" pitchFamily="18" charset="0"/>
                <a:ea typeface="Times New Roman" panose="02020603050405020304" pitchFamily="18" charset="0"/>
              </a:rPr>
              <a:t>Hãy quyết tâm rèn luyện và củng cố trí tò mò để nó trở thành một phần cá tính của bạn</a:t>
            </a:r>
            <a:r>
              <a:rPr lang="vi-VN"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Câu </a:t>
            </a:r>
            <a:r>
              <a:rPr lang="en-US" sz="2400" b="1" dirty="0">
                <a:effectLst/>
                <a:latin typeface="Times New Roman" panose="02020603050405020304" pitchFamily="18" charset="0"/>
                <a:ea typeface="Times New Roman" panose="02020603050405020304" pitchFamily="18" charset="0"/>
              </a:rPr>
              <a:t>3</a:t>
            </a:r>
            <a:r>
              <a:rPr lang="vi-VN" sz="2400" dirty="0">
                <a:solidFill>
                  <a:srgbClr val="444444"/>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Theo tác giả, chúng ta có lợi ích khi “nhận thức được rằng vẫn còn nhiều điều có thể học” </a:t>
            </a:r>
            <a:r>
              <a:rPr lang="vi-VN"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Câu </a:t>
            </a:r>
            <a:r>
              <a:rPr lang="en-US" sz="2400" b="1" dirty="0">
                <a:effectLst/>
                <a:latin typeface="Times New Roman" panose="02020603050405020304" pitchFamily="18" charset="0"/>
                <a:ea typeface="Times New Roman" panose="02020603050405020304" pitchFamily="18" charset="0"/>
              </a:rPr>
              <a:t>4</a:t>
            </a:r>
            <a:r>
              <a:rPr lang="vi-VN"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Nêu</a:t>
            </a:r>
            <a:r>
              <a:rPr lang="vi-VN" sz="2400" dirty="0">
                <a:effectLst/>
                <a:latin typeface="Times New Roman" panose="02020603050405020304" pitchFamily="18" charset="0"/>
                <a:ea typeface="Times New Roman" panose="02020603050405020304" pitchFamily="18" charset="0"/>
              </a:rPr>
              <a:t> chủ đề của đoạn trich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vi-VN"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5</a:t>
            </a:r>
            <a:r>
              <a:rPr lang="en-US" sz="2400" dirty="0">
                <a:effectLst/>
                <a:latin typeface="Times New Roman" panose="02020603050405020304" pitchFamily="18" charset="0"/>
                <a:ea typeface="Times New Roman" panose="02020603050405020304" pitchFamily="18" charset="0"/>
              </a:rPr>
              <a:t>. Theo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hỏi,khám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rPr>
              <a:t>? </a:t>
            </a:r>
            <a:r>
              <a:rPr lang="en-US" sz="2400" dirty="0">
                <a:effectLst/>
                <a:highlight>
                  <a:srgbClr val="FF00FF"/>
                </a:highligh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6</a:t>
            </a:r>
            <a:r>
              <a:rPr lang="en-US" sz="2400" dirty="0">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rút</a:t>
            </a:r>
            <a:r>
              <a:rPr lang="en-US" sz="2400" dirty="0">
                <a:solidFill>
                  <a:srgbClr val="000000"/>
                </a:solidFill>
                <a:effectLst/>
                <a:latin typeface="Times New Roman" panose="02020603050405020304" pitchFamily="18" charset="0"/>
                <a:ea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3600" dirty="0"/>
          </a:p>
        </p:txBody>
      </p:sp>
    </p:spTree>
    <p:extLst>
      <p:ext uri="{BB962C8B-B14F-4D97-AF65-F5344CB8AC3E}">
        <p14:creationId xmlns:p14="http://schemas.microsoft.com/office/powerpoint/2010/main" val="14807207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762000"/>
            <a:ext cx="9144000" cy="4770537"/>
          </a:xfrm>
          <a:prstGeom prst="rect">
            <a:avLst/>
          </a:prstGeom>
          <a:noFill/>
        </p:spPr>
        <p:txBody>
          <a:bodyPr wrap="square" rtlCol="0">
            <a:spAutoFit/>
          </a:bodyPr>
          <a:lstStyle/>
          <a:p>
            <a:pPr marL="0" marR="0" algn="ctr">
              <a:spcBef>
                <a:spcPts val="0"/>
              </a:spcBef>
              <a:spcAft>
                <a:spcPts val="0"/>
              </a:spcAft>
            </a:pPr>
            <a:r>
              <a:rPr lang="en-US" sz="2400" b="1" dirty="0" err="1">
                <a:solidFill>
                  <a:srgbClr val="222222"/>
                </a:solidFill>
                <a:effectLst/>
                <a:latin typeface="Times New Roman" panose="02020603050405020304" pitchFamily="18" charset="0"/>
                <a:ea typeface="Times New Roman" panose="02020603050405020304" pitchFamily="18" charset="0"/>
              </a:rPr>
              <a:t>Gợi</a:t>
            </a:r>
            <a:r>
              <a:rPr lang="en-US" sz="2400" b="1" dirty="0">
                <a:solidFill>
                  <a:srgbClr val="222222"/>
                </a:solidFill>
                <a:effectLst/>
                <a:latin typeface="Times New Roman" panose="02020603050405020304" pitchFamily="18" charset="0"/>
                <a:ea typeface="Times New Roman" panose="02020603050405020304" pitchFamily="18" charset="0"/>
              </a:rPr>
              <a:t> ý trả </a:t>
            </a:r>
            <a:r>
              <a:rPr lang="en-US" sz="2400" b="1" dirty="0" err="1">
                <a:solidFill>
                  <a:srgbClr val="222222"/>
                </a:solidFill>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1:</a:t>
            </a:r>
            <a:r>
              <a:rPr lang="vi-VN" sz="2400" dirty="0">
                <a:solidFill>
                  <a:srgbClr val="000000"/>
                </a:solidFill>
                <a:effectLst/>
                <a:latin typeface="Times New Roman" panose="02020603050405020304" pitchFamily="18" charset="0"/>
                <a:ea typeface="Times New Roman" panose="02020603050405020304" pitchFamily="18" charset="0"/>
              </a:rPr>
              <a:t> Em hãy cho biết đoạn trích trên thuộc loại văn bản </a:t>
            </a:r>
            <a:r>
              <a:rPr lang="en-US" sz="2400" dirty="0" err="1">
                <a:solidFill>
                  <a:srgbClr val="000000"/>
                </a:solidFill>
                <a:effectLst/>
                <a:latin typeface="Times New Roman" panose="02020603050405020304" pitchFamily="18" charset="0"/>
                <a:ea typeface="Times New Roman" panose="02020603050405020304" pitchFamily="18" charset="0"/>
              </a:rPr>
              <a:t>nghị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luận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a:t>
            </a:r>
            <a:r>
              <a:rPr lang="en-US" sz="2400" b="1" dirty="0">
                <a:solidFill>
                  <a:srgbClr val="000000"/>
                </a:solidFill>
                <a:effectLst/>
                <a:latin typeface="Times New Roman" panose="02020603050405020304" pitchFamily="18" charset="0"/>
                <a:ea typeface="Times New Roman" panose="02020603050405020304" pitchFamily="18" charset="0"/>
              </a:rPr>
              <a:t>2</a:t>
            </a:r>
            <a:r>
              <a:rPr lang="vi-VN" sz="2400" dirty="0">
                <a:solidFill>
                  <a:srgbClr val="000000"/>
                </a:solidFill>
                <a:effectLst/>
                <a:latin typeface="Times New Roman" panose="02020603050405020304" pitchFamily="18" charset="0"/>
                <a:ea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vi-VN" sz="2400" dirty="0">
                <a:solidFill>
                  <a:srgbClr val="000000"/>
                </a:solidFill>
                <a:effectLst/>
                <a:latin typeface="Times New Roman" panose="02020603050405020304" pitchFamily="18" charset="0"/>
                <a:ea typeface="Times New Roman" panose="02020603050405020304" pitchFamily="18" charset="0"/>
              </a:rPr>
              <a:t> trong câu văn “</a:t>
            </a:r>
            <a:r>
              <a:rPr lang="vi-VN" sz="2400" i="1" dirty="0">
                <a:solidFill>
                  <a:srgbClr val="000000"/>
                </a:solidFill>
                <a:effectLst/>
                <a:latin typeface="Times New Roman" panose="02020603050405020304" pitchFamily="18" charset="0"/>
                <a:ea typeface="Times New Roman" panose="02020603050405020304" pitchFamily="18" charset="0"/>
              </a:rPr>
              <a:t>Hãy quyết tâm rèn luyện và củng cố trí tò mò để nó trở thành một phần cá tính của bạn</a:t>
            </a:r>
            <a:r>
              <a:rPr lang="vi-VN" sz="2400" dirty="0">
                <a:solidFill>
                  <a:srgbClr val="000000"/>
                </a:solidFill>
                <a:effectLst/>
                <a:latin typeface="Times New Roman" panose="02020603050405020304" pitchFamily="18" charset="0"/>
                <a:ea typeface="Times New Roman" panose="02020603050405020304" pitchFamily="18" charset="0"/>
              </a:rPr>
              <a:t>” là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Hãy</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3</a:t>
            </a:r>
            <a:r>
              <a:rPr lang="en-US" sz="2400" dirty="0">
                <a:solidFill>
                  <a:srgbClr val="444444"/>
                </a:solidFill>
                <a:effectLst/>
                <a:latin typeface="Times New Roman" panose="02020603050405020304" pitchFamily="18" charset="0"/>
                <a:ea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rPr>
              <a:t>Theo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vẫn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Bổ</a:t>
            </a:r>
            <a:r>
              <a:rPr lang="en-US" sz="2400" dirty="0">
                <a:solidFill>
                  <a:srgbClr val="000000"/>
                </a:solidFill>
                <a:effectLst/>
                <a:latin typeface="Times New Roman" panose="02020603050405020304" pitchFamily="18" charset="0"/>
                <a:ea typeface="Times New Roman" panose="02020603050405020304" pitchFamily="18" charset="0"/>
              </a:rPr>
              <a:t> sung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mới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trich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vọng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222222"/>
                </a:solidFill>
                <a:effectLst/>
                <a:latin typeface="Times New Roman" panose="02020603050405020304" pitchFamily="18" charset="0"/>
                <a:ea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rPr>
              <a:t> 5</a:t>
            </a:r>
            <a:r>
              <a:rPr lang="en-US" sz="2400" dirty="0">
                <a:solidFill>
                  <a:srgbClr val="222222"/>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HS trả lời có hoặc không, có lý giải phù hợp.</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222222"/>
                </a:solidFill>
                <a:effectLst/>
                <a:latin typeface="Times New Roman" panose="02020603050405020304" pitchFamily="18" charset="0"/>
                <a:ea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rPr>
              <a:t> 6.</a:t>
            </a:r>
            <a:r>
              <a:rPr lang="en-US" sz="2400" dirty="0">
                <a:effectLst/>
                <a:latin typeface="Times New Roman" panose="02020603050405020304" pitchFamily="18" charset="0"/>
                <a:ea typeface="Times New Roman" panose="02020603050405020304" pitchFamily="18" charset="0"/>
              </a:rPr>
              <a:t> HS </a:t>
            </a:r>
            <a:r>
              <a:rPr lang="en-US" sz="2400" dirty="0" err="1">
                <a:effectLst/>
                <a:latin typeface="Times New Roman" panose="02020603050405020304" pitchFamily="18" charset="0"/>
                <a:ea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nhất</a:t>
            </a:r>
            <a:r>
              <a:rPr lang="en-US" sz="2400" dirty="0">
                <a:effectLst/>
                <a:latin typeface="Times New Roman" panose="02020603050405020304" pitchFamily="18" charset="0"/>
                <a:ea typeface="Times New Roman" panose="02020603050405020304" pitchFamily="18" charset="0"/>
              </a:rPr>
              <a:t> 02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Ví dụ : </a:t>
            </a:r>
            <a:r>
              <a:rPr lang="en-US" sz="2400" dirty="0">
                <a:solidFill>
                  <a:srgbClr val="000000"/>
                </a:solidFill>
                <a:effectLst/>
                <a:latin typeface="Times New Roman" panose="02020603050405020304" pitchFamily="18" charset="0"/>
                <a:ea typeface="Times New Roman" panose="02020603050405020304" pitchFamily="18" charset="0"/>
              </a:rPr>
              <a:t>M</a:t>
            </a:r>
            <a:r>
              <a:rPr lang="vi-VN" sz="2400" dirty="0">
                <a:solidFill>
                  <a:srgbClr val="000000"/>
                </a:solidFill>
                <a:effectLst/>
                <a:latin typeface="Times New Roman" panose="02020603050405020304" pitchFamily="18" charset="0"/>
                <a:ea typeface="Times New Roman" panose="02020603050405020304" pitchFamily="18" charset="0"/>
              </a:rPr>
              <a:t>ỗi con người cần không ngừng học hỏi, nâng cao kiến thức cho bản thân để có thể biết được nhiều điều mới mẻ hơn.</a:t>
            </a:r>
            <a:endParaRPr lang="en-US" sz="2400" dirty="0">
              <a:effectLst/>
              <a:latin typeface="Times New Roman" panose="02020603050405020304" pitchFamily="18" charset="0"/>
              <a:ea typeface="Times New Roman" panose="02020603050405020304" pitchFamily="18" charset="0"/>
            </a:endParaRPr>
          </a:p>
          <a:p>
            <a:pPr algn="just"/>
            <a:endParaRPr lang="en-US" sz="3600" dirty="0"/>
          </a:p>
        </p:txBody>
      </p:sp>
    </p:spTree>
    <p:extLst>
      <p:ext uri="{BB962C8B-B14F-4D97-AF65-F5344CB8AC3E}">
        <p14:creationId xmlns:p14="http://schemas.microsoft.com/office/powerpoint/2010/main" val="195624423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15240" y="762000"/>
            <a:ext cx="9144000" cy="5186035"/>
          </a:xfrm>
          <a:prstGeom prst="rect">
            <a:avLst/>
          </a:prstGeom>
          <a:noFill/>
        </p:spPr>
        <p:txBody>
          <a:bodyPr wrap="square" rtlCol="0">
            <a:spAutoFit/>
          </a:bodyPr>
          <a:lstStyle/>
          <a:p>
            <a:pPr algn="ctr"/>
            <a:r>
              <a:rPr lang="en-US" sz="2000" b="1" dirty="0">
                <a:solidFill>
                  <a:srgbClr val="222222"/>
                </a:solidFill>
                <a:effectLst/>
                <a:latin typeface="Times New Roman" panose="02020603050405020304" pitchFamily="18" charset="0"/>
                <a:ea typeface="Times New Roman" panose="02020603050405020304" pitchFamily="18" charset="0"/>
              </a:rPr>
              <a:t>PHIẾU HỌC TẬP SỐ 2</a:t>
            </a:r>
            <a:endParaRPr lang="en-US" sz="2000" dirty="0">
              <a:effectLst/>
              <a:latin typeface="Times New Roman" panose="02020603050405020304" pitchFamily="18" charset="0"/>
              <a:ea typeface="Times New Roman" panose="02020603050405020304" pitchFamily="18" charset="0"/>
            </a:endParaRPr>
          </a:p>
          <a:p>
            <a:pPr marL="0" marR="0" indent="270510">
              <a:lnSpc>
                <a:spcPct val="115000"/>
              </a:lnSpc>
              <a:spcBef>
                <a:spcPts val="0"/>
              </a:spcBef>
              <a:spcAft>
                <a:spcPts val="0"/>
              </a:spcAft>
              <a:tabLst>
                <a:tab pos="2430780" algn="l"/>
              </a:tabLst>
            </a:pPr>
            <a:r>
              <a:rPr lang="en-US" sz="2000" b="1" dirty="0" err="1">
                <a:effectLst/>
                <a:latin typeface="Times New Roman" panose="02020603050405020304" pitchFamily="18" charset="0"/>
                <a:ea typeface="Times New Roman" panose="02020603050405020304" pitchFamily="18" charset="0"/>
              </a:rPr>
              <a:t>Đọc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ngữ</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liệu</a:t>
            </a:r>
            <a:r>
              <a:rPr lang="en-US" sz="2000" b="1" dirty="0">
                <a:effectLst/>
                <a:latin typeface="Times New Roman" panose="02020603050405020304" pitchFamily="18" charset="0"/>
                <a:ea typeface="Times New Roman" panose="02020603050405020304" pitchFamily="18" charset="0"/>
              </a:rPr>
              <a:t> </a:t>
            </a:r>
            <a:r>
              <a:rPr lang="vi-VN" sz="2000" b="1" dirty="0">
                <a:effectLst/>
                <a:latin typeface="Times New Roman" panose="02020603050405020304" pitchFamily="18" charset="0"/>
                <a:ea typeface="Times New Roman" panose="02020603050405020304" pitchFamily="18" charset="0"/>
              </a:rPr>
              <a:t>sau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và</a:t>
            </a:r>
            <a:r>
              <a:rPr lang="en-US" sz="2000" b="1" dirty="0">
                <a:effectLst/>
                <a:latin typeface="Times New Roman" panose="02020603050405020304" pitchFamily="18" charset="0"/>
                <a:ea typeface="Times New Roman" panose="02020603050405020304" pitchFamily="18" charset="0"/>
              </a:rPr>
              <a:t> trả </a:t>
            </a:r>
            <a:r>
              <a:rPr lang="en-US" sz="2000" b="1" dirty="0" err="1">
                <a:effectLst/>
                <a:latin typeface="Times New Roman" panose="02020603050405020304" pitchFamily="18" charset="0"/>
                <a:ea typeface="Times New Roman" panose="02020603050405020304" pitchFamily="18" charset="0"/>
              </a:rPr>
              <a:t>lời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hỏi</a:t>
            </a:r>
            <a:r>
              <a:rPr lang="vi-VN" sz="2000" b="1"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indent="360045"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 “Lòng nhân ái không phải tự sinh ra con người đã có. Lòng nhân ái là một trong những phẩm chất hàng đầu, là văn hóa của mỗi một con người. Lòng nhân ái có được là do sự góp công của mỗi gia đình và nhà trường tạo lập cho các em thông qua các hoạt động trải nghiệm rèn luyện, học tập, sẻ chia, “đau với nỗi đau của người khác”… Và lòng nhân ái của các em Trường Quốc tế Global đã được hình thành như thế,[…].</a:t>
            </a:r>
            <a:endParaRPr lang="en-US" sz="2000" dirty="0">
              <a:effectLst/>
              <a:latin typeface="Times New Roman" panose="02020603050405020304" pitchFamily="18" charset="0"/>
              <a:ea typeface="Times New Roman" panose="02020603050405020304" pitchFamily="18" charset="0"/>
            </a:endParaRPr>
          </a:p>
          <a:p>
            <a:pPr marL="0" marR="0" indent="360045"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Lòng nhân ái là một phần quan trọng trong mục tiêu giáo dục toàn diện của trường GIS và thực tế, lòng nhân ái rất cần trong đời sống, đó là nét văn hóa, là cốt cách của mỗi một con người. Các hoạt động từ thiện đã và đang diễn ra tại Trường Quốc tế Global đã góp phần giúp các em học sinh xây dựng tính cộng đồng, tinh thần trách nhiệm, sẻ chia với mọi người và giúp người khi khó khăn hoạn nạn, phát triển toàn diện tri thức và đạo đức để trở thành những công dân ưu tú, có ích cho xã hội, gìn giữ được bản sắc văn hóa Việt Nam.”</a:t>
            </a:r>
            <a:endParaRPr lang="en-US" sz="2000" dirty="0">
              <a:effectLst/>
              <a:latin typeface="Times New Roman" panose="02020603050405020304" pitchFamily="18" charset="0"/>
              <a:ea typeface="Times New Roman" panose="02020603050405020304" pitchFamily="18" charset="0"/>
            </a:endParaRPr>
          </a:p>
          <a:p>
            <a:pPr marL="0" marR="0" algn="r">
              <a:spcBef>
                <a:spcPts val="0"/>
              </a:spcBef>
              <a:spcAft>
                <a:spcPts val="0"/>
              </a:spcAft>
            </a:pPr>
            <a:r>
              <a:rPr lang="vi-VN" sz="2000" i="1" dirty="0">
                <a:effectLst/>
                <a:latin typeface="Times New Roman" panose="02020603050405020304" pitchFamily="18" charset="0"/>
                <a:ea typeface="Times New Roman" panose="02020603050405020304" pitchFamily="18" charset="0"/>
              </a:rPr>
              <a:t>(Trích Dạy trẻ lòng nhân ái ở trường quốc tế Global </a:t>
            </a:r>
            <a:r>
              <a:rPr lang="en-US" sz="2000" i="1" dirty="0">
                <a:effectLst/>
                <a:latin typeface="Times New Roman" panose="02020603050405020304" pitchFamily="18" charset="0"/>
                <a:ea typeface="Times New Roman" panose="02020603050405020304" pitchFamily="18" charset="0"/>
              </a:rPr>
              <a:t>-</a:t>
            </a:r>
            <a:r>
              <a:rPr lang="vi-VN" sz="2000" i="1" dirty="0">
                <a:effectLst/>
                <a:latin typeface="Times New Roman" panose="02020603050405020304" pitchFamily="18" charset="0"/>
                <a:ea typeface="Times New Roman" panose="02020603050405020304" pitchFamily="18" charset="0"/>
              </a:rPr>
              <a:t> theo Dân trí - ngày 14/ 2/ 2015).</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800" dirty="0">
              <a:solidFill>
                <a:srgbClr val="22222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754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rPr>
              <a:t>BÀI 6: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0" y="420484"/>
            <a:ext cx="9067800" cy="814069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Ngụ ngôn là một kiểu truyện phúng dụ bằng thơ hoặc văn xuôi rất ngắn mang nội dung giáo dục đạo đức.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Đặc điểm của thể loại truyện ngụ ngôn: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Phê phán thói hư tật xấu của con người trong xã hội: bệnh chủ quan, tham lam ích kỉ, đoán mò, thói huênh hoang,…</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Đả kích giai cấp (thống trị): nhất là trong xã hội cũ  thói đời ngang ngược, những kẻ đạo đức giả nhân giả nghĩa.</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Đưa ra những lời khuyên cho con người về cách đối nhân xử thế, về lối sống, sức mạnh của đoàn kết, vai trò của việc gắn liền lý thuyết với thực tiễn. </a:t>
            </a:r>
            <a:endParaRPr lang="en-US" sz="2400" dirty="0">
              <a:latin typeface="Times New Roman" panose="02020603050405020304" pitchFamily="18" charset="0"/>
              <a:cs typeface="Times New Roman" panose="02020603050405020304" pitchFamily="18" charset="0"/>
            </a:endParaRPr>
          </a:p>
          <a:p>
            <a:pPr algn="just"/>
            <a:endParaRPr lang="en-US" sz="11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473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86360" y="762000"/>
            <a:ext cx="9067800" cy="6740307"/>
          </a:xfrm>
          <a:prstGeom prst="rect">
            <a:avLst/>
          </a:prstGeom>
          <a:noFill/>
        </p:spPr>
        <p:txBody>
          <a:bodyPr wrap="square" rtlCol="0">
            <a:spAutoFit/>
          </a:bodyPr>
          <a:lstStyle/>
          <a:p>
            <a:pPr algn="just"/>
            <a:r>
              <a:rPr lang="vi-VN" sz="2400" dirty="0">
                <a:latin typeface="Times New Roman" panose="02020603050405020304" pitchFamily="18" charset="0"/>
                <a:cs typeface="Times New Roman" panose="02020603050405020304" pitchFamily="18" charset="0"/>
              </a:rPr>
              <a:t>Thế nhưng suy nghĩ đó của chú ếch kia là hoàn toàn sai lầm. Nhờ một cơn mưa, nước trong giếng dềnh lên, đưa ếch ta ra ngoài. Ếch được đến với một thế giới rộng lớn hơn, khác hẳn nơi đáy giếng chật hẹp kia, thế nhưng tính cách của ếch chưa bao giờ thay đổi. Nó vẫn muốn được làm chúa tể và huênh hoang đi lại khắp nơi, cất tiếng kêu ộp ộp. Thế nhưng cũng vì kiêu ngạo, không để ý đến xung quanh mà ếch ta đã bị một con trâu đi qua dẫm bẹp Trong cuộc sống cũng vậy, có rất nhiều người có tính cách giống như chú ếch kia. Luôn luôn kiêu ngạo, tự cao tự đại, cho mình là hơn người. Thế nhưng, nơi chúng ta đang sống,những người chúng ta vẫn gặp chỉ chật hẹp và hạn chế giống như đáy giếng của chú ếch kia chỉ có vài con cua ốc bé nhỏ mà thôi.</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Bài học rút ra từ câu chuyện là dù sống trong môi trường nào thì cũng nên là một người khiêm tốn, không nên kiêu căng ngạo mạn. Vì dù có tài giỏi, có khả năng hơn người thì ngoài kia vẫn luôn có những người có tài năng hơn mình. Và nếu chúng ta tự kiêu như chú ếch kia, rất có thể một ngày nào đó sẽ phải chịu hậu quả “bị một con trâu giẫm bẹp” như vậy. </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78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762000"/>
            <a:ext cx="9144000" cy="5693866"/>
          </a:xfrm>
          <a:prstGeom prst="rect">
            <a:avLst/>
          </a:prstGeom>
          <a:noFill/>
        </p:spPr>
        <p:txBody>
          <a:bodyPr wrap="square" rtlCol="0">
            <a:spAutoFit/>
          </a:bodyPr>
          <a:lstStyle/>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1</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2. </a:t>
            </a:r>
            <a:r>
              <a:rPr lang="vi-VN" sz="2400" dirty="0">
                <a:effectLst/>
                <a:latin typeface="Times New Roman" panose="02020603050405020304" pitchFamily="18" charset="0"/>
                <a:ea typeface="Times New Roman" panose="02020603050405020304" pitchFamily="18" charset="0"/>
              </a:rPr>
              <a:t>Theo bài viết, lòng nhân ái của mỗi học sinh được hình thành từ đâu?</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243078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3. </a:t>
            </a:r>
            <a:r>
              <a:rPr lang="vi-VN" sz="2400" dirty="0">
                <a:effectLst/>
                <a:latin typeface="Times New Roman" panose="02020603050405020304" pitchFamily="18" charset="0"/>
                <a:ea typeface="Times New Roman" panose="02020603050405020304" pitchFamily="18" charset="0"/>
              </a:rPr>
              <a:t>Chỉ ra tính mạch lạc trong các câu văn sau: “</a:t>
            </a:r>
            <a:r>
              <a:rPr lang="en-US" sz="2400" i="1" dirty="0" err="1">
                <a:effectLst/>
                <a:latin typeface="Times New Roman" panose="02020603050405020304" pitchFamily="18" charset="0"/>
                <a:ea typeface="Times New Roman" panose="02020603050405020304" pitchFamily="18" charset="0"/>
              </a:rPr>
              <a:t>Lòng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phải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tư</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sinh</a:t>
            </a:r>
            <a:r>
              <a:rPr lang="en-US" sz="2400" i="1" dirty="0">
                <a:effectLst/>
                <a:latin typeface="Times New Roman" panose="02020603050405020304" pitchFamily="18" charset="0"/>
                <a:ea typeface="Times New Roman" panose="02020603050405020304" pitchFamily="18" charset="0"/>
              </a:rPr>
              <a:t> ra con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đa</a:t>
            </a:r>
            <a:r>
              <a:rPr lang="en-US" sz="2400" i="1" dirty="0">
                <a:effectLst/>
                <a:latin typeface="Times New Roman" panose="02020603050405020304" pitchFamily="18" charset="0"/>
                <a:ea typeface="Times New Roman" panose="02020603050405020304" pitchFamily="18" charset="0"/>
              </a:rPr>
              <a:t>̃ có. </a:t>
            </a:r>
            <a:r>
              <a:rPr lang="en-US" sz="2400" i="1" dirty="0" err="1">
                <a:effectLst/>
                <a:latin typeface="Times New Roman" panose="02020603050405020304" pitchFamily="18" charset="0"/>
                <a:ea typeface="Times New Roman" panose="02020603050405020304" pitchFamily="18" charset="0"/>
              </a:rPr>
              <a:t>Lòng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ái</a:t>
            </a:r>
            <a:r>
              <a:rPr lang="en-US" sz="2400" i="1" dirty="0">
                <a:effectLst/>
                <a:latin typeface="Times New Roman" panose="02020603050405020304" pitchFamily="18" charset="0"/>
                <a:ea typeface="Times New Roman" panose="02020603050405020304" pitchFamily="18" charset="0"/>
              </a:rPr>
              <a:t> là </a:t>
            </a:r>
            <a:r>
              <a:rPr lang="en-US" sz="2400" i="1" dirty="0" err="1">
                <a:effectLst/>
                <a:latin typeface="Times New Roman" panose="02020603050405020304" pitchFamily="18" charset="0"/>
                <a:ea typeface="Times New Roman" panose="02020603050405020304" pitchFamily="18" charset="0"/>
              </a:rPr>
              <a:t>một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những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phẩm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chất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hàng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đầu</a:t>
            </a:r>
            <a:r>
              <a:rPr lang="en-US" sz="2400" i="1" dirty="0">
                <a:effectLst/>
                <a:latin typeface="Times New Roman" panose="02020603050405020304" pitchFamily="18" charset="0"/>
                <a:ea typeface="Times New Roman" panose="02020603050405020304" pitchFamily="18" charset="0"/>
              </a:rPr>
              <a:t>, là </a:t>
            </a:r>
            <a:r>
              <a:rPr lang="en-US" sz="2400" i="1" dirty="0" err="1">
                <a:effectLst/>
                <a:latin typeface="Times New Roman" panose="02020603050405020304" pitchFamily="18" charset="0"/>
                <a:ea typeface="Times New Roman" panose="02020603050405020304" pitchFamily="18" charset="0"/>
              </a:rPr>
              <a:t>văn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hóa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của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một</a:t>
            </a:r>
            <a:r>
              <a:rPr lang="en-US" sz="2400" i="1" dirty="0">
                <a:effectLst/>
                <a:latin typeface="Times New Roman" panose="02020603050405020304" pitchFamily="18" charset="0"/>
                <a:ea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a:t>
            </a:r>
            <a:r>
              <a:rPr lang="vi-VN" sz="2400" i="1" dirty="0">
                <a:effectLst/>
                <a:latin typeface="Times New Roman" panose="02020603050405020304" pitchFamily="18" charset="0"/>
                <a:ea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4.</a:t>
            </a: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Trong mục tiêu giáo dục của trường GIS, lòng nhân ái </a:t>
            </a:r>
            <a:r>
              <a:rPr lang="en-US" sz="2400" dirty="0" err="1">
                <a:solidFill>
                  <a:srgbClr val="000000"/>
                </a:solidFill>
                <a:effectLst/>
                <a:latin typeface="Times New Roman" panose="02020603050405020304" pitchFamily="18" charset="0"/>
                <a:ea typeface="Times New Roman" panose="02020603050405020304" pitchFamily="18" charset="0"/>
              </a:rPr>
              <a:t>biểu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nào </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5.  </a:t>
            </a:r>
            <a:r>
              <a:rPr lang="vi-VN" sz="2400" dirty="0">
                <a:solidFill>
                  <a:srgbClr val="000000"/>
                </a:solidFill>
                <a:effectLst/>
                <a:latin typeface="Times New Roman" panose="02020603050405020304" pitchFamily="18" charset="0"/>
                <a:ea typeface="Times New Roman" panose="02020603050405020304" pitchFamily="18" charset="0"/>
              </a:rPr>
              <a:t>Để phát huy lòng nhân ái của học sinh,</a:t>
            </a:r>
            <a:r>
              <a:rPr lang="vi-VN" sz="2400" b="1"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Quốc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tê</a:t>
            </a:r>
            <a:r>
              <a:rPr lang="en-US" sz="2400" dirty="0">
                <a:solidFill>
                  <a:srgbClr val="000000"/>
                </a:solidFill>
                <a:effectLst/>
                <a:latin typeface="Times New Roman" panose="02020603050405020304" pitchFamily="18" charset="0"/>
                <a:ea typeface="Times New Roman" panose="02020603050405020304" pitchFamily="18" charset="0"/>
              </a:rPr>
              <a:t>́ Global</a:t>
            </a:r>
            <a:r>
              <a:rPr lang="vi-VN" sz="2400" dirty="0">
                <a:solidFill>
                  <a:srgbClr val="000000"/>
                </a:solidFill>
                <a:effectLst/>
                <a:latin typeface="Times New Roman" panose="02020603050405020304" pitchFamily="18" charset="0"/>
                <a:ea typeface="Times New Roman" panose="02020603050405020304" pitchFamily="18" charset="0"/>
              </a:rPr>
              <a:t> đã làm gì</a:t>
            </a:r>
            <a:r>
              <a:rPr lang="vi-VN" sz="2400" i="1" dirty="0">
                <a:solidFill>
                  <a:srgbClr val="000000"/>
                </a:solidFill>
                <a:effectLst/>
                <a:latin typeface="Times New Roman" panose="02020603050405020304" pitchFamily="18" charset="0"/>
                <a:ea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a:t>
            </a:r>
            <a:r>
              <a:rPr lang="en-US" sz="24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một số biểu hiện về lòng nhân ái của con người trong cuộc sống </a:t>
            </a:r>
            <a:r>
              <a:rPr lang="vi-VN" sz="2400" b="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 nhất 02 biểu hiện) </a:t>
            </a:r>
            <a:r>
              <a:rPr lang="en-US" sz="24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7</a:t>
            </a:r>
            <a:r>
              <a:rPr lang="en-US" sz="2400" dirty="0">
                <a:solidFill>
                  <a:srgbClr val="000000"/>
                </a:solidFill>
                <a:effectLst/>
                <a:latin typeface="Times New Roman" panose="02020603050405020304" pitchFamily="18" charset="0"/>
                <a:ea typeface="Times New Roman" panose="02020603050405020304" pitchFamily="18" charset="0"/>
              </a:rPr>
              <a:t>. T</a:t>
            </a:r>
            <a:r>
              <a:rPr lang="vi-VN" sz="2400" dirty="0">
                <a:solidFill>
                  <a:srgbClr val="000000"/>
                </a:solidFill>
                <a:effectLst/>
                <a:latin typeface="Times New Roman" panose="02020603050405020304" pitchFamily="18" charset="0"/>
                <a:ea typeface="Times New Roman" panose="02020603050405020304" pitchFamily="18" charset="0"/>
              </a:rPr>
              <a:t>ừ đoạn trích trên hãy rút ra một t</a:t>
            </a:r>
            <a:r>
              <a:rPr lang="en-US" sz="2400" dirty="0" err="1">
                <a:solidFill>
                  <a:srgbClr val="000000"/>
                </a:solidFill>
                <a:effectLst/>
                <a:latin typeface="Times New Roman" panose="02020603050405020304" pitchFamily="18" charset="0"/>
                <a:ea typeface="Times New Roman" panose="02020603050405020304" pitchFamily="18" charset="0"/>
              </a:rPr>
              <a:t>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điệp</a:t>
            </a: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có ý nghĩa nhất đối 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800" dirty="0">
              <a:solidFill>
                <a:srgbClr val="22222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389758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762000"/>
            <a:ext cx="9144000" cy="4585871"/>
          </a:xfrm>
          <a:prstGeom prst="rect">
            <a:avLst/>
          </a:prstGeom>
          <a:noFill/>
        </p:spPr>
        <p:txBody>
          <a:bodyPr wrap="square" rtlCol="0">
            <a:spAutoFit/>
          </a:bodyPr>
          <a:lstStyle/>
          <a:p>
            <a:pPr marL="0" marR="0" algn="ctr">
              <a:spcBef>
                <a:spcPts val="0"/>
              </a:spcBef>
              <a:spcAft>
                <a:spcPts val="0"/>
              </a:spcAft>
            </a:pPr>
            <a:r>
              <a:rPr lang="en-US" sz="2400" b="1" dirty="0" err="1">
                <a:solidFill>
                  <a:srgbClr val="222222"/>
                </a:solidFill>
                <a:effectLst/>
                <a:latin typeface="Times New Roman" panose="02020603050405020304" pitchFamily="18" charset="0"/>
                <a:ea typeface="Times New Roman" panose="02020603050405020304" pitchFamily="18" charset="0"/>
              </a:rPr>
              <a:t>Gợi</a:t>
            </a:r>
            <a:r>
              <a:rPr lang="en-US" sz="2400" b="1" dirty="0">
                <a:solidFill>
                  <a:srgbClr val="222222"/>
                </a:solidFill>
                <a:effectLst/>
                <a:latin typeface="Times New Roman" panose="02020603050405020304" pitchFamily="18" charset="0"/>
                <a:ea typeface="Times New Roman" panose="02020603050405020304" pitchFamily="18" charset="0"/>
              </a:rPr>
              <a:t> ý trả </a:t>
            </a:r>
            <a:r>
              <a:rPr lang="en-US" sz="2400" b="1" dirty="0" err="1">
                <a:solidFill>
                  <a:srgbClr val="222222"/>
                </a:solidFill>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luận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2. </a:t>
            </a:r>
            <a:r>
              <a:rPr lang="vi-VN" sz="2400" dirty="0">
                <a:effectLst/>
                <a:latin typeface="Times New Roman" panose="02020603050405020304" pitchFamily="18" charset="0"/>
                <a:ea typeface="Times New Roman" panose="02020603050405020304" pitchFamily="18" charset="0"/>
              </a:rPr>
              <a:t>Theo bài viết, lòng nhân ái của mỗi học sinh được hình thành Thông qua các hoạt động trải nghiệm rèn luyện, học tập, chia sẻ</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43078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3:. </a:t>
            </a:r>
            <a:r>
              <a:rPr lang="vi-VN" sz="2400" dirty="0">
                <a:effectLst/>
                <a:latin typeface="Times New Roman" panose="02020603050405020304" pitchFamily="18" charset="0"/>
                <a:ea typeface="Times New Roman" panose="02020603050405020304" pitchFamily="18" charset="0"/>
              </a:rPr>
              <a:t>Chỉ ra tính mạch lạc trong các câu văn sau: “</a:t>
            </a:r>
            <a:r>
              <a:rPr lang="en-US" sz="2400" i="1" dirty="0" err="1">
                <a:effectLst/>
                <a:latin typeface="Times New Roman" panose="02020603050405020304" pitchFamily="18" charset="0"/>
                <a:ea typeface="Times New Roman" panose="02020603050405020304" pitchFamily="18" charset="0"/>
              </a:rPr>
              <a:t>Lòng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phải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tư</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sinh</a:t>
            </a:r>
            <a:r>
              <a:rPr lang="en-US" sz="2400" i="1" dirty="0">
                <a:effectLst/>
                <a:latin typeface="Times New Roman" panose="02020603050405020304" pitchFamily="18" charset="0"/>
                <a:ea typeface="Times New Roman" panose="02020603050405020304" pitchFamily="18" charset="0"/>
              </a:rPr>
              <a:t> ra con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đa</a:t>
            </a:r>
            <a:r>
              <a:rPr lang="en-US" sz="2400" i="1" dirty="0">
                <a:effectLst/>
                <a:latin typeface="Times New Roman" panose="02020603050405020304" pitchFamily="18" charset="0"/>
                <a:ea typeface="Times New Roman" panose="02020603050405020304" pitchFamily="18" charset="0"/>
              </a:rPr>
              <a:t>̃ có. </a:t>
            </a:r>
            <a:r>
              <a:rPr lang="en-US" sz="2400" i="1" dirty="0" err="1">
                <a:effectLst/>
                <a:latin typeface="Times New Roman" panose="02020603050405020304" pitchFamily="18" charset="0"/>
                <a:ea typeface="Times New Roman" panose="02020603050405020304" pitchFamily="18" charset="0"/>
              </a:rPr>
              <a:t>Lòng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ái</a:t>
            </a:r>
            <a:r>
              <a:rPr lang="en-US" sz="2400" i="1" dirty="0">
                <a:effectLst/>
                <a:latin typeface="Times New Roman" panose="02020603050405020304" pitchFamily="18" charset="0"/>
                <a:ea typeface="Times New Roman" panose="02020603050405020304" pitchFamily="18" charset="0"/>
              </a:rPr>
              <a:t> là </a:t>
            </a:r>
            <a:r>
              <a:rPr lang="en-US" sz="2400" i="1" dirty="0" err="1">
                <a:effectLst/>
                <a:latin typeface="Times New Roman" panose="02020603050405020304" pitchFamily="18" charset="0"/>
                <a:ea typeface="Times New Roman" panose="02020603050405020304" pitchFamily="18" charset="0"/>
              </a:rPr>
              <a:t>một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những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phẩm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chất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hàng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đầu</a:t>
            </a:r>
            <a:r>
              <a:rPr lang="en-US" sz="2400" i="1" dirty="0">
                <a:effectLst/>
                <a:latin typeface="Times New Roman" panose="02020603050405020304" pitchFamily="18" charset="0"/>
                <a:ea typeface="Times New Roman" panose="02020603050405020304" pitchFamily="18" charset="0"/>
              </a:rPr>
              <a:t>, là </a:t>
            </a:r>
            <a:r>
              <a:rPr lang="en-US" sz="2400" i="1" dirty="0" err="1">
                <a:effectLst/>
                <a:latin typeface="Times New Roman" panose="02020603050405020304" pitchFamily="18" charset="0"/>
                <a:ea typeface="Times New Roman" panose="02020603050405020304" pitchFamily="18" charset="0"/>
              </a:rPr>
              <a:t>văn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hóa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của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một</a:t>
            </a:r>
            <a:r>
              <a:rPr lang="en-US" sz="2400" i="1" dirty="0">
                <a:effectLst/>
                <a:latin typeface="Times New Roman" panose="02020603050405020304" pitchFamily="18" charset="0"/>
                <a:ea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a:t>
            </a:r>
            <a:r>
              <a:rPr lang="vi-VN" sz="2400" i="1" dirty="0">
                <a:effectLst/>
                <a:latin typeface="Times New Roman" panose="02020603050405020304" pitchFamily="18" charset="0"/>
                <a:ea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rPr>
              <a:t>Phép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lặp</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4</a:t>
            </a: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Trong mục tiêu giáo dục của trường GIS, lòng nhân ái Là một phần quan trọng trong mục tiêu giáo dục toàn diện của trường GIS</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2430780" algn="l"/>
              </a:tabLs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5: </a:t>
            </a:r>
            <a:r>
              <a:rPr lang="vi-VN" sz="2400" dirty="0">
                <a:effectLst/>
                <a:latin typeface="Times New Roman" panose="02020603050405020304" pitchFamily="18" charset="0"/>
                <a:ea typeface="Times New Roman" panose="02020603050405020304" pitchFamily="18" charset="0"/>
              </a:rPr>
              <a:t>Để phát huy lòng nhân ái của học sinh,</a:t>
            </a:r>
            <a:r>
              <a:rPr lang="vi-VN" sz="2400" b="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Quốc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tê</a:t>
            </a:r>
            <a:r>
              <a:rPr lang="en-US" sz="2400" dirty="0">
                <a:effectLst/>
                <a:latin typeface="Times New Roman" panose="02020603050405020304" pitchFamily="18" charset="0"/>
                <a:ea typeface="Times New Roman" panose="02020603050405020304" pitchFamily="18" charset="0"/>
              </a:rPr>
              <a:t>́ Global </a:t>
            </a:r>
            <a:r>
              <a:rPr lang="en-US" sz="2400" dirty="0" err="1">
                <a:effectLst/>
                <a:latin typeface="Times New Roman" panose="02020603050405020304" pitchFamily="18" charset="0"/>
                <a:ea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rPr>
              <a:t> C. </a:t>
            </a:r>
            <a:r>
              <a:rPr lang="vi-VN" sz="2400" dirty="0">
                <a:effectLst/>
                <a:latin typeface="Times New Roman" panose="02020603050405020304" pitchFamily="18" charset="0"/>
                <a:ea typeface="Times New Roman" panose="02020603050405020304" pitchFamily="18" charset="0"/>
              </a:rPr>
              <a:t>Tổ chức các hoạt động từ thiện cho học sinh tham gia</a:t>
            </a:r>
            <a:endParaRPr lang="en-US" sz="2400" dirty="0">
              <a:effectLst/>
              <a:latin typeface="Times New Roman" panose="02020603050405020304" pitchFamily="18"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51459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762000"/>
            <a:ext cx="9144000" cy="5693866"/>
          </a:xfrm>
          <a:prstGeom prst="rect">
            <a:avLst/>
          </a:prstGeom>
          <a:noFill/>
        </p:spPr>
        <p:txBody>
          <a:bodyPr wrap="square" rtlCol="0">
            <a:spAutoFit/>
          </a:bodyPr>
          <a:lstStyle/>
          <a:p>
            <a:pPr marL="0" marR="0" algn="ctr">
              <a:spcBef>
                <a:spcPts val="0"/>
              </a:spcBef>
              <a:spcAft>
                <a:spcPts val="0"/>
              </a:spcAft>
            </a:pPr>
            <a:r>
              <a:rPr lang="en-US" sz="2400" b="1" dirty="0" err="1">
                <a:solidFill>
                  <a:srgbClr val="222222"/>
                </a:solidFill>
                <a:effectLst/>
                <a:latin typeface="Times New Roman" panose="02020603050405020304" pitchFamily="18" charset="0"/>
                <a:ea typeface="Times New Roman" panose="02020603050405020304" pitchFamily="18" charset="0"/>
              </a:rPr>
              <a:t>Gợi</a:t>
            </a:r>
            <a:r>
              <a:rPr lang="en-US" sz="2400" b="1" dirty="0">
                <a:solidFill>
                  <a:srgbClr val="222222"/>
                </a:solidFill>
                <a:effectLst/>
                <a:latin typeface="Times New Roman" panose="02020603050405020304" pitchFamily="18" charset="0"/>
                <a:ea typeface="Times New Roman" panose="02020603050405020304" pitchFamily="18" charset="0"/>
              </a:rPr>
              <a:t> ý trả </a:t>
            </a:r>
            <a:r>
              <a:rPr lang="en-US" sz="2400" b="1" dirty="0" err="1">
                <a:solidFill>
                  <a:srgbClr val="222222"/>
                </a:solidFill>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6.</a:t>
            </a:r>
            <a:r>
              <a:rPr lang="vi-VN" sz="2400" b="1" dirty="0">
                <a:solidFill>
                  <a:srgbClr val="000000"/>
                </a:solidFill>
                <a:effectLst/>
                <a:latin typeface="Times New Roman" panose="02020603050405020304" pitchFamily="18" charset="0"/>
                <a:ea typeface="Times New Roman" panose="02020603050405020304" pitchFamily="18" charset="0"/>
              </a:rPr>
              <a:t> HS nêu được ít nhất 02 biểu hiện về lòng nhân ái trong đười sống con người, phải phù hợp với chuẩn mực đạo đức và pháp luật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Quan tâm đến những người xung quanh</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Chia sẻ, cảm thông với những nỗi đau của người khác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Giúp đỡ về vật chất khi người hác rơi vào hoàn cảnh bàn cùng, bé tắc,....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Câu 7</a:t>
            </a:r>
            <a:r>
              <a:rPr lang="vi-VN" sz="2400" dirty="0">
                <a:solidFill>
                  <a:srgbClr val="000000"/>
                </a:solidFill>
                <a:effectLst/>
                <a:latin typeface="Times New Roman" panose="02020603050405020304" pitchFamily="18" charset="0"/>
                <a:ea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rPr>
              <a:t>HS nêu được 01 thông điệp có ý nghĩa nhất với bản thân về lòng nhân ái trong đười sống con người, phải phù hợp với nội dung đoạn trích và phải phù hợp chuẩn mực đạo đức và pháp luật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Việc giáo dục lòng nhân ái cho HS là việc làm quan trọng, cần thiết đối với người làm giáo dục và đối với nhà trường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Là HS cần rèn luyện cho bản thân lòng nhân ái, sẵn sàng đùm bọc, chia sẻ, cảm thông trước những khó khăn của con người trong cuộc sống,...</a:t>
            </a:r>
            <a:endParaRPr lang="en-US" sz="2400" dirty="0">
              <a:effectLst/>
              <a:latin typeface="Times New Roman" panose="02020603050405020304" pitchFamily="18"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165152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15240" y="762000"/>
            <a:ext cx="9144000" cy="5663089"/>
          </a:xfrm>
          <a:prstGeom prst="rect">
            <a:avLst/>
          </a:prstGeom>
          <a:noFill/>
        </p:spPr>
        <p:txBody>
          <a:bodyPr wrap="square" rtlCol="0">
            <a:spAutoFit/>
          </a:bodyPr>
          <a:lstStyle/>
          <a:p>
            <a:pPr algn="ctr"/>
            <a:r>
              <a:rPr lang="en-US" sz="2000" b="1" dirty="0">
                <a:solidFill>
                  <a:srgbClr val="222222"/>
                </a:solidFill>
                <a:effectLst/>
                <a:latin typeface="Times New Roman" panose="02020603050405020304" pitchFamily="18" charset="0"/>
                <a:ea typeface="Times New Roman" panose="02020603050405020304" pitchFamily="18" charset="0"/>
              </a:rPr>
              <a:t>PHIẾU HỌC TẬP SỐ 3</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đoạn trích sau và thực hiện các yêu cầu:</a:t>
            </a:r>
            <a:endParaRPr lang="en-US"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vi-VN" sz="1800" i="1" dirty="0">
                <a:solidFill>
                  <a:srgbClr val="000000"/>
                </a:solidFill>
                <a:effectLst/>
                <a:latin typeface="Times New Roman" panose="02020603050405020304" pitchFamily="18" charset="0"/>
                <a:ea typeface="Times New Roman" panose="02020603050405020304" pitchFamily="18" charset="0"/>
              </a:rPr>
              <a:t>“Năm tháng qua đi, bạn sẽ nhận ra rằng ước mơ không bao giờ biến mất. Kể cả những ước mơ rồ dại nhất trong lứa tuổi học trò - lứa tuổi bất ổn định nhất. Nếu bạn không theo đuổi nó, chắc chắn nó sẽ trở lại một lúc nào đó, day dứt trong bạn, thậm chí dằn vặt bạn mỗi ngày.</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800" i="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800" i="1" dirty="0">
                <a:solidFill>
                  <a:srgbClr val="000000"/>
                </a:solidFill>
                <a:effectLst/>
                <a:latin typeface="Times New Roman" panose="02020603050405020304" pitchFamily="18" charset="0"/>
                <a:ea typeface="Times New Roman" panose="02020603050405020304" pitchFamily="18" charset="0"/>
              </a:rPr>
              <a:t>Sống một cuộc đời cũng như vẽ một bức tranh vậy. Nếu bạn nghĩ thật lâu về điều mình muốn vẽ, nếu bạn dự tính được càng nhiều màu sắc mà bạn muốn thể hiện, nếu bạn càng chắc chắn về chất liệu mà bạn đang sử dụng, thì bức tranh trong thực tế càng giống với hình dung của bạn. Bằng không nó có thể là những màu mà người khác thích, là bức tranh mà người khác ưng ý, chứ không phải bạn.</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800" i="1" dirty="0">
                <a:solidFill>
                  <a:srgbClr val="000000"/>
                </a:solidFill>
                <a:effectLst/>
                <a:latin typeface="Times New Roman" panose="02020603050405020304" pitchFamily="18" charset="0"/>
                <a:ea typeface="Times New Roman" panose="02020603050405020304" pitchFamily="18" charset="0"/>
              </a:rPr>
              <a:t>Dan Zadra viết rằng: “Đừng để ai đánh cắp ước mơ cuả bạn”. Vậy thì hãy tìm ước mơ cháy bỏng nhất của mình, nó đang nằm ở nơi sâu thẳm trong tim ta đó, như một ngọn núi lửa chờ đợi được đánh thức...”</a:t>
            </a:r>
            <a:endParaRPr lang="en-US" sz="18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vi-VN" sz="1800" i="1" dirty="0">
                <a:solidFill>
                  <a:srgbClr val="000000"/>
                </a:solidFill>
                <a:effectLst/>
                <a:latin typeface="Times New Roman" panose="02020603050405020304" pitchFamily="18" charset="0"/>
                <a:ea typeface="Times New Roman" panose="02020603050405020304" pitchFamily="18" charset="0"/>
              </a:rPr>
              <a:t>(Phạm Lữ Ân, Nếu biết trăm năm là hữu hạn, NXB Hội nhà văn, 2013)</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phương thức biểu đạt chính của đoạn trích trên.</a:t>
            </a:r>
            <a:endParaRPr lang="en-US"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vi-VN" sz="1800" b="1" dirty="0">
                <a:solidFill>
                  <a:srgbClr val="000000"/>
                </a:solidFill>
                <a:effectLst/>
                <a:latin typeface="Times New Roman" panose="02020603050405020304" pitchFamily="18" charset="0"/>
                <a:ea typeface="Times New Roman" panose="02020603050405020304" pitchFamily="18" charset="0"/>
              </a:rPr>
              <a:t>Câu 2</a:t>
            </a:r>
            <a:r>
              <a:rPr lang="en-US" sz="1800" b="1" dirty="0">
                <a:solidFill>
                  <a:srgbClr val="000000"/>
                </a:solidFill>
                <a:effectLst/>
                <a:latin typeface="Times New Roman" panose="02020603050405020304" pitchFamily="18" charset="0"/>
                <a:ea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rPr>
              <a:t>Theo tác giả, nếu không theo đuổi ước mơ, con người sẽ rơi vào trạng thái tâm lí</a:t>
            </a:r>
            <a:r>
              <a:rPr lang="vi-VN" sz="1800" spc="-30" dirty="0">
                <a:solidFill>
                  <a:srgbClr val="000000"/>
                </a:solidFill>
                <a:effectLst/>
                <a:latin typeface="Times New Roman" panose="02020603050405020304" pitchFamily="18" charset="0"/>
                <a:ea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rPr>
              <a:t>nào?</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b="1" dirty="0">
                <a:solidFill>
                  <a:srgbClr val="000000"/>
                </a:solidFill>
                <a:effectLst/>
                <a:latin typeface="Times New Roman" panose="02020603050405020304" pitchFamily="18" charset="0"/>
                <a:ea typeface="Times New Roman" panose="02020603050405020304" pitchFamily="18" charset="0"/>
              </a:rPr>
              <a:t>Câu 3</a:t>
            </a:r>
            <a:r>
              <a:rPr lang="en-US" sz="1800" b="1" dirty="0">
                <a:solidFill>
                  <a:srgbClr val="000000"/>
                </a:solidFill>
                <a:effectLst/>
                <a:latin typeface="Times New Roman" panose="02020603050405020304" pitchFamily="18" charset="0"/>
                <a:ea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rPr>
              <a:t>Phân tích tác dụng của biện pháp tu từ so sánh trong câu văn: “</a:t>
            </a:r>
            <a:r>
              <a:rPr lang="vi-VN" sz="1800" i="1" dirty="0">
                <a:solidFill>
                  <a:srgbClr val="000000"/>
                </a:solidFill>
                <a:effectLst/>
                <a:latin typeface="Times New Roman" panose="02020603050405020304" pitchFamily="18" charset="0"/>
                <a:ea typeface="Times New Roman" panose="02020603050405020304" pitchFamily="18" charset="0"/>
              </a:rPr>
              <a:t>Sống một cuộc đời cũng như vẽ một bức tranh vậy”.</a:t>
            </a:r>
            <a:endParaRPr lang="en-US" sz="1800" dirty="0">
              <a:effectLst/>
              <a:latin typeface="Times New Roman" panose="02020603050405020304" pitchFamily="18" charset="0"/>
              <a:ea typeface="Times New Roman" panose="02020603050405020304" pitchFamily="18" charset="0"/>
            </a:endParaRPr>
          </a:p>
          <a:p>
            <a:r>
              <a:rPr lang="vi-VN" sz="1800" dirty="0">
                <a:solidFill>
                  <a:srgbClr val="000000"/>
                </a:solidFill>
                <a:effectLst/>
                <a:latin typeface="Times New Roman" panose="02020603050405020304" pitchFamily="18" charset="0"/>
                <a:ea typeface="Times New Roman" panose="02020603050405020304" pitchFamily="18" charset="0"/>
              </a:rPr>
              <a:t>Câu 4</a:t>
            </a:r>
            <a:r>
              <a:rPr lang="en-US" sz="1800" dirty="0">
                <a:solidFill>
                  <a:srgbClr val="000000"/>
                </a:solidFill>
                <a:effectLst/>
                <a:latin typeface="Times New Roman" panose="02020603050405020304" pitchFamily="18" charset="0"/>
                <a:ea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rPr>
              <a:t>Thông điệp nào từ đoạn trích trên có ý nghĩa nhất với em? Tại sao?</a:t>
            </a:r>
            <a:endParaRPr lang="en-US" sz="2800" dirty="0">
              <a:solidFill>
                <a:srgbClr val="22222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548661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600164"/>
            <a:ext cx="9144000" cy="5262979"/>
          </a:xfrm>
          <a:prstGeom prst="rect">
            <a:avLst/>
          </a:prstGeom>
          <a:noFill/>
        </p:spPr>
        <p:txBody>
          <a:bodyPr wrap="square" rtlCol="0">
            <a:spAutoFit/>
          </a:bodyPr>
          <a:lstStyle/>
          <a:p>
            <a:pPr marL="0" marR="0" algn="ctr">
              <a:spcBef>
                <a:spcPts val="0"/>
              </a:spcBef>
              <a:spcAft>
                <a:spcPts val="0"/>
              </a:spcAft>
            </a:pPr>
            <a:r>
              <a:rPr lang="en-US" sz="2000" b="1" dirty="0" err="1">
                <a:solidFill>
                  <a:srgbClr val="222222"/>
                </a:solidFill>
                <a:effectLst/>
                <a:latin typeface="Times New Roman" panose="02020603050405020304" pitchFamily="18" charset="0"/>
                <a:ea typeface="Times New Roman" panose="02020603050405020304" pitchFamily="18" charset="0"/>
              </a:rPr>
              <a:t>Gợi</a:t>
            </a:r>
            <a:r>
              <a:rPr lang="en-US" sz="2000" b="1" dirty="0">
                <a:solidFill>
                  <a:srgbClr val="222222"/>
                </a:solidFill>
                <a:effectLst/>
                <a:latin typeface="Times New Roman" panose="02020603050405020304" pitchFamily="18" charset="0"/>
                <a:ea typeface="Times New Roman" panose="02020603050405020304" pitchFamily="18" charset="0"/>
              </a:rPr>
              <a:t> ý trả </a:t>
            </a:r>
            <a:r>
              <a:rPr lang="en-US" sz="2000" b="1" dirty="0" err="1">
                <a:solidFill>
                  <a:srgbClr val="222222"/>
                </a:solidFill>
                <a:effectLst/>
                <a:latin typeface="Times New Roman" panose="02020603050405020304" pitchFamily="18" charset="0"/>
                <a:ea typeface="Times New Roman" panose="02020603050405020304" pitchFamily="18" charset="0"/>
              </a:rPr>
              <a:t>lời</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solidFill>
                  <a:srgbClr val="222222"/>
                </a:solidFill>
                <a:effectLst/>
                <a:latin typeface="Times New Roman" panose="02020603050405020304" pitchFamily="18" charset="0"/>
                <a:ea typeface="Times New Roman" panose="02020603050405020304" pitchFamily="18" charset="0"/>
              </a:rPr>
              <a:t>Câu</a:t>
            </a:r>
            <a:r>
              <a:rPr lang="en-US" sz="2000" b="1" dirty="0">
                <a:solidFill>
                  <a:srgbClr val="222222"/>
                </a:solidFill>
                <a:effectLst/>
                <a:latin typeface="Times New Roman" panose="02020603050405020304" pitchFamily="18" charset="0"/>
                <a:ea typeface="Times New Roman" panose="02020603050405020304" pitchFamily="18" charset="0"/>
              </a:rPr>
              <a:t> 1: </a:t>
            </a:r>
            <a:r>
              <a:rPr lang="vi-VN" sz="2000" dirty="0">
                <a:solidFill>
                  <a:srgbClr val="000000"/>
                </a:solidFill>
                <a:effectLst/>
                <a:latin typeface="Times New Roman" panose="02020603050405020304" pitchFamily="18" charset="0"/>
                <a:ea typeface="Times New Roman" panose="02020603050405020304" pitchFamily="18" charset="0"/>
              </a:rPr>
              <a:t>Phương thức biểu đạt chính của đoạn trích trên là: Nghị luận</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2:</a:t>
            </a:r>
            <a:r>
              <a:rPr lang="en-US" sz="2000" dirty="0">
                <a:effectLst/>
                <a:latin typeface="Times New Roman" panose="02020603050405020304" pitchFamily="18" charset="0"/>
                <a:ea typeface="Times New Roman" panose="02020603050405020304" pitchFamily="18" charset="0"/>
              </a:rPr>
              <a:t> Theo </a:t>
            </a:r>
            <a:r>
              <a:rPr lang="en-US" sz="2000" dirty="0" err="1">
                <a:effectLst/>
                <a:latin typeface="Times New Roman" panose="02020603050405020304" pitchFamily="18" charset="0"/>
                <a:ea typeface="Times New Roman" panose="02020603050405020304" pitchFamily="18" charset="0"/>
              </a:rPr>
              <a:t>tác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nếu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đuổi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chắc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chắn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trở</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lúc nào đó, day dứt trong bạn, thậm chí dằn vặt bạn mỗi ngày”.</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3:</a:t>
            </a:r>
            <a:r>
              <a:rPr lang="en-US" sz="2000" dirty="0">
                <a:solidFill>
                  <a:srgbClr val="000000"/>
                </a:solidFill>
                <a:effectLst/>
                <a:latin typeface="Times New Roman" panose="02020603050405020304" pitchFamily="18" charset="0"/>
                <a:ea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rPr>
              <a:t>- Phép tu từ so sánh trong câu văn: việc “sống một cuộc đời” được so sánh với việc “vẽ một bức tranh”</a:t>
            </a:r>
            <a:endParaRPr lang="en-US" sz="2000" dirty="0">
              <a:effectLst/>
              <a:latin typeface="Times New Roman" panose="02020603050405020304" pitchFamily="18" charset="0"/>
              <a:ea typeface="Times New Roman" panose="02020603050405020304" pitchFamily="18" charset="0"/>
            </a:endParaRPr>
          </a:p>
          <a:p>
            <a:pPr marL="69850"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a:t>
            </a:r>
          </a:p>
          <a:p>
            <a:pPr marL="69850"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Giúp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rPr>
              <a:t> dung được </a:t>
            </a:r>
            <a:r>
              <a:rPr lang="en-US" sz="2000" dirty="0" err="1">
                <a:effectLst/>
                <a:latin typeface="Times New Roman" panose="02020603050405020304" pitchFamily="18" charset="0"/>
                <a:ea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lối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chủ</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thành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 Làm cho lời văn sinh động, giàu hình ảnh</a:t>
            </a:r>
            <a:endParaRPr lang="en-US" sz="2000" dirty="0">
              <a:effectLst/>
              <a:latin typeface="Times New Roman" panose="02020603050405020304" pitchFamily="18" charset="0"/>
              <a:ea typeface="Times New Roman" panose="02020603050405020304" pitchFamily="18" charset="0"/>
            </a:endParaRPr>
          </a:p>
          <a:p>
            <a:pPr marL="69850" marR="0" algn="just">
              <a:spcBef>
                <a:spcPts val="0"/>
              </a:spcBef>
              <a:spcAft>
                <a:spcPts val="0"/>
              </a:spcAft>
            </a:pPr>
            <a:r>
              <a:rPr lang="en-US" sz="2000" b="1" dirty="0" err="1">
                <a:solidFill>
                  <a:srgbClr val="222222"/>
                </a:solidFill>
                <a:effectLst/>
                <a:latin typeface="Times New Roman" panose="02020603050405020304" pitchFamily="18" charset="0"/>
                <a:ea typeface="Times New Roman" panose="02020603050405020304" pitchFamily="18" charset="0"/>
              </a:rPr>
              <a:t>Câu</a:t>
            </a:r>
            <a:r>
              <a:rPr lang="en-US" sz="2000" b="1" dirty="0">
                <a:solidFill>
                  <a:srgbClr val="222222"/>
                </a:solidFill>
                <a:effectLst/>
                <a:latin typeface="Times New Roman" panose="02020603050405020304" pitchFamily="18" charset="0"/>
                <a:ea typeface="Times New Roman" panose="02020603050405020304" pitchFamily="18" charset="0"/>
              </a:rPr>
              <a:t> 4: </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giải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phục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mắc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lỗi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dùng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đặt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câu</a:t>
            </a:r>
            <a:r>
              <a:rPr lang="en-US" sz="20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Chẳng hạn: Hãy theo đuổi ước mơ của mình vì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 </a:t>
            </a:r>
            <a:r>
              <a:rPr lang="vi-VN" sz="2000" spc="-20" dirty="0">
                <a:solidFill>
                  <a:srgbClr val="000000"/>
                </a:solidFill>
                <a:effectLst/>
                <a:latin typeface="Times New Roman" panose="02020603050405020304" pitchFamily="18" charset="0"/>
                <a:ea typeface="Times New Roman" panose="02020603050405020304" pitchFamily="18" charset="0"/>
              </a:rPr>
              <a:t>Ước mơ </a:t>
            </a:r>
            <a:r>
              <a:rPr lang="vi-VN" sz="2000" spc="-15" dirty="0">
                <a:solidFill>
                  <a:srgbClr val="000000"/>
                </a:solidFill>
                <a:effectLst/>
                <a:latin typeface="Times New Roman" panose="02020603050405020304" pitchFamily="18" charset="0"/>
                <a:ea typeface="Times New Roman" panose="02020603050405020304" pitchFamily="18" charset="0"/>
              </a:rPr>
              <a:t>sẽ </a:t>
            </a:r>
            <a:r>
              <a:rPr lang="vi-VN" sz="2000" spc="-25" dirty="0">
                <a:solidFill>
                  <a:srgbClr val="000000"/>
                </a:solidFill>
                <a:effectLst/>
                <a:latin typeface="Times New Roman" panose="02020603050405020304" pitchFamily="18" charset="0"/>
                <a:ea typeface="Times New Roman" panose="02020603050405020304" pitchFamily="18" charset="0"/>
              </a:rPr>
              <a:t>định hướng mục tiêu </a:t>
            </a:r>
            <a:r>
              <a:rPr lang="vi-VN" sz="2000" spc="-15" dirty="0">
                <a:solidFill>
                  <a:srgbClr val="000000"/>
                </a:solidFill>
                <a:effectLst/>
                <a:latin typeface="Times New Roman" panose="02020603050405020304" pitchFamily="18" charset="0"/>
                <a:ea typeface="Times New Roman" panose="02020603050405020304" pitchFamily="18" charset="0"/>
              </a:rPr>
              <a:t>để </a:t>
            </a:r>
            <a:r>
              <a:rPr lang="vi-VN" sz="2000" spc="-20" dirty="0">
                <a:solidFill>
                  <a:srgbClr val="000000"/>
                </a:solidFill>
                <a:effectLst/>
                <a:latin typeface="Times New Roman" panose="02020603050405020304" pitchFamily="18" charset="0"/>
                <a:ea typeface="Times New Roman" panose="02020603050405020304" pitchFamily="18" charset="0"/>
              </a:rPr>
              <a:t>con </a:t>
            </a:r>
            <a:r>
              <a:rPr lang="vi-VN" sz="2000" spc="-25" dirty="0">
                <a:solidFill>
                  <a:srgbClr val="000000"/>
                </a:solidFill>
                <a:effectLst/>
                <a:latin typeface="Times New Roman" panose="02020603050405020304" pitchFamily="18" charset="0"/>
                <a:ea typeface="Times New Roman" panose="02020603050405020304" pitchFamily="18" charset="0"/>
              </a:rPr>
              <a:t>người vươn tới, tiếp </a:t>
            </a:r>
            <a:r>
              <a:rPr lang="vi-VN" sz="2000" spc="-20" dirty="0">
                <a:solidFill>
                  <a:srgbClr val="000000"/>
                </a:solidFill>
                <a:effectLst/>
                <a:latin typeface="Times New Roman" panose="02020603050405020304" pitchFamily="18" charset="0"/>
                <a:ea typeface="Times New Roman" panose="02020603050405020304" pitchFamily="18" charset="0"/>
              </a:rPr>
              <a:t>thêm </a:t>
            </a:r>
            <a:r>
              <a:rPr lang="vi-VN" sz="2000" spc="-25" dirty="0">
                <a:solidFill>
                  <a:srgbClr val="000000"/>
                </a:solidFill>
                <a:effectLst/>
                <a:latin typeface="Times New Roman" panose="02020603050405020304" pitchFamily="18" charset="0"/>
                <a:ea typeface="Times New Roman" panose="02020603050405020304" pitchFamily="18" charset="0"/>
              </a:rPr>
              <a:t>cho con </a:t>
            </a:r>
            <a:r>
              <a:rPr lang="vi-VN" sz="2000" spc="-30" dirty="0">
                <a:solidFill>
                  <a:srgbClr val="000000"/>
                </a:solidFill>
                <a:effectLst/>
                <a:latin typeface="Times New Roman" panose="02020603050405020304" pitchFamily="18" charset="0"/>
                <a:ea typeface="Times New Roman" panose="02020603050405020304" pitchFamily="18" charset="0"/>
              </a:rPr>
              <a:t>người </a:t>
            </a:r>
            <a:r>
              <a:rPr lang="vi-VN" sz="2000" spc="-20" dirty="0">
                <a:solidFill>
                  <a:srgbClr val="000000"/>
                </a:solidFill>
                <a:effectLst/>
                <a:latin typeface="Times New Roman" panose="02020603050405020304" pitchFamily="18" charset="0"/>
                <a:ea typeface="Times New Roman" panose="02020603050405020304" pitchFamily="18" charset="0"/>
              </a:rPr>
              <a:t>sức </a:t>
            </a:r>
            <a:r>
              <a:rPr lang="vi-VN" sz="2000" spc="-30" dirty="0">
                <a:solidFill>
                  <a:srgbClr val="000000"/>
                </a:solidFill>
                <a:effectLst/>
                <a:latin typeface="Times New Roman" panose="02020603050405020304" pitchFamily="18" charset="0"/>
                <a:ea typeface="Times New Roman" panose="02020603050405020304" pitchFamily="18" charset="0"/>
              </a:rPr>
              <a:t>mạnh </a:t>
            </a:r>
            <a:r>
              <a:rPr lang="vi-VN" sz="2000" spc="-20" dirty="0">
                <a:solidFill>
                  <a:srgbClr val="000000"/>
                </a:solidFill>
                <a:effectLst/>
                <a:latin typeface="Times New Roman" panose="02020603050405020304" pitchFamily="18" charset="0"/>
                <a:ea typeface="Times New Roman" panose="02020603050405020304" pitchFamily="18" charset="0"/>
              </a:rPr>
              <a:t>và </a:t>
            </a:r>
            <a:r>
              <a:rPr lang="vi-VN" sz="2000" spc="-25" dirty="0">
                <a:solidFill>
                  <a:srgbClr val="000000"/>
                </a:solidFill>
                <a:effectLst/>
                <a:latin typeface="Times New Roman" panose="02020603050405020304" pitchFamily="18" charset="0"/>
                <a:ea typeface="Times New Roman" panose="02020603050405020304" pitchFamily="18" charset="0"/>
              </a:rPr>
              <a:t>nghị lực </a:t>
            </a:r>
            <a:r>
              <a:rPr lang="vi-VN" sz="2000" spc="-20" dirty="0">
                <a:solidFill>
                  <a:srgbClr val="000000"/>
                </a:solidFill>
                <a:effectLst/>
                <a:latin typeface="Times New Roman" panose="02020603050405020304" pitchFamily="18" charset="0"/>
                <a:ea typeface="Times New Roman" panose="02020603050405020304" pitchFamily="18" charset="0"/>
              </a:rPr>
              <a:t>để </a:t>
            </a:r>
            <a:r>
              <a:rPr lang="vi-VN" sz="2000" spc="-25" dirty="0">
                <a:solidFill>
                  <a:srgbClr val="000000"/>
                </a:solidFill>
                <a:effectLst/>
                <a:latin typeface="Times New Roman" panose="02020603050405020304" pitchFamily="18" charset="0"/>
                <a:ea typeface="Times New Roman" panose="02020603050405020304" pitchFamily="18" charset="0"/>
              </a:rPr>
              <a:t>vượt </a:t>
            </a:r>
            <a:r>
              <a:rPr lang="vi-VN" sz="2000" spc="-20" dirty="0">
                <a:solidFill>
                  <a:srgbClr val="000000"/>
                </a:solidFill>
                <a:effectLst/>
                <a:latin typeface="Times New Roman" panose="02020603050405020304" pitchFamily="18" charset="0"/>
                <a:ea typeface="Times New Roman" panose="02020603050405020304" pitchFamily="18" charset="0"/>
              </a:rPr>
              <a:t>qua </a:t>
            </a:r>
            <a:r>
              <a:rPr lang="vi-VN" sz="2000" spc="-25" dirty="0">
                <a:solidFill>
                  <a:srgbClr val="000000"/>
                </a:solidFill>
                <a:effectLst/>
                <a:latin typeface="Times New Roman" panose="02020603050405020304" pitchFamily="18" charset="0"/>
                <a:ea typeface="Times New Roman" panose="02020603050405020304" pitchFamily="18" charset="0"/>
              </a:rPr>
              <a:t>khó khăn, thử </a:t>
            </a:r>
            <a:r>
              <a:rPr lang="vi-VN" sz="2000" spc="-30" dirty="0">
                <a:solidFill>
                  <a:srgbClr val="000000"/>
                </a:solidFill>
                <a:effectLst/>
                <a:latin typeface="Times New Roman" panose="02020603050405020304" pitchFamily="18" charset="0"/>
                <a:ea typeface="Times New Roman" panose="02020603050405020304" pitchFamily="18" charset="0"/>
              </a:rPr>
              <a:t>thách </a:t>
            </a:r>
            <a:r>
              <a:rPr lang="vi-VN" sz="2000" spc="-25" dirty="0">
                <a:solidFill>
                  <a:srgbClr val="000000"/>
                </a:solidFill>
                <a:effectLst/>
                <a:latin typeface="Times New Roman" panose="02020603050405020304" pitchFamily="18" charset="0"/>
                <a:ea typeface="Times New Roman" panose="02020603050405020304" pitchFamily="18" charset="0"/>
              </a:rPr>
              <a:t>trong cuộc </a:t>
            </a:r>
            <a:r>
              <a:rPr lang="vi-VN" sz="2000" spc="-30" dirty="0">
                <a:solidFill>
                  <a:srgbClr val="000000"/>
                </a:solidFill>
                <a:effectLst/>
                <a:latin typeface="Times New Roman" panose="02020603050405020304" pitchFamily="18" charset="0"/>
                <a:ea typeface="Times New Roman" panose="02020603050405020304" pitchFamily="18" charset="0"/>
              </a:rPr>
              <a:t>sống.</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+Ước mơ, khát vọng còn giúp cho cuộc sống trở nên ý nghĩa hơn….</a:t>
            </a:r>
            <a:endParaRPr lang="en-US" sz="2000" dirty="0">
              <a:effectLst/>
              <a:latin typeface="Times New Roman" panose="02020603050405020304" pitchFamily="18" charset="0"/>
              <a:ea typeface="Times New Roman" panose="02020603050405020304" pitchFamily="18" charset="0"/>
            </a:endParaRPr>
          </a:p>
          <a:p>
            <a:pPr algn="ctr"/>
            <a:endParaRPr lang="en-US" sz="3600" dirty="0">
              <a:solidFill>
                <a:srgbClr val="22222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614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600164"/>
            <a:ext cx="9144000" cy="5632311"/>
          </a:xfrm>
          <a:prstGeom prst="rect">
            <a:avLst/>
          </a:prstGeom>
          <a:noFill/>
        </p:spPr>
        <p:txBody>
          <a:bodyPr wrap="square" rtlCol="0">
            <a:spAutoFit/>
          </a:bodyPr>
          <a:lstStyle/>
          <a:p>
            <a:pPr algn="just"/>
            <a:r>
              <a:rPr lang="vi-VN" b="1" dirty="0">
                <a:latin typeface="+mj-lt"/>
              </a:rPr>
              <a:t>Đọc đoạn trích sau và thực hiện các yêu cầu bên dưới:</a:t>
            </a:r>
            <a:endParaRPr lang="en-US" dirty="0">
              <a:latin typeface="+mj-lt"/>
            </a:endParaRPr>
          </a:p>
          <a:p>
            <a:pPr algn="just"/>
            <a:r>
              <a:rPr lang="vi-VN" i="1" dirty="0">
                <a:latin typeface="+mj-lt"/>
              </a:rPr>
              <a:t>“Hòn đá có thể cho lửa, cành cây có thể cho lửa. Nhưng chỉ có con người mới biết nuôi lửa và truyền lửa. Lửa xuất hiện khi có tương tác, ít ra là hai vật thể tạo lửa. Lửa là kết quả của số nhiều. Cô bé bán diêm là số đơn. Cô đã chết vì thiếu lửa. Để rồi từ đó loài người đã cảnh giác thắp nến suốt mùa Giáng sinh để cho không còn em bé bán diêm nào phải chết vì thiếu lửa.</a:t>
            </a:r>
            <a:endParaRPr lang="en-US" dirty="0">
              <a:latin typeface="+mj-lt"/>
            </a:endParaRPr>
          </a:p>
          <a:p>
            <a:pPr algn="just"/>
            <a:r>
              <a:rPr lang="vi-VN" i="1" dirty="0">
                <a:latin typeface="+mj-lt"/>
              </a:rPr>
              <a:t>Nước Việt hình chữ “S”, hiện thân của số nhiều, lẽ nào không biết nuôi lửa và truyền lửa, lẽ nào thiếu lửa? Không có lửa, con rồng chẳng phải là rồng, chỉ là con giun, con rắn. Không có lửa làm gì có “nồng” nàn, “nhiệt” tâm! Làm gì có “sốt” sắng, “nhiệt” tình, đuốc tuệ! Làm gì còn “nhiệt” huyết, “cháy” bỏng! Sẽ đâu rồi “lửa” yêu thương? Việc mẹ cha, việc nhà, việc nước, làm gì với đôi vai lạnh lẽo, ơ hờ? Không có lửa em lấy gì “hun” đúc ý chí, “nấu” sử sôi kinh? Em… sống đời thực vật vô tri như lưng cây, mắt lá, đầu cành, thân cỏ…. Cho nên: Biết ủ lửa để giữ nhân cách – người, nhân cách – Việt. Tuổi trẻ là mùa xuân của xã hội. Thế nhưng: Nếu không có lửa làm sao thành mùa xuân?”.</a:t>
            </a:r>
            <a:endParaRPr lang="en-US" i="1" dirty="0">
              <a:latin typeface="+mj-lt"/>
            </a:endParaRPr>
          </a:p>
          <a:p>
            <a:pPr algn="just"/>
            <a:r>
              <a:rPr lang="vi-VN" i="1" dirty="0">
                <a:latin typeface="+mj-lt"/>
              </a:rPr>
              <a:t>(Trích Thắp mình để sang xuân, Nhà văn Đoàn Công Lê Huy)</a:t>
            </a:r>
            <a:endParaRPr lang="en-US" dirty="0">
              <a:latin typeface="+mj-lt"/>
            </a:endParaRPr>
          </a:p>
          <a:p>
            <a:pPr algn="just"/>
            <a:r>
              <a:rPr lang="vi-VN" b="1" dirty="0">
                <a:latin typeface="+mj-lt"/>
              </a:rPr>
              <a:t>Câu 1.</a:t>
            </a:r>
            <a:r>
              <a:rPr lang="vi-VN" dirty="0">
                <a:latin typeface="+mj-lt"/>
              </a:rPr>
              <a:t> Xác phương thức biểu đạt chính trong đoạn trích trên. </a:t>
            </a:r>
            <a:endParaRPr lang="en-US" dirty="0">
              <a:latin typeface="+mj-lt"/>
            </a:endParaRPr>
          </a:p>
          <a:p>
            <a:pPr algn="just"/>
            <a:r>
              <a:rPr lang="vi-VN" b="1" dirty="0">
                <a:latin typeface="+mj-lt"/>
              </a:rPr>
              <a:t>Câu 2.</a:t>
            </a:r>
            <a:r>
              <a:rPr lang="vi-VN" dirty="0">
                <a:latin typeface="+mj-lt"/>
              </a:rPr>
              <a:t> Cho biết ý nghĩa của từ </a:t>
            </a:r>
            <a:r>
              <a:rPr lang="vi-VN" i="1" dirty="0">
                <a:latin typeface="+mj-lt"/>
              </a:rPr>
              <a:t>" lửa"</a:t>
            </a:r>
            <a:r>
              <a:rPr lang="vi-VN" dirty="0">
                <a:latin typeface="+mj-lt"/>
              </a:rPr>
              <a:t> được in đậm trong hai câu văn sau: </a:t>
            </a:r>
            <a:r>
              <a:rPr lang="vi-VN" i="1" dirty="0">
                <a:latin typeface="+mj-lt"/>
              </a:rPr>
              <a:t>" Hòn đá có thể cho lửa, cành cây có thể cho lửa. Nhưng chỉ có con người mới biết nuôi lửa và truyền lửa"</a:t>
            </a:r>
            <a:r>
              <a:rPr lang="vi-VN" dirty="0">
                <a:latin typeface="+mj-lt"/>
              </a:rPr>
              <a:t>. </a:t>
            </a:r>
            <a:endParaRPr lang="en-US" dirty="0">
              <a:latin typeface="+mj-lt"/>
            </a:endParaRPr>
          </a:p>
          <a:p>
            <a:pPr algn="just"/>
            <a:r>
              <a:rPr lang="vi-VN" b="1" dirty="0">
                <a:latin typeface="+mj-lt"/>
              </a:rPr>
              <a:t>Câu 3.</a:t>
            </a:r>
            <a:r>
              <a:rPr lang="vi-VN" dirty="0">
                <a:latin typeface="+mj-lt"/>
              </a:rPr>
              <a:t> Tại sao tác giả lại nói: </a:t>
            </a:r>
            <a:r>
              <a:rPr lang="vi-VN" i="1" dirty="0">
                <a:latin typeface="+mj-lt"/>
              </a:rPr>
              <a:t>“ Biết ủ lửa để giữ nhân cách - người , nhân cách - Việt”</a:t>
            </a:r>
            <a:r>
              <a:rPr lang="vi-VN" dirty="0">
                <a:latin typeface="+mj-lt"/>
              </a:rPr>
              <a:t>? </a:t>
            </a:r>
            <a:endParaRPr lang="en-US" dirty="0">
              <a:latin typeface="+mj-lt"/>
            </a:endParaRPr>
          </a:p>
          <a:p>
            <a:pPr algn="just"/>
            <a:r>
              <a:rPr lang="vi-VN" b="1" dirty="0">
                <a:latin typeface="+mj-lt"/>
              </a:rPr>
              <a:t>Câu 4. </a:t>
            </a:r>
            <a:r>
              <a:rPr lang="vi-VN" dirty="0">
                <a:latin typeface="+mj-lt"/>
              </a:rPr>
              <a:t>Thông điệp có ý nghĩa nhất được rút ra từ đoạn văn bản trên là gì? </a:t>
            </a:r>
            <a:endParaRPr lang="en-US" dirty="0">
              <a:latin typeface="+mj-lt"/>
            </a:endParaRPr>
          </a:p>
          <a:p>
            <a:endParaRPr lang="en-US" dirty="0"/>
          </a:p>
        </p:txBody>
      </p:sp>
    </p:spTree>
    <p:extLst>
      <p:ext uri="{BB962C8B-B14F-4D97-AF65-F5344CB8AC3E}">
        <p14:creationId xmlns:p14="http://schemas.microsoft.com/office/powerpoint/2010/main" val="29757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600164"/>
            <a:ext cx="9144000" cy="637097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ý trả </a:t>
            </a:r>
            <a:r>
              <a:rPr lang="en-US" sz="2400" b="1" dirty="0" err="1">
                <a:latin typeface="Times New Roman" panose="02020603050405020304" pitchFamily="18" charset="0"/>
                <a:cs typeface="Times New Roman" panose="02020603050405020304" pitchFamily="18" charset="0"/>
              </a:rPr>
              <a:t>lời</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vi-VN" sz="2400" dirty="0">
                <a:latin typeface="Times New Roman" panose="02020603050405020304" pitchFamily="18" charset="0"/>
                <a:cs typeface="Times New Roman" panose="02020603050405020304" pitchFamily="18" charset="0"/>
              </a:rPr>
              <a:t>Phương thức biểu đạt chính trong đoạn trích trên: </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ghị luận</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Từ </a:t>
            </a:r>
            <a:r>
              <a:rPr lang="vi-VN" sz="2400" i="1" dirty="0">
                <a:latin typeface="Times New Roman" panose="02020603050405020304" pitchFamily="18" charset="0"/>
                <a:cs typeface="Times New Roman" panose="02020603050405020304" pitchFamily="18" charset="0"/>
              </a:rPr>
              <a:t>“lửa”</a:t>
            </a:r>
            <a:r>
              <a:rPr lang="vi-VN" sz="2400" dirty="0">
                <a:latin typeface="Times New Roman" panose="02020603050405020304" pitchFamily="18" charset="0"/>
                <a:cs typeface="Times New Roman" panose="02020603050405020304" pitchFamily="18" charset="0"/>
              </a:rPr>
              <a:t> được nói đến trong câu văn mang ý nghĩa ẩn dụ, nó là: nhiệt huyết, đam mê, khát vọng, ý chí, niềm tin, là tình yêu thương mãnh liệt… ngọn lửa ấy được con người nuôi dưỡng trong tâm hồn và có thể lan truyền từ người này sang người khác.</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“Biết ủ lửa để giữ nhân cách – người, nhân cách – Việt” “Biết ủ lửa” tức là biết nhen nhóm, nuôi dưỡng lửa trong tâm hồn mình. Có ngọn lửa của đam mê, khát vọng mới dám sống hết mình, dám theo đuổi ước mơ hoài bão. Có ngọn lửa của ý chí, nghị lực sẽ có sức mạnh để vượt qua khó khăn trở ngại, đến được cái đích mà mình muốn. Có ngọn lửa của tình yêu thương sẽ sống nhân ái, nhân văn hơn, sẵn sàng hi sinh vì người khác. Ngọn lửa ấy giúp ta làm nên giá trị nhân cách con người.</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HS có thể rút ra những thông điệp khác nhau từ đoạn văn bản trên và trình bày suy nghĩ thấm thía của mình về thông điệp đó.</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Ví dụ : không có lửa cuộc sống con người chi còn là sự tồn tại.</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81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600164"/>
            <a:ext cx="9144000" cy="600164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PHIẾU HỌC TẬP SỐ 5</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tâm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hồn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bởi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quyết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tổng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hóa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lẫn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tâm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hồn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đáng</a:t>
            </a:r>
            <a:r>
              <a:rPr lang="en-US" sz="2400" i="1" dirty="0">
                <a:latin typeface="Times New Roman" panose="02020603050405020304" pitchFamily="18" charset="0"/>
                <a:cs typeface="Times New Roman" panose="02020603050405020304" pitchFamily="18" charset="0"/>
              </a:rPr>
              <a:t> được </a:t>
            </a:r>
            <a:r>
              <a:rPr lang="en-US" sz="2400" i="1" dirty="0" err="1">
                <a:latin typeface="Times New Roman" panose="02020603050405020304" pitchFamily="18" charset="0"/>
                <a:cs typeface="Times New Roman" panose="02020603050405020304" pitchFamily="18" charset="0"/>
              </a:rPr>
              <a:t>nâng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trọng</a:t>
            </a:r>
            <a:r>
              <a:rPr lang="en-US" sz="2400" i="1" dirty="0">
                <a:latin typeface="Times New Roman" panose="02020603050405020304" pitchFamily="18" charset="0"/>
                <a:cs typeface="Times New Roman" panose="02020603050405020304" pitchFamily="18" charset="0"/>
              </a:rPr>
              <a:t> được </a:t>
            </a:r>
            <a:r>
              <a:rPr lang="en-US" sz="2400" i="1" dirty="0" err="1">
                <a:latin typeface="Times New Roman" panose="02020603050405020304" pitchFamily="18" charset="0"/>
                <a:cs typeface="Times New Roman" panose="02020603050405020304" pitchFamily="18" charset="0"/>
              </a:rPr>
              <a:t>ngưỡng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vẫn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nét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toát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tâm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hồn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mỗi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err="1">
                <a:latin typeface="Times New Roman" panose="02020603050405020304" pitchFamily="18" charset="0"/>
                <a:cs typeface="Times New Roman" panose="02020603050405020304" pitchFamily="18" charset="0"/>
              </a:rPr>
              <a:t>Vẻ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tâm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hồn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tổng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hòa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ái</a:t>
            </a:r>
            <a:r>
              <a:rPr lang="en-US" sz="2400" i="1" dirty="0">
                <a:latin typeface="Times New Roman" panose="02020603050405020304" pitchFamily="18" charset="0"/>
                <a:cs typeface="Times New Roman" panose="02020603050405020304" pitchFamily="18" charset="0"/>
              </a:rPr>
              <a:t>, bao dung, </a:t>
            </a:r>
            <a:r>
              <a:rPr lang="en-US" sz="2400" i="1" dirty="0" err="1">
                <a:latin typeface="Times New Roman" panose="02020603050405020304" pitchFamily="18" charset="0"/>
                <a:cs typeface="Times New Roman" panose="02020603050405020304" pitchFamily="18" charset="0"/>
              </a:rPr>
              <a:t>thấu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sẻ</a:t>
            </a:r>
            <a:r>
              <a:rPr lang="en-US" sz="2400" i="1" dirty="0">
                <a:latin typeface="Times New Roman" panose="02020603050405020304" pitchFamily="18" charset="0"/>
                <a:cs typeface="Times New Roman" panose="02020603050405020304" pitchFamily="18" charset="0"/>
              </a:rPr>
              <a:t> chia,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suy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cuộc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tâm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hồn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giúp</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tâm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hồn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vẫn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Bởi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đáng</a:t>
            </a:r>
            <a:r>
              <a:rPr lang="en-US" sz="2400" i="1" dirty="0">
                <a:latin typeface="Times New Roman" panose="02020603050405020304" pitchFamily="18" charset="0"/>
                <a:cs typeface="Times New Roman" panose="02020603050405020304" pitchFamily="18" charset="0"/>
              </a:rPr>
              <a:t> được </a:t>
            </a:r>
            <a:r>
              <a:rPr lang="en-US" sz="2400" i="1" dirty="0" err="1">
                <a:latin typeface="Times New Roman" panose="02020603050405020304" pitchFamily="18" charset="0"/>
                <a:cs typeface="Times New Roman" panose="02020603050405020304" pitchFamily="18" charset="0"/>
              </a:rPr>
              <a:t>quý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 hay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búp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ngắm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mãi</a:t>
            </a:r>
            <a:r>
              <a:rPr lang="en-US" sz="2400" i="1" dirty="0">
                <a:latin typeface="Times New Roman" panose="02020603050405020304" pitchFamily="18" charset="0"/>
                <a:cs typeface="Times New Roman" panose="02020603050405020304" pitchFamily="18" charset="0"/>
              </a:rPr>
              <a:t>, (... ) ta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08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600164"/>
            <a:ext cx="9144000" cy="5632311"/>
          </a:xfrm>
          <a:prstGeom prst="rect">
            <a:avLst/>
          </a:prstGeom>
          <a:noFill/>
        </p:spPr>
        <p:txBody>
          <a:bodyPr wrap="square" rtlCol="0">
            <a:spAutoFit/>
          </a:bodyPr>
          <a:lstStyle/>
          <a:p>
            <a:pPr algn="just"/>
            <a:r>
              <a:rPr lang="en-US" sz="2000" i="1" dirty="0" err="1">
                <a:latin typeface="Times New Roman" panose="02020603050405020304" pitchFamily="18" charset="0"/>
                <a:cs typeface="Times New Roman" panose="02020603050405020304" pitchFamily="18" charset="0"/>
              </a:rPr>
              <a:t>Dẫu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đẹp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dấu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ấn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tượng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rồi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dễ</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xóa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nhòa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nếu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chỉ</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nhẽo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duyên</a:t>
            </a:r>
            <a:r>
              <a:rPr lang="en-US" sz="2000" i="1" dirty="0">
                <a:latin typeface="Times New Roman" panose="02020603050405020304" pitchFamily="18" charset="0"/>
                <a:cs typeface="Times New Roman" panose="02020603050405020304" pitchFamily="18" charset="0"/>
              </a:rPr>
              <a:t>, hay </a:t>
            </a:r>
            <a:r>
              <a:rPr lang="en-US" sz="2000" i="1" dirty="0" err="1">
                <a:latin typeface="Times New Roman" panose="02020603050405020304" pitchFamily="18" charset="0"/>
                <a:cs typeface="Times New Roman" panose="02020603050405020304" pitchFamily="18" charset="0"/>
              </a:rPr>
              <a:t>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kỷ</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xấu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đẹp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tâm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luôn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nên</a:t>
            </a:r>
            <a:r>
              <a:rPr lang="en-US" sz="2000" i="1" dirty="0">
                <a:latin typeface="Times New Roman" panose="02020603050405020304" pitchFamily="18" charset="0"/>
                <a:cs typeface="Times New Roman" panose="02020603050405020304" pitchFamily="18" charset="0"/>
              </a:rPr>
              <a:t> được </a:t>
            </a:r>
            <a:r>
              <a:rPr lang="en-US" sz="2000" i="1" dirty="0" err="1">
                <a:latin typeface="Times New Roman" panose="02020603050405020304" pitchFamily="18" charset="0"/>
                <a:cs typeface="Times New Roman" panose="02020603050405020304" pitchFamily="18" charset="0"/>
              </a:rPr>
              <a:t>sức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hút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thực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bền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mỗi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tâm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đẹp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đẹp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tâm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bồi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đắp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đẹp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thức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muốn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được </a:t>
            </a:r>
            <a:r>
              <a:rPr lang="en-US" sz="2000" i="1" dirty="0" err="1">
                <a:latin typeface="Times New Roman" panose="02020603050405020304" pitchFamily="18" charset="0"/>
                <a:cs typeface="Times New Roman" panose="02020603050405020304" pitchFamily="18" charset="0"/>
              </a:rPr>
              <a:t>vẻ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đẹp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tâm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mỗi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cần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trải</a:t>
            </a:r>
            <a:r>
              <a:rPr lang="en-US" sz="2000" i="1" dirty="0">
                <a:latin typeface="Times New Roman" panose="02020603050405020304" pitchFamily="18" charset="0"/>
                <a:cs typeface="Times New Roman" panose="02020603050405020304" pitchFamily="18" charset="0"/>
              </a:rPr>
              <a:t> qua </a:t>
            </a:r>
            <a:r>
              <a:rPr lang="en-US" sz="2000" i="1" dirty="0" err="1">
                <a:latin typeface="Times New Roman" panose="02020603050405020304" pitchFamily="18" charset="0"/>
                <a:cs typeface="Times New Roman" panose="02020603050405020304" pitchFamily="18" charset="0"/>
              </a:rPr>
              <a:t>quá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rèn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luyện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hỏi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xuyên</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Nguyễn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Trích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đẹp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tâm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Nguồn</a:t>
            </a:r>
            <a:r>
              <a:rPr lang="en-US" sz="2000" i="1" dirty="0">
                <a:latin typeface="Times New Roman" panose="02020603050405020304" pitchFamily="18" charset="0"/>
                <a:cs typeface="Times New Roman" panose="02020603050405020304" pitchFamily="18" charset="0"/>
              </a:rPr>
              <a:t>: http://baolaocai.vn/baivietcu/20180518090329594-ve-dep-tam-hon)</a:t>
            </a: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a:t>
            </a: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đẹp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tâm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vẫn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tuy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thực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bền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Bởi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vậy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đẹp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đáng</a:t>
            </a:r>
            <a:r>
              <a:rPr lang="en-US" sz="2000" i="1" dirty="0">
                <a:latin typeface="Times New Roman" panose="02020603050405020304" pitchFamily="18" charset="0"/>
                <a:cs typeface="Times New Roman" panose="02020603050405020304" pitchFamily="18" charset="0"/>
              </a:rPr>
              <a:t> được </a:t>
            </a:r>
            <a:r>
              <a:rPr lang="en-US" sz="2000" i="1" dirty="0" err="1">
                <a:latin typeface="Times New Roman" panose="02020603050405020304" pitchFamily="18" charset="0"/>
                <a:cs typeface="Times New Roman" panose="02020603050405020304" pitchFamily="18" charset="0"/>
              </a:rPr>
              <a:t>quý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trọng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nhất</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tâm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đẹp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giúp</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biết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yêu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đẹp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ích</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4</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25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600164"/>
            <a:ext cx="9144000" cy="5262979"/>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ý trả </a:t>
            </a:r>
            <a:r>
              <a:rPr lang="en-US" sz="2400" b="1" dirty="0" err="1">
                <a:latin typeface="Times New Roman" panose="02020603050405020304" pitchFamily="18" charset="0"/>
                <a:cs typeface="Times New Roman" panose="02020603050405020304" pitchFamily="18" charset="0"/>
              </a:rPr>
              <a:t>lời</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vi-VN" sz="2400" dirty="0">
                <a:latin typeface="Times New Roman" panose="02020603050405020304" pitchFamily="18" charset="0"/>
                <a:cs typeface="Times New Roman" panose="02020603050405020304" pitchFamily="18" charset="0"/>
              </a:rPr>
              <a:t>Phương thức biểu đạt chính: Nghị luận</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Quan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Tuy...nhưng, bởi vậy.</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a:p>
            <a:pPr algn="just"/>
            <a:r>
              <a:rPr lang="vi-VN" sz="2400" i="1" dirty="0">
                <a:latin typeface="Times New Roman" panose="02020603050405020304" pitchFamily="18" charset="0"/>
                <a:cs typeface="Times New Roman" panose="02020603050405020304" pitchFamily="18" charset="0"/>
              </a:rPr>
              <a:t>“Một tâm hồn đẹp giúp ta biết yêu thương, biết sống đẹp, sống có ích”</a:t>
            </a:r>
            <a:r>
              <a:rPr lang="vi-VN" sz="2400" dirty="0">
                <a:latin typeface="Times New Roman" panose="02020603050405020304" pitchFamily="18" charset="0"/>
                <a:cs typeface="Times New Roman" panose="02020603050405020304" pitchFamily="18" charset="0"/>
              </a:rPr>
              <a:t> là nhận định chính xác bởi khi có một tâm hồn đẹp con người không chỉ biết yêu thương mà còn biết sẻ chia có thái độ và cách suy nghĩa thấu đáo,.. nhờ vậy lối sống trở thành sống đẹp, cuộc sống trở nên có ý nghĩa hơn.</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Đống tình Lý giải: Vẻ đẹp tâm hồn tạo nên sức hút vô cùng mạnh mẽ và bền vững. Nó chính là một trong yếu tố quan trọng làm nên vẻ đẹp hình thức hoàn thiện nhất.</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335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86360" y="762000"/>
            <a:ext cx="9067800" cy="3908762"/>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Truyện ngụ ngôn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Ếch ngồi đáy giếng</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tuy ngắn nhưng chứa đựng nội dung sâu sắc, là bài học cho không chỉ thế hệ học sinh chúng em noi theo mà dành cho tất cả mọi người. Đừng kiêu căng, tự phụ, hãy khiêm tốn khiêm nhường không ngừng học tập trau dồi kiến thức, mở mang tầm hiểu biết đừng như chú ếch coi trời bằng vung rồi phải chịu hậu quả nhớ đời.</a:t>
            </a:r>
            <a:endParaRPr lang="en-US" sz="32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39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600164"/>
            <a:ext cx="9144000" cy="627864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PHIẾU HỌC TẬP SỐ 6</a:t>
            </a:r>
            <a:endParaRPr lang="en-US"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Đọc đoạn trích sau và thực hiện yêu cầu bên dưới:</a:t>
            </a:r>
          </a:p>
          <a:p>
            <a:pPr algn="just"/>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Tình yêu thương chân thật thường rất vị tha. Người có tình yêu thương chân thật thường nghĩ nhiều đến hạnh phúc của người khác hơn là của bản thân mình. Tình yêu ấy làm cho chúng ta thay đổi bản thân và ngày một trưởng thành hơn. Tình yêu thương chân thành và sâu sắc bao giờ cũng trường tồn ngay cả sau khi người đó đã từ giã cõi đời. Tuy nhiên, yêu thương không được bày tỏ thì không bao giờ đạt được ý nghĩa đích thực của nó (..)</a:t>
            </a:r>
          </a:p>
          <a:p>
            <a:pPr algn="just"/>
            <a:r>
              <a:rPr lang="vi-VN" sz="2400" i="1" dirty="0">
                <a:latin typeface="Times New Roman" panose="02020603050405020304" pitchFamily="18" charset="0"/>
                <a:cs typeface="Times New Roman" panose="02020603050405020304" pitchFamily="18" charset="0"/>
              </a:rPr>
              <a:t>     Hãy bày tỏ tình yêu thương với mọi người xung quanh ngay khi chúng ta còn hiện diện trong cuộc sống này. Hãy nhớ rằng tình yêu thương là ngọn lửa sưởi ấm cuộc đời của mỗi chúng ta. Bạn đừng ngần ngại khi muốn nói với ai đó rằng bạn</a:t>
            </a:r>
          </a:p>
          <a:p>
            <a:pPr algn="just"/>
            <a:r>
              <a:rPr lang="vi-VN" sz="2400" i="1" dirty="0">
                <a:latin typeface="Times New Roman" panose="02020603050405020304" pitchFamily="18" charset="0"/>
                <a:cs typeface="Times New Roman" panose="02020603050405020304" pitchFamily="18" charset="0"/>
              </a:rPr>
              <a:t>rất yêu quý họ! </a:t>
            </a:r>
          </a:p>
          <a:p>
            <a:pPr algn="just"/>
            <a:r>
              <a:rPr lang="vi-VN" sz="2400" i="1" dirty="0">
                <a:latin typeface="Times New Roman" panose="02020603050405020304" pitchFamily="18" charset="0"/>
                <a:cs typeface="Times New Roman" panose="02020603050405020304" pitchFamily="18" charset="0"/>
              </a:rPr>
              <a:t> (Trích Cho đi là con mãi, Azim Jamal &amp; Harvey McKinnon, NXB Trẻ, 2010, tr. 56-57)</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3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600164"/>
            <a:ext cx="9144000" cy="4154984"/>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Câu 1</a:t>
            </a:r>
            <a:r>
              <a:rPr lang="vi-VN" sz="2400" dirty="0">
                <a:latin typeface="Times New Roman" panose="02020603050405020304" pitchFamily="18" charset="0"/>
                <a:cs typeface="Times New Roman" panose="02020603050405020304" pitchFamily="18" charset="0"/>
              </a:rPr>
              <a:t>. Xác định phương thức biểu đạt chính được sử dụng trong đoạn trích.</a:t>
            </a:r>
          </a:p>
          <a:p>
            <a:pPr algn="just"/>
            <a:r>
              <a:rPr lang="vi-VN" sz="2400" b="1" dirty="0">
                <a:latin typeface="Times New Roman" panose="02020603050405020304" pitchFamily="18" charset="0"/>
                <a:cs typeface="Times New Roman" panose="02020603050405020304" pitchFamily="18" charset="0"/>
              </a:rPr>
              <a:t>Câu 2. </a:t>
            </a:r>
            <a:r>
              <a:rPr lang="vi-VN" sz="2400" dirty="0">
                <a:latin typeface="Times New Roman" panose="02020603050405020304" pitchFamily="18" charset="0"/>
                <a:cs typeface="Times New Roman" panose="02020603050405020304" pitchFamily="18" charset="0"/>
              </a:rPr>
              <a:t>Theo đoạn trích, người có tình yêu thương chân thật thường nghĩ gì?</a:t>
            </a:r>
          </a:p>
          <a:p>
            <a:pPr algn="just"/>
            <a:r>
              <a:rPr lang="vi-VN" sz="2400" b="1" dirty="0">
                <a:latin typeface="Times New Roman" panose="02020603050405020304" pitchFamily="18" charset="0"/>
                <a:cs typeface="Times New Roman" panose="02020603050405020304" pitchFamily="18" charset="0"/>
              </a:rPr>
              <a:t>Câu 3</a:t>
            </a:r>
            <a:r>
              <a:rPr lang="vi-VN" sz="2400" dirty="0">
                <a:latin typeface="Times New Roman" panose="02020603050405020304" pitchFamily="18" charset="0"/>
                <a:cs typeface="Times New Roman" panose="02020603050405020304" pitchFamily="18" charset="0"/>
              </a:rPr>
              <a:t>. Nêu tác dụng của biện pháp tu từ so sánh được sử dụng trong câu văn: “Hãy nhớ rằng tình yêu thương là ngọn lửa sưởi ấm cuộc đời của mỗi chúng ta”.</a:t>
            </a:r>
          </a:p>
          <a:p>
            <a:pPr algn="just"/>
            <a:r>
              <a:rPr lang="vi-VN" sz="2400" b="1" dirty="0">
                <a:latin typeface="Times New Roman" panose="02020603050405020304" pitchFamily="18" charset="0"/>
                <a:cs typeface="Times New Roman" panose="02020603050405020304" pitchFamily="18" charset="0"/>
              </a:rPr>
              <a:t>Câu 4.</a:t>
            </a:r>
            <a:r>
              <a:rPr lang="vi-VN" sz="2400" dirty="0">
                <a:latin typeface="Times New Roman" panose="02020603050405020304" pitchFamily="18" charset="0"/>
                <a:cs typeface="Times New Roman" panose="02020603050405020304" pitchFamily="18" charset="0"/>
              </a:rPr>
              <a:t> Em có đồng tình với nhận định của tác giả: Yêu thương không được bày tỏ thì không bao giờ đạt được ý nghĩa đích thực của nó? Vì sao?</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38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3B61A467-0C98-46C8-B25A-D0325D831F84}"/>
              </a:ext>
            </a:extLst>
          </p:cNvPr>
          <p:cNvSpPr txBox="1"/>
          <p:nvPr/>
        </p:nvSpPr>
        <p:spPr>
          <a:xfrm>
            <a:off x="86360" y="762000"/>
            <a:ext cx="9057640" cy="5570756"/>
          </a:xfrm>
          <a:prstGeom prst="rect">
            <a:avLst/>
          </a:prstGeom>
          <a:noFill/>
        </p:spPr>
        <p:txBody>
          <a:bodyPr wrap="square" rtlCol="0">
            <a:spAutoFit/>
          </a:bodyPr>
          <a:lstStyle/>
          <a:p>
            <a:pPr marL="0" marR="0" algn="ctr">
              <a:spcBef>
                <a:spcPts val="0"/>
              </a:spcBef>
              <a:spcAft>
                <a:spcPts val="0"/>
              </a:spcAft>
            </a:pPr>
            <a:r>
              <a:rPr lang="en-US" sz="2000" b="1" dirty="0" err="1">
                <a:effectLst/>
                <a:latin typeface="Times New Roman" panose="02020603050405020304" pitchFamily="18" charset="0"/>
                <a:ea typeface="Times New Roman" panose="02020603050405020304" pitchFamily="18" charset="0"/>
              </a:rPr>
              <a:t>Gợi</a:t>
            </a:r>
            <a:r>
              <a:rPr lang="en-US" sz="2000" b="1" dirty="0">
                <a:effectLst/>
                <a:latin typeface="Times New Roman" panose="02020603050405020304" pitchFamily="18" charset="0"/>
                <a:ea typeface="Times New Roman" panose="02020603050405020304" pitchFamily="18" charset="0"/>
              </a:rPr>
              <a:t> ý trả </a:t>
            </a:r>
            <a:r>
              <a:rPr lang="en-US" sz="2000" b="1" dirty="0" err="1">
                <a:effectLst/>
                <a:latin typeface="Times New Roman" panose="02020603050405020304" pitchFamily="18" charset="0"/>
                <a:ea typeface="Times New Roman" panose="02020603050405020304" pitchFamily="18" charset="0"/>
              </a:rPr>
              <a:t>lời</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1: </a:t>
            </a:r>
            <a:r>
              <a:rPr lang="vi-VN" sz="2400" dirty="0">
                <a:effectLst/>
                <a:latin typeface="Times New Roman" panose="02020603050405020304" pitchFamily="18" charset="0"/>
                <a:ea typeface="Times New Roman" panose="02020603050405020304" pitchFamily="18" charset="0"/>
              </a:rPr>
              <a:t>Phương thức biểu đạt chính: Nghị luận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Theo đoạn trích, người có tình yêu thương chân thật thường nghĩ nhiều đến hạnh phúc của người khác hơn là của bản thân mình.</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3:</a:t>
            </a:r>
            <a:r>
              <a:rPr lang="en-US" sz="240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Tình yêu là tình cảm sâu đậm thanh khiết nhất, tôn quý nhất, vĩ đại nhất trong tâm hồn, nó đã trở thành ngọn lửa sưởi ấm tâm hồn, là ngọn nửa nâng cao tinh thần, nhân cách.... Ngọn lửa ấy sưởi ấm ta bằng sức nóng, nó giúp cuộc sống của chúng ta ngày một ý nghĩa hơn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Tình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rPr>
              <a:t> được </a:t>
            </a:r>
            <a:r>
              <a:rPr lang="en-US" sz="2400" dirty="0" err="1">
                <a:effectLst/>
                <a:latin typeface="Times New Roman" panose="02020603050405020304" pitchFamily="18" charset="0"/>
                <a:ea typeface="Times New Roman" panose="02020603050405020304" pitchFamily="18" charset="0"/>
              </a:rPr>
              <a:t>bày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huy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tỏa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Khi bày tỏ tình yêu thương cả người cho và người nhận mới đều nhận được giá trị toàn diện nhất của nó.</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466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200329"/>
          </a:xfrm>
          <a:prstGeom prst="rect">
            <a:avLst/>
          </a:prstGeom>
          <a:noFill/>
        </p:spPr>
        <p:txBody>
          <a:bodyPr wrap="square" rtlCol="0">
            <a:spAutoFit/>
          </a:bodyPr>
          <a:lstStyle/>
          <a:p>
            <a:pPr algn="ct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ÔN TẬP VĂN BẢN: BẢN ĐỒ DẪN ĐƯỜNG</a:t>
            </a:r>
            <a:endParaRPr lang="en-US" dirty="0">
              <a:solidFill>
                <a:srgbClr val="FF0000"/>
              </a:solidFill>
              <a:latin typeface="Times New Roman" panose="02020603050405020304" pitchFamily="18" charset="0"/>
              <a:cs typeface="Times New Roman" panose="02020603050405020304" pitchFamily="18" charset="0"/>
            </a:endParaRPr>
          </a:p>
          <a:p>
            <a:pPr algn="ctr"/>
            <a:r>
              <a:rPr lang="pt-BR" i="1" dirty="0">
                <a:solidFill>
                  <a:srgbClr val="FF0000"/>
                </a:solidFill>
                <a:latin typeface="Times New Roman" panose="02020603050405020304" pitchFamily="18" charset="0"/>
                <a:cs typeface="Times New Roman" panose="02020603050405020304" pitchFamily="18" charset="0"/>
              </a:rPr>
              <a:t>				(Đa-Ni-En Gốt-Li-Ép)</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E5337E37-FDEF-4929-8023-5FE1AC96D9D1}"/>
              </a:ext>
            </a:extLst>
          </p:cNvPr>
          <p:cNvSpPr txBox="1"/>
          <p:nvPr/>
        </p:nvSpPr>
        <p:spPr>
          <a:xfrm>
            <a:off x="0" y="762000"/>
            <a:ext cx="9144000" cy="6863417"/>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Viết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endParaRPr lang="en-US" sz="2400" dirty="0">
              <a:latin typeface="Times New Roman" panose="02020603050405020304" pitchFamily="18" charset="0"/>
              <a:cs typeface="Times New Roman" panose="02020603050405020304" pitchFamily="18" charset="0"/>
            </a:endParaRPr>
          </a:p>
          <a:p>
            <a:pPr algn="just" fontAlgn="base"/>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rên “con đường” đi tới tương lai của bản thân, “tấm bản đồ” có vai trò như thế nào? Hãy trả lời câu hỏi trên đây bằng một đoạn văn (khoảng 5 – 7 câu).</a:t>
            </a:r>
            <a:endParaRPr lang="en-US" sz="2400" dirty="0">
              <a:latin typeface="Times New Roman" panose="02020603050405020304" pitchFamily="18" charset="0"/>
              <a:cs typeface="Times New Roman" panose="02020603050405020304" pitchFamily="18" charset="0"/>
            </a:endParaRPr>
          </a:p>
          <a:p>
            <a:pPr algn="ctr" fontAlgn="base"/>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a:p>
            <a:pPr algn="just" fontAlgn="base"/>
            <a:r>
              <a:rPr lang="vi-VN" sz="2400" dirty="0">
                <a:latin typeface="Times New Roman" panose="02020603050405020304" pitchFamily="18" charset="0"/>
                <a:cs typeface="Times New Roman" panose="02020603050405020304" pitchFamily="18" charset="0"/>
              </a:rPr>
              <a:t>Trên “con đường” đi tới tương lai của bản thân, “tấm bản đồ” có vai trò xác định phương hướng, mục tiêu, tránh lầm đường lạc lối. “Tấm bản đồ” ở đây chính là cách chúng ta nhìn nhận cuộc sống, mà cuộc sống thì bao gồm người khác và bản thân mình. Nếu ta có một “tấm bản đồ” cho rằng cuộc sống là những lo ấu, bấp bênh, nguy hiểm. Thái độ của chúng ta sẽ là sợ hãi, đề phòng. Nếu ta có một “tấm bản đồ” cho rằng cuộc sống này tuyệt đẹp, là một món quà đáng trân trọng, chúng ta sẽ có thái độ sống tích cực. Thường, con người sẽ cảm thấy hạnh phúc khi có những suy nghĩ, thái độ tích cực. Tuy nhiên, “tâm bản đồ” ở đây phải là tấm bản đồ do mỗi người tự tạo ra cho mình, nó là riêng, là duy nhất. Bởi, ta không sống cuộc đời của ai khác mà là của chính mình.</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63976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838200"/>
            <a:ext cx="9057640" cy="2859757"/>
          </a:xfrm>
          <a:prstGeom prst="rect">
            <a:avLst/>
          </a:prstGeom>
          <a:noFill/>
        </p:spPr>
        <p:txBody>
          <a:bodyPr wrap="square" rtlCol="0">
            <a:spAutoFit/>
          </a:bodyPr>
          <a:lstStyle/>
          <a:p>
            <a:pPr marL="0" marR="0">
              <a:lnSpc>
                <a:spcPts val="165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rPr>
              <a:t>I. </a:t>
            </a:r>
            <a:r>
              <a:rPr lang="en-US" sz="2000" b="1" dirty="0" err="1">
                <a:solidFill>
                  <a:srgbClr val="000000"/>
                </a:solidFill>
                <a:effectLst/>
                <a:latin typeface="Times New Roman" panose="02020603050405020304" pitchFamily="18" charset="0"/>
                <a:ea typeface="Times New Roman" panose="02020603050405020304" pitchFamily="18" charset="0"/>
              </a:rPr>
              <a:t>Tác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giả</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tác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phẩm</a:t>
            </a:r>
            <a:endParaRPr lang="en-US" sz="2000" dirty="0">
              <a:effectLst/>
              <a:latin typeface="Times New Roman" panose="02020603050405020304" pitchFamily="18" charset="0"/>
              <a:ea typeface="Times New Roman" panose="02020603050405020304" pitchFamily="18" charset="0"/>
            </a:endParaRPr>
          </a:p>
          <a:p>
            <a:pPr marL="0" marR="0">
              <a:lnSpc>
                <a:spcPts val="1650"/>
              </a:lnSpc>
              <a:spcBef>
                <a:spcPts val="0"/>
              </a:spcBef>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rPr>
              <a:t>1. Tiểu sử</a:t>
            </a:r>
            <a:endParaRPr lang="en-US" sz="2000" dirty="0">
              <a:effectLst/>
              <a:latin typeface="Times New Roman" panose="02020603050405020304" pitchFamily="18" charset="0"/>
              <a:ea typeface="Times New Roman" panose="02020603050405020304" pitchFamily="18" charset="0"/>
            </a:endParaRPr>
          </a:p>
          <a:p>
            <a:pPr marL="0" marR="0">
              <a:lnSpc>
                <a:spcPts val="1650"/>
              </a:lnSpc>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 Huỳnh Như Phương (1955), quê ở Quảng Ngãi</a:t>
            </a:r>
            <a:endParaRPr lang="en-US" sz="2000" dirty="0">
              <a:effectLst/>
              <a:latin typeface="Times New Roman" panose="02020603050405020304" pitchFamily="18" charset="0"/>
              <a:ea typeface="Times New Roman" panose="02020603050405020304" pitchFamily="18" charset="0"/>
            </a:endParaRPr>
          </a:p>
          <a:p>
            <a:pPr marL="0" marR="0">
              <a:lnSpc>
                <a:spcPts val="1650"/>
              </a:lnSpc>
              <a:spcBef>
                <a:spcPts val="0"/>
              </a:spcBef>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rPr>
              <a:t>2. Sự nghiệp</a:t>
            </a:r>
            <a:endParaRPr lang="en-US" sz="2000" dirty="0">
              <a:effectLst/>
              <a:latin typeface="Times New Roman" panose="02020603050405020304" pitchFamily="18" charset="0"/>
              <a:ea typeface="Times New Roman" panose="02020603050405020304" pitchFamily="18" charset="0"/>
            </a:endParaRPr>
          </a:p>
          <a:p>
            <a:pPr marL="0" marR="0">
              <a:lnSpc>
                <a:spcPts val="1650"/>
              </a:lnSpc>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 Là giảng viên đại học, nhà nghiên cứu phê bình văn học</a:t>
            </a:r>
            <a:endParaRPr lang="en-US" sz="2000" dirty="0">
              <a:effectLst/>
              <a:latin typeface="Times New Roman" panose="02020603050405020304" pitchFamily="18" charset="0"/>
              <a:ea typeface="Times New Roman" panose="02020603050405020304" pitchFamily="18" charset="0"/>
            </a:endParaRPr>
          </a:p>
          <a:p>
            <a:pPr marL="0" marR="0">
              <a:lnSpc>
                <a:spcPts val="1650"/>
              </a:lnSpc>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 Phong cách: Không rộn ràng khái niệm, không rộn ràng thuật ngữ, giáo sư Huỳnh Như Phương chinh phục người đọc bằng những nhận định sắc bén nhưng điềm đạm với một kiểu văn phong mềm mại nhưng quả quyết.</a:t>
            </a:r>
            <a:endParaRPr lang="en-US" sz="2000" dirty="0">
              <a:effectLst/>
              <a:latin typeface="Times New Roman" panose="02020603050405020304" pitchFamily="18" charset="0"/>
              <a:ea typeface="Times New Roman" panose="02020603050405020304" pitchFamily="18" charset="0"/>
            </a:endParaRPr>
          </a:p>
          <a:p>
            <a:pPr marL="0" marR="0">
              <a:lnSpc>
                <a:spcPts val="1650"/>
              </a:lnSpc>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 Tác phẩm chính: </a:t>
            </a:r>
            <a:r>
              <a:rPr lang="vi-VN" sz="2000" i="1" dirty="0">
                <a:solidFill>
                  <a:srgbClr val="000000"/>
                </a:solidFill>
                <a:effectLst/>
                <a:latin typeface="Times New Roman" panose="02020603050405020304" pitchFamily="18" charset="0"/>
                <a:ea typeface="Times New Roman" panose="02020603050405020304" pitchFamily="18" charset="0"/>
              </a:rPr>
              <a:t>Dẫn vào tác phẩm văn chương (1986); Trường phái Hình thức Nga (2007); Những nguồn cảm hứng trong văn học (2008); Hãy cầm lấy và đọc (2016); Giấc mơ, cảnh tượng và cái nhìn (2019)...</a:t>
            </a:r>
            <a:endParaRPr lang="en-US" sz="20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134488381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838200"/>
            <a:ext cx="9057640" cy="5234766"/>
          </a:xfrm>
          <a:prstGeom prst="rect">
            <a:avLst/>
          </a:prstGeom>
          <a:noFill/>
        </p:spPr>
        <p:txBody>
          <a:bodyPr wrap="square" rtlCol="0">
            <a:spAutoFit/>
          </a:bodyPr>
          <a:lstStyle/>
          <a:p>
            <a:pPr marL="0" marR="0">
              <a:lnSpc>
                <a:spcPts val="1650"/>
              </a:lnSpc>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c. Tóm tắt</a:t>
            </a:r>
            <a:endParaRPr lang="en-US" sz="2400" dirty="0">
              <a:effectLst/>
              <a:latin typeface="Times New Roman" panose="02020603050405020304" pitchFamily="18" charset="0"/>
              <a:ea typeface="Times New Roman" panose="02020603050405020304" pitchFamily="18" charset="0"/>
            </a:endParaRPr>
          </a:p>
          <a:p>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Thánh</a:t>
            </a:r>
            <a:r>
              <a:rPr lang="en-US" sz="2400" dirty="0">
                <a:solidFill>
                  <a:srgbClr val="000000"/>
                </a:solidFill>
                <a:effectLst/>
                <a:latin typeface="Times New Roman" panose="02020603050405020304" pitchFamily="18" charset="0"/>
                <a:ea typeface="Times New Roman" panose="02020603050405020304" pitchFamily="18" charset="0"/>
              </a:rPr>
              <a:t> Au-</a:t>
            </a:r>
            <a:r>
              <a:rPr lang="en-US" sz="2400" dirty="0" err="1">
                <a:solidFill>
                  <a:srgbClr val="000000"/>
                </a:solidFill>
                <a:effectLst/>
                <a:latin typeface="Times New Roman" panose="02020603050405020304" pitchFamily="18" charset="0"/>
                <a:ea typeface="Times New Roman" panose="02020603050405020304" pitchFamily="18" charset="0"/>
              </a:rPr>
              <a:t>gu</a:t>
            </a:r>
            <a:r>
              <a:rPr lang="en-US" sz="2400" dirty="0">
                <a:solidFill>
                  <a:srgbClr val="000000"/>
                </a:solidFill>
                <a:effectLst/>
                <a:latin typeface="Times New Roman" panose="02020603050405020304" pitchFamily="18" charset="0"/>
                <a:ea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rPr>
              <a:t>xtinh</a:t>
            </a:r>
            <a:r>
              <a:rPr lang="en-US" sz="2400" dirty="0">
                <a:solidFill>
                  <a:srgbClr val="000000"/>
                </a:solidFill>
                <a:effectLst/>
                <a:latin typeface="Times New Roman" panose="02020603050405020304" pitchFamily="18" charset="0"/>
                <a:ea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giọng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thầm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đẩy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Vượt</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huyền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cuốn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phủ</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hóa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khuyến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khích</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Lâu</a:t>
            </a:r>
            <a:r>
              <a:rPr lang="en-US" sz="2400" dirty="0">
                <a:solidFill>
                  <a:srgbClr val="000000"/>
                </a:solidFill>
                <a:effectLst/>
                <a:latin typeface="Times New Roman" panose="02020603050405020304" pitchFamily="18" charset="0"/>
                <a:ea typeface="Times New Roman" panose="02020603050405020304" pitchFamily="18" charset="0"/>
              </a:rPr>
              <a:t> nay </a:t>
            </a:r>
            <a:r>
              <a:rPr lang="en-US" sz="2400" dirty="0" err="1">
                <a:solidFill>
                  <a:srgbClr val="000000"/>
                </a:solidFill>
                <a:effectLst/>
                <a:latin typeface="Times New Roman" panose="02020603050405020304" pitchFamily="18" charset="0"/>
                <a:ea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sút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hóa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a:t>
            </a:r>
            <a:br>
              <a:rPr lang="en-US" sz="2400" dirty="0">
                <a:solidFill>
                  <a:srgbClr val="000000"/>
                </a:solidFill>
                <a:effectLst/>
                <a:latin typeface="Times New Roman" panose="02020603050405020304" pitchFamily="18" charset="0"/>
                <a:ea typeface="Times New Roman" panose="02020603050405020304" pitchFamily="18" charset="0"/>
              </a:rPr>
            </a:br>
            <a:endParaRPr lang="en-US" sz="3200" dirty="0"/>
          </a:p>
        </p:txBody>
      </p:sp>
    </p:spTree>
    <p:extLst>
      <p:ext uri="{BB962C8B-B14F-4D97-AF65-F5344CB8AC3E}">
        <p14:creationId xmlns:p14="http://schemas.microsoft.com/office/powerpoint/2010/main" val="60444879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838200"/>
            <a:ext cx="9057640" cy="5083443"/>
          </a:xfrm>
          <a:prstGeom prst="rect">
            <a:avLst/>
          </a:prstGeom>
          <a:noFill/>
        </p:spPr>
        <p:txBody>
          <a:bodyPr wrap="square" rtlCol="0">
            <a:spAutoFit/>
          </a:bodyPr>
          <a:lstStyle/>
          <a:p>
            <a:pPr marL="0" marR="0">
              <a:lnSpc>
                <a:spcPts val="165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II. </a:t>
            </a:r>
            <a:r>
              <a:rPr lang="en-US" sz="2400" b="1" dirty="0" err="1">
                <a:solidFill>
                  <a:srgbClr val="000000"/>
                </a:solidFill>
                <a:effectLst/>
                <a:latin typeface="Times New Roman" panose="02020603050405020304" pitchFamily="18" charset="0"/>
                <a:ea typeface="Times New Roman" panose="02020603050405020304" pitchFamily="18" charset="0"/>
              </a:rPr>
              <a:t>Tìm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hiểu</a:t>
            </a:r>
            <a:r>
              <a:rPr lang="en-US" sz="2400" b="1" dirty="0">
                <a:solidFill>
                  <a:srgbClr val="000000"/>
                </a:solidFill>
                <a:effectLst/>
                <a:latin typeface="Times New Roman" panose="02020603050405020304" pitchFamily="18" charset="0"/>
                <a:ea typeface="Times New Roman" panose="02020603050405020304" pitchFamily="18" charset="0"/>
              </a:rPr>
              <a:t> chi </a:t>
            </a:r>
            <a:r>
              <a:rPr lang="en-US" sz="2400" b="1" dirty="0" err="1">
                <a:solidFill>
                  <a:srgbClr val="000000"/>
                </a:solidFill>
                <a:effectLst/>
                <a:latin typeface="Times New Roman" panose="02020603050405020304" pitchFamily="18" charset="0"/>
                <a:ea typeface="Times New Roman" panose="02020603050405020304" pitchFamily="18" charset="0"/>
              </a:rPr>
              <a:t>tiết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bản</a:t>
            </a:r>
            <a:br>
              <a:rPr lang="vi-VN" sz="2400" b="1" dirty="0">
                <a:solidFill>
                  <a:srgbClr val="000000"/>
                </a:solidFill>
                <a:effectLst/>
                <a:latin typeface="Times New Roman" panose="02020603050405020304" pitchFamily="18" charset="0"/>
                <a:ea typeface="Times New Roman" panose="02020603050405020304" pitchFamily="18" charset="0"/>
              </a:rPr>
            </a:br>
            <a:r>
              <a:rPr lang="vi-VN" sz="2400" b="1" dirty="0">
                <a:solidFill>
                  <a:srgbClr val="222222"/>
                </a:solidFill>
                <a:effectLst/>
                <a:latin typeface="Times New Roman" panose="02020603050405020304" pitchFamily="18" charset="0"/>
                <a:ea typeface="Times New Roman" panose="02020603050405020304" pitchFamily="18" charset="0"/>
              </a:rPr>
              <a:t>1. Giá trị của “hãy cầm lấy và đọc”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Câu chuyện kết nỗi dẫn dắt vào vấn đề rất hay, độc đáo</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Lí lẽ, bằng chứng thuyết phục để lập luận để khẳng định vai trò của sách:</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Lời nói của thầy giáo khi trao sách cho trò</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Lời nói gần gũi của cha mẹ khi trao sách cho con cái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Lời chia sẻ ý nghĩa của một người bạn muốn giới thiệu cuốn sách hay</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Sách giữ vai trò quan trọng không thể thiếu trong cuộc sống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Mang hồn của dân tộc, bản sắc văn hóa</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Chứa đựng những bí ẩn của thiên nhiên, vũ trụ, xã hội,  con người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Mang đến cho con người nhiều cung bậc cảm xúc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i="1" dirty="0">
                <a:solidFill>
                  <a:srgbClr val="222222"/>
                </a:solidFill>
                <a:effectLst/>
                <a:latin typeface="Times New Roman" panose="02020603050405020304" pitchFamily="18" charset="0"/>
                <a:ea typeface="Times New Roman" panose="02020603050405020304" pitchFamily="18" charset="0"/>
              </a:rPr>
              <a:t>→ Thông điệp của tác giả qua tác phẩm rất hay, ý nghĩa.</a:t>
            </a:r>
            <a:endParaRPr lang="en-US" sz="2400" dirty="0">
              <a:effectLst/>
              <a:latin typeface="Times New Roman" panose="02020603050405020304" pitchFamily="18" charset="0"/>
              <a:ea typeface="Times New Roman" panose="02020603050405020304" pitchFamily="18" charset="0"/>
            </a:endParaRPr>
          </a:p>
          <a:p>
            <a:endParaRPr lang="en-US" sz="3200" dirty="0"/>
          </a:p>
        </p:txBody>
      </p:sp>
    </p:spTree>
    <p:extLst>
      <p:ext uri="{BB962C8B-B14F-4D97-AF65-F5344CB8AC3E}">
        <p14:creationId xmlns:p14="http://schemas.microsoft.com/office/powerpoint/2010/main" val="381950481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838200"/>
            <a:ext cx="9057640" cy="5386090"/>
          </a:xfrm>
          <a:prstGeom prst="rect">
            <a:avLst/>
          </a:prstGeom>
          <a:noFill/>
        </p:spPr>
        <p:txBody>
          <a:bodyPr wrap="square" rtlCol="0">
            <a:spAutoFit/>
          </a:bodyPr>
          <a:lstStyle/>
          <a:p>
            <a:pPr marL="0" marR="0" algn="just">
              <a:spcBef>
                <a:spcPts val="0"/>
              </a:spcBef>
              <a:spcAft>
                <a:spcPts val="0"/>
              </a:spcAft>
            </a:pPr>
            <a:r>
              <a:rPr lang="vi-VN" sz="2400" b="1" dirty="0">
                <a:solidFill>
                  <a:srgbClr val="222222"/>
                </a:solidFill>
                <a:effectLst/>
                <a:latin typeface="Times New Roman" panose="02020603050405020304" pitchFamily="18" charset="0"/>
                <a:ea typeface="Times New Roman" panose="02020603050405020304" pitchFamily="18" charset="0"/>
              </a:rPr>
              <a:t>2. Thực trạng của việc đọc sách hiện nay</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Sự xuất hiện của In-tơ-nét và sách điện tử:</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Con người không chỉ nhìn chữ mà đọc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Nhìn vào màn hình chiếu</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Cách khắc phục của sự sa sút văn hóa đọc: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Hai yếu tố sách và người đọc tác động qua lại lẫn nhau</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Người ham đọc và có sách hay để đọc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vi-VN" sz="2400" dirty="0">
                <a:solidFill>
                  <a:srgbClr val="222222"/>
                </a:solidFill>
                <a:effectLst/>
                <a:latin typeface="Times New Roman" panose="02020603050405020304" pitchFamily="18" charset="0"/>
                <a:ea typeface="Times New Roman" panose="02020603050405020304" pitchFamily="18" charset="0"/>
              </a:rPr>
              <a:t> Cách kết thúc vấn đề hay, ý nghĩa:</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Sách sinh ra để m</a:t>
            </a:r>
            <a:r>
              <a:rPr lang="en-US" sz="2400" dirty="0">
                <a:solidFill>
                  <a:srgbClr val="222222"/>
                </a:solidFill>
                <a:effectLst/>
                <a:latin typeface="Times New Roman" panose="02020603050405020304" pitchFamily="18" charset="0"/>
                <a:ea typeface="Times New Roman" panose="02020603050405020304" pitchFamily="18" charset="0"/>
              </a:rPr>
              <a:t>ang</a:t>
            </a:r>
            <a:r>
              <a:rPr lang="vi-VN" sz="2400" dirty="0">
                <a:solidFill>
                  <a:srgbClr val="222222"/>
                </a:solidFill>
                <a:effectLst/>
                <a:latin typeface="Times New Roman" panose="02020603050405020304" pitchFamily="18" charset="0"/>
                <a:ea typeface="Times New Roman" panose="02020603050405020304" pitchFamily="18" charset="0"/>
              </a:rPr>
              <a:t> đến tri thức cho con người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Là sự kết tinh của tinh hoa văn hóa của nhân loại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222222"/>
                </a:solidFill>
                <a:effectLst/>
                <a:latin typeface="Times New Roman" panose="02020603050405020304" pitchFamily="18" charset="0"/>
                <a:ea typeface="Times New Roman" panose="02020603050405020304" pitchFamily="18" charset="0"/>
              </a:rPr>
              <a:t>+ Tác giả kêu gọi mọi người nên đọc sách nhiều hơn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i="1" dirty="0">
                <a:solidFill>
                  <a:srgbClr val="222222"/>
                </a:solidFill>
                <a:effectLst/>
                <a:latin typeface="Times New Roman" panose="02020603050405020304" pitchFamily="18" charset="0"/>
                <a:ea typeface="Times New Roman" panose="02020603050405020304" pitchFamily="18" charset="0"/>
              </a:rPr>
              <a:t>→ Hãy cầm sách lên và đọc chúng đừng để những cuốn sách trở thành “vật cổ”.</a:t>
            </a:r>
            <a:endParaRPr lang="en-US" sz="2400" dirty="0">
              <a:effectLst/>
              <a:latin typeface="Times New Roman" panose="02020603050405020304" pitchFamily="18" charset="0"/>
              <a:ea typeface="Times New Roman" panose="02020603050405020304" pitchFamily="18" charset="0"/>
            </a:endParaRPr>
          </a:p>
          <a:p>
            <a:pPr algn="just"/>
            <a:endParaRPr lang="en-US" sz="3200" dirty="0"/>
          </a:p>
        </p:txBody>
      </p:sp>
    </p:spTree>
    <p:extLst>
      <p:ext uri="{BB962C8B-B14F-4D97-AF65-F5344CB8AC3E}">
        <p14:creationId xmlns:p14="http://schemas.microsoft.com/office/powerpoint/2010/main" val="403635824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838200"/>
            <a:ext cx="9057640" cy="4524315"/>
          </a:xfrm>
          <a:prstGeom prst="rect">
            <a:avLst/>
          </a:prstGeom>
          <a:noFill/>
        </p:spPr>
        <p:txBody>
          <a:bodyPr wrap="square" rtlCol="0">
            <a:spAutoFit/>
          </a:bodyPr>
          <a:lstStyle/>
          <a:p>
            <a:pPr marL="0" marR="0" algn="just">
              <a:spcBef>
                <a:spcPts val="0"/>
              </a:spcBef>
              <a:spcAft>
                <a:spcPts val="0"/>
              </a:spcAft>
            </a:pPr>
            <a:r>
              <a:rPr lang="vi-VN" sz="2800" b="1" dirty="0">
                <a:solidFill>
                  <a:srgbClr val="222222"/>
                </a:solidFill>
                <a:effectLst/>
                <a:latin typeface="Times New Roman" panose="02020603050405020304" pitchFamily="18" charset="0"/>
                <a:ea typeface="Times New Roman" panose="02020603050405020304" pitchFamily="18" charset="0"/>
              </a:rPr>
              <a:t>3. Tổng kết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b="1" dirty="0">
                <a:solidFill>
                  <a:srgbClr val="222222"/>
                </a:solidFill>
                <a:effectLst/>
                <a:latin typeface="Times New Roman" panose="02020603050405020304" pitchFamily="18" charset="0"/>
                <a:ea typeface="Times New Roman" panose="02020603050405020304" pitchFamily="18" charset="0"/>
              </a:rPr>
              <a:t>a.</a:t>
            </a:r>
            <a:r>
              <a:rPr lang="vi-VN" sz="2800" b="1" dirty="0">
                <a:solidFill>
                  <a:srgbClr val="222222"/>
                </a:solidFill>
                <a:effectLst/>
                <a:latin typeface="Times New Roman" panose="02020603050405020304" pitchFamily="18" charset="0"/>
                <a:ea typeface="Times New Roman" panose="02020603050405020304" pitchFamily="18" charset="0"/>
              </a:rPr>
              <a:t> Về nội dung</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solidFill>
                  <a:srgbClr val="222222"/>
                </a:solidFill>
                <a:effectLst/>
                <a:latin typeface="Times New Roman" panose="02020603050405020304" pitchFamily="18" charset="0"/>
                <a:ea typeface="Times New Roman" panose="02020603050405020304" pitchFamily="18" charset="0"/>
              </a:rPr>
              <a:t>Văn bản đề cập tới nhu cầu và tầm quan trọng của việc đọc sách đối với đời sống con người và nêu giải pháp cho tình trạng xuống cấp của văn hóa đọc.</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b="1" dirty="0">
                <a:solidFill>
                  <a:srgbClr val="222222"/>
                </a:solidFill>
                <a:effectLst/>
                <a:latin typeface="Times New Roman" panose="02020603050405020304" pitchFamily="18" charset="0"/>
                <a:ea typeface="Times New Roman" panose="02020603050405020304" pitchFamily="18" charset="0"/>
              </a:rPr>
              <a:t>b.</a:t>
            </a:r>
            <a:r>
              <a:rPr lang="vi-VN" sz="2800" b="1" dirty="0">
                <a:solidFill>
                  <a:srgbClr val="222222"/>
                </a:solidFill>
                <a:effectLst/>
                <a:latin typeface="Times New Roman" panose="02020603050405020304" pitchFamily="18" charset="0"/>
                <a:ea typeface="Times New Roman" panose="02020603050405020304" pitchFamily="18" charset="0"/>
              </a:rPr>
              <a:t> Về nghệ thuật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222222"/>
                </a:solidFill>
                <a:effectLst/>
                <a:latin typeface="Times New Roman" panose="02020603050405020304" pitchFamily="18" charset="0"/>
                <a:ea typeface="Times New Roman" panose="02020603050405020304" pitchFamily="18" charset="0"/>
              </a:rPr>
              <a:t>-</a:t>
            </a:r>
            <a:r>
              <a:rPr lang="vi-VN" sz="2800" dirty="0">
                <a:solidFill>
                  <a:srgbClr val="222222"/>
                </a:solidFill>
                <a:effectLst/>
                <a:latin typeface="Times New Roman" panose="02020603050405020304" pitchFamily="18" charset="0"/>
                <a:ea typeface="Times New Roman" panose="02020603050405020304" pitchFamily="18" charset="0"/>
              </a:rPr>
              <a:t> Cách lập luận sắc bén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222222"/>
                </a:solidFill>
                <a:effectLst/>
                <a:latin typeface="Times New Roman" panose="02020603050405020304" pitchFamily="18" charset="0"/>
                <a:ea typeface="Times New Roman" panose="02020603050405020304" pitchFamily="18" charset="0"/>
              </a:rPr>
              <a:t>-</a:t>
            </a:r>
            <a:r>
              <a:rPr lang="vi-VN" sz="2800" dirty="0">
                <a:solidFill>
                  <a:srgbClr val="222222"/>
                </a:solidFill>
                <a:effectLst/>
                <a:latin typeface="Times New Roman" panose="02020603050405020304" pitchFamily="18" charset="0"/>
                <a:ea typeface="Times New Roman" panose="02020603050405020304" pitchFamily="18" charset="0"/>
              </a:rPr>
              <a:t> Đưa ra câu chuyện kết nối</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222222"/>
                </a:solidFill>
                <a:effectLst/>
                <a:latin typeface="Times New Roman" panose="02020603050405020304" pitchFamily="18" charset="0"/>
                <a:ea typeface="Times New Roman" panose="02020603050405020304" pitchFamily="18" charset="0"/>
              </a:rPr>
              <a:t>-</a:t>
            </a:r>
            <a:r>
              <a:rPr lang="vi-VN" sz="2800" dirty="0">
                <a:solidFill>
                  <a:srgbClr val="222222"/>
                </a:solidFill>
                <a:effectLst/>
                <a:latin typeface="Times New Roman" panose="02020603050405020304" pitchFamily="18" charset="0"/>
                <a:ea typeface="Times New Roman" panose="02020603050405020304" pitchFamily="18" charset="0"/>
              </a:rPr>
              <a:t> Đưa ra dẫn chứng thuyết phục</a:t>
            </a:r>
            <a:endParaRPr lang="en-US" sz="2800" dirty="0">
              <a:effectLst/>
              <a:latin typeface="Times New Roman" panose="02020603050405020304" pitchFamily="18" charset="0"/>
              <a:ea typeface="Times New Roman" panose="02020603050405020304" pitchFamily="18" charset="0"/>
            </a:endParaRPr>
          </a:p>
          <a:p>
            <a:endParaRPr lang="en-US" sz="3600" dirty="0"/>
          </a:p>
        </p:txBody>
      </p:sp>
    </p:spTree>
    <p:extLst>
      <p:ext uri="{BB962C8B-B14F-4D97-AF65-F5344CB8AC3E}">
        <p14:creationId xmlns:p14="http://schemas.microsoft.com/office/powerpoint/2010/main" val="366819453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838200"/>
            <a:ext cx="9057640" cy="5178854"/>
          </a:xfrm>
          <a:prstGeom prst="rect">
            <a:avLst/>
          </a:prstGeom>
          <a:noFill/>
        </p:spPr>
        <p:txBody>
          <a:bodyPr wrap="square" rtlCol="0">
            <a:spAutoFit/>
          </a:bodyPr>
          <a:lstStyle/>
          <a:p>
            <a:pPr marL="0" marR="0" indent="0">
              <a:lnSpc>
                <a:spcPct val="118000"/>
              </a:lnSpc>
              <a:spcBef>
                <a:spcPts val="0"/>
              </a:spcBef>
              <a:spcAft>
                <a:spcPts val="200"/>
              </a:spcAft>
            </a:pPr>
            <a:r>
              <a:rPr lang="en-US" sz="2000" b="1" dirty="0">
                <a:effectLst/>
                <a:highlight>
                  <a:srgbClr val="FF00FF"/>
                </a:highlight>
                <a:latin typeface="Times New Roman" panose="02020603050405020304" pitchFamily="18" charset="0"/>
                <a:ea typeface="Times New Roman" panose="02020603050405020304" pitchFamily="18" charset="0"/>
              </a:rPr>
              <a:t>2. </a:t>
            </a:r>
            <a:r>
              <a:rPr lang="en-US" sz="2000" b="1" dirty="0" err="1">
                <a:effectLst/>
                <a:highlight>
                  <a:srgbClr val="FF00FF"/>
                </a:highlight>
                <a:latin typeface="Times New Roman" panose="02020603050405020304" pitchFamily="18" charset="0"/>
                <a:ea typeface="Times New Roman" panose="02020603050405020304" pitchFamily="18" charset="0"/>
              </a:rPr>
              <a:t>Đọc</a:t>
            </a:r>
            <a:r>
              <a:rPr lang="en-US" sz="2000" b="1" dirty="0">
                <a:effectLst/>
                <a:highlight>
                  <a:srgbClr val="FF00FF"/>
                </a:highlight>
                <a:latin typeface="Times New Roman" panose="02020603050405020304" pitchFamily="18" charset="0"/>
                <a:ea typeface="Times New Roman" panose="02020603050405020304" pitchFamily="18" charset="0"/>
              </a:rPr>
              <a:t> </a:t>
            </a:r>
            <a:r>
              <a:rPr lang="en-US" sz="2000" b="1" dirty="0" err="1">
                <a:effectLst/>
                <a:highlight>
                  <a:srgbClr val="FF00FF"/>
                </a:highlight>
                <a:latin typeface="Times New Roman" panose="02020603050405020304" pitchFamily="18" charset="0"/>
                <a:ea typeface="Times New Roman" panose="02020603050405020304" pitchFamily="18" charset="0"/>
              </a:rPr>
              <a:t>Hiểu</a:t>
            </a:r>
            <a:r>
              <a:rPr lang="en-US" sz="2000" b="1" dirty="0">
                <a:effectLst/>
                <a:highlight>
                  <a:srgbClr val="FF00FF"/>
                </a:highlight>
                <a:latin typeface="Times New Roman" panose="02020603050405020304" pitchFamily="18" charset="0"/>
                <a:ea typeface="Times New Roman" panose="02020603050405020304" pitchFamily="18" charset="0"/>
              </a:rPr>
              <a:t> </a:t>
            </a:r>
            <a:r>
              <a:rPr lang="en-US" sz="2000" b="1" dirty="0" err="1">
                <a:effectLst/>
                <a:highlight>
                  <a:srgbClr val="FF00FF"/>
                </a:highlight>
                <a:latin typeface="Times New Roman" panose="02020603050405020304" pitchFamily="18" charset="0"/>
                <a:ea typeface="Times New Roman" panose="02020603050405020304" pitchFamily="18" charset="0"/>
              </a:rPr>
              <a:t>ngữ</a:t>
            </a:r>
            <a:r>
              <a:rPr lang="en-US" sz="2000" b="1" dirty="0">
                <a:effectLst/>
                <a:highlight>
                  <a:srgbClr val="FF00FF"/>
                </a:highlight>
                <a:latin typeface="Times New Roman" panose="02020603050405020304" pitchFamily="18" charset="0"/>
                <a:ea typeface="Times New Roman" panose="02020603050405020304" pitchFamily="18" charset="0"/>
              </a:rPr>
              <a:t> </a:t>
            </a:r>
            <a:r>
              <a:rPr lang="en-US" sz="2000" b="1" dirty="0" err="1">
                <a:effectLst/>
                <a:highlight>
                  <a:srgbClr val="FF00FF"/>
                </a:highlight>
                <a:latin typeface="Times New Roman" panose="02020603050405020304" pitchFamily="18" charset="0"/>
                <a:ea typeface="Times New Roman" panose="02020603050405020304" pitchFamily="18" charset="0"/>
              </a:rPr>
              <a:t>liệu</a:t>
            </a:r>
            <a:r>
              <a:rPr lang="en-US" sz="2000" b="1" dirty="0">
                <a:effectLst/>
                <a:highlight>
                  <a:srgbClr val="FF00FF"/>
                </a:highlight>
                <a:latin typeface="Times New Roman" panose="02020603050405020304" pitchFamily="18" charset="0"/>
                <a:ea typeface="Times New Roman" panose="02020603050405020304" pitchFamily="18" charset="0"/>
              </a:rPr>
              <a:t> </a:t>
            </a:r>
            <a:r>
              <a:rPr lang="en-US" sz="2000" b="1" dirty="0" err="1">
                <a:effectLst/>
                <a:highlight>
                  <a:srgbClr val="FF00FF"/>
                </a:highlight>
                <a:latin typeface="Times New Roman" panose="02020603050405020304" pitchFamily="18" charset="0"/>
                <a:ea typeface="Times New Roman" panose="02020603050405020304" pitchFamily="18" charset="0"/>
              </a:rPr>
              <a:t>ngoài</a:t>
            </a:r>
            <a:r>
              <a:rPr lang="en-US" sz="2000" b="1" dirty="0">
                <a:effectLst/>
                <a:highlight>
                  <a:srgbClr val="FF00FF"/>
                </a:highlight>
                <a:latin typeface="Times New Roman" panose="02020603050405020304" pitchFamily="18" charset="0"/>
                <a:ea typeface="Times New Roman" panose="02020603050405020304" pitchFamily="18" charset="0"/>
              </a:rPr>
              <a:t> SGK</a:t>
            </a:r>
            <a:endParaRPr lang="en-US" sz="2000" dirty="0">
              <a:effectLst/>
              <a:latin typeface="Times New Roman" panose="02020603050405020304" pitchFamily="18" charset="0"/>
              <a:ea typeface="Times New Roman" panose="02020603050405020304" pitchFamily="18" charset="0"/>
            </a:endParaRPr>
          </a:p>
          <a:p>
            <a:pPr marL="0" marR="0" indent="0" algn="ctr">
              <a:lnSpc>
                <a:spcPct val="118000"/>
              </a:lnSpc>
              <a:spcBef>
                <a:spcPts val="0"/>
              </a:spcBef>
              <a:spcAft>
                <a:spcPts val="200"/>
              </a:spcAft>
            </a:pPr>
            <a:r>
              <a:rPr lang="en-US" sz="2000" b="1" dirty="0">
                <a:effectLst/>
                <a:latin typeface="Times New Roman" panose="02020603050405020304" pitchFamily="18" charset="0"/>
                <a:ea typeface="Times New Roman" panose="02020603050405020304" pitchFamily="18" charset="0"/>
              </a:rPr>
              <a:t> PHIẾU HỌC TẬP SỐ 1</a:t>
            </a:r>
            <a:endParaRPr lang="en-US" sz="20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Đọc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đoạn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trích</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sau</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và</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thực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hiện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các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yêu</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cầu</a:t>
            </a:r>
            <a:endParaRPr lang="en-US" sz="20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sinh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hoạt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cầu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trí</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tuệ</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thường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trực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rPr>
              <a:t> con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cuộc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sống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trí</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tuệ</a:t>
            </a:r>
            <a:r>
              <a:rPr lang="en-US" sz="2000" i="1" dirty="0">
                <a:solidFill>
                  <a:srgbClr val="000000"/>
                </a:solidFill>
                <a:effectLst/>
                <a:latin typeface="Times New Roman" panose="02020603050405020304" pitchFamily="18" charset="0"/>
                <a:ea typeface="Times New Roman" panose="02020603050405020304" pitchFamily="18" charset="0"/>
              </a:rPr>
              <a:t>. […] </a:t>
            </a:r>
            <a:r>
              <a:rPr lang="en-US" sz="2000" i="1" dirty="0" err="1">
                <a:solidFill>
                  <a:srgbClr val="000000"/>
                </a:solidFill>
                <a:effectLst/>
                <a:latin typeface="Times New Roman" panose="02020603050405020304" pitchFamily="18" charset="0"/>
                <a:ea typeface="Times New Roman" panose="02020603050405020304" pitchFamily="18" charset="0"/>
              </a:rPr>
              <a:t>Không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tức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không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còn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cầu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về</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cuộc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sống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trí</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tuệ</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nữa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không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còn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cầu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nữa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thì</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sống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tinh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thần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rPr>
              <a:t> con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nghèo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mòn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mỏi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cuộc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sống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đạo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đức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cũng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mất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luôn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nền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tảng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Đây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câu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chuyện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nghiêm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túc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lâu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dài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cần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trao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đổi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thảo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luận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cũng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rất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nghiêm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túc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lâu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dài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Tôi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chỉ</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muốn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thử</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nêu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lên</a:t>
            </a:r>
            <a:r>
              <a:rPr lang="en-US" sz="2000" i="1" dirty="0">
                <a:solidFill>
                  <a:srgbClr val="000000"/>
                </a:solidFill>
                <a:effectLst/>
                <a:latin typeface="Times New Roman" panose="02020603050405020304" pitchFamily="18" charset="0"/>
                <a:ea typeface="Times New Roman" panose="02020603050405020304" pitchFamily="18" charset="0"/>
              </a:rPr>
              <a:t> ở </a:t>
            </a:r>
            <a:r>
              <a:rPr lang="en-US" sz="2000" i="1" dirty="0" err="1">
                <a:solidFill>
                  <a:srgbClr val="000000"/>
                </a:solidFill>
                <a:effectLst/>
                <a:latin typeface="Times New Roman" panose="02020603050405020304" pitchFamily="18" charset="0"/>
                <a:ea typeface="Times New Roman" panose="02020603050405020304" pitchFamily="18" charset="0"/>
              </a:rPr>
              <a:t>đây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đề</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nghị</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Tôi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đề</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nghị</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chức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thanh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niên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chúng</a:t>
            </a:r>
            <a:r>
              <a:rPr lang="en-US" sz="2000" i="1" dirty="0">
                <a:solidFill>
                  <a:srgbClr val="000000"/>
                </a:solidFill>
                <a:effectLst/>
                <a:latin typeface="Times New Roman" panose="02020603050405020304" pitchFamily="18" charset="0"/>
                <a:ea typeface="Times New Roman" panose="02020603050405020304" pitchFamily="18" charset="0"/>
              </a:rPr>
              <a:t> ta, </a:t>
            </a:r>
            <a:r>
              <a:rPr lang="en-US" sz="2000" i="1" dirty="0" err="1">
                <a:solidFill>
                  <a:srgbClr val="000000"/>
                </a:solidFill>
                <a:effectLst/>
                <a:latin typeface="Times New Roman" panose="02020603050405020304" pitchFamily="18" charset="0"/>
                <a:ea typeface="Times New Roman" panose="02020603050405020304" pitchFamily="18" charset="0"/>
              </a:rPr>
              <a:t>bên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cạnh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sinh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hoạt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thường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thấy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hiện</a:t>
            </a:r>
            <a:r>
              <a:rPr lang="en-US" sz="2000" i="1" dirty="0">
                <a:solidFill>
                  <a:srgbClr val="000000"/>
                </a:solidFill>
                <a:effectLst/>
                <a:latin typeface="Times New Roman" panose="02020603050405020304" pitchFamily="18" charset="0"/>
                <a:ea typeface="Times New Roman" panose="02020603050405020304" pitchFamily="18" charset="0"/>
              </a:rPr>
              <a:t> nay, </a:t>
            </a:r>
            <a:r>
              <a:rPr lang="en-US" sz="2000" i="1" dirty="0" err="1">
                <a:solidFill>
                  <a:srgbClr val="000000"/>
                </a:solidFill>
                <a:effectLst/>
                <a:latin typeface="Times New Roman" panose="02020603050405020304" pitchFamily="18" charset="0"/>
                <a:ea typeface="Times New Roman" panose="02020603050405020304" pitchFamily="18" charset="0"/>
              </a:rPr>
              <a:t>nên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cuộc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vận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động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trong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thanh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niên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cả</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nước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vận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động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từng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gây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dựng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tủ</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đình</a:t>
            </a:r>
            <a:r>
              <a:rPr lang="en-US" sz="2000" i="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Gần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đây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nước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đã</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phát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động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phong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trào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trong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toàn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quốc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mỗi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mỗi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ngày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lấy</a:t>
            </a:r>
            <a:r>
              <a:rPr lang="en-US" sz="2000" i="1" dirty="0">
                <a:solidFill>
                  <a:srgbClr val="000000"/>
                </a:solidFill>
                <a:effectLst/>
                <a:latin typeface="Times New Roman" panose="02020603050405020304" pitchFamily="18" charset="0"/>
                <a:ea typeface="Times New Roman" panose="02020603050405020304" pitchFamily="18" charset="0"/>
              </a:rPr>
              <a:t> 20 </a:t>
            </a:r>
            <a:r>
              <a:rPr lang="en-US" sz="2000" i="1" dirty="0" err="1">
                <a:solidFill>
                  <a:srgbClr val="000000"/>
                </a:solidFill>
                <a:effectLst/>
                <a:latin typeface="Times New Roman" panose="02020603050405020304" pitchFamily="18" charset="0"/>
                <a:ea typeface="Times New Roman" panose="02020603050405020304" pitchFamily="18" charset="0"/>
              </a:rPr>
              <a:t>dòng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Chúng</a:t>
            </a:r>
            <a:r>
              <a:rPr lang="en-US" sz="2000" i="1" dirty="0">
                <a:solidFill>
                  <a:srgbClr val="000000"/>
                </a:solidFill>
                <a:effectLst/>
                <a:latin typeface="Times New Roman" panose="02020603050405020304" pitchFamily="18" charset="0"/>
                <a:ea typeface="Times New Roman" panose="02020603050405020304" pitchFamily="18" charset="0"/>
              </a:rPr>
              <a:t> ta </a:t>
            </a:r>
            <a:r>
              <a:rPr lang="en-US" sz="2000" i="1" dirty="0" err="1">
                <a:solidFill>
                  <a:srgbClr val="000000"/>
                </a:solidFill>
                <a:effectLst/>
                <a:latin typeface="Times New Roman" panose="02020603050405020304" pitchFamily="18" charset="0"/>
                <a:ea typeface="Times New Roman" panose="02020603050405020304" pitchFamily="18" charset="0"/>
              </a:rPr>
              <a:t>cũng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thể</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như</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thế</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hoặc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vận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động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mỗi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trong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mỗi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năm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lấy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cuốn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Cứ</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bắt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đầu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bằng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việc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rất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nhỏ</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không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quá</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Việc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nhỏ</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đấy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nhưng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rất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thể</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việc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nhỏ</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khởi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đầu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công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cuộc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lớn</a:t>
            </a:r>
            <a:r>
              <a:rPr lang="en-US" sz="2000" i="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71755" algn="r">
              <a:spcBef>
                <a:spcPts val="0"/>
              </a:spcBef>
              <a:spcAft>
                <a:spcPts val="0"/>
              </a:spcAft>
            </a:pPr>
            <a:r>
              <a:rPr lang="en-US" sz="2000" i="1" dirty="0">
                <a:solidFill>
                  <a:srgbClr val="000000"/>
                </a:solidFill>
                <a:effectLst/>
                <a:latin typeface="Times New Roman" panose="02020603050405020304" pitchFamily="18" charset="0"/>
                <a:ea typeface="Times New Roman" panose="02020603050405020304" pitchFamily="18" charset="0"/>
              </a:rPr>
              <a:t>( Theo </a:t>
            </a:r>
            <a:r>
              <a:rPr lang="en-US" sz="2000" i="1" dirty="0" err="1">
                <a:solidFill>
                  <a:srgbClr val="000000"/>
                </a:solidFill>
                <a:effectLst/>
                <a:latin typeface="Times New Roman" panose="02020603050405020304" pitchFamily="18" charset="0"/>
                <a:ea typeface="Times New Roman" panose="02020603050405020304" pitchFamily="18" charset="0"/>
              </a:rPr>
              <a:t>Nguyên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đề</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nghị</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tạp</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chí</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Điện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tử</a:t>
            </a:r>
            <a:r>
              <a:rPr lang="en-US" sz="2000" i="1" dirty="0">
                <a:solidFill>
                  <a:srgbClr val="000000"/>
                </a:solidFill>
                <a:effectLst/>
                <a:latin typeface="Times New Roman" panose="02020603050405020304" pitchFamily="18" charset="0"/>
                <a:ea typeface="Times New Roman" panose="02020603050405020304" pitchFamily="18" charset="0"/>
              </a:rPr>
              <a:t> Tiasang.com.vn, </a:t>
            </a:r>
            <a:r>
              <a:rPr lang="en-US" sz="2000" i="1" dirty="0" err="1">
                <a:solidFill>
                  <a:srgbClr val="000000"/>
                </a:solidFill>
                <a:effectLst/>
                <a:latin typeface="Times New Roman" panose="02020603050405020304" pitchFamily="18" charset="0"/>
                <a:ea typeface="Times New Roman" panose="02020603050405020304" pitchFamily="18" charset="0"/>
              </a:rPr>
              <a:t>ngày</a:t>
            </a:r>
            <a:r>
              <a:rPr lang="en-US" sz="2000" i="1" dirty="0">
                <a:solidFill>
                  <a:srgbClr val="000000"/>
                </a:solidFill>
                <a:effectLst/>
                <a:latin typeface="Times New Roman" panose="02020603050405020304" pitchFamily="18" charset="0"/>
                <a:ea typeface="Times New Roman" panose="02020603050405020304" pitchFamily="18" charset="0"/>
              </a:rPr>
              <a:t> 19-7-2007)</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964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86360" y="609600"/>
            <a:ext cx="9067800" cy="6370975"/>
          </a:xfrm>
          <a:prstGeom prst="rect">
            <a:avLst/>
          </a:prstGeom>
          <a:noFill/>
        </p:spPr>
        <p:txBody>
          <a:bodyPr wrap="square" rtlCol="0">
            <a:spAutoFit/>
          </a:bodyPr>
          <a:lstStyle/>
          <a:p>
            <a:r>
              <a:rPr lang="pt-BR" sz="2400" b="1" dirty="0">
                <a:latin typeface="Times New Roman" panose="02020603050405020304" pitchFamily="18" charset="0"/>
                <a:cs typeface="Times New Roman" panose="02020603050405020304" pitchFamily="18" charset="0"/>
              </a:rPr>
              <a:t>2. Dạng bài tập Đọc - Hiểu ngữ liệu SGK</a:t>
            </a:r>
            <a:endParaRPr lang="en-US" sz="24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PHIẾU HỌC TẬP SỐ 1</a:t>
            </a:r>
            <a:endParaRPr lang="en-US" sz="2400" dirty="0">
              <a:latin typeface="Times New Roman" panose="02020603050405020304" pitchFamily="18" charset="0"/>
              <a:cs typeface="Times New Roman" panose="02020603050405020304" pitchFamily="18" charset="0"/>
            </a:endParaRPr>
          </a:p>
          <a:p>
            <a:pPr algn="just"/>
            <a:r>
              <a:rPr lang="nb-NO" sz="2400" b="1" dirty="0">
                <a:latin typeface="Times New Roman" panose="02020603050405020304" pitchFamily="18" charset="0"/>
                <a:cs typeface="Times New Roman" panose="02020603050405020304" pitchFamily="18" charset="0"/>
              </a:rPr>
              <a:t>Đọc đoạn văn sau và trả lời các câu hỏi bên dưới:</a:t>
            </a:r>
            <a:endParaRPr lang="en-US" sz="2400" dirty="0">
              <a:latin typeface="Times New Roman" panose="02020603050405020304" pitchFamily="18" charset="0"/>
              <a:cs typeface="Times New Roman" panose="02020603050405020304" pitchFamily="18" charset="0"/>
            </a:endParaRPr>
          </a:p>
          <a:p>
            <a:pPr algn="just"/>
            <a:r>
              <a:rPr lang="vi-VN" sz="2400" b="1" i="1" dirty="0">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Có một con ếch sống lâu ngày trong một giếng nọ. Xung quanh nó chỉ có vài con nhái, cua, ốc, bé nhỏ. Hằng ngày nó cất tiếng kêu ồm ộp làm vang động cả giếng, khiến con vật kia hoảng sợ. Ếch cứ tưởng bầu trời trên đầu chỉ bé bằng chiếc vung và nó thì oai như một vị chúa tể.”</a:t>
            </a:r>
            <a:endParaRPr lang="en-US" sz="2400" b="1" dirty="0">
              <a:latin typeface="Times New Roman" panose="02020603050405020304" pitchFamily="18" charset="0"/>
              <a:cs typeface="Times New Roman" panose="02020603050405020304" pitchFamily="18" charset="0"/>
            </a:endParaRPr>
          </a:p>
          <a:p>
            <a:pPr algn="just"/>
            <a:r>
              <a:rPr lang="vi-VN" sz="2400" i="1" dirty="0">
                <a:latin typeface="Times New Roman" panose="02020603050405020304" pitchFamily="18" charset="0"/>
                <a:cs typeface="Times New Roman" panose="02020603050405020304" pitchFamily="18" charset="0"/>
              </a:rPr>
              <a:t>                                                                   (Ngữ văn 7- tập 1, trang 100)</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1</a:t>
            </a:r>
            <a:r>
              <a:rPr lang="vi-VN" sz="2400" dirty="0">
                <a:latin typeface="Times New Roman" panose="02020603050405020304" pitchFamily="18" charset="0"/>
                <a:cs typeface="Times New Roman" panose="02020603050405020304" pitchFamily="18" charset="0"/>
              </a:rPr>
              <a:t>: Đoạn văn trích trong văn bản nào? Văn bản ấy thuộc thể loại nào của truyện dân gian? </a:t>
            </a:r>
            <a:r>
              <a:rPr lang="nb-NO" sz="2400" dirty="0">
                <a:latin typeface="Times New Roman" panose="02020603050405020304" pitchFamily="18" charset="0"/>
                <a:cs typeface="Times New Roman" panose="02020603050405020304" pitchFamily="18" charset="0"/>
              </a:rPr>
              <a:t>Cho biết phương thức biểu đạt chính của văn bản em vừa tìm được? Hãy kể tên hai tác phẩm trong chương trình Ngữ văn 6 cùng thể loại với văn bản đó?</a:t>
            </a:r>
            <a:endParaRPr lang="en-US" sz="2400" dirty="0">
              <a:latin typeface="Times New Roman" panose="02020603050405020304" pitchFamily="18" charset="0"/>
              <a:cs typeface="Times New Roman" panose="02020603050405020304" pitchFamily="18" charset="0"/>
            </a:endParaRPr>
          </a:p>
          <a:p>
            <a:pPr algn="just"/>
            <a:r>
              <a:rPr lang="nb-NO" sz="2400" b="1" dirty="0">
                <a:latin typeface="Times New Roman" panose="02020603050405020304" pitchFamily="18" charset="0"/>
                <a:cs typeface="Times New Roman" panose="02020603050405020304" pitchFamily="18" charset="0"/>
              </a:rPr>
              <a:t>Câu 2</a:t>
            </a:r>
            <a:r>
              <a:rPr lang="nb-NO" sz="2400" dirty="0">
                <a:latin typeface="Times New Roman" panose="02020603050405020304" pitchFamily="18" charset="0"/>
                <a:cs typeface="Times New Roman" panose="02020603050405020304" pitchFamily="18" charset="0"/>
              </a:rPr>
              <a:t>: Nhân vật chính trong văn bản em vừa tìm được là ai? Trình bày ý nghĩa của hình tượng ”giếng” và ”bầu trời” có trong đoạn văn trên.</a:t>
            </a:r>
            <a:endParaRPr lang="en-US" sz="2400" dirty="0">
              <a:latin typeface="Times New Roman" panose="02020603050405020304" pitchFamily="18" charset="0"/>
              <a:cs typeface="Times New Roman" panose="02020603050405020304" pitchFamily="18" charset="0"/>
            </a:endParaRPr>
          </a:p>
          <a:p>
            <a:pPr algn="just"/>
            <a:r>
              <a:rPr lang="nb-NO" sz="2400" b="1" dirty="0">
                <a:latin typeface="Times New Roman" panose="02020603050405020304" pitchFamily="18" charset="0"/>
                <a:cs typeface="Times New Roman" panose="02020603050405020304" pitchFamily="18" charset="0"/>
              </a:rPr>
              <a:t>Câu 3</a:t>
            </a:r>
            <a:r>
              <a:rPr lang="nb-NO" sz="2400" dirty="0">
                <a:latin typeface="Times New Roman" panose="02020603050405020304" pitchFamily="18" charset="0"/>
                <a:cs typeface="Times New Roman" panose="02020603050405020304" pitchFamily="18" charset="0"/>
              </a:rPr>
              <a:t>: Tìm cụm danh từ trong đoạn văn trên và sắp xếp vào mô hình cụm danh từ.</a:t>
            </a:r>
            <a:endParaRPr lang="en-US" sz="2400" dirty="0">
              <a:latin typeface="Times New Roman" panose="02020603050405020304" pitchFamily="18" charset="0"/>
              <a:cs typeface="Times New Roman" panose="02020603050405020304" pitchFamily="18" charset="0"/>
            </a:endParaRPr>
          </a:p>
          <a:p>
            <a:pPr algn="just"/>
            <a:r>
              <a:rPr lang="nb-NO" sz="2400" b="1" dirty="0">
                <a:latin typeface="Times New Roman" panose="02020603050405020304" pitchFamily="18" charset="0"/>
                <a:cs typeface="Times New Roman" panose="02020603050405020304" pitchFamily="18" charset="0"/>
              </a:rPr>
              <a:t>Câu 4</a:t>
            </a:r>
            <a:r>
              <a:rPr lang="nb-NO" sz="2400" dirty="0">
                <a:latin typeface="Times New Roman" panose="02020603050405020304" pitchFamily="18" charset="0"/>
                <a:cs typeface="Times New Roman" panose="02020603050405020304" pitchFamily="18" charset="0"/>
              </a:rPr>
              <a:t>: Văn bản em vừa tìm được đem đến bài học gì cho bản thân em?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97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838200"/>
            <a:ext cx="9057640" cy="5012911"/>
          </a:xfrm>
          <a:prstGeom prst="rect">
            <a:avLst/>
          </a:prstGeom>
          <a:noFill/>
        </p:spPr>
        <p:txBody>
          <a:bodyPr wrap="square" rtlCol="0">
            <a:spAutoFit/>
          </a:bodyPr>
          <a:lstStyle/>
          <a:p>
            <a:pPr marL="0" marR="0" indent="0" algn="just">
              <a:lnSpc>
                <a:spcPct val="118000"/>
              </a:lnSpc>
              <a:spcBef>
                <a:spcPts val="0"/>
              </a:spcBef>
              <a:spcAft>
                <a:spcPts val="20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rPr>
              <a:t> Theo </a:t>
            </a:r>
            <a:r>
              <a:rPr lang="en-US" sz="2800" dirty="0" err="1">
                <a:solidFill>
                  <a:srgbClr val="000000"/>
                </a:solidFill>
                <a:effectLst/>
                <a:latin typeface="Times New Roman" panose="02020603050405020304" pitchFamily="18" charset="0"/>
                <a:ea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4:</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gửi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gắm</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5:</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rPr>
              <a:t> 200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tuệ</a:t>
            </a:r>
            <a:r>
              <a:rPr lang="en-US" sz="2800" dirty="0">
                <a:effectLst/>
                <a:latin typeface="Times New Roman" panose="02020603050405020304" pitchFamily="18" charset="0"/>
                <a:ea typeface="Times New Roman" panose="02020603050405020304" pitchFamily="18" charset="0"/>
              </a:rPr>
              <a:t>”.</a:t>
            </a:r>
            <a:endParaRPr lang="en-US" sz="3600" dirty="0"/>
          </a:p>
        </p:txBody>
      </p:sp>
    </p:spTree>
    <p:extLst>
      <p:ext uri="{BB962C8B-B14F-4D97-AF65-F5344CB8AC3E}">
        <p14:creationId xmlns:p14="http://schemas.microsoft.com/office/powerpoint/2010/main" val="5136047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838200"/>
            <a:ext cx="9057640" cy="6463116"/>
          </a:xfrm>
          <a:prstGeom prst="rect">
            <a:avLst/>
          </a:prstGeom>
          <a:noFill/>
        </p:spPr>
        <p:txBody>
          <a:bodyPr wrap="square" rtlCol="0">
            <a:spAutoFit/>
          </a:bodyPr>
          <a:lstStyle/>
          <a:p>
            <a:pPr marL="0" marR="0" indent="0" algn="ctr">
              <a:lnSpc>
                <a:spcPct val="118000"/>
              </a:lnSpc>
              <a:spcBef>
                <a:spcPts val="0"/>
              </a:spcBef>
              <a:spcAft>
                <a:spcPts val="200"/>
              </a:spcAft>
            </a:pPr>
            <a:r>
              <a:rPr lang="en-US" sz="2400" b="1" dirty="0" err="1">
                <a:effectLst/>
                <a:latin typeface="Times New Roman" panose="02020603050405020304" pitchFamily="18" charset="0"/>
                <a:ea typeface="Times New Roman" panose="02020603050405020304" pitchFamily="18" charset="0"/>
              </a:rPr>
              <a:t>Gợi</a:t>
            </a:r>
            <a:r>
              <a:rPr lang="en-US" sz="2400" b="1" dirty="0">
                <a:effectLst/>
                <a:latin typeface="Times New Roman" panose="02020603050405020304" pitchFamily="18" charset="0"/>
                <a:ea typeface="Times New Roman" panose="02020603050405020304" pitchFamily="18" charset="0"/>
              </a:rPr>
              <a:t> ý trả </a:t>
            </a:r>
            <a:r>
              <a:rPr lang="en-US" sz="2400" b="1" dirty="0" err="1">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107950" marR="71755">
              <a:spcBef>
                <a:spcPts val="0"/>
              </a:spcBef>
              <a:spcAft>
                <a:spcPts val="0"/>
              </a:spcAft>
            </a:pPr>
            <a:r>
              <a:rPr lang="en-US" sz="2400" b="1" dirty="0" err="1">
                <a:solidFill>
                  <a:srgbClr val="000000"/>
                </a:solidFill>
                <a:effectLst/>
                <a:latin typeface="Times New Roman" panose="02020603050405020304" pitchFamily="18" charset="0"/>
                <a:ea typeface="MS Mincho" panose="02020609040205080304" pitchFamily="49" charset="-128"/>
              </a:rPr>
              <a:t>Câu</a:t>
            </a:r>
            <a:r>
              <a:rPr lang="en-US" sz="2400" b="1" dirty="0">
                <a:solidFill>
                  <a:srgbClr val="000000"/>
                </a:solidFill>
                <a:effectLst/>
                <a:latin typeface="Times New Roman" panose="02020603050405020304" pitchFamily="18" charset="0"/>
                <a:ea typeface="MS Mincho" panose="02020609040205080304" pitchFamily="49" charset="-128"/>
              </a:rPr>
              <a:t> 1:</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Phương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thức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biểu</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đạt</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chính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Nghị</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luận</a:t>
            </a:r>
            <a:r>
              <a:rPr lang="en-US" sz="2400" dirty="0">
                <a:solidFill>
                  <a:srgbClr val="000000"/>
                </a:solidFill>
                <a:effectLst/>
                <a:latin typeface="Times New Roman" panose="02020603050405020304" pitchFamily="18" charset="0"/>
                <a:ea typeface="MS Mincho" panose="02020609040205080304" pitchFamily="49" charset="-128"/>
              </a:rPr>
              <a:t> </a:t>
            </a:r>
            <a:br>
              <a:rPr lang="en-US" sz="2400" dirty="0">
                <a:solidFill>
                  <a:srgbClr val="000000"/>
                </a:solidFill>
                <a:effectLst/>
                <a:latin typeface="Times New Roman" panose="02020603050405020304" pitchFamily="18" charset="0"/>
                <a:ea typeface="MS Mincho" panose="02020609040205080304" pitchFamily="49" charset="-128"/>
              </a:rPr>
            </a:br>
            <a:r>
              <a:rPr lang="en-US" sz="2400" b="1" dirty="0" err="1">
                <a:solidFill>
                  <a:srgbClr val="000000"/>
                </a:solidFill>
                <a:effectLst/>
                <a:latin typeface="Times New Roman" panose="02020603050405020304" pitchFamily="18" charset="0"/>
                <a:ea typeface="MS Mincho" panose="02020609040205080304" pitchFamily="49" charset="-128"/>
              </a:rPr>
              <a:t>Câu</a:t>
            </a:r>
            <a:r>
              <a:rPr lang="en-US" sz="2400" b="1" dirty="0">
                <a:solidFill>
                  <a:srgbClr val="000000"/>
                </a:solidFill>
                <a:effectLst/>
                <a:latin typeface="Times New Roman" panose="02020603050405020304" pitchFamily="18" charset="0"/>
                <a:ea typeface="MS Mincho" panose="02020609040205080304" pitchFamily="49" charset="-128"/>
              </a:rPr>
              <a:t> 2:</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Lí</a:t>
            </a:r>
            <a:r>
              <a:rPr lang="en-US" sz="2400" dirty="0">
                <a:solidFill>
                  <a:srgbClr val="000000"/>
                </a:solidFill>
                <a:effectLst/>
                <a:latin typeface="Times New Roman" panose="02020603050405020304" pitchFamily="18" charset="0"/>
                <a:ea typeface="MS Mincho" panose="02020609040205080304" pitchFamily="49" charset="-128"/>
              </a:rPr>
              <a:t> do </a:t>
            </a:r>
            <a:r>
              <a:rPr lang="en-US" sz="2400" dirty="0" err="1">
                <a:solidFill>
                  <a:srgbClr val="000000"/>
                </a:solidFill>
                <a:effectLst/>
                <a:latin typeface="Times New Roman" panose="02020603050405020304" pitchFamily="18" charset="0"/>
                <a:ea typeface="MS Mincho" panose="02020609040205080304" pitchFamily="49" charset="-128"/>
              </a:rPr>
              <a:t>vì</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không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đọc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sách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thì</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đời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sống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tinh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thần</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của</a:t>
            </a:r>
            <a:r>
              <a:rPr lang="en-US" sz="2400" dirty="0">
                <a:solidFill>
                  <a:srgbClr val="000000"/>
                </a:solidFill>
                <a:effectLst/>
                <a:latin typeface="Times New Roman" panose="02020603050405020304" pitchFamily="18" charset="0"/>
                <a:ea typeface="MS Mincho" panose="02020609040205080304" pitchFamily="49" charset="-128"/>
              </a:rPr>
              <a:t> con </a:t>
            </a:r>
            <a:r>
              <a:rPr lang="en-US" sz="2400" dirty="0" err="1">
                <a:solidFill>
                  <a:srgbClr val="000000"/>
                </a:solidFill>
                <a:effectLst/>
                <a:latin typeface="Times New Roman" panose="02020603050405020304" pitchFamily="18" charset="0"/>
                <a:ea typeface="MS Mincho" panose="02020609040205080304" pitchFamily="49" charset="-128"/>
              </a:rPr>
              <a:t>người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sẽ</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nghèo</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cuộc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sống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đạo</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đức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cũng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mất</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luôn</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nền</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tảng</a:t>
            </a:r>
            <a:r>
              <a:rPr lang="en-US" sz="2400" dirty="0">
                <a:solidFill>
                  <a:srgbClr val="000000"/>
                </a:solidFill>
                <a:effectLst/>
                <a:latin typeface="Times New Roman" panose="02020603050405020304" pitchFamily="18" charset="0"/>
                <a:ea typeface="MS Mincho" panose="02020609040205080304" pitchFamily="49" charset="-128"/>
              </a:rPr>
              <a:t>. </a:t>
            </a:r>
            <a:br>
              <a:rPr lang="en-US" sz="2400" dirty="0">
                <a:solidFill>
                  <a:srgbClr val="000000"/>
                </a:solidFill>
                <a:effectLst/>
                <a:latin typeface="Times New Roman" panose="02020603050405020304" pitchFamily="18" charset="0"/>
                <a:ea typeface="MS Mincho" panose="02020609040205080304" pitchFamily="49" charset="-128"/>
              </a:rPr>
            </a:br>
            <a:r>
              <a:rPr lang="en-US" sz="2400" b="1" dirty="0" err="1">
                <a:solidFill>
                  <a:srgbClr val="000000"/>
                </a:solidFill>
                <a:effectLst/>
                <a:latin typeface="Times New Roman" panose="02020603050405020304" pitchFamily="18" charset="0"/>
                <a:ea typeface="MS Mincho" panose="02020609040205080304" pitchFamily="49" charset="-128"/>
              </a:rPr>
              <a:t>Câu</a:t>
            </a:r>
            <a:r>
              <a:rPr lang="en-US" sz="2400" b="1" dirty="0">
                <a:solidFill>
                  <a:srgbClr val="000000"/>
                </a:solidFill>
                <a:effectLst/>
                <a:latin typeface="Times New Roman" panose="02020603050405020304" pitchFamily="18" charset="0"/>
                <a:ea typeface="MS Mincho" panose="02020609040205080304" pitchFamily="49" charset="-128"/>
              </a:rPr>
              <a:t> 3:</a:t>
            </a:r>
            <a:endParaRPr lang="en-US" sz="2400" dirty="0">
              <a:effectLst/>
              <a:latin typeface="Times New Roman" panose="02020603050405020304" pitchFamily="18" charset="0"/>
              <a:ea typeface="Times New Roman" panose="02020603050405020304" pitchFamily="18" charset="0"/>
            </a:endParaRPr>
          </a:p>
          <a:p>
            <a:pPr marL="107950" marR="71755">
              <a:spcBef>
                <a:spcPts val="0"/>
              </a:spcBef>
              <a:spcAft>
                <a:spcPts val="0"/>
              </a:spcAft>
            </a:pP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Việc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nhỏ</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là</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vận</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động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đọc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sách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và</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gây</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dựng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tủ</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sách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trong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mỗi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gia</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đình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mỗi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người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có</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thể</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đọc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từ</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vài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chục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dòng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mỗi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ngày</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đến</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một</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cuốn</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sách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trong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một</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năm</a:t>
            </a:r>
            <a:r>
              <a:rPr lang="en-US" sz="2400" dirty="0">
                <a:solidFill>
                  <a:srgbClr val="000000"/>
                </a:solidFill>
                <a:effectLst/>
                <a:latin typeface="Times New Roman" panose="02020603050405020304" pitchFamily="18" charset="0"/>
                <a:ea typeface="MS Mincho" panose="02020609040205080304" pitchFamily="49" charset="-128"/>
              </a:rPr>
              <a:t>.</a:t>
            </a:r>
            <a:br>
              <a:rPr lang="en-US" sz="2400" dirty="0">
                <a:solidFill>
                  <a:srgbClr val="000000"/>
                </a:solidFill>
                <a:effectLst/>
                <a:latin typeface="Times New Roman" panose="02020603050405020304" pitchFamily="18" charset="0"/>
                <a:ea typeface="MS Mincho" panose="02020609040205080304" pitchFamily="49" charset="-128"/>
              </a:rPr>
            </a:b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Công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cuộc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lớn</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Đọc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sách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trở</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thành</a:t>
            </a:r>
            <a:r>
              <a:rPr lang="en-US" sz="2400" dirty="0">
                <a:solidFill>
                  <a:srgbClr val="000000"/>
                </a:solidFill>
                <a:effectLst/>
                <a:latin typeface="Times New Roman" panose="02020603050405020304" pitchFamily="18" charset="0"/>
                <a:ea typeface="MS Mincho" panose="02020609040205080304" pitchFamily="49" charset="-128"/>
              </a:rPr>
              <a:t> ý </a:t>
            </a:r>
            <a:r>
              <a:rPr lang="en-US" sz="2400" dirty="0" err="1">
                <a:solidFill>
                  <a:srgbClr val="000000"/>
                </a:solidFill>
                <a:effectLst/>
                <a:latin typeface="Times New Roman" panose="02020603050405020304" pitchFamily="18" charset="0"/>
                <a:ea typeface="MS Mincho" panose="02020609040205080304" pitchFamily="49" charset="-128"/>
              </a:rPr>
              <a:t>thức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thành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nhu</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cầu</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của</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mỗi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người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mỗi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gia</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đình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trong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xã</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hội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phấn</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đấu</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đưa</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việc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đọc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sách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trở</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thành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văn</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hóa</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quốc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gia</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dân</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tộc</a:t>
            </a:r>
            <a:r>
              <a:rPr lang="en-US" sz="2400" dirty="0">
                <a:solidFill>
                  <a:srgbClr val="000000"/>
                </a:solidFill>
                <a:effectLst/>
                <a:latin typeface="Times New Roman" panose="02020603050405020304" pitchFamily="18" charset="0"/>
                <a:ea typeface="MS Mincho" panose="02020609040205080304" pitchFamily="49" charset="-128"/>
              </a:rPr>
              <a:t>. </a:t>
            </a:r>
            <a:br>
              <a:rPr lang="en-US" sz="2400" dirty="0">
                <a:solidFill>
                  <a:srgbClr val="000000"/>
                </a:solidFill>
                <a:effectLst/>
                <a:latin typeface="Times New Roman" panose="02020603050405020304" pitchFamily="18" charset="0"/>
                <a:ea typeface="MS Mincho" panose="02020609040205080304" pitchFamily="49" charset="-128"/>
              </a:rPr>
            </a:br>
            <a:r>
              <a:rPr lang="en-US" sz="2400" b="1" dirty="0" err="1">
                <a:solidFill>
                  <a:srgbClr val="000000"/>
                </a:solidFill>
                <a:effectLst/>
                <a:latin typeface="Times New Roman" panose="02020603050405020304" pitchFamily="18" charset="0"/>
                <a:ea typeface="MS Mincho" panose="02020609040205080304" pitchFamily="49" charset="-128"/>
              </a:rPr>
              <a:t>Câu</a:t>
            </a:r>
            <a:r>
              <a:rPr lang="en-US" sz="2400" b="1" dirty="0">
                <a:solidFill>
                  <a:srgbClr val="000000"/>
                </a:solidFill>
                <a:effectLst/>
                <a:latin typeface="Times New Roman" panose="02020603050405020304" pitchFamily="18" charset="0"/>
                <a:ea typeface="MS Mincho" panose="02020609040205080304" pitchFamily="49" charset="-128"/>
              </a:rPr>
              <a:t> 4:</a:t>
            </a:r>
            <a:endParaRPr lang="en-US" sz="2400" dirty="0">
              <a:effectLst/>
              <a:latin typeface="Times New Roman" panose="02020603050405020304" pitchFamily="18" charset="0"/>
              <a:ea typeface="Times New Roman" panose="02020603050405020304" pitchFamily="18" charset="0"/>
            </a:endParaRPr>
          </a:p>
          <a:p>
            <a:pPr marL="107950" marR="71755">
              <a:spcBef>
                <a:spcPts val="0"/>
              </a:spcBef>
              <a:spcAft>
                <a:spcPts val="0"/>
              </a:spcAft>
            </a:pP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Thông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điệp</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Từ</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việc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khẳng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định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đọc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sách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là</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biểu</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hiện</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của</a:t>
            </a:r>
            <a:r>
              <a:rPr lang="en-US" sz="2400" dirty="0">
                <a:solidFill>
                  <a:srgbClr val="000000"/>
                </a:solidFill>
                <a:effectLst/>
                <a:latin typeface="Times New Roman" panose="02020603050405020304" pitchFamily="18" charset="0"/>
                <a:ea typeface="MS Mincho" panose="02020609040205080304" pitchFamily="49" charset="-128"/>
              </a:rPr>
              <a:t> con </a:t>
            </a:r>
            <a:r>
              <a:rPr lang="en-US" sz="2400" dirty="0" err="1">
                <a:solidFill>
                  <a:srgbClr val="000000"/>
                </a:solidFill>
                <a:effectLst/>
                <a:latin typeface="Times New Roman" panose="02020603050405020304" pitchFamily="18" charset="0"/>
                <a:ea typeface="MS Mincho" panose="02020609040205080304" pitchFamily="49" charset="-128"/>
              </a:rPr>
              <a:t>người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có</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cuộc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sống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trí</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tuệ</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không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đọc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sách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sẽ</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có</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nhiều</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tác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hại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tác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giả</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đã</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đưa</a:t>
            </a:r>
            <a:r>
              <a:rPr lang="en-US" sz="2400" dirty="0">
                <a:solidFill>
                  <a:srgbClr val="000000"/>
                </a:solidFill>
                <a:effectLst/>
                <a:latin typeface="Times New Roman" panose="02020603050405020304" pitchFamily="18" charset="0"/>
                <a:ea typeface="MS Mincho" panose="02020609040205080304" pitchFamily="49" charset="-128"/>
              </a:rPr>
              <a:t> ra </a:t>
            </a:r>
            <a:r>
              <a:rPr lang="en-US" sz="2400" dirty="0" err="1">
                <a:solidFill>
                  <a:srgbClr val="000000"/>
                </a:solidFill>
                <a:effectLst/>
                <a:latin typeface="Times New Roman" panose="02020603050405020304" pitchFamily="18" charset="0"/>
                <a:ea typeface="MS Mincho" panose="02020609040205080304" pitchFamily="49" charset="-128"/>
              </a:rPr>
              <a:t>lời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đề</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nghị</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về</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phong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trào</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đọc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sách</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và</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nâng</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cao</a:t>
            </a:r>
            <a:r>
              <a:rPr lang="en-US" sz="2400" dirty="0">
                <a:solidFill>
                  <a:srgbClr val="000000"/>
                </a:solidFill>
                <a:effectLst/>
                <a:latin typeface="Times New Roman" panose="02020603050405020304" pitchFamily="18" charset="0"/>
                <a:ea typeface="MS Mincho" panose="02020609040205080304" pitchFamily="49" charset="-128"/>
              </a:rPr>
              <a:t> ý </a:t>
            </a:r>
            <a:r>
              <a:rPr lang="en-US" sz="2400" dirty="0" err="1">
                <a:solidFill>
                  <a:srgbClr val="000000"/>
                </a:solidFill>
                <a:effectLst/>
                <a:latin typeface="Times New Roman" panose="02020603050405020304" pitchFamily="18" charset="0"/>
                <a:ea typeface="MS Mincho" panose="02020609040205080304" pitchFamily="49" charset="-128"/>
              </a:rPr>
              <a:t>thức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đọc</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sách</a:t>
            </a:r>
            <a:r>
              <a:rPr lang="en-US" sz="2400" dirty="0">
                <a:solidFill>
                  <a:srgbClr val="000000"/>
                </a:solidFill>
                <a:effectLst/>
                <a:latin typeface="Times New Roman" panose="02020603050405020304" pitchFamily="18" charset="0"/>
                <a:ea typeface="MS Mincho" panose="02020609040205080304" pitchFamily="49" charset="-128"/>
              </a:rPr>
              <a:t> ở </a:t>
            </a:r>
            <a:r>
              <a:rPr lang="en-US" sz="2400" dirty="0" err="1">
                <a:solidFill>
                  <a:srgbClr val="000000"/>
                </a:solidFill>
                <a:effectLst/>
                <a:latin typeface="Times New Roman" panose="02020603050405020304" pitchFamily="18" charset="0"/>
                <a:ea typeface="MS Mincho" panose="02020609040205080304" pitchFamily="49" charset="-128"/>
              </a:rPr>
              <a:t>mọi</a:t>
            </a:r>
            <a:r>
              <a:rPr lang="en-US" sz="2400" dirty="0">
                <a:solidFill>
                  <a:srgbClr val="000000"/>
                </a:solidFill>
                <a:effectLst/>
                <a:latin typeface="Times New Roman" panose="02020603050405020304" pitchFamily="18" charset="0"/>
                <a:ea typeface="MS Mincho" panose="02020609040205080304" pitchFamily="49" charset="-128"/>
              </a:rPr>
              <a:t> </a:t>
            </a:r>
            <a:r>
              <a:rPr lang="en-US" sz="2400" dirty="0" err="1">
                <a:solidFill>
                  <a:srgbClr val="000000"/>
                </a:solidFill>
                <a:effectLst/>
                <a:latin typeface="Times New Roman" panose="02020603050405020304" pitchFamily="18" charset="0"/>
                <a:ea typeface="MS Mincho" panose="02020609040205080304" pitchFamily="49" charset="-128"/>
              </a:rPr>
              <a:t>người</a:t>
            </a:r>
            <a:r>
              <a:rPr lang="en-US" sz="2400" dirty="0">
                <a:solidFill>
                  <a:srgbClr val="000000"/>
                </a:solidFill>
                <a:effectLst/>
                <a:latin typeface="Times New Roman" panose="02020603050405020304" pitchFamily="18" charset="0"/>
                <a:ea typeface="MS Mincho" panose="02020609040205080304" pitchFamily="49" charset="-128"/>
              </a:rPr>
              <a:t>. </a:t>
            </a:r>
            <a:endParaRPr lang="en-US" sz="24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308987772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6832640"/>
          </a:xfrm>
          <a:prstGeom prst="rect">
            <a:avLst/>
          </a:prstGeom>
          <a:noFill/>
        </p:spPr>
        <p:txBody>
          <a:bodyPr wrap="square" rtlCol="0">
            <a:spAutoFit/>
          </a:bodyPr>
          <a:lstStyle/>
          <a:p>
            <a:pPr marL="107950" marR="71755">
              <a:spcBef>
                <a:spcPts val="0"/>
              </a:spcBef>
              <a:spcAft>
                <a:spcPts val="0"/>
              </a:spcAft>
            </a:pPr>
            <a:r>
              <a:rPr lang="en-US" sz="1800" b="1" dirty="0" err="1">
                <a:solidFill>
                  <a:srgbClr val="000000"/>
                </a:solidFill>
                <a:effectLst/>
                <a:latin typeface="Times New Roman" panose="02020603050405020304" pitchFamily="18" charset="0"/>
                <a:ea typeface="MS Mincho" panose="02020609040205080304" pitchFamily="49" charset="-128"/>
              </a:rPr>
              <a:t>Câu</a:t>
            </a:r>
            <a:r>
              <a:rPr lang="en-US" sz="1800" b="1" dirty="0">
                <a:solidFill>
                  <a:srgbClr val="000000"/>
                </a:solidFill>
                <a:effectLst/>
                <a:latin typeface="Times New Roman" panose="02020603050405020304" pitchFamily="18" charset="0"/>
                <a:ea typeface="MS Mincho" panose="02020609040205080304" pitchFamily="49" charset="-128"/>
              </a:rPr>
              <a:t> 5:</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Đọc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sách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là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sinh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hoạt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nhu</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cầu</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trí</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tuệ</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thường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trực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của</a:t>
            </a:r>
            <a:r>
              <a:rPr lang="en-US" sz="1800" dirty="0">
                <a:solidFill>
                  <a:srgbClr val="000000"/>
                </a:solidFill>
                <a:effectLst/>
                <a:latin typeface="Times New Roman" panose="02020603050405020304" pitchFamily="18" charset="0"/>
                <a:ea typeface="MS Mincho" panose="02020609040205080304" pitchFamily="49" charset="-128"/>
              </a:rPr>
              <a:t> con </a:t>
            </a:r>
            <a:r>
              <a:rPr lang="en-US" sz="1800" dirty="0" err="1">
                <a:solidFill>
                  <a:srgbClr val="000000"/>
                </a:solidFill>
                <a:effectLst/>
                <a:latin typeface="Times New Roman" panose="02020603050405020304" pitchFamily="18" charset="0"/>
                <a:ea typeface="MS Mincho" panose="02020609040205080304" pitchFamily="49" charset="-128"/>
              </a:rPr>
              <a:t>người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có</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cuộc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sống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trí</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tuệ</a:t>
            </a:r>
            <a:r>
              <a:rPr lang="en-US" sz="1800" dirty="0">
                <a:solidFill>
                  <a:srgbClr val="000000"/>
                </a:solidFill>
                <a:effectLst/>
                <a:latin typeface="Times New Roman" panose="02020603050405020304" pitchFamily="18" charset="0"/>
                <a:ea typeface="MS Mincho" panose="02020609040205080304" pitchFamily="49" charset="-128"/>
              </a:rPr>
              <a:t>”</a:t>
            </a:r>
            <a:endParaRPr lang="en-US" sz="1800" dirty="0">
              <a:effectLst/>
              <a:latin typeface="Times New Roman" panose="02020603050405020304" pitchFamily="18" charset="0"/>
              <a:ea typeface="Times New Roman" panose="02020603050405020304" pitchFamily="18" charset="0"/>
            </a:endParaRPr>
          </a:p>
          <a:p>
            <a:pPr marL="107950" marR="71755">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rPr>
              <a:t>a. </a:t>
            </a:r>
            <a:r>
              <a:rPr lang="en-US" sz="1800" b="1" dirty="0" err="1">
                <a:solidFill>
                  <a:srgbClr val="000000"/>
                </a:solidFill>
                <a:effectLst/>
                <a:latin typeface="Times New Roman" panose="02020603050405020304" pitchFamily="18" charset="0"/>
                <a:ea typeface="MS Mincho" panose="02020609040205080304" pitchFamily="49" charset="-128"/>
              </a:rPr>
              <a:t>Giải</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thích</a:t>
            </a:r>
            <a:r>
              <a:rPr lang="en-US" sz="1800" b="1" dirty="0">
                <a:solidFill>
                  <a:srgbClr val="000000"/>
                </a:solidFill>
                <a:effectLst/>
                <a:latin typeface="Times New Roman" panose="02020603050405020304" pitchFamily="18" charset="0"/>
                <a:ea typeface="MS Mincho" panose="02020609040205080304" pitchFamily="49" charset="-128"/>
              </a:rPr>
              <a: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Nhu</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cầu</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trí</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tuệ</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thường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trực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là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nhu</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cầu</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thường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xuyên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cần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thiết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để</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mở</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rộng</a:t>
            </a:r>
            <a:r>
              <a:rPr lang="en-US" sz="1800" dirty="0">
                <a:solidFill>
                  <a:srgbClr val="000000"/>
                </a:solidFill>
                <a:effectLst/>
                <a:latin typeface="Times New Roman" panose="02020603050405020304" pitchFamily="18" charset="0"/>
                <a:ea typeface="MS Mincho" panose="02020609040205080304" pitchFamily="49" charset="-128"/>
              </a:rPr>
              <a:t> tri </a:t>
            </a:r>
            <a:r>
              <a:rPr lang="en-US" sz="1800" dirty="0" err="1">
                <a:solidFill>
                  <a:srgbClr val="000000"/>
                </a:solidFill>
                <a:effectLst/>
                <a:latin typeface="Times New Roman" panose="02020603050405020304" pitchFamily="18" charset="0"/>
                <a:ea typeface="MS Mincho" panose="02020609040205080304" pitchFamily="49" charset="-128"/>
              </a:rPr>
              <a:t>thức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tầm</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hiểu</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biết</a:t>
            </a:r>
            <a:r>
              <a:rPr lang="en-US" sz="1800" dirty="0">
                <a:solidFill>
                  <a:srgbClr val="000000"/>
                </a:solidFill>
                <a:effectLst/>
                <a:latin typeface="Times New Roman" panose="02020603050405020304" pitchFamily="18" charset="0"/>
                <a:ea typeface="MS Mincho" panose="02020609040205080304" pitchFamily="49" charset="-128"/>
              </a:rPr>
              <a:t>…</a:t>
            </a:r>
            <a:br>
              <a:rPr lang="en-US" sz="1800" dirty="0">
                <a:solidFill>
                  <a:srgbClr val="000000"/>
                </a:solidFill>
                <a:effectLst/>
                <a:latin typeface="Times New Roman" panose="02020603050405020304" pitchFamily="18" charset="0"/>
                <a:ea typeface="MS Mincho" panose="02020609040205080304" pitchFamily="49" charset="-128"/>
              </a:rPr>
            </a:br>
            <a:r>
              <a:rPr lang="en-US" sz="1800" b="1" dirty="0">
                <a:solidFill>
                  <a:srgbClr val="000000"/>
                </a:solidFill>
                <a:effectLst/>
                <a:latin typeface="Times New Roman" panose="02020603050405020304" pitchFamily="18" charset="0"/>
                <a:ea typeface="MS Mincho" panose="02020609040205080304" pitchFamily="49" charset="-128"/>
              </a:rPr>
              <a:t>b. </a:t>
            </a:r>
            <a:r>
              <a:rPr lang="en-US" sz="1800" b="1" dirty="0" err="1">
                <a:solidFill>
                  <a:srgbClr val="000000"/>
                </a:solidFill>
                <a:effectLst/>
                <a:latin typeface="Times New Roman" panose="02020603050405020304" pitchFamily="18" charset="0"/>
                <a:ea typeface="MS Mincho" panose="02020609040205080304" pitchFamily="49" charset="-128"/>
              </a:rPr>
              <a:t>Bàn</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luận</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những</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tác</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dụng</a:t>
            </a:r>
            <a:r>
              <a:rPr lang="en-US" sz="1800" b="1" dirty="0">
                <a:solidFill>
                  <a:srgbClr val="000000"/>
                </a:solidFill>
                <a:effectLst/>
                <a:latin typeface="Times New Roman" panose="02020603050405020304" pitchFamily="18" charset="0"/>
                <a:ea typeface="MS Mincho" panose="02020609040205080304" pitchFamily="49" charset="-128"/>
              </a:rPr>
              <a:t> to </a:t>
            </a:r>
            <a:r>
              <a:rPr lang="en-US" sz="1800" b="1" dirty="0" err="1">
                <a:solidFill>
                  <a:srgbClr val="000000"/>
                </a:solidFill>
                <a:effectLst/>
                <a:latin typeface="Times New Roman" panose="02020603050405020304" pitchFamily="18" charset="0"/>
                <a:ea typeface="MS Mincho" panose="02020609040205080304" pitchFamily="49" charset="-128"/>
              </a:rPr>
              <a:t>lớn</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của</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việc</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đọc</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sách</a:t>
            </a:r>
            <a:r>
              <a:rPr lang="en-US" sz="1800" b="1" dirty="0">
                <a:solidFill>
                  <a:srgbClr val="000000"/>
                </a:solidFill>
                <a:effectLst/>
                <a:latin typeface="Times New Roman" panose="02020603050405020304" pitchFamily="18" charset="0"/>
                <a:ea typeface="MS Mincho" panose="02020609040205080304" pitchFamily="49" charset="-128"/>
              </a:rPr>
              <a:t>:</a:t>
            </a:r>
            <a:br>
              <a:rPr lang="en-US" sz="1800" dirty="0">
                <a:solidFill>
                  <a:srgbClr val="000000"/>
                </a:solidFill>
                <a:effectLst/>
                <a:latin typeface="Times New Roman" panose="02020603050405020304" pitchFamily="18" charset="0"/>
                <a:ea typeface="MS Mincho" panose="02020609040205080304" pitchFamily="49" charset="-128"/>
              </a:rPr>
            </a:b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Văn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hóa</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đọc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gắn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liền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với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chữ</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viết</a:t>
            </a:r>
            <a:r>
              <a:rPr lang="en-US" sz="1800" dirty="0">
                <a:solidFill>
                  <a:srgbClr val="000000"/>
                </a:solidFill>
                <a:effectLst/>
                <a:latin typeface="Times New Roman" panose="02020603050405020304" pitchFamily="18" charset="0"/>
                <a:ea typeface="MS Mincho" panose="02020609040205080304" pitchFamily="49" charset="-128"/>
              </a:rPr>
              <a:t>, qua </a:t>
            </a:r>
            <a:r>
              <a:rPr lang="en-US" sz="1800" dirty="0" err="1">
                <a:solidFill>
                  <a:srgbClr val="000000"/>
                </a:solidFill>
                <a:effectLst/>
                <a:latin typeface="Times New Roman" panose="02020603050405020304" pitchFamily="18" charset="0"/>
                <a:ea typeface="MS Mincho" panose="02020609040205080304" pitchFamily="49" charset="-128"/>
              </a:rPr>
              <a:t>quá</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trình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đọc</a:t>
            </a:r>
            <a:r>
              <a:rPr lang="en-US" sz="1800" dirty="0">
                <a:solidFill>
                  <a:srgbClr val="000000"/>
                </a:solidFill>
                <a:effectLst/>
                <a:latin typeface="Times New Roman" panose="02020603050405020304" pitchFamily="18" charset="0"/>
                <a:ea typeface="MS Mincho" panose="02020609040205080304" pitchFamily="49" charset="-128"/>
              </a:rPr>
              <a:t> con </a:t>
            </a:r>
            <a:r>
              <a:rPr lang="en-US" sz="1800" dirty="0" err="1">
                <a:solidFill>
                  <a:srgbClr val="000000"/>
                </a:solidFill>
                <a:effectLst/>
                <a:latin typeface="Times New Roman" panose="02020603050405020304" pitchFamily="18" charset="0"/>
                <a:ea typeface="MS Mincho" panose="02020609040205080304" pitchFamily="49" charset="-128"/>
              </a:rPr>
              <a:t>người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sẽ</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suy</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nghĩ</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phân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tích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tổng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hợp</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tư</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duy</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biến</a:t>
            </a:r>
            <a:r>
              <a:rPr lang="en-US" sz="1800" dirty="0">
                <a:solidFill>
                  <a:srgbClr val="000000"/>
                </a:solidFill>
                <a:effectLst/>
                <a:latin typeface="Times New Roman" panose="02020603050405020304" pitchFamily="18" charset="0"/>
                <a:ea typeface="MS Mincho" panose="02020609040205080304" pitchFamily="49" charset="-128"/>
              </a:rPr>
              <a:t> tri </a:t>
            </a:r>
            <a:r>
              <a:rPr lang="en-US" sz="1800" dirty="0" err="1">
                <a:solidFill>
                  <a:srgbClr val="000000"/>
                </a:solidFill>
                <a:effectLst/>
                <a:latin typeface="Times New Roman" panose="02020603050405020304" pitchFamily="18" charset="0"/>
                <a:ea typeface="MS Mincho" panose="02020609040205080304" pitchFamily="49" charset="-128"/>
              </a:rPr>
              <a:t>thức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thành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của</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mình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trở</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thành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vốn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kiến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thức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để</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vận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dụng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vào</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cuộc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sống</a:t>
            </a:r>
            <a:r>
              <a:rPr lang="en-US" sz="1800" dirty="0">
                <a:solidFill>
                  <a:srgbClr val="000000"/>
                </a:solidFill>
                <a:effectLst/>
                <a:latin typeface="Times New Roman" panose="02020603050405020304" pitchFamily="18" charset="0"/>
                <a:ea typeface="MS Mincho" panose="02020609040205080304" pitchFamily="49" charset="-128"/>
              </a:rPr>
              <a:t>.</a:t>
            </a:r>
            <a:br>
              <a:rPr lang="en-US" sz="1800" dirty="0">
                <a:solidFill>
                  <a:srgbClr val="000000"/>
                </a:solidFill>
                <a:effectLst/>
                <a:latin typeface="Times New Roman" panose="02020603050405020304" pitchFamily="18" charset="0"/>
                <a:ea typeface="MS Mincho" panose="02020609040205080304" pitchFamily="49" charset="-128"/>
              </a:rPr>
            </a:b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Đọc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sách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giúp</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nâng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cao</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nhận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thức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hiểu</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biết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về</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đời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sống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xã</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hội</a:t>
            </a:r>
            <a:r>
              <a:rPr lang="en-US" sz="1800" dirty="0">
                <a:solidFill>
                  <a:srgbClr val="000000"/>
                </a:solidFill>
                <a:effectLst/>
                <a:latin typeface="Times New Roman" panose="02020603050405020304" pitchFamily="18" charset="0"/>
                <a:ea typeface="MS Mincho" panose="02020609040205080304" pitchFamily="49" charset="-128"/>
              </a:rPr>
              <a:t>, con </a:t>
            </a:r>
            <a:r>
              <a:rPr lang="en-US" sz="1800" dirty="0" err="1">
                <a:solidFill>
                  <a:srgbClr val="000000"/>
                </a:solidFill>
                <a:effectLst/>
                <a:latin typeface="Times New Roman" panose="02020603050405020304" pitchFamily="18" charset="0"/>
                <a:ea typeface="MS Mincho" panose="02020609040205080304" pitchFamily="49" charset="-128"/>
              </a:rPr>
              <a:t>người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nhận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thức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thức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chính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mình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Sách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mở</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rộng</a:t>
            </a:r>
            <a:r>
              <a:rPr lang="en-US" sz="1800" dirty="0">
                <a:solidFill>
                  <a:srgbClr val="000000"/>
                </a:solidFill>
                <a:effectLst/>
                <a:latin typeface="Times New Roman" panose="02020603050405020304" pitchFamily="18" charset="0"/>
                <a:ea typeface="MS Mincho" panose="02020609040205080304" pitchFamily="49" charset="-128"/>
              </a:rPr>
              <a:t> ra </a:t>
            </a:r>
            <a:r>
              <a:rPr lang="en-US" sz="1800" dirty="0" err="1">
                <a:solidFill>
                  <a:srgbClr val="000000"/>
                </a:solidFill>
                <a:effectLst/>
                <a:latin typeface="Times New Roman" panose="02020603050405020304" pitchFamily="18" charset="0"/>
                <a:ea typeface="MS Mincho" panose="02020609040205080304" pitchFamily="49" charset="-128"/>
              </a:rPr>
              <a:t>trước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mắt</a:t>
            </a:r>
            <a:r>
              <a:rPr lang="en-US" sz="1800" dirty="0">
                <a:solidFill>
                  <a:srgbClr val="000000"/>
                </a:solidFill>
                <a:effectLst/>
                <a:latin typeface="Times New Roman" panose="02020603050405020304" pitchFamily="18" charset="0"/>
                <a:ea typeface="MS Mincho" panose="02020609040205080304" pitchFamily="49" charset="-128"/>
              </a:rPr>
              <a:t> ta </a:t>
            </a:r>
            <a:r>
              <a:rPr lang="en-US" sz="1800" dirty="0" err="1">
                <a:solidFill>
                  <a:srgbClr val="000000"/>
                </a:solidFill>
                <a:effectLst/>
                <a:latin typeface="Times New Roman" panose="02020603050405020304" pitchFamily="18" charset="0"/>
                <a:ea typeface="MS Mincho" panose="02020609040205080304" pitchFamily="49" charset="-128"/>
              </a:rPr>
              <a:t>những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chân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trời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mới</a:t>
            </a:r>
            <a:r>
              <a:rPr lang="en-US" sz="1800" dirty="0">
                <a:solidFill>
                  <a:srgbClr val="000000"/>
                </a:solidFill>
                <a:effectLst/>
                <a:latin typeface="Times New Roman" panose="02020603050405020304" pitchFamily="18" charset="0"/>
                <a:ea typeface="MS Mincho" panose="02020609040205080304" pitchFamily="49" charset="-128"/>
              </a:rPr>
              <a:t>”.</a:t>
            </a:r>
            <a:br>
              <a:rPr lang="en-US" sz="1800" dirty="0">
                <a:solidFill>
                  <a:srgbClr val="000000"/>
                </a:solidFill>
                <a:effectLst/>
                <a:latin typeface="Times New Roman" panose="02020603050405020304" pitchFamily="18" charset="0"/>
                <a:ea typeface="MS Mincho" panose="02020609040205080304" pitchFamily="49" charset="-128"/>
              </a:rPr>
            </a:b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Việc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đọc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sách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tác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động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mạnh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mẽ</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tới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tư</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tưởng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tình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cảm</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thái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độ</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góp</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phần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hoàn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thiện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nhân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cách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làm</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giàu</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đời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sống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tinh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thần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của</a:t>
            </a:r>
            <a:r>
              <a:rPr lang="en-US" sz="1800" dirty="0">
                <a:solidFill>
                  <a:srgbClr val="000000"/>
                </a:solidFill>
                <a:effectLst/>
                <a:latin typeface="Times New Roman" panose="02020603050405020304" pitchFamily="18" charset="0"/>
                <a:ea typeface="MS Mincho" panose="02020609040205080304" pitchFamily="49" charset="-128"/>
              </a:rPr>
              <a:t> con </a:t>
            </a:r>
            <a:r>
              <a:rPr lang="en-US" sz="1800" dirty="0" err="1">
                <a:solidFill>
                  <a:srgbClr val="000000"/>
                </a:solidFill>
                <a:effectLst/>
                <a:latin typeface="Times New Roman" panose="02020603050405020304" pitchFamily="18" charset="0"/>
                <a:ea typeface="MS Mincho" panose="02020609040205080304" pitchFamily="49" charset="-128"/>
              </a:rPr>
              <a:t>người</a:t>
            </a:r>
            <a:r>
              <a:rPr lang="en-US" sz="1800" dirty="0">
                <a:solidFill>
                  <a:srgbClr val="000000"/>
                </a:solidFill>
                <a:effectLst/>
                <a:latin typeface="Times New Roman" panose="02020603050405020304" pitchFamily="18" charset="0"/>
                <a:ea typeface="MS Mincho" panose="02020609040205080304" pitchFamily="49" charset="-128"/>
              </a:rPr>
              <a:t>. “ </a:t>
            </a:r>
            <a:r>
              <a:rPr lang="en-US" sz="1800" dirty="0" err="1">
                <a:solidFill>
                  <a:srgbClr val="000000"/>
                </a:solidFill>
                <a:effectLst/>
                <a:latin typeface="Times New Roman" panose="02020603050405020304" pitchFamily="18" charset="0"/>
                <a:ea typeface="MS Mincho" panose="02020609040205080304" pitchFamily="49" charset="-128"/>
              </a:rPr>
              <a:t>Mỗi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cuốn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sách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nhỏ</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là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một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bậc</a:t>
            </a:r>
            <a:r>
              <a:rPr lang="en-US" sz="1800" dirty="0">
                <a:solidFill>
                  <a:srgbClr val="000000"/>
                </a:solidFill>
                <a:effectLst/>
                <a:latin typeface="Times New Roman" panose="02020603050405020304" pitchFamily="18" charset="0"/>
                <a:ea typeface="MS Mincho" panose="02020609040205080304" pitchFamily="49" charset="-128"/>
              </a:rPr>
              <a:t> thang </a:t>
            </a:r>
            <a:r>
              <a:rPr lang="en-US" sz="1800" dirty="0" err="1">
                <a:solidFill>
                  <a:srgbClr val="000000"/>
                </a:solidFill>
                <a:effectLst/>
                <a:latin typeface="Times New Roman" panose="02020603050405020304" pitchFamily="18" charset="0"/>
                <a:ea typeface="MS Mincho" panose="02020609040205080304" pitchFamily="49" charset="-128"/>
              </a:rPr>
              <a:t>đưa</a:t>
            </a:r>
            <a:r>
              <a:rPr lang="en-US" sz="1800" dirty="0">
                <a:solidFill>
                  <a:srgbClr val="000000"/>
                </a:solidFill>
                <a:effectLst/>
                <a:latin typeface="Times New Roman" panose="02020603050405020304" pitchFamily="18" charset="0"/>
                <a:ea typeface="MS Mincho" panose="02020609040205080304" pitchFamily="49" charset="-128"/>
              </a:rPr>
              <a:t> ta </a:t>
            </a:r>
            <a:r>
              <a:rPr lang="en-US" sz="1800" dirty="0" err="1">
                <a:solidFill>
                  <a:srgbClr val="000000"/>
                </a:solidFill>
                <a:effectLst/>
                <a:latin typeface="Times New Roman" panose="02020603050405020304" pitchFamily="18" charset="0"/>
                <a:ea typeface="MS Mincho" panose="02020609040205080304" pitchFamily="49" charset="-128"/>
              </a:rPr>
              <a:t>tách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khỏi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phần</a:t>
            </a:r>
            <a:r>
              <a:rPr lang="en-US" sz="1800" dirty="0">
                <a:solidFill>
                  <a:srgbClr val="000000"/>
                </a:solidFill>
                <a:effectLst/>
                <a:latin typeface="Times New Roman" panose="02020603050405020304" pitchFamily="18" charset="0"/>
                <a:ea typeface="MS Mincho" panose="02020609040205080304" pitchFamily="49" charset="-128"/>
              </a:rPr>
              <a:t> con </a:t>
            </a:r>
            <a:r>
              <a:rPr lang="en-US" sz="1800" dirty="0" err="1">
                <a:solidFill>
                  <a:srgbClr val="000000"/>
                </a:solidFill>
                <a:effectLst/>
                <a:latin typeface="Times New Roman" panose="02020603050405020304" pitchFamily="18" charset="0"/>
                <a:ea typeface="MS Mincho" panose="02020609040205080304" pitchFamily="49" charset="-128"/>
              </a:rPr>
              <a:t>để</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đến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với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thế</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giới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Người</a:t>
            </a:r>
            <a:r>
              <a:rPr lang="en-US" sz="1800" dirty="0">
                <a:solidFill>
                  <a:srgbClr val="000000"/>
                </a:solidFill>
                <a:effectLst/>
                <a:latin typeface="Times New Roman" panose="02020603050405020304" pitchFamily="18" charset="0"/>
                <a:ea typeface="MS Mincho" panose="02020609040205080304" pitchFamily="49" charset="-128"/>
              </a:rPr>
              <a:t>”…….</a:t>
            </a:r>
            <a:br>
              <a:rPr lang="en-US" sz="1800" dirty="0">
                <a:solidFill>
                  <a:srgbClr val="000000"/>
                </a:solidFill>
                <a:effectLst/>
                <a:latin typeface="Times New Roman" panose="02020603050405020304" pitchFamily="18" charset="0"/>
                <a:ea typeface="MS Mincho" panose="02020609040205080304" pitchFamily="49" charset="-128"/>
              </a:rPr>
            </a:b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Phê</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phán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thực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trạng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xuống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cấp</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của</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văn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hóa</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đọc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trong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thời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đại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ngày</a:t>
            </a:r>
            <a:r>
              <a:rPr lang="en-US" sz="1800" dirty="0">
                <a:solidFill>
                  <a:srgbClr val="000000"/>
                </a:solidFill>
                <a:effectLst/>
                <a:latin typeface="Times New Roman" panose="02020603050405020304" pitchFamily="18" charset="0"/>
                <a:ea typeface="MS Mincho" panose="02020609040205080304" pitchFamily="49" charset="-128"/>
              </a:rPr>
              <a:t> nay </a:t>
            </a:r>
            <a:r>
              <a:rPr lang="en-US" sz="1800" dirty="0" err="1">
                <a:solidFill>
                  <a:srgbClr val="000000"/>
                </a:solidFill>
                <a:effectLst/>
                <a:latin typeface="Times New Roman" panose="02020603050405020304" pitchFamily="18" charset="0"/>
                <a:ea typeface="MS Mincho" panose="02020609040205080304" pitchFamily="49" charset="-128"/>
              </a:rPr>
              <a:t>đặc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biệt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là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đối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với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giới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trẻ</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Văn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hóa</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đọc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dần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mai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một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không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chỉ</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gây</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tổn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thất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cho</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việc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truyền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bá</a:t>
            </a:r>
            <a:r>
              <a:rPr lang="en-US" sz="1800" dirty="0">
                <a:solidFill>
                  <a:srgbClr val="000000"/>
                </a:solidFill>
                <a:effectLst/>
                <a:latin typeface="Times New Roman" panose="02020603050405020304" pitchFamily="18" charset="0"/>
                <a:ea typeface="MS Mincho" panose="02020609040205080304" pitchFamily="49" charset="-128"/>
              </a:rPr>
              <a:t> tri </a:t>
            </a:r>
            <a:r>
              <a:rPr lang="en-US" sz="1800" dirty="0" err="1">
                <a:solidFill>
                  <a:srgbClr val="000000"/>
                </a:solidFill>
                <a:effectLst/>
                <a:latin typeface="Times New Roman" panose="02020603050405020304" pitchFamily="18" charset="0"/>
                <a:ea typeface="MS Mincho" panose="02020609040205080304" pitchFamily="49" charset="-128"/>
              </a:rPr>
              <a:t>thức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còn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làm</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mất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dần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một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nét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đẹp</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có</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tính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biểu</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hiện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cao</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của</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văn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hóa</a:t>
            </a:r>
            <a:r>
              <a:rPr lang="en-US" sz="1800" dirty="0">
                <a:solidFill>
                  <a:srgbClr val="000000"/>
                </a:solidFill>
                <a:effectLst/>
                <a:latin typeface="Times New Roman" panose="02020603050405020304" pitchFamily="18" charset="0"/>
                <a:ea typeface="MS Mincho" panose="02020609040205080304" pitchFamily="49" charset="-128"/>
              </a:rPr>
              <a:t>.</a:t>
            </a:r>
            <a:br>
              <a:rPr lang="en-US" sz="1800" dirty="0">
                <a:solidFill>
                  <a:srgbClr val="000000"/>
                </a:solidFill>
                <a:effectLst/>
                <a:latin typeface="Times New Roman" panose="02020603050405020304" pitchFamily="18" charset="0"/>
                <a:ea typeface="MS Mincho" panose="02020609040205080304" pitchFamily="49" charset="-128"/>
              </a:rPr>
            </a:b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Khẳng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định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tính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đúng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đắn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của</a:t>
            </a:r>
            <a:r>
              <a:rPr lang="en-US" sz="1800" dirty="0">
                <a:solidFill>
                  <a:srgbClr val="000000"/>
                </a:solidFill>
                <a:effectLst/>
                <a:latin typeface="Times New Roman" panose="02020603050405020304" pitchFamily="18" charset="0"/>
                <a:ea typeface="MS Mincho" panose="02020609040205080304" pitchFamily="49" charset="-128"/>
              </a:rPr>
              <a:t> ý </a:t>
            </a:r>
            <a:r>
              <a:rPr lang="en-US" sz="1800" dirty="0" err="1">
                <a:solidFill>
                  <a:srgbClr val="000000"/>
                </a:solidFill>
                <a:effectLst/>
                <a:latin typeface="Times New Roman" panose="02020603050405020304" pitchFamily="18" charset="0"/>
                <a:ea typeface="MS Mincho" panose="02020609040205080304" pitchFamily="49" charset="-128"/>
              </a:rPr>
              <a:t>kiến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rút</a:t>
            </a:r>
            <a:r>
              <a:rPr lang="en-US" sz="1800" dirty="0">
                <a:solidFill>
                  <a:srgbClr val="000000"/>
                </a:solidFill>
                <a:effectLst/>
                <a:latin typeface="Times New Roman" panose="02020603050405020304" pitchFamily="18" charset="0"/>
                <a:ea typeface="MS Mincho" panose="02020609040205080304" pitchFamily="49" charset="-128"/>
              </a:rPr>
              <a:t> ra </a:t>
            </a:r>
            <a:r>
              <a:rPr lang="en-US" sz="1800" dirty="0" err="1">
                <a:solidFill>
                  <a:srgbClr val="000000"/>
                </a:solidFill>
                <a:effectLst/>
                <a:latin typeface="Times New Roman" panose="02020603050405020304" pitchFamily="18" charset="0"/>
                <a:ea typeface="MS Mincho" panose="02020609040205080304" pitchFamily="49" charset="-128"/>
              </a:rPr>
              <a:t>bài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học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nhận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thức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hành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động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Những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việc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làm</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thiết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thực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của</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cá</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nhân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cộng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đồng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trong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việc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nâng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cao</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phổ</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biến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văn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hóa</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đọc</a:t>
            </a:r>
            <a:r>
              <a:rPr lang="en-US" sz="1800" dirty="0">
                <a:solidFill>
                  <a:srgbClr val="000000"/>
                </a:solidFill>
                <a:effectLst/>
                <a:latin typeface="Times New Roman" panose="02020603050405020304" pitchFamily="18" charset="0"/>
                <a:ea typeface="MS Mincho" panose="02020609040205080304" pitchFamily="49" charset="-128"/>
              </a:rPr>
              <a:t>.</a:t>
            </a:r>
            <a:endParaRPr lang="en-US" sz="1800" dirty="0">
              <a:effectLst/>
              <a:latin typeface="Times New Roman" panose="02020603050405020304" pitchFamily="18" charset="0"/>
              <a:ea typeface="Times New Roman" panose="02020603050405020304" pitchFamily="18" charset="0"/>
            </a:endParaRPr>
          </a:p>
          <a:p>
            <a:pPr marL="107950" marR="71755">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rPr>
              <a:t>c. </a:t>
            </a:r>
            <a:r>
              <a:rPr lang="en-US" sz="1800" b="1" dirty="0" err="1">
                <a:solidFill>
                  <a:srgbClr val="000000"/>
                </a:solidFill>
                <a:effectLst/>
                <a:latin typeface="Times New Roman" panose="02020603050405020304" pitchFamily="18" charset="0"/>
                <a:ea typeface="MS Mincho" panose="02020609040205080304" pitchFamily="49" charset="-128"/>
              </a:rPr>
              <a:t>Rút</a:t>
            </a:r>
            <a:r>
              <a:rPr lang="en-US" sz="1800" b="1" dirty="0">
                <a:solidFill>
                  <a:srgbClr val="000000"/>
                </a:solidFill>
                <a:effectLst/>
                <a:latin typeface="Times New Roman" panose="02020603050405020304" pitchFamily="18" charset="0"/>
                <a:ea typeface="MS Mincho" panose="02020609040205080304" pitchFamily="49" charset="-128"/>
              </a:rPr>
              <a:t> ra </a:t>
            </a:r>
            <a:r>
              <a:rPr lang="en-US" sz="1800" b="1" dirty="0" err="1">
                <a:solidFill>
                  <a:srgbClr val="000000"/>
                </a:solidFill>
                <a:effectLst/>
                <a:latin typeface="Times New Roman" panose="02020603050405020304" pitchFamily="18" charset="0"/>
                <a:ea typeface="MS Mincho" panose="02020609040205080304" pitchFamily="49" charset="-128"/>
              </a:rPr>
              <a:t>bài</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học</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kinh</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nghiệm</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cho</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bản</a:t>
            </a: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MS Mincho" panose="02020609040205080304" pitchFamily="49" charset="-128"/>
              </a:rPr>
              <a:t>thân</a:t>
            </a:r>
            <a:endParaRPr lang="en-US" sz="1800" dirty="0">
              <a:effectLst/>
              <a:latin typeface="Times New Roman" panose="02020603050405020304" pitchFamily="18" charset="0"/>
              <a:ea typeface="Times New Roman" panose="02020603050405020304" pitchFamily="18" charset="0"/>
            </a:endParaRPr>
          </a:p>
          <a:p>
            <a:pPr marL="107950" marR="71755">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Cần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có</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phương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pháp</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đọc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để</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có</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thể</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hiểu</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được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thông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điệp</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tác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giả</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muốn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truyền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tải</a:t>
            </a:r>
            <a:r>
              <a:rPr lang="en-US" sz="1800" dirty="0">
                <a:solidFill>
                  <a:srgbClr val="000000"/>
                </a:solidFill>
                <a:effectLst/>
                <a:latin typeface="Times New Roman" panose="02020603050405020304" pitchFamily="18" charset="0"/>
                <a:ea typeface="MS Mincho" panose="02020609040205080304" pitchFamily="49" charset="-128"/>
              </a:rPr>
              <a:t> qua </a:t>
            </a:r>
            <a:r>
              <a:rPr lang="en-US" sz="1800" dirty="0" err="1">
                <a:solidFill>
                  <a:srgbClr val="000000"/>
                </a:solidFill>
                <a:effectLst/>
                <a:latin typeface="Times New Roman" panose="02020603050405020304" pitchFamily="18" charset="0"/>
                <a:ea typeface="MS Mincho" panose="02020609040205080304" pitchFamily="49" charset="-128"/>
              </a:rPr>
              <a:t>cuốn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sách</a:t>
            </a:r>
            <a:r>
              <a:rPr lang="en-US" sz="1800" dirty="0">
                <a:solidFill>
                  <a:srgbClr val="000000"/>
                </a:solidFill>
                <a:effectLst/>
                <a:latin typeface="Times New Roman" panose="02020603050405020304" pitchFamily="18" charset="0"/>
                <a:ea typeface="MS Mincho" panose="02020609040205080304" pitchFamily="49" charset="-128"/>
              </a:rPr>
              <a:t>.</a:t>
            </a:r>
            <a:endParaRPr lang="en-US" sz="1800" dirty="0">
              <a:effectLst/>
              <a:latin typeface="Times New Roman" panose="02020603050405020304" pitchFamily="18" charset="0"/>
              <a:ea typeface="Times New Roman" panose="02020603050405020304" pitchFamily="18" charset="0"/>
            </a:endParaRPr>
          </a:p>
          <a:p>
            <a:pPr marL="107950" marR="71755">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Dành</a:t>
            </a:r>
            <a:r>
              <a:rPr lang="en-US" sz="1800" dirty="0">
                <a:solidFill>
                  <a:srgbClr val="000000"/>
                </a:solidFill>
                <a:effectLst/>
                <a:latin typeface="Times New Roman" panose="02020603050405020304" pitchFamily="18" charset="0"/>
                <a:ea typeface="MS Mincho" panose="02020609040205080304" pitchFamily="49" charset="-128"/>
              </a:rPr>
              <a:t> ra </a:t>
            </a:r>
            <a:r>
              <a:rPr lang="en-US" sz="1800" dirty="0" err="1">
                <a:solidFill>
                  <a:srgbClr val="000000"/>
                </a:solidFill>
                <a:effectLst/>
                <a:latin typeface="Times New Roman" panose="02020603050405020304" pitchFamily="18" charset="0"/>
                <a:ea typeface="MS Mincho" panose="02020609040205080304" pitchFamily="49" charset="-128"/>
              </a:rPr>
              <a:t>thời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gian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mỗi</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ngày</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để</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đọc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sách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vừa</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giúp</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chúng</a:t>
            </a:r>
            <a:r>
              <a:rPr lang="en-US" sz="1800" dirty="0">
                <a:solidFill>
                  <a:srgbClr val="000000"/>
                </a:solidFill>
                <a:effectLst/>
                <a:latin typeface="Times New Roman" panose="02020603050405020304" pitchFamily="18" charset="0"/>
                <a:ea typeface="MS Mincho" panose="02020609040205080304" pitchFamily="49" charset="-128"/>
              </a:rPr>
              <a:t> ta </a:t>
            </a:r>
            <a:r>
              <a:rPr lang="en-US" sz="1800" dirty="0" err="1">
                <a:solidFill>
                  <a:srgbClr val="000000"/>
                </a:solidFill>
                <a:effectLst/>
                <a:latin typeface="Times New Roman" panose="02020603050405020304" pitchFamily="18" charset="0"/>
                <a:ea typeface="MS Mincho" panose="02020609040205080304" pitchFamily="49" charset="-128"/>
              </a:rPr>
              <a:t>nâng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cao</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hiểu</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biết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giúp</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thư</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giãn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sau</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một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ngày</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học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tập</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và</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làm</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việc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căng</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thẳng</a:t>
            </a:r>
            <a:r>
              <a:rPr lang="en-US" sz="1800" dirty="0">
                <a:solidFill>
                  <a:srgbClr val="000000"/>
                </a:solidFill>
                <a:effectLst/>
                <a:latin typeface="Times New Roman" panose="02020603050405020304" pitchFamily="18" charset="0"/>
                <a:ea typeface="MS Mincho" panose="02020609040205080304" pitchFamily="49" charset="-128"/>
              </a:rPr>
              <a:t>.</a:t>
            </a:r>
            <a:endParaRPr lang="en-US" sz="18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377071051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43180" y="675698"/>
            <a:ext cx="9057640" cy="6001643"/>
          </a:xfrm>
          <a:prstGeom prst="rect">
            <a:avLst/>
          </a:prstGeom>
          <a:noFill/>
        </p:spPr>
        <p:txBody>
          <a:bodyPr wrap="square" rtlCol="0">
            <a:spAutoFit/>
          </a:bodyPr>
          <a:lstStyle/>
          <a:p>
            <a:pPr algn="ctr"/>
            <a:r>
              <a:rPr lang="en-US" sz="2400" b="1" dirty="0">
                <a:effectLst/>
                <a:latin typeface="Times New Roman" panose="02020603050405020304" pitchFamily="18" charset="0"/>
                <a:ea typeface="Times New Roman" panose="02020603050405020304" pitchFamily="18" charset="0"/>
              </a:rPr>
              <a:t>PHIẾU HỌC TẬP SỐ 2</a:t>
            </a:r>
            <a:endParaRPr lang="en-US" sz="24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Đọc phần trích sau và trả lời các câu hỏi</a:t>
            </a:r>
            <a:endParaRPr lang="en-US" sz="24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     ….Mới đây các giáo sư tâm lí học ở Trường Đại học York  và Toronto đã tìm ra những bằng chứng để chứng minh rằng: Đọc sách văn học thực sự giúp con người trở nên thông minh và tốt tính hơn.</a:t>
            </a:r>
            <a:endParaRPr lang="en-US" sz="24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    	 Những nghiên cứu của các giáo sư đã cho thấy những người thường xuyên đọc sách văn học thường có khả năng thấu hiểu, cảm thông và nhìn nhận sự việc từ nhiều góc độ. Ngược lại những cá nhân có khả năng thấu cảm tốt cũng thường lựa chọn sách văn học để đọc. </a:t>
            </a:r>
            <a:endParaRPr lang="en-US" sz="24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          Sau khi đã tìm thấy mối liên hệ hai chiều ở đối tượng độc giả là người lớn, các nhà nghiên cứu tiếp tục tiến hành với trẻ nhỏ và nhận thấy những điều thú vị, rằng những trẻ được đọc nhiều sách truyện thường có cách ứng xử ôn hòa, thân thiện hơn, thậm chí trở thành những đứa trẻ được yêu mến nhất trong nhóm bạn.</a:t>
            </a:r>
            <a:endParaRPr lang="en-US" sz="2400" dirty="0">
              <a:effectLst/>
              <a:latin typeface="Times New Roman" panose="02020603050405020304" pitchFamily="18" charset="0"/>
              <a:ea typeface="Times New Roman" panose="02020603050405020304" pitchFamily="18" charset="0"/>
            </a:endParaRPr>
          </a:p>
          <a:p>
            <a:pPr marL="107950" marR="71755" indent="26670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rPr>
              <a:t>(Trích</a:t>
            </a:r>
            <a:r>
              <a:rPr lang="vi-VN" sz="2400" dirty="0">
                <a:effectLst/>
                <a:latin typeface="Times New Roman" panose="02020603050405020304" pitchFamily="18" charset="0"/>
                <a:ea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rPr>
              <a:t>Đọc sách văn học giúp chúng ta thông minh hơn- Dân trí)</a:t>
            </a:r>
            <a:r>
              <a:rPr lang="vi-VN"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255404180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5632311"/>
          </a:xfrm>
          <a:prstGeom prst="rect">
            <a:avLst/>
          </a:prstGeom>
          <a:noFill/>
        </p:spPr>
        <p:txBody>
          <a:bodyPr wrap="square" rtlCol="0">
            <a:spAutoFit/>
          </a:bodyPr>
          <a:lstStyle/>
          <a:p>
            <a:pPr marL="0" marR="71755" indent="635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1</a:t>
            </a:r>
            <a:r>
              <a:rPr lang="vi-VN" sz="2800" dirty="0">
                <a:effectLst/>
                <a:latin typeface="Times New Roman" panose="02020603050405020304" pitchFamily="18" charset="0"/>
                <a:ea typeface="Times New Roman" panose="02020603050405020304" pitchFamily="18" charset="0"/>
              </a:rPr>
              <a:t>. Phần trích trên được viết theo phương thức biểu đạt nào? </a:t>
            </a:r>
            <a:endParaRPr lang="en-US" sz="28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2.</a:t>
            </a:r>
            <a:r>
              <a:rPr lang="vi-VN" sz="2800" dirty="0">
                <a:effectLst/>
                <a:latin typeface="Times New Roman" panose="02020603050405020304" pitchFamily="18" charset="0"/>
                <a:ea typeface="Times New Roman" panose="02020603050405020304" pitchFamily="18" charset="0"/>
              </a:rPr>
              <a:t> Trong phần trích trên, theo nghiên cứu của các giáo sư tâm lí học, việc đọc sách văn học có tác dụng gì với con người? </a:t>
            </a:r>
            <a:endParaRPr lang="en-US" sz="28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rPr>
              <a:t>. Em có nhận xét gì về văn hóa đọc sách của giới trẻ Việt Nam ( đặc biệt là giới học sinh) trong thời đại bùng nổ công nghệ thông tin hiện nay? </a:t>
            </a:r>
            <a:endParaRPr lang="en-US" sz="28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4</a:t>
            </a:r>
            <a:r>
              <a:rPr lang="vi-VN" sz="2800" dirty="0">
                <a:effectLst/>
                <a:latin typeface="Times New Roman" panose="02020603050405020304" pitchFamily="18" charset="0"/>
                <a:ea typeface="Times New Roman" panose="02020603050405020304" pitchFamily="18" charset="0"/>
              </a:rPr>
              <a:t>. Hãy nêu chính xác tên một cuấn sách văn học, hoặc một tác phẩm văn học em đã được học, được đọc ( có tên tác giả). Viết 5 đến 6 câu văn chia sẻ về tác dụng của cuấn sách (tác phẩm) đó đối với bản thân em?</a:t>
            </a:r>
            <a:endParaRPr lang="en-US" sz="28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420342663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5304657"/>
          </a:xfrm>
          <a:prstGeom prst="rect">
            <a:avLst/>
          </a:prstGeom>
          <a:noFill/>
        </p:spPr>
        <p:txBody>
          <a:bodyPr wrap="square" rtlCol="0">
            <a:spAutoFit/>
          </a:bodyPr>
          <a:lstStyle/>
          <a:p>
            <a:pPr marL="0" marR="0" indent="0" algn="ctr">
              <a:lnSpc>
                <a:spcPct val="118000"/>
              </a:lnSpc>
              <a:spcBef>
                <a:spcPts val="0"/>
              </a:spcBef>
              <a:spcAft>
                <a:spcPts val="200"/>
              </a:spcAft>
            </a:pPr>
            <a:r>
              <a:rPr lang="en-US" sz="2800" b="1" dirty="0" err="1">
                <a:effectLst/>
                <a:latin typeface="Times New Roman" panose="02020603050405020304" pitchFamily="18" charset="0"/>
                <a:ea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rPr>
              <a:t> ý trả </a:t>
            </a:r>
            <a:r>
              <a:rPr lang="en-US" sz="2800" b="1" dirty="0" err="1">
                <a:effectLst/>
                <a:latin typeface="Times New Roman" panose="02020603050405020304" pitchFamily="18" charset="0"/>
                <a:ea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vi-VN" sz="2800" b="1" dirty="0">
                <a:effectLst/>
                <a:latin typeface="Times New Roman" panose="02020603050405020304" pitchFamily="18" charset="0"/>
                <a:ea typeface="Times New Roman" panose="02020603050405020304" pitchFamily="18" charset="0"/>
              </a:rPr>
              <a:t>1</a:t>
            </a:r>
            <a:r>
              <a:rPr lang="en-US" sz="2800" b="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Phương thức biểu đạt: Nghị luận</a:t>
            </a:r>
            <a:endParaRPr lang="en-US" sz="28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2</a:t>
            </a:r>
            <a:r>
              <a:rPr lang="en-US" sz="2800" b="1" dirty="0">
                <a:effectLst/>
                <a:latin typeface="Times New Roman" panose="02020603050405020304" pitchFamily="18" charset="0"/>
                <a:ea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rPr>
              <a:t> Việc đọc sách có tác dụng:</a:t>
            </a:r>
            <a:endParaRPr lang="en-US" sz="28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Đọc sách văn học thực sự giúp con người trở nên thông minh và tốt tính hơn.</a:t>
            </a:r>
            <a:endParaRPr lang="en-US" sz="28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a:t>
            </a:r>
            <a:r>
              <a:rPr lang="vi-VN" sz="2800" i="1" dirty="0">
                <a:effectLst/>
                <a:latin typeface="Times New Roman" panose="02020603050405020304" pitchFamily="18" charset="0"/>
                <a:ea typeface="Times New Roman" panose="02020603050405020304" pitchFamily="18" charset="0"/>
              </a:rPr>
              <a:t> Những người thường xuyên đọc sách văn học thường có khả năng thấu hiểu, cảm thông và nhìn nhận sự việc từ nhiều góc độ.</a:t>
            </a:r>
            <a:r>
              <a:rPr lang="vi-VN"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Những trẻ được đọc nhiều sách truyện thường có cách ứng xử ôn hòa, thân thiện hơn, thậm chí trở thành những đứa trẻ được yêu mến nhất trong nhóm bạn</a:t>
            </a:r>
            <a:endParaRPr lang="en-US" sz="28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228912833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6354175"/>
          </a:xfrm>
          <a:prstGeom prst="rect">
            <a:avLst/>
          </a:prstGeom>
          <a:noFill/>
        </p:spPr>
        <p:txBody>
          <a:bodyPr wrap="square" rtlCol="0">
            <a:spAutoFit/>
          </a:bodyPr>
          <a:lstStyle/>
          <a:p>
            <a:pPr marL="0" marR="0" indent="0" algn="ctr">
              <a:lnSpc>
                <a:spcPct val="118000"/>
              </a:lnSpc>
              <a:spcBef>
                <a:spcPts val="0"/>
              </a:spcBef>
              <a:spcAft>
                <a:spcPts val="200"/>
              </a:spcAft>
            </a:pPr>
            <a:r>
              <a:rPr lang="en-US" sz="1800" b="1" dirty="0" err="1">
                <a:effectLst/>
                <a:latin typeface="Times New Roman" panose="02020603050405020304" pitchFamily="18" charset="0"/>
                <a:ea typeface="Times New Roman" panose="02020603050405020304" pitchFamily="18" charset="0"/>
              </a:rPr>
              <a:t>Gợi</a:t>
            </a:r>
            <a:r>
              <a:rPr lang="en-US" sz="1800" b="1" dirty="0">
                <a:effectLst/>
                <a:latin typeface="Times New Roman" panose="02020603050405020304" pitchFamily="18" charset="0"/>
                <a:ea typeface="Times New Roman" panose="02020603050405020304" pitchFamily="18" charset="0"/>
              </a:rPr>
              <a:t> ý trả </a:t>
            </a:r>
            <a:r>
              <a:rPr lang="en-US" sz="1800" b="1" dirty="0" err="1">
                <a:effectLst/>
                <a:latin typeface="Times New Roman" panose="02020603050405020304" pitchFamily="18" charset="0"/>
                <a:ea typeface="Times New Roman" panose="02020603050405020304" pitchFamily="18" charset="0"/>
              </a:rPr>
              <a:t>lời</a:t>
            </a:r>
            <a:endParaRPr lang="en-US" sz="18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a:t>
            </a:r>
            <a:r>
              <a:rPr lang="vi-VN" sz="2000" b="1" dirty="0">
                <a:effectLst/>
                <a:latin typeface="Times New Roman" panose="02020603050405020304" pitchFamily="18" charset="0"/>
                <a:ea typeface="Times New Roman" panose="02020603050405020304" pitchFamily="18" charset="0"/>
              </a:rPr>
              <a:t>3</a:t>
            </a:r>
            <a:r>
              <a:rPr lang="en-US" sz="2000" b="1" dirty="0">
                <a:effectLst/>
                <a:latin typeface="Times New Roman" panose="02020603050405020304" pitchFamily="18" charset="0"/>
                <a:ea typeface="Times New Roman" panose="02020603050405020304" pitchFamily="18" charset="0"/>
              </a:rPr>
              <a:t>.</a:t>
            </a:r>
            <a:r>
              <a:rPr lang="vi-VN" sz="2000" dirty="0">
                <a:effectLst/>
                <a:latin typeface="Times New Roman" panose="02020603050405020304" pitchFamily="18" charset="0"/>
                <a:ea typeface="Times New Roman" panose="02020603050405020304" pitchFamily="18" charset="0"/>
              </a:rPr>
              <a:t> Nhận xét gì về văn hóa đọc sách của giới trẻ Việt Nam ( đặc biệt là giới học sinh) trong thời đại bùng nổ công nghệ thông tin hiện nay:</a:t>
            </a:r>
            <a:endParaRPr lang="en-US" sz="20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 Giói trẻ hiện nay còn thờ ơ với việc đọc sách, chưa có thói quen đọc sách, không dành thời gian để đọc sách.</a:t>
            </a:r>
            <a:endParaRPr lang="en-US" sz="20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 Giới trẻ không mặn mà với các loại sách văn học , không quan tâm và không biết đến các tác phẩm văn học kinh điển nổi tiếng của Việt Nam và thế giới.</a:t>
            </a:r>
            <a:endParaRPr lang="en-US" sz="20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 Một số học sinh đọc theo phong trào, chưa xá định được mục đích đúng đắn của việc đọc sách.</a:t>
            </a:r>
            <a:endParaRPr lang="en-US" sz="20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 Đọc sách chưa có sự lựa chọn, một số còn lựa chọn “</a:t>
            </a:r>
            <a:r>
              <a:rPr lang="vi-VN" sz="2000" i="1" dirty="0">
                <a:effectLst/>
                <a:latin typeface="Times New Roman" panose="02020603050405020304" pitchFamily="18" charset="0"/>
                <a:ea typeface="Times New Roman" panose="02020603050405020304" pitchFamily="18" charset="0"/>
              </a:rPr>
              <a:t>sách đen</a:t>
            </a:r>
            <a:r>
              <a:rPr lang="vi-VN" sz="2000" dirty="0">
                <a:effectLst/>
                <a:latin typeface="Times New Roman" panose="02020603050405020304" pitchFamily="18" charset="0"/>
                <a:ea typeface="Times New Roman" panose="02020603050405020304" pitchFamily="18" charset="0"/>
              </a:rPr>
              <a:t>”( Sách tuyên truyền văn hóa phẩm đồi trụy, sách có nội dung bạo lực …) để đoc, tiêm nhiễm vào đầu óc những tư tưởng thiếu trong sáng, lành mạnh.</a:t>
            </a:r>
            <a:endParaRPr lang="en-US" sz="20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 Nhiều người trẻ cho rằng đọc sách thời nay là lạc hậu vì owr thời đại công nghệ thông tin phát triển như vũ bão hiện nay lên mạng đọc nhanh và dễ hơn.</a:t>
            </a:r>
            <a:endParaRPr lang="en-US" sz="20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 Xu hướng đọc theo cách </a:t>
            </a:r>
            <a:r>
              <a:rPr lang="vi-VN" sz="2000" i="1" dirty="0">
                <a:effectLst/>
                <a:latin typeface="Times New Roman" panose="02020603050405020304" pitchFamily="18" charset="0"/>
                <a:ea typeface="Times New Roman" panose="02020603050405020304" pitchFamily="18" charset="0"/>
              </a:rPr>
              <a:t>“ mì ăn liền”, </a:t>
            </a:r>
            <a:r>
              <a:rPr lang="vi-VN" sz="2000" dirty="0">
                <a:effectLst/>
                <a:latin typeface="Times New Roman" panose="02020603050405020304" pitchFamily="18" charset="0"/>
                <a:ea typeface="Times New Roman" panose="02020603050405020304" pitchFamily="18" charset="0"/>
              </a:rPr>
              <a:t>đọc nhanh , đọc ngắn và ít có thời gian suy ngẫm đang là trào lưu thịnh hành của giới trẻ.</a:t>
            </a:r>
            <a:endParaRPr lang="en-US" sz="20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 Giới trẻ hiện nay hờ hững với văn hóa đọc vì điện thoại và Internet. Nói cách khác văn hóa đọc của giới trẻ hiện nay đang bị ảnh hưởng nghiêm trọng bởi sự bùng nổ thông tin, với sự xuất hiện của các loại hình đa phương tiện …v..v..</a:t>
            </a:r>
            <a:endParaRPr lang="en-US" sz="20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13610831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5304657"/>
          </a:xfrm>
          <a:prstGeom prst="rect">
            <a:avLst/>
          </a:prstGeom>
          <a:noFill/>
        </p:spPr>
        <p:txBody>
          <a:bodyPr wrap="square" rtlCol="0">
            <a:spAutoFit/>
          </a:bodyPr>
          <a:lstStyle/>
          <a:p>
            <a:pPr marL="0" marR="0" indent="0" algn="ctr">
              <a:lnSpc>
                <a:spcPct val="118000"/>
              </a:lnSpc>
              <a:spcBef>
                <a:spcPts val="0"/>
              </a:spcBef>
              <a:spcAft>
                <a:spcPts val="200"/>
              </a:spcAft>
            </a:pPr>
            <a:r>
              <a:rPr lang="en-US" sz="2800" b="1" dirty="0" err="1">
                <a:effectLst/>
                <a:latin typeface="Times New Roman" panose="02020603050405020304" pitchFamily="18" charset="0"/>
                <a:ea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rPr>
              <a:t> ý trả </a:t>
            </a:r>
            <a:r>
              <a:rPr lang="en-US" sz="2800" b="1" dirty="0" err="1">
                <a:effectLst/>
                <a:latin typeface="Times New Roman" panose="02020603050405020304" pitchFamily="18" charset="0"/>
                <a:ea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4</a:t>
            </a:r>
            <a:r>
              <a:rPr lang="en-US" sz="2800" b="1"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 Các yêu cầu cụ thể: </a:t>
            </a:r>
            <a:endParaRPr lang="en-US" sz="28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Nêu chính xác tên một cuấn sách văn học, hoặc một tác phẩm văn học em đã được học, được đọc ( có tên tác giả).  </a:t>
            </a:r>
            <a:endParaRPr lang="en-US" sz="28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Viết đúng số lượng từ  5 đến 6 câu văn chia sẻ về tác dụng của cuấn sách ( tác phẩm) đó đối với bản thân em.</a:t>
            </a:r>
            <a:endParaRPr lang="en-US" sz="2800" dirty="0">
              <a:effectLst/>
              <a:latin typeface="Times New Roman" panose="02020603050405020304" pitchFamily="18" charset="0"/>
              <a:ea typeface="Times New Roman" panose="02020603050405020304" pitchFamily="18" charset="0"/>
            </a:endParaRPr>
          </a:p>
          <a:p>
            <a:pPr marL="57150" marR="71755" indent="635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Cần nêu các tác dụng cụ thể dựa trên các khía cạnh sau:</a:t>
            </a:r>
            <a:endParaRPr lang="en-US" sz="28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 Tác dụng về việc cung cấp tri thức hiểu biết.</a:t>
            </a:r>
            <a:endParaRPr lang="en-US" sz="28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  Bồi dưỡng tâm hồn, rèn giũa nhân cách, đạo đức.</a:t>
            </a:r>
            <a:endParaRPr lang="en-US" sz="28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  Rèn luyện ngôn ngữ, giao tiếp, tư duy..</a:t>
            </a:r>
            <a:endParaRPr lang="en-US" sz="28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  Nâng cao kĩ năng sốn</a:t>
            </a:r>
            <a:r>
              <a:rPr lang="en-US" sz="2800" dirty="0">
                <a:effectLst/>
                <a:latin typeface="Times New Roman" panose="02020603050405020304" pitchFamily="18" charset="0"/>
                <a:ea typeface="Times New Roman" panose="02020603050405020304" pitchFamily="18" charset="0"/>
              </a:rPr>
              <a:t>g.</a:t>
            </a:r>
          </a:p>
          <a:p>
            <a:endParaRPr lang="en-US" sz="2400" dirty="0"/>
          </a:p>
        </p:txBody>
      </p:sp>
    </p:spTree>
    <p:extLst>
      <p:ext uri="{BB962C8B-B14F-4D97-AF65-F5344CB8AC3E}">
        <p14:creationId xmlns:p14="http://schemas.microsoft.com/office/powerpoint/2010/main" val="81886177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6278642"/>
          </a:xfrm>
          <a:prstGeom prst="rect">
            <a:avLst/>
          </a:prstGeom>
          <a:noFill/>
        </p:spPr>
        <p:txBody>
          <a:bodyPr wrap="square" rtlCol="0">
            <a:spAutoFit/>
          </a:bodyPr>
          <a:lstStyle/>
          <a:p>
            <a:pPr algn="ctr"/>
            <a:r>
              <a:rPr lang="en-US" sz="1800" b="1" dirty="0">
                <a:effectLst/>
                <a:latin typeface="Times New Roman" panose="02020603050405020304" pitchFamily="18" charset="0"/>
                <a:ea typeface="Times New Roman" panose="02020603050405020304" pitchFamily="18" charset="0"/>
              </a:rPr>
              <a:t>PHIẾU HỌC TẬP SỐ 3</a:t>
            </a:r>
          </a:p>
          <a:p>
            <a:pPr marL="0" marR="71755" indent="266700" algn="just">
              <a:spcBef>
                <a:spcPts val="0"/>
              </a:spcBef>
              <a:spcAft>
                <a:spcPts val="0"/>
              </a:spcAft>
            </a:pPr>
            <a:r>
              <a:rPr lang="it-IT" sz="1800" b="1" dirty="0">
                <a:effectLst/>
                <a:latin typeface="Times New Roman" panose="02020603050405020304" pitchFamily="18" charset="0"/>
                <a:ea typeface="Times New Roman" panose="02020603050405020304" pitchFamily="18" charset="0"/>
              </a:rPr>
              <a:t> Đọc văn bản sau và thực hiện các yêu cầu:</a:t>
            </a:r>
            <a:endParaRPr lang="en-US" sz="1800" dirty="0">
              <a:effectLst/>
              <a:latin typeface="Times New Roman" panose="02020603050405020304" pitchFamily="18" charset="0"/>
              <a:ea typeface="Times New Roman" panose="02020603050405020304" pitchFamily="18" charset="0"/>
            </a:endParaRPr>
          </a:p>
          <a:p>
            <a:pPr marL="0" marR="71755" indent="2540" algn="just">
              <a:spcBef>
                <a:spcPts val="0"/>
              </a:spcBef>
              <a:spcAft>
                <a:spcPts val="0"/>
              </a:spcAft>
            </a:pPr>
            <a:r>
              <a:rPr lang="it-IT" sz="1800" i="1" dirty="0">
                <a:effectLst/>
                <a:latin typeface="Times New Roman" panose="02020603050405020304" pitchFamily="18" charset="0"/>
                <a:ea typeface="Times New Roman" panose="02020603050405020304" pitchFamily="18" charset="0"/>
              </a:rPr>
              <a:t>Mỗi chúng ta đều giống một đóa hoa. Có những bông hoa lớn và cũng có những bông hoa nhỏ, có những bông nở sớm và những bông nở muộn, có những đóa hoa rực rỡ sắc màu được bày bán ở những cửa hàng lớn, cũng có những đóa hoa đơn sắc kết thúc “đời hoa” bên vệ đường.</a:t>
            </a:r>
            <a:endParaRPr lang="en-US" sz="1800" dirty="0">
              <a:effectLst/>
              <a:latin typeface="Times New Roman" panose="02020603050405020304" pitchFamily="18" charset="0"/>
              <a:ea typeface="Times New Roman" panose="02020603050405020304" pitchFamily="18" charset="0"/>
            </a:endParaRPr>
          </a:p>
          <a:p>
            <a:pPr marL="0" marR="71755" indent="2540" algn="just">
              <a:spcBef>
                <a:spcPts val="0"/>
              </a:spcBef>
              <a:spcAft>
                <a:spcPts val="0"/>
              </a:spcAft>
            </a:pPr>
            <a:r>
              <a:rPr lang="it-IT" sz="1800" i="1" dirty="0">
                <a:effectLst/>
                <a:latin typeface="Times New Roman" panose="02020603050405020304" pitchFamily="18" charset="0"/>
                <a:ea typeface="Times New Roman" panose="02020603050405020304" pitchFamily="18" charset="0"/>
              </a:rPr>
              <a:t>Sứ mệnh của hoa là nở. Cho dù không có những ưu thế để như nhiều loài hoa khác, cho dù được đặt ở bất cứ đâu, thì cũng hãy bừng nở rực rỡ, bung ra những nét đẹp mà chỉ riêng ta mới có thể mang đến cho đời.</a:t>
            </a:r>
            <a:endParaRPr lang="en-US" sz="1800" dirty="0">
              <a:effectLst/>
              <a:latin typeface="Times New Roman" panose="02020603050405020304" pitchFamily="18" charset="0"/>
              <a:ea typeface="Times New Roman" panose="02020603050405020304" pitchFamily="18" charset="0"/>
            </a:endParaRPr>
          </a:p>
          <a:p>
            <a:pPr marL="0" marR="71755" indent="2540" algn="just">
              <a:spcBef>
                <a:spcPts val="0"/>
              </a:spcBef>
              <a:spcAft>
                <a:spcPts val="0"/>
              </a:spcAft>
            </a:pPr>
            <a:r>
              <a:rPr lang="it-IT"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71755" indent="2540" algn="just">
              <a:spcBef>
                <a:spcPts val="0"/>
              </a:spcBef>
              <a:spcAft>
                <a:spcPts val="0"/>
              </a:spcAft>
            </a:pPr>
            <a:r>
              <a:rPr lang="it-IT" sz="1800" i="1" dirty="0">
                <a:effectLst/>
                <a:latin typeface="Times New Roman" panose="02020603050405020304" pitchFamily="18" charset="0"/>
                <a:ea typeface="Times New Roman" panose="02020603050405020304" pitchFamily="18" charset="0"/>
              </a:rPr>
              <a:t>Hãy bung nở đóa hoa của riêng mình dù có được gieo mầm ở bất cứ đâu.</a:t>
            </a:r>
            <a:endParaRPr lang="en-US" sz="1800" dirty="0">
              <a:effectLst/>
              <a:latin typeface="Times New Roman" panose="02020603050405020304" pitchFamily="18" charset="0"/>
              <a:ea typeface="Times New Roman" panose="02020603050405020304" pitchFamily="18" charset="0"/>
            </a:endParaRPr>
          </a:p>
          <a:p>
            <a:pPr marL="0" marR="71755" indent="2540">
              <a:spcBef>
                <a:spcPts val="0"/>
              </a:spcBef>
              <a:spcAft>
                <a:spcPts val="0"/>
              </a:spcAft>
            </a:pPr>
            <a:r>
              <a:rPr lang="it-IT" sz="1800" i="1" dirty="0">
                <a:effectLst/>
                <a:latin typeface="Times New Roman" panose="02020603050405020304" pitchFamily="18" charset="0"/>
                <a:ea typeface="Times New Roman" panose="02020603050405020304" pitchFamily="18" charset="0"/>
              </a:rPr>
              <a:t>(Kazuko Watanabe, Mình là nắng việc của mình là chói chang, Vũ Thùy Linh dịch, NXB Thế giới, 2018)</a:t>
            </a:r>
            <a:endParaRPr lang="en-US" sz="1800" dirty="0">
              <a:effectLst/>
              <a:latin typeface="Times New Roman" panose="02020603050405020304" pitchFamily="18" charset="0"/>
              <a:ea typeface="Times New Roman" panose="02020603050405020304" pitchFamily="18" charset="0"/>
            </a:endParaRPr>
          </a:p>
          <a:p>
            <a:pPr marL="0" marR="71755" indent="2540" algn="just">
              <a:spcBef>
                <a:spcPts val="0"/>
              </a:spcBef>
              <a:spcAft>
                <a:spcPts val="0"/>
              </a:spcAft>
            </a:pPr>
            <a:r>
              <a:rPr lang="it-IT" sz="1800" b="1" dirty="0">
                <a:effectLst/>
                <a:latin typeface="Times New Roman" panose="02020603050405020304" pitchFamily="18" charset="0"/>
                <a:ea typeface="Times New Roman" panose="02020603050405020304" pitchFamily="18" charset="0"/>
              </a:rPr>
              <a:t>Câu 1.</a:t>
            </a:r>
            <a:r>
              <a:rPr lang="it-IT" sz="1800" dirty="0">
                <a:effectLst/>
                <a:latin typeface="Times New Roman" panose="02020603050405020304" pitchFamily="18" charset="0"/>
                <a:ea typeface="Times New Roman" panose="02020603050405020304" pitchFamily="18" charset="0"/>
              </a:rPr>
              <a:t> Xác định phương thức biểu đạt chính của văn bản.</a:t>
            </a:r>
            <a:endParaRPr lang="en-US" sz="1800" dirty="0">
              <a:effectLst/>
              <a:latin typeface="Times New Roman" panose="02020603050405020304" pitchFamily="18" charset="0"/>
              <a:ea typeface="Times New Roman" panose="02020603050405020304" pitchFamily="18" charset="0"/>
            </a:endParaRPr>
          </a:p>
          <a:p>
            <a:pPr marL="0" marR="71755" indent="2540" algn="just">
              <a:spcBef>
                <a:spcPts val="0"/>
              </a:spcBef>
              <a:spcAft>
                <a:spcPts val="0"/>
              </a:spcAft>
            </a:pPr>
            <a:r>
              <a:rPr lang="it-IT" sz="1800" b="1" dirty="0">
                <a:effectLst/>
                <a:latin typeface="Times New Roman" panose="02020603050405020304" pitchFamily="18" charset="0"/>
                <a:ea typeface="Times New Roman" panose="02020603050405020304" pitchFamily="18" charset="0"/>
              </a:rPr>
              <a:t>Câu 2</a:t>
            </a:r>
            <a:r>
              <a:rPr lang="it-IT" sz="1800" dirty="0">
                <a:effectLst/>
                <a:latin typeface="Times New Roman" panose="02020603050405020304" pitchFamily="18" charset="0"/>
                <a:ea typeface="Times New Roman" panose="02020603050405020304" pitchFamily="18" charset="0"/>
              </a:rPr>
              <a:t>. Chỉ ra và nêu tác dụng của một phép tu từ được sử dụng trong câu văn: Có những bông hoa lớn và cũng có những bông hoa nhỏ, có những bông nở sớm và những bông nở muộn, có những đóa hoa rực rỡ sắc màu được bày bán ở những cửa hàng lớn, cũng có những đóa hoa đơn sắc kết thúc "đời hoa” bên vệ đường.</a:t>
            </a:r>
            <a:endParaRPr lang="en-US" sz="1800" dirty="0">
              <a:effectLst/>
              <a:latin typeface="Times New Roman" panose="02020603050405020304" pitchFamily="18" charset="0"/>
              <a:ea typeface="Times New Roman" panose="02020603050405020304" pitchFamily="18" charset="0"/>
            </a:endParaRPr>
          </a:p>
          <a:p>
            <a:pPr marL="0" marR="71755" indent="2540" algn="just">
              <a:spcBef>
                <a:spcPts val="0"/>
              </a:spcBef>
              <a:spcAft>
                <a:spcPts val="0"/>
              </a:spcAft>
            </a:pPr>
            <a:r>
              <a:rPr lang="it-IT" sz="1800" b="1" dirty="0">
                <a:effectLst/>
                <a:latin typeface="Times New Roman" panose="02020603050405020304" pitchFamily="18" charset="0"/>
                <a:ea typeface="Times New Roman" panose="02020603050405020304" pitchFamily="18" charset="0"/>
              </a:rPr>
              <a:t>Câu 3</a:t>
            </a:r>
            <a:r>
              <a:rPr lang="it-IT" sz="1800" dirty="0">
                <a:effectLst/>
                <a:latin typeface="Times New Roman" panose="02020603050405020304" pitchFamily="18" charset="0"/>
                <a:ea typeface="Times New Roman" panose="02020603050405020304" pitchFamily="18" charset="0"/>
              </a:rPr>
              <a:t>. Nêu hàm ý của câu: Hãy bung nở đóa hoa của riêng mình dù có được gieo mầm ở bất cứ đâu.</a:t>
            </a:r>
            <a:endParaRPr lang="en-US" sz="1800" dirty="0">
              <a:effectLst/>
              <a:latin typeface="Times New Roman" panose="02020603050405020304" pitchFamily="18" charset="0"/>
              <a:ea typeface="Times New Roman" panose="02020603050405020304" pitchFamily="18" charset="0"/>
            </a:endParaRPr>
          </a:p>
          <a:p>
            <a:r>
              <a:rPr lang="it-IT" sz="1800" b="1" dirty="0">
                <a:effectLst/>
                <a:latin typeface="Times New Roman" panose="02020603050405020304" pitchFamily="18" charset="0"/>
                <a:ea typeface="Times New Roman" panose="02020603050405020304" pitchFamily="18" charset="0"/>
              </a:rPr>
              <a:t>Câu 4.</a:t>
            </a:r>
            <a:r>
              <a:rPr lang="it-IT" sz="1800" dirty="0">
                <a:effectLst/>
                <a:latin typeface="Times New Roman" panose="02020603050405020304" pitchFamily="18" charset="0"/>
                <a:ea typeface="Times New Roman" panose="02020603050405020304" pitchFamily="18" charset="0"/>
              </a:rPr>
              <a:t> Em có đồng tình với suy nghĩ của tác giả: “Mỗi chúng ta đều giống một đóa hoa.” không? Vì sao?</a:t>
            </a:r>
            <a:endParaRPr lang="en-US" sz="18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313207895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6698244"/>
          </a:xfrm>
          <a:prstGeom prst="rect">
            <a:avLst/>
          </a:prstGeom>
          <a:noFill/>
        </p:spPr>
        <p:txBody>
          <a:bodyPr wrap="square" rtlCol="0">
            <a:spAutoFit/>
          </a:bodyPr>
          <a:lstStyle/>
          <a:p>
            <a:pPr marL="57150" marR="0" indent="6350" algn="ctr">
              <a:lnSpc>
                <a:spcPct val="118000"/>
              </a:lnSpc>
              <a:spcBef>
                <a:spcPts val="0"/>
              </a:spcBef>
              <a:spcAft>
                <a:spcPts val="200"/>
              </a:spcAft>
            </a:pPr>
            <a:r>
              <a:rPr lang="en-US" sz="2000" b="1" dirty="0" err="1">
                <a:effectLst/>
                <a:latin typeface="Times New Roman" panose="02020603050405020304" pitchFamily="18" charset="0"/>
                <a:ea typeface="Times New Roman" panose="02020603050405020304" pitchFamily="18" charset="0"/>
              </a:rPr>
              <a:t>Gợi</a:t>
            </a:r>
            <a:r>
              <a:rPr lang="en-US" sz="2000" b="1" dirty="0">
                <a:effectLst/>
                <a:latin typeface="Times New Roman" panose="02020603050405020304" pitchFamily="18" charset="0"/>
                <a:ea typeface="Times New Roman" panose="02020603050405020304" pitchFamily="18" charset="0"/>
              </a:rPr>
              <a:t> ý trả </a:t>
            </a:r>
            <a:r>
              <a:rPr lang="en-US" sz="2000" b="1" dirty="0" err="1">
                <a:effectLst/>
                <a:latin typeface="Times New Roman" panose="02020603050405020304" pitchFamily="18" charset="0"/>
                <a:ea typeface="Times New Roman" panose="02020603050405020304" pitchFamily="18" charset="0"/>
              </a:rPr>
              <a:t>lời</a:t>
            </a:r>
            <a:endParaRPr lang="en-US" sz="20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it-IT" sz="2000" b="1" dirty="0">
                <a:effectLst/>
                <a:latin typeface="Times New Roman" panose="02020603050405020304" pitchFamily="18" charset="0"/>
                <a:ea typeface="Times New Roman" panose="02020603050405020304" pitchFamily="18" charset="0"/>
              </a:rPr>
              <a:t>Câu 1.</a:t>
            </a:r>
            <a:r>
              <a:rPr lang="it-IT" sz="2000" dirty="0">
                <a:effectLst/>
                <a:latin typeface="Times New Roman" panose="02020603050405020304" pitchFamily="18" charset="0"/>
                <a:ea typeface="Times New Roman" panose="02020603050405020304" pitchFamily="18" charset="0"/>
              </a:rPr>
              <a:t> Phương thức biểu đạt chính của văn bản là nghị luận.</a:t>
            </a:r>
            <a:endParaRPr lang="en-US" sz="20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it-IT" sz="2000" b="1" dirty="0">
                <a:effectLst/>
                <a:latin typeface="Times New Roman" panose="02020603050405020304" pitchFamily="18" charset="0"/>
                <a:ea typeface="Times New Roman" panose="02020603050405020304" pitchFamily="18" charset="0"/>
              </a:rPr>
              <a:t>Câu 2.</a:t>
            </a:r>
            <a:endParaRPr lang="en-US" sz="20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it-IT" sz="2000" dirty="0">
                <a:effectLst/>
                <a:latin typeface="Times New Roman" panose="02020603050405020304" pitchFamily="18" charset="0"/>
                <a:ea typeface="Times New Roman" panose="02020603050405020304" pitchFamily="18" charset="0"/>
              </a:rPr>
              <a:t>"Có những bông hoa lớn và cũng có những bông hoa nhỏ, có những bông nở sớm và những bông nở muộn, có những đóa hoa rực rỡ sắc màu được bày bán ở những cửa hàng lớn, cũng có những đóa hoa đơn sắc kết thúc "đời hoa” bên vệ đường."</a:t>
            </a:r>
            <a:endParaRPr lang="en-US" sz="20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it-IT" sz="2000" dirty="0">
                <a:effectLst/>
                <a:latin typeface="Times New Roman" panose="02020603050405020304" pitchFamily="18" charset="0"/>
                <a:ea typeface="Times New Roman" panose="02020603050405020304" pitchFamily="18" charset="0"/>
              </a:rPr>
              <a:t>Phép tu từ được sử dụng trong câu văn: điệp từ"Có những...cũng có những...". Liệt kê những cuộc đời khác nhau của hoa.</a:t>
            </a:r>
            <a:endParaRPr lang="en-US" sz="20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it-IT" sz="2000" b="1" dirty="0">
                <a:effectLst/>
                <a:latin typeface="Times New Roman" panose="02020603050405020304" pitchFamily="18" charset="0"/>
                <a:ea typeface="Times New Roman" panose="02020603050405020304" pitchFamily="18" charset="0"/>
              </a:rPr>
              <a:t>Câu 3.</a:t>
            </a:r>
            <a:r>
              <a:rPr lang="it-IT" sz="2000" dirty="0">
                <a:effectLst/>
                <a:latin typeface="Times New Roman" panose="02020603050405020304" pitchFamily="18" charset="0"/>
                <a:ea typeface="Times New Roman" panose="02020603050405020304" pitchFamily="18" charset="0"/>
              </a:rPr>
              <a:t> Hàm ý của câu: Hãy bung nở đóa hoa của riêng mình dù có được gieo mầm ở bất cứ đâu:</a:t>
            </a:r>
            <a:endParaRPr lang="en-US" sz="20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it-IT" sz="2000" dirty="0">
                <a:effectLst/>
                <a:latin typeface="Times New Roman" panose="02020603050405020304" pitchFamily="18" charset="0"/>
                <a:ea typeface="Times New Roman" panose="02020603050405020304" pitchFamily="18" charset="0"/>
              </a:rPr>
              <a:t>Dù ta không có ưu thế được như nhiều người khác, cho dù ta sống trong hoàn cảnh nào thì cũng hãy bung nở rực rỡ, phô hết ra những nét đẹp mà chỉ riêng ta mới có thể mang đến cho đời, hãy luôn nuôi dưỡng tâm hồn con người và làm cho xã hội trở nên tốt đẹp hơn.</a:t>
            </a:r>
            <a:endParaRPr lang="en-US" sz="20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it-IT" sz="2000" b="1" dirty="0">
                <a:effectLst/>
                <a:latin typeface="Times New Roman" panose="02020603050405020304" pitchFamily="18" charset="0"/>
                <a:ea typeface="Times New Roman" panose="02020603050405020304" pitchFamily="18" charset="0"/>
              </a:rPr>
              <a:t>Câu 4.</a:t>
            </a:r>
            <a:r>
              <a:rPr lang="it-IT" sz="2000" dirty="0">
                <a:effectLst/>
                <a:latin typeface="Times New Roman" panose="02020603050405020304" pitchFamily="18" charset="0"/>
                <a:ea typeface="Times New Roman" panose="02020603050405020304" pitchFamily="18" charset="0"/>
              </a:rPr>
              <a:t> Em đồng tình với suy nghĩ của tác giả: “Mỗi chúng ta đều giống một đóa hoa”.</a:t>
            </a:r>
            <a:endParaRPr lang="en-US" sz="20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it-IT" sz="2000" dirty="0">
                <a:effectLst/>
                <a:latin typeface="Times New Roman" panose="02020603050405020304" pitchFamily="18" charset="0"/>
                <a:ea typeface="Times New Roman" panose="02020603050405020304" pitchFamily="18" charset="0"/>
              </a:rPr>
              <a:t>Vì:</a:t>
            </a:r>
            <a:endParaRPr lang="en-US" sz="20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it-IT" sz="2000" dirty="0">
                <a:effectLst/>
                <a:latin typeface="Times New Roman" panose="02020603050405020304" pitchFamily="18" charset="0"/>
                <a:ea typeface="Times New Roman" panose="02020603050405020304" pitchFamily="18" charset="0"/>
              </a:rPr>
              <a:t>Mỗi người là một đóa hoa tuyệt vời trên thế giới này, tựa như mỗi một món quà độc đáo</a:t>
            </a:r>
            <a:endParaRPr lang="en-US" sz="2000" dirty="0">
              <a:effectLst/>
              <a:latin typeface="Times New Roman" panose="02020603050405020304" pitchFamily="18" charset="0"/>
              <a:ea typeface="Times New Roman" panose="02020603050405020304" pitchFamily="18" charset="0"/>
            </a:endParaRPr>
          </a:p>
          <a:p>
            <a:pPr marL="0" marR="71755" indent="6350" algn="just">
              <a:spcBef>
                <a:spcPts val="0"/>
              </a:spcBef>
              <a:spcAft>
                <a:spcPts val="0"/>
              </a:spcAft>
            </a:pPr>
            <a:r>
              <a:rPr lang="it-IT" sz="2000" dirty="0">
                <a:effectLst/>
                <a:latin typeface="Times New Roman" panose="02020603050405020304" pitchFamily="18" charset="0"/>
                <a:ea typeface="Times New Roman" panose="02020603050405020304" pitchFamily="18" charset="0"/>
              </a:rPr>
              <a:t>Mỗi người đề có năng lực và phẩm chất tốt đẹp riêng của mình để làm đẹp cho cuộc đời</a:t>
            </a:r>
            <a:endParaRPr lang="en-US" sz="20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172546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86360" y="762000"/>
            <a:ext cx="9067800" cy="6001643"/>
          </a:xfrm>
          <a:prstGeom prst="rect">
            <a:avLst/>
          </a:prstGeom>
          <a:noFill/>
        </p:spPr>
        <p:txBody>
          <a:bodyPr wrap="square" rtlCol="0">
            <a:spAutoFit/>
          </a:bodyPr>
          <a:lstStyle/>
          <a:p>
            <a:pPr algn="ctr"/>
            <a:r>
              <a:rPr lang="nb-NO" sz="2000" b="1" dirty="0">
                <a:latin typeface="Times New Roman" panose="02020603050405020304" pitchFamily="18" charset="0"/>
                <a:cs typeface="Times New Roman" panose="02020603050405020304" pitchFamily="18" charset="0"/>
              </a:rPr>
              <a:t>Gợi ý trả lời</a:t>
            </a:r>
            <a:endParaRPr lang="en-US" sz="2000" dirty="0">
              <a:latin typeface="Times New Roman" panose="02020603050405020304" pitchFamily="18" charset="0"/>
              <a:cs typeface="Times New Roman" panose="02020603050405020304" pitchFamily="18" charset="0"/>
            </a:endParaRPr>
          </a:p>
          <a:p>
            <a:pPr algn="just"/>
            <a:r>
              <a:rPr lang="nb-NO" sz="2000" b="1" dirty="0">
                <a:latin typeface="Times New Roman" panose="02020603050405020304" pitchFamily="18" charset="0"/>
                <a:cs typeface="Times New Roman" panose="02020603050405020304" pitchFamily="18" charset="0"/>
              </a:rPr>
              <a:t>Câu 1	</a:t>
            </a:r>
            <a:endParaRPr lang="en-US" sz="2000" dirty="0">
              <a:latin typeface="Times New Roman" panose="02020603050405020304" pitchFamily="18" charset="0"/>
              <a:cs typeface="Times New Roman" panose="02020603050405020304" pitchFamily="18" charset="0"/>
            </a:endParaRPr>
          </a:p>
          <a:p>
            <a:pPr algn="just"/>
            <a:r>
              <a:rPr lang="nb-NO" sz="2000" dirty="0">
                <a:latin typeface="Times New Roman" panose="02020603050405020304" pitchFamily="18" charset="0"/>
                <a:cs typeface="Times New Roman" panose="02020603050405020304" pitchFamily="18" charset="0"/>
              </a:rPr>
              <a:t>-Văn bản: </a:t>
            </a:r>
            <a:r>
              <a:rPr lang="vi-VN" sz="2000" dirty="0">
                <a:latin typeface="Times New Roman" panose="02020603050405020304" pitchFamily="18" charset="0"/>
                <a:cs typeface="Times New Roman" panose="02020603050405020304" pitchFamily="18" charset="0"/>
              </a:rPr>
              <a:t>Ếch ngồi đáy giếng</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Thể loại: Truyện ngụ ngôn</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PTBĐ chính: Tự sự </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Hai tác phẩm: Thầy bói xem voi, Chân, Tay, Tai, Mắt, Miệng</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2:</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Nhân vật chính: Con ếch:</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Ý nghĩa hình tượng giếng và bầu trời:</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a. Hình tượng “giếng”</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Là môi trường sống của ếch</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Là nơi có không gian hẹp, khó đi lại, khó có mối liên hệ với môi trường rộng lớn bên ngoài</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Ếch sống ở đáy giếng, một nơi càng hạn hẹp, không thay đổi hơn nữa=&gt; giếng tượng trưng cho môi trường </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Hình tượng giếng  tượng trưng cho cuộc sống hạn hẹp, đơn giản và trì trệ, cũng tượng trưng cho tầm hiểu biết bị hạn chế, những kẻ sống trong môi trường hạn hẹp, ở đáy giếng như con ếch dễ chủ quan, ảo tưởng về mình.</a:t>
            </a:r>
            <a:endParaRPr lang="en-US" sz="20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06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6278642"/>
          </a:xfrm>
          <a:prstGeom prst="rect">
            <a:avLst/>
          </a:prstGeom>
          <a:noFill/>
        </p:spPr>
        <p:txBody>
          <a:bodyPr wrap="square" rtlCol="0">
            <a:spAutoFit/>
          </a:bodyPr>
          <a:lstStyle/>
          <a:p>
            <a:pPr algn="ctr"/>
            <a:r>
              <a:rPr lang="en-US" sz="1800" b="1" dirty="0">
                <a:effectLst/>
                <a:latin typeface="Times New Roman" panose="02020603050405020304" pitchFamily="18" charset="0"/>
                <a:ea typeface="Times New Roman" panose="02020603050405020304" pitchFamily="18" charset="0"/>
              </a:rPr>
              <a:t>PHIẾU HỌC TẬP SỐ 4</a:t>
            </a:r>
            <a:endParaRPr lang="en-US" sz="1800" dirty="0">
              <a:effectLst/>
              <a:latin typeface="Times New Roman" panose="02020603050405020304" pitchFamily="18" charset="0"/>
              <a:ea typeface="Times New Roman" panose="02020603050405020304" pitchFamily="18" charset="0"/>
            </a:endParaRPr>
          </a:p>
          <a:p>
            <a:pPr marL="107950" marR="71755">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Đọc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đoạn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sau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rồi</a:t>
            </a:r>
            <a:r>
              <a:rPr lang="en-US" sz="2400" b="1" dirty="0">
                <a:effectLst/>
                <a:latin typeface="Times New Roman" panose="02020603050405020304" pitchFamily="18" charset="0"/>
                <a:ea typeface="Times New Roman" panose="02020603050405020304" pitchFamily="18" charset="0"/>
              </a:rPr>
              <a:t> trả </a:t>
            </a:r>
            <a:r>
              <a:rPr lang="en-US" sz="2400" b="1" dirty="0" err="1">
                <a:effectLst/>
                <a:latin typeface="Times New Roman" panose="02020603050405020304" pitchFamily="18" charset="0"/>
                <a:ea typeface="Times New Roman" panose="02020603050405020304" pitchFamily="18" charset="0"/>
              </a:rPr>
              <a:t>lời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vấn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chuyện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vẫn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rPr>
              <a:t>đường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trọng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vấn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Bởi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vấn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việc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việc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toàn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loại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Mỗi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loại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vấn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đoạn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hôm</a:t>
            </a:r>
            <a:r>
              <a:rPr lang="en-US" sz="2400" i="1" dirty="0">
                <a:solidFill>
                  <a:srgbClr val="000000"/>
                </a:solidFill>
                <a:effectLst/>
                <a:latin typeface="Times New Roman" panose="02020603050405020304" pitchFamily="18" charset="0"/>
                <a:ea typeface="Times New Roman" panose="02020603050405020304" pitchFamily="18" charset="0"/>
              </a:rPr>
              <a:t> nay </a:t>
            </a:r>
            <a:r>
              <a:rPr lang="en-US" sz="2400" i="1" dirty="0" err="1">
                <a:solidFill>
                  <a:srgbClr val="000000"/>
                </a:solidFill>
                <a:effectLst/>
                <a:latin typeface="Times New Roman" panose="02020603050405020304" pitchFamily="18" charset="0"/>
                <a:ea typeface="Times New Roman" panose="02020603050405020304" pitchFamily="18" charset="0"/>
              </a:rPr>
              <a:t>đều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toàn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loại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nhờ</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biết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cố</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tích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luỹ</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ngày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đêm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sở</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vùi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lấp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do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vở</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ghi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chép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lưu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truyền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tàng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quý</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báu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giữ</a:t>
            </a:r>
            <a:r>
              <a:rPr lang="en-US" sz="2400" i="1" dirty="0">
                <a:solidFill>
                  <a:srgbClr val="000000"/>
                </a:solidFill>
                <a:effectLst/>
                <a:latin typeface="Times New Roman" panose="02020603050405020304" pitchFamily="18" charset="0"/>
                <a:ea typeface="Times New Roman" panose="02020603050405020304" pitchFamily="18" charset="0"/>
              </a:rPr>
              <a:t> di </a:t>
            </a:r>
            <a:r>
              <a:rPr lang="en-US" sz="2400" i="1" dirty="0" err="1">
                <a:solidFill>
                  <a:srgbClr val="000000"/>
                </a:solidFill>
                <a:effectLst/>
                <a:latin typeface="Times New Roman" panose="02020603050405020304" pitchFamily="18" charset="0"/>
                <a:ea typeface="Times New Roman" panose="02020603050405020304" pitchFamily="18" charset="0"/>
              </a:rPr>
              <a:t>sản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tinh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thần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loại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thể</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nói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mốc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trên</a:t>
            </a:r>
            <a:r>
              <a:rPr lang="en-US" sz="2400" i="1" dirty="0">
                <a:solidFill>
                  <a:srgbClr val="000000"/>
                </a:solidFill>
                <a:effectLst/>
                <a:latin typeface="Times New Roman" panose="02020603050405020304" pitchFamily="18" charset="0"/>
                <a:ea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rPr>
              <a:t>đường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tiến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thuật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loại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Chúng</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mong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tiến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thuật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đoạn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này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định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phải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loại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điểm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xuất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Nếu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xoá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bỏ</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loại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chưa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biết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chừng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chúng</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lùi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điểm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xuất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về</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trăm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năm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thậm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chí</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nghìn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năm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Lúc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dù</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tiến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giật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lùi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kẻ</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hậu</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Bàn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đọc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rPr>
              <a:t> Chu Quang </a:t>
            </a:r>
            <a:r>
              <a:rPr lang="en-US" sz="2400" i="1" dirty="0" err="1">
                <a:effectLst/>
                <a:latin typeface="Times New Roman" panose="02020603050405020304" pitchFamily="18" charset="0"/>
                <a:ea typeface="Times New Roman" panose="02020603050405020304" pitchFamily="18" charset="0"/>
              </a:rPr>
              <a:t>Tiềm</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07528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4832092"/>
          </a:xfrm>
          <a:prstGeom prst="rect">
            <a:avLst/>
          </a:prstGeom>
          <a:noFill/>
        </p:spPr>
        <p:txBody>
          <a:bodyPr wrap="square" rtlCol="0">
            <a:spAutoFit/>
          </a:bodyPr>
          <a:lstStyle/>
          <a:p>
            <a:pPr marL="0" marR="71755"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a:t>
            </a:r>
          </a:p>
          <a:p>
            <a:pPr marL="0" marR="71755" algn="just">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phép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vấn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chuyện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quan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trọng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vấn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Bởi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vấn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loại</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a:t>
            </a:r>
          </a:p>
          <a:p>
            <a:pPr algn="just"/>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5:</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dẫn</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rPr>
              <a:t> 10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a:t>
            </a:r>
            <a:endParaRPr lang="en-US" sz="3600" dirty="0"/>
          </a:p>
        </p:txBody>
      </p:sp>
    </p:spTree>
    <p:extLst>
      <p:ext uri="{BB962C8B-B14F-4D97-AF65-F5344CB8AC3E}">
        <p14:creationId xmlns:p14="http://schemas.microsoft.com/office/powerpoint/2010/main" val="187737837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4093428"/>
          </a:xfrm>
          <a:prstGeom prst="rect">
            <a:avLst/>
          </a:prstGeom>
          <a:noFill/>
        </p:spPr>
        <p:txBody>
          <a:bodyPr wrap="square" rtlCol="0">
            <a:spAutoFit/>
          </a:bodyPr>
          <a:lstStyle/>
          <a:p>
            <a:pPr marL="107950" marR="71755" algn="ctr">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rPr>
              <a:t> ý trả </a:t>
            </a:r>
            <a:r>
              <a:rPr lang="en-US" sz="2800" b="1" dirty="0" err="1">
                <a:effectLst/>
                <a:latin typeface="Times New Roman" panose="02020603050405020304" pitchFamily="18" charset="0"/>
                <a:ea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rPr>
              <a:t>.</a:t>
            </a:r>
          </a:p>
          <a:p>
            <a:pPr marL="0" marR="71755"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phép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phép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nối</a:t>
            </a:r>
            <a:r>
              <a:rPr lang="en-US" sz="2800" dirty="0">
                <a:effectLst/>
                <a:latin typeface="Times New Roman" panose="02020603050405020304" pitchFamily="18" charset="0"/>
                <a:ea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nối</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Bởi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phép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lặp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a:t>
            </a:r>
          </a:p>
          <a:p>
            <a:pPr marL="0" marR="71755"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giữa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a:t>
            </a:r>
          </a:p>
          <a:p>
            <a:pPr marL="0" marR="71755" algn="just">
              <a:spcBef>
                <a:spcPts val="0"/>
              </a:spcBef>
              <a:spcAft>
                <a:spcPts val="0"/>
              </a:spcAft>
            </a:pPr>
            <a:endParaRPr lang="en-US" sz="3600" dirty="0"/>
          </a:p>
        </p:txBody>
      </p:sp>
    </p:spTree>
    <p:extLst>
      <p:ext uri="{BB962C8B-B14F-4D97-AF65-F5344CB8AC3E}">
        <p14:creationId xmlns:p14="http://schemas.microsoft.com/office/powerpoint/2010/main" val="82682116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6463308"/>
          </a:xfrm>
          <a:prstGeom prst="rect">
            <a:avLst/>
          </a:prstGeom>
          <a:noFill/>
        </p:spPr>
        <p:txBody>
          <a:bodyPr wrap="square" rtlCol="0">
            <a:spAutoFit/>
          </a:bodyPr>
          <a:lstStyle/>
          <a:p>
            <a:pPr marL="107950" marR="71755" algn="ctr">
              <a:spcBef>
                <a:spcPts val="0"/>
              </a:spcBef>
              <a:spcAft>
                <a:spcPts val="0"/>
              </a:spcAft>
            </a:pPr>
            <a:r>
              <a:rPr lang="en-US" sz="1800" b="1" dirty="0" err="1">
                <a:effectLst/>
                <a:latin typeface="Times New Roman" panose="02020603050405020304" pitchFamily="18" charset="0"/>
                <a:ea typeface="Times New Roman" panose="02020603050405020304" pitchFamily="18" charset="0"/>
              </a:rPr>
              <a:t>Gợi</a:t>
            </a:r>
            <a:r>
              <a:rPr lang="en-US" sz="1800" b="1" dirty="0">
                <a:effectLst/>
                <a:latin typeface="Times New Roman" panose="02020603050405020304" pitchFamily="18" charset="0"/>
                <a:ea typeface="Times New Roman" panose="02020603050405020304" pitchFamily="18" charset="0"/>
              </a:rPr>
              <a:t> ý trả </a:t>
            </a:r>
            <a:r>
              <a:rPr lang="en-US" sz="1800" b="1" dirty="0" err="1">
                <a:effectLst/>
                <a:latin typeface="Times New Roman" panose="02020603050405020304" pitchFamily="18" charset="0"/>
                <a:ea typeface="Times New Roman" panose="02020603050405020304" pitchFamily="18" charset="0"/>
              </a:rPr>
              <a:t>lời</a:t>
            </a:r>
            <a:endParaRPr lang="en-US" sz="18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rPr>
              <a:t>Câu</a:t>
            </a:r>
            <a:r>
              <a:rPr lang="en-US" sz="1800" b="1" dirty="0">
                <a:effectLst/>
                <a:latin typeface="Times New Roman" panose="02020603050405020304" pitchFamily="18" charset="0"/>
                <a:ea typeface="Times New Roman" panose="02020603050405020304" pitchFamily="18" charset="0"/>
              </a:rPr>
              <a:t> 5.</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dựa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mình</a:t>
            </a:r>
            <a:r>
              <a:rPr lang="en-US" sz="1800" dirty="0">
                <a:effectLst/>
                <a:latin typeface="Times New Roman" panose="02020603050405020304" pitchFamily="18" charset="0"/>
                <a:ea typeface="Times New Roman" panose="02020603050405020304" pitchFamily="18" charset="0"/>
              </a:rPr>
              <a:t>:</a:t>
            </a:r>
          </a:p>
          <a:p>
            <a:pPr marL="107950" marR="71755"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chép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truyền</a:t>
            </a:r>
            <a:r>
              <a:rPr lang="en-US" sz="1800" dirty="0">
                <a:effectLst/>
                <a:latin typeface="Times New Roman" panose="02020603050405020304" pitchFamily="18" charset="0"/>
                <a:ea typeface="Times New Roman" panose="02020603050405020304" pitchFamily="18" charset="0"/>
              </a:rPr>
              <a:t> tri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loài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trò</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trọng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việc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 tri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a:t>
            </a:r>
          </a:p>
          <a:p>
            <a:pPr marL="107950" marR="71755"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nay, do </a:t>
            </a:r>
            <a:r>
              <a:rPr lang="en-US" sz="1800" dirty="0" err="1">
                <a:effectLst/>
                <a:latin typeface="Times New Roman" panose="02020603050405020304" pitchFamily="18" charset="0"/>
                <a:ea typeface="Times New Roman" panose="02020603050405020304" pitchFamily="18" charset="0"/>
              </a:rPr>
              <a:t>nền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xem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thường</a:t>
            </a:r>
            <a:r>
              <a:rPr lang="en-US" sz="1800" dirty="0">
                <a:effectLst/>
                <a:latin typeface="Times New Roman" panose="02020603050405020304" pitchFamily="18" charset="0"/>
                <a:ea typeface="Times New Roman" panose="02020603050405020304" pitchFamily="18" charset="0"/>
              </a:rPr>
              <a:t>. Xu </a:t>
            </a:r>
            <a:r>
              <a:rPr lang="en-US" sz="1800" dirty="0" err="1">
                <a:effectLst/>
                <a:latin typeface="Times New Roman" panose="02020603050405020304" pitchFamily="18" charset="0"/>
                <a:ea typeface="Times New Roman" panose="02020603050405020304" pitchFamily="18" charset="0"/>
              </a:rPr>
              <a:t>hướng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toàn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hóa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diễn</a:t>
            </a:r>
            <a:r>
              <a:rPr lang="en-US" sz="1800" dirty="0">
                <a:effectLst/>
                <a:latin typeface="Times New Roman" panose="02020603050405020304" pitchFamily="18" charset="0"/>
                <a:ea typeface="Times New Roman" panose="02020603050405020304" pitchFamily="18" charset="0"/>
              </a:rPr>
              <a:t> ra ồ </a:t>
            </a:r>
            <a:r>
              <a:rPr lang="en-US" sz="1800" dirty="0" err="1">
                <a:effectLst/>
                <a:latin typeface="Times New Roman" panose="02020603050405020304" pitchFamily="18" charset="0"/>
                <a:ea typeface="Times New Roman" panose="02020603050405020304" pitchFamily="18" charset="0"/>
              </a:rPr>
              <a:t>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nay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chịu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nay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còn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Việc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a:t>
            </a:r>
          </a:p>
          <a:p>
            <a:pPr marL="107950" marR="71755"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nay, </a:t>
            </a:r>
            <a:r>
              <a:rPr lang="en-US" sz="1800" dirty="0" err="1">
                <a:effectLst/>
                <a:latin typeface="Times New Roman" panose="02020603050405020304" pitchFamily="18" charset="0"/>
                <a:ea typeface="Times New Roman" panose="02020603050405020304" pitchFamily="18" charset="0"/>
              </a:rPr>
              <a:t>nhờ</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nền</a:t>
            </a:r>
            <a:r>
              <a:rPr lang="en-US" sz="1800" dirty="0">
                <a:effectLst/>
                <a:latin typeface="Times New Roman" panose="02020603050405020304" pitchFamily="18" charset="0"/>
                <a:ea typeface="Times New Roman" panose="02020603050405020304" pitchFamily="18" charset="0"/>
              </a:rPr>
              <a:t> khoa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truyền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trò</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chép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trữ</a:t>
            </a:r>
            <a:r>
              <a:rPr lang="en-US" sz="1800" dirty="0">
                <a:effectLst/>
                <a:latin typeface="Times New Roman" panose="02020603050405020304" pitchFamily="18" charset="0"/>
                <a:ea typeface="Times New Roman" panose="02020603050405020304" pitchFamily="18" charset="0"/>
              </a:rPr>
              <a:t> tri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nhớ</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tử</a:t>
            </a:r>
            <a:r>
              <a:rPr lang="en-US" sz="1800" dirty="0">
                <a:effectLst/>
                <a:latin typeface="Times New Roman" panose="02020603050405020304" pitchFamily="18" charset="0"/>
                <a:ea typeface="Times New Roman" panose="02020603050405020304" pitchFamily="18" charset="0"/>
              </a:rPr>
              <a:t>. </a:t>
            </a:r>
          </a:p>
          <a:p>
            <a:pPr marL="107950" marR="71755"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Việt</a:t>
            </a:r>
            <a:r>
              <a:rPr lang="en-US" sz="1800" dirty="0">
                <a:effectLst/>
                <a:latin typeface="Times New Roman" panose="02020603050405020304" pitchFamily="18" charset="0"/>
                <a:ea typeface="Times New Roman" panose="02020603050405020304" pitchFamily="18" charset="0"/>
              </a:rPr>
              <a:t> Nam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nay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thú</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Ngoài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bắt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buộc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tâm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a:t>
            </a:r>
            <a:r>
              <a:rPr lang="en-US" sz="1800" dirty="0">
                <a:effectLst/>
                <a:latin typeface="Times New Roman" panose="02020603050405020304" pitchFamily="18" charset="0"/>
                <a:ea typeface="Times New Roman" panose="02020603050405020304" pitchFamily="18" charset="0"/>
              </a:rPr>
              <a:t>.</a:t>
            </a:r>
          </a:p>
          <a:p>
            <a:pPr marL="107950" marR="71755"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thường</a:t>
            </a:r>
            <a:r>
              <a:rPr lang="en-US" sz="1800" dirty="0">
                <a:effectLst/>
                <a:latin typeface="Times New Roman" panose="02020603050405020304" pitchFamily="18" charset="0"/>
                <a:ea typeface="Times New Roman" panose="02020603050405020304" pitchFamily="18" charset="0"/>
              </a:rPr>
              <a:t> hay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loại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nhảm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vô</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loại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khoa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p>
          <a:p>
            <a:pPr marL="107950" marR="71755"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Việc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nay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in hay </a:t>
            </a:r>
            <a:r>
              <a:rPr lang="en-US" sz="1800" dirty="0" err="1">
                <a:effectLst/>
                <a:latin typeface="Times New Roman" panose="02020603050405020304" pitchFamily="18" charset="0"/>
                <a:ea typeface="Times New Roman" panose="02020603050405020304" pitchFamily="18" charset="0"/>
              </a:rPr>
              <a:t>ngồi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phòng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đâu</a:t>
            </a:r>
            <a:r>
              <a:rPr lang="en-US" sz="1800" dirty="0">
                <a:effectLst/>
                <a:latin typeface="Times New Roman" panose="02020603050405020304" pitchFamily="18" charset="0"/>
                <a:ea typeface="Times New Roman" panose="02020603050405020304" pitchFamily="18" charset="0"/>
              </a:rPr>
              <a:t>. </a:t>
            </a:r>
          </a:p>
          <a:p>
            <a:pPr marL="107950" marR="71755"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rầm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đặc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hút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dõi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việc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a:t>
            </a:r>
          </a:p>
          <a:p>
            <a:pPr marL="0" marR="71755" algn="just">
              <a:spcBef>
                <a:spcPts val="0"/>
              </a:spcBef>
              <a:spcAft>
                <a:spcPts val="0"/>
              </a:spcAft>
            </a:pPr>
            <a:endParaRPr lang="en-US" sz="3600" dirty="0"/>
          </a:p>
        </p:txBody>
      </p:sp>
    </p:spTree>
    <p:extLst>
      <p:ext uri="{BB962C8B-B14F-4D97-AF65-F5344CB8AC3E}">
        <p14:creationId xmlns:p14="http://schemas.microsoft.com/office/powerpoint/2010/main" val="266515083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6217087"/>
          </a:xfrm>
          <a:prstGeom prst="rect">
            <a:avLst/>
          </a:prstGeom>
          <a:noFill/>
        </p:spPr>
        <p:txBody>
          <a:bodyPr wrap="square" rtlCol="0">
            <a:spAutoFit/>
          </a:bodyPr>
          <a:lstStyle/>
          <a:p>
            <a:pPr marR="71755" algn="ctr"/>
            <a:r>
              <a:rPr lang="en-US" sz="2000" b="1" dirty="0">
                <a:effectLst/>
                <a:latin typeface="Times New Roman" panose="02020603050405020304" pitchFamily="18" charset="0"/>
                <a:ea typeface="Times New Roman" panose="02020603050405020304" pitchFamily="18" charset="0"/>
              </a:rPr>
              <a:t>PHIẾU HỌC TẬP SỐ 5</a:t>
            </a:r>
            <a:endParaRPr lang="en-US" sz="2000" dirty="0">
              <a:effectLst/>
              <a:latin typeface="Times New Roman" panose="02020603050405020304" pitchFamily="18" charset="0"/>
              <a:ea typeface="Times New Roman" panose="02020603050405020304" pitchFamily="18" charset="0"/>
            </a:endParaRPr>
          </a:p>
          <a:p>
            <a:pPr marL="0" marR="71755" fontAlgn="base">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Đọc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đoạn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trích</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sau</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và</a:t>
            </a:r>
            <a:r>
              <a:rPr lang="en-US" sz="2000" b="1" dirty="0">
                <a:solidFill>
                  <a:srgbClr val="000000"/>
                </a:solidFill>
                <a:effectLst/>
                <a:latin typeface="Times New Roman" panose="02020603050405020304" pitchFamily="18" charset="0"/>
                <a:ea typeface="Times New Roman" panose="02020603050405020304" pitchFamily="18" charset="0"/>
              </a:rPr>
              <a:t> trả </a:t>
            </a:r>
            <a:r>
              <a:rPr lang="en-US" sz="2000" b="1" dirty="0" err="1">
                <a:solidFill>
                  <a:srgbClr val="000000"/>
                </a:solidFill>
                <a:effectLst/>
                <a:latin typeface="Times New Roman" panose="02020603050405020304" pitchFamily="18" charset="0"/>
                <a:ea typeface="Times New Roman" panose="02020603050405020304" pitchFamily="18" charset="0"/>
              </a:rPr>
              <a:t>lời</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các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hỏi</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bên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dưới</a:t>
            </a:r>
            <a:r>
              <a:rPr lang="en-US" sz="2000" b="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Nói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nói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tôi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trí</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khôn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loài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kết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tinh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thành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tựu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văn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minh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hàng</a:t>
            </a:r>
            <a:r>
              <a:rPr lang="en-US" sz="2000" i="1" dirty="0">
                <a:solidFill>
                  <a:srgbClr val="000000"/>
                </a:solidFill>
                <a:effectLst/>
                <a:latin typeface="Times New Roman" panose="02020603050405020304" pitchFamily="18" charset="0"/>
                <a:ea typeface="Times New Roman" panose="02020603050405020304" pitchFamily="18" charset="0"/>
              </a:rPr>
              <a:t> bao </a:t>
            </a:r>
            <a:r>
              <a:rPr lang="en-US" sz="2000" i="1" dirty="0" err="1">
                <a:solidFill>
                  <a:srgbClr val="000000"/>
                </a:solidFill>
                <a:effectLst/>
                <a:latin typeface="Times New Roman" panose="02020603050405020304" pitchFamily="18" charset="0"/>
                <a:ea typeface="Times New Roman" panose="02020603050405020304" pitchFamily="18" charset="0"/>
              </a:rPr>
              <a:t>thế</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hệ</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tích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luỹ</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truyền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mai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sau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đưa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hiểu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biết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mẻ</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về</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thế</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xung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quanh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về</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vũ</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trụ</a:t>
            </a:r>
            <a:r>
              <a:rPr lang="en-US" sz="2000" i="1" dirty="0">
                <a:solidFill>
                  <a:srgbClr val="000000"/>
                </a:solidFill>
                <a:effectLst/>
                <a:latin typeface="Times New Roman" panose="02020603050405020304" pitchFamily="18" charset="0"/>
                <a:ea typeface="Times New Roman" panose="02020603050405020304" pitchFamily="18" charset="0"/>
              </a:rPr>
              <a:t> bao la, </a:t>
            </a:r>
            <a:r>
              <a:rPr lang="en-US" sz="2000" i="1" dirty="0" err="1">
                <a:solidFill>
                  <a:srgbClr val="000000"/>
                </a:solidFill>
                <a:effectLst/>
                <a:latin typeface="Times New Roman" panose="02020603050405020304" pitchFamily="18" charset="0"/>
                <a:ea typeface="Times New Roman" panose="02020603050405020304" pitchFamily="18" charset="0"/>
              </a:rPr>
              <a:t>vê</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đất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nước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dân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tộc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xa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xôi</a:t>
            </a:r>
            <a:r>
              <a:rPr lang="en-US" sz="2000" i="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quyển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khoa </a:t>
            </a:r>
            <a:r>
              <a:rPr lang="en-US" sz="2000" i="1" dirty="0" err="1">
                <a:solidFill>
                  <a:srgbClr val="000000"/>
                </a:solidFill>
                <a:effectLst/>
                <a:latin typeface="Times New Roman" panose="02020603050405020304" pitchFamily="18" charset="0"/>
                <a:ea typeface="Times New Roman" panose="02020603050405020304" pitchFamily="18" charset="0"/>
              </a:rPr>
              <a:t>học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thể</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giúp</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khám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phá</a:t>
            </a:r>
            <a:r>
              <a:rPr lang="en-US" sz="2000" i="1" dirty="0">
                <a:solidFill>
                  <a:srgbClr val="000000"/>
                </a:solidFill>
                <a:effectLst/>
                <a:latin typeface="Times New Roman" panose="02020603050405020304" pitchFamily="18" charset="0"/>
                <a:ea typeface="Times New Roman" panose="02020603050405020304" pitchFamily="18" charset="0"/>
              </a:rPr>
              <a:t> ra </a:t>
            </a:r>
            <a:r>
              <a:rPr lang="en-US" sz="2000" i="1" dirty="0" err="1">
                <a:solidFill>
                  <a:srgbClr val="000000"/>
                </a:solidFill>
                <a:effectLst/>
                <a:latin typeface="Times New Roman" panose="02020603050405020304" pitchFamily="18" charset="0"/>
                <a:ea typeface="Times New Roman" panose="02020603050405020304" pitchFamily="18" charset="0"/>
              </a:rPr>
              <a:t>vũ</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trụ</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vô</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tận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quy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luật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hiểu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đất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tròn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mình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bao </a:t>
            </a:r>
            <a:r>
              <a:rPr lang="en-US" sz="2000" i="1" dirty="0" err="1">
                <a:solidFill>
                  <a:srgbClr val="000000"/>
                </a:solidFill>
                <a:effectLst/>
                <a:latin typeface="Times New Roman" panose="02020603050405020304" pitchFamily="18" charset="0"/>
                <a:ea typeface="Times New Roman" panose="02020603050405020304" pitchFamily="18" charset="0"/>
              </a:rPr>
              <a:t>nhiêu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đất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nước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nhau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thiên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nhiên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nhau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quyển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xã</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hội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giúp</a:t>
            </a:r>
            <a:r>
              <a:rPr lang="en-US" sz="2000" i="1" dirty="0">
                <a:solidFill>
                  <a:srgbClr val="000000"/>
                </a:solidFill>
                <a:effectLst/>
                <a:latin typeface="Times New Roman" panose="02020603050405020304" pitchFamily="18" charset="0"/>
                <a:ea typeface="Times New Roman" panose="02020603050405020304" pitchFamily="18" charset="0"/>
              </a:rPr>
              <a:t> ta </a:t>
            </a:r>
            <a:r>
              <a:rPr lang="en-US" sz="2000" i="1" dirty="0" err="1">
                <a:solidFill>
                  <a:srgbClr val="000000"/>
                </a:solidFill>
                <a:effectLst/>
                <a:latin typeface="Times New Roman" panose="02020603050405020304" pitchFamily="18" charset="0"/>
                <a:ea typeface="Times New Roman" panose="02020603050405020304" pitchFamily="18" charset="0"/>
              </a:rPr>
              <a:t>hiểu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biết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về</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sống</a:t>
            </a:r>
            <a:r>
              <a:rPr lang="en-US" sz="2000" i="1" dirty="0">
                <a:solidFill>
                  <a:srgbClr val="000000"/>
                </a:solidFill>
                <a:effectLst/>
                <a:latin typeface="Times New Roman" panose="02020603050405020304" pitchFamily="18" charset="0"/>
                <a:ea typeface="Times New Roman" panose="02020603050405020304" pitchFamily="18" charset="0"/>
              </a:rPr>
              <a:t> con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phần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đất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nhau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đặc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điểm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về</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kinh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tế</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lịch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sử</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văn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hoá</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truyền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thống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khát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vọng</a:t>
            </a:r>
            <a:r>
              <a:rPr lang="en-US" sz="2000" i="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đặc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biệt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cuốn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văn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giúp</a:t>
            </a:r>
            <a:r>
              <a:rPr lang="en-US" sz="2000" i="1" dirty="0">
                <a:solidFill>
                  <a:srgbClr val="000000"/>
                </a:solidFill>
                <a:effectLst/>
                <a:latin typeface="Times New Roman" panose="02020603050405020304" pitchFamily="18" charset="0"/>
                <a:ea typeface="Times New Roman" panose="02020603050405020304" pitchFamily="18" charset="0"/>
              </a:rPr>
              <a:t> ta </a:t>
            </a:r>
            <a:r>
              <a:rPr lang="en-US" sz="2000" i="1" dirty="0" err="1">
                <a:solidFill>
                  <a:srgbClr val="000000"/>
                </a:solidFill>
                <a:effectLst/>
                <a:latin typeface="Times New Roman" panose="02020603050405020304" pitchFamily="18" charset="0"/>
                <a:ea typeface="Times New Roman" panose="02020603050405020304" pitchFamily="18" charset="0"/>
              </a:rPr>
              <a:t>hiểu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biết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vẽ</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sổng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trong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tâm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hồn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rPr>
              <a:t> con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qua </a:t>
            </a:r>
            <a:r>
              <a:rPr lang="en-US" sz="2000" i="1" dirty="0" err="1">
                <a:solidFill>
                  <a:srgbClr val="000000"/>
                </a:solidFill>
                <a:effectLst/>
                <a:latin typeface="Times New Roman" panose="02020603050405020304" pitchFamily="18" charset="0"/>
                <a:ea typeface="Times New Roman" panose="02020603050405020304" pitchFamily="18" charset="0"/>
              </a:rPr>
              <a:t>các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kì</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nhau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niềm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vui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nỗi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buồn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hạnh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phúc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đau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khát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vọng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đấu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tranh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họ</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còn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giúp</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phát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hiện</a:t>
            </a:r>
            <a:r>
              <a:rPr lang="en-US" sz="2000" i="1" dirty="0">
                <a:solidFill>
                  <a:srgbClr val="000000"/>
                </a:solidFill>
                <a:effectLst/>
                <a:latin typeface="Times New Roman" panose="02020603050405020304" pitchFamily="18" charset="0"/>
                <a:ea typeface="Times New Roman" panose="02020603050405020304" pitchFamily="18" charset="0"/>
              </a:rPr>
              <a:t> ra </a:t>
            </a:r>
            <a:r>
              <a:rPr lang="en-US" sz="2000" i="1" dirty="0" err="1">
                <a:solidFill>
                  <a:srgbClr val="000000"/>
                </a:solidFill>
                <a:effectLst/>
                <a:latin typeface="Times New Roman" panose="02020603050405020304" pitchFamily="18" charset="0"/>
                <a:ea typeface="Times New Roman" panose="02020603050405020304" pitchFamily="18" charset="0"/>
              </a:rPr>
              <a:t>chính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mình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hiểu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rõ</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mình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rPr>
              <a:t> ai </a:t>
            </a:r>
            <a:r>
              <a:rPr lang="en-US" sz="2000" i="1" dirty="0" err="1">
                <a:solidFill>
                  <a:srgbClr val="000000"/>
                </a:solidFill>
                <a:effectLst/>
                <a:latin typeface="Times New Roman" panose="02020603050405020304" pitchFamily="18" charset="0"/>
                <a:ea typeface="Times New Roman" panose="02020603050405020304" pitchFamily="18" charset="0"/>
              </a:rPr>
              <a:t>giữa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vũ</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trụ</a:t>
            </a:r>
            <a:r>
              <a:rPr lang="en-US" sz="2000" i="1" dirty="0">
                <a:solidFill>
                  <a:srgbClr val="000000"/>
                </a:solidFill>
                <a:effectLst/>
                <a:latin typeface="Times New Roman" panose="02020603050405020304" pitchFamily="18" charset="0"/>
                <a:ea typeface="Times New Roman" panose="02020603050405020304" pitchFamily="18" charset="0"/>
              </a:rPr>
              <a:t> bao la </a:t>
            </a:r>
            <a:r>
              <a:rPr lang="en-US" sz="2000" i="1" dirty="0" err="1">
                <a:solidFill>
                  <a:srgbClr val="000000"/>
                </a:solidFill>
                <a:effectLst/>
                <a:latin typeface="Times New Roman" panose="02020603050405020304" pitchFamily="18" charset="0"/>
                <a:ea typeface="Times New Roman" panose="02020603050405020304" pitchFamily="18" charset="0"/>
              </a:rPr>
              <a:t>này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hiểu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mỗi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mối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quan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hệ</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như</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thế</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nào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tất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cả</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mọi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trong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cộng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đổng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dân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tộc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cộng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đồng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nhân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loại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này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giúp</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hiểu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đâu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hạnh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phúc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đâu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nỗi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rPr>
              <a:t> con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phải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gì</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để</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sống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đúng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cuộc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thật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sự</a:t>
            </a:r>
            <a:r>
              <a:rPr lang="en-US" sz="2000" i="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1800" i="1" dirty="0">
                <a:solidFill>
                  <a:srgbClr val="000000"/>
                </a:solidFill>
                <a:effectLst/>
                <a:latin typeface="Times New Roman" panose="02020603050405020304" pitchFamily="18" charset="0"/>
                <a:ea typeface="Times New Roman" panose="02020603050405020304" pitchFamily="18" charset="0"/>
              </a:rPr>
              <a:t>      </a:t>
            </a:r>
            <a:endParaRPr lang="en-US" sz="3600" dirty="0"/>
          </a:p>
        </p:txBody>
      </p:sp>
    </p:spTree>
    <p:extLst>
      <p:ext uri="{BB962C8B-B14F-4D97-AF65-F5344CB8AC3E}">
        <p14:creationId xmlns:p14="http://schemas.microsoft.com/office/powerpoint/2010/main" val="7751425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4893647"/>
          </a:xfrm>
          <a:prstGeom prst="rect">
            <a:avLst/>
          </a:prstGeom>
          <a:noFill/>
        </p:spPr>
        <p:txBody>
          <a:bodyPr wrap="square" rtlCol="0">
            <a:spAutoFit/>
          </a:bodyPr>
          <a:lstStyle/>
          <a:p>
            <a:pPr marR="71755" algn="just"/>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mở</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rộng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vọng</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đồng</a:t>
            </a:r>
            <a:r>
              <a:rPr lang="en-US" sz="2400" i="1" dirty="0">
                <a:solidFill>
                  <a:srgbClr val="000000"/>
                </a:solidFill>
                <a:effectLst/>
                <a:latin typeface="Times New Roman" panose="02020603050405020304" pitchFamily="18" charset="0"/>
                <a:ea typeface="Times New Roman" panose="02020603050405020304" pitchFamily="18" charset="0"/>
              </a:rPr>
              <a:t> ý </a:t>
            </a:r>
            <a:r>
              <a:rPr lang="en-US" sz="2400" i="1" dirty="0" err="1">
                <a:solidFill>
                  <a:srgbClr val="000000"/>
                </a:solidFill>
                <a:effectLst/>
                <a:latin typeface="Times New Roman" panose="02020603050405020304" pitchFamily="18" charset="0"/>
                <a:ea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nhận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xét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khuyên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bảo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chí</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lí</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M. Gorki: “</a:t>
            </a:r>
            <a:r>
              <a:rPr lang="en-US" sz="2400" i="1" dirty="0" err="1">
                <a:solidFill>
                  <a:srgbClr val="000000"/>
                </a:solidFill>
                <a:effectLst/>
                <a:latin typeface="Times New Roman" panose="02020603050405020304" pitchFamily="18" charset="0"/>
                <a:ea typeface="Times New Roman" panose="02020603050405020304" pitchFamily="18" charset="0"/>
              </a:rPr>
              <a:t>Hãy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yêu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nguồn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kiến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kiến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rPr>
              <a:t>đường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mỗi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chúng</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hãy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cố</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càng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nhiều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càng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tốt</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Bàn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về</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việc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 Chu Quang </a:t>
            </a:r>
            <a:r>
              <a:rPr lang="en-US" sz="2400" i="1" dirty="0" err="1">
                <a:solidFill>
                  <a:srgbClr val="000000"/>
                </a:solidFill>
                <a:effectLst/>
                <a:latin typeface="Times New Roman" panose="02020603050405020304" pitchFamily="18" charset="0"/>
                <a:ea typeface="Times New Roman" panose="02020603050405020304" pitchFamily="18" charset="0"/>
              </a:rPr>
              <a:t>Tiềm</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vấn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giúp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chị</a:t>
            </a:r>
            <a:r>
              <a:rPr lang="en-US" sz="2400" dirty="0">
                <a:effectLst/>
                <a:latin typeface="Times New Roman" panose="02020603050405020304" pitchFamily="18" charset="0"/>
                <a:ea typeface="Times New Roman" panose="02020603050405020304" pitchFamily="18" charset="0"/>
              </a:rPr>
              <a:t>?</a:t>
            </a:r>
            <a:endParaRPr lang="en-US" sz="4400" dirty="0"/>
          </a:p>
        </p:txBody>
      </p:sp>
    </p:spTree>
    <p:extLst>
      <p:ext uri="{BB962C8B-B14F-4D97-AF65-F5344CB8AC3E}">
        <p14:creationId xmlns:p14="http://schemas.microsoft.com/office/powerpoint/2010/main" val="130042274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5078313"/>
          </a:xfrm>
          <a:prstGeom prst="rect">
            <a:avLst/>
          </a:prstGeom>
          <a:noFill/>
        </p:spPr>
        <p:txBody>
          <a:bodyPr wrap="square" rtlCol="0">
            <a:spAutoFit/>
          </a:bodyPr>
          <a:lstStyle/>
          <a:p>
            <a:pPr marL="0" marR="71755" algn="ctr" fontAlgn="base">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Gợi</a:t>
            </a:r>
            <a:r>
              <a:rPr lang="en-US" sz="2000" b="1" dirty="0">
                <a:solidFill>
                  <a:srgbClr val="000000"/>
                </a:solidFill>
                <a:effectLst/>
                <a:latin typeface="Times New Roman" panose="02020603050405020304" pitchFamily="18" charset="0"/>
                <a:ea typeface="Times New Roman" panose="02020603050405020304" pitchFamily="18" charset="0"/>
              </a:rPr>
              <a:t> ý trả </a:t>
            </a:r>
            <a:r>
              <a:rPr lang="en-US" sz="2000" b="1" dirty="0" err="1">
                <a:solidFill>
                  <a:srgbClr val="000000"/>
                </a:solidFill>
                <a:effectLst/>
                <a:latin typeface="Times New Roman" panose="02020603050405020304" pitchFamily="18" charset="0"/>
                <a:ea typeface="Times New Roman" panose="02020603050405020304" pitchFamily="18" charset="0"/>
              </a:rPr>
              <a:t>lời</a:t>
            </a:r>
            <a:endParaRPr lang="en-US" sz="20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1</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nghị</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luận</a:t>
            </a: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2.</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Đoạn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văn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tập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trung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bàn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3.</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còn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giúp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hiện</a:t>
            </a:r>
            <a:r>
              <a:rPr lang="en-US" sz="2000" dirty="0">
                <a:solidFill>
                  <a:srgbClr val="000000"/>
                </a:solidFill>
                <a:effectLst/>
                <a:latin typeface="Times New Roman" panose="02020603050405020304" pitchFamily="18" charset="0"/>
                <a:ea typeface="Times New Roman" panose="02020603050405020304" pitchFamily="18" charset="0"/>
              </a:rPr>
              <a:t> ra </a:t>
            </a:r>
            <a:r>
              <a:rPr lang="en-US" sz="2000" dirty="0" err="1">
                <a:solidFill>
                  <a:srgbClr val="000000"/>
                </a:solidFill>
                <a:effectLst/>
                <a:latin typeface="Times New Roman" panose="02020603050405020304" pitchFamily="18" charset="0"/>
                <a:ea typeface="Times New Roman" panose="02020603050405020304" pitchFamily="18" charset="0"/>
              </a:rPr>
              <a:t>chính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mình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vì</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giúp</a:t>
            </a:r>
            <a:r>
              <a:rPr lang="en-US" sz="2000" dirty="0">
                <a:solidFill>
                  <a:srgbClr val="000000"/>
                </a:solidFill>
                <a:effectLst/>
                <a:latin typeface="Times New Roman" panose="02020603050405020304" pitchFamily="18" charset="0"/>
                <a:ea typeface="Times New Roman" panose="02020603050405020304" pitchFamily="18" charset="0"/>
              </a:rPr>
              <a:t> con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nhận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mình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hiểu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rõ</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mình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ai </a:t>
            </a:r>
            <a:r>
              <a:rPr lang="en-US" sz="2000" dirty="0" err="1">
                <a:solidFill>
                  <a:srgbClr val="000000"/>
                </a:solidFill>
                <a:effectLst/>
                <a:latin typeface="Times New Roman" panose="02020603050405020304" pitchFamily="18" charset="0"/>
                <a:ea typeface="Times New Roman" panose="02020603050405020304" pitchFamily="18" charset="0"/>
              </a:rPr>
              <a:t>giữa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trụ</a:t>
            </a:r>
            <a:r>
              <a:rPr lang="en-US" sz="2000" dirty="0">
                <a:solidFill>
                  <a:srgbClr val="000000"/>
                </a:solidFill>
                <a:effectLst/>
                <a:latin typeface="Times New Roman" panose="02020603050405020304" pitchFamily="18" charset="0"/>
                <a:ea typeface="Times New Roman" panose="02020603050405020304" pitchFamily="18" charset="0"/>
              </a:rPr>
              <a:t> bao la </a:t>
            </a:r>
            <a:r>
              <a:rPr lang="en-US" sz="2000" dirty="0" err="1">
                <a:solidFill>
                  <a:srgbClr val="000000"/>
                </a:solidFill>
                <a:effectLst/>
                <a:latin typeface="Times New Roman" panose="02020603050405020304" pitchFamily="18" charset="0"/>
                <a:ea typeface="Times New Roman" panose="02020603050405020304" pitchFamily="18" charset="0"/>
              </a:rPr>
              <a:t>này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hiểu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mỗi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hệ</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như</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thế</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mọi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cộng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đồng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tộc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cộng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đồng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loại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này</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giúp</a:t>
            </a:r>
            <a:r>
              <a:rPr lang="en-US" sz="2000" dirty="0">
                <a:solidFill>
                  <a:srgbClr val="000000"/>
                </a:solidFill>
                <a:effectLst/>
                <a:latin typeface="Times New Roman" panose="02020603050405020304" pitchFamily="18" charset="0"/>
                <a:ea typeface="Times New Roman" panose="02020603050405020304" pitchFamily="18" charset="0"/>
              </a:rPr>
              <a:t> con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nhận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cuộc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sống</a:t>
            </a:r>
            <a:r>
              <a:rPr lang="en-US" sz="2000" dirty="0">
                <a:solidFill>
                  <a:srgbClr val="000000"/>
                </a:solidFill>
                <a:effectLst/>
                <a:latin typeface="Times New Roman" panose="02020603050405020304" pitchFamily="18" charset="0"/>
                <a:ea typeface="Times New Roman" panose="02020603050405020304" pitchFamily="18" charset="0"/>
              </a:rPr>
              <a:t> con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giúp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hiểu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hạnh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phúc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nỗi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con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phải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để</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đúng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cuộc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4.</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thể</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trọng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đoạn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như</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mở</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rộng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ước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vọng</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Hãy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yêu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nguồn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kiến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chỉ</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kiến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con </a:t>
            </a:r>
            <a:r>
              <a:rPr lang="en-US" sz="2000" dirty="0" err="1">
                <a:solidFill>
                  <a:srgbClr val="000000"/>
                </a:solidFill>
                <a:effectLst/>
                <a:latin typeface="Times New Roman" panose="02020603050405020304" pitchFamily="18" charset="0"/>
                <a:ea typeface="Times New Roman" panose="02020603050405020304" pitchFamily="18" charset="0"/>
              </a:rPr>
              <a:t>đường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sống</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71755" algn="just" fontAlgn="base">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Mỗi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chúng</a:t>
            </a:r>
            <a:r>
              <a:rPr lang="en-US" sz="2000" dirty="0">
                <a:solidFill>
                  <a:srgbClr val="000000"/>
                </a:solidFill>
                <a:effectLst/>
                <a:latin typeface="Times New Roman" panose="02020603050405020304" pitchFamily="18" charset="0"/>
                <a:ea typeface="Times New Roman" panose="02020603050405020304" pitchFamily="18" charset="0"/>
              </a:rPr>
              <a:t> ta </a:t>
            </a:r>
            <a:r>
              <a:rPr lang="en-US" sz="2000" dirty="0" err="1">
                <a:solidFill>
                  <a:srgbClr val="000000"/>
                </a:solidFill>
                <a:effectLst/>
                <a:latin typeface="Times New Roman" panose="02020603050405020304" pitchFamily="18" charset="0"/>
                <a:ea typeface="Times New Roman" panose="02020603050405020304" pitchFamily="18" charset="0"/>
              </a:rPr>
              <a:t>hãy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càng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nhiệu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càng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tốt</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endParaRPr lang="en-US" sz="4000" dirty="0"/>
          </a:p>
        </p:txBody>
      </p:sp>
    </p:spTree>
    <p:extLst>
      <p:ext uri="{BB962C8B-B14F-4D97-AF65-F5344CB8AC3E}">
        <p14:creationId xmlns:p14="http://schemas.microsoft.com/office/powerpoint/2010/main" val="113098271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5878532"/>
          </a:xfrm>
          <a:prstGeom prst="rect">
            <a:avLst/>
          </a:prstGeom>
          <a:noFill/>
        </p:spPr>
        <p:txBody>
          <a:bodyPr wrap="square" rtlCol="0">
            <a:spAutoFit/>
          </a:bodyPr>
          <a:lstStyle/>
          <a:p>
            <a:pPr marL="7620" marR="71755" algn="ctr"/>
            <a:r>
              <a:rPr lang="en-US" sz="2400" b="1" dirty="0">
                <a:effectLst/>
                <a:latin typeface="Times New Roman" panose="02020603050405020304" pitchFamily="18" charset="0"/>
                <a:ea typeface="Times New Roman" panose="02020603050405020304" pitchFamily="18" charset="0"/>
              </a:rPr>
              <a:t>PHIẾU HỌC TẬP SỐ 6</a:t>
            </a:r>
            <a:endParaRPr lang="en-US" sz="2400" dirty="0">
              <a:effectLst/>
              <a:latin typeface="Times New Roman" panose="02020603050405020304" pitchFamily="18" charset="0"/>
              <a:ea typeface="Times New Roman" panose="02020603050405020304" pitchFamily="18" charset="0"/>
            </a:endParaRPr>
          </a:p>
          <a:p>
            <a:pPr marL="7620" marR="71755"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trích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rPr>
              <a:t> trả </a:t>
            </a:r>
            <a:r>
              <a:rPr lang="en-US" sz="2400" b="1" dirty="0" err="1">
                <a:solidFill>
                  <a:srgbClr val="000000"/>
                </a:solidFill>
                <a:effectLst/>
                <a:latin typeface="Times New Roman" panose="02020603050405020304" pitchFamily="18" charset="0"/>
                <a:ea typeface="Times New Roman" panose="02020603050405020304" pitchFamily="18" charset="0"/>
              </a:rPr>
              <a:t>lời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hỏi</a:t>
            </a:r>
            <a:endParaRPr lang="en-US" sz="2400" dirty="0">
              <a:effectLst/>
              <a:latin typeface="Times New Roman" panose="02020603050405020304" pitchFamily="18" charset="0"/>
              <a:ea typeface="Times New Roman" panose="02020603050405020304" pitchFamily="18" charset="0"/>
            </a:endParaRPr>
          </a:p>
          <a:p>
            <a:pPr marL="7620" marR="71755" algn="just">
              <a:spcBef>
                <a:spcPts val="0"/>
              </a:spcBef>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cốt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nhiều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trọng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phải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chọn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tinh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kỹ</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Nếu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10 </a:t>
            </a:r>
            <a:r>
              <a:rPr lang="en-US" sz="2400" i="1" dirty="0" err="1">
                <a:solidFill>
                  <a:srgbClr val="000000"/>
                </a:solidFill>
                <a:effectLst/>
                <a:latin typeface="Times New Roman" panose="02020603050405020304" pitchFamily="18" charset="0"/>
                <a:ea typeface="Times New Roman" panose="02020603050405020304" pitchFamily="18" charset="0"/>
              </a:rPr>
              <a:t>quyển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trọng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đem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sức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lực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10 </a:t>
            </a:r>
            <a:r>
              <a:rPr lang="en-US" sz="2400" i="1" dirty="0" err="1">
                <a:solidFill>
                  <a:srgbClr val="000000"/>
                </a:solidFill>
                <a:effectLst/>
                <a:latin typeface="Times New Roman" panose="02020603050405020304" pitchFamily="18" charset="0"/>
                <a:ea typeface="Times New Roman" panose="02020603050405020304" pitchFamily="18" charset="0"/>
              </a:rPr>
              <a:t>quyển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quyển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thật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sự</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Nếu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quyển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lướt</a:t>
            </a:r>
            <a:r>
              <a:rPr lang="en-US" sz="2400" i="1" dirty="0">
                <a:solidFill>
                  <a:srgbClr val="000000"/>
                </a:solidFill>
                <a:effectLst/>
                <a:latin typeface="Times New Roman" panose="02020603050405020304" pitchFamily="18" charset="0"/>
                <a:ea typeface="Times New Roman" panose="02020603050405020304" pitchFamily="18" charset="0"/>
              </a:rPr>
              <a:t> qua,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quyển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lần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trăm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lần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xem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chẳng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chán</a:t>
            </a:r>
            <a:r>
              <a:rPr lang="en-US" sz="2400" i="1" dirty="0">
                <a:solidFill>
                  <a:srgbClr val="000000"/>
                </a:solidFill>
                <a:effectLst/>
                <a:latin typeface="Times New Roman" panose="02020603050405020304" pitchFamily="18" charset="0"/>
                <a:ea typeface="Times New Roman" panose="02020603050405020304" pitchFamily="18" charset="0"/>
              </a:rPr>
              <a:t> – </a:t>
            </a:r>
            <a:r>
              <a:rPr lang="en-US" sz="2400" i="1" dirty="0" err="1">
                <a:solidFill>
                  <a:srgbClr val="000000"/>
                </a:solidFill>
                <a:effectLst/>
                <a:latin typeface="Times New Roman" panose="02020603050405020304" pitchFamily="18" charset="0"/>
                <a:ea typeface="Times New Roman" panose="02020603050405020304" pitchFamily="18" charset="0"/>
              </a:rPr>
              <a:t>Thuộc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lòng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ngẫm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kỹ</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mình</a:t>
            </a:r>
            <a:r>
              <a:rPr lang="en-US" sz="2400" i="1" dirty="0">
                <a:solidFill>
                  <a:srgbClr val="000000"/>
                </a:solidFill>
                <a:effectLst/>
                <a:latin typeface="Times New Roman" panose="02020603050405020304" pitchFamily="18" charset="0"/>
                <a:ea typeface="Times New Roman" panose="02020603050405020304" pitchFamily="18" charset="0"/>
              </a:rPr>
              <a:t> hay”, </a:t>
            </a:r>
            <a:r>
              <a:rPr lang="en-US" sz="2400" i="1" dirty="0" err="1">
                <a:solidFill>
                  <a:srgbClr val="000000"/>
                </a:solidFill>
                <a:effectLst/>
                <a:latin typeface="Times New Roman" panose="02020603050405020304" pitchFamily="18" charset="0"/>
                <a:ea typeface="Times New Roman" panose="02020603050405020304" pitchFamily="18" charset="0"/>
              </a:rPr>
              <a:t>hai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câu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mỗi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ít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kỹ</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sẽ</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tập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nếp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suy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nghĩ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sâu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trầm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ngâm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tích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luỹ</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tưởng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tượng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tự</a:t>
            </a:r>
            <a:r>
              <a:rPr lang="en-US" sz="2400" i="1" dirty="0">
                <a:solidFill>
                  <a:srgbClr val="000000"/>
                </a:solidFill>
                <a:effectLst/>
                <a:latin typeface="Times New Roman" panose="02020603050405020304" pitchFamily="18" charset="0"/>
                <a:ea typeface="Times New Roman" panose="02020603050405020304" pitchFamily="18" charset="0"/>
              </a:rPr>
              <a:t> do </a:t>
            </a:r>
            <a:r>
              <a:rPr lang="en-US" sz="2400" i="1" dirty="0" err="1">
                <a:solidFill>
                  <a:srgbClr val="000000"/>
                </a:solidFill>
                <a:effectLst/>
                <a:latin typeface="Times New Roman" panose="02020603050405020304" pitchFamily="18" charset="0"/>
                <a:ea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mức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đổi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khí</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nhiều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chịu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nghĩ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sâu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cưỡi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ngựa</a:t>
            </a:r>
            <a:r>
              <a:rPr lang="en-US" sz="2400" i="1" dirty="0">
                <a:solidFill>
                  <a:srgbClr val="000000"/>
                </a:solidFill>
                <a:effectLst/>
                <a:latin typeface="Times New Roman" panose="02020603050405020304" pitchFamily="18" charset="0"/>
                <a:ea typeface="Times New Roman" panose="02020603050405020304" pitchFamily="18" charset="0"/>
              </a:rPr>
              <a:t> qua </a:t>
            </a:r>
            <a:r>
              <a:rPr lang="en-US" sz="2400" i="1" dirty="0" err="1">
                <a:solidFill>
                  <a:srgbClr val="000000"/>
                </a:solidFill>
                <a:effectLst/>
                <a:latin typeface="Times New Roman" panose="02020603050405020304" pitchFamily="18" charset="0"/>
                <a:ea typeface="Times New Roman" panose="02020603050405020304" pitchFamily="18" charset="0"/>
              </a:rPr>
              <a:t>chợ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tuy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châu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báu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đầy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tổ</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mắt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hoa</a:t>
            </a:r>
            <a:r>
              <a:rPr lang="en-US" sz="2400" i="1" dirty="0">
                <a:solidFill>
                  <a:srgbClr val="000000"/>
                </a:solidFill>
                <a:effectLst/>
                <a:latin typeface="Times New Roman" panose="02020603050405020304" pitchFamily="18" charset="0"/>
                <a:ea typeface="Times New Roman" panose="02020603050405020304" pitchFamily="18" charset="0"/>
              </a:rPr>
              <a:t>, ý </a:t>
            </a:r>
            <a:r>
              <a:rPr lang="en-US" sz="2400" i="1" dirty="0" err="1">
                <a:solidFill>
                  <a:srgbClr val="000000"/>
                </a:solidFill>
                <a:effectLst/>
                <a:latin typeface="Times New Roman" panose="02020603050405020304" pitchFamily="18" charset="0"/>
                <a:ea typeface="Times New Roman" panose="02020603050405020304" pitchFamily="18" charset="0"/>
              </a:rPr>
              <a:t>loạn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về</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7620" marR="71755"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a:t>
            </a:r>
            <a:r>
              <a:rPr lang="en-US" sz="2400" i="1" dirty="0" err="1">
                <a:effectLst/>
                <a:latin typeface="Times New Roman" panose="02020603050405020304" pitchFamily="18" charset="0"/>
                <a:ea typeface="Times New Roman" panose="02020603050405020304" pitchFamily="18" charset="0"/>
              </a:rPr>
              <a:t>Bàn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đọc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rPr>
              <a:t> Chu Quang </a:t>
            </a:r>
            <a:r>
              <a:rPr lang="en-US" sz="2400" i="1" dirty="0" err="1">
                <a:effectLst/>
                <a:latin typeface="Times New Roman" panose="02020603050405020304" pitchFamily="18" charset="0"/>
                <a:ea typeface="Times New Roman" panose="02020603050405020304" pitchFamily="18" charset="0"/>
              </a:rPr>
              <a:t>Tiềm</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endParaRPr lang="en-US" sz="4000" dirty="0"/>
          </a:p>
        </p:txBody>
      </p:sp>
    </p:spTree>
    <p:extLst>
      <p:ext uri="{BB962C8B-B14F-4D97-AF65-F5344CB8AC3E}">
        <p14:creationId xmlns:p14="http://schemas.microsoft.com/office/powerpoint/2010/main" val="161182446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5509200"/>
          </a:xfrm>
          <a:prstGeom prst="rect">
            <a:avLst/>
          </a:prstGeom>
          <a:noFill/>
        </p:spPr>
        <p:txBody>
          <a:bodyPr wrap="square" rtlCol="0">
            <a:spAutoFit/>
          </a:bodyPr>
          <a:lstStyle/>
          <a:p>
            <a:pPr marL="7620" marR="71755"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đưa</a:t>
            </a:r>
            <a:r>
              <a:rPr lang="en-US" sz="2400" dirty="0">
                <a:solidFill>
                  <a:srgbClr val="000000"/>
                </a:solidFill>
                <a:effectLst/>
                <a:latin typeface="Times New Roman" panose="02020603050405020304" pitchFamily="18" charset="0"/>
                <a:ea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7620" marR="71755"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ít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kỹ</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sẽ</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tập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nếp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suy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nghĩ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sâu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trầm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ngâm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tích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lũy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tưởng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tượng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tự</a:t>
            </a:r>
            <a:r>
              <a:rPr lang="en-US" sz="2400" i="1" dirty="0">
                <a:solidFill>
                  <a:srgbClr val="000000"/>
                </a:solidFill>
                <a:effectLst/>
                <a:latin typeface="Times New Roman" panose="02020603050405020304" pitchFamily="18" charset="0"/>
                <a:ea typeface="Times New Roman" panose="02020603050405020304" pitchFamily="18" charset="0"/>
              </a:rPr>
              <a:t> do </a:t>
            </a:r>
            <a:r>
              <a:rPr lang="en-US" sz="2400" i="1" dirty="0" err="1">
                <a:solidFill>
                  <a:srgbClr val="000000"/>
                </a:solidFill>
                <a:effectLst/>
                <a:latin typeface="Times New Roman" panose="02020603050405020304" pitchFamily="18" charset="0"/>
                <a:ea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mức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đổi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khí</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nhiều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chịu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nghĩ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sâu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cưỡi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ngựa</a:t>
            </a:r>
            <a:r>
              <a:rPr lang="en-US" sz="2400" i="1" dirty="0">
                <a:solidFill>
                  <a:srgbClr val="000000"/>
                </a:solidFill>
                <a:effectLst/>
                <a:latin typeface="Times New Roman" panose="02020603050405020304" pitchFamily="18" charset="0"/>
                <a:ea typeface="Times New Roman" panose="02020603050405020304" pitchFamily="18" charset="0"/>
              </a:rPr>
              <a:t> qua </a:t>
            </a:r>
            <a:r>
              <a:rPr lang="en-US" sz="2400" i="1" dirty="0" err="1">
                <a:solidFill>
                  <a:srgbClr val="000000"/>
                </a:solidFill>
                <a:effectLst/>
                <a:latin typeface="Times New Roman" panose="02020603050405020304" pitchFamily="18" charset="0"/>
                <a:ea typeface="Times New Roman" panose="02020603050405020304" pitchFamily="18" charset="0"/>
              </a:rPr>
              <a:t>chợ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tuy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châu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báu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đầy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tổ</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mắt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hoa</a:t>
            </a:r>
            <a:r>
              <a:rPr lang="en-US" sz="2400" i="1" dirty="0">
                <a:solidFill>
                  <a:srgbClr val="000000"/>
                </a:solidFill>
                <a:effectLst/>
                <a:latin typeface="Times New Roman" panose="02020603050405020304" pitchFamily="18" charset="0"/>
                <a:ea typeface="Times New Roman" panose="02020603050405020304" pitchFamily="18" charset="0"/>
              </a:rPr>
              <a:t>, ý </a:t>
            </a:r>
            <a:r>
              <a:rPr lang="en-US" sz="2400" i="1" dirty="0" err="1">
                <a:solidFill>
                  <a:srgbClr val="000000"/>
                </a:solidFill>
                <a:effectLst/>
                <a:latin typeface="Times New Roman" panose="02020603050405020304" pitchFamily="18" charset="0"/>
                <a:ea typeface="Times New Roman" panose="02020603050405020304" pitchFamily="18" charset="0"/>
              </a:rPr>
              <a:t>loạn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về</a:t>
            </a:r>
            <a:r>
              <a:rPr lang="en-US" sz="2400" i="1" dirty="0">
                <a:solidFill>
                  <a:srgbClr val="000000"/>
                </a:solidFill>
                <a:effectLst/>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phép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phép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7620" marR="71755">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sắc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Nếu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quyển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lướt</a:t>
            </a:r>
            <a:r>
              <a:rPr lang="en-US" sz="2400" i="1" dirty="0">
                <a:solidFill>
                  <a:srgbClr val="000000"/>
                </a:solidFill>
                <a:effectLst/>
                <a:latin typeface="Times New Roman" panose="02020603050405020304" pitchFamily="18" charset="0"/>
                <a:ea typeface="Times New Roman" panose="02020603050405020304" pitchFamily="18" charset="0"/>
              </a:rPr>
              <a:t> qua,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quyển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rPr>
              <a:t>”.</a:t>
            </a:r>
            <a:br>
              <a:rPr lang="en-US" sz="2400" dirty="0">
                <a:solidFill>
                  <a:srgbClr val="000000"/>
                </a:solidFill>
                <a:effectLst/>
                <a:latin typeface="Times New Roman" panose="02020603050405020304" pitchFamily="18" charset="0"/>
                <a:ea typeface="Times New Roman" panose="02020603050405020304" pitchFamily="18" charset="0"/>
              </a:rPr>
            </a:b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4.</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tỉnh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kĩ</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endParaRPr lang="en-US" sz="4000" dirty="0"/>
          </a:p>
        </p:txBody>
      </p:sp>
    </p:spTree>
    <p:extLst>
      <p:ext uri="{BB962C8B-B14F-4D97-AF65-F5344CB8AC3E}">
        <p14:creationId xmlns:p14="http://schemas.microsoft.com/office/powerpoint/2010/main" val="57150423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C5C376D8-0196-44CB-83C2-E50FA3469121}"/>
              </a:ext>
            </a:extLst>
          </p:cNvPr>
          <p:cNvSpPr txBox="1"/>
          <p:nvPr/>
        </p:nvSpPr>
        <p:spPr>
          <a:xfrm>
            <a:off x="0" y="685800"/>
            <a:ext cx="9067800" cy="6524863"/>
          </a:xfrm>
          <a:prstGeom prst="rect">
            <a:avLst/>
          </a:prstGeom>
          <a:noFill/>
        </p:spPr>
        <p:txBody>
          <a:bodyPr wrap="square" rtlCol="0">
            <a:spAutoFit/>
          </a:bodyPr>
          <a:lstStyle/>
          <a:p>
            <a:pPr marL="107950" marR="71755" algn="ctr">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Gợi</a:t>
            </a:r>
            <a:r>
              <a:rPr lang="en-US" sz="2000" b="1" dirty="0">
                <a:solidFill>
                  <a:srgbClr val="000000"/>
                </a:solidFill>
                <a:effectLst/>
                <a:latin typeface="Times New Roman" panose="02020603050405020304" pitchFamily="18" charset="0"/>
                <a:ea typeface="Times New Roman" panose="02020603050405020304" pitchFamily="18" charset="0"/>
              </a:rPr>
              <a:t> ý trả </a:t>
            </a:r>
            <a:r>
              <a:rPr lang="en-US" sz="2000" b="1" dirty="0" err="1">
                <a:solidFill>
                  <a:srgbClr val="000000"/>
                </a:solidFill>
                <a:effectLst/>
                <a:latin typeface="Times New Roman" panose="02020603050405020304" pitchFamily="18" charset="0"/>
                <a:ea typeface="Times New Roman" panose="02020603050405020304" pitchFamily="18" charset="0"/>
              </a:rPr>
              <a:t>lời</a:t>
            </a:r>
            <a:endParaRPr lang="en-US" sz="2000" dirty="0">
              <a:effectLst/>
              <a:latin typeface="Times New Roman" panose="02020603050405020304" pitchFamily="18" charset="0"/>
              <a:ea typeface="Times New Roman" panose="02020603050405020304" pitchFamily="18" charset="0"/>
            </a:endParaRPr>
          </a:p>
          <a:p>
            <a:pPr marL="107950" marR="71755">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1</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vừa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vừa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nghiền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ngẫm</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107950" marR="71755">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2</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văn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phép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từ</a:t>
            </a:r>
            <a:r>
              <a:rPr lang="en-US" sz="2000" dirty="0">
                <a:solidFill>
                  <a:srgbClr val="000000"/>
                </a:solidFill>
                <a:effectLst/>
                <a:latin typeface="Times New Roman" panose="02020603050405020304" pitchFamily="18" charset="0"/>
                <a:ea typeface="Times New Roman" panose="02020603050405020304" pitchFamily="18" charset="0"/>
              </a:rPr>
              <a:t> so </a:t>
            </a:r>
            <a:r>
              <a:rPr lang="en-US" sz="2000" dirty="0" err="1">
                <a:solidFill>
                  <a:srgbClr val="000000"/>
                </a:solidFill>
                <a:effectLst/>
                <a:latin typeface="Times New Roman" panose="02020603050405020304" pitchFamily="18" charset="0"/>
                <a:ea typeface="Times New Roman" panose="02020603050405020304" pitchFamily="18" charset="0"/>
              </a:rPr>
              <a:t>sánh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ẩn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dụ</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i="1" dirty="0">
                <a:solidFill>
                  <a:srgbClr val="000000"/>
                </a:solidFill>
                <a:effectLst/>
                <a:latin typeface="Times New Roman" panose="02020603050405020304" pitchFamily="18" charset="0"/>
                <a:ea typeface="Times New Roman" panose="02020603050405020304" pitchFamily="18" charset="0"/>
              </a:rPr>
              <a:t>(</a:t>
            </a:r>
            <a:r>
              <a:rPr lang="en-US" sz="2000" i="1" dirty="0" err="1">
                <a:solidFill>
                  <a:srgbClr val="000000"/>
                </a:solidFill>
                <a:effectLst/>
                <a:latin typeface="Times New Roman" panose="02020603050405020304" pitchFamily="18" charset="0"/>
                <a:ea typeface="Times New Roman" panose="02020603050405020304" pitchFamily="18" charset="0"/>
              </a:rPr>
              <a:t>đọc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nhiều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không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chịu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nghĩ</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sâu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như</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cưỡi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ngựa</a:t>
            </a:r>
            <a:r>
              <a:rPr lang="en-US" sz="2000" i="1" dirty="0">
                <a:solidFill>
                  <a:srgbClr val="000000"/>
                </a:solidFill>
                <a:effectLst/>
                <a:latin typeface="Times New Roman" panose="02020603050405020304" pitchFamily="18" charset="0"/>
                <a:ea typeface="Times New Roman" panose="02020603050405020304" pitchFamily="18" charset="0"/>
              </a:rPr>
              <a:t> qua </a:t>
            </a:r>
            <a:r>
              <a:rPr lang="en-US" sz="2000" i="1" dirty="0" err="1">
                <a:solidFill>
                  <a:srgbClr val="000000"/>
                </a:solidFill>
                <a:effectLst/>
                <a:latin typeface="Times New Roman" panose="02020603050405020304" pitchFamily="18" charset="0"/>
                <a:ea typeface="Times New Roman" panose="02020603050405020304" pitchFamily="18" charset="0"/>
              </a:rPr>
              <a:t>chợ</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tuy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châu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báu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phơi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đầy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chỉ</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mắt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hoa</a:t>
            </a:r>
            <a:r>
              <a:rPr lang="en-US" sz="2000" i="1" dirty="0">
                <a:solidFill>
                  <a:srgbClr val="000000"/>
                </a:solidFill>
                <a:effectLst/>
                <a:latin typeface="Times New Roman" panose="02020603050405020304" pitchFamily="18" charset="0"/>
                <a:ea typeface="Times New Roman" panose="02020603050405020304" pitchFamily="18" charset="0"/>
              </a:rPr>
              <a:t>, ý </a:t>
            </a:r>
            <a:r>
              <a:rPr lang="en-US" sz="2000" i="1" dirty="0" err="1">
                <a:solidFill>
                  <a:srgbClr val="000000"/>
                </a:solidFill>
                <a:effectLst/>
                <a:latin typeface="Times New Roman" panose="02020603050405020304" pitchFamily="18" charset="0"/>
                <a:ea typeface="Times New Roman" panose="02020603050405020304" pitchFamily="18" charset="0"/>
              </a:rPr>
              <a:t>loạn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tay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không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về</a:t>
            </a:r>
            <a:r>
              <a:rPr lang="en-US" sz="2000" i="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107950" marR="71755">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rPr>
              <a:t>Hiệu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nghê</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thuật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Diễn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hình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ảnh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sinh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hệ</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dù</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hay,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ích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cũng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chẳng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nhận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trị</a:t>
            </a:r>
            <a:r>
              <a:rPr lang="en-US" sz="2000" dirty="0">
                <a:solidFill>
                  <a:srgbClr val="000000"/>
                </a:solidFill>
                <a:effectLst/>
                <a:latin typeface="Times New Roman" panose="02020603050405020304" pitchFamily="18" charset="0"/>
                <a:ea typeface="Times New Roman" panose="02020603050405020304" pitchFamily="18" charset="0"/>
              </a:rPr>
              <a:t> . </a:t>
            </a:r>
            <a:r>
              <a:rPr lang="en-US" sz="2000" dirty="0" err="1">
                <a:solidFill>
                  <a:srgbClr val="000000"/>
                </a:solidFill>
                <a:effectLst/>
                <a:latin typeface="Times New Roman" panose="02020603050405020304" pitchFamily="18" charset="0"/>
                <a:ea typeface="Times New Roman" panose="02020603050405020304" pitchFamily="18" charset="0"/>
              </a:rPr>
              <a:t>Từ</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nhận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qua </a:t>
            </a:r>
            <a:r>
              <a:rPr lang="en-US" sz="2000" dirty="0" err="1">
                <a:solidFill>
                  <a:srgbClr val="000000"/>
                </a:solidFill>
                <a:effectLst/>
                <a:latin typeface="Times New Roman" panose="02020603050405020304" pitchFamily="18" charset="0"/>
                <a:ea typeface="Times New Roman" panose="02020603050405020304" pitchFamily="18" charset="0"/>
              </a:rPr>
              <a:t>loa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khái</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107950" marR="71755">
              <a:spcBef>
                <a:spcPts val="0"/>
              </a:spcBef>
              <a:spcAft>
                <a:spcPts val="0"/>
              </a:spcAft>
            </a:pPr>
            <a:r>
              <a:rPr lang="en-US" sz="2000" b="1" dirty="0" err="1">
                <a:solidFill>
                  <a:srgbClr val="000000"/>
                </a:solidFill>
                <a:effectLst/>
                <a:latin typeface="Times New Roman" panose="02020603050405020304" pitchFamily="18" charset="0"/>
                <a:ea typeface="SimSun" panose="02010600030101010101" pitchFamily="2" charset="-122"/>
              </a:rPr>
              <a:t>Câu</a:t>
            </a:r>
            <a:r>
              <a:rPr lang="en-US" sz="2000" b="1" dirty="0">
                <a:solidFill>
                  <a:srgbClr val="000000"/>
                </a:solidFill>
                <a:effectLst/>
                <a:latin typeface="Times New Roman" panose="02020603050405020304" pitchFamily="18" charset="0"/>
                <a:ea typeface="SimSun" panose="02010600030101010101" pitchFamily="2" charset="-122"/>
              </a:rPr>
              <a:t> 3</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Trong</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câu</a:t>
            </a:r>
            <a:r>
              <a:rPr lang="en-US" sz="2000"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Nếu</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đọc</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được</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mười</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quyển</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sách</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mà</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chỉ</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lướt</a:t>
            </a:r>
            <a:r>
              <a:rPr lang="en-US" sz="2000" i="1" dirty="0">
                <a:solidFill>
                  <a:srgbClr val="000000"/>
                </a:solidFill>
                <a:effectLst/>
                <a:latin typeface="Times New Roman" panose="02020603050405020304" pitchFamily="18" charset="0"/>
                <a:ea typeface="SimSun" panose="02010600030101010101" pitchFamily="2" charset="-122"/>
              </a:rPr>
              <a:t> qua, </a:t>
            </a:r>
            <a:r>
              <a:rPr lang="en-US" sz="2000" i="1" dirty="0" err="1">
                <a:solidFill>
                  <a:srgbClr val="000000"/>
                </a:solidFill>
                <a:effectLst/>
                <a:latin typeface="Times New Roman" panose="02020603050405020304" pitchFamily="18" charset="0"/>
                <a:ea typeface="SimSun" panose="02010600030101010101" pitchFamily="2" charset="-122"/>
              </a:rPr>
              <a:t>không</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bằng</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chỉ</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lấy</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một</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quyển</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mà</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đọc</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mười</a:t>
            </a:r>
            <a:r>
              <a:rPr lang="en-US" sz="2000" i="1" dirty="0">
                <a:solidFill>
                  <a:srgbClr val="000000"/>
                </a:solidFill>
                <a:effectLst/>
                <a:latin typeface="Times New Roman" panose="02020603050405020304" pitchFamily="18" charset="0"/>
                <a:ea typeface="SimSun" panose="02010600030101010101" pitchFamily="2" charset="-122"/>
              </a:rPr>
              <a:t> </a:t>
            </a:r>
            <a:r>
              <a:rPr lang="en-US" sz="2000" i="1" dirty="0" err="1">
                <a:solidFill>
                  <a:srgbClr val="000000"/>
                </a:solidFill>
                <a:effectLst/>
                <a:latin typeface="Times New Roman" panose="02020603050405020304" pitchFamily="18" charset="0"/>
                <a:ea typeface="SimSun" panose="02010600030101010101" pitchFamily="2" charset="-122"/>
              </a:rPr>
              <a:t>lần</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sử</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dụng</a:t>
            </a:r>
            <a:r>
              <a:rPr lang="en-US" sz="2000" dirty="0">
                <a:solidFill>
                  <a:srgbClr val="000000"/>
                </a:solidFill>
                <a:effectLst/>
                <a:latin typeface="Times New Roman" panose="02020603050405020304" pitchFamily="18" charset="0"/>
                <a:ea typeface="SimSun" panose="02010600030101010101" pitchFamily="2" charset="-122"/>
              </a:rPr>
              <a:t> </a:t>
            </a:r>
            <a:r>
              <a:rPr lang="en-US" sz="2000" u="sng" dirty="0" err="1">
                <a:solidFill>
                  <a:srgbClr val="000000"/>
                </a:solidFill>
                <a:effectLst/>
                <a:latin typeface="Times New Roman" panose="02020603050405020304" pitchFamily="18" charset="0"/>
                <a:ea typeface="SimSun" panose="02010600030101010101" pitchFamily="2" charset="-122"/>
              </a:rPr>
              <a:t>biện</a:t>
            </a:r>
            <a:r>
              <a:rPr lang="en-US" sz="2000" u="sng" dirty="0">
                <a:solidFill>
                  <a:srgbClr val="000000"/>
                </a:solidFill>
                <a:effectLst/>
                <a:latin typeface="Times New Roman" panose="02020603050405020304" pitchFamily="18" charset="0"/>
                <a:ea typeface="SimSun" panose="02010600030101010101" pitchFamily="2" charset="-122"/>
              </a:rPr>
              <a:t> </a:t>
            </a:r>
            <a:r>
              <a:rPr lang="en-US" sz="2000" u="sng" dirty="0" err="1">
                <a:solidFill>
                  <a:srgbClr val="000000"/>
                </a:solidFill>
                <a:effectLst/>
                <a:latin typeface="Times New Roman" panose="02020603050405020304" pitchFamily="18" charset="0"/>
                <a:ea typeface="SimSun" panose="02010600030101010101" pitchFamily="2" charset="-122"/>
              </a:rPr>
              <a:t>pháp</a:t>
            </a:r>
            <a:r>
              <a:rPr lang="en-US" sz="2000" u="sng" dirty="0">
                <a:solidFill>
                  <a:srgbClr val="000000"/>
                </a:solidFill>
                <a:effectLst/>
                <a:latin typeface="Times New Roman" panose="02020603050405020304" pitchFamily="18" charset="0"/>
                <a:ea typeface="SimSun" panose="02010600030101010101" pitchFamily="2" charset="-122"/>
              </a:rPr>
              <a:t> so </a:t>
            </a:r>
            <a:r>
              <a:rPr lang="en-US" sz="2000" u="sng" dirty="0" err="1">
                <a:solidFill>
                  <a:srgbClr val="000000"/>
                </a:solidFill>
                <a:effectLst/>
                <a:latin typeface="Times New Roman" panose="02020603050405020304" pitchFamily="18" charset="0"/>
                <a:ea typeface="SimSun" panose="02010600030101010101" pitchFamily="2" charset="-122"/>
              </a:rPr>
              <a:t>sánh</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nhằm</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nhấn</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mạnh</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tầm</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quan</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trọng</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của</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việc</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đọc</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sách</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cho</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kĩ</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để</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tiếp</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thu</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được</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hết</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những</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tinh</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hoa</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chứa</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đựng</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trong</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một</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quyển</a:t>
            </a:r>
            <a:r>
              <a:rPr lang="en-US" sz="2000" dirty="0">
                <a:solidFill>
                  <a:srgbClr val="000000"/>
                </a:solidFill>
                <a:effectLst/>
                <a:latin typeface="Times New Roman" panose="02020603050405020304" pitchFamily="18" charset="0"/>
                <a:ea typeface="SimSun" panose="02010600030101010101" pitchFamily="2" charset="-122"/>
              </a:rPr>
              <a:t> </a:t>
            </a:r>
            <a:r>
              <a:rPr lang="en-US" sz="2000" dirty="0" err="1">
                <a:solidFill>
                  <a:srgbClr val="000000"/>
                </a:solidFill>
                <a:effectLst/>
                <a:latin typeface="Times New Roman" panose="02020603050405020304" pitchFamily="18" charset="0"/>
                <a:ea typeface="SimSun" panose="02010600030101010101" pitchFamily="2" charset="-122"/>
              </a:rPr>
              <a:t>sách</a:t>
            </a:r>
            <a:r>
              <a:rPr lang="en-US" sz="2000" dirty="0">
                <a:solidFill>
                  <a:srgbClr val="000000"/>
                </a:solidFill>
                <a:effectLst/>
                <a:latin typeface="Times New Roman" panose="02020603050405020304" pitchFamily="18" charset="0"/>
                <a:ea typeface="SimSun" panose="02010600030101010101" pitchFamily="2" charset="-122"/>
              </a:rPr>
              <a:t>.</a:t>
            </a:r>
            <a:br>
              <a:rPr lang="en-US" sz="2000" dirty="0">
                <a:solidFill>
                  <a:srgbClr val="000000"/>
                </a:solidFill>
                <a:effectLst/>
                <a:latin typeface="Times New Roman" panose="02020603050405020304" pitchFamily="18" charset="0"/>
                <a:ea typeface="SimSun" panose="02010600030101010101" pitchFamily="2" charset="-122"/>
              </a:rPr>
            </a:br>
            <a:r>
              <a:rPr lang="en-US" sz="2000" b="1" dirty="0" err="1">
                <a:solidFill>
                  <a:srgbClr val="000000"/>
                </a:solidFill>
                <a:effectLst/>
                <a:latin typeface="Times New Roman" panose="02020603050405020304" pitchFamily="18" charset="0"/>
                <a:ea typeface="SimSun" panose="02010600030101010101" pitchFamily="2" charset="-122"/>
              </a:rPr>
              <a:t>Câu</a:t>
            </a:r>
            <a:r>
              <a:rPr lang="en-US" sz="2000" b="1" dirty="0">
                <a:solidFill>
                  <a:srgbClr val="000000"/>
                </a:solidFill>
                <a:effectLst/>
                <a:latin typeface="Times New Roman" panose="02020603050405020304" pitchFamily="18" charset="0"/>
                <a:ea typeface="SimSun" panose="02010600030101010101" pitchFamily="2" charset="-122"/>
              </a:rPr>
              <a:t> </a:t>
            </a:r>
            <a:r>
              <a:rPr lang="en-US" sz="2000" b="1" dirty="0">
                <a:solidFill>
                  <a:srgbClr val="000000"/>
                </a:solidFill>
                <a:effectLst/>
                <a:latin typeface="Times New Roman" panose="02020603050405020304" pitchFamily="18" charset="0"/>
                <a:ea typeface="Times New Roman" panose="02020603050405020304" pitchFamily="18" charset="0"/>
              </a:rPr>
              <a:t>4</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cốt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lấy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trọng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phải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vì</a:t>
            </a:r>
            <a:r>
              <a:rPr lang="en-US" sz="2000" dirty="0">
                <a:solidFill>
                  <a:srgbClr val="000000"/>
                </a:solidFill>
                <a:effectLst/>
                <a:latin typeface="Times New Roman" panose="02020603050405020304" pitchFamily="18" charset="0"/>
                <a:ea typeface="Times New Roman" panose="02020603050405020304" pitchFamily="18" charset="0"/>
              </a:rPr>
              <a:t>:</a:t>
            </a:r>
            <a:br>
              <a:rPr lang="en-US" sz="2000" dirty="0">
                <a:solidFill>
                  <a:srgbClr val="000000"/>
                </a:solidFill>
                <a:effectLst/>
                <a:latin typeface="Times New Roman" panose="02020603050405020304" pitchFamily="18" charset="0"/>
                <a:ea typeface="Times New Roman" panose="02020603050405020304" pitchFamily="18" charset="0"/>
              </a:rPr>
            </a:b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Nếu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dễ</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bị</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chạy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theo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hiểu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bao </a:t>
            </a:r>
            <a:r>
              <a:rPr lang="en-US" sz="2000" dirty="0" err="1">
                <a:solidFill>
                  <a:srgbClr val="000000"/>
                </a:solidFill>
                <a:effectLst/>
                <a:latin typeface="Times New Roman" panose="02020603050405020304" pitchFamily="18" charset="0"/>
                <a:ea typeface="Times New Roman" panose="02020603050405020304" pitchFamily="18" charset="0"/>
              </a:rPr>
              <a:t>nhiêu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đồng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sức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lực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cuốn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vô</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thưởng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vô</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phạt</a:t>
            </a:r>
            <a:r>
              <a:rPr lang="en-US" sz="2000" dirty="0">
                <a:solidFill>
                  <a:srgbClr val="000000"/>
                </a:solidFill>
                <a:effectLst/>
                <a:latin typeface="Times New Roman" panose="02020603050405020304" pitchFamily="18" charset="0"/>
                <a:ea typeface="Times New Roman" panose="02020603050405020304" pitchFamily="18" charset="0"/>
              </a:rPr>
              <a:t>".</a:t>
            </a:r>
            <a:br>
              <a:rPr lang="en-US" sz="2000" dirty="0">
                <a:solidFill>
                  <a:srgbClr val="000000"/>
                </a:solidFill>
                <a:effectLst/>
                <a:latin typeface="Times New Roman" panose="02020603050405020304" pitchFamily="18" charset="0"/>
                <a:ea typeface="Times New Roman" panose="02020603050405020304" pitchFamily="18" charset="0"/>
              </a:rPr>
            </a:b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sẽ</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tập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thành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nếp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suy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trầm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ngâm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tích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lũy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vấn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nâng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cao</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887414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86360" y="762000"/>
            <a:ext cx="9067800" cy="6309420"/>
          </a:xfrm>
          <a:prstGeom prst="rect">
            <a:avLst/>
          </a:prstGeom>
          <a:noFill/>
        </p:spPr>
        <p:txBody>
          <a:bodyPr wrap="square" rtlCol="0">
            <a:spAutoFit/>
          </a:bodyPr>
          <a:lstStyle/>
          <a:p>
            <a:pPr algn="just"/>
            <a:r>
              <a:rPr lang="vi-VN" sz="2000" b="1" dirty="0">
                <a:latin typeface="Times New Roman" panose="02020603050405020304" pitchFamily="18" charset="0"/>
                <a:cs typeface="Times New Roman" panose="02020603050405020304" pitchFamily="18" charset="0"/>
              </a:rPr>
              <a:t>b. Hình tượng bầu trời </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 Là môi trường sống mà ếch được nhìn thấy và trải qua sau khi nó bị trận mưa đưa ra khỏi giếng</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Là nơi có không gian rộng lớn, từ giếng ra đến bầu trời, không gian đã được mở rộng, không gian đó chứa đựng những điều lớn lao hơn</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Bầu trời tượng trưng cho cuộc sống rộng lớn, luôn vận động và thay đổi, đó là nơi mà con người phải mở rộng tầm hiểu biết của mình mới có thể thích nghi.</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3: </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Cụm danh từ: một con ếch</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một giếng nọ;  vài con nhái, cua, ốc, bé nhỏ; cả giếng; con vật kia  bầu trời trên đầu;  chiếc vung</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một vị chúa tể</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4	</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Bài học về tinh thần học hỏi: </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Dù môi trường, hoàn cảnh sống có hạn hẹp, khó khăn, vẫn phải cố gắng mở rộng hiểu biết của mình bằng nhiều hình thức khác nhau.</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Phải biết những hạn chế của mình và phải biết nhìn xa trông rộng.</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=&gt; Có</a:t>
            </a:r>
            <a:r>
              <a:rPr lang="nl-NL" sz="2000" dirty="0">
                <a:latin typeface="Times New Roman" panose="02020603050405020304" pitchFamily="18" charset="0"/>
                <a:cs typeface="Times New Roman" panose="02020603050405020304" pitchFamily="18" charset="0"/>
              </a:rPr>
              <a:t> học hỏi</a:t>
            </a:r>
            <a:r>
              <a:rPr lang="vi-VN" sz="2000" dirty="0">
                <a:latin typeface="Times New Roman" panose="02020603050405020304" pitchFamily="18" charset="0"/>
                <a:cs typeface="Times New Roman" panose="02020603050405020304" pitchFamily="18" charset="0"/>
              </a:rPr>
              <a:t>, con người mới </a:t>
            </a:r>
            <a:r>
              <a:rPr lang="nl-NL" sz="2000" dirty="0">
                <a:latin typeface="Times New Roman" panose="02020603050405020304" pitchFamily="18" charset="0"/>
                <a:cs typeface="Times New Roman" panose="02020603050405020304" pitchFamily="18" charset="0"/>
              </a:rPr>
              <a:t>thích nghi </a:t>
            </a:r>
            <a:r>
              <a:rPr lang="vi-VN" sz="2000" dirty="0">
                <a:latin typeface="Times New Roman" panose="02020603050405020304" pitchFamily="18" charset="0"/>
                <a:cs typeface="Times New Roman" panose="02020603050405020304" pitchFamily="18" charset="0"/>
              </a:rPr>
              <a:t>được </a:t>
            </a:r>
            <a:r>
              <a:rPr lang="nl-NL" sz="2000" dirty="0">
                <a:latin typeface="Times New Roman" panose="02020603050405020304" pitchFamily="18" charset="0"/>
                <a:cs typeface="Times New Roman" panose="02020603050405020304" pitchFamily="18" charset="0"/>
              </a:rPr>
              <a:t>với sự thay đổi của hoàn cảnh</a:t>
            </a:r>
            <a:endParaRPr lang="en-US" sz="2000" dirty="0">
              <a:latin typeface="Times New Roman" panose="02020603050405020304" pitchFamily="18" charset="0"/>
              <a:cs typeface="Times New Roman" panose="02020603050405020304" pitchFamily="18" charset="0"/>
            </a:endParaRPr>
          </a:p>
          <a:p>
            <a:pPr algn="just"/>
            <a:r>
              <a:rPr lang="nl-NL" sz="2000" dirty="0">
                <a:latin typeface="Times New Roman" panose="02020603050405020304" pitchFamily="18" charset="0"/>
                <a:cs typeface="Times New Roman" panose="02020603050405020304" pitchFamily="18" charset="0"/>
              </a:rPr>
              <a:t>- Bài học về thái độ sống, về tính cách: </a:t>
            </a:r>
            <a:endParaRPr lang="en-US" sz="2000" dirty="0">
              <a:latin typeface="Times New Roman" panose="02020603050405020304" pitchFamily="18" charset="0"/>
              <a:cs typeface="Times New Roman" panose="02020603050405020304" pitchFamily="18" charset="0"/>
            </a:endParaRPr>
          </a:p>
          <a:p>
            <a:pPr algn="just"/>
            <a:r>
              <a:rPr lang="nl-NL" sz="2000" dirty="0">
                <a:latin typeface="Times New Roman" panose="02020603050405020304" pitchFamily="18" charset="0"/>
                <a:cs typeface="Times New Roman" panose="02020603050405020304" pitchFamily="18" charset="0"/>
              </a:rPr>
              <a:t>+ Không được chủ quan, kiêu ngạo, coi thường người khác. Nếu chủ quan, kiêu ngạo sẽ phải trả giá đắt, thậm chí phải đổi bằng mạng sống.</a:t>
            </a:r>
            <a:endParaRPr lang="en-US" sz="20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9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additive="base">
                                        <p:cTn id="4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 calcmode="lin" valueType="num">
                                      <p:cBhvr additive="base">
                                        <p:cTn id="5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 calcmode="lin" valueType="num">
                                      <p:cBhvr additive="base">
                                        <p:cTn id="6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7" name="TextBox 6">
            <a:extLst>
              <a:ext uri="{FF2B5EF4-FFF2-40B4-BE49-F238E27FC236}">
                <a16:creationId xmlns:a16="http://schemas.microsoft.com/office/drawing/2014/main" id="{78168B57-135E-4A60-91B8-2B2D24E1A683}"/>
              </a:ext>
            </a:extLst>
          </p:cNvPr>
          <p:cNvSpPr txBox="1"/>
          <p:nvPr/>
        </p:nvSpPr>
        <p:spPr>
          <a:xfrm>
            <a:off x="0" y="762000"/>
            <a:ext cx="9154160" cy="5632311"/>
          </a:xfrm>
          <a:prstGeom prst="rect">
            <a:avLst/>
          </a:prstGeom>
          <a:noFill/>
        </p:spPr>
        <p:txBody>
          <a:bodyPr wrap="square" rtlCol="0">
            <a:spAutoFit/>
          </a:bodyPr>
          <a:lstStyle/>
          <a:p>
            <a:pPr marL="0" marR="0">
              <a:spcBef>
                <a:spcPts val="0"/>
              </a:spcBef>
              <a:spcAft>
                <a:spcPts val="0"/>
              </a:spcAft>
            </a:pPr>
            <a:r>
              <a:rPr lang="en-US" sz="1800" b="1" dirty="0" err="1">
                <a:effectLst/>
                <a:latin typeface="Times New Roman" panose="02020603050405020304" pitchFamily="18" charset="0"/>
                <a:ea typeface="Calibri" panose="020F0502020204030204" pitchFamily="34" charset="0"/>
              </a:rPr>
              <a:t>Đọc</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văn</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bản</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sau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và</a:t>
            </a:r>
            <a:r>
              <a:rPr lang="en-US" sz="1800" b="1" dirty="0">
                <a:effectLst/>
                <a:latin typeface="Times New Roman" panose="02020603050405020304" pitchFamily="18" charset="0"/>
                <a:ea typeface="Calibri" panose="020F0502020204030204" pitchFamily="34" charset="0"/>
              </a:rPr>
              <a:t> trả </a:t>
            </a:r>
            <a:r>
              <a:rPr lang="en-US" sz="1800" b="1" dirty="0" err="1">
                <a:effectLst/>
                <a:latin typeface="Times New Roman" panose="02020603050405020304" pitchFamily="18" charset="0"/>
                <a:ea typeface="Calibri" panose="020F0502020204030204" pitchFamily="34" charset="0"/>
              </a:rPr>
              <a:t>lời</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các</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câu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hỏi</a:t>
            </a:r>
            <a:r>
              <a:rPr lang="en-US" sz="1800" b="1"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rPr>
              <a:t>LÁ THƯ CHO ĐỜI SAU</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Calibri" panose="020F0502020204030204" pitchFamily="34" charset="0"/>
              </a:rPr>
              <a:t>          Tri </a:t>
            </a:r>
            <a:r>
              <a:rPr lang="en-US" sz="1800" i="1" dirty="0" err="1">
                <a:effectLst/>
                <a:latin typeface="Times New Roman" panose="02020603050405020304" pitchFamily="18" charset="0"/>
                <a:ea typeface="Calibri" panose="020F0502020204030204" pitchFamily="34" charset="0"/>
              </a:rPr>
              <a:t>thức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vô</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hạn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chẳng</a:t>
            </a:r>
            <a:r>
              <a:rPr lang="en-US" sz="1800" i="1" dirty="0">
                <a:effectLst/>
                <a:latin typeface="Times New Roman" panose="02020603050405020304" pitchFamily="18" charset="0"/>
                <a:ea typeface="Calibri" panose="020F0502020204030204" pitchFamily="34" charset="0"/>
              </a:rPr>
              <a:t> ai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thể</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biết</a:t>
            </a:r>
            <a:r>
              <a:rPr lang="en-US" sz="1800" i="1" dirty="0">
                <a:effectLst/>
                <a:latin typeface="Times New Roman" panose="02020603050405020304" pitchFamily="18" charset="0"/>
                <a:ea typeface="Calibri" panose="020F0502020204030204" pitchFamily="34" charset="0"/>
              </a:rPr>
              <a:t> được </a:t>
            </a:r>
            <a:r>
              <a:rPr lang="en-US" sz="1800" i="1" dirty="0" err="1">
                <a:effectLst/>
                <a:latin typeface="Times New Roman" panose="02020603050405020304" pitchFamily="18" charset="0"/>
                <a:ea typeface="Calibri" panose="020F0502020204030204" pitchFamily="34" charset="0"/>
              </a:rPr>
              <a:t>tất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một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toàn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diện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chắc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chắn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Vì</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vậy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hãy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không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ngừng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tìm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kiếm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học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hỏi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chưa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biết</a:t>
            </a:r>
            <a:r>
              <a:rPr lang="en-US" sz="1800" i="1"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err="1">
                <a:effectLst/>
                <a:latin typeface="Times New Roman" panose="02020603050405020304" pitchFamily="18" charset="0"/>
                <a:ea typeface="Calibri" panose="020F0502020204030204" pitchFamily="34" charset="0"/>
              </a:rPr>
              <a:t>Cuộc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sống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luôn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ẩn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chứa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bài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học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chúng</a:t>
            </a:r>
            <a:r>
              <a:rPr lang="en-US" sz="1800" i="1" dirty="0">
                <a:effectLst/>
                <a:latin typeface="Times New Roman" panose="02020603050405020304" pitchFamily="18" charset="0"/>
                <a:ea typeface="Calibri" panose="020F0502020204030204" pitchFamily="34" charset="0"/>
              </a:rPr>
              <a:t> ta </a:t>
            </a:r>
            <a:r>
              <a:rPr lang="en-US" sz="1800" i="1" dirty="0" err="1">
                <a:effectLst/>
                <a:latin typeface="Times New Roman" panose="02020603050405020304" pitchFamily="18" charset="0"/>
                <a:ea typeface="Calibri" panose="020F0502020204030204" pitchFamily="34" charset="0"/>
              </a:rPr>
              <a:t>cần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nắm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bắt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để</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trau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dồi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hoàn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thiện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hơn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Bức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tranh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đẹp</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luôn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phẩm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chưa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người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hoạ</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sĩ</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nào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hoàn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thành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Vì</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vậy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hãy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cứ</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mạnh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dạn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vẽ</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bức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tranh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ấy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Kỷ</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lục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thể</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thao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vĩ</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kỷ</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lục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chưa</a:t>
            </a:r>
            <a:r>
              <a:rPr lang="en-US" sz="1800" i="1" dirty="0">
                <a:effectLst/>
                <a:latin typeface="Times New Roman" panose="02020603050405020304" pitchFamily="18" charset="0"/>
                <a:ea typeface="Calibri" panose="020F0502020204030204" pitchFamily="34" charset="0"/>
              </a:rPr>
              <a:t> được </a:t>
            </a:r>
            <a:r>
              <a:rPr lang="en-US" sz="1800" i="1" dirty="0" err="1">
                <a:effectLst/>
                <a:latin typeface="Times New Roman" panose="02020603050405020304" pitchFamily="18" charset="0"/>
                <a:ea typeface="Calibri" panose="020F0502020204030204" pitchFamily="34" charset="0"/>
              </a:rPr>
              <a:t>tạo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lập</a:t>
            </a:r>
            <a:r>
              <a:rPr lang="en-US" sz="1800" i="1" dirty="0">
                <a:effectLst/>
                <a:latin typeface="Times New Roman" panose="02020603050405020304" pitchFamily="18" charset="0"/>
                <a:ea typeface="Calibri" panose="020F0502020204030204" pitchFamily="34" charset="0"/>
              </a:rPr>
              <a:t>, do </a:t>
            </a:r>
            <a:r>
              <a:rPr lang="en-US" sz="1800" i="1" dirty="0" err="1">
                <a:effectLst/>
                <a:latin typeface="Times New Roman" panose="02020603050405020304" pitchFamily="18" charset="0"/>
                <a:ea typeface="Calibri" panose="020F0502020204030204" pitchFamily="34" charset="0"/>
              </a:rPr>
              <a:t>đó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hãy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biết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ước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mơ</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việc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lớn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Hãy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sống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mỗi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ngày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như</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thế</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ngày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cuối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cùng</a:t>
            </a:r>
            <a:r>
              <a:rPr lang="en-US" sz="1800" i="1" dirty="0">
                <a:effectLst/>
                <a:latin typeface="Times New Roman" panose="02020603050405020304" pitchFamily="18" charset="0"/>
                <a:ea typeface="Calibri" panose="020F0502020204030204" pitchFamily="34" charset="0"/>
              </a:rPr>
              <a:t> ta được </a:t>
            </a:r>
            <a:r>
              <a:rPr lang="en-US" sz="1800" i="1" dirty="0" err="1">
                <a:effectLst/>
                <a:latin typeface="Times New Roman" panose="02020603050405020304" pitchFamily="18" charset="0"/>
                <a:ea typeface="Calibri" panose="020F0502020204030204" pitchFamily="34" charset="0"/>
              </a:rPr>
              <a:t>sống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thế</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gian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này</a:t>
            </a:r>
            <a:r>
              <a:rPr lang="en-US" sz="1800" i="1" dirty="0">
                <a:effectLst/>
                <a:latin typeface="Times New Roman" panose="02020603050405020304" pitchFamily="18" charset="0"/>
                <a:ea typeface="Calibri" panose="020F0502020204030204" pitchFamily="34" charset="0"/>
              </a:rPr>
              <a:t>. Khi </a:t>
            </a:r>
            <a:r>
              <a:rPr lang="en-US" sz="1800" i="1" dirty="0" err="1">
                <a:effectLst/>
                <a:latin typeface="Times New Roman" panose="02020603050405020304" pitchFamily="18" charset="0"/>
                <a:ea typeface="Calibri" panose="020F0502020204030204" pitchFamily="34" charset="0"/>
              </a:rPr>
              <a:t>từ</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giã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cõi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đời</a:t>
            </a:r>
            <a:r>
              <a:rPr lang="en-US" sz="1800" i="1" dirty="0">
                <a:effectLst/>
                <a:latin typeface="Times New Roman" panose="02020603050405020304" pitchFamily="18" charset="0"/>
                <a:ea typeface="Calibri" panose="020F0502020204030204" pitchFamily="34" charset="0"/>
              </a:rPr>
              <a:t>, con </a:t>
            </a:r>
            <a:r>
              <a:rPr lang="en-US" sz="1800" i="1" dirty="0" err="1">
                <a:effectLst/>
                <a:latin typeface="Times New Roman" panose="02020603050405020304" pitchFamily="18" charset="0"/>
                <a:ea typeface="Calibri" panose="020F0502020204030204" pitchFamily="34" charset="0"/>
              </a:rPr>
              <a:t>người</a:t>
            </a:r>
            <a:r>
              <a:rPr lang="en-US" sz="1800" i="1" dirty="0">
                <a:effectLst/>
                <a:latin typeface="Times New Roman" panose="02020603050405020304" pitchFamily="18" charset="0"/>
                <a:ea typeface="Calibri" panose="020F0502020204030204" pitchFamily="34" charset="0"/>
              </a:rPr>
              <a:t> ta </a:t>
            </a:r>
            <a:r>
              <a:rPr lang="en-US" sz="1800" i="1" dirty="0" err="1">
                <a:effectLst/>
                <a:latin typeface="Times New Roman" panose="02020603050405020304" pitchFamily="18" charset="0"/>
                <a:ea typeface="Calibri" panose="020F0502020204030204" pitchFamily="34" charset="0"/>
              </a:rPr>
              <a:t>thường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không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hối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tiếc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tiếc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nuối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chưa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làm</a:t>
            </a:r>
            <a:r>
              <a:rPr lang="en-US" sz="1800" i="1" dirty="0">
                <a:effectLst/>
                <a:latin typeface="Times New Roman" panose="02020603050405020304" pitchFamily="18" charset="0"/>
                <a:ea typeface="Calibri" panose="020F0502020204030204" pitchFamily="34" charset="0"/>
              </a:rPr>
              <a:t> được. </a:t>
            </a:r>
            <a:r>
              <a:rPr lang="en-US" sz="1800" i="1" dirty="0" err="1">
                <a:effectLst/>
                <a:latin typeface="Times New Roman" panose="02020603050405020304" pitchFamily="18" charset="0"/>
                <a:ea typeface="Calibri" panose="020F0502020204030204" pitchFamily="34" charset="0"/>
              </a:rPr>
              <a:t>Hãy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sống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sao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a:t>
            </a:r>
            <a:r>
              <a:rPr lang="en-US" sz="1800" i="1" dirty="0">
                <a:effectLst/>
                <a:latin typeface="Times New Roman" panose="02020603050405020304" pitchFamily="18" charset="0"/>
                <a:ea typeface="Calibri" panose="020F0502020204030204" pitchFamily="34" charset="0"/>
              </a:rPr>
              <a:t>, ta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thể</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mỉm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cười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mãn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nguyện</a:t>
            </a:r>
            <a:r>
              <a:rPr lang="en-US" sz="1800" i="1"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err="1">
                <a:effectLst/>
                <a:latin typeface="Times New Roman" panose="02020603050405020304" pitchFamily="18" charset="0"/>
                <a:ea typeface="Calibri" panose="020F0502020204030204" pitchFamily="34" charset="0"/>
              </a:rPr>
              <a:t>Cuối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cùng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tôi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phải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thú</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nhận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rằng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tôi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chẳng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hiểu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mấy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cấu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trúc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nguyên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tử</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thành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vật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và</a:t>
            </a:r>
            <a:r>
              <a:rPr lang="en-US" sz="1800" i="1" dirty="0">
                <a:effectLst/>
                <a:latin typeface="Times New Roman" panose="02020603050405020304" pitchFamily="18" charset="0"/>
                <a:ea typeface="Calibri" panose="020F0502020204030204" pitchFamily="34" charset="0"/>
              </a:rPr>
              <a:t> con </a:t>
            </a:r>
            <a:r>
              <a:rPr lang="en-US" sz="1800" i="1" dirty="0" err="1">
                <a:effectLst/>
                <a:latin typeface="Times New Roman" panose="02020603050405020304" pitchFamily="18" charset="0"/>
                <a:ea typeface="Calibri" panose="020F0502020204030204" pitchFamily="34" charset="0"/>
              </a:rPr>
              <a:t>người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tôi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biết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chỉ</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đơn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giản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kết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quả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của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sự</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kết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hợp</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tế</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bào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nhiễm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sắc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thể</a:t>
            </a:r>
            <a:r>
              <a:rPr lang="en-US" sz="1800" i="1" dirty="0">
                <a:effectLst/>
                <a:latin typeface="Times New Roman" panose="02020603050405020304" pitchFamily="18" charset="0"/>
                <a:ea typeface="Calibri" panose="020F0502020204030204" pitchFamily="34" charset="0"/>
              </a:rPr>
              <a:t>, gen di </a:t>
            </a:r>
            <a:r>
              <a:rPr lang="en-US" sz="1800" i="1" dirty="0" err="1">
                <a:effectLst/>
                <a:latin typeface="Times New Roman" panose="02020603050405020304" pitchFamily="18" charset="0"/>
                <a:ea typeface="Calibri" panose="020F0502020204030204" pitchFamily="34" charset="0"/>
              </a:rPr>
              <a:t>truyền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phức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tạp</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ấy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từng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a:t>
            </a:r>
            <a:r>
              <a:rPr lang="en-US" sz="1800" i="1" dirty="0">
                <a:effectLst/>
                <a:latin typeface="Times New Roman" panose="02020603050405020304" pitchFamily="18" charset="0"/>
                <a:ea typeface="Calibri" panose="020F0502020204030204" pitchFamily="34" charset="0"/>
              </a:rPr>
              <a:t> con </a:t>
            </a:r>
            <a:r>
              <a:rPr lang="en-US" sz="1800" i="1" dirty="0" err="1">
                <a:effectLst/>
                <a:latin typeface="Times New Roman" panose="02020603050405020304" pitchFamily="18" charset="0"/>
                <a:ea typeface="Calibri" panose="020F0502020204030204" pitchFamily="34" charset="0"/>
              </a:rPr>
              <a:t>người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nhau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rằng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sự</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mặt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của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mỗi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người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chúng</a:t>
            </a:r>
            <a:r>
              <a:rPr lang="en-US" sz="1800" i="1" dirty="0">
                <a:effectLst/>
                <a:latin typeface="Times New Roman" panose="02020603050405020304" pitchFamily="18" charset="0"/>
                <a:ea typeface="Calibri" panose="020F0502020204030204" pitchFamily="34" charset="0"/>
              </a:rPr>
              <a:t> ta </a:t>
            </a:r>
            <a:r>
              <a:rPr lang="en-US" sz="1800" i="1" dirty="0" err="1">
                <a:effectLst/>
                <a:latin typeface="Times New Roman" panose="02020603050405020304" pitchFamily="18" charset="0"/>
                <a:ea typeface="Calibri" panose="020F0502020204030204" pitchFamily="34" charset="0"/>
              </a:rPr>
              <a:t>trên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thế</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giới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này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một</a:t>
            </a:r>
            <a:r>
              <a:rPr lang="en-US" sz="1800" i="1" dirty="0">
                <a:effectLst/>
                <a:latin typeface="Times New Roman" panose="02020603050405020304" pitchFamily="18" charset="0"/>
                <a:ea typeface="Calibri" panose="020F0502020204030204" pitchFamily="34" charset="0"/>
              </a:rPr>
              <a:t> ý </a:t>
            </a:r>
            <a:r>
              <a:rPr lang="en-US" sz="1800" i="1" dirty="0" err="1">
                <a:effectLst/>
                <a:latin typeface="Times New Roman" panose="02020603050405020304" pitchFamily="18" charset="0"/>
                <a:ea typeface="Calibri" panose="020F0502020204030204" pitchFamily="34" charset="0"/>
              </a:rPr>
              <a:t>nghĩa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định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nào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đó.Một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thời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gian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sống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của</a:t>
            </a:r>
            <a:r>
              <a:rPr lang="en-US" sz="1800" i="1" dirty="0">
                <a:effectLst/>
                <a:latin typeface="Times New Roman" panose="02020603050405020304" pitchFamily="18" charset="0"/>
                <a:ea typeface="Calibri" panose="020F0502020204030204" pitchFamily="34" charset="0"/>
              </a:rPr>
              <a:t> ta </a:t>
            </a:r>
            <a:r>
              <a:rPr lang="en-US" sz="1800" i="1" dirty="0" err="1">
                <a:effectLst/>
                <a:latin typeface="Times New Roman" panose="02020603050405020304" pitchFamily="18" charset="0"/>
                <a:ea typeface="Calibri" panose="020F0502020204030204" pitchFamily="34" charset="0"/>
              </a:rPr>
              <a:t>không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còn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nữa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chẳng</a:t>
            </a:r>
            <a:r>
              <a:rPr lang="en-US" sz="1800" i="1" dirty="0">
                <a:effectLst/>
                <a:latin typeface="Times New Roman" panose="02020603050405020304" pitchFamily="18" charset="0"/>
                <a:ea typeface="Calibri" panose="020F0502020204030204" pitchFamily="34" charset="0"/>
              </a:rPr>
              <a:t> ai </a:t>
            </a:r>
            <a:r>
              <a:rPr lang="en-US" sz="1800" i="1" dirty="0" err="1">
                <a:effectLst/>
                <a:latin typeface="Times New Roman" panose="02020603050405020304" pitchFamily="18" charset="0"/>
                <a:ea typeface="Calibri" panose="020F0502020204030204" pitchFamily="34" charset="0"/>
              </a:rPr>
              <a:t>khác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thể</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lấp</a:t>
            </a:r>
            <a:r>
              <a:rPr lang="en-US" sz="1800" i="1" dirty="0">
                <a:effectLst/>
                <a:latin typeface="Times New Roman" panose="02020603050405020304" pitchFamily="18" charset="0"/>
                <a:ea typeface="Calibri" panose="020F0502020204030204" pitchFamily="34" charset="0"/>
              </a:rPr>
              <a:t> được </a:t>
            </a:r>
            <a:r>
              <a:rPr lang="en-US" sz="1800" i="1" dirty="0" err="1">
                <a:effectLst/>
                <a:latin typeface="Times New Roman" panose="02020603050405020304" pitchFamily="18" charset="0"/>
                <a:ea typeface="Calibri" panose="020F0502020204030204" pitchFamily="34" charset="0"/>
              </a:rPr>
              <a:t>khoảng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trống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mỗi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chúng</a:t>
            </a:r>
            <a:r>
              <a:rPr lang="en-US" sz="1800" i="1" dirty="0">
                <a:effectLst/>
                <a:latin typeface="Times New Roman" panose="02020603050405020304" pitchFamily="18" charset="0"/>
                <a:ea typeface="Calibri" panose="020F0502020204030204" pitchFamily="34" charset="0"/>
              </a:rPr>
              <a:t> ta </a:t>
            </a:r>
            <a:r>
              <a:rPr lang="en-US" sz="1800" i="1" dirty="0" err="1">
                <a:effectLst/>
                <a:latin typeface="Times New Roman" panose="02020603050405020304" pitchFamily="18" charset="0"/>
                <a:ea typeface="Calibri" panose="020F0502020204030204" pitchFamily="34" charset="0"/>
              </a:rPr>
              <a:t>để</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phía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sau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mình</a:t>
            </a:r>
            <a:r>
              <a:rPr lang="en-US" sz="1800" i="1"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Xuất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phát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của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chúng</a:t>
            </a:r>
            <a:r>
              <a:rPr lang="en-US" sz="1800" i="1" dirty="0">
                <a:effectLst/>
                <a:latin typeface="Times New Roman" panose="02020603050405020304" pitchFamily="18" charset="0"/>
                <a:ea typeface="Calibri" panose="020F0502020204030204" pitchFamily="34" charset="0"/>
              </a:rPr>
              <a:t> ta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mặt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sinh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học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thể</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giống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nhau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nhưng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mỗi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người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quyền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năng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riêng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để</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tạo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sự</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biệt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độc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đáo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sẽ</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gì</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thì</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tùy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vào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chính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bạn</a:t>
            </a:r>
            <a:r>
              <a:rPr lang="en-US" sz="1800" i="1"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dirty="0">
                <a:effectLst/>
                <a:latin typeface="Times New Roman" panose="02020603050405020304" pitchFamily="18" charset="0"/>
                <a:ea typeface="Calibri" panose="020F0502020204030204" pitchFamily="34" charset="0"/>
              </a:rPr>
              <a:t>(</a:t>
            </a:r>
            <a:r>
              <a:rPr lang="en-US" sz="1800" i="1" dirty="0" err="1">
                <a:effectLst/>
                <a:latin typeface="Times New Roman" panose="02020603050405020304" pitchFamily="18" charset="0"/>
                <a:ea typeface="Calibri" panose="020F0502020204030204" pitchFamily="34" charset="0"/>
              </a:rPr>
              <a:t>Trích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Hạt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giống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tâm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hồn</a:t>
            </a:r>
            <a:r>
              <a:rPr lang="en-US" sz="1800" i="1" dirty="0">
                <a:effectLst/>
                <a:latin typeface="Times New Roman" panose="02020603050405020304" pitchFamily="18" charset="0"/>
                <a:ea typeface="Calibri" panose="020F0502020204030204" pitchFamily="34" charset="0"/>
              </a:rPr>
              <a:t>”, NXB </a:t>
            </a:r>
            <a:r>
              <a:rPr lang="en-US" sz="1800" i="1" dirty="0" err="1">
                <a:effectLst/>
                <a:latin typeface="Times New Roman" panose="02020603050405020304" pitchFamily="18" charset="0"/>
                <a:ea typeface="Calibri" panose="020F0502020204030204" pitchFamily="34" charset="0"/>
              </a:rPr>
              <a:t>Tổng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hợp</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thành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phố</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Hồ</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Chí</a:t>
            </a:r>
            <a:r>
              <a:rPr lang="en-US" sz="1800" i="1" dirty="0">
                <a:effectLst/>
                <a:latin typeface="Times New Roman" panose="02020603050405020304" pitchFamily="18" charset="0"/>
                <a:ea typeface="Calibri" panose="020F0502020204030204" pitchFamily="34" charset="0"/>
              </a:rPr>
              <a:t> Minh, tr.140,141)</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22064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7" name="TextBox 6">
            <a:extLst>
              <a:ext uri="{FF2B5EF4-FFF2-40B4-BE49-F238E27FC236}">
                <a16:creationId xmlns:a16="http://schemas.microsoft.com/office/drawing/2014/main" id="{78168B57-135E-4A60-91B8-2B2D24E1A683}"/>
              </a:ext>
            </a:extLst>
          </p:cNvPr>
          <p:cNvSpPr txBox="1"/>
          <p:nvPr/>
        </p:nvSpPr>
        <p:spPr>
          <a:xfrm>
            <a:off x="0" y="762000"/>
            <a:ext cx="9154160" cy="4723024"/>
          </a:xfrm>
          <a:prstGeom prst="rect">
            <a:avLst/>
          </a:prstGeom>
          <a:noFill/>
        </p:spPr>
        <p:txBody>
          <a:bodyPr wrap="square" rtlCol="0">
            <a:spAutoFit/>
          </a:bodyPr>
          <a:lstStyle/>
          <a:p>
            <a:pPr marL="0" marR="0" indent="0" algn="just">
              <a:lnSpc>
                <a:spcPct val="118000"/>
              </a:lnSpc>
              <a:spcBef>
                <a:spcPts val="0"/>
              </a:spcBef>
              <a:spcAft>
                <a:spcPts val="200"/>
              </a:spcAft>
            </a:pPr>
            <a:r>
              <a:rPr lang="en-US" sz="2400" b="1" dirty="0" err="1">
                <a:effectLst/>
                <a:latin typeface="Times New Roman" panose="02020603050405020304" pitchFamily="18" charset="0"/>
                <a:ea typeface="Calibri" panose="020F0502020204030204" pitchFamily="34" charset="0"/>
              </a:rPr>
              <a:t>Câu</a:t>
            </a:r>
            <a:r>
              <a:rPr lang="en-US" sz="2400" b="1" dirty="0">
                <a:effectLst/>
                <a:latin typeface="Times New Roman" panose="02020603050405020304" pitchFamily="18" charset="0"/>
                <a:ea typeface="Calibri" panose="020F0502020204030204" pitchFamily="34" charset="0"/>
              </a:rPr>
              <a:t> 1. </a:t>
            </a:r>
            <a:r>
              <a:rPr lang="en-US" sz="2400" dirty="0" err="1">
                <a:effectLst/>
                <a:latin typeface="Times New Roman" panose="02020603050405020304" pitchFamily="18" charset="0"/>
                <a:ea typeface="Calibri" panose="020F0502020204030204" pitchFamily="34" charset="0"/>
              </a:rPr>
              <a:t>Xác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định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thức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biểu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chính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trên</a:t>
            </a:r>
            <a:r>
              <a:rPr lang="en-US" sz="24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200"/>
              </a:spcAft>
            </a:pPr>
            <a:r>
              <a:rPr lang="en-US" sz="2400" b="1" dirty="0" err="1">
                <a:effectLst/>
                <a:latin typeface="Times New Roman" panose="02020603050405020304" pitchFamily="18" charset="0"/>
                <a:ea typeface="Calibri" panose="020F0502020204030204" pitchFamily="34" charset="0"/>
              </a:rPr>
              <a:t>Câu</a:t>
            </a:r>
            <a:r>
              <a:rPr lang="en-US" sz="2400" b="1" dirty="0">
                <a:effectLst/>
                <a:latin typeface="Times New Roman" panose="02020603050405020304" pitchFamily="18" charset="0"/>
                <a:ea typeface="Calibri" panose="020F0502020204030204" pitchFamily="34" charset="0"/>
              </a:rPr>
              <a:t> 2. </a:t>
            </a:r>
            <a:r>
              <a:rPr lang="en-US" sz="2400" dirty="0" err="1">
                <a:effectLst/>
                <a:latin typeface="Times New Roman" panose="02020603050405020304" pitchFamily="18" charset="0"/>
                <a:ea typeface="Calibri" panose="020F0502020204030204" pitchFamily="34" charset="0"/>
              </a:rPr>
              <a:t>Tìm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đoạn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lí</a:t>
            </a:r>
            <a:r>
              <a:rPr lang="en-US" sz="2400" dirty="0">
                <a:effectLst/>
                <a:latin typeface="Times New Roman" panose="02020603050405020304" pitchFamily="18" charset="0"/>
                <a:ea typeface="Calibri" panose="020F0502020204030204" pitchFamily="34" charset="0"/>
              </a:rPr>
              <a:t> do </a:t>
            </a:r>
            <a:r>
              <a:rPr lang="en-US" sz="2400" dirty="0" err="1">
                <a:effectLst/>
                <a:latin typeface="Times New Roman" panose="02020603050405020304" pitchFamily="18" charset="0"/>
                <a:ea typeface="Calibri" panose="020F0502020204030204" pitchFamily="34" charset="0"/>
              </a:rPr>
              <a:t>tác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khuyên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hãy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ngừng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tìm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kiếm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hỏi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điều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chưa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biết</a:t>
            </a:r>
            <a:r>
              <a:rPr lang="en-US" sz="24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20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a:t>
            </a:r>
          </a:p>
          <a:p>
            <a:pPr marL="0" marR="0" indent="0" algn="just">
              <a:lnSpc>
                <a:spcPct val="118000"/>
              </a:lnSpc>
              <a:spcBef>
                <a:spcPts val="0"/>
              </a:spcBef>
              <a:spcAft>
                <a:spcPts val="20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4. </a:t>
            </a: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b="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a:t>
            </a:r>
            <a:r>
              <a:rPr lang="en-US" sz="2400" dirty="0" err="1">
                <a:effectLst/>
                <a:latin typeface="Times New Roman" panose="02020603050405020304" pitchFamily="18" charset="0"/>
                <a:ea typeface="Calibri" panose="020F0502020204030204" pitchFamily="34" charset="0"/>
              </a:rPr>
              <a:t>rạng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ngữ</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câu</a:t>
            </a:r>
            <a:r>
              <a:rPr lang="en-US" sz="2400" dirty="0">
                <a:effectLst/>
                <a:latin typeface="Times New Roman" panose="02020603050405020304" pitchFamily="18" charset="0"/>
                <a:ea typeface="Calibri" panose="020F0502020204030204" pitchFamily="34" charset="0"/>
              </a:rPr>
              <a:t>: “</a:t>
            </a:r>
            <a:r>
              <a:rPr lang="en-US" sz="2400" i="1" dirty="0">
                <a:effectLst/>
                <a:latin typeface="Times New Roman" panose="02020603050405020304" pitchFamily="18" charset="0"/>
                <a:ea typeface="Calibri" panose="020F0502020204030204" pitchFamily="34" charset="0"/>
              </a:rPr>
              <a:t>Khi </a:t>
            </a:r>
            <a:r>
              <a:rPr lang="en-US" sz="2400" i="1" dirty="0" err="1">
                <a:effectLst/>
                <a:latin typeface="Times New Roman" panose="02020603050405020304" pitchFamily="18" charset="0"/>
                <a:ea typeface="Calibri" panose="020F0502020204030204" pitchFamily="34" charset="0"/>
              </a:rPr>
              <a:t>từ</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giã</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cõi</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đời</a:t>
            </a:r>
            <a:r>
              <a:rPr lang="en-US" sz="2400" i="1" dirty="0">
                <a:effectLst/>
                <a:latin typeface="Times New Roman" panose="02020603050405020304" pitchFamily="18" charset="0"/>
                <a:ea typeface="Calibri" panose="020F0502020204030204" pitchFamily="34" charset="0"/>
              </a:rPr>
              <a:t>, con </a:t>
            </a:r>
            <a:r>
              <a:rPr lang="en-US" sz="2400" i="1" dirty="0" err="1">
                <a:effectLst/>
                <a:latin typeface="Times New Roman" panose="02020603050405020304" pitchFamily="18" charset="0"/>
                <a:ea typeface="Calibri" panose="020F0502020204030204" pitchFamily="34" charset="0"/>
              </a:rPr>
              <a:t>người</a:t>
            </a:r>
            <a:r>
              <a:rPr lang="en-US" sz="2400" i="1" dirty="0">
                <a:effectLst/>
                <a:latin typeface="Times New Roman" panose="02020603050405020304" pitchFamily="18" charset="0"/>
                <a:ea typeface="Calibri" panose="020F0502020204030204" pitchFamily="34" charset="0"/>
              </a:rPr>
              <a:t> ta </a:t>
            </a:r>
            <a:r>
              <a:rPr lang="en-US" sz="2400" i="1" dirty="0" err="1">
                <a:effectLst/>
                <a:latin typeface="Times New Roman" panose="02020603050405020304" pitchFamily="18" charset="0"/>
                <a:ea typeface="Calibri" panose="020F0502020204030204" pitchFamily="34" charset="0"/>
              </a:rPr>
              <a:t>thường</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không</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hối</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tiếc</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về</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những</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điều</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mà</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mình</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làm</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mà</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lại</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tiếc</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nuối</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về</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những</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điều</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chưa</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làm</a:t>
            </a:r>
            <a:r>
              <a:rPr lang="en-US" sz="2400" i="1" dirty="0">
                <a:effectLst/>
                <a:latin typeface="Times New Roman" panose="02020603050405020304" pitchFamily="18" charset="0"/>
                <a:ea typeface="Calibri" panose="020F0502020204030204" pitchFamily="34" charset="0"/>
              </a:rPr>
              <a:t> được.”</a:t>
            </a:r>
            <a:r>
              <a:rPr lang="en-US" sz="2400" b="1" i="1"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 được </a:t>
            </a:r>
            <a:r>
              <a:rPr lang="en-US" sz="2400" dirty="0" err="1">
                <a:effectLst/>
                <a:latin typeface="Times New Roman" panose="02020603050405020304" pitchFamily="18" charset="0"/>
                <a:ea typeface="Calibri" panose="020F0502020204030204" pitchFamily="34" charset="0"/>
              </a:rPr>
              <a:t>dùng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chỉ</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gì</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sau</a:t>
            </a:r>
            <a:r>
              <a:rPr lang="en-US" sz="24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5.</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Em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đồng</a:t>
            </a:r>
            <a:r>
              <a:rPr lang="en-US" sz="2400" dirty="0">
                <a:effectLst/>
                <a:latin typeface="Times New Roman" panose="02020603050405020304" pitchFamily="18" charset="0"/>
                <a:ea typeface="Calibri" panose="020F0502020204030204" pitchFamily="34" charset="0"/>
              </a:rPr>
              <a:t> ý </a:t>
            </a:r>
            <a:r>
              <a:rPr lang="en-US" sz="2400" dirty="0" err="1">
                <a:effectLst/>
                <a:latin typeface="Times New Roman" panose="02020603050405020304" pitchFamily="18" charset="0"/>
                <a:ea typeface="Calibri" panose="020F0502020204030204" pitchFamily="34" charset="0"/>
              </a:rPr>
              <a:t>với</a:t>
            </a:r>
            <a:r>
              <a:rPr lang="en-US" sz="2400" dirty="0">
                <a:effectLst/>
                <a:latin typeface="Times New Roman" panose="02020603050405020304" pitchFamily="18" charset="0"/>
                <a:ea typeface="Calibri" panose="020F0502020204030204" pitchFamily="34" charset="0"/>
              </a:rPr>
              <a:t> ý </a:t>
            </a:r>
            <a:r>
              <a:rPr lang="en-US" sz="2400" dirty="0" err="1">
                <a:effectLst/>
                <a:latin typeface="Times New Roman" panose="02020603050405020304" pitchFamily="18" charset="0"/>
                <a:ea typeface="Calibri" panose="020F0502020204030204" pitchFamily="34" charset="0"/>
              </a:rPr>
              <a:t>kiến</a:t>
            </a:r>
            <a:r>
              <a:rPr lang="en-US" sz="2400"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mỗi</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người</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có</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quyền</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và</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khả</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năng</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riêng</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để</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tạo</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sự</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khác</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biệt</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độc</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đáo</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cho</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mình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Vì</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sao</a:t>
            </a:r>
            <a:r>
              <a:rPr lang="en-US" sz="2400" dirty="0">
                <a:effectLst/>
                <a:latin typeface="Times New Roman" panose="02020603050405020304" pitchFamily="18" charset="0"/>
                <a:ea typeface="Calibri" panose="020F0502020204030204" pitchFamily="34" charset="0"/>
              </a:rPr>
              <a:t>? </a:t>
            </a:r>
            <a:r>
              <a:rPr lang="vi-VN" sz="2400" dirty="0">
                <a:effectLst/>
                <a:latin typeface="Times New Roman" panose="02020603050405020304" pitchFamily="18" charset="0"/>
                <a:ea typeface="Calibri" panose="020F0502020204030204" pitchFamily="34" charset="0"/>
              </a:rPr>
              <a:t> (Vận dụng)</a:t>
            </a:r>
            <a:endParaRPr lang="en-US" sz="2400" dirty="0">
              <a:effectLst/>
              <a:latin typeface="Times New Roman" panose="02020603050405020304" pitchFamily="18" charset="0"/>
              <a:ea typeface="Times New Roman" panose="02020603050405020304" pitchFamily="18" charset="0"/>
            </a:endParaRPr>
          </a:p>
          <a:p>
            <a:pPr algn="just"/>
            <a:r>
              <a:rPr lang="en-US" sz="2400" b="1" dirty="0" err="1">
                <a:effectLst/>
                <a:latin typeface="Times New Roman" panose="02020603050405020304" pitchFamily="18" charset="0"/>
                <a:ea typeface="Calibri" panose="020F0502020204030204" pitchFamily="34" charset="0"/>
              </a:rPr>
              <a:t>Câu</a:t>
            </a:r>
            <a:r>
              <a:rPr lang="en-US" sz="2400" b="1" dirty="0">
                <a:effectLst/>
                <a:latin typeface="Times New Roman" panose="02020603050405020304" pitchFamily="18" charset="0"/>
                <a:ea typeface="Calibri" panose="020F0502020204030204" pitchFamily="34" charset="0"/>
              </a:rPr>
              <a:t> 6.</a:t>
            </a:r>
            <a:r>
              <a:rPr lang="en-US" sz="2400" dirty="0">
                <a:effectLst/>
                <a:latin typeface="Times New Roman" panose="02020603050405020304" pitchFamily="18" charset="0"/>
                <a:ea typeface="Calibri" panose="020F0502020204030204" pitchFamily="34" charset="0"/>
              </a:rPr>
              <a:t> Qua </a:t>
            </a:r>
            <a:r>
              <a:rPr lang="en-US" sz="2400" dirty="0" err="1">
                <a:effectLst/>
                <a:latin typeface="Times New Roman" panose="02020603050405020304" pitchFamily="18" charset="0"/>
                <a:ea typeface="Calibri" panose="020F0502020204030204" pitchFamily="34" charset="0"/>
              </a:rPr>
              <a:t>văn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em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hãy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rút</a:t>
            </a:r>
            <a:r>
              <a:rPr lang="en-US" sz="2400" dirty="0">
                <a:effectLst/>
                <a:latin typeface="Times New Roman" panose="02020603050405020304" pitchFamily="18" charset="0"/>
                <a:ea typeface="Calibri" panose="020F0502020204030204" pitchFamily="34" charset="0"/>
              </a:rPr>
              <a:t> ra </a:t>
            </a:r>
            <a:r>
              <a:rPr lang="en-US" sz="2400" dirty="0" err="1">
                <a:effectLst/>
                <a:latin typeface="Times New Roman" panose="02020603050405020304" pitchFamily="18" charset="0"/>
                <a:ea typeface="Calibri" panose="020F0502020204030204" pitchFamily="34" charset="0"/>
              </a:rPr>
              <a:t>cho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bài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cuộc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sống</a:t>
            </a:r>
            <a:r>
              <a:rPr lang="en-US" sz="2400"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366751566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04539CAB-8EFC-44E4-B610-C14C32E4ECD9}"/>
              </a:ext>
            </a:extLst>
          </p:cNvPr>
          <p:cNvSpPr txBox="1"/>
          <p:nvPr/>
        </p:nvSpPr>
        <p:spPr>
          <a:xfrm>
            <a:off x="0" y="685800"/>
            <a:ext cx="9067800" cy="6779292"/>
          </a:xfrm>
          <a:prstGeom prst="rect">
            <a:avLst/>
          </a:prstGeom>
          <a:noFill/>
        </p:spPr>
        <p:txBody>
          <a:bodyPr wrap="square" rtlCol="0">
            <a:spAutoFit/>
          </a:bodyPr>
          <a:lstStyle/>
          <a:p>
            <a:pPr marL="0" marR="0" indent="0" algn="ctr">
              <a:lnSpc>
                <a:spcPct val="118000"/>
              </a:lnSpc>
              <a:spcBef>
                <a:spcPts val="0"/>
              </a:spcBef>
              <a:spcAft>
                <a:spcPts val="200"/>
              </a:spcAft>
            </a:pPr>
            <a:r>
              <a:rPr lang="en-US" sz="2000" b="1" dirty="0" err="1">
                <a:effectLst/>
                <a:latin typeface="Times New Roman" panose="02020603050405020304" pitchFamily="18" charset="0"/>
                <a:ea typeface="Times New Roman" panose="02020603050405020304" pitchFamily="18" charset="0"/>
              </a:rPr>
              <a:t>Gợi</a:t>
            </a:r>
            <a:r>
              <a:rPr lang="en-US" sz="2000" b="1" dirty="0">
                <a:effectLst/>
                <a:latin typeface="Times New Roman" panose="02020603050405020304" pitchFamily="18" charset="0"/>
                <a:ea typeface="Times New Roman" panose="02020603050405020304" pitchFamily="18" charset="0"/>
              </a:rPr>
              <a:t> ý trả </a:t>
            </a:r>
            <a:r>
              <a:rPr lang="en-US" sz="2000" b="1" dirty="0" err="1">
                <a:effectLst/>
                <a:latin typeface="Times New Roman" panose="02020603050405020304" pitchFamily="18" charset="0"/>
                <a:ea typeface="Times New Roman" panose="02020603050405020304" pitchFamily="18" charset="0"/>
              </a:rPr>
              <a:t>lời</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200"/>
              </a:spcAft>
            </a:pPr>
            <a:r>
              <a:rPr lang="en-US" sz="2000" b="1" dirty="0" err="1">
                <a:effectLst/>
                <a:latin typeface="Times New Roman" panose="02020603050405020304" pitchFamily="18" charset="0"/>
                <a:ea typeface="Calibri" panose="020F0502020204030204" pitchFamily="34" charset="0"/>
              </a:rPr>
              <a:t>Câu</a:t>
            </a:r>
            <a:r>
              <a:rPr lang="en-US" sz="2000" b="1" dirty="0">
                <a:effectLst/>
                <a:latin typeface="Times New Roman" panose="02020603050405020304" pitchFamily="18" charset="0"/>
                <a:ea typeface="Calibri" panose="020F0502020204030204" pitchFamily="34" charset="0"/>
              </a:rPr>
              <a:t> 1. </a:t>
            </a:r>
            <a:r>
              <a:rPr lang="en-US" sz="2000" dirty="0" err="1">
                <a:effectLst/>
                <a:latin typeface="Times New Roman" panose="02020603050405020304" pitchFamily="18" charset="0"/>
                <a:ea typeface="Calibri" panose="020F0502020204030204" pitchFamily="34" charset="0"/>
              </a:rPr>
              <a:t>Xác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định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phương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thức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đạt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chính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của</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đoạn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trích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trên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là</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Nghị</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luận</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200"/>
              </a:spcAf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2. </a:t>
            </a:r>
            <a:r>
              <a:rPr lang="en-US" sz="2000" b="1"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Lí</a:t>
            </a:r>
            <a:r>
              <a:rPr lang="en-US" sz="2000" dirty="0">
                <a:effectLst/>
                <a:latin typeface="Times New Roman" panose="02020603050405020304" pitchFamily="18" charset="0"/>
                <a:ea typeface="Calibri" panose="020F0502020204030204" pitchFamily="34" charset="0"/>
              </a:rPr>
              <a:t> do </a:t>
            </a:r>
            <a:r>
              <a:rPr lang="en-US" sz="2000" dirty="0" err="1">
                <a:effectLst/>
                <a:latin typeface="Times New Roman" panose="02020603050405020304" pitchFamily="18" charset="0"/>
                <a:ea typeface="Calibri" panose="020F0502020204030204" pitchFamily="34" charset="0"/>
              </a:rPr>
              <a:t>tác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giả</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khuyên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hãy</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không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ngừng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tìm</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kiếm</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và</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học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hỏi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về</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những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điều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mình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chưa</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biết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là</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vì</a:t>
            </a:r>
            <a:r>
              <a:rPr lang="en-US" sz="2000" dirty="0">
                <a:effectLst/>
                <a:latin typeface="Times New Roman" panose="02020603050405020304" pitchFamily="18" charset="0"/>
                <a:ea typeface="Calibri" panose="020F0502020204030204" pitchFamily="34" charset="0"/>
              </a:rPr>
              <a:t>: Tri </a:t>
            </a:r>
            <a:r>
              <a:rPr lang="en-US" sz="2000" dirty="0" err="1">
                <a:effectLst/>
                <a:latin typeface="Times New Roman" panose="02020603050405020304" pitchFamily="18" charset="0"/>
                <a:ea typeface="Calibri" panose="020F0502020204030204" pitchFamily="34" charset="0"/>
              </a:rPr>
              <a:t>thức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là</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vô</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hạn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nên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chẳng</a:t>
            </a:r>
            <a:r>
              <a:rPr lang="en-US" sz="2000" dirty="0">
                <a:effectLst/>
                <a:latin typeface="Times New Roman" panose="02020603050405020304" pitchFamily="18" charset="0"/>
                <a:ea typeface="Calibri" panose="020F0502020204030204" pitchFamily="34" charset="0"/>
              </a:rPr>
              <a:t> ai </a:t>
            </a:r>
            <a:r>
              <a:rPr lang="en-US" sz="2000" dirty="0" err="1">
                <a:effectLst/>
                <a:latin typeface="Times New Roman" panose="02020603050405020304" pitchFamily="18" charset="0"/>
                <a:ea typeface="Calibri" panose="020F0502020204030204" pitchFamily="34" charset="0"/>
              </a:rPr>
              <a:t>có</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thể</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biết</a:t>
            </a:r>
            <a:r>
              <a:rPr lang="en-US" sz="2000" dirty="0">
                <a:effectLst/>
                <a:latin typeface="Times New Roman" panose="02020603050405020304" pitchFamily="18" charset="0"/>
                <a:ea typeface="Calibri" panose="020F0502020204030204" pitchFamily="34" charset="0"/>
              </a:rPr>
              <a:t> được </a:t>
            </a:r>
            <a:r>
              <a:rPr lang="en-US" sz="2000" dirty="0" err="1">
                <a:effectLst/>
                <a:latin typeface="Times New Roman" panose="02020603050405020304" pitchFamily="18" charset="0"/>
                <a:ea typeface="Calibri" panose="020F0502020204030204" pitchFamily="34" charset="0"/>
              </a:rPr>
              <a:t>tất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cả</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một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cách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toàn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diện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và</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chắc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chắn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cả</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200"/>
              </a:spcAft>
            </a:pPr>
            <a:r>
              <a:rPr lang="en-US" sz="2000" b="1" dirty="0" err="1">
                <a:effectLst/>
                <a:latin typeface="Times New Roman" panose="02020603050405020304" pitchFamily="18" charset="0"/>
                <a:ea typeface="Calibri" panose="020F0502020204030204" pitchFamily="34" charset="0"/>
              </a:rPr>
              <a:t>Câu</a:t>
            </a:r>
            <a:r>
              <a:rPr lang="en-US" sz="2000" b="1" dirty="0">
                <a:effectLst/>
                <a:latin typeface="Times New Roman" panose="02020603050405020304" pitchFamily="18" charset="0"/>
                <a:ea typeface="Calibri" panose="020F0502020204030204" pitchFamily="34" charset="0"/>
              </a:rPr>
              <a:t> 3.</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Nội</a:t>
            </a:r>
            <a:r>
              <a:rPr lang="en-US" sz="2000" dirty="0">
                <a:effectLst/>
                <a:latin typeface="Times New Roman" panose="02020603050405020304" pitchFamily="18" charset="0"/>
                <a:ea typeface="Calibri" panose="020F0502020204030204" pitchFamily="34" charset="0"/>
              </a:rPr>
              <a:t> dung </a:t>
            </a:r>
            <a:r>
              <a:rPr lang="en-US" sz="2000" dirty="0" err="1">
                <a:effectLst/>
                <a:latin typeface="Times New Roman" panose="02020603050405020304" pitchFamily="18" charset="0"/>
                <a:ea typeface="Calibri" panose="020F0502020204030204" pitchFamily="34" charset="0"/>
              </a:rPr>
              <a:t>của</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đoạn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trích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trên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là</a:t>
            </a:r>
            <a:r>
              <a:rPr lang="en-US" sz="2000" dirty="0">
                <a:effectLst/>
                <a:latin typeface="Times New Roman" panose="02020603050405020304" pitchFamily="18" charset="0"/>
                <a:ea typeface="Calibri" panose="020F0502020204030204" pitchFamily="34" charset="0"/>
              </a:rPr>
              <a:t>: Ý </a:t>
            </a:r>
            <a:r>
              <a:rPr lang="en-US" sz="2000" dirty="0" err="1">
                <a:effectLst/>
                <a:latin typeface="Times New Roman" panose="02020603050405020304" pitchFamily="18" charset="0"/>
                <a:ea typeface="Calibri" panose="020F0502020204030204" pitchFamily="34" charset="0"/>
              </a:rPr>
              <a:t>thức</a:t>
            </a:r>
            <a:r>
              <a:rPr lang="en-US" sz="2000" dirty="0">
                <a:effectLst/>
                <a:latin typeface="Times New Roman" panose="02020603050405020304" pitchFamily="18" charset="0"/>
                <a:ea typeface="Calibri" panose="020F0502020204030204" pitchFamily="34" charset="0"/>
              </a:rPr>
              <a:t> chia </a:t>
            </a:r>
            <a:r>
              <a:rPr lang="en-US" sz="2000" dirty="0" err="1">
                <a:effectLst/>
                <a:latin typeface="Times New Roman" panose="02020603050405020304" pitchFamily="18" charset="0"/>
                <a:ea typeface="Calibri" panose="020F0502020204030204" pitchFamily="34" charset="0"/>
              </a:rPr>
              <a:t>sẻ</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giúp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đỡ</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mọi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người</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200"/>
              </a:spcAf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4. </a:t>
            </a:r>
            <a:r>
              <a:rPr lang="en-US" sz="2000" dirty="0" err="1">
                <a:effectLst/>
                <a:latin typeface="Times New Roman" panose="02020603050405020304" pitchFamily="18" charset="0"/>
                <a:ea typeface="Times New Roman" panose="02020603050405020304" pitchFamily="18" charset="0"/>
              </a:rPr>
              <a:t>Trạng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ngữ</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b="1"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rPr>
              <a:t>: “</a:t>
            </a:r>
            <a:r>
              <a:rPr lang="en-US" sz="2000" i="1" dirty="0">
                <a:effectLst/>
                <a:latin typeface="Times New Roman" panose="02020603050405020304" pitchFamily="18" charset="0"/>
                <a:ea typeface="Calibri" panose="020F0502020204030204" pitchFamily="34" charset="0"/>
              </a:rPr>
              <a:t>Khi </a:t>
            </a:r>
            <a:r>
              <a:rPr lang="en-US" sz="2000" i="1" dirty="0" err="1">
                <a:effectLst/>
                <a:latin typeface="Times New Roman" panose="02020603050405020304" pitchFamily="18" charset="0"/>
                <a:ea typeface="Calibri" panose="020F0502020204030204" pitchFamily="34" charset="0"/>
              </a:rPr>
              <a:t>từ</a:t>
            </a:r>
            <a:r>
              <a:rPr lang="en-US" sz="2000" i="1" dirty="0">
                <a:effectLst/>
                <a:latin typeface="Times New Roman" panose="02020603050405020304" pitchFamily="18" charset="0"/>
                <a:ea typeface="Calibri" panose="020F0502020204030204" pitchFamily="34" charset="0"/>
              </a:rPr>
              <a:t> </a:t>
            </a:r>
            <a:r>
              <a:rPr lang="en-US" sz="2000" i="1" dirty="0" err="1">
                <a:effectLst/>
                <a:latin typeface="Times New Roman" panose="02020603050405020304" pitchFamily="18" charset="0"/>
                <a:ea typeface="Calibri" panose="020F0502020204030204" pitchFamily="34" charset="0"/>
              </a:rPr>
              <a:t>giã</a:t>
            </a:r>
            <a:r>
              <a:rPr lang="en-US" sz="2000" i="1" dirty="0">
                <a:effectLst/>
                <a:latin typeface="Times New Roman" panose="02020603050405020304" pitchFamily="18" charset="0"/>
                <a:ea typeface="Calibri" panose="020F0502020204030204" pitchFamily="34" charset="0"/>
              </a:rPr>
              <a:t> </a:t>
            </a:r>
            <a:r>
              <a:rPr lang="en-US" sz="2000" i="1" dirty="0" err="1">
                <a:effectLst/>
                <a:latin typeface="Times New Roman" panose="02020603050405020304" pitchFamily="18" charset="0"/>
                <a:ea typeface="Calibri" panose="020F0502020204030204" pitchFamily="34" charset="0"/>
              </a:rPr>
              <a:t>cõi</a:t>
            </a:r>
            <a:r>
              <a:rPr lang="en-US" sz="2000" i="1" dirty="0">
                <a:effectLst/>
                <a:latin typeface="Times New Roman" panose="02020603050405020304" pitchFamily="18" charset="0"/>
                <a:ea typeface="Calibri" panose="020F0502020204030204" pitchFamily="34" charset="0"/>
              </a:rPr>
              <a:t> </a:t>
            </a:r>
            <a:r>
              <a:rPr lang="en-US" sz="2000" i="1" dirty="0" err="1">
                <a:effectLst/>
                <a:latin typeface="Times New Roman" panose="02020603050405020304" pitchFamily="18" charset="0"/>
                <a:ea typeface="Calibri" panose="020F0502020204030204" pitchFamily="34" charset="0"/>
              </a:rPr>
              <a:t>đời</a:t>
            </a:r>
            <a:r>
              <a:rPr lang="en-US" sz="2000" i="1"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chỉ</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phương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tiện</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5. </a:t>
            </a:r>
            <a:r>
              <a:rPr lang="en-US" sz="2000" dirty="0" err="1">
                <a:effectLst/>
                <a:latin typeface="Times New Roman" panose="02020603050405020304" pitchFamily="18" charset="0"/>
                <a:ea typeface="Calibri" panose="020F0502020204030204" pitchFamily="34" charset="0"/>
              </a:rPr>
              <a:t>Học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sinh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nêu</a:t>
            </a:r>
            <a:r>
              <a:rPr lang="en-US" sz="2000" dirty="0">
                <a:effectLst/>
                <a:latin typeface="Times New Roman" panose="02020603050405020304" pitchFamily="18" charset="0"/>
                <a:ea typeface="Calibri" panose="020F0502020204030204" pitchFamily="34" charset="0"/>
              </a:rPr>
              <a:t> được </a:t>
            </a:r>
            <a:r>
              <a:rPr lang="en-US" sz="2000" dirty="0" err="1">
                <a:effectLst/>
                <a:latin typeface="Times New Roman" panose="02020603050405020304" pitchFamily="18" charset="0"/>
                <a:ea typeface="Calibri" panose="020F0502020204030204" pitchFamily="34" charset="0"/>
              </a:rPr>
              <a:t>quan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riêng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của</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bản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thân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đồng</a:t>
            </a:r>
            <a:r>
              <a:rPr lang="en-US" sz="2000" dirty="0">
                <a:effectLst/>
                <a:latin typeface="Times New Roman" panose="02020603050405020304" pitchFamily="18" charset="0"/>
                <a:ea typeface="Calibri" panose="020F0502020204030204" pitchFamily="34" charset="0"/>
              </a:rPr>
              <a:t> ý/</a:t>
            </a:r>
            <a:r>
              <a:rPr lang="en-US" sz="2000" dirty="0" err="1">
                <a:effectLst/>
                <a:latin typeface="Times New Roman" panose="02020603050405020304" pitchFamily="18" charset="0"/>
                <a:ea typeface="Calibri" panose="020F0502020204030204" pitchFamily="34" charset="0"/>
              </a:rPr>
              <a:t>không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đồng</a:t>
            </a:r>
            <a:r>
              <a:rPr lang="en-US" sz="2000" dirty="0">
                <a:effectLst/>
                <a:latin typeface="Times New Roman" panose="02020603050405020304" pitchFamily="18" charset="0"/>
                <a:ea typeface="Calibri" panose="020F0502020204030204" pitchFamily="34" charset="0"/>
              </a:rPr>
              <a:t> ý.</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err="1">
                <a:effectLst/>
                <a:latin typeface="Times New Roman" panose="02020603050405020304" pitchFamily="18" charset="0"/>
                <a:ea typeface="Calibri" panose="020F0502020204030204" pitchFamily="34" charset="0"/>
              </a:rPr>
              <a:t>Lí</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giải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phù</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hợp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Có</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thể</a:t>
            </a:r>
            <a:r>
              <a:rPr lang="en-US" sz="2000" dirty="0">
                <a:effectLst/>
                <a:latin typeface="Times New Roman" panose="02020603050405020304" pitchFamily="18" charset="0"/>
                <a:ea typeface="Calibri" panose="020F0502020204030204" pitchFamily="34" charset="0"/>
              </a:rPr>
              <a:t> HS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đạt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theo</a:t>
            </a:r>
            <a:r>
              <a:rPr lang="en-US" sz="2000" dirty="0">
                <a:effectLst/>
                <a:latin typeface="Times New Roman" panose="02020603050405020304" pitchFamily="18" charset="0"/>
                <a:ea typeface="Calibri" panose="020F0502020204030204" pitchFamily="34" charset="0"/>
              </a:rPr>
              <a:t> ý </a:t>
            </a:r>
            <a:r>
              <a:rPr lang="en-US" sz="2000" dirty="0" err="1">
                <a:effectLst/>
                <a:latin typeface="Times New Roman" panose="02020603050405020304" pitchFamily="18" charset="0"/>
                <a:ea typeface="Calibri" panose="020F0502020204030204" pitchFamily="34" charset="0"/>
              </a:rPr>
              <a:t>sau</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Times New Roman" panose="02020603050405020304" pitchFamily="18" charset="0"/>
                <a:ea typeface="Calibri" panose="020F0502020204030204" pitchFamily="34" charset="0"/>
              </a:rPr>
              <a:t>-</a:t>
            </a:r>
            <a:r>
              <a:rPr lang="en-US" sz="2000" dirty="0" err="1">
                <a:effectLst/>
                <a:latin typeface="Times New Roman" panose="02020603050405020304" pitchFamily="18" charset="0"/>
                <a:ea typeface="Calibri" panose="020F0502020204030204" pitchFamily="34" charset="0"/>
              </a:rPr>
              <a:t>Vì</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sao</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em</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đồng</a:t>
            </a:r>
            <a:r>
              <a:rPr lang="en-US" sz="2000" dirty="0">
                <a:effectLst/>
                <a:latin typeface="Times New Roman" panose="02020603050405020304" pitchFamily="18" charset="0"/>
                <a:ea typeface="Calibri" panose="020F0502020204030204" pitchFamily="34" charset="0"/>
              </a:rPr>
              <a:t> ý? ( </a:t>
            </a:r>
            <a:r>
              <a:rPr lang="en-US" sz="2000" dirty="0" err="1">
                <a:effectLst/>
                <a:latin typeface="Times New Roman" panose="02020603050405020304" pitchFamily="18" charset="0"/>
                <a:ea typeface="Calibri" panose="020F0502020204030204" pitchFamily="34" charset="0"/>
              </a:rPr>
              <a:t>vì</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mỗi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người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là</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một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cá</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thể</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riêng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biệt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có</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sở</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thích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khả</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năng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riêng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có</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quyền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tạo</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dựng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phong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cách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riêng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của</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mình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nó</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không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ngược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chuẩn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mực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xã</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hôi</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200"/>
              </a:spcAft>
            </a:pPr>
            <a:r>
              <a:rPr lang="en-US" sz="2000" dirty="0">
                <a:effectLst/>
                <a:latin typeface="Times New Roman" panose="02020603050405020304" pitchFamily="18" charset="0"/>
                <a:ea typeface="Calibri" panose="020F0502020204030204" pitchFamily="34" charset="0"/>
              </a:rPr>
              <a:t>-</a:t>
            </a:r>
            <a:r>
              <a:rPr lang="en-US" sz="2000" dirty="0" err="1">
                <a:effectLst/>
                <a:latin typeface="Times New Roman" panose="02020603050405020304" pitchFamily="18" charset="0"/>
                <a:ea typeface="Calibri" panose="020F0502020204030204" pitchFamily="34" charset="0"/>
              </a:rPr>
              <a:t>Vì</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sao</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em</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không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đồng</a:t>
            </a:r>
            <a:r>
              <a:rPr lang="en-US" sz="2000" dirty="0">
                <a:effectLst/>
                <a:latin typeface="Times New Roman" panose="02020603050405020304" pitchFamily="18" charset="0"/>
                <a:ea typeface="Calibri" panose="020F0502020204030204" pitchFamily="34" charset="0"/>
              </a:rPr>
              <a:t> ý?( </a:t>
            </a:r>
            <a:r>
              <a:rPr lang="en-US" sz="2000" dirty="0" err="1">
                <a:effectLst/>
                <a:latin typeface="Times New Roman" panose="02020603050405020304" pitchFamily="18" charset="0"/>
                <a:ea typeface="Calibri" panose="020F0502020204030204" pitchFamily="34" charset="0"/>
              </a:rPr>
              <a:t>vì</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mỗi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cá</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nhân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là</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một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tế</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bào</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của</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xã</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hội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nếu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chúng</a:t>
            </a:r>
            <a:r>
              <a:rPr lang="en-US" sz="2000" dirty="0">
                <a:effectLst/>
                <a:latin typeface="Times New Roman" panose="02020603050405020304" pitchFamily="18" charset="0"/>
                <a:ea typeface="Calibri" panose="020F0502020204030204" pitchFamily="34" charset="0"/>
              </a:rPr>
              <a:t> ta </a:t>
            </a:r>
            <a:r>
              <a:rPr lang="en-US" sz="2000" dirty="0" err="1">
                <a:effectLst/>
                <a:latin typeface="Times New Roman" panose="02020603050405020304" pitchFamily="18" charset="0"/>
                <a:ea typeface="Calibri" panose="020F0502020204030204" pitchFamily="34" charset="0"/>
              </a:rPr>
              <a:t>quá</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khác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biệt</a:t>
            </a:r>
            <a:r>
              <a:rPr lang="en-US" sz="2000" dirty="0">
                <a:effectLst/>
                <a:latin typeface="Times New Roman" panose="02020603050405020304" pitchFamily="18" charset="0"/>
                <a:ea typeface="Calibri" panose="020F0502020204030204" pitchFamily="34" charset="0"/>
              </a:rPr>
              <a:t> so </a:t>
            </a:r>
            <a:r>
              <a:rPr lang="en-US" sz="2000" dirty="0" err="1">
                <a:effectLst/>
                <a:latin typeface="Times New Roman" panose="02020603050405020304" pitchFamily="18" charset="0"/>
                <a:ea typeface="Calibri" panose="020F0502020204030204" pitchFamily="34" charset="0"/>
              </a:rPr>
              <a:t>với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cái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chung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sẽ</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dễ</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bị</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tách</a:t>
            </a:r>
            <a:r>
              <a:rPr lang="en-US" sz="2000" dirty="0">
                <a:effectLst/>
                <a:latin typeface="Times New Roman" panose="02020603050405020304" pitchFamily="18" charset="0"/>
                <a:ea typeface="Calibri" panose="020F0502020204030204" pitchFamily="34" charset="0"/>
              </a:rPr>
              <a:t> ra </a:t>
            </a:r>
            <a:r>
              <a:rPr lang="en-US" sz="2000" dirty="0" err="1">
                <a:effectLst/>
                <a:latin typeface="Times New Roman" panose="02020603050405020304" pitchFamily="18" charset="0"/>
                <a:ea typeface="Calibri" panose="020F0502020204030204" pitchFamily="34" charset="0"/>
              </a:rPr>
              <a:t>khỏi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tập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thể</a:t>
            </a:r>
            <a:r>
              <a:rPr lang="en-US" sz="2000" dirty="0">
                <a:effectLst/>
                <a:latin typeface="Times New Roman" panose="02020603050405020304" pitchFamily="18" charset="0"/>
                <a:ea typeface="Calibri" panose="020F0502020204030204" pitchFamily="34" charset="0"/>
              </a:rPr>
              <a:t>….</a:t>
            </a:r>
            <a:r>
              <a:rPr lang="en-US" sz="2000" dirty="0" err="1">
                <a:effectLst/>
                <a:latin typeface="Times New Roman" panose="02020603050405020304" pitchFamily="18" charset="0"/>
                <a:ea typeface="Calibri" panose="020F0502020204030204" pitchFamily="34" charset="0"/>
              </a:rPr>
              <a:t>vv</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effectLst/>
                <a:latin typeface="Times New Roman" panose="02020603050405020304" pitchFamily="18" charset="0"/>
                <a:ea typeface="Calibri" panose="020F0502020204030204" pitchFamily="34" charset="0"/>
              </a:rPr>
              <a:t>Câu</a:t>
            </a:r>
            <a:r>
              <a:rPr lang="en-US" sz="2000" b="1" dirty="0">
                <a:effectLst/>
                <a:latin typeface="Times New Roman" panose="02020603050405020304" pitchFamily="18" charset="0"/>
                <a:ea typeface="Calibri" panose="020F0502020204030204" pitchFamily="34" charset="0"/>
              </a:rPr>
              <a:t> 6.</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Học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sinh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nêu</a:t>
            </a:r>
            <a:r>
              <a:rPr lang="en-US" sz="2000" dirty="0">
                <a:effectLst/>
                <a:latin typeface="Times New Roman" panose="02020603050405020304" pitchFamily="18" charset="0"/>
                <a:ea typeface="Calibri" panose="020F0502020204030204" pitchFamily="34" charset="0"/>
              </a:rPr>
              <a:t> được </a:t>
            </a:r>
            <a:r>
              <a:rPr lang="en-US" sz="2000" dirty="0" err="1">
                <a:effectLst/>
                <a:latin typeface="Times New Roman" panose="02020603050405020304" pitchFamily="18" charset="0"/>
                <a:ea typeface="Calibri" panose="020F0502020204030204" pitchFamily="34" charset="0"/>
              </a:rPr>
              <a:t>cụ</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thể</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bài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học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rút</a:t>
            </a:r>
            <a:r>
              <a:rPr lang="en-US" sz="2000" dirty="0">
                <a:effectLst/>
                <a:latin typeface="Times New Roman" panose="02020603050405020304" pitchFamily="18" charset="0"/>
                <a:ea typeface="Calibri" panose="020F0502020204030204" pitchFamily="34" charset="0"/>
              </a:rPr>
              <a:t> ra </a:t>
            </a:r>
            <a:r>
              <a:rPr lang="en-US" sz="2000" dirty="0" err="1">
                <a:effectLst/>
                <a:latin typeface="Times New Roman" panose="02020603050405020304" pitchFamily="18" charset="0"/>
                <a:ea typeface="Calibri" panose="020F0502020204030204" pitchFamily="34" charset="0"/>
              </a:rPr>
              <a:t>từ</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văn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bản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Ví</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dụ</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200"/>
              </a:spcAft>
            </a:pPr>
            <a:r>
              <a:rPr lang="en-US" sz="2000" dirty="0">
                <a:effectLst/>
                <a:latin typeface="Times New Roman" panose="02020603050405020304" pitchFamily="18" charset="0"/>
                <a:ea typeface="Calibri" panose="020F0502020204030204" pitchFamily="34" charset="0"/>
              </a:rPr>
              <a:t>-</a:t>
            </a:r>
            <a:r>
              <a:rPr lang="en-US" sz="2000" dirty="0" err="1">
                <a:effectLst/>
                <a:latin typeface="Times New Roman" panose="02020603050405020304" pitchFamily="18" charset="0"/>
                <a:ea typeface="Calibri" panose="020F0502020204030204" pitchFamily="34" charset="0"/>
              </a:rPr>
              <a:t>Nên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nâng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cao</a:t>
            </a:r>
            <a:r>
              <a:rPr lang="en-US" sz="2000" dirty="0">
                <a:effectLst/>
                <a:latin typeface="Times New Roman" panose="02020603050405020304" pitchFamily="18" charset="0"/>
                <a:ea typeface="Calibri" panose="020F0502020204030204" pitchFamily="34" charset="0"/>
              </a:rPr>
              <a:t> ý </a:t>
            </a:r>
            <a:r>
              <a:rPr lang="en-US" sz="2000" dirty="0" err="1">
                <a:effectLst/>
                <a:latin typeface="Times New Roman" panose="02020603050405020304" pitchFamily="18" charset="0"/>
                <a:ea typeface="Calibri" panose="020F0502020204030204" pitchFamily="34" charset="0"/>
              </a:rPr>
              <a:t>thức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học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hỏi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xung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quanh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có</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ước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mơ,phấn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đấu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để</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đạt</a:t>
            </a:r>
            <a:r>
              <a:rPr lang="en-US" sz="2000" dirty="0">
                <a:effectLst/>
                <a:latin typeface="Times New Roman" panose="02020603050405020304" pitchFamily="18" charset="0"/>
                <a:ea typeface="Calibri" panose="020F0502020204030204" pitchFamily="34" charset="0"/>
              </a:rPr>
              <a:t> được </a:t>
            </a:r>
            <a:r>
              <a:rPr lang="en-US" sz="2000" dirty="0" err="1">
                <a:effectLst/>
                <a:latin typeface="Times New Roman" panose="02020603050405020304" pitchFamily="18" charset="0"/>
                <a:ea typeface="Calibri" panose="020F0502020204030204" pitchFamily="34" charset="0"/>
              </a:rPr>
              <a:t>mơ</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ước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biết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cách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thể</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hiện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bản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thân</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0" marR="0" indent="0" algn="just">
              <a:lnSpc>
                <a:spcPct val="118000"/>
              </a:lnSpc>
              <a:spcBef>
                <a:spcPts val="0"/>
              </a:spcBef>
              <a:spcAft>
                <a:spcPts val="200"/>
              </a:spcAft>
            </a:pPr>
            <a:r>
              <a:rPr lang="en-US" sz="2000" dirty="0">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5422348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4419158"/>
          </a:xfrm>
          <a:prstGeom prst="rect">
            <a:avLst/>
          </a:prstGeom>
          <a:noFill/>
        </p:spPr>
        <p:txBody>
          <a:bodyPr wrap="square" rtlCol="0">
            <a:spAutoFit/>
          </a:bodyPr>
          <a:lstStyle/>
          <a:p>
            <a:pPr marL="0" marR="0" algn="just">
              <a:spcBef>
                <a:spcPts val="600"/>
              </a:spcBef>
              <a:spcAft>
                <a:spcPts val="50"/>
              </a:spcAft>
            </a:pPr>
            <a:r>
              <a:rPr lang="fr-FR" sz="1800" b="1" dirty="0" err="1">
                <a:solidFill>
                  <a:srgbClr val="000000"/>
                </a:solidFill>
                <a:effectLst/>
                <a:latin typeface="Times New Roman" panose="02020603050405020304" pitchFamily="18" charset="0"/>
                <a:ea typeface="Times New Roman" panose="02020603050405020304" pitchFamily="18" charset="0"/>
              </a:rPr>
              <a:t>Đọc</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dirty="0" err="1">
                <a:solidFill>
                  <a:srgbClr val="000000"/>
                </a:solidFill>
                <a:effectLst/>
                <a:latin typeface="Times New Roman" panose="02020603050405020304" pitchFamily="18" charset="0"/>
                <a:ea typeface="Times New Roman" panose="02020603050405020304" pitchFamily="18" charset="0"/>
              </a:rPr>
              <a:t>văn</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dirty="0" err="1">
                <a:solidFill>
                  <a:srgbClr val="000000"/>
                </a:solidFill>
                <a:effectLst/>
                <a:latin typeface="Times New Roman" panose="02020603050405020304" pitchFamily="18" charset="0"/>
                <a:ea typeface="Times New Roman" panose="02020603050405020304" pitchFamily="18" charset="0"/>
              </a:rPr>
              <a:t>bản</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dirty="0" err="1">
                <a:solidFill>
                  <a:srgbClr val="000000"/>
                </a:solidFill>
                <a:effectLst/>
                <a:latin typeface="Times New Roman" panose="02020603050405020304" pitchFamily="18" charset="0"/>
                <a:ea typeface="Times New Roman" panose="02020603050405020304" pitchFamily="18" charset="0"/>
              </a:rPr>
              <a:t>sau</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dirty="0" err="1">
                <a:solidFill>
                  <a:srgbClr val="000000"/>
                </a:solidFill>
                <a:effectLst/>
                <a:latin typeface="Times New Roman" panose="02020603050405020304" pitchFamily="18" charset="0"/>
                <a:ea typeface="Times New Roman" panose="02020603050405020304" pitchFamily="18" charset="0"/>
              </a:rPr>
              <a:t>và</a:t>
            </a:r>
            <a:r>
              <a:rPr lang="fr-FR" sz="1800" b="1" dirty="0">
                <a:solidFill>
                  <a:srgbClr val="000000"/>
                </a:solidFill>
                <a:effectLst/>
                <a:latin typeface="Times New Roman" panose="02020603050405020304" pitchFamily="18" charset="0"/>
                <a:ea typeface="Times New Roman" panose="02020603050405020304" pitchFamily="18" charset="0"/>
              </a:rPr>
              <a:t> trả </a:t>
            </a:r>
            <a:r>
              <a:rPr lang="fr-FR" sz="1800" b="1" dirty="0" err="1">
                <a:solidFill>
                  <a:srgbClr val="000000"/>
                </a:solidFill>
                <a:effectLst/>
                <a:latin typeface="Times New Roman" panose="02020603050405020304" pitchFamily="18" charset="0"/>
                <a:ea typeface="Times New Roman" panose="02020603050405020304" pitchFamily="18" charset="0"/>
              </a:rPr>
              <a:t>lời</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dirty="0" err="1">
                <a:solidFill>
                  <a:srgbClr val="000000"/>
                </a:solidFill>
                <a:effectLst/>
                <a:latin typeface="Times New Roman" panose="02020603050405020304" pitchFamily="18" charset="0"/>
                <a:ea typeface="Times New Roman" panose="02020603050405020304" pitchFamily="18" charset="0"/>
              </a:rPr>
              <a:t>câu</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dirty="0" err="1">
                <a:solidFill>
                  <a:srgbClr val="000000"/>
                </a:solidFill>
                <a:effectLst/>
                <a:latin typeface="Times New Roman" panose="02020603050405020304" pitchFamily="18" charset="0"/>
                <a:ea typeface="Times New Roman" panose="02020603050405020304" pitchFamily="18" charset="0"/>
              </a:rPr>
              <a:t>hỏi</a:t>
            </a:r>
            <a:r>
              <a:rPr lang="fr-FR" sz="1800" b="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ctr">
              <a:spcBef>
                <a:spcPts val="600"/>
              </a:spcBef>
              <a:spcAft>
                <a:spcPts val="50"/>
              </a:spcAft>
            </a:pPr>
            <a:r>
              <a:rPr lang="fr-FR" sz="1800" b="1" dirty="0">
                <a:solidFill>
                  <a:srgbClr val="000000"/>
                </a:solidFill>
                <a:effectLst/>
                <a:latin typeface="Times New Roman" panose="02020603050405020304" pitchFamily="18" charset="0"/>
                <a:ea typeface="Times New Roman" panose="02020603050405020304" pitchFamily="18" charset="0"/>
              </a:rPr>
              <a:t>S</a:t>
            </a:r>
            <a:r>
              <a:rPr lang="en-US" sz="1800" b="1" dirty="0">
                <a:solidFill>
                  <a:srgbClr val="000000"/>
                </a:solidFill>
                <a:effectLst/>
                <a:latin typeface="Times New Roman" panose="02020603050405020304" pitchFamily="18" charset="0"/>
                <a:ea typeface="Times New Roman" panose="02020603050405020304" pitchFamily="18" charset="0"/>
              </a:rPr>
              <a:t>ÁCH KỂ CHUYỆN … HAY SÁCH CA HÁT</a:t>
            </a:r>
            <a:endParaRPr lang="en-US" sz="1800" dirty="0">
              <a:effectLst/>
              <a:latin typeface="Times New Roman" panose="02020603050405020304" pitchFamily="18" charset="0"/>
              <a:ea typeface="Times New Roman" panose="02020603050405020304" pitchFamily="18" charset="0"/>
            </a:endParaRPr>
          </a:p>
          <a:p>
            <a:pPr marL="0" marR="0" algn="just">
              <a:spcBef>
                <a:spcPts val="600"/>
              </a:spcBef>
              <a:spcAft>
                <a:spcPts val="50"/>
              </a:spcAft>
            </a:pPr>
            <a:r>
              <a:rPr lang="fr-FR" sz="1800" i="1" dirty="0">
                <a:solidFill>
                  <a:srgbClr val="000000"/>
                </a:solidFill>
                <a:effectLst/>
                <a:latin typeface="Times New Roman" panose="02020603050405020304" pitchFamily="18" charset="0"/>
                <a:ea typeface="Times New Roman" panose="02020603050405020304" pitchFamily="18" charset="0"/>
              </a:rPr>
              <a:t>.....(1) </a:t>
            </a:r>
            <a:r>
              <a:rPr lang="fr-FR" sz="1800" i="1" dirty="0" err="1">
                <a:solidFill>
                  <a:srgbClr val="000000"/>
                </a:solidFill>
                <a:effectLst/>
                <a:latin typeface="Times New Roman" panose="02020603050405020304" pitchFamily="18" charset="0"/>
                <a:ea typeface="Times New Roman" panose="02020603050405020304" pitchFamily="18" charset="0"/>
              </a:rPr>
              <a:t>Nhiều</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lần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tôi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khóc</a:t>
            </a:r>
            <a:r>
              <a:rPr lang="fr-FR" sz="1800" i="1" dirty="0">
                <a:solidFill>
                  <a:srgbClr val="000000"/>
                </a:solidFill>
                <a:effectLst/>
                <a:latin typeface="Times New Roman" panose="02020603050405020304" pitchFamily="18" charset="0"/>
                <a:ea typeface="Times New Roman" panose="02020603050405020304" pitchFamily="18" charset="0"/>
              </a:rPr>
              <a:t> khi </a:t>
            </a:r>
            <a:r>
              <a:rPr lang="fr-FR" sz="1800" i="1" dirty="0" err="1">
                <a:solidFill>
                  <a:srgbClr val="000000"/>
                </a:solidFill>
                <a:effectLst/>
                <a:latin typeface="Times New Roman" panose="02020603050405020304" pitchFamily="18" charset="0"/>
                <a:ea typeface="Times New Roman" panose="02020603050405020304" pitchFamily="18" charset="0"/>
              </a:rPr>
              <a:t>đọc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sách</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sách</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kể</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chuyện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hay</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biết</a:t>
            </a:r>
            <a:r>
              <a:rPr lang="fr-FR" sz="1800" i="1" dirty="0">
                <a:solidFill>
                  <a:srgbClr val="000000"/>
                </a:solidFill>
                <a:effectLst/>
                <a:latin typeface="Times New Roman" panose="02020603050405020304" pitchFamily="18" charset="0"/>
                <a:ea typeface="Times New Roman" panose="02020603050405020304" pitchFamily="18" charset="0"/>
              </a:rPr>
              <a:t> bao </a:t>
            </a:r>
            <a:r>
              <a:rPr lang="fr-FR" sz="1800" i="1" dirty="0" err="1">
                <a:solidFill>
                  <a:srgbClr val="000000"/>
                </a:solidFill>
                <a:effectLst/>
                <a:latin typeface="Times New Roman" panose="02020603050405020304" pitchFamily="18" charset="0"/>
                <a:ea typeface="Times New Roman" panose="02020603050405020304" pitchFamily="18" charset="0"/>
              </a:rPr>
              <a:t>về</a:t>
            </a:r>
            <a:r>
              <a:rPr lang="fr-FR" sz="1800" i="1" dirty="0">
                <a:solidFill>
                  <a:srgbClr val="000000"/>
                </a:solidFill>
                <a:effectLst/>
                <a:latin typeface="Times New Roman" panose="02020603050405020304" pitchFamily="18" charset="0"/>
                <a:ea typeface="Times New Roman" panose="02020603050405020304" pitchFamily="18" charset="0"/>
              </a:rPr>
              <a:t> con </a:t>
            </a:r>
            <a:r>
              <a:rPr lang="fr-FR" sz="1800" i="1" dirty="0" err="1">
                <a:solidFill>
                  <a:srgbClr val="000000"/>
                </a:solidFill>
                <a:effectLst/>
                <a:latin typeface="Times New Roman" panose="02020603050405020304" pitchFamily="18" charset="0"/>
                <a:ea typeface="Times New Roman" panose="02020603050405020304" pitchFamily="18" charset="0"/>
              </a:rPr>
              <a:t>người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họ</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trở</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nên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đáng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yêu</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và</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gần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gũi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biết</a:t>
            </a:r>
            <a:r>
              <a:rPr lang="fr-FR" sz="1800" i="1" dirty="0">
                <a:solidFill>
                  <a:srgbClr val="000000"/>
                </a:solidFill>
                <a:effectLst/>
                <a:latin typeface="Times New Roman" panose="02020603050405020304" pitchFamily="18" charset="0"/>
                <a:ea typeface="Times New Roman" panose="02020603050405020304" pitchFamily="18" charset="0"/>
              </a:rPr>
              <a:t> bao. (2) Là </a:t>
            </a:r>
            <a:r>
              <a:rPr lang="fr-FR" sz="1800" i="1" dirty="0" err="1">
                <a:solidFill>
                  <a:srgbClr val="000000"/>
                </a:solidFill>
                <a:effectLst/>
                <a:latin typeface="Times New Roman" panose="02020603050405020304" pitchFamily="18" charset="0"/>
                <a:ea typeface="Times New Roman" panose="02020603050405020304" pitchFamily="18" charset="0"/>
              </a:rPr>
              <a:t>một</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thằng</a:t>
            </a:r>
            <a:r>
              <a:rPr lang="fr-FR" sz="1800" i="1" dirty="0">
                <a:solidFill>
                  <a:srgbClr val="000000"/>
                </a:solidFill>
                <a:effectLst/>
                <a:latin typeface="Times New Roman" panose="02020603050405020304" pitchFamily="18" charset="0"/>
                <a:ea typeface="Times New Roman" panose="02020603050405020304" pitchFamily="18" charset="0"/>
              </a:rPr>
              <a:t> bé con </a:t>
            </a:r>
            <a:r>
              <a:rPr lang="fr-FR" sz="1800" i="1" dirty="0" err="1">
                <a:solidFill>
                  <a:srgbClr val="000000"/>
                </a:solidFill>
                <a:effectLst/>
                <a:latin typeface="Times New Roman" panose="02020603050405020304" pitchFamily="18" charset="0"/>
                <a:ea typeface="Times New Roman" panose="02020603050405020304" pitchFamily="18" charset="0"/>
              </a:rPr>
              <a:t>bị</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công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việc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ngà</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độn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làm</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cho</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kiệt</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sức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luôn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luôn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phải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hing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lấy</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những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lời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chửi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mắng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đản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đôn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tối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trịnh</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trọng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hứa</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với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mình</a:t>
            </a:r>
            <a:r>
              <a:rPr lang="fr-FR" sz="1800" i="1" dirty="0">
                <a:solidFill>
                  <a:srgbClr val="000000"/>
                </a:solidFill>
                <a:effectLst/>
                <a:latin typeface="Times New Roman" panose="02020603050405020304" pitchFamily="18" charset="0"/>
                <a:ea typeface="Times New Roman" panose="02020603050405020304" pitchFamily="18" charset="0"/>
              </a:rPr>
              <a:t> là </a:t>
            </a:r>
            <a:r>
              <a:rPr lang="fr-FR" sz="1800" i="1" dirty="0" err="1">
                <a:solidFill>
                  <a:srgbClr val="000000"/>
                </a:solidFill>
                <a:effectLst/>
                <a:latin typeface="Times New Roman" panose="02020603050405020304" pitchFamily="18" charset="0"/>
                <a:ea typeface="Times New Roman" panose="02020603050405020304" pitchFamily="18" charset="0"/>
              </a:rPr>
              <a:t>lớn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lên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tôi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sẽ</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giúp</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mọi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người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hết</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lòng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phục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vụ</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họ</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
              <a:spcBef>
                <a:spcPts val="600"/>
              </a:spcBef>
              <a:spcAft>
                <a:spcPts val="50"/>
              </a:spcAft>
            </a:pPr>
            <a:r>
              <a:rPr lang="fr-FR" sz="1800" i="1" dirty="0">
                <a:solidFill>
                  <a:srgbClr val="000000"/>
                </a:solidFill>
                <a:effectLst/>
                <a:latin typeface="Times New Roman" panose="02020603050405020304" pitchFamily="18" charset="0"/>
                <a:ea typeface="Times New Roman" panose="02020603050405020304" pitchFamily="18" charset="0"/>
              </a:rPr>
              <a:t>(3) </a:t>
            </a:r>
            <a:r>
              <a:rPr lang="fr-FR" sz="1800" i="1" dirty="0" err="1">
                <a:solidFill>
                  <a:srgbClr val="000000"/>
                </a:solidFill>
                <a:effectLst/>
                <a:latin typeface="Times New Roman" panose="02020603050405020304" pitchFamily="18" charset="0"/>
                <a:ea typeface="Times New Roman" panose="02020603050405020304" pitchFamily="18" charset="0"/>
              </a:rPr>
              <a:t>Như</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những</a:t>
            </a:r>
            <a:r>
              <a:rPr lang="fr-FR" sz="1800" i="1" dirty="0">
                <a:solidFill>
                  <a:srgbClr val="000000"/>
                </a:solidFill>
                <a:effectLst/>
                <a:latin typeface="Times New Roman" panose="02020603050405020304" pitchFamily="18" charset="0"/>
                <a:ea typeface="Times New Roman" panose="02020603050405020304" pitchFamily="18" charset="0"/>
              </a:rPr>
              <a:t> con </a:t>
            </a:r>
            <a:r>
              <a:rPr lang="fr-FR" sz="1800" i="1" dirty="0" err="1">
                <a:solidFill>
                  <a:srgbClr val="000000"/>
                </a:solidFill>
                <a:effectLst/>
                <a:latin typeface="Times New Roman" panose="02020603050405020304" pitchFamily="18" charset="0"/>
                <a:ea typeface="Times New Roman" panose="02020603050405020304" pitchFamily="18" charset="0"/>
              </a:rPr>
              <a:t>chim</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kỳ</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diệu</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trong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truyện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cổ</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tích</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sách</a:t>
            </a:r>
            <a:r>
              <a:rPr lang="fr-FR" sz="1800" i="1" dirty="0">
                <a:solidFill>
                  <a:srgbClr val="000000"/>
                </a:solidFill>
                <a:effectLst/>
                <a:latin typeface="Times New Roman" panose="02020603050405020304" pitchFamily="18" charset="0"/>
                <a:ea typeface="Times New Roman" panose="02020603050405020304" pitchFamily="18" charset="0"/>
              </a:rPr>
              <a:t> ca </a:t>
            </a:r>
            <a:r>
              <a:rPr lang="fr-FR" sz="1800" i="1" dirty="0" err="1">
                <a:solidFill>
                  <a:srgbClr val="000000"/>
                </a:solidFill>
                <a:effectLst/>
                <a:latin typeface="Times New Roman" panose="02020603050405020304" pitchFamily="18" charset="0"/>
                <a:ea typeface="Times New Roman" panose="02020603050405020304" pitchFamily="18" charset="0"/>
              </a:rPr>
              <a:t>hát</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về</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cuộc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sống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đa</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dạng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và</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phong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phú</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như</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thế</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nào</a:t>
            </a:r>
            <a:r>
              <a:rPr lang="fr-FR" sz="1800" i="1" dirty="0">
                <a:solidFill>
                  <a:srgbClr val="000000"/>
                </a:solidFill>
                <a:effectLst/>
                <a:latin typeface="Times New Roman" panose="02020603050405020304" pitchFamily="18" charset="0"/>
                <a:ea typeface="Times New Roman" panose="02020603050405020304" pitchFamily="18" charset="0"/>
              </a:rPr>
              <a:t>, con </a:t>
            </a:r>
            <a:r>
              <a:rPr lang="fr-FR" sz="1800" i="1" dirty="0" err="1">
                <a:solidFill>
                  <a:srgbClr val="000000"/>
                </a:solidFill>
                <a:effectLst/>
                <a:latin typeface="Times New Roman" panose="02020603050405020304" pitchFamily="18" charset="0"/>
                <a:ea typeface="Times New Roman" panose="02020603050405020304" pitchFamily="18" charset="0"/>
              </a:rPr>
              <a:t>người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táo</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bạo</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như</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thế</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nào</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trong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khát</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vọng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đạt</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tới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cải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thiện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và</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cái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đẹp</a:t>
            </a:r>
            <a:r>
              <a:rPr lang="fr-FR" sz="1800" i="1" dirty="0">
                <a:solidFill>
                  <a:srgbClr val="000000"/>
                </a:solidFill>
                <a:effectLst/>
                <a:latin typeface="Times New Roman" panose="02020603050405020304" pitchFamily="18" charset="0"/>
                <a:ea typeface="Times New Roman" panose="02020603050405020304" pitchFamily="18" charset="0"/>
              </a:rPr>
              <a:t>. (4) </a:t>
            </a:r>
            <a:r>
              <a:rPr lang="fr-FR" sz="1800" i="1" dirty="0" err="1">
                <a:solidFill>
                  <a:srgbClr val="000000"/>
                </a:solidFill>
                <a:effectLst/>
                <a:latin typeface="Times New Roman" panose="02020603050405020304" pitchFamily="18" charset="0"/>
                <a:ea typeface="Times New Roman" panose="02020603050405020304" pitchFamily="18" charset="0"/>
              </a:rPr>
              <a:t>Và</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càng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đọc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trong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lòng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tôi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càng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tràn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đầy</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tinh</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thần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lành</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mạnh</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và</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hăng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hái</a:t>
            </a:r>
            <a:r>
              <a:rPr lang="fr-FR" sz="1800" i="1" dirty="0">
                <a:solidFill>
                  <a:srgbClr val="000000"/>
                </a:solidFill>
                <a:effectLst/>
                <a:latin typeface="Times New Roman" panose="02020603050405020304" pitchFamily="18" charset="0"/>
                <a:ea typeface="Times New Roman" panose="02020603050405020304" pitchFamily="18" charset="0"/>
              </a:rPr>
              <a:t> (5). </a:t>
            </a:r>
            <a:r>
              <a:rPr lang="fr-FR" sz="1800" i="1" dirty="0" err="1">
                <a:solidFill>
                  <a:srgbClr val="000000"/>
                </a:solidFill>
                <a:effectLst/>
                <a:latin typeface="Times New Roman" panose="02020603050405020304" pitchFamily="18" charset="0"/>
                <a:ea typeface="Times New Roman" panose="02020603050405020304" pitchFamily="18" charset="0"/>
              </a:rPr>
              <a:t>Tôi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trở</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nên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điểm</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tĩnh</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hơn</a:t>
            </a:r>
            <a:r>
              <a:rPr lang="fr-FR" sz="1800" i="1" dirty="0">
                <a:solidFill>
                  <a:srgbClr val="000000"/>
                </a:solidFill>
                <a:effectLst/>
                <a:latin typeface="Times New Roman" panose="02020603050405020304" pitchFamily="18" charset="0"/>
                <a:ea typeface="Times New Roman" panose="02020603050405020304" pitchFamily="18" charset="0"/>
              </a:rPr>
              <a:t>, tin ở </a:t>
            </a:r>
            <a:r>
              <a:rPr lang="fr-FR" sz="1800" i="1" dirty="0" err="1">
                <a:solidFill>
                  <a:srgbClr val="000000"/>
                </a:solidFill>
                <a:effectLst/>
                <a:latin typeface="Times New Roman" panose="02020603050405020304" pitchFamily="18" charset="0"/>
                <a:ea typeface="Times New Roman" panose="02020603050405020304" pitchFamily="18" charset="0"/>
              </a:rPr>
              <a:t>mình</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hơn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làm</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việc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hợp</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lý</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hơn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và</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ngày</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càng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ít</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để</a:t>
            </a:r>
            <a:r>
              <a:rPr lang="fr-FR" sz="1800" i="1" dirty="0">
                <a:solidFill>
                  <a:srgbClr val="000000"/>
                </a:solidFill>
                <a:effectLst/>
                <a:latin typeface="Times New Roman" panose="02020603050405020304" pitchFamily="18" charset="0"/>
                <a:ea typeface="Times New Roman" panose="02020603050405020304" pitchFamily="18" charset="0"/>
              </a:rPr>
              <a:t> ý </a:t>
            </a:r>
            <a:r>
              <a:rPr lang="fr-FR" sz="1800" i="1" dirty="0" err="1">
                <a:solidFill>
                  <a:srgbClr val="000000"/>
                </a:solidFill>
                <a:effectLst/>
                <a:latin typeface="Times New Roman" panose="02020603050405020304" pitchFamily="18" charset="0"/>
                <a:ea typeface="Times New Roman" panose="02020603050405020304" pitchFamily="18" charset="0"/>
              </a:rPr>
              <a:t>đến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vô</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số</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chuyện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bực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bội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trong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cuộc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sống</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
              <a:spcBef>
                <a:spcPts val="600"/>
              </a:spcBef>
              <a:spcAft>
                <a:spcPts val="50"/>
              </a:spcAft>
            </a:pPr>
            <a:r>
              <a:rPr lang="fr-FR" sz="1800" i="1" dirty="0">
                <a:solidFill>
                  <a:srgbClr val="000000"/>
                </a:solidFill>
                <a:effectLst/>
                <a:latin typeface="Times New Roman" panose="02020603050405020304" pitchFamily="18" charset="0"/>
                <a:ea typeface="Times New Roman" panose="02020603050405020304" pitchFamily="18" charset="0"/>
              </a:rPr>
              <a:t>(6) </a:t>
            </a:r>
            <a:r>
              <a:rPr lang="fr-FR" sz="1800" i="1" dirty="0" err="1">
                <a:solidFill>
                  <a:srgbClr val="000000"/>
                </a:solidFill>
                <a:effectLst/>
                <a:latin typeface="Times New Roman" panose="02020603050405020304" pitchFamily="18" charset="0"/>
                <a:ea typeface="Times New Roman" panose="02020603050405020304" pitchFamily="18" charset="0"/>
              </a:rPr>
              <a:t>Mỗi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cuốn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sách</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đều</a:t>
            </a:r>
            <a:r>
              <a:rPr lang="fr-FR" sz="1800" i="1" dirty="0">
                <a:solidFill>
                  <a:srgbClr val="000000"/>
                </a:solidFill>
                <a:effectLst/>
                <a:latin typeface="Times New Roman" panose="02020603050405020304" pitchFamily="18" charset="0"/>
                <a:ea typeface="Times New Roman" panose="02020603050405020304" pitchFamily="18" charset="0"/>
              </a:rPr>
              <a:t> là </a:t>
            </a:r>
            <a:r>
              <a:rPr lang="fr-FR" sz="1800" i="1" dirty="0" err="1">
                <a:solidFill>
                  <a:srgbClr val="000000"/>
                </a:solidFill>
                <a:effectLst/>
                <a:latin typeface="Times New Roman" panose="02020603050405020304" pitchFamily="18" charset="0"/>
                <a:ea typeface="Times New Roman" panose="02020603050405020304" pitchFamily="18" charset="0"/>
              </a:rPr>
              <a:t>một</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bậc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thang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nhỏ</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mà</a:t>
            </a:r>
            <a:r>
              <a:rPr lang="fr-FR" sz="1800" i="1" dirty="0">
                <a:solidFill>
                  <a:srgbClr val="000000"/>
                </a:solidFill>
                <a:effectLst/>
                <a:latin typeface="Times New Roman" panose="02020603050405020304" pitchFamily="18" charset="0"/>
                <a:ea typeface="Times New Roman" panose="02020603050405020304" pitchFamily="18" charset="0"/>
              </a:rPr>
              <a:t> khi </a:t>
            </a:r>
            <a:r>
              <a:rPr lang="fr-FR" sz="1800" i="1" dirty="0" err="1">
                <a:solidFill>
                  <a:srgbClr val="000000"/>
                </a:solidFill>
                <a:effectLst/>
                <a:latin typeface="Times New Roman" panose="02020603050405020304" pitchFamily="18" charset="0"/>
                <a:ea typeface="Times New Roman" panose="02020603050405020304" pitchFamily="18" charset="0"/>
              </a:rPr>
              <a:t>bước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lên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tối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tách</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khỏi</a:t>
            </a:r>
            <a:r>
              <a:rPr lang="fr-FR" sz="1800" i="1" dirty="0">
                <a:solidFill>
                  <a:srgbClr val="000000"/>
                </a:solidFill>
                <a:effectLst/>
                <a:latin typeface="Times New Roman" panose="02020603050405020304" pitchFamily="18" charset="0"/>
                <a:ea typeface="Times New Roman" panose="02020603050405020304" pitchFamily="18" charset="0"/>
              </a:rPr>
              <a:t> con </a:t>
            </a:r>
            <a:r>
              <a:rPr lang="fr-FR" sz="1800" i="1" dirty="0" err="1">
                <a:solidFill>
                  <a:srgbClr val="000000"/>
                </a:solidFill>
                <a:effectLst/>
                <a:latin typeface="Times New Roman" panose="02020603050405020304" pitchFamily="18" charset="0"/>
                <a:ea typeface="Times New Roman" panose="02020603050405020304" pitchFamily="18" charset="0"/>
              </a:rPr>
              <a:t>thí</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để</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lên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tới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gần</a:t>
            </a:r>
            <a:r>
              <a:rPr lang="fr-FR" sz="1800" i="1" dirty="0">
                <a:solidFill>
                  <a:srgbClr val="000000"/>
                </a:solidFill>
                <a:effectLst/>
                <a:latin typeface="Times New Roman" panose="02020603050405020304" pitchFamily="18" charset="0"/>
                <a:ea typeface="Times New Roman" panose="02020603050405020304" pitchFamily="18" charset="0"/>
              </a:rPr>
              <a:t> con </a:t>
            </a:r>
            <a:r>
              <a:rPr lang="fr-FR" sz="1800" i="1" dirty="0" err="1">
                <a:solidFill>
                  <a:srgbClr val="000000"/>
                </a:solidFill>
                <a:effectLst/>
                <a:latin typeface="Times New Roman" panose="02020603050405020304" pitchFamily="18" charset="0"/>
                <a:ea typeface="Times New Roman" panose="02020603050405020304" pitchFamily="18" charset="0"/>
              </a:rPr>
              <a:t>người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tới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gần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quan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niệm</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về</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cuộc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sống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tốt</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đẹp</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nhất</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và</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về</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sự</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thèm</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khát</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về</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cuộc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sống</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ấy</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a:spcBef>
                <a:spcPts val="600"/>
              </a:spcBef>
              <a:spcAft>
                <a:spcPts val="50"/>
              </a:spcAft>
            </a:pP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i="1" dirty="0" err="1">
                <a:solidFill>
                  <a:srgbClr val="000000"/>
                </a:solidFill>
                <a:effectLst/>
                <a:latin typeface="Times New Roman" panose="02020603050405020304" pitchFamily="18" charset="0"/>
                <a:ea typeface="Times New Roman" panose="02020603050405020304" pitchFamily="18" charset="0"/>
              </a:rPr>
              <a:t>M.Gorki</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Dẫn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theo</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Tạ</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Đức</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Hiền</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Tập</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làm</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văn</a:t>
            </a:r>
            <a:r>
              <a:rPr lang="fr-FR" sz="1800" i="1" dirty="0">
                <a:solidFill>
                  <a:srgbClr val="000000"/>
                </a:solidFill>
                <a:effectLst/>
                <a:latin typeface="Times New Roman" panose="02020603050405020304" pitchFamily="18" charset="0"/>
                <a:ea typeface="Times New Roman" panose="02020603050405020304" pitchFamily="18" charset="0"/>
              </a:rPr>
              <a:t> THPT, </a:t>
            </a:r>
            <a:r>
              <a:rPr lang="fr-FR" sz="1800" i="1" dirty="0" err="1">
                <a:solidFill>
                  <a:srgbClr val="000000"/>
                </a:solidFill>
                <a:effectLst/>
                <a:latin typeface="Times New Roman" panose="02020603050405020304" pitchFamily="18" charset="0"/>
                <a:ea typeface="Times New Roman" panose="02020603050405020304" pitchFamily="18" charset="0"/>
              </a:rPr>
              <a:t>Nxb</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Giáo</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i="1" dirty="0" err="1">
                <a:solidFill>
                  <a:srgbClr val="000000"/>
                </a:solidFill>
                <a:effectLst/>
                <a:latin typeface="Times New Roman" panose="02020603050405020304" pitchFamily="18" charset="0"/>
                <a:ea typeface="Times New Roman" panose="02020603050405020304" pitchFamily="18" charset="0"/>
              </a:rPr>
              <a:t>dục</a:t>
            </a:r>
            <a:r>
              <a:rPr lang="fr-FR" sz="1800" i="1" dirty="0">
                <a:solidFill>
                  <a:srgbClr val="000000"/>
                </a:solidFill>
                <a:effectLst/>
                <a:latin typeface="Times New Roman" panose="02020603050405020304" pitchFamily="18" charset="0"/>
                <a:ea typeface="Times New Roman" panose="02020603050405020304" pitchFamily="18" charset="0"/>
              </a:rPr>
              <a:t>, 1998)</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494850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5924699"/>
          </a:xfrm>
          <a:prstGeom prst="rect">
            <a:avLst/>
          </a:prstGeom>
          <a:noFill/>
        </p:spPr>
        <p:txBody>
          <a:bodyPr wrap="square" rtlCol="0">
            <a:spAutoFit/>
          </a:bodyPr>
          <a:lstStyle/>
          <a:p>
            <a:pPr marL="0" marR="0" algn="just">
              <a:spcBef>
                <a:spcPts val="600"/>
              </a:spcBef>
              <a:spcAft>
                <a:spcPts val="0"/>
              </a:spcAft>
            </a:pPr>
            <a:r>
              <a:rPr lang="fr-FR" sz="2800" b="1" dirty="0" err="1">
                <a:solidFill>
                  <a:srgbClr val="000000"/>
                </a:solidFill>
                <a:effectLst/>
                <a:latin typeface="Times New Roman" panose="02020603050405020304" pitchFamily="18" charset="0"/>
                <a:ea typeface="Times New Roman" panose="02020603050405020304" pitchFamily="18" charset="0"/>
              </a:rPr>
              <a:t>Câu</a:t>
            </a:r>
            <a:r>
              <a:rPr lang="fr-FR" sz="2800" b="1" dirty="0">
                <a:solidFill>
                  <a:srgbClr val="000000"/>
                </a:solidFill>
                <a:effectLst/>
                <a:latin typeface="Times New Roman" panose="02020603050405020304" pitchFamily="18" charset="0"/>
                <a:ea typeface="Times New Roman" panose="02020603050405020304" pitchFamily="18" charset="0"/>
              </a:rPr>
              <a:t> 1:</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Xác</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định</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phương</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thức</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biểu</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đạt</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cho</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đoạn</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trích</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trên</a:t>
            </a:r>
            <a:r>
              <a:rPr lang="fr-FR"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600"/>
              </a:spcBef>
              <a:spcAft>
                <a:spcPts val="0"/>
              </a:spcAft>
            </a:pPr>
            <a:r>
              <a:rPr lang="fr-FR" sz="2800" b="1" dirty="0" err="1">
                <a:solidFill>
                  <a:srgbClr val="000000"/>
                </a:solidFill>
                <a:effectLst/>
                <a:latin typeface="Times New Roman" panose="02020603050405020304" pitchFamily="18" charset="0"/>
                <a:ea typeface="Times New Roman" panose="02020603050405020304" pitchFamily="18" charset="0"/>
              </a:rPr>
              <a:t>Câu</a:t>
            </a:r>
            <a:r>
              <a:rPr lang="fr-FR" sz="2800" b="1" dirty="0">
                <a:solidFill>
                  <a:srgbClr val="000000"/>
                </a:solidFill>
                <a:effectLst/>
                <a:latin typeface="Times New Roman" panose="02020603050405020304" pitchFamily="18" charset="0"/>
                <a:ea typeface="Times New Roman" panose="02020603050405020304" pitchFamily="18" charset="0"/>
              </a:rPr>
              <a:t> 2:</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Dựa</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vào</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văn</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bản</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em</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hãy</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chỉ</a:t>
            </a:r>
            <a:r>
              <a:rPr lang="fr-FR" sz="2800" dirty="0">
                <a:solidFill>
                  <a:srgbClr val="000000"/>
                </a:solidFill>
                <a:effectLst/>
                <a:latin typeface="Times New Roman" panose="02020603050405020304" pitchFamily="18" charset="0"/>
                <a:ea typeface="Times New Roman" panose="02020603050405020304" pitchFamily="18" charset="0"/>
              </a:rPr>
              <a:t> ra 02 </a:t>
            </a:r>
            <a:r>
              <a:rPr lang="fr-FR" sz="2800" dirty="0" err="1">
                <a:solidFill>
                  <a:srgbClr val="000000"/>
                </a:solidFill>
                <a:effectLst/>
                <a:latin typeface="Times New Roman" panose="02020603050405020304" pitchFamily="18" charset="0"/>
                <a:ea typeface="Times New Roman" panose="02020603050405020304" pitchFamily="18" charset="0"/>
              </a:rPr>
              <a:t>tác</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dụng</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của</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việc</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đọc</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sách</a:t>
            </a:r>
            <a:r>
              <a:rPr lang="fr-FR"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600"/>
              </a:spcBef>
              <a:spcAft>
                <a:spcPts val="0"/>
              </a:spcAft>
            </a:pPr>
            <a:r>
              <a:rPr lang="fr-FR" sz="2800" b="1" dirty="0" err="1">
                <a:solidFill>
                  <a:srgbClr val="000000"/>
                </a:solidFill>
                <a:effectLst/>
                <a:latin typeface="Times New Roman" panose="02020603050405020304" pitchFamily="18" charset="0"/>
                <a:ea typeface="Times New Roman" panose="02020603050405020304" pitchFamily="18" charset="0"/>
              </a:rPr>
              <a:t>Câu</a:t>
            </a:r>
            <a:r>
              <a:rPr lang="fr-FR" sz="2800" b="1" dirty="0">
                <a:solidFill>
                  <a:srgbClr val="000000"/>
                </a:solidFill>
                <a:effectLst/>
                <a:latin typeface="Times New Roman" panose="02020603050405020304" pitchFamily="18" charset="0"/>
                <a:ea typeface="Times New Roman" panose="02020603050405020304" pitchFamily="18" charset="0"/>
              </a:rPr>
              <a:t> 3:</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Xác</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định</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và</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nêu</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tác</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dụng</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của</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phép</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liên</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kết</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trong</a:t>
            </a:r>
            <a:r>
              <a:rPr lang="fr-FR" sz="2800" dirty="0">
                <a:solidFill>
                  <a:srgbClr val="000000"/>
                </a:solidFill>
                <a:effectLst/>
                <a:latin typeface="Times New Roman" panose="02020603050405020304" pitchFamily="18" charset="0"/>
                <a:ea typeface="Times New Roman" panose="02020603050405020304" pitchFamily="18" charset="0"/>
              </a:rPr>
              <a:t> 02 </a:t>
            </a:r>
            <a:r>
              <a:rPr lang="fr-FR" sz="2800" dirty="0" err="1">
                <a:solidFill>
                  <a:srgbClr val="000000"/>
                </a:solidFill>
                <a:effectLst/>
                <a:latin typeface="Times New Roman" panose="02020603050405020304" pitchFamily="18" charset="0"/>
                <a:ea typeface="Times New Roman" panose="02020603050405020304" pitchFamily="18" charset="0"/>
              </a:rPr>
              <a:t>câu</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sau</a:t>
            </a:r>
            <a:r>
              <a:rPr lang="fr-FR"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600"/>
              </a:spcBef>
              <a:spcAft>
                <a:spcPts val="0"/>
              </a:spcAft>
            </a:pPr>
            <a:r>
              <a:rPr lang="fr-FR" sz="2800" i="1" dirty="0">
                <a:solidFill>
                  <a:srgbClr val="000000"/>
                </a:solidFill>
                <a:effectLst/>
                <a:latin typeface="Times New Roman" panose="02020603050405020304" pitchFamily="18" charset="0"/>
                <a:ea typeface="Times New Roman" panose="02020603050405020304" pitchFamily="18" charset="0"/>
              </a:rPr>
              <a:t>(3) </a:t>
            </a:r>
            <a:r>
              <a:rPr lang="fr-FR" sz="2800" i="1" dirty="0" err="1">
                <a:solidFill>
                  <a:srgbClr val="000000"/>
                </a:solidFill>
                <a:effectLst/>
                <a:latin typeface="Times New Roman" panose="02020603050405020304" pitchFamily="18" charset="0"/>
                <a:ea typeface="Times New Roman" panose="02020603050405020304" pitchFamily="18" charset="0"/>
              </a:rPr>
              <a:t>Như</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những</a:t>
            </a:r>
            <a:r>
              <a:rPr lang="fr-FR" sz="2800" i="1" dirty="0">
                <a:solidFill>
                  <a:srgbClr val="000000"/>
                </a:solidFill>
                <a:effectLst/>
                <a:latin typeface="Times New Roman" panose="02020603050405020304" pitchFamily="18" charset="0"/>
                <a:ea typeface="Times New Roman" panose="02020603050405020304" pitchFamily="18" charset="0"/>
              </a:rPr>
              <a:t> con </a:t>
            </a:r>
            <a:r>
              <a:rPr lang="fr-FR" sz="2800" i="1" dirty="0" err="1">
                <a:solidFill>
                  <a:srgbClr val="000000"/>
                </a:solidFill>
                <a:effectLst/>
                <a:latin typeface="Times New Roman" panose="02020603050405020304" pitchFamily="18" charset="0"/>
                <a:ea typeface="Times New Roman" panose="02020603050405020304" pitchFamily="18" charset="0"/>
              </a:rPr>
              <a:t>chim</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kỳ</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diệu</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trong</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truyện</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cổ</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tích</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sách</a:t>
            </a:r>
            <a:r>
              <a:rPr lang="fr-FR" sz="2800" i="1" dirty="0">
                <a:solidFill>
                  <a:srgbClr val="000000"/>
                </a:solidFill>
                <a:effectLst/>
                <a:latin typeface="Times New Roman" panose="02020603050405020304" pitchFamily="18" charset="0"/>
                <a:ea typeface="Times New Roman" panose="02020603050405020304" pitchFamily="18" charset="0"/>
              </a:rPr>
              <a:t> ca </a:t>
            </a:r>
            <a:r>
              <a:rPr lang="fr-FR" sz="2800" i="1" dirty="0" err="1">
                <a:solidFill>
                  <a:srgbClr val="000000"/>
                </a:solidFill>
                <a:effectLst/>
                <a:latin typeface="Times New Roman" panose="02020603050405020304" pitchFamily="18" charset="0"/>
                <a:ea typeface="Times New Roman" panose="02020603050405020304" pitchFamily="18" charset="0"/>
              </a:rPr>
              <a:t>hát</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về</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cuộc</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sống</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đa</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dạng</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và</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phong</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phú</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như</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thế</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nào</a:t>
            </a:r>
            <a:r>
              <a:rPr lang="fr-FR" sz="2800" i="1" dirty="0">
                <a:solidFill>
                  <a:srgbClr val="000000"/>
                </a:solidFill>
                <a:effectLst/>
                <a:latin typeface="Times New Roman" panose="02020603050405020304" pitchFamily="18" charset="0"/>
                <a:ea typeface="Times New Roman" panose="02020603050405020304" pitchFamily="18" charset="0"/>
              </a:rPr>
              <a:t>, con </a:t>
            </a:r>
            <a:r>
              <a:rPr lang="fr-FR" sz="2800" i="1" dirty="0" err="1">
                <a:solidFill>
                  <a:srgbClr val="000000"/>
                </a:solidFill>
                <a:effectLst/>
                <a:latin typeface="Times New Roman" panose="02020603050405020304" pitchFamily="18" charset="0"/>
                <a:ea typeface="Times New Roman" panose="02020603050405020304" pitchFamily="18" charset="0"/>
              </a:rPr>
              <a:t>người</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tảo</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bạo</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như</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thế</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nào</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trong</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khát</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vọng</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đạt</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tới</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cái</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thiện</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và</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cái</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đẹp</a:t>
            </a:r>
            <a:r>
              <a:rPr lang="fr-FR" sz="2800" i="1" dirty="0">
                <a:solidFill>
                  <a:srgbClr val="000000"/>
                </a:solidFill>
                <a:effectLst/>
                <a:latin typeface="Times New Roman" panose="02020603050405020304" pitchFamily="18" charset="0"/>
                <a:ea typeface="Times New Roman" panose="02020603050405020304" pitchFamily="18" charset="0"/>
              </a:rPr>
              <a:t>. (4) </a:t>
            </a:r>
            <a:r>
              <a:rPr lang="fr-FR" sz="2800" i="1" dirty="0" err="1">
                <a:solidFill>
                  <a:srgbClr val="000000"/>
                </a:solidFill>
                <a:effectLst/>
                <a:latin typeface="Times New Roman" panose="02020603050405020304" pitchFamily="18" charset="0"/>
                <a:ea typeface="Times New Roman" panose="02020603050405020304" pitchFamily="18" charset="0"/>
              </a:rPr>
              <a:t>Và</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càng</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đọc</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trong</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lòng</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tôi</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càng</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tràn</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đầy</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tinh</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thần</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lành</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mạnh</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và</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hăng</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hái</a:t>
            </a:r>
            <a:r>
              <a:rPr lang="fr-FR"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b="1" i="1" dirty="0" err="1">
                <a:solidFill>
                  <a:srgbClr val="000000"/>
                </a:solidFill>
                <a:effectLst/>
                <a:ea typeface="Times New Roman" panose="02020603050405020304" pitchFamily="18" charset="0"/>
              </a:rPr>
              <a:t>Câu</a:t>
            </a:r>
            <a:r>
              <a:rPr lang="en-US" sz="2800" b="1" i="1" dirty="0">
                <a:solidFill>
                  <a:srgbClr val="000000"/>
                </a:solidFill>
                <a:effectLst/>
                <a:ea typeface="Times New Roman" panose="02020603050405020304" pitchFamily="18" charset="0"/>
              </a:rPr>
              <a:t> 4:</a:t>
            </a:r>
            <a:r>
              <a:rPr lang="en-US" sz="2800" i="1" dirty="0">
                <a:solidFill>
                  <a:srgbClr val="000000"/>
                </a:solidFill>
                <a:effectLst/>
                <a:ea typeface="Times New Roman" panose="02020603050405020304" pitchFamily="18" charset="0"/>
              </a:rPr>
              <a:t> </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Em</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có</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đồng</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tình</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với</a:t>
            </a:r>
            <a:r>
              <a:rPr lang="fr-FR" sz="2800" dirty="0">
                <a:solidFill>
                  <a:srgbClr val="000000"/>
                </a:solidFill>
                <a:effectLst/>
                <a:latin typeface="Times New Roman" panose="02020603050405020304" pitchFamily="18" charset="0"/>
                <a:ea typeface="Times New Roman" panose="02020603050405020304" pitchFamily="18" charset="0"/>
              </a:rPr>
              <a:t> ý </a:t>
            </a:r>
            <a:r>
              <a:rPr lang="fr-FR" sz="2800" dirty="0" err="1">
                <a:solidFill>
                  <a:srgbClr val="000000"/>
                </a:solidFill>
                <a:effectLst/>
                <a:latin typeface="Times New Roman" panose="02020603050405020304" pitchFamily="18" charset="0"/>
                <a:ea typeface="Times New Roman" panose="02020603050405020304" pitchFamily="18" charset="0"/>
              </a:rPr>
              <a:t>kiến</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i="1" dirty="0">
                <a:solidFill>
                  <a:srgbClr val="000000"/>
                </a:solidFill>
                <a:effectLst/>
                <a:latin typeface="Times New Roman" panose="02020603050405020304" pitchFamily="18" charset="0"/>
                <a:ea typeface="Times New Roman" panose="02020603050405020304" pitchFamily="18" charset="0"/>
              </a:rPr>
              <a:t>“</a:t>
            </a:r>
            <a:r>
              <a:rPr lang="fr-FR" sz="2800" i="1" dirty="0" err="1">
                <a:solidFill>
                  <a:srgbClr val="000000"/>
                </a:solidFill>
                <a:effectLst/>
                <a:latin typeface="Times New Roman" panose="02020603050405020304" pitchFamily="18" charset="0"/>
                <a:ea typeface="Times New Roman" panose="02020603050405020304" pitchFamily="18" charset="0"/>
              </a:rPr>
              <a:t>Mỗi</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cuốn</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sách</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đều</a:t>
            </a:r>
            <a:r>
              <a:rPr lang="fr-FR" sz="2800" i="1" dirty="0">
                <a:solidFill>
                  <a:srgbClr val="000000"/>
                </a:solidFill>
                <a:effectLst/>
                <a:latin typeface="Times New Roman" panose="02020603050405020304" pitchFamily="18" charset="0"/>
                <a:ea typeface="Times New Roman" panose="02020603050405020304" pitchFamily="18" charset="0"/>
              </a:rPr>
              <a:t> là </a:t>
            </a:r>
            <a:r>
              <a:rPr lang="fr-FR" sz="2800" i="1" dirty="0" err="1">
                <a:solidFill>
                  <a:srgbClr val="000000"/>
                </a:solidFill>
                <a:effectLst/>
                <a:latin typeface="Times New Roman" panose="02020603050405020304" pitchFamily="18" charset="0"/>
                <a:ea typeface="Times New Roman" panose="02020603050405020304" pitchFamily="18" charset="0"/>
              </a:rPr>
              <a:t>một</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bậc</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thang</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nhỏ</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mà</a:t>
            </a:r>
            <a:r>
              <a:rPr lang="fr-FR" sz="2800" i="1" dirty="0">
                <a:solidFill>
                  <a:srgbClr val="000000"/>
                </a:solidFill>
                <a:effectLst/>
                <a:latin typeface="Times New Roman" panose="02020603050405020304" pitchFamily="18" charset="0"/>
                <a:ea typeface="Times New Roman" panose="02020603050405020304" pitchFamily="18" charset="0"/>
              </a:rPr>
              <a:t> khi </a:t>
            </a:r>
            <a:r>
              <a:rPr lang="fr-FR" sz="2800" i="1" dirty="0" err="1">
                <a:solidFill>
                  <a:srgbClr val="000000"/>
                </a:solidFill>
                <a:effectLst/>
                <a:latin typeface="Times New Roman" panose="02020603050405020304" pitchFamily="18" charset="0"/>
                <a:ea typeface="Times New Roman" panose="02020603050405020304" pitchFamily="18" charset="0"/>
              </a:rPr>
              <a:t>bước</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lên</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tôi</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tách</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khỏi</a:t>
            </a:r>
            <a:r>
              <a:rPr lang="fr-FR" sz="2800" i="1" dirty="0">
                <a:solidFill>
                  <a:srgbClr val="000000"/>
                </a:solidFill>
                <a:effectLst/>
                <a:latin typeface="Times New Roman" panose="02020603050405020304" pitchFamily="18" charset="0"/>
                <a:ea typeface="Times New Roman" panose="02020603050405020304" pitchFamily="18" charset="0"/>
              </a:rPr>
              <a:t> con </a:t>
            </a:r>
            <a:r>
              <a:rPr lang="fr-FR" sz="2800" i="1" dirty="0" err="1">
                <a:solidFill>
                  <a:srgbClr val="000000"/>
                </a:solidFill>
                <a:effectLst/>
                <a:latin typeface="Times New Roman" panose="02020603050405020304" pitchFamily="18" charset="0"/>
                <a:ea typeface="Times New Roman" panose="02020603050405020304" pitchFamily="18" charset="0"/>
              </a:rPr>
              <a:t>thú</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để</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lên</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tới</a:t>
            </a:r>
            <a:r>
              <a:rPr lang="fr-FR" sz="2800" i="1" dirty="0">
                <a:solidFill>
                  <a:srgbClr val="000000"/>
                </a:solidFill>
                <a:effectLst/>
                <a:latin typeface="Times New Roman" panose="02020603050405020304" pitchFamily="18" charset="0"/>
                <a:ea typeface="Times New Roman" panose="02020603050405020304" pitchFamily="18" charset="0"/>
              </a:rPr>
              <a:t> </a:t>
            </a:r>
            <a:r>
              <a:rPr lang="fr-FR" sz="2800" i="1" dirty="0" err="1">
                <a:solidFill>
                  <a:srgbClr val="000000"/>
                </a:solidFill>
                <a:effectLst/>
                <a:latin typeface="Times New Roman" panose="02020603050405020304" pitchFamily="18" charset="0"/>
                <a:ea typeface="Times New Roman" panose="02020603050405020304" pitchFamily="18" charset="0"/>
              </a:rPr>
              <a:t>gần</a:t>
            </a:r>
            <a:r>
              <a:rPr lang="fr-FR" sz="2800" i="1" dirty="0">
                <a:solidFill>
                  <a:srgbClr val="000000"/>
                </a:solidFill>
                <a:effectLst/>
                <a:latin typeface="Times New Roman" panose="02020603050405020304" pitchFamily="18" charset="0"/>
                <a:ea typeface="Times New Roman" panose="02020603050405020304" pitchFamily="18" charset="0"/>
              </a:rPr>
              <a:t> con </a:t>
            </a:r>
            <a:r>
              <a:rPr lang="fr-FR" sz="2800" i="1" dirty="0" err="1">
                <a:solidFill>
                  <a:srgbClr val="000000"/>
                </a:solidFill>
                <a:effectLst/>
                <a:latin typeface="Times New Roman" panose="02020603050405020304" pitchFamily="18" charset="0"/>
                <a:ea typeface="Times New Roman" panose="02020603050405020304" pitchFamily="18" charset="0"/>
              </a:rPr>
              <a:t>người</a:t>
            </a:r>
            <a:r>
              <a:rPr lang="fr-FR" sz="2800" i="1" dirty="0">
                <a:solidFill>
                  <a:srgbClr val="000000"/>
                </a:solidFill>
                <a:effectLst/>
                <a:latin typeface="Times New Roman" panose="02020603050405020304" pitchFamily="18" charset="0"/>
                <a:ea typeface="Times New Roman" panose="02020603050405020304" pitchFamily="18" charset="0"/>
              </a:rPr>
              <a:t>”</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không</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Vì</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sao</a:t>
            </a:r>
            <a:r>
              <a:rPr lang="fr-FR" sz="28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416671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351396"/>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HÃY CẦM LẤY VÀ ĐỌC</a:t>
            </a:r>
            <a:endParaRPr lang="en-US" sz="1800" dirty="0">
              <a:effectLst/>
              <a:latin typeface="Times New Roman" panose="02020603050405020304" pitchFamily="18" charset="0"/>
              <a:ea typeface="Times New Roman" panose="02020603050405020304" pitchFamily="18" charset="0"/>
            </a:endParaRPr>
          </a:p>
          <a:p>
            <a:pPr marL="3200400" marR="0" indent="457200" algn="just">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Huỳnh Như Phương)</a:t>
            </a:r>
            <a:endParaRPr lang="en-US" sz="1800" dirty="0">
              <a:effectLst/>
              <a:latin typeface="Times New Roman" panose="02020603050405020304" pitchFamily="18" charset="0"/>
              <a:ea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E9DA382E-6A90-4595-A073-F3E5067ED0F6}"/>
              </a:ext>
            </a:extLst>
          </p:cNvPr>
          <p:cNvSpPr txBox="1"/>
          <p:nvPr/>
        </p:nvSpPr>
        <p:spPr>
          <a:xfrm>
            <a:off x="0" y="690938"/>
            <a:ext cx="9057640" cy="5478231"/>
          </a:xfrm>
          <a:prstGeom prst="rect">
            <a:avLst/>
          </a:prstGeom>
          <a:noFill/>
        </p:spPr>
        <p:txBody>
          <a:bodyPr wrap="square" rtlCol="0">
            <a:spAutoFit/>
          </a:bodyPr>
          <a:lstStyle/>
          <a:p>
            <a:pPr marL="0" marR="0" indent="22860" algn="ctr">
              <a:lnSpc>
                <a:spcPct val="118000"/>
              </a:lnSpc>
              <a:spcBef>
                <a:spcPts val="1200"/>
              </a:spcBef>
              <a:spcAft>
                <a:spcPts val="200"/>
              </a:spcAft>
            </a:pPr>
            <a:r>
              <a:rPr lang="pt-BR" sz="2400" b="1" dirty="0">
                <a:solidFill>
                  <a:srgbClr val="000000"/>
                </a:solidFill>
                <a:effectLst/>
                <a:latin typeface="Times New Roman" panose="02020603050405020304" pitchFamily="18" charset="0"/>
                <a:ea typeface="Times New Roman" panose="02020603050405020304" pitchFamily="18" charset="0"/>
              </a:rPr>
              <a:t>Gợi ý trả lời</a:t>
            </a:r>
            <a:endParaRPr lang="en-US" sz="2400" dirty="0">
              <a:effectLst/>
              <a:latin typeface="Times New Roman" panose="02020603050405020304" pitchFamily="18" charset="0"/>
              <a:ea typeface="Times New Roman" panose="02020603050405020304" pitchFamily="18" charset="0"/>
            </a:endParaRPr>
          </a:p>
          <a:p>
            <a:pPr marL="0" marR="0" algn="just">
              <a:spcBef>
                <a:spcPts val="600"/>
              </a:spcBef>
              <a:spcAft>
                <a:spcPts val="200"/>
              </a:spcAft>
            </a:pPr>
            <a:r>
              <a:rPr lang="pt-BR" sz="2400" b="1" dirty="0">
                <a:solidFill>
                  <a:srgbClr val="000000"/>
                </a:solidFill>
                <a:effectLst/>
                <a:latin typeface="Times New Roman" panose="02020603050405020304" pitchFamily="18" charset="0"/>
                <a:ea typeface="Times New Roman" panose="02020603050405020304" pitchFamily="18" charset="0"/>
              </a:rPr>
              <a:t>Câu 1:</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Văn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bản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trên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thuộc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kiểu</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văn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bản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thuyết</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minh</a:t>
            </a:r>
            <a:r>
              <a:rPr lang="fr-FR"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lgn="just">
              <a:spcBef>
                <a:spcPts val="600"/>
              </a:spcBef>
              <a:spcAft>
                <a:spcPts val="200"/>
              </a:spcAft>
            </a:pPr>
            <a:r>
              <a:rPr lang="fr-FR" sz="2400" b="1" dirty="0" err="1">
                <a:solidFill>
                  <a:srgbClr val="000000"/>
                </a:solidFill>
                <a:effectLst/>
                <a:latin typeface="Times New Roman" panose="02020603050405020304" pitchFamily="18" charset="0"/>
                <a:ea typeface="Times New Roman" panose="02020603050405020304" pitchFamily="18" charset="0"/>
              </a:rPr>
              <a:t>Câu</a:t>
            </a:r>
            <a:r>
              <a:rPr lang="fr-FR" sz="2400" b="1" dirty="0">
                <a:solidFill>
                  <a:srgbClr val="000000"/>
                </a:solidFill>
                <a:effectLst/>
                <a:latin typeface="Times New Roman" panose="02020603050405020304" pitchFamily="18" charset="0"/>
                <a:ea typeface="Times New Roman" panose="02020603050405020304" pitchFamily="18" charset="0"/>
              </a:rPr>
              <a:t> 2:</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Dựa</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vào</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văn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bản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có</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thể</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chỉ</a:t>
            </a:r>
            <a:r>
              <a:rPr lang="fr-FR" sz="2400" dirty="0">
                <a:solidFill>
                  <a:srgbClr val="000000"/>
                </a:solidFill>
                <a:effectLst/>
                <a:latin typeface="Times New Roman" panose="02020603050405020304" pitchFamily="18" charset="0"/>
                <a:ea typeface="Times New Roman" panose="02020603050405020304" pitchFamily="18" charset="0"/>
              </a:rPr>
              <a:t> ra 2 </a:t>
            </a:r>
            <a:r>
              <a:rPr lang="fr-FR" sz="2400" dirty="0" err="1">
                <a:solidFill>
                  <a:srgbClr val="000000"/>
                </a:solidFill>
                <a:effectLst/>
                <a:latin typeface="Times New Roman" panose="02020603050405020304" pitchFamily="18" charset="0"/>
                <a:ea typeface="Times New Roman" panose="02020603050405020304" pitchFamily="18" charset="0"/>
              </a:rPr>
              <a:t>tác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dụng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của</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việc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đọc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sách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đó</a:t>
            </a:r>
            <a:r>
              <a:rPr lang="fr-FR" sz="2400" dirty="0">
                <a:solidFill>
                  <a:srgbClr val="000000"/>
                </a:solidFill>
                <a:effectLst/>
                <a:latin typeface="Times New Roman" panose="02020603050405020304" pitchFamily="18" charset="0"/>
                <a:ea typeface="Times New Roman" panose="02020603050405020304" pitchFamily="18" charset="0"/>
              </a:rPr>
              <a:t> là:</a:t>
            </a:r>
            <a:endParaRPr lang="en-US" sz="2400" dirty="0">
              <a:effectLst/>
              <a:latin typeface="Times New Roman" panose="02020603050405020304" pitchFamily="18" charset="0"/>
              <a:ea typeface="Times New Roman" panose="02020603050405020304" pitchFamily="18" charset="0"/>
            </a:endParaRPr>
          </a:p>
          <a:p>
            <a:pPr marL="0" marR="0" algn="just">
              <a:spcBef>
                <a:spcPts val="600"/>
              </a:spcBef>
              <a:spcAft>
                <a:spcPts val="200"/>
              </a:spcAft>
            </a:pP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Sách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kể</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những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câu</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chuyện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hay</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về</a:t>
            </a:r>
            <a:r>
              <a:rPr lang="fr-FR" sz="2400" dirty="0">
                <a:solidFill>
                  <a:srgbClr val="000000"/>
                </a:solidFill>
                <a:effectLst/>
                <a:latin typeface="Times New Roman" panose="02020603050405020304" pitchFamily="18" charset="0"/>
                <a:ea typeface="Times New Roman" panose="02020603050405020304" pitchFamily="18" charset="0"/>
              </a:rPr>
              <a:t> con </a:t>
            </a:r>
            <a:r>
              <a:rPr lang="fr-FR" sz="2400" dirty="0" err="1">
                <a:solidFill>
                  <a:srgbClr val="000000"/>
                </a:solidFill>
                <a:effectLst/>
                <a:latin typeface="Times New Roman" panose="02020603050405020304" pitchFamily="18" charset="0"/>
                <a:ea typeface="Times New Roman" panose="02020603050405020304" pitchFamily="18" charset="0"/>
              </a:rPr>
              <a:t>người</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khiến</a:t>
            </a:r>
            <a:r>
              <a:rPr lang="fr-FR" sz="2400" dirty="0">
                <a:solidFill>
                  <a:srgbClr val="000000"/>
                </a:solidFill>
                <a:effectLst/>
                <a:latin typeface="Times New Roman" panose="02020603050405020304" pitchFamily="18" charset="0"/>
                <a:ea typeface="Times New Roman" panose="02020603050405020304" pitchFamily="18" charset="0"/>
              </a:rPr>
              <a:t> con </a:t>
            </a:r>
            <a:r>
              <a:rPr lang="fr-FR" sz="2400" dirty="0" err="1">
                <a:solidFill>
                  <a:srgbClr val="000000"/>
                </a:solidFill>
                <a:effectLst/>
                <a:latin typeface="Times New Roman" panose="02020603050405020304" pitchFamily="18" charset="0"/>
                <a:ea typeface="Times New Roman" panose="02020603050405020304" pitchFamily="18" charset="0"/>
              </a:rPr>
              <a:t>người</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trở</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nên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gần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gũi</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với</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nhau</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hơn</a:t>
            </a:r>
            <a:r>
              <a:rPr lang="fr-FR"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600"/>
              </a:spcBef>
              <a:spcAft>
                <a:spcPts val="200"/>
              </a:spcAft>
            </a:pP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Sách</a:t>
            </a:r>
            <a:r>
              <a:rPr lang="fr-FR" sz="2400" dirty="0">
                <a:solidFill>
                  <a:srgbClr val="000000"/>
                </a:solidFill>
                <a:effectLst/>
                <a:latin typeface="Times New Roman" panose="02020603050405020304" pitchFamily="18" charset="0"/>
                <a:ea typeface="Times New Roman" panose="02020603050405020304" pitchFamily="18" charset="0"/>
              </a:rPr>
              <a:t> ca </a:t>
            </a:r>
            <a:r>
              <a:rPr lang="fr-FR" sz="2400" dirty="0" err="1">
                <a:solidFill>
                  <a:srgbClr val="000000"/>
                </a:solidFill>
                <a:effectLst/>
                <a:latin typeface="Times New Roman" panose="02020603050405020304" pitchFamily="18" charset="0"/>
                <a:ea typeface="Times New Roman" panose="02020603050405020304" pitchFamily="18" charset="0"/>
              </a:rPr>
              <a:t>ngợi</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mang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lại</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cái</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nhìn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tích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cực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về</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một</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cuộc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sống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đa</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dạng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phong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phú</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lành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mạnh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tươi</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đẹp</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giúp</a:t>
            </a:r>
            <a:r>
              <a:rPr lang="fr-FR" sz="2400" dirty="0">
                <a:solidFill>
                  <a:srgbClr val="000000"/>
                </a:solidFill>
                <a:effectLst/>
                <a:latin typeface="Times New Roman" panose="02020603050405020304" pitchFamily="18" charset="0"/>
                <a:ea typeface="Times New Roman" panose="02020603050405020304" pitchFamily="18" charset="0"/>
              </a:rPr>
              <a:t> ta </a:t>
            </a:r>
            <a:r>
              <a:rPr lang="fr-FR" sz="2400" dirty="0" err="1">
                <a:solidFill>
                  <a:srgbClr val="000000"/>
                </a:solidFill>
                <a:effectLst/>
                <a:latin typeface="Times New Roman" panose="02020603050405020304" pitchFamily="18" charset="0"/>
                <a:ea typeface="Times New Roman" panose="02020603050405020304" pitchFamily="18" charset="0"/>
              </a:rPr>
              <a:t>quên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đi</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những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căng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thẳng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bực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bội</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trong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cuộc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sống</a:t>
            </a:r>
            <a:r>
              <a:rPr lang="fr-FR"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600"/>
              </a:spcBef>
              <a:spcAft>
                <a:spcPts val="200"/>
              </a:spcAft>
            </a:pPr>
            <a:r>
              <a:rPr lang="fr-FR" sz="2400" b="1" dirty="0" err="1">
                <a:solidFill>
                  <a:srgbClr val="000000"/>
                </a:solidFill>
                <a:effectLst/>
                <a:latin typeface="Times New Roman" panose="02020603050405020304" pitchFamily="18" charset="0"/>
                <a:ea typeface="Times New Roman" panose="02020603050405020304" pitchFamily="18" charset="0"/>
              </a:rPr>
              <a:t>Câu</a:t>
            </a:r>
            <a:r>
              <a:rPr lang="fr-FR" sz="2400" b="1" dirty="0">
                <a:solidFill>
                  <a:srgbClr val="000000"/>
                </a:solidFill>
                <a:effectLst/>
                <a:latin typeface="Times New Roman" panose="02020603050405020304" pitchFamily="18" charset="0"/>
                <a:ea typeface="Times New Roman" panose="02020603050405020304" pitchFamily="18" charset="0"/>
              </a:rPr>
              <a:t> 3: </a:t>
            </a:r>
            <a:endParaRPr lang="en-US" sz="2400" dirty="0">
              <a:effectLst/>
              <a:latin typeface="Times New Roman" panose="02020603050405020304" pitchFamily="18" charset="0"/>
              <a:ea typeface="Times New Roman" panose="02020603050405020304" pitchFamily="18" charset="0"/>
            </a:endParaRPr>
          </a:p>
          <a:p>
            <a:pPr marL="0" marR="0" algn="just">
              <a:spcBef>
                <a:spcPts val="600"/>
              </a:spcBef>
              <a:spcAft>
                <a:spcPts val="200"/>
              </a:spcAft>
            </a:pPr>
            <a:r>
              <a:rPr lang="fr-FR" sz="2400" b="1" dirty="0" err="1">
                <a:solidFill>
                  <a:srgbClr val="000000"/>
                </a:solidFill>
                <a:effectLst/>
                <a:latin typeface="Times New Roman" panose="02020603050405020304" pitchFamily="18" charset="0"/>
                <a:ea typeface="Times New Roman" panose="02020603050405020304" pitchFamily="18" charset="0"/>
              </a:rPr>
              <a:t>Câu</a:t>
            </a:r>
            <a:r>
              <a:rPr lang="fr-FR" sz="2400" b="1" dirty="0">
                <a:solidFill>
                  <a:srgbClr val="000000"/>
                </a:solidFill>
                <a:effectLst/>
                <a:latin typeface="Times New Roman" panose="02020603050405020304" pitchFamily="18" charset="0"/>
                <a:ea typeface="Times New Roman" panose="02020603050405020304" pitchFamily="18" charset="0"/>
              </a:rPr>
              <a:t> 4 :</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Học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sinh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tự</a:t>
            </a:r>
            <a:r>
              <a:rPr lang="fr-FR" sz="2400" dirty="0">
                <a:solidFill>
                  <a:srgbClr val="000000"/>
                </a:solidFill>
                <a:effectLst/>
                <a:latin typeface="Times New Roman" panose="02020603050405020304" pitchFamily="18" charset="0"/>
                <a:ea typeface="Times New Roman" panose="02020603050405020304" pitchFamily="18" charset="0"/>
              </a:rPr>
              <a:t> trả </a:t>
            </a:r>
            <a:r>
              <a:rPr lang="fr-FR" sz="2400" dirty="0" err="1">
                <a:solidFill>
                  <a:srgbClr val="000000"/>
                </a:solidFill>
                <a:effectLst/>
                <a:latin typeface="Times New Roman" panose="02020603050405020304" pitchFamily="18" charset="0"/>
                <a:ea typeface="Times New Roman" panose="02020603050405020304" pitchFamily="18" charset="0"/>
              </a:rPr>
              <a:t>lời</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lí</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giải</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thuyết</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phục</a:t>
            </a:r>
            <a:r>
              <a:rPr lang="fr-FR"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71755" algn="just">
              <a:spcBef>
                <a:spcPts val="0"/>
              </a:spcBef>
              <a:spcAft>
                <a:spcPts val="0"/>
              </a:spcAft>
            </a:pPr>
            <a:endParaRPr lang="en-US" sz="4000" dirty="0"/>
          </a:p>
        </p:txBody>
      </p:sp>
    </p:spTree>
    <p:extLst>
      <p:ext uri="{BB962C8B-B14F-4D97-AF65-F5344CB8AC3E}">
        <p14:creationId xmlns:p14="http://schemas.microsoft.com/office/powerpoint/2010/main" val="62338513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914400"/>
            <a:ext cx="9067800" cy="5632119"/>
          </a:xfrm>
          <a:prstGeom prst="rect">
            <a:avLst/>
          </a:prstGeom>
          <a:noFill/>
        </p:spPr>
        <p:txBody>
          <a:bodyPr wrap="square" rtlCol="0">
            <a:spAutoFit/>
          </a:bodyPr>
          <a:lstStyle/>
          <a:p>
            <a:pPr marL="0" marR="0" indent="0">
              <a:lnSpc>
                <a:spcPct val="118000"/>
              </a:lnSpc>
              <a:spcBef>
                <a:spcPts val="0"/>
              </a:spcBef>
              <a:spcAft>
                <a:spcPts val="200"/>
              </a:spcAft>
            </a:pPr>
            <a:r>
              <a:rPr lang="pt-BR" sz="2400" b="1" dirty="0">
                <a:solidFill>
                  <a:srgbClr val="000000"/>
                </a:solidFill>
                <a:effectLst/>
                <a:latin typeface="Times New Roman" panose="02020603050405020304" pitchFamily="18" charset="0"/>
                <a:ea typeface="Times New Roman" panose="02020603050405020304" pitchFamily="18" charset="0"/>
              </a:rPr>
              <a:t>I. Kiến thức trọng tâm</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1. Tác giả: </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-Y Phương tên khai sinh là Hứa Vĩnh Sước, dân tộc Tày, sinh năm 1948, quê ở huyện Trùng Khánh, tỉnh Cao Bằng. Y Phương ra nhập ngũ ngăm 1968, phục vụ trong quân đội đến năm 1981, chuyển công tác về Sở văn hoá Thông tin Cao Bằng. Từ năm 1993, ông được bầu là Chủ tịch Hội Văn học nghệ thuật Cao Bằng. Thơ Y Phương thể hiện tâm hồn chân thật, mạch mẽ và trong sáng, cách tư duy hình ảnh của con người miền núi.</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2.Tác phẩm:</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Bài thơ “Nói với con” rất tiêu biểu cho hồn thơ Y Phương: yêu quê hương, làng bản, tự hào và gắn bó với dân tộc mình.</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Mượn lời nói với con, nhà thơ gợi về cội nguồn sinh dưỡng của mỗi con người, gợi về sức sống mạnh mẽ, bền bỉ của quê hương mình.</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4970371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914400"/>
            <a:ext cx="9067800" cy="4893647"/>
          </a:xfrm>
          <a:prstGeom prst="rect">
            <a:avLst/>
          </a:prstGeom>
          <a:noFill/>
        </p:spPr>
        <p:txBody>
          <a:bodyPr wrap="square" rtlCol="0">
            <a:spAutoFit/>
          </a:bodyPr>
          <a:lstStyle/>
          <a:p>
            <a:pPr marL="91440" marR="9144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 Bố cục: </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Phần 1: ( Từ đầu đến “ngày đầu tiên đẹp nhất trên đời”): Con lớn lên trong tình yêu thương, sự nâng đỡ của cha mẹ, trong cuộc sống lao động nên thơ của quê hương.</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Phần 2: (Phần còn lại): Lòng tự hào với sức sống mạnh mẽ, bền bỉ, với truyền thống cao đẹp của quê hương và niềm mong ước con hãy kế tục xứng đáng truyền thống ấy.</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=&gt; Với bố cục này, bài thơ đi từ tình cảm gia đình mà mở rộng ra tình cảm quê hương, từ những kỉ niệm gần gũi mà nâng lên thành lẽ sống. Bài thơ đã vượt ra khỏi phạm vi gia đình để mang một ý nghĩa khái quát:  Nói với con nhưng cũng là để nói với mọi người về một tư thế, một cách sống.</a:t>
            </a:r>
            <a:endParaRPr lang="en-US" sz="2400"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415056806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914400"/>
            <a:ext cx="9067800" cy="5016758"/>
          </a:xfrm>
          <a:prstGeom prst="rect">
            <a:avLst/>
          </a:prstGeom>
          <a:noFill/>
        </p:spPr>
        <p:txBody>
          <a:bodyPr wrap="square" rtlCol="0">
            <a:spAutoFit/>
          </a:bodyPr>
          <a:lstStyle/>
          <a:p>
            <a:pPr marL="91440" marR="91440" algn="just">
              <a:spcBef>
                <a:spcPts val="0"/>
              </a:spcBef>
              <a:spcAft>
                <a:spcPts val="0"/>
              </a:spcAft>
            </a:pPr>
            <a:r>
              <a:rPr lang="vi-VN" sz="2000" b="1" dirty="0">
                <a:effectLst/>
                <a:latin typeface="Times New Roman" panose="02020603050405020304" pitchFamily="18" charset="0"/>
                <a:ea typeface="Times New Roman" panose="02020603050405020304" pitchFamily="18" charset="0"/>
              </a:rPr>
              <a:t>3. Gợi ý phân tích bài thơ:</a:t>
            </a:r>
            <a:endParaRPr lang="en-US" sz="20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a.  Mở đầu bài thơ, bằng những lời tâm tình với con, Y Phương đã gợi về </a:t>
            </a:r>
            <a:r>
              <a:rPr lang="vi-VN" sz="2000" b="1" i="1" dirty="0">
                <a:effectLst/>
                <a:latin typeface="Times New Roman" panose="02020603050405020304" pitchFamily="18" charset="0"/>
                <a:ea typeface="Times New Roman" panose="02020603050405020304" pitchFamily="18" charset="0"/>
              </a:rPr>
              <a:t>cội nguồn sinh dưỡng của  mỗi con người.</a:t>
            </a:r>
            <a:endParaRPr lang="en-US" sz="20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000" b="1" dirty="0">
                <a:effectLst/>
                <a:latin typeface="Times New Roman" panose="02020603050405020304" pitchFamily="18" charset="0"/>
                <a:ea typeface="Times New Roman" panose="02020603050405020304" pitchFamily="18" charset="0"/>
              </a:rPr>
              <a:t>- Cội nguồn của hạnh phúc con người chính là gia đình và  quê hương -</a:t>
            </a:r>
            <a:r>
              <a:rPr lang="vi-VN" sz="2000" dirty="0">
                <a:effectLst/>
                <a:latin typeface="Times New Roman" panose="02020603050405020304" pitchFamily="18" charset="0"/>
                <a:ea typeface="Times New Roman" panose="02020603050405020304" pitchFamily="18" charset="0"/>
              </a:rPr>
              <a:t> cái nôi êm để từ đó con lớn lên, trưởng thành với những nét đẹp trong tình cảm, tâm  hồn.Phải chăng đó là điều đầu tiên người cha muốn nói với đứa con của mình. </a:t>
            </a:r>
            <a:endParaRPr lang="en-US" sz="20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-Ngay từ bốn câu thơ đầu tiên người cha đã gợi ra một hình ảnh đầm ấm của gia đình qua cách nói thật lạ:</a:t>
            </a:r>
            <a:endParaRPr lang="en-US" sz="2000" dirty="0">
              <a:effectLst/>
              <a:latin typeface="Times New Roman" panose="02020603050405020304" pitchFamily="18" charset="0"/>
              <a:ea typeface="Times New Roman" panose="02020603050405020304" pitchFamily="18" charset="0"/>
            </a:endParaRPr>
          </a:p>
          <a:p>
            <a:pPr marL="1463040" marR="91440" indent="365760"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Chân phải/ bước tới cha</a:t>
            </a:r>
            <a:endParaRPr lang="en-US" sz="2000" dirty="0">
              <a:effectLst/>
              <a:latin typeface="Times New Roman" panose="02020603050405020304" pitchFamily="18" charset="0"/>
              <a:ea typeface="Times New Roman" panose="02020603050405020304" pitchFamily="18" charset="0"/>
            </a:endParaRPr>
          </a:p>
          <a:p>
            <a:pPr marL="1463040" marR="91440" indent="365760"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Chân trái/ bước tới mẹ</a:t>
            </a:r>
            <a:endParaRPr lang="en-US" sz="2000" dirty="0">
              <a:effectLst/>
              <a:latin typeface="Times New Roman" panose="02020603050405020304" pitchFamily="18" charset="0"/>
              <a:ea typeface="Times New Roman" panose="02020603050405020304" pitchFamily="18" charset="0"/>
            </a:endParaRPr>
          </a:p>
          <a:p>
            <a:pPr marL="1828800" marR="91440"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Một bước / chạm tiếng nói</a:t>
            </a:r>
            <a:endParaRPr lang="en-US" sz="2000" dirty="0">
              <a:effectLst/>
              <a:latin typeface="Times New Roman" panose="02020603050405020304" pitchFamily="18" charset="0"/>
              <a:ea typeface="Times New Roman" panose="02020603050405020304" pitchFamily="18" charset="0"/>
            </a:endParaRPr>
          </a:p>
          <a:p>
            <a:pPr marL="1828800" marR="91440" algn="just">
              <a:spcBef>
                <a:spcPts val="0"/>
              </a:spcBef>
              <a:spcAft>
                <a:spcPts val="0"/>
              </a:spcAft>
            </a:pPr>
            <a:r>
              <a:rPr lang="vi-VN" sz="2000" i="1" dirty="0">
                <a:effectLst/>
                <a:latin typeface="Times New Roman" panose="02020603050405020304" pitchFamily="18" charset="0"/>
                <a:ea typeface="Times New Roman" panose="02020603050405020304" pitchFamily="18" charset="0"/>
              </a:rPr>
              <a:t>Hai bước / tới tiếng cười.</a:t>
            </a:r>
            <a:endParaRPr lang="en-US" sz="2000" dirty="0">
              <a:effectLst/>
              <a:latin typeface="Times New Roman" panose="02020603050405020304" pitchFamily="18" charset="0"/>
              <a:ea typeface="Times New Roman" panose="02020603050405020304" pitchFamily="18" charset="0"/>
            </a:endParaRPr>
          </a:p>
          <a:p>
            <a:pPr algn="just"/>
            <a:r>
              <a:rPr lang="vi-VN" sz="2000" dirty="0">
                <a:effectLst/>
                <a:latin typeface="Times New Roman" panose="02020603050405020304" pitchFamily="18" charset="0"/>
                <a:ea typeface="Times New Roman" panose="02020603050405020304" pitchFamily="18" charset="0"/>
              </a:rPr>
              <a:t>Nhịp thơ 2/ 3, cấu trúc đối xứng, nhiều từ được láy lại, tạo ra một âm điệu tươi vui, quấn quýt: </a:t>
            </a:r>
            <a:r>
              <a:rPr lang="vi-VN" sz="2000" i="1" dirty="0">
                <a:effectLst/>
                <a:latin typeface="Times New Roman" panose="02020603050405020304" pitchFamily="18" charset="0"/>
                <a:ea typeface="Times New Roman" panose="02020603050405020304" pitchFamily="18" charset="0"/>
              </a:rPr>
              <a:t>chân phải - chân trái</a:t>
            </a:r>
            <a:r>
              <a:rPr lang="vi-VN" sz="2000" dirty="0">
                <a:effectLst/>
                <a:latin typeface="Times New Roman" panose="02020603050405020304" pitchFamily="18" charset="0"/>
                <a:ea typeface="Times New Roman" panose="02020603050405020304" pitchFamily="18" charset="0"/>
              </a:rPr>
              <a:t> , rồi </a:t>
            </a:r>
            <a:r>
              <a:rPr lang="vi-VN" sz="2000" i="1" dirty="0">
                <a:effectLst/>
                <a:latin typeface="Times New Roman" panose="02020603050405020304" pitchFamily="18" charset="0"/>
                <a:ea typeface="Times New Roman" panose="02020603050405020304" pitchFamily="18" charset="0"/>
              </a:rPr>
              <a:t>một bước - hai bước</a:t>
            </a:r>
            <a:r>
              <a:rPr lang="vi-VN" sz="2000" dirty="0">
                <a:effectLst/>
                <a:latin typeface="Times New Roman" panose="02020603050405020304" pitchFamily="18" charset="0"/>
                <a:ea typeface="Times New Roman" panose="02020603050405020304" pitchFamily="18" charset="0"/>
              </a:rPr>
              <a:t> , rồi lại “</a:t>
            </a:r>
            <a:r>
              <a:rPr lang="vi-VN" sz="2000" i="1" dirty="0">
                <a:effectLst/>
                <a:latin typeface="Times New Roman" panose="02020603050405020304" pitchFamily="18" charset="0"/>
                <a:ea typeface="Times New Roman" panose="02020603050405020304" pitchFamily="18" charset="0"/>
              </a:rPr>
              <a:t>tiếng nói - tiếng cười</a:t>
            </a:r>
            <a:r>
              <a:rPr lang="vi-VN" sz="2000" dirty="0">
                <a:effectLst/>
                <a:latin typeface="Times New Roman" panose="02020603050405020304" pitchFamily="18" charset="0"/>
                <a:ea typeface="Times New Roman" panose="02020603050405020304" pitchFamily="18" charset="0"/>
              </a:rPr>
              <a:t>”….  Ta rất dễ hình dung một hình ảnh cụ thể thường gặp trong đời sống: đứa con đang tập đi, cha mẹ vây quanh mừng vui, hân hoan theo mỗi bước chân con. </a:t>
            </a:r>
            <a:endParaRPr lang="en-US" sz="2000" dirty="0"/>
          </a:p>
        </p:txBody>
      </p:sp>
    </p:spTree>
    <p:extLst>
      <p:ext uri="{BB962C8B-B14F-4D97-AF65-F5344CB8AC3E}">
        <p14:creationId xmlns:p14="http://schemas.microsoft.com/office/powerpoint/2010/main" val="333036303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914400"/>
            <a:ext cx="9067800" cy="4985980"/>
          </a:xfrm>
          <a:prstGeom prst="rect">
            <a:avLst/>
          </a:prstGeom>
          <a:noFill/>
        </p:spPr>
        <p:txBody>
          <a:bodyPr wrap="square" rtlCol="0">
            <a:spAutoFit/>
          </a:bodyPr>
          <a:lstStyle/>
          <a:p>
            <a:pPr marL="91440" marR="9144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Từng bước đi, từng tiếng nói, tiếng cười của con đều được cha mẹ chăm chút, nâng niu, đón nhận. Cả ngôi nhà như rung lên trong “tiếng nói, tiếng cười” củ cha, của mẹ. Tuy nhiên, đằng sau lời nói cụ thể đó, tác giả muốn khái quát một điều lớn hơn: con sinh ra trong hạnh phúc (cha mẹ mãi nhớ về ngày cưới. Ngày đầu tiên đẹp nhất trên đời) và lớn lên bằng tình yêu thương, trong sự nâng đón, vỗ về, mong chờ của cha mẹ. Những hình ảnh ấm êm với cha và mẹ, những âm thanh sống động, vui tươi với tiếng nói tiếng cười là những biểu hiện của  một không khí gia đình đầm ấm, quấn quýt, hạnh phúc tràn đầy. Hình ảnh ấm lòng này muôn thuở vẫn là khát vọng hạnh phúc của con người. Đó sẽ là hành trang quý báu đối với cuộc đời, tâm hồn con. </a:t>
            </a:r>
            <a:endParaRPr lang="en-US" sz="20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 Bên cạnh tình cảm gia đình thắm thiết, hạnh phúc, quê hương thơ mộng nghĩa tình và cuộc sống lao động trên quê hương cũng giúp con trưởng thành, giúp tâm hồn con được bồi đắp thêm lên. </a:t>
            </a:r>
            <a:endParaRPr lang="en-US" sz="20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000" dirty="0">
                <a:effectLst/>
                <a:latin typeface="Times New Roman" panose="02020603050405020304" pitchFamily="18" charset="0"/>
                <a:ea typeface="Times New Roman" panose="02020603050405020304" pitchFamily="18" charset="0"/>
              </a:rPr>
              <a:t>+ Ở khổ thơ tiếp theo này, tác giả đã sử dụng những cách nói, những hình ảnh của người miền núi - nơi sinh dưỡng của chính mình - để nói những điều chân thực về quê hương rừng núi: </a:t>
            </a:r>
            <a:endParaRPr lang="en-US" sz="2000" dirty="0">
              <a:effectLst/>
              <a:latin typeface="Times New Roman" panose="02020603050405020304" pitchFamily="18" charset="0"/>
              <a:ea typeface="Times New Roman" panose="02020603050405020304" pitchFamily="18" charset="0"/>
            </a:endParaRPr>
          </a:p>
          <a:p>
            <a:endParaRPr lang="en-US" b="1" dirty="0"/>
          </a:p>
        </p:txBody>
      </p:sp>
    </p:spTree>
    <p:extLst>
      <p:ext uri="{BB962C8B-B14F-4D97-AF65-F5344CB8AC3E}">
        <p14:creationId xmlns:p14="http://schemas.microsoft.com/office/powerpoint/2010/main" val="114692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106680" y="497373"/>
            <a:ext cx="9067800" cy="6247864"/>
          </a:xfrm>
          <a:prstGeom prst="rect">
            <a:avLst/>
          </a:prstGeom>
          <a:noFill/>
        </p:spPr>
        <p:txBody>
          <a:bodyPr wrap="square" rtlCol="0">
            <a:spAutoFit/>
          </a:bodyPr>
          <a:lstStyle/>
          <a:p>
            <a:pPr algn="just"/>
            <a:r>
              <a:rPr lang="nl-NL" sz="2400" b="1" dirty="0">
                <a:latin typeface="Times New Roman" panose="02020603050405020304" pitchFamily="18" charset="0"/>
                <a:cs typeface="Times New Roman" panose="02020603050405020304" pitchFamily="18" charset="0"/>
              </a:rPr>
              <a:t>3. Dạng ngữ liệu Đọc Hiểu ngoài chương trình</a:t>
            </a:r>
            <a:endParaRPr lang="en-US" sz="2400" dirty="0">
              <a:latin typeface="Times New Roman" panose="02020603050405020304" pitchFamily="18" charset="0"/>
              <a:cs typeface="Times New Roman" panose="02020603050405020304" pitchFamily="18" charset="0"/>
            </a:endParaRPr>
          </a:p>
          <a:p>
            <a:pPr algn="ctr"/>
            <a:r>
              <a:rPr lang="nl-NL" sz="2400" b="1" dirty="0">
                <a:latin typeface="Times New Roman" panose="02020603050405020304" pitchFamily="18" charset="0"/>
                <a:cs typeface="Times New Roman" panose="02020603050405020304" pitchFamily="18" charset="0"/>
              </a:rPr>
              <a:t>PHIẾU HỌC TẬP SỐ 2</a:t>
            </a:r>
            <a:endParaRPr lang="en-US" sz="2400" dirty="0">
              <a:latin typeface="Times New Roman" panose="02020603050405020304" pitchFamily="18" charset="0"/>
              <a:cs typeface="Times New Roman" panose="02020603050405020304" pitchFamily="18" charset="0"/>
            </a:endParaRPr>
          </a:p>
          <a:p>
            <a:pPr algn="just"/>
            <a:r>
              <a:rPr lang="nb-NO" sz="2400" b="1" dirty="0">
                <a:latin typeface="Times New Roman" panose="02020603050405020304" pitchFamily="18" charset="0"/>
                <a:cs typeface="Times New Roman" panose="02020603050405020304" pitchFamily="18" charset="0"/>
              </a:rPr>
              <a:t>Đọc đoạn văn sau và trả lời các câu hỏi bên dưới:</a:t>
            </a:r>
            <a:endParaRPr lang="en-US" sz="2400" dirty="0">
              <a:latin typeface="Times New Roman" panose="02020603050405020304" pitchFamily="18" charset="0"/>
              <a:cs typeface="Times New Roman" panose="02020603050405020304" pitchFamily="18" charset="0"/>
            </a:endParaRPr>
          </a:p>
          <a:p>
            <a:pPr algn="just" fontAlgn="base"/>
            <a:r>
              <a:rPr lang="nl-NL" sz="2400" i="1" dirty="0">
                <a:latin typeface="Times New Roman" panose="02020603050405020304" pitchFamily="18" charset="0"/>
                <a:cs typeface="Times New Roman" panose="02020603050405020304" pitchFamily="18" charset="0"/>
              </a:rPr>
              <a:t>“Nhân buổi ế hàng, năm ông thầy bói ngồi chuyện gẫu với nhau. Thầy nào cũng phàn nàn không biết hình thù con voi nó như thế nào. Chợt nghe người ta nói có voi đi qua, năm thầy chung nhau tiền biếu người quản voi, xin cho voi đứng lại để cùng xem. Thầy thì sờ vòi, thây thì sờ ngà, thầy thì sờ tai, thầy thì sờ chân, thầy thì sờ đuôi.”</a:t>
            </a:r>
            <a:endParaRPr lang="en-US" sz="2400" dirty="0">
              <a:latin typeface="Times New Roman" panose="02020603050405020304" pitchFamily="18" charset="0"/>
              <a:cs typeface="Times New Roman" panose="02020603050405020304" pitchFamily="18" charset="0"/>
            </a:endParaRPr>
          </a:p>
          <a:p>
            <a:pPr algn="just"/>
            <a:r>
              <a:rPr lang="nl-NL" sz="2400" i="1" dirty="0">
                <a:latin typeface="Times New Roman" panose="02020603050405020304" pitchFamily="18" charset="0"/>
                <a:cs typeface="Times New Roman" panose="02020603050405020304" pitchFamily="18" charset="0"/>
              </a:rPr>
              <a:t>                                                                          (Trích Thầy bói xem voi )</a:t>
            </a:r>
            <a:endParaRPr lang="en-US" sz="2400" dirty="0">
              <a:latin typeface="Times New Roman" panose="02020603050405020304" pitchFamily="18" charset="0"/>
              <a:cs typeface="Times New Roman" panose="02020603050405020304" pitchFamily="18" charset="0"/>
            </a:endParaRPr>
          </a:p>
          <a:p>
            <a:pPr algn="just"/>
            <a:r>
              <a:rPr lang="nl-NL" sz="2000" b="1" dirty="0">
                <a:latin typeface="Times New Roman" panose="02020603050405020304" pitchFamily="18" charset="0"/>
                <a:cs typeface="Times New Roman" panose="02020603050405020304" pitchFamily="18" charset="0"/>
              </a:rPr>
              <a:t>Câu 1</a:t>
            </a:r>
            <a:r>
              <a:rPr lang="nl-NL" sz="2000" dirty="0">
                <a:latin typeface="Times New Roman" panose="02020603050405020304" pitchFamily="18" charset="0"/>
                <a:cs typeface="Times New Roman" panose="02020603050405020304" pitchFamily="18" charset="0"/>
              </a:rPr>
              <a:t>: Đoạn văn trích trong văn bản nào? Văn bản ấy thuộc thể loại nào của truyện dân gian, nêu khái niệm về thể loại đó? </a:t>
            </a:r>
            <a:r>
              <a:rPr lang="nb-NO" sz="2000" dirty="0">
                <a:latin typeface="Times New Roman" panose="02020603050405020304" pitchFamily="18" charset="0"/>
                <a:cs typeface="Times New Roman" panose="02020603050405020304" pitchFamily="18" charset="0"/>
              </a:rPr>
              <a:t>Cho biết phương thức biểu đạt chính của văn bản em vừa tìm được? Hãy kể tên hai tác phẩm trong chương trình Ngữ văn 6 cùng thể loại với văn bản đó?</a:t>
            </a:r>
            <a:endParaRPr lang="en-US" sz="2000" dirty="0">
              <a:latin typeface="Times New Roman" panose="02020603050405020304" pitchFamily="18" charset="0"/>
              <a:cs typeface="Times New Roman" panose="02020603050405020304" pitchFamily="18" charset="0"/>
            </a:endParaRPr>
          </a:p>
          <a:p>
            <a:pPr algn="just"/>
            <a:r>
              <a:rPr lang="nb-NO" sz="2000" b="1" dirty="0">
                <a:latin typeface="Times New Roman" panose="02020603050405020304" pitchFamily="18" charset="0"/>
                <a:cs typeface="Times New Roman" panose="02020603050405020304" pitchFamily="18" charset="0"/>
              </a:rPr>
              <a:t>Câu 2</a:t>
            </a:r>
            <a:r>
              <a:rPr lang="nb-NO" sz="2000" dirty="0">
                <a:latin typeface="Times New Roman" panose="02020603050405020304" pitchFamily="18" charset="0"/>
                <a:cs typeface="Times New Roman" panose="02020603050405020304" pitchFamily="18" charset="0"/>
              </a:rPr>
              <a:t>: Nhân vật chính trong văn bản em vừa tìm được là ai? Giữa họ có những điểm chung gì?</a:t>
            </a:r>
            <a:endParaRPr lang="en-US" sz="2000" dirty="0">
              <a:latin typeface="Times New Roman" panose="02020603050405020304" pitchFamily="18" charset="0"/>
              <a:cs typeface="Times New Roman" panose="02020603050405020304" pitchFamily="18" charset="0"/>
            </a:endParaRPr>
          </a:p>
          <a:p>
            <a:pPr algn="just"/>
            <a:r>
              <a:rPr lang="nb-NO" sz="2000" b="1" dirty="0">
                <a:latin typeface="Times New Roman" panose="02020603050405020304" pitchFamily="18" charset="0"/>
                <a:cs typeface="Times New Roman" panose="02020603050405020304" pitchFamily="18" charset="0"/>
              </a:rPr>
              <a:t>Câu 3</a:t>
            </a:r>
            <a:r>
              <a:rPr lang="nb-NO" sz="2000" dirty="0">
                <a:latin typeface="Times New Roman" panose="02020603050405020304" pitchFamily="18" charset="0"/>
                <a:cs typeface="Times New Roman" panose="02020603050405020304" pitchFamily="18" charset="0"/>
              </a:rPr>
              <a:t>: Cách xem voi của họ có gì đặc biệt?</a:t>
            </a:r>
            <a:endParaRPr lang="en-US" sz="2000" dirty="0">
              <a:latin typeface="Times New Roman" panose="02020603050405020304" pitchFamily="18" charset="0"/>
              <a:cs typeface="Times New Roman" panose="02020603050405020304" pitchFamily="18" charset="0"/>
            </a:endParaRPr>
          </a:p>
          <a:p>
            <a:pPr algn="just"/>
            <a:r>
              <a:rPr lang="nb-NO" sz="2000" b="1" dirty="0">
                <a:latin typeface="Times New Roman" panose="02020603050405020304" pitchFamily="18" charset="0"/>
                <a:cs typeface="Times New Roman" panose="02020603050405020304" pitchFamily="18" charset="0"/>
              </a:rPr>
              <a:t>Câu 4</a:t>
            </a:r>
            <a:r>
              <a:rPr lang="nb-NO" sz="2000" dirty="0">
                <a:latin typeface="Times New Roman" panose="02020603050405020304" pitchFamily="18" charset="0"/>
                <a:cs typeface="Times New Roman" panose="02020603050405020304" pitchFamily="18" charset="0"/>
              </a:rPr>
              <a:t>: Tìm 2 cụm danh từ trong đoạn văn trên và sắp xếp vào mô hình cụm danh từ.</a:t>
            </a:r>
            <a:endParaRPr lang="en-US" sz="2000" dirty="0">
              <a:latin typeface="Times New Roman" panose="02020603050405020304" pitchFamily="18" charset="0"/>
              <a:cs typeface="Times New Roman" panose="02020603050405020304" pitchFamily="18" charset="0"/>
            </a:endParaRPr>
          </a:p>
          <a:p>
            <a:pPr algn="just"/>
            <a:r>
              <a:rPr lang="nb-NO" sz="2000" b="1" dirty="0">
                <a:latin typeface="Times New Roman" panose="02020603050405020304" pitchFamily="18" charset="0"/>
                <a:cs typeface="Times New Roman" panose="02020603050405020304" pitchFamily="18" charset="0"/>
              </a:rPr>
              <a:t>Câu 5</a:t>
            </a:r>
            <a:r>
              <a:rPr lang="nb-NO" sz="2000" dirty="0">
                <a:latin typeface="Times New Roman" panose="02020603050405020304" pitchFamily="18" charset="0"/>
                <a:cs typeface="Times New Roman" panose="02020603050405020304" pitchFamily="18" charset="0"/>
              </a:rPr>
              <a:t>: Văn bản em </a:t>
            </a:r>
            <a:r>
              <a:rPr lang="nb-NO" dirty="0">
                <a:latin typeface="Times New Roman" panose="02020603050405020304" pitchFamily="18" charset="0"/>
                <a:cs typeface="Times New Roman" panose="02020603050405020304" pitchFamily="18" charset="0"/>
              </a:rPr>
              <a:t>v</a:t>
            </a:r>
            <a:r>
              <a:rPr lang="nb-NO" sz="2000" dirty="0">
                <a:latin typeface="Times New Roman" panose="02020603050405020304" pitchFamily="18" charset="0"/>
                <a:cs typeface="Times New Roman" panose="02020603050405020304" pitchFamily="18" charset="0"/>
              </a:rPr>
              <a:t>ừa tìm được đem đến bài học gì cho bản thân em?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793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914400"/>
            <a:ext cx="9067800" cy="5293757"/>
          </a:xfrm>
          <a:prstGeom prst="rect">
            <a:avLst/>
          </a:prstGeom>
          <a:noFill/>
        </p:spPr>
        <p:txBody>
          <a:bodyPr wrap="square" rtlCol="0">
            <a:spAutoFit/>
          </a:bodyPr>
          <a:lstStyle/>
          <a:p>
            <a:pPr marL="2062163" algn="just"/>
            <a:r>
              <a:rPr lang="vi-VN" sz="2000" dirty="0">
                <a:latin typeface="Times New Roman" panose="02020603050405020304" pitchFamily="18" charset="0"/>
                <a:cs typeface="Times New Roman" panose="02020603050405020304" pitchFamily="18" charset="0"/>
              </a:rPr>
              <a:t>“</a:t>
            </a:r>
            <a:r>
              <a:rPr lang="vi-VN" sz="2000" i="1" dirty="0">
                <a:latin typeface="Times New Roman" panose="02020603050405020304" pitchFamily="18" charset="0"/>
                <a:cs typeface="Times New Roman" panose="02020603050405020304" pitchFamily="18" charset="0"/>
              </a:rPr>
              <a:t>Người đồng mình yêu lắm con ơi!</a:t>
            </a:r>
            <a:endParaRPr lang="en-US" sz="2000" dirty="0">
              <a:latin typeface="Times New Roman" panose="02020603050405020304" pitchFamily="18" charset="0"/>
              <a:cs typeface="Times New Roman" panose="02020603050405020304" pitchFamily="18" charset="0"/>
            </a:endParaRPr>
          </a:p>
          <a:p>
            <a:pPr marL="2062163" algn="just"/>
            <a:r>
              <a:rPr lang="vi-VN" sz="2000" i="1" dirty="0">
                <a:latin typeface="Times New Roman" panose="02020603050405020304" pitchFamily="18" charset="0"/>
                <a:cs typeface="Times New Roman" panose="02020603050405020304" pitchFamily="18" charset="0"/>
              </a:rPr>
              <a:t>Đan lờ cài nan hoa</a:t>
            </a:r>
            <a:endParaRPr lang="en-US" sz="2000" dirty="0">
              <a:latin typeface="Times New Roman" panose="02020603050405020304" pitchFamily="18" charset="0"/>
              <a:cs typeface="Times New Roman" panose="02020603050405020304" pitchFamily="18" charset="0"/>
            </a:endParaRPr>
          </a:p>
          <a:p>
            <a:pPr marL="2062163" algn="just"/>
            <a:r>
              <a:rPr lang="vi-VN" sz="2000" i="1" dirty="0">
                <a:latin typeface="Times New Roman" panose="02020603050405020304" pitchFamily="18" charset="0"/>
                <a:cs typeface="Times New Roman" panose="02020603050405020304" pitchFamily="18" charset="0"/>
              </a:rPr>
              <a:t>Vách nhà ken câu hát</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Y Phương có cách gọi rất độc đáo về những con người quê hương: “người đồng mình”, một cách gọi rất gần gũi và thân thương. Cách gọi ấy gắn liền với lời đối thoại tha thiết “con ơi”.</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Người cha đã có cách lí giải rất cụ thể của người dân tộc khiến người con có thể hiểu được: Người đồng mình đáng yêu như thế nào. Họ sống rất đẹp.  Cuộc sống lao động cần cù và tươi vui của “người đồng mình” - người bản mình- người buôn làng mình được gợi lên qua các hình ảnh đẹp, đậm sắc màu dân tộc.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tây</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Họ làm một cách nghệ thuật từ cá dụng cụ lao động để bắt cá thường ngày : “đan lờ cài nan hoa”. Trong căn nhà của họ, lúc nào cũng vang lên  tiếng hát: “vách nhà ken câu hát”. Những động từ “đan, ken, cài” rất gợi cảm bên cạnh giúp cho người đọc hình dung  được những công việc cụ thể của con người trên quê hương còn gợi ra tính chất gắn bó, hoà quyện, quấn quýt của con người và của quê hương, xứ sở.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tây</a:t>
            </a: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923699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370975"/>
          </a:xfrm>
          <a:prstGeom prst="rect">
            <a:avLst/>
          </a:prstGeom>
          <a:noFill/>
        </p:spPr>
        <p:txBody>
          <a:bodyPr wrap="square" rtlCol="0">
            <a:spAutoFit/>
          </a:bodyPr>
          <a:lstStyle/>
          <a:p>
            <a:pPr marL="91440" marR="9144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a:t>
            </a:r>
            <a:r>
              <a:rPr lang="vi-VN" sz="2400" dirty="0">
                <a:effectLst/>
                <a:latin typeface="Times New Roman" panose="02020603050405020304" pitchFamily="18" charset="0"/>
                <a:ea typeface="Times New Roman" panose="02020603050405020304" pitchFamily="18" charset="0"/>
              </a:rPr>
              <a:t> Cuộc sống lao động ấy, sinh hoạt gia đình đầy niềm vui ấy được đặt trong cả một quê hương giàu đẹp, nghĩa tình. Quê hương của “người đồng mình” với hình ảnh rừng, một hình ảnh gắn liền với cảnh quan miền núi:</a:t>
            </a:r>
            <a:endParaRPr lang="en-US" sz="2400" dirty="0">
              <a:effectLst/>
              <a:latin typeface="Times New Roman" panose="02020603050405020304" pitchFamily="18" charset="0"/>
              <a:ea typeface="Times New Roman" panose="02020603050405020304" pitchFamily="18" charset="0"/>
            </a:endParaRPr>
          </a:p>
          <a:p>
            <a:pPr marL="1463040" marR="91440" indent="36576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a:t>
            </a:r>
            <a:r>
              <a:rPr lang="vi-VN" sz="2400" i="1" dirty="0">
                <a:effectLst/>
                <a:latin typeface="Times New Roman" panose="02020603050405020304" pitchFamily="18" charset="0"/>
                <a:ea typeface="Times New Roman" panose="02020603050405020304" pitchFamily="18" charset="0"/>
              </a:rPr>
              <a:t>Rừng cho hoa</a:t>
            </a:r>
            <a:endParaRPr lang="en-US" sz="2400" dirty="0">
              <a:effectLst/>
              <a:latin typeface="Times New Roman" panose="02020603050405020304" pitchFamily="18" charset="0"/>
              <a:ea typeface="Times New Roman" panose="02020603050405020304" pitchFamily="18" charset="0"/>
            </a:endParaRPr>
          </a:p>
          <a:p>
            <a:pPr marL="1463040" marR="91440" indent="36576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Con đường cho những tấm lòng”.</a:t>
            </a:r>
            <a:endParaRPr lang="en-US" sz="2400" dirty="0">
              <a:effectLst/>
              <a:latin typeface="Times New Roman" panose="02020603050405020304" pitchFamily="18" charset="0"/>
              <a:ea typeface="Times New Roman" panose="02020603050405020304" pitchFamily="18" charset="0"/>
            </a:endParaRPr>
          </a:p>
          <a:p>
            <a:r>
              <a:rPr lang="vi-VN" sz="2400" dirty="0">
                <a:effectLst/>
                <a:latin typeface="Times New Roman" panose="02020603050405020304" pitchFamily="18" charset="0"/>
                <a:ea typeface="Times New Roman" panose="02020603050405020304" pitchFamily="18" charset="0"/>
              </a:rPr>
              <a:t>Nếu như hình dung về một vùng núi cụ thể, chắc hẳn mỗi người có thể gắn nó với những hình ảnh khác cách nói của Y Phương: là thác lũ, là bạt ngàn cây hay rộn rã tiếng chim thú hoặc cả những âm thanh “gió gào ngàn, giọng nguồn thét núi”, những bí mật của rừng thiêng….. Nhưng Y Phương chỉ chọn một hình ảnh thôi, hình ảnh “hoa” để nói về cảnh quan của rừng. Nhưng hình ảnh ấy có sức gợi rấ lớn, gợi về những gì đẹp đẽ và tinh tuý nhất. Hoa trong “NÓi với con” có thể là hoa thực - như một đặc điểm của rừng - và khi đặt trong mạch của bài thơ, hình ảnh này là một tín hiệu thẩm mĩ  góp phần diễn đạt điều tác giả đang muốn khái quát: chính những gì đẹp đẽ của quê hương đã hun đúc nên tâm hồn cao đẹp của con người ở đó. </a:t>
            </a:r>
            <a:endParaRPr lang="en-US" sz="2400" dirty="0"/>
          </a:p>
        </p:txBody>
      </p:sp>
    </p:spTree>
    <p:extLst>
      <p:ext uri="{BB962C8B-B14F-4D97-AF65-F5344CB8AC3E}">
        <p14:creationId xmlns:p14="http://schemas.microsoft.com/office/powerpoint/2010/main" val="393119495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001643"/>
          </a:xfrm>
          <a:prstGeom prst="rect">
            <a:avLst/>
          </a:prstGeom>
          <a:noFill/>
        </p:spPr>
        <p:txBody>
          <a:bodyPr wrap="square" rtlCol="0">
            <a:spAutoFit/>
          </a:bodyPr>
          <a:lstStyle/>
          <a:p>
            <a:pPr marL="9144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Quê hương còn hiện diện trong những gì gần gũi, thân thương với con. Đó cũng chính là một  nguồn mạch yêu thương vẫn tha thiết chảy trong tâm hồn mỗi người, bởi “con đường cho những tấm lòng”.  Điệp từ “cho” mang nặng nghĩa tình. Thiên nhiên đã che chở, nuôi dưỡng, bồi đắp tâm hồn cũng như lối sống của con người. .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liệu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tây</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=&gt;Bằng cách nhân hoá “rừng” và “con đường” qua điệp từ “cho”, người đọc có thể nhận ra lối sống tình nghĩa của “người đồng mình” Quê hương ấy chính là cái nôi để đưa con vào cuộc sống êm đềm.  </a:t>
            </a:r>
            <a:endParaRPr lang="en-US" sz="2400" dirty="0">
              <a:effectLst/>
              <a:latin typeface="Times New Roman" panose="02020603050405020304" pitchFamily="18" charset="0"/>
              <a:ea typeface="Times New Roman" panose="02020603050405020304" pitchFamily="18" charset="0"/>
            </a:endParaRPr>
          </a:p>
          <a:p>
            <a:pPr marL="0" marR="91440" algn="just">
              <a:spcBef>
                <a:spcPts val="0"/>
              </a:spcBef>
              <a:spcAft>
                <a:spcPts val="0"/>
              </a:spcAft>
            </a:pPr>
            <a:r>
              <a:rPr lang="vi-VN" sz="2400" b="1" dirty="0">
                <a:effectLst/>
                <a:latin typeface="Times New Roman" panose="02020603050405020304" pitchFamily="18" charset="0"/>
                <a:ea typeface="Times New Roman" panose="02020603050405020304" pitchFamily="18" charset="0"/>
              </a:rPr>
              <a:t>b. Lòng tự hào về vẻ đẹp của “người đồng mình”  và mong ước của người cha.</a:t>
            </a:r>
            <a:endParaRPr lang="en-US" sz="2400" dirty="0">
              <a:effectLst/>
              <a:latin typeface="Times New Roman" panose="02020603050405020304" pitchFamily="18" charset="0"/>
              <a:ea typeface="Times New Roman" panose="02020603050405020304" pitchFamily="18" charset="0"/>
            </a:endParaRPr>
          </a:p>
          <a:p>
            <a:pPr marL="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Người đồng mình không chỉ “yêu lắm” với những hình ảnh đẹp đẽ, giản dị gợi nhắc cội nguồn sinh dưỡng tâm hồn, tình cảm, lối sống cho con người mà còn với những đức tính cao đẹp, đáng tự hào. Trong cái ngọt ngào kỉ niệm gia đình và quê hương, người cha đã tha thiết nói với con về những phẩm chất cao đẹp của con người quê hương. </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endParaRPr lang="en-US" sz="2400" dirty="0"/>
          </a:p>
        </p:txBody>
      </p:sp>
    </p:spTree>
    <p:extLst>
      <p:ext uri="{BB962C8B-B14F-4D97-AF65-F5344CB8AC3E}">
        <p14:creationId xmlns:p14="http://schemas.microsoft.com/office/powerpoint/2010/main" val="361443770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5386090"/>
          </a:xfrm>
          <a:prstGeom prst="rect">
            <a:avLst/>
          </a:prstGeom>
          <a:noFill/>
        </p:spPr>
        <p:txBody>
          <a:bodyPr wrap="square" rtlCol="0">
            <a:spAutoFit/>
          </a:bodyPr>
          <a:lstStyle/>
          <a:p>
            <a:pPr marL="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Tổ hợp từ “người đồng mình” được lặp lại ba lần đã gây ấn tượng không phai mờ về con người quê hương. Lời gọi con thật tha thiết, lời nhắn nhủ thật chân thành: </a:t>
            </a:r>
            <a:r>
              <a:rPr lang="vi-VN" sz="2400" i="1" dirty="0">
                <a:effectLst/>
                <a:latin typeface="Times New Roman" panose="02020603050405020304" pitchFamily="18" charset="0"/>
                <a:ea typeface="Times New Roman" panose="02020603050405020304" pitchFamily="18" charset="0"/>
              </a:rPr>
              <a:t>“Người đồng mình thương lắm con ơi</a:t>
            </a:r>
            <a:r>
              <a:rPr lang="vi-VN"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Đoạn thơ bắt đầu bằng cảm xúc “thương lắm con ơi”, đó là tình cảm yêu thương, yêu thương một cách xót xa. Người cha đã lần lượt ngợi ca những phẩm chất dễ thương của “người đồng mình”với cách nói vừa rất cụ thể của người dân miền núi: “</a:t>
            </a:r>
            <a:r>
              <a:rPr lang="vi-VN" sz="2400" i="1" dirty="0">
                <a:effectLst/>
                <a:latin typeface="Times New Roman" panose="02020603050405020304" pitchFamily="18" charset="0"/>
                <a:ea typeface="Times New Roman" panose="02020603050405020304" pitchFamily="18" charset="0"/>
              </a:rPr>
              <a:t>Cao đo nỗi buồn. Xa nuôi chí lớn</a:t>
            </a:r>
            <a:r>
              <a:rPr lang="vi-VN" sz="2400" dirty="0">
                <a:effectLst/>
                <a:latin typeface="Times New Roman" panose="02020603050405020304" pitchFamily="18" charset="0"/>
                <a:ea typeface="Times New Roman" panose="02020603050405020304" pitchFamily="18" charset="0"/>
              </a:rPr>
              <a:t>” vừa mang sức khái quát. Lấy sự từng trả (buồn) để đo chiều cao, lấy chí lớn để đánh giá độ xa.  </a:t>
            </a:r>
            <a:endParaRPr lang="en-US" sz="2400" dirty="0">
              <a:effectLst/>
              <a:latin typeface="Times New Roman" panose="02020603050405020304" pitchFamily="18" charset="0"/>
              <a:ea typeface="Times New Roman" panose="02020603050405020304" pitchFamily="18" charset="0"/>
            </a:endParaRPr>
          </a:p>
          <a:p>
            <a:pPr marL="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Những hình ảnh cụ thể của thiên nhiên như: “sông, suối, thác, ghềnh” đã được người cha dùng với tính chất biểu trưng cho khó khăn, gian khổ vá sức mạnh vượt khó khăn gian khổ của những con người của quê hương. .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liệu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tây</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endParaRPr lang="en-US" sz="3200" dirty="0"/>
          </a:p>
        </p:txBody>
      </p:sp>
    </p:spTree>
    <p:extLst>
      <p:ext uri="{BB962C8B-B14F-4D97-AF65-F5344CB8AC3E}">
        <p14:creationId xmlns:p14="http://schemas.microsoft.com/office/powerpoint/2010/main" val="105520092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432530"/>
          </a:xfrm>
          <a:prstGeom prst="rect">
            <a:avLst/>
          </a:prstGeom>
          <a:noFill/>
        </p:spPr>
        <p:txBody>
          <a:bodyPr wrap="square" rtlCol="0">
            <a:spAutoFit/>
          </a:bodyPr>
          <a:lstStyle/>
          <a:p>
            <a:pPr marL="9144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Người đồng mình không sợ gian khổ, nghèo đói. Sự chấp nhận gian khổ ấy thể hiện trong điệp ngữ “</a:t>
            </a:r>
            <a:r>
              <a:rPr lang="vi-VN" sz="2400" i="1" dirty="0">
                <a:effectLst/>
                <a:latin typeface="Times New Roman" panose="02020603050405020304" pitchFamily="18" charset="0"/>
                <a:ea typeface="Times New Roman" panose="02020603050405020304" pitchFamily="18" charset="0"/>
              </a:rPr>
              <a:t>không chê”, “không lo</a:t>
            </a:r>
            <a:r>
              <a:rPr lang="vi-VN" sz="2400" dirty="0">
                <a:effectLst/>
                <a:latin typeface="Times New Roman" panose="02020603050405020304" pitchFamily="18" charset="0"/>
                <a:ea typeface="Times New Roman" panose="02020603050405020304" pitchFamily="18" charset="0"/>
              </a:rPr>
              <a:t>” và cách nói tha thiết: “</a:t>
            </a:r>
            <a:r>
              <a:rPr lang="vi-VN" sz="2400" i="1" dirty="0">
                <a:effectLst/>
                <a:latin typeface="Times New Roman" panose="02020603050405020304" pitchFamily="18" charset="0"/>
                <a:ea typeface="Times New Roman" panose="02020603050405020304" pitchFamily="18" charset="0"/>
              </a:rPr>
              <a:t>vẫn muốn</a:t>
            </a:r>
            <a:r>
              <a:rPr lang="vi-VN" sz="2400" dirty="0">
                <a:effectLst/>
                <a:latin typeface="Times New Roman" panose="02020603050405020304" pitchFamily="18" charset="0"/>
                <a:ea typeface="Times New Roman" panose="02020603050405020304" pitchFamily="18" charset="0"/>
              </a:rPr>
              <a:t>”. Và ông đã tự ví “người đồng mình”mạnh mẽ, hồn nhiên như sông như suối qua các hình ảnh cụ thể  “</a:t>
            </a:r>
            <a:r>
              <a:rPr lang="vi-VN" sz="2400" i="1" dirty="0">
                <a:effectLst/>
                <a:latin typeface="Times New Roman" panose="02020603050405020304" pitchFamily="18" charset="0"/>
                <a:ea typeface="Times New Roman" panose="02020603050405020304" pitchFamily="18" charset="0"/>
              </a:rPr>
              <a:t>đá, thung, những thác những ghềnh</a:t>
            </a:r>
            <a:r>
              <a:rPr lang="vi-VN" sz="2400" dirty="0">
                <a:effectLst/>
                <a:latin typeface="Times New Roman" panose="02020603050405020304" pitchFamily="18" charset="0"/>
                <a:ea typeface="Times New Roman" panose="02020603050405020304" pitchFamily="18" charset="0"/>
              </a:rPr>
              <a:t> …, dù có lên thác, xuống ghềnh vẫn không nhụt chí khí. Cặp từ trái nghĩa “</a:t>
            </a:r>
            <a:r>
              <a:rPr lang="vi-VN" sz="2400" i="1" dirty="0">
                <a:effectLst/>
                <a:latin typeface="Times New Roman" panose="02020603050405020304" pitchFamily="18" charset="0"/>
                <a:ea typeface="Times New Roman" panose="02020603050405020304" pitchFamily="18" charset="0"/>
              </a:rPr>
              <a:t>lên, xuống</a:t>
            </a:r>
            <a:r>
              <a:rPr lang="vi-VN" sz="2400" dirty="0">
                <a:effectLst/>
                <a:latin typeface="Times New Roman" panose="02020603050405020304" pitchFamily="18" charset="0"/>
                <a:ea typeface="Times New Roman" panose="02020603050405020304" pitchFamily="18" charset="0"/>
              </a:rPr>
              <a:t>” đã làm mạnh thêm sự diễn đạt này. Dù quê hương vất vả, nhọc nhằn, dù “người đồng mình” có thể có nỗi đau buồn rất lớn nhưng những người con của quê hương không bao giờ quay lưng lại với nơi mình đã từng chôn rau, cắt rốn, cha mẹ đã từng cáy xới vun trồng. Và phải chăng chính cuộc sống nhọc nhằn đầy nỗi khổ đau ấy lại khiến cho “chí lớn” thêm lên, thêm mãnh liệt?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liệu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tây</a:t>
            </a:r>
            <a:endParaRPr lang="en-US" sz="2400" dirty="0">
              <a:effectLst/>
              <a:latin typeface="Times New Roman" panose="02020603050405020304" pitchFamily="18" charset="0"/>
              <a:ea typeface="Times New Roman" panose="02020603050405020304" pitchFamily="18" charset="0"/>
            </a:endParaRPr>
          </a:p>
          <a:p>
            <a:pPr marL="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Gửi trong những lời tự hào không dấu giếm đó, người cha ước mong, hy vọng người con phải tiếp nối, phát huy truyền thống để tiếp tục sống có tình có nghĩa, thuỷ chung với quê hương đồng thời muốn con biết yêu quý, tự hào với truyền thống của quê hương.</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endParaRPr lang="en-US" sz="3200" dirty="0"/>
          </a:p>
        </p:txBody>
      </p:sp>
    </p:spTree>
    <p:extLst>
      <p:ext uri="{BB962C8B-B14F-4D97-AF65-F5344CB8AC3E}">
        <p14:creationId xmlns:p14="http://schemas.microsoft.com/office/powerpoint/2010/main" val="423364401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124754"/>
          </a:xfrm>
          <a:prstGeom prst="rect">
            <a:avLst/>
          </a:prstGeom>
          <a:noFill/>
        </p:spPr>
        <p:txBody>
          <a:bodyPr wrap="square" rtlCol="0">
            <a:spAutoFit/>
          </a:bodyPr>
          <a:lstStyle/>
          <a:p>
            <a:pPr marL="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Phẩm chất của con người quê hương  còn được người cha ca ngợi qua cách nói đối lập tương phản giữa hình thức bên ngoài và giá trị tinh thần bên trong nhưng rất đúng với người miền núi: </a:t>
            </a:r>
            <a:endParaRPr lang="en-US" sz="2400" dirty="0">
              <a:effectLst/>
              <a:latin typeface="Times New Roman" panose="02020603050405020304" pitchFamily="18" charset="0"/>
              <a:ea typeface="Times New Roman" panose="02020603050405020304" pitchFamily="18" charset="0"/>
            </a:endParaRPr>
          </a:p>
          <a:p>
            <a:pPr marL="1463040" marR="91440" indent="36576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rPr>
              <a:t>Người đồng mình thô sơ đa thịt.</a:t>
            </a:r>
            <a:endParaRPr lang="en-US" sz="2400" dirty="0">
              <a:effectLst/>
              <a:latin typeface="Times New Roman" panose="02020603050405020304" pitchFamily="18" charset="0"/>
              <a:ea typeface="Times New Roman" panose="02020603050405020304" pitchFamily="18" charset="0"/>
            </a:endParaRPr>
          </a:p>
          <a:p>
            <a:pPr marL="1463040" marR="91440" indent="36576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Chẳng mấy ai nhỏ bé được đâu con</a:t>
            </a:r>
            <a:r>
              <a:rPr lang="vi-VN"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Đó là những con người sống giản dị mà mạnh mẽ, hồn nhiên mà mộc mạc. Người miền núi tuy có thể mộc mạc, thô sơ da thịt, có thể không biết nói khéo, không biết nói hay…  nhung ý nghĩ của họ, phẩm chất của họ thì thật là cao đẹp. Chính cái hồn nhiên mộc mạc ấy lại chứa đựng sức sống mạnh mẽ của dân tộc ; giầu chí khí, niềm tin,  không hề nhỏ bé về tâm hồn, về ý chí và  đặc biệt là khát vọng xây dựng quê hương. Ý chí và mong ước ấy được cô đúc trong hai câu thơ vừa có hình ảnh cụ thể lại vừa hàm chứa ý nghĩa sâu sắc:	</a:t>
            </a:r>
            <a:endParaRPr lang="en-US" sz="2400" dirty="0">
              <a:effectLst/>
              <a:latin typeface="Times New Roman" panose="02020603050405020304" pitchFamily="18" charset="0"/>
              <a:ea typeface="Times New Roman" panose="02020603050405020304" pitchFamily="18" charset="0"/>
            </a:endParaRPr>
          </a:p>
          <a:p>
            <a:pPr marL="91440" marR="91440" indent="34290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rPr>
              <a:t>Người đồng mình  tự đục đá kê cao quê hương</a:t>
            </a:r>
            <a:endParaRPr lang="en-US" sz="2400" dirty="0">
              <a:effectLst/>
              <a:latin typeface="Times New Roman" panose="02020603050405020304" pitchFamily="18" charset="0"/>
              <a:ea typeface="Times New Roman" panose="02020603050405020304" pitchFamily="18" charset="0"/>
            </a:endParaRPr>
          </a:p>
          <a:p>
            <a:pPr marL="1463040" marR="91440" indent="36576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Còn quê hương thì làm phong tục.</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endParaRPr lang="en-US" sz="3200" dirty="0"/>
          </a:p>
        </p:txBody>
      </p:sp>
    </p:spTree>
    <p:extLst>
      <p:ext uri="{BB962C8B-B14F-4D97-AF65-F5344CB8AC3E}">
        <p14:creationId xmlns:p14="http://schemas.microsoft.com/office/powerpoint/2010/main" val="221505205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924973"/>
          </a:xfrm>
          <a:prstGeom prst="rect">
            <a:avLst/>
          </a:prstGeom>
          <a:noFill/>
        </p:spPr>
        <p:txBody>
          <a:bodyPr wrap="square" rtlCol="0">
            <a:spAutoFit/>
          </a:bodyPr>
          <a:lstStyle/>
          <a:p>
            <a:pPr marL="9144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Việc “ đục đá” là khó, là đòi hỏi nghị lực, nhưng người quê hương ta đã làm,vẫn làm dể làm rạng rỡ quê hương. Chính những đức tính tốt đẹp cùng với sự lao động cần cù, nhẫn nại hàng ngày đã tạo nên sức mạnh để làm nên quê hương với truyền thống với phong tục tập quán tốt đẹp. Người cha đã tâm sự với con về tất cả những gì tốt đẹp nhất của người quê hương, nơi con đang sinh sống, cái nôi đang nuôi con khôn lớn, trưởng 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liệu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tây</a:t>
            </a:r>
            <a:endParaRPr lang="en-US" sz="2400" dirty="0">
              <a:effectLst/>
              <a:latin typeface="Times New Roman" panose="02020603050405020304" pitchFamily="18" charset="0"/>
              <a:ea typeface="Times New Roman" panose="02020603050405020304" pitchFamily="18" charset="0"/>
            </a:endParaRPr>
          </a:p>
          <a:p>
            <a:pPr marL="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Nói với con là  lời thủ thỉ tâm tình  của người cha với con về quê hương, 1 quê hương nhọc nhằn vất vả đã nuôi dưỡng chí lớn cho những đứa con. Quê hương với sức sống giản dị mà mãnh liệt, hồn nhiên mà mạnh mẽ. Tất cả được thể hiện qua thể thơ tự do với những từ ngữ, hình ảnh mộc mạc, cụ thể nhưng lại có sức khái quát sâu sắc.Gửi trong những lời tự hào không dấu giếm đó, người cha ước mong, hy vọng người con phải tiếp nối, phát huy truyền thống để tiếp tục sống có tình có nghĩa, thuỷ chung với quê hương đồng thời muốn con biết yêu quý, tự hào với truyền thống của quê hương. </a:t>
            </a:r>
            <a:r>
              <a:rPr lang="fr-FR" sz="2400" dirty="0">
                <a:solidFill>
                  <a:srgbClr val="000000"/>
                </a:solidFill>
                <a:effectLst/>
                <a:latin typeface="Times New Roman" panose="02020603050405020304" pitchFamily="18" charset="0"/>
                <a:ea typeface="Times New Roman" panose="02020603050405020304" pitchFamily="18" charset="0"/>
              </a:rPr>
              <a:t>Face book </a:t>
            </a:r>
            <a:r>
              <a:rPr lang="fr-FR" sz="2400" dirty="0" err="1">
                <a:solidFill>
                  <a:srgbClr val="000000"/>
                </a:solidFill>
                <a:effectLst/>
                <a:latin typeface="Times New Roman" panose="02020603050405020304" pitchFamily="18" charset="0"/>
                <a:ea typeface="Times New Roman" panose="02020603050405020304" pitchFamily="18" charset="0"/>
              </a:rPr>
              <a:t>Nhung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Tây</a:t>
            </a:r>
            <a:r>
              <a:rPr lang="fr-FR" sz="2400" dirty="0">
                <a:solidFill>
                  <a:srgbClr val="000000"/>
                </a:solidFill>
                <a:effectLst/>
                <a:latin typeface="Times New Roman" panose="02020603050405020304" pitchFamily="18" charset="0"/>
                <a:ea typeface="Times New Roman" panose="02020603050405020304" pitchFamily="18" charset="0"/>
              </a:rPr>
              <a:t> 0974862058</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endParaRPr lang="en-US" sz="4000" dirty="0"/>
          </a:p>
        </p:txBody>
      </p:sp>
    </p:spTree>
    <p:extLst>
      <p:ext uri="{BB962C8B-B14F-4D97-AF65-F5344CB8AC3E}">
        <p14:creationId xmlns:p14="http://schemas.microsoft.com/office/powerpoint/2010/main" val="338998166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924973"/>
          </a:xfrm>
          <a:prstGeom prst="rect">
            <a:avLst/>
          </a:prstGeom>
          <a:noFill/>
        </p:spPr>
        <p:txBody>
          <a:bodyPr wrap="square" rtlCol="0">
            <a:spAutoFit/>
          </a:bodyPr>
          <a:lstStyle/>
          <a:p>
            <a:pPr marL="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Không chỉ gửi mong ước của mình đầy tự hào, kết thúc bài thơ, người cha còn bộc lộ trực tiếp niềm mong ước này trong lời thủ thỉ dặn dò con thiết tha, chân tình, trìu mến trong tiếng gọi “con ơi!” và lời nhắn nhủ “nghe con”. Song cái điều người cha nói với con thì thật là ngắn gọn, hàm súc mà sâu sắc, đồng thời lại có chút nghiêm nghị của mệnh lệnh trái tim: </a:t>
            </a:r>
            <a:endParaRPr lang="en-US" sz="2400" dirty="0">
              <a:effectLst/>
              <a:latin typeface="Times New Roman" panose="02020603050405020304" pitchFamily="18" charset="0"/>
              <a:ea typeface="Times New Roman" panose="02020603050405020304" pitchFamily="18" charset="0"/>
            </a:endParaRPr>
          </a:p>
          <a:p>
            <a:pPr marL="1463040" marR="91440" indent="365760" algn="just">
              <a:spcBef>
                <a:spcPts val="0"/>
              </a:spcBef>
              <a:spcAft>
                <a:spcPts val="0"/>
              </a:spcAft>
            </a:pPr>
            <a:r>
              <a:rPr lang="it-IT" sz="2400" i="1" dirty="0">
                <a:effectLst/>
                <a:latin typeface="Times New Roman" panose="02020603050405020304" pitchFamily="18" charset="0"/>
                <a:ea typeface="Times New Roman" panose="02020603050405020304" pitchFamily="18" charset="0"/>
              </a:rPr>
              <a:t>“Con </a:t>
            </a:r>
            <a:r>
              <a:rPr lang="vi-VN" sz="2400" i="1" dirty="0">
                <a:effectLst/>
                <a:latin typeface="Times New Roman" panose="02020603050405020304" pitchFamily="18" charset="0"/>
                <a:ea typeface="Times New Roman" panose="02020603050405020304" pitchFamily="18" charset="0"/>
              </a:rPr>
              <a:t>ơi tuy thô sơ da thịt</a:t>
            </a:r>
            <a:endParaRPr lang="en-US" sz="2400" dirty="0">
              <a:effectLst/>
              <a:latin typeface="Times New Roman" panose="02020603050405020304" pitchFamily="18" charset="0"/>
              <a:ea typeface="Times New Roman" panose="02020603050405020304" pitchFamily="18" charset="0"/>
            </a:endParaRPr>
          </a:p>
          <a:p>
            <a:pPr marL="1463040" marR="91440" indent="36576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Lên đường</a:t>
            </a:r>
            <a:endParaRPr lang="en-US" sz="2400" dirty="0">
              <a:effectLst/>
              <a:latin typeface="Times New Roman" panose="02020603050405020304" pitchFamily="18" charset="0"/>
              <a:ea typeface="Times New Roman" panose="02020603050405020304" pitchFamily="18" charset="0"/>
            </a:endParaRPr>
          </a:p>
          <a:p>
            <a:pPr marL="1463040" marR="91440" indent="36576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Không bao giờ nhỏ bé được</a:t>
            </a:r>
            <a:endParaRPr lang="en-US" sz="2400" dirty="0">
              <a:effectLst/>
              <a:latin typeface="Times New Roman" panose="02020603050405020304" pitchFamily="18" charset="0"/>
              <a:ea typeface="Times New Roman" panose="02020603050405020304" pitchFamily="18" charset="0"/>
            </a:endParaRPr>
          </a:p>
          <a:p>
            <a:pPr marL="1463040" marR="91440" indent="365760" algn="just">
              <a:spcBef>
                <a:spcPts val="0"/>
              </a:spcBef>
              <a:spcAft>
                <a:spcPts val="0"/>
              </a:spcAft>
            </a:pPr>
            <a:r>
              <a:rPr lang="vi-VN" sz="2400" i="1" dirty="0">
                <a:effectLst/>
                <a:latin typeface="Times New Roman" panose="02020603050405020304" pitchFamily="18" charset="0"/>
                <a:ea typeface="Times New Roman" panose="02020603050405020304" pitchFamily="18" charset="0"/>
              </a:rPr>
              <a:t>Nghe con.</a:t>
            </a:r>
            <a:endParaRPr lang="en-US" sz="2400" dirty="0">
              <a:effectLst/>
              <a:latin typeface="Times New Roman" panose="02020603050405020304" pitchFamily="18" charset="0"/>
              <a:ea typeface="Times New Roman" panose="02020603050405020304" pitchFamily="18" charset="0"/>
            </a:endParaRPr>
          </a:p>
          <a:p>
            <a:pPr marL="0" marR="9144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 Câu thơ ngắn lại như khắc sâu, có câu chỉ có hai tiếng. Điều mà người cha muốn khuyên con qua cách nhắc lại một phẩm chất của người đồng mình đã nêu ở trên: nghĩa là phải sống cho cao đẹp. Trong những lời thơ cuối cùng ấy, người cha dặn dò con cần tự tin mà vững bước trên đường đời, tiếp nối những truyền thống tốt đẹp của “người đồng mình”.Con sống được như thế chính là con phát huy được truyền thống tốt đẹp của cha ông, của quê hương yêu dấu.</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endParaRPr lang="en-US" sz="4000" dirty="0"/>
          </a:p>
        </p:txBody>
      </p:sp>
    </p:spTree>
    <p:extLst>
      <p:ext uri="{BB962C8B-B14F-4D97-AF65-F5344CB8AC3E}">
        <p14:creationId xmlns:p14="http://schemas.microsoft.com/office/powerpoint/2010/main" val="143739424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5262979"/>
          </a:xfrm>
          <a:prstGeom prst="rect">
            <a:avLst/>
          </a:prstGeom>
          <a:noFill/>
        </p:spPr>
        <p:txBody>
          <a:bodyPr wrap="square" rtlCol="0">
            <a:spAutoFit/>
          </a:bodyPr>
          <a:lstStyle/>
          <a:p>
            <a:pPr marL="0" marR="0">
              <a:spcBef>
                <a:spcPts val="0"/>
              </a:spcBef>
              <a:spcAft>
                <a:spcPts val="0"/>
              </a:spcAft>
              <a:tabLst>
                <a:tab pos="400050" algn="l"/>
              </a:tabLst>
            </a:pPr>
            <a:r>
              <a:rPr lang="vi-VN" sz="2400" b="1" dirty="0">
                <a:solidFill>
                  <a:srgbClr val="FF0000"/>
                </a:solidFill>
                <a:effectLst/>
                <a:latin typeface="Times New Roman" panose="02020603050405020304" pitchFamily="18" charset="0"/>
                <a:ea typeface="Times New Roman" panose="02020603050405020304" pitchFamily="18" charset="0"/>
              </a:rPr>
              <a:t>2. Dạng Đọc Hiểu ngữ liệu SGK</a:t>
            </a: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400050" algn="l"/>
              </a:tabLst>
            </a:pPr>
            <a:r>
              <a:rPr lang="en-US" sz="2400" b="1" dirty="0">
                <a:effectLst/>
                <a:latin typeface="Times New Roman" panose="02020603050405020304" pitchFamily="18" charset="0"/>
                <a:ea typeface="Times New Roman" panose="02020603050405020304" pitchFamily="18" charset="0"/>
              </a:rPr>
              <a:t>PHIẾU HỌC TẬP SỐ 1</a:t>
            </a:r>
            <a:endParaRPr lang="en-US" sz="2400" dirty="0">
              <a:effectLst/>
              <a:latin typeface="Times New Roman" panose="02020603050405020304" pitchFamily="18" charset="0"/>
              <a:ea typeface="Times New Roman" panose="02020603050405020304" pitchFamily="18" charset="0"/>
            </a:endParaRPr>
          </a:p>
          <a:p>
            <a:pPr marL="45720" marR="91440" indent="-45720">
              <a:spcBef>
                <a:spcPts val="0"/>
              </a:spcBef>
              <a:spcAft>
                <a:spcPts val="0"/>
              </a:spcAft>
              <a:tabLst>
                <a:tab pos="-11430" algn="l"/>
              </a:tabLst>
            </a:pPr>
            <a:r>
              <a:rPr lang="fr-FR" sz="2400" b="1" dirty="0" err="1">
                <a:solidFill>
                  <a:srgbClr val="000000"/>
                </a:solidFill>
                <a:effectLst/>
                <a:latin typeface="Times New Roman" panose="02020603050405020304" pitchFamily="18" charset="0"/>
                <a:ea typeface="Times New Roman" panose="02020603050405020304" pitchFamily="18" charset="0"/>
              </a:rPr>
              <a:t>Đọc</a:t>
            </a:r>
            <a:r>
              <a:rPr lang="fr-FR" sz="2400" b="1" dirty="0">
                <a:solidFill>
                  <a:srgbClr val="000000"/>
                </a:solidFill>
                <a:effectLst/>
                <a:latin typeface="Times New Roman" panose="02020603050405020304" pitchFamily="18" charset="0"/>
                <a:ea typeface="Times New Roman" panose="02020603050405020304" pitchFamily="18" charset="0"/>
              </a:rPr>
              <a:t> </a:t>
            </a:r>
            <a:r>
              <a:rPr lang="fr-FR" sz="2400" b="1" dirty="0" err="1">
                <a:solidFill>
                  <a:srgbClr val="000000"/>
                </a:solidFill>
                <a:effectLst/>
                <a:latin typeface="Times New Roman" panose="02020603050405020304" pitchFamily="18" charset="0"/>
                <a:ea typeface="Times New Roman" panose="02020603050405020304" pitchFamily="18" charset="0"/>
              </a:rPr>
              <a:t>đoạn</a:t>
            </a:r>
            <a:r>
              <a:rPr lang="fr-FR" sz="2400" b="1" dirty="0">
                <a:solidFill>
                  <a:srgbClr val="000000"/>
                </a:solidFill>
                <a:effectLst/>
                <a:latin typeface="Times New Roman" panose="02020603050405020304" pitchFamily="18" charset="0"/>
                <a:ea typeface="Times New Roman" panose="02020603050405020304" pitchFamily="18" charset="0"/>
              </a:rPr>
              <a:t> </a:t>
            </a:r>
            <a:r>
              <a:rPr lang="fr-FR" sz="2400" b="1" dirty="0" err="1">
                <a:solidFill>
                  <a:srgbClr val="000000"/>
                </a:solidFill>
                <a:effectLst/>
                <a:latin typeface="Times New Roman" panose="02020603050405020304" pitchFamily="18" charset="0"/>
                <a:ea typeface="Times New Roman" panose="02020603050405020304" pitchFamily="18" charset="0"/>
              </a:rPr>
              <a:t>trích</a:t>
            </a:r>
            <a:r>
              <a:rPr lang="fr-FR" sz="2400" b="1" dirty="0">
                <a:solidFill>
                  <a:srgbClr val="000000"/>
                </a:solidFill>
                <a:effectLst/>
                <a:latin typeface="Times New Roman" panose="02020603050405020304" pitchFamily="18" charset="0"/>
                <a:ea typeface="Times New Roman" panose="02020603050405020304" pitchFamily="18" charset="0"/>
              </a:rPr>
              <a:t> </a:t>
            </a:r>
            <a:r>
              <a:rPr lang="fr-FR" sz="2400" b="1" dirty="0" err="1">
                <a:solidFill>
                  <a:srgbClr val="000000"/>
                </a:solidFill>
                <a:effectLst/>
                <a:latin typeface="Times New Roman" panose="02020603050405020304" pitchFamily="18" charset="0"/>
                <a:ea typeface="Times New Roman" panose="02020603050405020304" pitchFamily="18" charset="0"/>
              </a:rPr>
              <a:t>sau</a:t>
            </a:r>
            <a:r>
              <a:rPr lang="fr-FR" sz="2400" b="1" dirty="0">
                <a:solidFill>
                  <a:srgbClr val="000000"/>
                </a:solidFill>
                <a:effectLst/>
                <a:latin typeface="Times New Roman" panose="02020603050405020304" pitchFamily="18" charset="0"/>
                <a:ea typeface="Times New Roman" panose="02020603050405020304" pitchFamily="18" charset="0"/>
              </a:rPr>
              <a:t> </a:t>
            </a:r>
            <a:r>
              <a:rPr lang="fr-FR" sz="2400" b="1" dirty="0" err="1">
                <a:solidFill>
                  <a:srgbClr val="000000"/>
                </a:solidFill>
                <a:effectLst/>
                <a:latin typeface="Times New Roman" panose="02020603050405020304" pitchFamily="18" charset="0"/>
                <a:ea typeface="Times New Roman" panose="02020603050405020304" pitchFamily="18" charset="0"/>
              </a:rPr>
              <a:t>và</a:t>
            </a:r>
            <a:r>
              <a:rPr lang="fr-FR" sz="2400" b="1" dirty="0">
                <a:solidFill>
                  <a:srgbClr val="000000"/>
                </a:solidFill>
                <a:effectLst/>
                <a:latin typeface="Times New Roman" panose="02020603050405020304" pitchFamily="18" charset="0"/>
                <a:ea typeface="Times New Roman" panose="02020603050405020304" pitchFamily="18" charset="0"/>
              </a:rPr>
              <a:t> trả </a:t>
            </a:r>
            <a:r>
              <a:rPr lang="fr-FR" sz="2400" b="1" dirty="0" err="1">
                <a:solidFill>
                  <a:srgbClr val="000000"/>
                </a:solidFill>
                <a:effectLst/>
                <a:latin typeface="Times New Roman" panose="02020603050405020304" pitchFamily="18" charset="0"/>
                <a:ea typeface="Times New Roman" panose="02020603050405020304" pitchFamily="18" charset="0"/>
              </a:rPr>
              <a:t>lời</a:t>
            </a:r>
            <a:r>
              <a:rPr lang="fr-FR" sz="2400" b="1" dirty="0">
                <a:solidFill>
                  <a:srgbClr val="000000"/>
                </a:solidFill>
                <a:effectLst/>
                <a:latin typeface="Times New Roman" panose="02020603050405020304" pitchFamily="18" charset="0"/>
                <a:ea typeface="Times New Roman" panose="02020603050405020304" pitchFamily="18" charset="0"/>
              </a:rPr>
              <a:t> </a:t>
            </a:r>
            <a:r>
              <a:rPr lang="fr-FR" sz="2400" b="1" dirty="0" err="1">
                <a:solidFill>
                  <a:srgbClr val="000000"/>
                </a:solidFill>
                <a:effectLst/>
                <a:latin typeface="Times New Roman" panose="02020603050405020304" pitchFamily="18" charset="0"/>
                <a:ea typeface="Times New Roman" panose="02020603050405020304" pitchFamily="18" charset="0"/>
              </a:rPr>
              <a:t>câu</a:t>
            </a:r>
            <a:r>
              <a:rPr lang="fr-FR" sz="2400" b="1" dirty="0">
                <a:solidFill>
                  <a:srgbClr val="000000"/>
                </a:solidFill>
                <a:effectLst/>
                <a:latin typeface="Times New Roman" panose="02020603050405020304" pitchFamily="18" charset="0"/>
                <a:ea typeface="Times New Roman" panose="02020603050405020304" pitchFamily="18" charset="0"/>
              </a:rPr>
              <a:t> </a:t>
            </a:r>
            <a:r>
              <a:rPr lang="fr-FR" sz="2400" b="1" dirty="0" err="1">
                <a:solidFill>
                  <a:srgbClr val="000000"/>
                </a:solidFill>
                <a:effectLst/>
                <a:latin typeface="Times New Roman" panose="02020603050405020304" pitchFamily="18" charset="0"/>
                <a:ea typeface="Times New Roman" panose="02020603050405020304" pitchFamily="18" charset="0"/>
              </a:rPr>
              <a:t>hỏi</a:t>
            </a:r>
            <a:r>
              <a:rPr lang="fr-FR" sz="2400" b="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187452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i="1" dirty="0" err="1">
                <a:solidFill>
                  <a:srgbClr val="000000"/>
                </a:solidFill>
                <a:effectLst/>
                <a:latin typeface="Times New Roman" panose="02020603050405020304" pitchFamily="18" charset="0"/>
                <a:ea typeface="SimSun" panose="02010600030101010101" pitchFamily="2" charset="-122"/>
              </a:rPr>
              <a:t>Người</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đồng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mình</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thương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lắm</a:t>
            </a:r>
            <a:r>
              <a:rPr lang="fr-FR" sz="2400" i="1" dirty="0">
                <a:solidFill>
                  <a:srgbClr val="000000"/>
                </a:solidFill>
                <a:effectLst/>
                <a:latin typeface="Times New Roman" panose="02020603050405020304" pitchFamily="18" charset="0"/>
                <a:ea typeface="SimSun" panose="02010600030101010101" pitchFamily="2" charset="-122"/>
              </a:rPr>
              <a:t> con </a:t>
            </a:r>
            <a:r>
              <a:rPr lang="fr-FR" sz="2400" i="1" dirty="0" err="1">
                <a:solidFill>
                  <a:srgbClr val="000000"/>
                </a:solidFill>
                <a:effectLst/>
                <a:latin typeface="Times New Roman" panose="02020603050405020304" pitchFamily="18" charset="0"/>
                <a:ea typeface="SimSun" panose="02010600030101010101" pitchFamily="2" charset="-122"/>
              </a:rPr>
              <a:t>ơi</a:t>
            </a:r>
            <a:endParaRPr lang="en-US" sz="2400" dirty="0">
              <a:effectLst/>
              <a:latin typeface="Times New Roman" panose="02020603050405020304" pitchFamily="18" charset="0"/>
              <a:ea typeface="Times New Roman" panose="02020603050405020304" pitchFamily="18" charset="0"/>
            </a:endParaRPr>
          </a:p>
          <a:p>
            <a:pPr marL="187452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i="1" dirty="0">
                <a:solidFill>
                  <a:srgbClr val="000000"/>
                </a:solidFill>
                <a:effectLst/>
                <a:latin typeface="Times New Roman" panose="02020603050405020304" pitchFamily="18" charset="0"/>
                <a:ea typeface="SimSun" panose="02010600030101010101" pitchFamily="2" charset="-122"/>
              </a:rPr>
              <a:t>Cao </a:t>
            </a:r>
            <a:r>
              <a:rPr lang="fr-FR" sz="2400" i="1" dirty="0" err="1">
                <a:solidFill>
                  <a:srgbClr val="000000"/>
                </a:solidFill>
                <a:effectLst/>
                <a:latin typeface="Times New Roman" panose="02020603050405020304" pitchFamily="18" charset="0"/>
                <a:ea typeface="SimSun" panose="02010600030101010101" pitchFamily="2" charset="-122"/>
              </a:rPr>
              <a:t>đo</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nỗi</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buồn</a:t>
            </a:r>
            <a:endParaRPr lang="en-US" sz="2400" dirty="0">
              <a:effectLst/>
              <a:latin typeface="Times New Roman" panose="02020603050405020304" pitchFamily="18" charset="0"/>
              <a:ea typeface="Times New Roman" panose="02020603050405020304" pitchFamily="18" charset="0"/>
            </a:endParaRPr>
          </a:p>
          <a:p>
            <a:pPr marL="187452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i="1" dirty="0">
                <a:solidFill>
                  <a:srgbClr val="000000"/>
                </a:solidFill>
                <a:effectLst/>
                <a:latin typeface="Times New Roman" panose="02020603050405020304" pitchFamily="18" charset="0"/>
                <a:ea typeface="SimSun" panose="02010600030101010101" pitchFamily="2" charset="-122"/>
              </a:rPr>
              <a:t>Xa </a:t>
            </a:r>
            <a:r>
              <a:rPr lang="fr-FR" sz="2400" i="1" dirty="0" err="1">
                <a:solidFill>
                  <a:srgbClr val="000000"/>
                </a:solidFill>
                <a:effectLst/>
                <a:latin typeface="Times New Roman" panose="02020603050405020304" pitchFamily="18" charset="0"/>
                <a:ea typeface="SimSun" panose="02010600030101010101" pitchFamily="2" charset="-122"/>
              </a:rPr>
              <a:t>nuôi</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chí</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lớn</a:t>
            </a:r>
            <a:r>
              <a:rPr lang="fr-FR" sz="2400" i="1" dirty="0">
                <a:solidFill>
                  <a:srgbClr val="000000"/>
                </a:solidFill>
                <a:effectLst/>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Times New Roman" panose="02020603050405020304" pitchFamily="18" charset="0"/>
            </a:endParaRPr>
          </a:p>
          <a:p>
            <a:pPr marL="187452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i="1" dirty="0" err="1">
                <a:solidFill>
                  <a:srgbClr val="000000"/>
                </a:solidFill>
                <a:effectLst/>
                <a:latin typeface="Times New Roman" panose="02020603050405020304" pitchFamily="18" charset="0"/>
                <a:ea typeface="SimSun" panose="02010600030101010101" pitchFamily="2" charset="-122"/>
              </a:rPr>
              <a:t>Dẫu</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làm</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sao</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thì</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cha</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vẫn</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muốn</a:t>
            </a:r>
            <a:endParaRPr lang="en-US" sz="2400" dirty="0">
              <a:effectLst/>
              <a:latin typeface="Times New Roman" panose="02020603050405020304" pitchFamily="18" charset="0"/>
              <a:ea typeface="Times New Roman" panose="02020603050405020304" pitchFamily="18" charset="0"/>
            </a:endParaRPr>
          </a:p>
          <a:p>
            <a:pPr marL="187452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i="1" dirty="0" err="1">
                <a:solidFill>
                  <a:srgbClr val="000000"/>
                </a:solidFill>
                <a:effectLst/>
                <a:latin typeface="Times New Roman" panose="02020603050405020304" pitchFamily="18" charset="0"/>
                <a:ea typeface="SimSun" panose="02010600030101010101" pitchFamily="2" charset="-122"/>
              </a:rPr>
              <a:t>Sống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trên</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đá</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không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chê</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đá</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gập</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ghềnh</a:t>
            </a:r>
            <a:endParaRPr lang="en-US" sz="2400" dirty="0">
              <a:effectLst/>
              <a:latin typeface="Times New Roman" panose="02020603050405020304" pitchFamily="18" charset="0"/>
              <a:ea typeface="Times New Roman" panose="02020603050405020304" pitchFamily="18" charset="0"/>
            </a:endParaRPr>
          </a:p>
          <a:p>
            <a:pPr marL="187452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i="1" dirty="0" err="1">
                <a:solidFill>
                  <a:srgbClr val="000000"/>
                </a:solidFill>
                <a:effectLst/>
                <a:latin typeface="Times New Roman" panose="02020603050405020304" pitchFamily="18" charset="0"/>
                <a:ea typeface="SimSun" panose="02010600030101010101" pitchFamily="2" charset="-122"/>
              </a:rPr>
              <a:t>Sống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trong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thung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không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chê</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thung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nghèo</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đói</a:t>
            </a:r>
            <a:endParaRPr lang="en-US" sz="2400" dirty="0">
              <a:effectLst/>
              <a:latin typeface="Times New Roman" panose="02020603050405020304" pitchFamily="18" charset="0"/>
              <a:ea typeface="Times New Roman" panose="02020603050405020304" pitchFamily="18" charset="0"/>
            </a:endParaRPr>
          </a:p>
          <a:p>
            <a:pPr marL="187452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i="1" dirty="0" err="1">
                <a:solidFill>
                  <a:srgbClr val="000000"/>
                </a:solidFill>
                <a:effectLst/>
                <a:latin typeface="Times New Roman" panose="02020603050405020304" pitchFamily="18" charset="0"/>
                <a:ea typeface="SimSun" panose="02010600030101010101" pitchFamily="2" charset="-122"/>
              </a:rPr>
              <a:t>Sống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như</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sông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như</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suối</a:t>
            </a:r>
            <a:endParaRPr lang="en-US" sz="2400" dirty="0">
              <a:effectLst/>
              <a:latin typeface="Times New Roman" panose="02020603050405020304" pitchFamily="18" charset="0"/>
              <a:ea typeface="Times New Roman" panose="02020603050405020304" pitchFamily="18" charset="0"/>
            </a:endParaRPr>
          </a:p>
          <a:p>
            <a:pPr marL="187452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i="1" dirty="0" err="1">
                <a:solidFill>
                  <a:srgbClr val="000000"/>
                </a:solidFill>
                <a:effectLst/>
                <a:latin typeface="Times New Roman" panose="02020603050405020304" pitchFamily="18" charset="0"/>
                <a:ea typeface="SimSun" panose="02010600030101010101" pitchFamily="2" charset="-122"/>
              </a:rPr>
              <a:t>Lên</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thác</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xuống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ghềnh</a:t>
            </a:r>
            <a:endParaRPr lang="en-US" sz="2400" dirty="0">
              <a:effectLst/>
              <a:latin typeface="Times New Roman" panose="02020603050405020304" pitchFamily="18" charset="0"/>
              <a:ea typeface="Times New Roman" panose="02020603050405020304" pitchFamily="18" charset="0"/>
            </a:endParaRPr>
          </a:p>
          <a:p>
            <a:pPr marL="187452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i="1" dirty="0" err="1">
                <a:solidFill>
                  <a:srgbClr val="000000"/>
                </a:solidFill>
                <a:effectLst/>
                <a:latin typeface="Times New Roman" panose="02020603050405020304" pitchFamily="18" charset="0"/>
                <a:ea typeface="SimSun" panose="02010600030101010101" pitchFamily="2" charset="-122"/>
              </a:rPr>
              <a:t>Không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lo</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cực</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nhọc</a:t>
            </a:r>
            <a:r>
              <a:rPr lang="fr-FR" sz="2400" i="1" dirty="0">
                <a:solidFill>
                  <a:srgbClr val="000000"/>
                </a:solidFill>
                <a:effectLst/>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Times New Roman" panose="02020603050405020304" pitchFamily="18" charset="0"/>
            </a:endParaRPr>
          </a:p>
          <a:p>
            <a:pPr marL="9144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i="1" dirty="0">
                <a:solidFill>
                  <a:srgbClr val="000000"/>
                </a:solidFill>
                <a:effectLst/>
                <a:latin typeface="Times New Roman" panose="02020603050405020304" pitchFamily="18" charset="0"/>
                <a:ea typeface="SimSun" panose="02010600030101010101" pitchFamily="2" charset="-122"/>
              </a:rPr>
              <a:t>(</a:t>
            </a:r>
            <a:r>
              <a:rPr lang="fr-FR" sz="2400" i="1" dirty="0" err="1">
                <a:solidFill>
                  <a:srgbClr val="000000"/>
                </a:solidFill>
                <a:effectLst/>
                <a:latin typeface="Times New Roman" panose="02020603050405020304" pitchFamily="18" charset="0"/>
                <a:ea typeface="SimSun" panose="02010600030101010101" pitchFamily="2" charset="-122"/>
              </a:rPr>
              <a:t>Trích</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u="none" strike="noStrike" dirty="0" err="1">
                <a:solidFill>
                  <a:srgbClr val="000000"/>
                </a:solidFill>
                <a:effectLst/>
                <a:latin typeface="Times New Roman" panose="02020603050405020304" pitchFamily="18" charset="0"/>
                <a:ea typeface="SimSun" panose="02010600030101010101" pitchFamily="2" charset="-122"/>
                <a:hlinkClick r:id="rId2"/>
              </a:rPr>
              <a:t>Nói</a:t>
            </a:r>
            <a:r>
              <a:rPr lang="fr-FR" sz="2400" i="1" u="none" strike="noStrike" dirty="0">
                <a:solidFill>
                  <a:srgbClr val="000000"/>
                </a:solidFill>
                <a:effectLst/>
                <a:latin typeface="Times New Roman" panose="02020603050405020304" pitchFamily="18" charset="0"/>
                <a:ea typeface="SimSun" panose="02010600030101010101" pitchFamily="2" charset="-122"/>
                <a:hlinkClick r:id="rId2"/>
              </a:rPr>
              <a:t> </a:t>
            </a:r>
            <a:r>
              <a:rPr lang="fr-FR" sz="2400" i="1" u="none" strike="noStrike" dirty="0" err="1">
                <a:solidFill>
                  <a:srgbClr val="000000"/>
                </a:solidFill>
                <a:effectLst/>
                <a:latin typeface="Times New Roman" panose="02020603050405020304" pitchFamily="18" charset="0"/>
                <a:ea typeface="SimSun" panose="02010600030101010101" pitchFamily="2" charset="-122"/>
                <a:hlinkClick r:id="rId2"/>
              </a:rPr>
              <a:t>với</a:t>
            </a:r>
            <a:r>
              <a:rPr lang="fr-FR" sz="2400" i="1" u="none" strike="noStrike" dirty="0">
                <a:solidFill>
                  <a:srgbClr val="000000"/>
                </a:solidFill>
                <a:effectLst/>
                <a:latin typeface="Times New Roman" panose="02020603050405020304" pitchFamily="18" charset="0"/>
                <a:ea typeface="SimSun" panose="02010600030101010101" pitchFamily="2" charset="-122"/>
                <a:hlinkClick r:id="rId2"/>
              </a:rPr>
              <a:t> con</a:t>
            </a:r>
            <a:r>
              <a:rPr lang="fr-FR" sz="2400" i="1" dirty="0">
                <a:solidFill>
                  <a:srgbClr val="000000"/>
                </a:solidFill>
                <a:effectLst/>
                <a:latin typeface="Times New Roman" panose="02020603050405020304" pitchFamily="18" charset="0"/>
                <a:ea typeface="SimSun" panose="02010600030101010101" pitchFamily="2" charset="-122"/>
              </a:rPr>
              <a:t>, Y </a:t>
            </a:r>
            <a:r>
              <a:rPr lang="fr-FR" sz="2400" i="1" dirty="0" err="1">
                <a:solidFill>
                  <a:srgbClr val="000000"/>
                </a:solidFill>
                <a:effectLst/>
                <a:latin typeface="Times New Roman" panose="02020603050405020304" pitchFamily="18" charset="0"/>
                <a:ea typeface="SimSun" panose="02010600030101010101" pitchFamily="2" charset="-122"/>
              </a:rPr>
              <a:t>Phương</a:t>
            </a:r>
            <a:r>
              <a:rPr lang="fr-FR" sz="2400" i="1" dirty="0">
                <a:solidFill>
                  <a:srgbClr val="000000"/>
                </a:solidFill>
                <a:effectLst/>
                <a:latin typeface="Times New Roman" panose="02020603050405020304" pitchFamily="18" charset="0"/>
                <a:ea typeface="SimSun" panose="02010600030101010101" pitchFamily="2" charset="-122"/>
              </a:rPr>
              <a:t> - SGK </a:t>
            </a:r>
            <a:r>
              <a:rPr lang="fr-FR" sz="2400" i="1" dirty="0" err="1">
                <a:solidFill>
                  <a:srgbClr val="000000"/>
                </a:solidFill>
                <a:effectLst/>
                <a:latin typeface="Times New Roman" panose="02020603050405020304" pitchFamily="18" charset="0"/>
                <a:ea typeface="SimSun" panose="02010600030101010101" pitchFamily="2" charset="-122"/>
              </a:rPr>
              <a:t>Ngữ</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văn</a:t>
            </a:r>
            <a:r>
              <a:rPr lang="fr-FR" sz="2400" i="1" dirty="0">
                <a:solidFill>
                  <a:srgbClr val="000000"/>
                </a:solidFill>
                <a:effectLst/>
                <a:latin typeface="Times New Roman" panose="02020603050405020304" pitchFamily="18" charset="0"/>
                <a:ea typeface="SimSun" panose="02010600030101010101" pitchFamily="2" charset="-122"/>
              </a:rPr>
              <a:t> 9, </a:t>
            </a:r>
            <a:r>
              <a:rPr lang="fr-FR" sz="2400" i="1" dirty="0" err="1">
                <a:solidFill>
                  <a:srgbClr val="000000"/>
                </a:solidFill>
                <a:effectLst/>
                <a:latin typeface="Times New Roman" panose="02020603050405020304" pitchFamily="18" charset="0"/>
                <a:ea typeface="SimSun" panose="02010600030101010101" pitchFamily="2" charset="-122"/>
              </a:rPr>
              <a:t>tập</a:t>
            </a:r>
            <a:r>
              <a:rPr lang="fr-FR" sz="2400" i="1" dirty="0">
                <a:solidFill>
                  <a:srgbClr val="000000"/>
                </a:solidFill>
                <a:effectLst/>
                <a:latin typeface="Times New Roman" panose="02020603050405020304" pitchFamily="18" charset="0"/>
                <a:ea typeface="SimSun" panose="02010600030101010101" pitchFamily="2" charset="-122"/>
              </a:rPr>
              <a:t> II-NXBGDVN -2016- </a:t>
            </a:r>
            <a:r>
              <a:rPr lang="fr-FR" sz="2400" i="1" dirty="0" err="1">
                <a:solidFill>
                  <a:srgbClr val="000000"/>
                </a:solidFill>
                <a:effectLst/>
                <a:latin typeface="Times New Roman" panose="02020603050405020304" pitchFamily="18" charset="0"/>
                <a:ea typeface="SimSun" panose="02010600030101010101" pitchFamily="2" charset="-122"/>
              </a:rPr>
              <a:t>trang</a:t>
            </a:r>
            <a:r>
              <a:rPr lang="fr-FR" sz="2400" i="1" dirty="0">
                <a:solidFill>
                  <a:srgbClr val="000000"/>
                </a:solidFill>
                <a:effectLst/>
                <a:latin typeface="Times New Roman" panose="02020603050405020304" pitchFamily="18" charset="0"/>
                <a:ea typeface="SimSun" panose="02010600030101010101" pitchFamily="2" charset="-122"/>
              </a:rPr>
              <a:t> 12).</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666656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5262979"/>
          </a:xfrm>
          <a:prstGeom prst="rect">
            <a:avLst/>
          </a:prstGeom>
          <a:noFill/>
        </p:spPr>
        <p:txBody>
          <a:bodyPr wrap="square" rtlCol="0">
            <a:spAutoFit/>
          </a:bodyPr>
          <a:lstStyle/>
          <a:p>
            <a:pPr marL="45720" marR="9144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b="1" dirty="0" err="1">
                <a:solidFill>
                  <a:srgbClr val="000000"/>
                </a:solidFill>
                <a:effectLst/>
                <a:latin typeface="Times New Roman" panose="02020603050405020304" pitchFamily="18" charset="0"/>
                <a:ea typeface="SimSun" panose="02010600030101010101" pitchFamily="2" charset="-122"/>
              </a:rPr>
              <a:t>Câu</a:t>
            </a:r>
            <a:r>
              <a:rPr lang="fr-FR" sz="2400" b="1" dirty="0">
                <a:solidFill>
                  <a:srgbClr val="000000"/>
                </a:solidFill>
                <a:effectLst/>
                <a:latin typeface="Times New Roman" panose="02020603050405020304" pitchFamily="18" charset="0"/>
                <a:ea typeface="SimSun" panose="02010600030101010101" pitchFamily="2" charset="-122"/>
              </a:rPr>
              <a:t> 1.</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Xác</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định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thể</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thơ</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của</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đoạn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trích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trên</a:t>
            </a:r>
            <a:r>
              <a:rPr lang="fr-FR" sz="2400" dirty="0">
                <a:solidFill>
                  <a:srgbClr val="000000"/>
                </a:solidFill>
                <a:effectLst/>
                <a:latin typeface="Times New Roman" panose="02020603050405020304" pitchFamily="18" charset="0"/>
                <a:ea typeface="SimSun" panose="02010600030101010101" pitchFamily="2" charset="-122"/>
              </a:rPr>
              <a:t>. « </a:t>
            </a:r>
            <a:r>
              <a:rPr lang="fr-FR" sz="2400" i="1" dirty="0" err="1">
                <a:solidFill>
                  <a:srgbClr val="000000"/>
                </a:solidFill>
                <a:effectLst/>
                <a:latin typeface="Times New Roman" panose="02020603050405020304" pitchFamily="18" charset="0"/>
                <a:ea typeface="SimSun" panose="02010600030101010101" pitchFamily="2" charset="-122"/>
              </a:rPr>
              <a:t>Người</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đồng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mình</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được</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nhà</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thơ</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nói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đến</a:t>
            </a:r>
            <a:r>
              <a:rPr lang="fr-FR" sz="2400" dirty="0">
                <a:solidFill>
                  <a:srgbClr val="000000"/>
                </a:solidFill>
                <a:effectLst/>
                <a:latin typeface="Times New Roman" panose="02020603050405020304" pitchFamily="18" charset="0"/>
                <a:ea typeface="SimSun" panose="02010600030101010101" pitchFamily="2" charset="-122"/>
              </a:rPr>
              <a:t> là </a:t>
            </a:r>
            <a:r>
              <a:rPr lang="fr-FR" sz="2400" dirty="0" err="1">
                <a:solidFill>
                  <a:srgbClr val="000000"/>
                </a:solidFill>
                <a:effectLst/>
                <a:latin typeface="Times New Roman" panose="02020603050405020304" pitchFamily="18" charset="0"/>
                <a:ea typeface="SimSun" panose="02010600030101010101" pitchFamily="2" charset="-122"/>
              </a:rPr>
              <a:t>những</a:t>
            </a:r>
            <a:r>
              <a:rPr lang="fr-FR" sz="2400" dirty="0">
                <a:solidFill>
                  <a:srgbClr val="000000"/>
                </a:solidFill>
                <a:effectLst/>
                <a:latin typeface="Times New Roman" panose="02020603050405020304" pitchFamily="18" charset="0"/>
                <a:ea typeface="SimSun" panose="02010600030101010101" pitchFamily="2" charset="-122"/>
              </a:rPr>
              <a:t> ai?</a:t>
            </a:r>
            <a:endParaRPr lang="en-US" sz="2400" dirty="0">
              <a:effectLst/>
              <a:latin typeface="Times New Roman" panose="02020603050405020304" pitchFamily="18" charset="0"/>
              <a:ea typeface="Times New Roman" panose="02020603050405020304" pitchFamily="18" charset="0"/>
            </a:endParaRPr>
          </a:p>
          <a:p>
            <a:pPr marL="9144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b="1" dirty="0" err="1">
                <a:solidFill>
                  <a:srgbClr val="000000"/>
                </a:solidFill>
                <a:effectLst/>
                <a:latin typeface="Times New Roman" panose="02020603050405020304" pitchFamily="18" charset="0"/>
                <a:ea typeface="SimSun" panose="02010600030101010101" pitchFamily="2" charset="-122"/>
              </a:rPr>
              <a:t>Câu</a:t>
            </a:r>
            <a:r>
              <a:rPr lang="fr-FR" sz="2400" b="1" dirty="0">
                <a:solidFill>
                  <a:srgbClr val="000000"/>
                </a:solidFill>
                <a:effectLst/>
                <a:latin typeface="Times New Roman" panose="02020603050405020304" pitchFamily="18" charset="0"/>
                <a:ea typeface="SimSun" panose="02010600030101010101" pitchFamily="2" charset="-122"/>
              </a:rPr>
              <a:t> 2.</a:t>
            </a:r>
            <a:r>
              <a:rPr lang="fr-FR" sz="2400" dirty="0">
                <a:solidFill>
                  <a:srgbClr val="000000"/>
                </a:solidFill>
                <a:effectLst/>
                <a:latin typeface="Times New Roman" panose="02020603050405020304" pitchFamily="18" charset="0"/>
                <a:ea typeface="SimSun" panose="02010600030101010101" pitchFamily="2" charset="-122"/>
              </a:rPr>
              <a:t> Qua </a:t>
            </a:r>
            <a:r>
              <a:rPr lang="fr-FR" sz="2400" dirty="0" err="1">
                <a:solidFill>
                  <a:srgbClr val="000000"/>
                </a:solidFill>
                <a:effectLst/>
                <a:latin typeface="Times New Roman" panose="02020603050405020304" pitchFamily="18" charset="0"/>
                <a:ea typeface="SimSun" panose="02010600030101010101" pitchFamily="2" charset="-122"/>
              </a:rPr>
              <a:t>đoạn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trích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em</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thấy</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cuộc</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sống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của</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người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đồng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mình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hiện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lên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như</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thế</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nào</a:t>
            </a:r>
            <a:r>
              <a:rPr lang="fr-FR" sz="2400" dirty="0">
                <a:solidFill>
                  <a:srgbClr val="000000"/>
                </a:solidFill>
                <a:effectLst/>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Times New Roman" panose="02020603050405020304" pitchFamily="18" charset="0"/>
            </a:endParaRPr>
          </a:p>
          <a:p>
            <a:pPr marL="9144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b="1" dirty="0" err="1">
                <a:solidFill>
                  <a:srgbClr val="000000"/>
                </a:solidFill>
                <a:effectLst/>
                <a:latin typeface="Times New Roman" panose="02020603050405020304" pitchFamily="18" charset="0"/>
                <a:ea typeface="SimSun" panose="02010600030101010101" pitchFamily="2" charset="-122"/>
              </a:rPr>
              <a:t>Câu</a:t>
            </a:r>
            <a:r>
              <a:rPr lang="fr-FR" sz="2400" b="1" dirty="0">
                <a:solidFill>
                  <a:srgbClr val="000000"/>
                </a:solidFill>
                <a:effectLst/>
                <a:latin typeface="Times New Roman" panose="02020603050405020304" pitchFamily="18" charset="0"/>
                <a:ea typeface="SimSun" panose="02010600030101010101" pitchFamily="2" charset="-122"/>
              </a:rPr>
              <a:t> 3.</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Chỉ</a:t>
            </a:r>
            <a:r>
              <a:rPr lang="fr-FR" sz="2400" dirty="0">
                <a:solidFill>
                  <a:srgbClr val="000000"/>
                </a:solidFill>
                <a:effectLst/>
                <a:latin typeface="Times New Roman" panose="02020603050405020304" pitchFamily="18" charset="0"/>
                <a:ea typeface="SimSun" panose="02010600030101010101" pitchFamily="2" charset="-122"/>
              </a:rPr>
              <a:t> ra </a:t>
            </a:r>
            <a:r>
              <a:rPr lang="fr-FR" sz="2400" dirty="0" err="1">
                <a:solidFill>
                  <a:srgbClr val="000000"/>
                </a:solidFill>
                <a:effectLst/>
                <a:latin typeface="Times New Roman" panose="02020603050405020304" pitchFamily="18" charset="0"/>
                <a:ea typeface="SimSun" panose="02010600030101010101" pitchFamily="2" charset="-122"/>
              </a:rPr>
              <a:t>và</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nêu</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tác</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dụng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của</a:t>
            </a:r>
            <a:r>
              <a:rPr lang="fr-FR" sz="2400" dirty="0">
                <a:solidFill>
                  <a:srgbClr val="000000"/>
                </a:solidFill>
                <a:effectLst/>
                <a:latin typeface="Times New Roman" panose="02020603050405020304" pitchFamily="18" charset="0"/>
                <a:ea typeface="SimSun" panose="02010600030101010101" pitchFamily="2" charset="-122"/>
              </a:rPr>
              <a:t> 02 </a:t>
            </a:r>
            <a:r>
              <a:rPr lang="fr-FR" sz="2400" dirty="0" err="1">
                <a:solidFill>
                  <a:srgbClr val="000000"/>
                </a:solidFill>
                <a:effectLst/>
                <a:latin typeface="Times New Roman" panose="02020603050405020304" pitchFamily="18" charset="0"/>
                <a:ea typeface="SimSun" panose="02010600030101010101" pitchFamily="2" charset="-122"/>
              </a:rPr>
              <a:t>biện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pháp</a:t>
            </a:r>
            <a:r>
              <a:rPr lang="fr-FR" sz="2400" dirty="0">
                <a:solidFill>
                  <a:srgbClr val="000000"/>
                </a:solidFill>
                <a:effectLst/>
                <a:latin typeface="Times New Roman" panose="02020603050405020304" pitchFamily="18" charset="0"/>
                <a:ea typeface="SimSun" panose="02010600030101010101" pitchFamily="2" charset="-122"/>
              </a:rPr>
              <a:t> tu </a:t>
            </a:r>
            <a:r>
              <a:rPr lang="fr-FR" sz="2400" dirty="0" err="1">
                <a:solidFill>
                  <a:srgbClr val="000000"/>
                </a:solidFill>
                <a:effectLst/>
                <a:latin typeface="Times New Roman" panose="02020603050405020304" pitchFamily="18" charset="0"/>
                <a:ea typeface="SimSun" panose="02010600030101010101" pitchFamily="2" charset="-122"/>
              </a:rPr>
              <a:t>từ</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được</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sử</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dụng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trong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những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câu</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thơ</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sau</a:t>
            </a:r>
            <a:r>
              <a:rPr lang="fr-FR" sz="2400" dirty="0">
                <a:solidFill>
                  <a:srgbClr val="000000"/>
                </a:solidFill>
                <a:effectLst/>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Times New Roman" panose="02020603050405020304" pitchFamily="18" charset="0"/>
            </a:endParaRPr>
          </a:p>
          <a:p>
            <a:pPr marL="136017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i="1" dirty="0" err="1">
                <a:solidFill>
                  <a:srgbClr val="000000"/>
                </a:solidFill>
                <a:effectLst/>
                <a:latin typeface="Times New Roman" panose="02020603050405020304" pitchFamily="18" charset="0"/>
                <a:ea typeface="SimSun" panose="02010600030101010101" pitchFamily="2" charset="-122"/>
              </a:rPr>
              <a:t>Sống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như</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sông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như</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suối</a:t>
            </a:r>
            <a:endParaRPr lang="en-US" sz="2400" dirty="0">
              <a:effectLst/>
              <a:latin typeface="Times New Roman" panose="02020603050405020304" pitchFamily="18" charset="0"/>
              <a:ea typeface="Times New Roman" panose="02020603050405020304" pitchFamily="18" charset="0"/>
            </a:endParaRPr>
          </a:p>
          <a:p>
            <a:pPr marL="136017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i="1" dirty="0" err="1">
                <a:solidFill>
                  <a:srgbClr val="000000"/>
                </a:solidFill>
                <a:effectLst/>
                <a:latin typeface="Times New Roman" panose="02020603050405020304" pitchFamily="18" charset="0"/>
                <a:ea typeface="SimSun" panose="02010600030101010101" pitchFamily="2" charset="-122"/>
              </a:rPr>
              <a:t>Lên</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thác</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xuống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ghềnh</a:t>
            </a:r>
            <a:endParaRPr lang="en-US" sz="2400" dirty="0">
              <a:effectLst/>
              <a:latin typeface="Times New Roman" panose="02020603050405020304" pitchFamily="18" charset="0"/>
              <a:ea typeface="Times New Roman" panose="02020603050405020304" pitchFamily="18" charset="0"/>
            </a:endParaRPr>
          </a:p>
          <a:p>
            <a:pPr marL="1360170" marR="91440" indent="-45720" algn="just">
              <a:spcBef>
                <a:spcPts val="0"/>
              </a:spcBef>
              <a:spcAft>
                <a:spcPts val="0"/>
              </a:spcAft>
              <a:tabLst>
                <a:tab pos="-1143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i="1" dirty="0" err="1">
                <a:solidFill>
                  <a:srgbClr val="000000"/>
                </a:solidFill>
                <a:effectLst/>
                <a:latin typeface="Times New Roman" panose="02020603050405020304" pitchFamily="18" charset="0"/>
                <a:ea typeface="SimSun" panose="02010600030101010101" pitchFamily="2" charset="-122"/>
              </a:rPr>
              <a:t>Không</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lo</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cực</a:t>
            </a:r>
            <a:r>
              <a:rPr lang="fr-FR" sz="2400" i="1" dirty="0">
                <a:solidFill>
                  <a:srgbClr val="000000"/>
                </a:solidFill>
                <a:effectLst/>
                <a:latin typeface="Times New Roman" panose="02020603050405020304" pitchFamily="18" charset="0"/>
                <a:ea typeface="SimSun" panose="02010600030101010101" pitchFamily="2" charset="-122"/>
              </a:rPr>
              <a:t> </a:t>
            </a:r>
            <a:r>
              <a:rPr lang="fr-FR" sz="2400" i="1" dirty="0" err="1">
                <a:solidFill>
                  <a:srgbClr val="000000"/>
                </a:solidFill>
                <a:effectLst/>
                <a:latin typeface="Times New Roman" panose="02020603050405020304" pitchFamily="18" charset="0"/>
                <a:ea typeface="SimSun" panose="02010600030101010101" pitchFamily="2" charset="-122"/>
              </a:rPr>
              <a:t>nhọc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Lst>
            </a:pPr>
            <a:r>
              <a:rPr lang="fr-FR" sz="2400" b="1" dirty="0" err="1">
                <a:solidFill>
                  <a:srgbClr val="000000"/>
                </a:solidFill>
                <a:effectLst/>
                <a:latin typeface="Times New Roman" panose="02020603050405020304" pitchFamily="18" charset="0"/>
                <a:ea typeface="Times New Roman" panose="02020603050405020304" pitchFamily="18" charset="0"/>
              </a:rPr>
              <a:t>Câu</a:t>
            </a:r>
            <a:r>
              <a:rPr lang="fr-FR" sz="2400" b="1" dirty="0">
                <a:solidFill>
                  <a:srgbClr val="000000"/>
                </a:solidFill>
                <a:effectLst/>
                <a:latin typeface="Times New Roman" panose="02020603050405020304" pitchFamily="18" charset="0"/>
                <a:ea typeface="Times New Roman" panose="02020603050405020304" pitchFamily="18" charset="0"/>
              </a:rPr>
              <a:t> 4</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Xác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định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thành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ngữ</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trong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đoạn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thơ</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trên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Em</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hiểu</a:t>
            </a:r>
            <a:r>
              <a:rPr lang="fr-FR" sz="2400" dirty="0">
                <a:solidFill>
                  <a:srgbClr val="000000"/>
                </a:solidFill>
                <a:effectLst/>
                <a:latin typeface="Times New Roman" panose="02020603050405020304" pitchFamily="18" charset="0"/>
                <a:ea typeface="Times New Roman" panose="02020603050405020304" pitchFamily="18" charset="0"/>
              </a:rPr>
              <a:t> ý </a:t>
            </a:r>
            <a:r>
              <a:rPr lang="fr-FR" sz="2400" dirty="0" err="1">
                <a:solidFill>
                  <a:srgbClr val="000000"/>
                </a:solidFill>
                <a:effectLst/>
                <a:latin typeface="Times New Roman" panose="02020603050405020304" pitchFamily="18" charset="0"/>
                <a:ea typeface="Times New Roman" panose="02020603050405020304" pitchFamily="18" charset="0"/>
              </a:rPr>
              <a:t>nghĩa</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của</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thành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ngữ</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đó</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như</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thế</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nào</a:t>
            </a:r>
            <a:r>
              <a:rPr lang="fr-FR"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fr-FR" sz="2400" b="1" dirty="0" err="1">
                <a:solidFill>
                  <a:srgbClr val="000000"/>
                </a:solidFill>
                <a:effectLst/>
                <a:latin typeface="Times New Roman" panose="02020603050405020304" pitchFamily="18" charset="0"/>
                <a:ea typeface="SimSun" panose="02010600030101010101" pitchFamily="2" charset="-122"/>
              </a:rPr>
              <a:t>Câu</a:t>
            </a:r>
            <a:r>
              <a:rPr lang="fr-FR" sz="2400" b="1" dirty="0">
                <a:solidFill>
                  <a:srgbClr val="000000"/>
                </a:solidFill>
                <a:effectLst/>
                <a:latin typeface="Times New Roman" panose="02020603050405020304" pitchFamily="18" charset="0"/>
                <a:ea typeface="SimSun" panose="02010600030101010101" pitchFamily="2" charset="-122"/>
              </a:rPr>
              <a:t> 5.</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Suy</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nghĩ</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của</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em</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về</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vẻ</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đẹp</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tâm</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hồn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của</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người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đồng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mình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được</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thể</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hiện</a:t>
            </a:r>
            <a:r>
              <a:rPr lang="fr-FR" sz="2400" dirty="0">
                <a:solidFill>
                  <a:srgbClr val="000000"/>
                </a:solidFill>
                <a:effectLst/>
                <a:latin typeface="Times New Roman" panose="02020603050405020304" pitchFamily="18" charset="0"/>
                <a:ea typeface="SimSun" panose="02010600030101010101" pitchFamily="2" charset="-122"/>
              </a:rPr>
              <a:t> qua </a:t>
            </a:r>
            <a:r>
              <a:rPr lang="fr-FR" sz="2400" dirty="0" err="1">
                <a:solidFill>
                  <a:srgbClr val="000000"/>
                </a:solidFill>
                <a:effectLst/>
                <a:latin typeface="Times New Roman" panose="02020603050405020304" pitchFamily="18" charset="0"/>
                <a:ea typeface="SimSun" panose="02010600030101010101" pitchFamily="2" charset="-122"/>
              </a:rPr>
              <a:t>đoạn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trích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trên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Trình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bày</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trong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một</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đoạn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văn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khoảng</a:t>
            </a:r>
            <a:r>
              <a:rPr lang="fr-FR" sz="2400" dirty="0">
                <a:solidFill>
                  <a:srgbClr val="000000"/>
                </a:solidFill>
                <a:effectLst/>
                <a:latin typeface="Times New Roman" panose="02020603050405020304" pitchFamily="18" charset="0"/>
                <a:ea typeface="SimSun" panose="02010600030101010101" pitchFamily="2" charset="-122"/>
              </a:rPr>
              <a:t> 6-8 </a:t>
            </a:r>
            <a:r>
              <a:rPr lang="fr-FR" sz="2400" dirty="0" err="1">
                <a:solidFill>
                  <a:srgbClr val="000000"/>
                </a:solidFill>
                <a:effectLst/>
                <a:latin typeface="Times New Roman" panose="02020603050405020304" pitchFamily="18" charset="0"/>
                <a:ea typeface="SimSun" panose="02010600030101010101" pitchFamily="2" charset="-122"/>
              </a:rPr>
              <a:t>câu</a:t>
            </a:r>
            <a:r>
              <a:rPr lang="fr-FR" sz="2400" dirty="0">
                <a:solidFill>
                  <a:srgbClr val="000000"/>
                </a:solidFill>
                <a:effectLst/>
                <a:latin typeface="Times New Roman" panose="02020603050405020304" pitchFamily="18" charset="0"/>
                <a:ea typeface="SimSun" panose="02010600030101010101" pitchFamily="2" charset="-122"/>
              </a:rPr>
              <a:t>.</a:t>
            </a:r>
            <a:endParaRPr lang="en-US" sz="4000" dirty="0"/>
          </a:p>
        </p:txBody>
      </p:sp>
    </p:spTree>
    <p:extLst>
      <p:ext uri="{BB962C8B-B14F-4D97-AF65-F5344CB8AC3E}">
        <p14:creationId xmlns:p14="http://schemas.microsoft.com/office/powerpoint/2010/main" val="2806224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106680" y="497373"/>
            <a:ext cx="9067800" cy="6247864"/>
          </a:xfrm>
          <a:prstGeom prst="rect">
            <a:avLst/>
          </a:prstGeom>
          <a:noFill/>
        </p:spPr>
        <p:txBody>
          <a:bodyPr wrap="square" rtlCol="0">
            <a:spAutoFit/>
          </a:bodyPr>
          <a:lstStyle/>
          <a:p>
            <a:pPr algn="just"/>
            <a:r>
              <a:rPr lang="nl-NL" sz="2400" b="1" dirty="0">
                <a:latin typeface="Times New Roman" panose="02020603050405020304" pitchFamily="18" charset="0"/>
                <a:cs typeface="Times New Roman" panose="02020603050405020304" pitchFamily="18" charset="0"/>
              </a:rPr>
              <a:t>3. Dạng ngữ liệu Đọc Hiểu ngoài chương trình</a:t>
            </a:r>
            <a:endParaRPr lang="en-US" sz="2400" dirty="0">
              <a:latin typeface="Times New Roman" panose="02020603050405020304" pitchFamily="18" charset="0"/>
              <a:cs typeface="Times New Roman" panose="02020603050405020304" pitchFamily="18" charset="0"/>
            </a:endParaRPr>
          </a:p>
          <a:p>
            <a:pPr algn="ctr"/>
            <a:r>
              <a:rPr lang="nl-NL" sz="2400" b="1" dirty="0">
                <a:latin typeface="Times New Roman" panose="02020603050405020304" pitchFamily="18" charset="0"/>
                <a:cs typeface="Times New Roman" panose="02020603050405020304" pitchFamily="18" charset="0"/>
              </a:rPr>
              <a:t>PHIẾU HỌC TẬP SỐ 2</a:t>
            </a:r>
            <a:endParaRPr lang="en-US" sz="2400" dirty="0">
              <a:latin typeface="Times New Roman" panose="02020603050405020304" pitchFamily="18" charset="0"/>
              <a:cs typeface="Times New Roman" panose="02020603050405020304" pitchFamily="18" charset="0"/>
            </a:endParaRPr>
          </a:p>
          <a:p>
            <a:pPr algn="just"/>
            <a:r>
              <a:rPr lang="nb-NO" sz="2400" b="1" dirty="0">
                <a:latin typeface="Times New Roman" panose="02020603050405020304" pitchFamily="18" charset="0"/>
                <a:cs typeface="Times New Roman" panose="02020603050405020304" pitchFamily="18" charset="0"/>
              </a:rPr>
              <a:t>Đọc đoạn văn sau và trả lời các câu hỏi bên dưới:</a:t>
            </a:r>
            <a:endParaRPr lang="en-US" sz="2400" dirty="0">
              <a:latin typeface="Times New Roman" panose="02020603050405020304" pitchFamily="18" charset="0"/>
              <a:cs typeface="Times New Roman" panose="02020603050405020304" pitchFamily="18" charset="0"/>
            </a:endParaRPr>
          </a:p>
          <a:p>
            <a:pPr algn="just" fontAlgn="base"/>
            <a:r>
              <a:rPr lang="nl-NL" sz="2400" i="1" dirty="0">
                <a:latin typeface="Times New Roman" panose="02020603050405020304" pitchFamily="18" charset="0"/>
                <a:cs typeface="Times New Roman" panose="02020603050405020304" pitchFamily="18" charset="0"/>
              </a:rPr>
              <a:t>“Nhân buổi ế hàng, năm ông thầy bói ngồi chuyện gẫu với nhau. Thầy nào cũng phàn nàn không biết hình thù con voi nó như thế nào. Chợt nghe người ta nói có voi đi qua, năm thầy chung nhau tiền biếu người quản voi, xin cho voi đứng lại để cùng xem. Thầy thì sờ vòi, thây thì sờ ngà, thầy thì sờ tai, thầy thì sờ chân, thầy thì sờ đuôi.”</a:t>
            </a:r>
            <a:endParaRPr lang="en-US" sz="2400" dirty="0">
              <a:latin typeface="Times New Roman" panose="02020603050405020304" pitchFamily="18" charset="0"/>
              <a:cs typeface="Times New Roman" panose="02020603050405020304" pitchFamily="18" charset="0"/>
            </a:endParaRPr>
          </a:p>
          <a:p>
            <a:pPr algn="just"/>
            <a:r>
              <a:rPr lang="nl-NL" sz="2400" i="1" dirty="0">
                <a:latin typeface="Times New Roman" panose="02020603050405020304" pitchFamily="18" charset="0"/>
                <a:cs typeface="Times New Roman" panose="02020603050405020304" pitchFamily="18" charset="0"/>
              </a:rPr>
              <a:t>                                                                          (Trích Thầy bói xem voi )</a:t>
            </a:r>
            <a:endParaRPr lang="en-US" sz="2400" dirty="0">
              <a:latin typeface="Times New Roman" panose="02020603050405020304" pitchFamily="18" charset="0"/>
              <a:cs typeface="Times New Roman" panose="02020603050405020304" pitchFamily="18" charset="0"/>
            </a:endParaRPr>
          </a:p>
          <a:p>
            <a:pPr algn="just"/>
            <a:r>
              <a:rPr lang="nl-NL" sz="2000" b="1" dirty="0">
                <a:latin typeface="Times New Roman" panose="02020603050405020304" pitchFamily="18" charset="0"/>
                <a:cs typeface="Times New Roman" panose="02020603050405020304" pitchFamily="18" charset="0"/>
              </a:rPr>
              <a:t>Câu 1</a:t>
            </a:r>
            <a:r>
              <a:rPr lang="nl-NL" sz="2000" dirty="0">
                <a:latin typeface="Times New Roman" panose="02020603050405020304" pitchFamily="18" charset="0"/>
                <a:cs typeface="Times New Roman" panose="02020603050405020304" pitchFamily="18" charset="0"/>
              </a:rPr>
              <a:t>: Đoạn văn trích trong văn bản nào? Văn bản ấy thuộc thể loại nào của truyện dân gian, nêu khái niệm về thể loại đó? </a:t>
            </a:r>
            <a:r>
              <a:rPr lang="nb-NO" sz="2000" dirty="0">
                <a:latin typeface="Times New Roman" panose="02020603050405020304" pitchFamily="18" charset="0"/>
                <a:cs typeface="Times New Roman" panose="02020603050405020304" pitchFamily="18" charset="0"/>
              </a:rPr>
              <a:t>Cho biết phương thức biểu đạt chính của văn bản em vừa tìm được? Hãy kể tên hai tác phẩm trong chương trình Ngữ văn 6 cùng thể loại với văn bản đó?</a:t>
            </a:r>
            <a:endParaRPr lang="en-US" sz="2000" dirty="0">
              <a:latin typeface="Times New Roman" panose="02020603050405020304" pitchFamily="18" charset="0"/>
              <a:cs typeface="Times New Roman" panose="02020603050405020304" pitchFamily="18" charset="0"/>
            </a:endParaRPr>
          </a:p>
          <a:p>
            <a:pPr algn="just"/>
            <a:r>
              <a:rPr lang="nb-NO" sz="2000" b="1" dirty="0">
                <a:latin typeface="Times New Roman" panose="02020603050405020304" pitchFamily="18" charset="0"/>
                <a:cs typeface="Times New Roman" panose="02020603050405020304" pitchFamily="18" charset="0"/>
              </a:rPr>
              <a:t>Câu 2</a:t>
            </a:r>
            <a:r>
              <a:rPr lang="nb-NO" sz="2000" dirty="0">
                <a:latin typeface="Times New Roman" panose="02020603050405020304" pitchFamily="18" charset="0"/>
                <a:cs typeface="Times New Roman" panose="02020603050405020304" pitchFamily="18" charset="0"/>
              </a:rPr>
              <a:t>: Nhân vật chính trong văn bản em vừa tìm được là ai? Giữa họ có những điểm chung gì?</a:t>
            </a:r>
            <a:endParaRPr lang="en-US" sz="2000" dirty="0">
              <a:latin typeface="Times New Roman" panose="02020603050405020304" pitchFamily="18" charset="0"/>
              <a:cs typeface="Times New Roman" panose="02020603050405020304" pitchFamily="18" charset="0"/>
            </a:endParaRPr>
          </a:p>
          <a:p>
            <a:pPr algn="just"/>
            <a:r>
              <a:rPr lang="nb-NO" sz="2000" b="1" dirty="0">
                <a:latin typeface="Times New Roman" panose="02020603050405020304" pitchFamily="18" charset="0"/>
                <a:cs typeface="Times New Roman" panose="02020603050405020304" pitchFamily="18" charset="0"/>
              </a:rPr>
              <a:t>Câu 3</a:t>
            </a:r>
            <a:r>
              <a:rPr lang="nb-NO" sz="2000" dirty="0">
                <a:latin typeface="Times New Roman" panose="02020603050405020304" pitchFamily="18" charset="0"/>
                <a:cs typeface="Times New Roman" panose="02020603050405020304" pitchFamily="18" charset="0"/>
              </a:rPr>
              <a:t>: Cách xem voi của họ có gì đặc biệt?</a:t>
            </a:r>
            <a:endParaRPr lang="en-US" sz="2000" dirty="0">
              <a:latin typeface="Times New Roman" panose="02020603050405020304" pitchFamily="18" charset="0"/>
              <a:cs typeface="Times New Roman" panose="02020603050405020304" pitchFamily="18" charset="0"/>
            </a:endParaRPr>
          </a:p>
          <a:p>
            <a:pPr algn="just"/>
            <a:r>
              <a:rPr lang="nb-NO" sz="2000" b="1" dirty="0">
                <a:latin typeface="Times New Roman" panose="02020603050405020304" pitchFamily="18" charset="0"/>
                <a:cs typeface="Times New Roman" panose="02020603050405020304" pitchFamily="18" charset="0"/>
              </a:rPr>
              <a:t>Câu 4</a:t>
            </a:r>
            <a:r>
              <a:rPr lang="nb-NO" sz="2000" dirty="0">
                <a:latin typeface="Times New Roman" panose="02020603050405020304" pitchFamily="18" charset="0"/>
                <a:cs typeface="Times New Roman" panose="02020603050405020304" pitchFamily="18" charset="0"/>
              </a:rPr>
              <a:t>: Tìm 2 cụm danh từ trong đoạn văn trên và sắp xếp vào mô hình cụm danh từ.</a:t>
            </a:r>
            <a:endParaRPr lang="en-US" sz="2000" dirty="0">
              <a:latin typeface="Times New Roman" panose="02020603050405020304" pitchFamily="18" charset="0"/>
              <a:cs typeface="Times New Roman" panose="02020603050405020304" pitchFamily="18" charset="0"/>
            </a:endParaRPr>
          </a:p>
          <a:p>
            <a:pPr algn="just"/>
            <a:r>
              <a:rPr lang="nb-NO" sz="2000" b="1" dirty="0">
                <a:latin typeface="Times New Roman" panose="02020603050405020304" pitchFamily="18" charset="0"/>
                <a:cs typeface="Times New Roman" panose="02020603050405020304" pitchFamily="18" charset="0"/>
              </a:rPr>
              <a:t>Câu 5</a:t>
            </a:r>
            <a:r>
              <a:rPr lang="nb-NO" sz="2000" dirty="0">
                <a:latin typeface="Times New Roman" panose="02020603050405020304" pitchFamily="18" charset="0"/>
                <a:cs typeface="Times New Roman" panose="02020603050405020304" pitchFamily="18" charset="0"/>
              </a:rPr>
              <a:t>: Văn bản em </a:t>
            </a:r>
            <a:r>
              <a:rPr lang="nb-NO" dirty="0">
                <a:latin typeface="Times New Roman" panose="02020603050405020304" pitchFamily="18" charset="0"/>
                <a:cs typeface="Times New Roman" panose="02020603050405020304" pitchFamily="18" charset="0"/>
              </a:rPr>
              <a:t>v</a:t>
            </a:r>
            <a:r>
              <a:rPr lang="nb-NO" sz="2000" dirty="0">
                <a:latin typeface="Times New Roman" panose="02020603050405020304" pitchFamily="18" charset="0"/>
                <a:cs typeface="Times New Roman" panose="02020603050405020304" pitchFamily="18" charset="0"/>
              </a:rPr>
              <a:t>ừa tìm được đem đến bài học gì cho bản thân em?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38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863417"/>
          </a:xfrm>
          <a:prstGeom prst="rect">
            <a:avLst/>
          </a:prstGeom>
          <a:noFill/>
        </p:spPr>
        <p:txBody>
          <a:bodyPr wrap="square" rtlCol="0">
            <a:spAutoFit/>
          </a:bodyPr>
          <a:lstStyle/>
          <a:p>
            <a:pPr marL="0" marR="0" algn="ctr">
              <a:spcBef>
                <a:spcPts val="0"/>
              </a:spcBef>
              <a:spcAft>
                <a:spcPts val="0"/>
              </a:spcAft>
              <a:tabLst>
                <a:tab pos="685800" algn="l"/>
              </a:tabLst>
            </a:pPr>
            <a:r>
              <a:rPr lang="en-US" sz="2400" b="1" dirty="0" err="1">
                <a:effectLst/>
                <a:latin typeface="Times New Roman" panose="02020603050405020304" pitchFamily="18" charset="0"/>
                <a:ea typeface="Times New Roman" panose="02020603050405020304" pitchFamily="18" charset="0"/>
              </a:rPr>
              <a:t>Gợi</a:t>
            </a:r>
            <a:r>
              <a:rPr lang="en-US" sz="2400" b="1" dirty="0">
                <a:effectLst/>
                <a:latin typeface="Times New Roman" panose="02020603050405020304" pitchFamily="18" charset="0"/>
                <a:ea typeface="Times New Roman" panose="02020603050405020304" pitchFamily="18" charset="0"/>
              </a:rPr>
              <a:t> ý trả </a:t>
            </a:r>
            <a:r>
              <a:rPr lang="en-US" sz="2400" b="1" dirty="0" err="1">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b="1" dirty="0" err="1">
                <a:solidFill>
                  <a:srgbClr val="000000"/>
                </a:solidFill>
                <a:effectLst/>
                <a:latin typeface="Times New Roman" panose="02020603050405020304" pitchFamily="18" charset="0"/>
                <a:ea typeface="SimSun" panose="02010600030101010101" pitchFamily="2" charset="-122"/>
              </a:rPr>
              <a:t>Câu</a:t>
            </a:r>
            <a:r>
              <a:rPr lang="fr-FR" sz="2400" b="1" dirty="0">
                <a:solidFill>
                  <a:srgbClr val="000000"/>
                </a:solidFill>
                <a:effectLst/>
                <a:latin typeface="Times New Roman" panose="02020603050405020304" pitchFamily="18" charset="0"/>
                <a:ea typeface="SimSun" panose="02010600030101010101" pitchFamily="2" charset="-122"/>
              </a:rPr>
              <a:t> 1:</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Thể</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thơ</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của</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đoạn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trích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trên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Thơ</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tự</a:t>
            </a:r>
            <a:r>
              <a:rPr lang="fr-FR" sz="2400" dirty="0">
                <a:solidFill>
                  <a:srgbClr val="000000"/>
                </a:solidFill>
                <a:effectLst/>
                <a:latin typeface="Times New Roman" panose="02020603050405020304" pitchFamily="18" charset="0"/>
                <a:ea typeface="SimSun" panose="02010600030101010101" pitchFamily="2" charset="-122"/>
              </a:rPr>
              <a:t> do</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Người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đồng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mình</a:t>
            </a:r>
            <a:r>
              <a:rPr lang="fr-FR" sz="2400" dirty="0">
                <a:solidFill>
                  <a:srgbClr val="000000"/>
                </a:solidFill>
                <a:effectLst/>
                <a:latin typeface="Times New Roman" panose="02020603050405020304" pitchFamily="18" charset="0"/>
                <a:ea typeface="SimSun" panose="02010600030101010101" pitchFamily="2" charset="-122"/>
              </a:rPr>
              <a:t>” là </a:t>
            </a:r>
            <a:r>
              <a:rPr lang="fr-FR" sz="2400" dirty="0" err="1">
                <a:solidFill>
                  <a:srgbClr val="000000"/>
                </a:solidFill>
                <a:effectLst/>
                <a:latin typeface="Times New Roman" panose="02020603050405020304" pitchFamily="18" charset="0"/>
                <a:ea typeface="SimSun" panose="02010600030101010101" pitchFamily="2" charset="-122"/>
              </a:rPr>
              <a:t>người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vùng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mình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người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miền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mình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có</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thể</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hiểu</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cụ</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thể</a:t>
            </a:r>
            <a:r>
              <a:rPr lang="fr-FR" sz="2400" dirty="0">
                <a:solidFill>
                  <a:srgbClr val="000000"/>
                </a:solidFill>
                <a:effectLst/>
                <a:latin typeface="Times New Roman" panose="02020603050405020304" pitchFamily="18" charset="0"/>
                <a:ea typeface="SimSun" panose="02010600030101010101" pitchFamily="2" charset="-122"/>
              </a:rPr>
              <a:t> là </a:t>
            </a:r>
            <a:r>
              <a:rPr lang="fr-FR" sz="2400" dirty="0" err="1">
                <a:solidFill>
                  <a:srgbClr val="000000"/>
                </a:solidFill>
                <a:effectLst/>
                <a:latin typeface="Times New Roman" panose="02020603050405020304" pitchFamily="18" charset="0"/>
                <a:ea typeface="SimSun" panose="02010600030101010101" pitchFamily="2" charset="-122"/>
              </a:rPr>
              <a:t>những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người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cùng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sống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trên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một</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miền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đất</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cùng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một</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quê</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hương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cùng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một</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dân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tộc</a:t>
            </a:r>
            <a:r>
              <a:rPr lang="fr-FR" sz="2400" dirty="0">
                <a:solidFill>
                  <a:srgbClr val="000000"/>
                </a:solidFill>
                <a:effectLst/>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b="1" dirty="0" err="1">
                <a:solidFill>
                  <a:srgbClr val="000000"/>
                </a:solidFill>
                <a:effectLst/>
                <a:latin typeface="Times New Roman" panose="02020603050405020304" pitchFamily="18" charset="0"/>
                <a:ea typeface="SimSun" panose="02010600030101010101" pitchFamily="2" charset="-122"/>
              </a:rPr>
              <a:t>Câu</a:t>
            </a:r>
            <a:r>
              <a:rPr lang="fr-FR" sz="2400" b="1" dirty="0">
                <a:solidFill>
                  <a:srgbClr val="000000"/>
                </a:solidFill>
                <a:effectLst/>
                <a:latin typeface="Times New Roman" panose="02020603050405020304" pitchFamily="18" charset="0"/>
                <a:ea typeface="SimSun" panose="02010600030101010101" pitchFamily="2" charset="-122"/>
              </a:rPr>
              <a:t> 2</a:t>
            </a:r>
            <a:r>
              <a:rPr lang="fr-FR" sz="2400" dirty="0">
                <a:solidFill>
                  <a:srgbClr val="000000"/>
                </a:solidFill>
                <a:effectLst/>
                <a:latin typeface="Times New Roman" panose="02020603050405020304" pitchFamily="18" charset="0"/>
                <a:ea typeface="SimSun" panose="02010600030101010101" pitchFamily="2" charset="-122"/>
              </a:rPr>
              <a:t>: Qua </a:t>
            </a:r>
            <a:r>
              <a:rPr lang="fr-FR" sz="2400" dirty="0" err="1">
                <a:solidFill>
                  <a:srgbClr val="000000"/>
                </a:solidFill>
                <a:effectLst/>
                <a:latin typeface="Times New Roman" panose="02020603050405020304" pitchFamily="18" charset="0"/>
                <a:ea typeface="SimSun" panose="02010600030101010101" pitchFamily="2" charset="-122"/>
              </a:rPr>
              <a:t>đoạn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trích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trên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em</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thấy</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người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đồng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mình</a:t>
            </a:r>
            <a:r>
              <a:rPr lang="fr-FR" sz="2400" dirty="0">
                <a:solidFill>
                  <a:srgbClr val="000000"/>
                </a:solidFill>
                <a:effectLst/>
                <a:latin typeface="Times New Roman" panose="02020603050405020304" pitchFamily="18" charset="0"/>
                <a:ea typeface="SimSun" panose="02010600030101010101" pitchFamily="2" charset="-122"/>
              </a:rPr>
              <a:t>" là </a:t>
            </a:r>
            <a:r>
              <a:rPr lang="fr-FR" sz="2400" dirty="0" err="1">
                <a:solidFill>
                  <a:srgbClr val="000000"/>
                </a:solidFill>
                <a:effectLst/>
                <a:latin typeface="Times New Roman" panose="02020603050405020304" pitchFamily="18" charset="0"/>
                <a:ea typeface="SimSun" panose="02010600030101010101" pitchFamily="2" charset="-122"/>
              </a:rPr>
              <a:t>những</a:t>
            </a:r>
            <a:r>
              <a:rPr lang="fr-FR" sz="2400" dirty="0">
                <a:solidFill>
                  <a:srgbClr val="000000"/>
                </a:solidFill>
                <a:effectLst/>
                <a:latin typeface="Times New Roman" panose="02020603050405020304" pitchFamily="18" charset="0"/>
                <a:ea typeface="SimSun" panose="02010600030101010101" pitchFamily="2" charset="-122"/>
              </a:rPr>
              <a:t> con </a:t>
            </a:r>
            <a:r>
              <a:rPr lang="fr-FR" sz="2400" dirty="0" err="1">
                <a:solidFill>
                  <a:srgbClr val="000000"/>
                </a:solidFill>
                <a:effectLst/>
                <a:latin typeface="Times New Roman" panose="02020603050405020304" pitchFamily="18" charset="0"/>
                <a:ea typeface="SimSun" panose="02010600030101010101" pitchFamily="2" charset="-122"/>
              </a:rPr>
              <a:t>người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miền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quê</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tình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cảm</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chân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thành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mà</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sâu</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sắc</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họ</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không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hề</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sợ</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hãi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hay</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nhụt</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chí</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trước</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những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khó</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khăn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của</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quê</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hương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còn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đói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nghèo</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đang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đeo</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bám</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nhưng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họ</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vẫn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cố</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gắng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vươn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lên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trong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cuộc</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sống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Họ</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không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ngại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khó</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ngại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khổ</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sống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với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cái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nghèo</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nhưng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không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chê</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quê</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hương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nghèo</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khó</a:t>
            </a:r>
            <a:r>
              <a:rPr lang="fr-FR" sz="2400" dirty="0">
                <a:solidFill>
                  <a:srgbClr val="000000"/>
                </a:solidFill>
                <a:effectLst/>
                <a:latin typeface="Times New Roman" panose="02020603050405020304" pitchFamily="18" charset="0"/>
                <a:ea typeface="SimSun" panose="02010600030101010101" pitchFamily="2" charset="-122"/>
              </a:rPr>
              <a:t> =&gt; </a:t>
            </a:r>
            <a:r>
              <a:rPr lang="fr-FR" sz="2400" dirty="0" err="1">
                <a:solidFill>
                  <a:srgbClr val="000000"/>
                </a:solidFill>
                <a:effectLst/>
                <a:latin typeface="Times New Roman" panose="02020603050405020304" pitchFamily="18" charset="0"/>
                <a:ea typeface="SimSun" panose="02010600030101010101" pitchFamily="2" charset="-122"/>
              </a:rPr>
              <a:t>sức</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sống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mạnh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mẽ</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mãnh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liệt</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của</a:t>
            </a:r>
            <a:r>
              <a:rPr lang="fr-FR" sz="2400" dirty="0">
                <a:solidFill>
                  <a:srgbClr val="000000"/>
                </a:solidFill>
                <a:effectLst/>
                <a:latin typeface="Times New Roman" panose="02020603050405020304" pitchFamily="18" charset="0"/>
                <a:ea typeface="SimSun" panose="02010600030101010101" pitchFamily="2" charset="-122"/>
              </a:rPr>
              <a:t> con </a:t>
            </a:r>
            <a:r>
              <a:rPr lang="fr-FR" sz="2400" dirty="0" err="1">
                <a:solidFill>
                  <a:srgbClr val="000000"/>
                </a:solidFill>
                <a:effectLst/>
                <a:latin typeface="Times New Roman" panose="02020603050405020304" pitchFamily="18" charset="0"/>
                <a:ea typeface="SimSun" panose="02010600030101010101" pitchFamily="2" charset="-122"/>
              </a:rPr>
              <a:t>người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nơi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đây</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đồng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thời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muốn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khen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ngợi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tinh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thần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bản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lĩnh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của</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những</a:t>
            </a:r>
            <a:r>
              <a:rPr lang="fr-FR" sz="2400" dirty="0">
                <a:solidFill>
                  <a:srgbClr val="000000"/>
                </a:solidFill>
                <a:effectLst/>
                <a:latin typeface="Times New Roman" panose="02020603050405020304" pitchFamily="18" charset="0"/>
                <a:ea typeface="SimSun" panose="02010600030101010101" pitchFamily="2" charset="-122"/>
              </a:rPr>
              <a:t> con </a:t>
            </a:r>
            <a:r>
              <a:rPr lang="fr-FR" sz="2400" dirty="0" err="1">
                <a:solidFill>
                  <a:srgbClr val="000000"/>
                </a:solidFill>
                <a:effectLst/>
                <a:latin typeface="Times New Roman" panose="02020603050405020304" pitchFamily="18" charset="0"/>
                <a:ea typeface="SimSun" panose="02010600030101010101" pitchFamily="2" charset="-122"/>
              </a:rPr>
              <a:t>người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quê</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hương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mình</a:t>
            </a:r>
            <a:r>
              <a:rPr lang="fr-FR" sz="2400" dirty="0">
                <a:solidFill>
                  <a:srgbClr val="000000"/>
                </a:solidFill>
                <a:effectLst/>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dirty="0" err="1">
                <a:solidFill>
                  <a:srgbClr val="000000"/>
                </a:solidFill>
                <a:effectLst/>
                <a:latin typeface="Times New Roman" panose="02020603050405020304" pitchFamily="18" charset="0"/>
                <a:ea typeface="SimSun" panose="02010600030101010101" pitchFamily="2" charset="-122"/>
              </a:rPr>
              <a:t>Họ</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luôn</a:t>
            </a:r>
            <a:r>
              <a:rPr lang="fr-FR" sz="2400" dirty="0">
                <a:solidFill>
                  <a:srgbClr val="000000"/>
                </a:solidFill>
                <a:effectLst/>
                <a:latin typeface="Times New Roman" panose="02020603050405020304" pitchFamily="18" charset="0"/>
                <a:ea typeface="SimSun" panose="02010600030101010101" pitchFamily="2" charset="-122"/>
              </a:rPr>
              <a:t> là </a:t>
            </a:r>
            <a:r>
              <a:rPr lang="fr-FR" sz="2400" dirty="0" err="1">
                <a:solidFill>
                  <a:srgbClr val="000000"/>
                </a:solidFill>
                <a:effectLst/>
                <a:latin typeface="Times New Roman" panose="02020603050405020304" pitchFamily="18" charset="0"/>
                <a:ea typeface="SimSun" panose="02010600030101010101" pitchFamily="2" charset="-122"/>
              </a:rPr>
              <a:t>những</a:t>
            </a:r>
            <a:r>
              <a:rPr lang="fr-FR" sz="2400" dirty="0">
                <a:solidFill>
                  <a:srgbClr val="000000"/>
                </a:solidFill>
                <a:effectLst/>
                <a:latin typeface="Times New Roman" panose="02020603050405020304" pitchFamily="18" charset="0"/>
                <a:ea typeface="SimSun" panose="02010600030101010101" pitchFamily="2" charset="-122"/>
              </a:rPr>
              <a:t> con </a:t>
            </a:r>
            <a:r>
              <a:rPr lang="fr-FR" sz="2400" dirty="0" err="1">
                <a:solidFill>
                  <a:srgbClr val="000000"/>
                </a:solidFill>
                <a:effectLst/>
                <a:latin typeface="Times New Roman" panose="02020603050405020304" pitchFamily="18" charset="0"/>
                <a:ea typeface="SimSun" panose="02010600030101010101" pitchFamily="2" charset="-122"/>
              </a:rPr>
              <a:t>người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bằng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xương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thịt</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thô</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sơ</a:t>
            </a:r>
            <a:r>
              <a:rPr lang="fr-FR" sz="2400" dirty="0">
                <a:solidFill>
                  <a:srgbClr val="000000"/>
                </a:solidFill>
                <a:effectLst/>
                <a:latin typeface="Times New Roman" panose="02020603050405020304" pitchFamily="18" charset="0"/>
                <a:ea typeface="SimSun" panose="02010600030101010101" pitchFamily="2" charset="-122"/>
              </a:rPr>
              <a:t> da </a:t>
            </a:r>
            <a:r>
              <a:rPr lang="fr-FR" sz="2400" dirty="0" err="1">
                <a:solidFill>
                  <a:srgbClr val="000000"/>
                </a:solidFill>
                <a:effectLst/>
                <a:latin typeface="Times New Roman" panose="02020603050405020304" pitchFamily="18" charset="0"/>
                <a:ea typeface="SimSun" panose="02010600030101010101" pitchFamily="2" charset="-122"/>
              </a:rPr>
              <a:t>thịt</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thật</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giản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dị</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chân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thật</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nhưng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không</a:t>
            </a:r>
            <a:r>
              <a:rPr lang="fr-FR" sz="2400" dirty="0">
                <a:solidFill>
                  <a:srgbClr val="000000"/>
                </a:solidFill>
                <a:effectLst/>
                <a:latin typeface="Times New Roman" panose="02020603050405020304" pitchFamily="18" charset="0"/>
                <a:ea typeface="SimSun" panose="02010600030101010101" pitchFamily="2" charset="-122"/>
              </a:rPr>
              <a:t> bao </a:t>
            </a:r>
            <a:r>
              <a:rPr lang="fr-FR" sz="2400" dirty="0" err="1">
                <a:solidFill>
                  <a:srgbClr val="000000"/>
                </a:solidFill>
                <a:effectLst/>
                <a:latin typeface="Times New Roman" panose="02020603050405020304" pitchFamily="18" charset="0"/>
                <a:ea typeface="SimSun" panose="02010600030101010101" pitchFamily="2" charset="-122"/>
              </a:rPr>
              <a:t>giờ</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nhỏ</a:t>
            </a:r>
            <a:r>
              <a:rPr lang="fr-FR" sz="2400" dirty="0">
                <a:solidFill>
                  <a:srgbClr val="000000"/>
                </a:solidFill>
                <a:effectLst/>
                <a:latin typeface="Times New Roman" panose="02020603050405020304" pitchFamily="18" charset="0"/>
                <a:ea typeface="SimSun" panose="02010600030101010101" pitchFamily="2" charset="-122"/>
              </a:rPr>
              <a:t> bé, </a:t>
            </a:r>
            <a:r>
              <a:rPr lang="fr-FR" sz="2400" dirty="0" err="1">
                <a:solidFill>
                  <a:srgbClr val="000000"/>
                </a:solidFill>
                <a:effectLst/>
                <a:latin typeface="Times New Roman" panose="02020603050405020304" pitchFamily="18" charset="0"/>
                <a:ea typeface="SimSun" panose="02010600030101010101" pitchFamily="2" charset="-122"/>
              </a:rPr>
              <a:t>với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quyết</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tâm</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đó</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người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đồng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mình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mong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muốn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xây</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dựng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quê</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hương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giàu</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mạnh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hơn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Niềm</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tự</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hào</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cùng</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với</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sự</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cần</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chù</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chăm</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chỉ</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sẽ</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giúp</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họ</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thành</a:t>
            </a:r>
            <a:r>
              <a:rPr lang="fr-FR" sz="2400" dirty="0">
                <a:solidFill>
                  <a:srgbClr val="000000"/>
                </a:solidFill>
                <a:effectLst/>
                <a:latin typeface="Times New Roman" panose="02020603050405020304" pitchFamily="18" charset="0"/>
                <a:ea typeface="SimSun" panose="02010600030101010101" pitchFamily="2" charset="-122"/>
              </a:rPr>
              <a:t> </a:t>
            </a:r>
            <a:r>
              <a:rPr lang="fr-FR" sz="2400" dirty="0" err="1">
                <a:solidFill>
                  <a:srgbClr val="000000"/>
                </a:solidFill>
                <a:effectLst/>
                <a:latin typeface="Times New Roman" panose="02020603050405020304" pitchFamily="18" charset="0"/>
                <a:ea typeface="SimSun" panose="02010600030101010101" pitchFamily="2" charset="-122"/>
              </a:rPr>
              <a:t>công</a:t>
            </a:r>
            <a:r>
              <a:rPr lang="fr-FR" sz="2400" dirty="0">
                <a:solidFill>
                  <a:srgbClr val="000000"/>
                </a:solidFill>
                <a:effectLst/>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endParaRPr lang="en-US" sz="3200" dirty="0"/>
          </a:p>
        </p:txBody>
      </p:sp>
    </p:spTree>
    <p:extLst>
      <p:ext uri="{BB962C8B-B14F-4D97-AF65-F5344CB8AC3E}">
        <p14:creationId xmlns:p14="http://schemas.microsoft.com/office/powerpoint/2010/main" val="399862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694140"/>
          </a:xfrm>
          <a:prstGeom prst="rect">
            <a:avLst/>
          </a:prstGeom>
          <a:noFill/>
        </p:spPr>
        <p:txBody>
          <a:bodyPr wrap="square" rtlCol="0">
            <a:spAutoFit/>
          </a:bodyPr>
          <a:lstStyle/>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800" b="1" dirty="0" err="1">
                <a:solidFill>
                  <a:srgbClr val="000000"/>
                </a:solidFill>
                <a:effectLst/>
                <a:latin typeface="Times New Roman" panose="02020603050405020304" pitchFamily="18" charset="0"/>
                <a:ea typeface="SimSun" panose="02010600030101010101" pitchFamily="2" charset="-122"/>
              </a:rPr>
              <a:t>Câu</a:t>
            </a:r>
            <a:r>
              <a:rPr lang="fr-FR" sz="2800" b="1" dirty="0">
                <a:solidFill>
                  <a:srgbClr val="000000"/>
                </a:solidFill>
                <a:effectLst/>
                <a:latin typeface="Times New Roman" panose="02020603050405020304" pitchFamily="18" charset="0"/>
                <a:ea typeface="SimSun" panose="02010600030101010101" pitchFamily="2" charset="-122"/>
              </a:rPr>
              <a:t> 3: </a:t>
            </a:r>
            <a:r>
              <a:rPr lang="fr-FR" sz="2800" dirty="0">
                <a:solidFill>
                  <a:srgbClr val="000000"/>
                </a:solidFill>
                <a:effectLst/>
                <a:latin typeface="Times New Roman" panose="02020603050405020304" pitchFamily="18" charset="0"/>
                <a:ea typeface="SimSun" panose="02010600030101010101" pitchFamily="2" charset="-122"/>
              </a:rPr>
              <a:t>Hai </a:t>
            </a:r>
            <a:r>
              <a:rPr lang="fr-FR" sz="2800" dirty="0" err="1">
                <a:solidFill>
                  <a:srgbClr val="000000"/>
                </a:solidFill>
                <a:effectLst/>
                <a:latin typeface="Times New Roman" panose="02020603050405020304" pitchFamily="18" charset="0"/>
                <a:ea typeface="SimSun" panose="02010600030101010101" pitchFamily="2" charset="-122"/>
              </a:rPr>
              <a:t>biện</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pháp</a:t>
            </a:r>
            <a:r>
              <a:rPr lang="fr-FR" sz="2800" dirty="0">
                <a:solidFill>
                  <a:srgbClr val="000000"/>
                </a:solidFill>
                <a:effectLst/>
                <a:latin typeface="Times New Roman" panose="02020603050405020304" pitchFamily="18" charset="0"/>
                <a:ea typeface="SimSun" panose="02010600030101010101" pitchFamily="2" charset="-122"/>
              </a:rPr>
              <a:t> tu </a:t>
            </a:r>
            <a:r>
              <a:rPr lang="fr-FR" sz="2800" dirty="0" err="1">
                <a:solidFill>
                  <a:srgbClr val="000000"/>
                </a:solidFill>
                <a:effectLst/>
                <a:latin typeface="Times New Roman" panose="02020603050405020304" pitchFamily="18" charset="0"/>
                <a:ea typeface="SimSun" panose="02010600030101010101" pitchFamily="2" charset="-122"/>
              </a:rPr>
              <a:t>từ</a:t>
            </a:r>
            <a:r>
              <a:rPr lang="fr-FR" sz="2800" dirty="0">
                <a:solidFill>
                  <a:srgbClr val="000000"/>
                </a:solidFill>
                <a:effectLst/>
                <a:latin typeface="Times New Roman" panose="02020603050405020304" pitchFamily="18" charset="0"/>
                <a:ea typeface="SimSun" panose="02010600030101010101" pitchFamily="2" charset="-122"/>
              </a:rPr>
              <a:t>:</a:t>
            </a:r>
            <a:endParaRPr lang="en-US" sz="28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800" dirty="0">
                <a:solidFill>
                  <a:srgbClr val="000000"/>
                </a:solidFill>
                <a:effectLst/>
                <a:latin typeface="Times New Roman" panose="02020603050405020304" pitchFamily="18" charset="0"/>
                <a:ea typeface="SimSun" panose="02010600030101010101" pitchFamily="2" charset="-122"/>
              </a:rPr>
              <a:t>- So </a:t>
            </a:r>
            <a:r>
              <a:rPr lang="fr-FR" sz="2800" dirty="0" err="1">
                <a:solidFill>
                  <a:srgbClr val="000000"/>
                </a:solidFill>
                <a:effectLst/>
                <a:latin typeface="Times New Roman" panose="02020603050405020304" pitchFamily="18" charset="0"/>
                <a:ea typeface="SimSun" panose="02010600030101010101" pitchFamily="2" charset="-122"/>
              </a:rPr>
              <a:t>sánh</a:t>
            </a:r>
            <a:r>
              <a:rPr lang="fr-FR" sz="2800" dirty="0">
                <a:solidFill>
                  <a:srgbClr val="000000"/>
                </a:solidFill>
                <a:effectLst/>
                <a:latin typeface="Times New Roman" panose="02020603050405020304" pitchFamily="18" charset="0"/>
                <a:ea typeface="SimSun" panose="02010600030101010101" pitchFamily="2" charset="-122"/>
              </a:rPr>
              <a:t>: </a:t>
            </a:r>
            <a:r>
              <a:rPr lang="fr-FR" sz="2800" i="1" dirty="0" err="1">
                <a:solidFill>
                  <a:srgbClr val="000000"/>
                </a:solidFill>
                <a:effectLst/>
                <a:latin typeface="Times New Roman" panose="02020603050405020304" pitchFamily="18" charset="0"/>
                <a:ea typeface="SimSun" panose="02010600030101010101" pitchFamily="2" charset="-122"/>
              </a:rPr>
              <a:t>Sống</a:t>
            </a:r>
            <a:r>
              <a:rPr lang="fr-FR" sz="2800" i="1" dirty="0">
                <a:solidFill>
                  <a:srgbClr val="000000"/>
                </a:solidFill>
                <a:effectLst/>
                <a:latin typeface="Times New Roman" panose="02020603050405020304" pitchFamily="18" charset="0"/>
                <a:ea typeface="SimSun" panose="02010600030101010101" pitchFamily="2" charset="-122"/>
              </a:rPr>
              <a:t> </a:t>
            </a:r>
            <a:r>
              <a:rPr lang="fr-FR" sz="2800" i="1" dirty="0" err="1">
                <a:solidFill>
                  <a:srgbClr val="000000"/>
                </a:solidFill>
                <a:effectLst/>
                <a:latin typeface="Times New Roman" panose="02020603050405020304" pitchFamily="18" charset="0"/>
                <a:ea typeface="SimSun" panose="02010600030101010101" pitchFamily="2" charset="-122"/>
              </a:rPr>
              <a:t>như</a:t>
            </a:r>
            <a:r>
              <a:rPr lang="fr-FR" sz="2800" i="1" dirty="0">
                <a:solidFill>
                  <a:srgbClr val="000000"/>
                </a:solidFill>
                <a:effectLst/>
                <a:latin typeface="Times New Roman" panose="02020603050405020304" pitchFamily="18" charset="0"/>
                <a:ea typeface="SimSun" panose="02010600030101010101" pitchFamily="2" charset="-122"/>
              </a:rPr>
              <a:t> </a:t>
            </a:r>
            <a:r>
              <a:rPr lang="fr-FR" sz="2800" i="1" dirty="0" err="1">
                <a:solidFill>
                  <a:srgbClr val="000000"/>
                </a:solidFill>
                <a:effectLst/>
                <a:latin typeface="Times New Roman" panose="02020603050405020304" pitchFamily="18" charset="0"/>
                <a:ea typeface="SimSun" panose="02010600030101010101" pitchFamily="2" charset="-122"/>
              </a:rPr>
              <a:t>sông</a:t>
            </a:r>
            <a:r>
              <a:rPr lang="fr-FR" sz="2800" i="1" dirty="0">
                <a:solidFill>
                  <a:srgbClr val="000000"/>
                </a:solidFill>
                <a:effectLst/>
                <a:latin typeface="Times New Roman" panose="02020603050405020304" pitchFamily="18" charset="0"/>
                <a:ea typeface="SimSun" panose="02010600030101010101" pitchFamily="2" charset="-122"/>
              </a:rPr>
              <a:t> </a:t>
            </a:r>
            <a:r>
              <a:rPr lang="fr-FR" sz="2800" i="1" dirty="0" err="1">
                <a:solidFill>
                  <a:srgbClr val="000000"/>
                </a:solidFill>
                <a:effectLst/>
                <a:latin typeface="Times New Roman" panose="02020603050405020304" pitchFamily="18" charset="0"/>
                <a:ea typeface="SimSun" panose="02010600030101010101" pitchFamily="2" charset="-122"/>
              </a:rPr>
              <a:t>như</a:t>
            </a:r>
            <a:r>
              <a:rPr lang="fr-FR" sz="2800" i="1" dirty="0">
                <a:solidFill>
                  <a:srgbClr val="000000"/>
                </a:solidFill>
                <a:effectLst/>
                <a:latin typeface="Times New Roman" panose="02020603050405020304" pitchFamily="18" charset="0"/>
                <a:ea typeface="SimSun" panose="02010600030101010101" pitchFamily="2" charset="-122"/>
              </a:rPr>
              <a:t> </a:t>
            </a:r>
            <a:r>
              <a:rPr lang="fr-FR" sz="2800" i="1" dirty="0" err="1">
                <a:solidFill>
                  <a:srgbClr val="000000"/>
                </a:solidFill>
                <a:effectLst/>
                <a:latin typeface="Times New Roman" panose="02020603050405020304" pitchFamily="18" charset="0"/>
                <a:ea typeface="SimSun" panose="02010600030101010101" pitchFamily="2" charset="-122"/>
              </a:rPr>
              <a:t>suối</a:t>
            </a:r>
            <a:endParaRPr lang="en-US" sz="28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800" dirty="0" err="1">
                <a:solidFill>
                  <a:srgbClr val="000000"/>
                </a:solidFill>
                <a:effectLst/>
                <a:latin typeface="Times New Roman" panose="02020603050405020304" pitchFamily="18" charset="0"/>
                <a:ea typeface="SimSun" panose="02010600030101010101" pitchFamily="2" charset="-122"/>
              </a:rPr>
              <a:t>Phép</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so</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sánh</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Sống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như</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sông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như</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suối</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gợi</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vẻ</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đẹp</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tâm</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hồn</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và</a:t>
            </a:r>
            <a:r>
              <a:rPr lang="fr-FR" sz="2800" dirty="0">
                <a:solidFill>
                  <a:srgbClr val="000000"/>
                </a:solidFill>
                <a:effectLst/>
                <a:latin typeface="Times New Roman" panose="02020603050405020304" pitchFamily="18" charset="0"/>
                <a:ea typeface="SimSun" panose="02010600030101010101" pitchFamily="2" charset="-122"/>
              </a:rPr>
              <a:t> ý </a:t>
            </a:r>
            <a:r>
              <a:rPr lang="fr-FR" sz="2800" dirty="0" err="1">
                <a:solidFill>
                  <a:srgbClr val="000000"/>
                </a:solidFill>
                <a:effectLst/>
                <a:latin typeface="Times New Roman" panose="02020603050405020304" pitchFamily="18" charset="0"/>
                <a:ea typeface="SimSun" panose="02010600030101010101" pitchFamily="2" charset="-122"/>
              </a:rPr>
              <a:t>chí</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của</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người</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đồng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mình</a:t>
            </a:r>
            <a:r>
              <a:rPr lang="fr-FR" sz="2800" dirty="0">
                <a:solidFill>
                  <a:srgbClr val="000000"/>
                </a:solidFill>
                <a:effectLst/>
                <a:latin typeface="Times New Roman" panose="02020603050405020304" pitchFamily="18" charset="0"/>
                <a:ea typeface="SimSun" panose="02010600030101010101" pitchFamily="2" charset="-122"/>
              </a:rPr>
              <a:t>. Gian </a:t>
            </a:r>
            <a:r>
              <a:rPr lang="fr-FR" sz="2800" dirty="0" err="1">
                <a:solidFill>
                  <a:srgbClr val="000000"/>
                </a:solidFill>
                <a:effectLst/>
                <a:latin typeface="Times New Roman" panose="02020603050405020304" pitchFamily="18" charset="0"/>
                <a:ea typeface="SimSun" panose="02010600030101010101" pitchFamily="2" charset="-122"/>
              </a:rPr>
              <a:t>khó</a:t>
            </a:r>
            <a:r>
              <a:rPr lang="fr-FR" sz="2800" dirty="0">
                <a:solidFill>
                  <a:srgbClr val="000000"/>
                </a:solidFill>
                <a:effectLst/>
                <a:latin typeface="Times New Roman" panose="02020603050405020304" pitchFamily="18" charset="0"/>
                <a:ea typeface="SimSun" panose="02010600030101010101" pitchFamily="2" charset="-122"/>
              </a:rPr>
              <a:t> là </a:t>
            </a:r>
            <a:r>
              <a:rPr lang="fr-FR" sz="2800" dirty="0" err="1">
                <a:solidFill>
                  <a:srgbClr val="000000"/>
                </a:solidFill>
                <a:effectLst/>
                <a:latin typeface="Times New Roman" panose="02020603050405020304" pitchFamily="18" charset="0"/>
                <a:ea typeface="SimSun" panose="02010600030101010101" pitchFamily="2" charset="-122"/>
              </a:rPr>
              <a:t>thế</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họ</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vẫn</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tràn</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đầy</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sinh</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lực</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tâm</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hồn</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lãng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mạn</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khoáng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đạt</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như</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hình</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ảnh</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đại</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ngàn</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của</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sông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núi</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Tình</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cảm</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của</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họ</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trong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trẻo</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dạt</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dào</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như</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dòng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suối</a:t>
            </a:r>
            <a:r>
              <a:rPr lang="fr-FR" sz="2800" dirty="0">
                <a:solidFill>
                  <a:srgbClr val="000000"/>
                </a:solidFill>
                <a:effectLst/>
                <a:latin typeface="Times New Roman" panose="02020603050405020304" pitchFamily="18" charset="0"/>
                <a:ea typeface="SimSun" panose="02010600030101010101" pitchFamily="2" charset="-122"/>
              </a:rPr>
              <a:t>, con </a:t>
            </a:r>
            <a:r>
              <a:rPr lang="fr-FR" sz="2800" dirty="0" err="1">
                <a:solidFill>
                  <a:srgbClr val="000000"/>
                </a:solidFill>
                <a:effectLst/>
                <a:latin typeface="Times New Roman" panose="02020603050405020304" pitchFamily="18" charset="0"/>
                <a:ea typeface="SimSun" panose="02010600030101010101" pitchFamily="2" charset="-122"/>
              </a:rPr>
              <a:t>sông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trước</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niềm</a:t>
            </a:r>
            <a:r>
              <a:rPr lang="fr-FR" sz="2800" dirty="0">
                <a:solidFill>
                  <a:srgbClr val="000000"/>
                </a:solidFill>
                <a:effectLst/>
                <a:latin typeface="Times New Roman" panose="02020603050405020304" pitchFamily="18" charset="0"/>
                <a:ea typeface="SimSun" panose="02010600030101010101" pitchFamily="2" charset="-122"/>
              </a:rPr>
              <a:t> tin </a:t>
            </a:r>
            <a:r>
              <a:rPr lang="fr-FR" sz="2800" dirty="0" err="1">
                <a:solidFill>
                  <a:srgbClr val="000000"/>
                </a:solidFill>
                <a:effectLst/>
                <a:latin typeface="Times New Roman" panose="02020603050405020304" pitchFamily="18" charset="0"/>
                <a:ea typeface="SimSun" panose="02010600030101010101" pitchFamily="2" charset="-122"/>
              </a:rPr>
              <a:t>yêu</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cuộc</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sống</a:t>
            </a:r>
            <a:r>
              <a:rPr lang="fr-FR" sz="2800" dirty="0">
                <a:solidFill>
                  <a:srgbClr val="000000"/>
                </a:solidFill>
                <a:effectLst/>
                <a:latin typeface="Times New Roman" panose="02020603050405020304" pitchFamily="18" charset="0"/>
                <a:ea typeface="SimSun" panose="02010600030101010101" pitchFamily="2" charset="-122"/>
              </a:rPr>
              <a:t>, tin </a:t>
            </a:r>
            <a:r>
              <a:rPr lang="fr-FR" sz="2800" dirty="0" err="1">
                <a:solidFill>
                  <a:srgbClr val="000000"/>
                </a:solidFill>
                <a:effectLst/>
                <a:latin typeface="Times New Roman" panose="02020603050405020304" pitchFamily="18" charset="0"/>
                <a:ea typeface="SimSun" panose="02010600030101010101" pitchFamily="2" charset="-122"/>
              </a:rPr>
              <a:t>yêu</a:t>
            </a:r>
            <a:r>
              <a:rPr lang="fr-FR" sz="2800" dirty="0">
                <a:solidFill>
                  <a:srgbClr val="000000"/>
                </a:solidFill>
                <a:effectLst/>
                <a:latin typeface="Times New Roman" panose="02020603050405020304" pitchFamily="18" charset="0"/>
                <a:ea typeface="SimSun" panose="02010600030101010101" pitchFamily="2" charset="-122"/>
              </a:rPr>
              <a:t> con </a:t>
            </a:r>
            <a:r>
              <a:rPr lang="fr-FR" sz="2800" dirty="0" err="1">
                <a:solidFill>
                  <a:srgbClr val="000000"/>
                </a:solidFill>
                <a:effectLst/>
                <a:latin typeface="Times New Roman" panose="02020603050405020304" pitchFamily="18" charset="0"/>
                <a:ea typeface="SimSun" panose="02010600030101010101" pitchFamily="2" charset="-122"/>
              </a:rPr>
              <a:t>người</a:t>
            </a:r>
            <a:r>
              <a:rPr lang="fr-FR" sz="2800" dirty="0">
                <a:solidFill>
                  <a:srgbClr val="000000"/>
                </a:solidFill>
                <a:effectLst/>
                <a:latin typeface="Times New Roman" panose="02020603050405020304" pitchFamily="18" charset="0"/>
                <a:ea typeface="SimSun" panose="02010600030101010101" pitchFamily="2" charset="-122"/>
              </a:rPr>
              <a:t>.</a:t>
            </a:r>
            <a:endParaRPr lang="en-US" sz="28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Tương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phản</a:t>
            </a:r>
            <a:r>
              <a:rPr lang="fr-FR" sz="2800" dirty="0">
                <a:solidFill>
                  <a:srgbClr val="000000"/>
                </a:solidFill>
                <a:effectLst/>
                <a:latin typeface="Times New Roman" panose="02020603050405020304" pitchFamily="18" charset="0"/>
                <a:ea typeface="SimSun" panose="02010600030101010101" pitchFamily="2" charset="-122"/>
              </a:rPr>
              <a:t>: </a:t>
            </a:r>
            <a:r>
              <a:rPr lang="fr-FR" sz="2800" i="1" dirty="0" err="1">
                <a:solidFill>
                  <a:srgbClr val="000000"/>
                </a:solidFill>
                <a:effectLst/>
                <a:latin typeface="Times New Roman" panose="02020603050405020304" pitchFamily="18" charset="0"/>
                <a:ea typeface="SimSun" panose="02010600030101010101" pitchFamily="2" charset="-122"/>
              </a:rPr>
              <a:t>Lên</a:t>
            </a:r>
            <a:r>
              <a:rPr lang="fr-FR" sz="2800" i="1" dirty="0">
                <a:solidFill>
                  <a:srgbClr val="000000"/>
                </a:solidFill>
                <a:effectLst/>
                <a:latin typeface="Times New Roman" panose="02020603050405020304" pitchFamily="18" charset="0"/>
                <a:ea typeface="SimSun" panose="02010600030101010101" pitchFamily="2" charset="-122"/>
              </a:rPr>
              <a:t>… </a:t>
            </a:r>
            <a:r>
              <a:rPr lang="fr-FR" sz="2800" i="1" dirty="0" err="1">
                <a:solidFill>
                  <a:srgbClr val="000000"/>
                </a:solidFill>
                <a:effectLst/>
                <a:latin typeface="Times New Roman" panose="02020603050405020304" pitchFamily="18" charset="0"/>
                <a:ea typeface="SimSun" panose="02010600030101010101" pitchFamily="2" charset="-122"/>
              </a:rPr>
              <a:t>xuống</a:t>
            </a:r>
            <a:r>
              <a:rPr lang="fr-FR" sz="2800" i="1" dirty="0">
                <a:solidFill>
                  <a:srgbClr val="000000"/>
                </a:solidFill>
                <a:effectLst/>
                <a:latin typeface="Times New Roman" panose="02020603050405020304" pitchFamily="18" charset="0"/>
                <a:ea typeface="SimSun" panose="02010600030101010101" pitchFamily="2" charset="-122"/>
              </a:rPr>
              <a:t>…</a:t>
            </a:r>
            <a:endParaRPr lang="en-US" sz="28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800" dirty="0" err="1">
                <a:solidFill>
                  <a:srgbClr val="000000"/>
                </a:solidFill>
                <a:effectLst/>
                <a:latin typeface="Times New Roman" panose="02020603050405020304" pitchFamily="18" charset="0"/>
                <a:ea typeface="SimSun" panose="02010600030101010101" pitchFamily="2" charset="-122"/>
              </a:rPr>
              <a:t>Phép</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tương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phản</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nhấn</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mạnh</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nỗi</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khó</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nhọc</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trong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cuộc</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sống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đói</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nghèo</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khó</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khăn</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cực</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nhọc</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của</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người</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đồng</a:t>
            </a:r>
            <a:r>
              <a:rPr lang="fr-FR" sz="2800" dirty="0">
                <a:solidFill>
                  <a:srgbClr val="000000"/>
                </a:solidFill>
                <a:effectLst/>
                <a:latin typeface="Times New Roman" panose="02020603050405020304" pitchFamily="18" charset="0"/>
                <a:ea typeface="SimSun" panose="02010600030101010101" pitchFamily="2" charset="-122"/>
              </a:rPr>
              <a:t> </a:t>
            </a:r>
            <a:r>
              <a:rPr lang="fr-FR" sz="2800" dirty="0" err="1">
                <a:solidFill>
                  <a:srgbClr val="000000"/>
                </a:solidFill>
                <a:effectLst/>
                <a:latin typeface="Times New Roman" panose="02020603050405020304" pitchFamily="18" charset="0"/>
                <a:ea typeface="SimSun" panose="02010600030101010101" pitchFamily="2" charset="-122"/>
              </a:rPr>
              <a:t>mình</a:t>
            </a:r>
            <a:r>
              <a:rPr lang="fr-FR" sz="2800" dirty="0">
                <a:solidFill>
                  <a:srgbClr val="000000"/>
                </a:solidFill>
                <a:effectLst/>
                <a:latin typeface="Times New Roman" panose="02020603050405020304" pitchFamily="18" charset="0"/>
                <a:ea typeface="SimSun" panose="02010600030101010101" pitchFamily="2" charset="-122"/>
              </a:rPr>
              <a:t>.</a:t>
            </a:r>
            <a:endParaRPr lang="en-US" sz="2800" dirty="0">
              <a:effectLst/>
              <a:latin typeface="Times New Roman" panose="02020603050405020304" pitchFamily="18" charset="0"/>
              <a:ea typeface="Times New Roman" panose="02020603050405020304" pitchFamily="18" charset="0"/>
            </a:endParaRPr>
          </a:p>
          <a:p>
            <a:pPr marL="0" marR="0">
              <a:spcBef>
                <a:spcPts val="300"/>
              </a:spcBef>
              <a:spcAft>
                <a:spcPts val="300"/>
              </a:spcAft>
              <a:tabLst>
                <a:tab pos="0" algn="l"/>
              </a:tabLst>
            </a:pP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b="1" dirty="0" err="1">
                <a:solidFill>
                  <a:srgbClr val="000000"/>
                </a:solidFill>
                <a:effectLst/>
                <a:latin typeface="Times New Roman" panose="02020603050405020304" pitchFamily="18" charset="0"/>
                <a:ea typeface="Times New Roman" panose="02020603050405020304" pitchFamily="18" charset="0"/>
              </a:rPr>
              <a:t>Câu</a:t>
            </a:r>
            <a:r>
              <a:rPr lang="fr-FR" sz="2800" b="1" dirty="0">
                <a:solidFill>
                  <a:srgbClr val="000000"/>
                </a:solidFill>
                <a:effectLst/>
                <a:latin typeface="Times New Roman" panose="02020603050405020304" pitchFamily="18" charset="0"/>
                <a:ea typeface="Times New Roman" panose="02020603050405020304" pitchFamily="18" charset="0"/>
              </a:rPr>
              <a:t> 4 :</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Thành</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ngữ</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có</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trong</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đoạn</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thơ</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trên</a:t>
            </a:r>
            <a:r>
              <a:rPr lang="fr-FR" sz="2800" dirty="0">
                <a:solidFill>
                  <a:srgbClr val="000000"/>
                </a:solidFill>
                <a:effectLst/>
                <a:latin typeface="Times New Roman" panose="02020603050405020304" pitchFamily="18" charset="0"/>
                <a:ea typeface="Times New Roman" panose="02020603050405020304" pitchFamily="18" charset="0"/>
              </a:rPr>
              <a:t> là “</a:t>
            </a:r>
            <a:r>
              <a:rPr lang="fr-FR" sz="2800" dirty="0" err="1">
                <a:solidFill>
                  <a:srgbClr val="000000"/>
                </a:solidFill>
                <a:effectLst/>
                <a:latin typeface="Times New Roman" panose="02020603050405020304" pitchFamily="18" charset="0"/>
                <a:ea typeface="Times New Roman" panose="02020603050405020304" pitchFamily="18" charset="0"/>
              </a:rPr>
              <a:t>Lên</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thác</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xuống</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ghềnh</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nhấn</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mạnh</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nỗi</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vất</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vả</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khó</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nhọc</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trong</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cuộc</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sống</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làm</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ăn</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của</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người</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đồng</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mình</a:t>
            </a:r>
            <a:r>
              <a:rPr lang="fr-FR"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endParaRPr lang="en-US" sz="3200" dirty="0"/>
          </a:p>
        </p:txBody>
      </p:sp>
    </p:spTree>
    <p:extLst>
      <p:ext uri="{BB962C8B-B14F-4D97-AF65-F5344CB8AC3E}">
        <p14:creationId xmlns:p14="http://schemas.microsoft.com/office/powerpoint/2010/main" val="257036044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5201424"/>
          </a:xfrm>
          <a:prstGeom prst="rect">
            <a:avLst/>
          </a:prstGeom>
          <a:noFill/>
        </p:spPr>
        <p:txBody>
          <a:bodyPr wrap="square" rtlCol="0">
            <a:spAutoFit/>
          </a:bodyPr>
          <a:lstStyle/>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000" b="1" dirty="0" err="1">
                <a:solidFill>
                  <a:srgbClr val="000000"/>
                </a:solidFill>
                <a:effectLst/>
                <a:latin typeface="Times New Roman" panose="02020603050405020304" pitchFamily="18" charset="0"/>
                <a:ea typeface="SimSun" panose="02010600030101010101" pitchFamily="2" charset="-122"/>
              </a:rPr>
              <a:t>Câu</a:t>
            </a:r>
            <a:r>
              <a:rPr lang="fr-FR" sz="2000" b="1" dirty="0">
                <a:solidFill>
                  <a:srgbClr val="000000"/>
                </a:solidFill>
                <a:effectLst/>
                <a:latin typeface="Times New Roman" panose="02020603050405020304" pitchFamily="18" charset="0"/>
                <a:ea typeface="SimSun" panose="02010600030101010101" pitchFamily="2" charset="-122"/>
              </a:rPr>
              <a:t> 5:</a:t>
            </a:r>
            <a:r>
              <a:rPr lang="en-US" sz="2000" b="1" dirty="0">
                <a:latin typeface="Times New Roman" panose="02020603050405020304" pitchFamily="18" charset="0"/>
                <a:ea typeface="SimSun" panose="02010600030101010101" pitchFamily="2" charset="-122"/>
              </a:rPr>
              <a:t> </a:t>
            </a:r>
            <a:r>
              <a:rPr lang="fr-FR" sz="2000" dirty="0">
                <a:solidFill>
                  <a:srgbClr val="000000"/>
                </a:solidFill>
                <a:effectLst/>
                <a:latin typeface="Times New Roman" panose="02020603050405020304" pitchFamily="18" charset="0"/>
                <a:ea typeface="SimSun" panose="02010600030101010101" pitchFamily="2" charset="-122"/>
              </a:rPr>
              <a:t>a. </a:t>
            </a:r>
            <a:r>
              <a:rPr lang="fr-FR" sz="2000" dirty="0" err="1">
                <a:solidFill>
                  <a:srgbClr val="000000"/>
                </a:solidFill>
                <a:effectLst/>
                <a:latin typeface="Times New Roman" panose="02020603050405020304" pitchFamily="18" charset="0"/>
                <a:ea typeface="SimSun" panose="02010600030101010101" pitchFamily="2" charset="-122"/>
              </a:rPr>
              <a:t>Người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đồng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mình</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biết</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lo</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toan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và</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giàu</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mơ</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ước</a:t>
            </a:r>
            <a:endParaRPr lang="en-US" sz="20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Người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đồng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mình</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không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chỉ</a:t>
            </a:r>
            <a:r>
              <a:rPr lang="fr-FR" sz="2000" dirty="0">
                <a:solidFill>
                  <a:srgbClr val="000000"/>
                </a:solidFill>
                <a:effectLst/>
                <a:latin typeface="Times New Roman" panose="02020603050405020304" pitchFamily="18" charset="0"/>
                <a:ea typeface="SimSun" panose="02010600030101010101" pitchFamily="2" charset="-122"/>
              </a:rPr>
              <a:t> là </a:t>
            </a:r>
            <a:r>
              <a:rPr lang="fr-FR" sz="2000" dirty="0" err="1">
                <a:solidFill>
                  <a:srgbClr val="000000"/>
                </a:solidFill>
                <a:effectLst/>
                <a:latin typeface="Times New Roman" panose="02020603050405020304" pitchFamily="18" charset="0"/>
                <a:ea typeface="SimSun" panose="02010600030101010101" pitchFamily="2" charset="-122"/>
              </a:rPr>
              <a:t>những</a:t>
            </a:r>
            <a:r>
              <a:rPr lang="fr-FR" sz="2000" dirty="0">
                <a:solidFill>
                  <a:srgbClr val="000000"/>
                </a:solidFill>
                <a:effectLst/>
                <a:latin typeface="Times New Roman" panose="02020603050405020304" pitchFamily="18" charset="0"/>
                <a:ea typeface="SimSun" panose="02010600030101010101" pitchFamily="2" charset="-122"/>
              </a:rPr>
              <a:t> con </a:t>
            </a:r>
            <a:r>
              <a:rPr lang="fr-FR" sz="2000" dirty="0" err="1">
                <a:solidFill>
                  <a:srgbClr val="000000"/>
                </a:solidFill>
                <a:effectLst/>
                <a:latin typeface="Times New Roman" panose="02020603050405020304" pitchFamily="18" charset="0"/>
                <a:ea typeface="SimSun" panose="02010600030101010101" pitchFamily="2" charset="-122"/>
              </a:rPr>
              <a:t>người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giản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dị</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tài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hoa</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trong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cuộc</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sống</a:t>
            </a:r>
            <a:r>
              <a:rPr lang="fr-FR" sz="2000" dirty="0">
                <a:solidFill>
                  <a:srgbClr val="000000"/>
                </a:solidFill>
                <a:effectLst/>
                <a:latin typeface="Times New Roman" panose="02020603050405020304" pitchFamily="18" charset="0"/>
                <a:ea typeface="SimSun" panose="02010600030101010101" pitchFamily="2" charset="-122"/>
              </a:rPr>
              <a:t> lao </a:t>
            </a:r>
            <a:r>
              <a:rPr lang="fr-FR" sz="2000" dirty="0" err="1">
                <a:solidFill>
                  <a:srgbClr val="000000"/>
                </a:solidFill>
                <a:effectLst/>
                <a:latin typeface="Times New Roman" panose="02020603050405020304" pitchFamily="18" charset="0"/>
                <a:ea typeface="SimSun" panose="02010600030101010101" pitchFamily="2" charset="-122"/>
              </a:rPr>
              <a:t>động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mà</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còn</a:t>
            </a:r>
            <a:r>
              <a:rPr lang="fr-FR" sz="2000" dirty="0">
                <a:solidFill>
                  <a:srgbClr val="000000"/>
                </a:solidFill>
                <a:effectLst/>
                <a:latin typeface="Times New Roman" panose="02020603050405020304" pitchFamily="18" charset="0"/>
                <a:ea typeface="SimSun" panose="02010600030101010101" pitchFamily="2" charset="-122"/>
              </a:rPr>
              <a:t> là </a:t>
            </a:r>
            <a:r>
              <a:rPr lang="fr-FR" sz="2000" dirty="0" err="1">
                <a:solidFill>
                  <a:srgbClr val="000000"/>
                </a:solidFill>
                <a:effectLst/>
                <a:latin typeface="Times New Roman" panose="02020603050405020304" pitchFamily="18" charset="0"/>
                <a:ea typeface="SimSun" panose="02010600030101010101" pitchFamily="2" charset="-122"/>
              </a:rPr>
              <a:t>những</a:t>
            </a:r>
            <a:r>
              <a:rPr lang="fr-FR" sz="2000" dirty="0">
                <a:solidFill>
                  <a:srgbClr val="000000"/>
                </a:solidFill>
                <a:effectLst/>
                <a:latin typeface="Times New Roman" panose="02020603050405020304" pitchFamily="18" charset="0"/>
                <a:ea typeface="SimSun" panose="02010600030101010101" pitchFamily="2" charset="-122"/>
              </a:rPr>
              <a:t> con </a:t>
            </a:r>
            <a:r>
              <a:rPr lang="fr-FR" sz="2000" dirty="0" err="1">
                <a:solidFill>
                  <a:srgbClr val="000000"/>
                </a:solidFill>
                <a:effectLst/>
                <a:latin typeface="Times New Roman" panose="02020603050405020304" pitchFamily="18" charset="0"/>
                <a:ea typeface="SimSun" panose="02010600030101010101" pitchFamily="2" charset="-122"/>
              </a:rPr>
              <a:t>người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biết</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lo</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toan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và</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giàu</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mơ</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ước</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Người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đồng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mình</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thương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lắm</a:t>
            </a:r>
            <a:r>
              <a:rPr lang="fr-FR" sz="2000" dirty="0">
                <a:solidFill>
                  <a:srgbClr val="000000"/>
                </a:solidFill>
                <a:effectLst/>
                <a:latin typeface="Times New Roman" panose="02020603050405020304" pitchFamily="18" charset="0"/>
                <a:ea typeface="SimSun" panose="02010600030101010101" pitchFamily="2" charset="-122"/>
              </a:rPr>
              <a:t> con </a:t>
            </a:r>
            <a:r>
              <a:rPr lang="fr-FR" sz="2000" dirty="0" err="1">
                <a:solidFill>
                  <a:srgbClr val="000000"/>
                </a:solidFill>
                <a:effectLst/>
                <a:latin typeface="Times New Roman" panose="02020603050405020304" pitchFamily="18" charset="0"/>
                <a:ea typeface="SimSun" panose="02010600030101010101" pitchFamily="2" charset="-122"/>
              </a:rPr>
              <a:t>ơi</a:t>
            </a:r>
            <a:r>
              <a:rPr lang="fr-FR" sz="2000" dirty="0">
                <a:solidFill>
                  <a:srgbClr val="000000"/>
                </a:solidFill>
                <a:effectLst/>
                <a:latin typeface="Times New Roman" panose="02020603050405020304" pitchFamily="18" charset="0"/>
                <a:ea typeface="SimSun" panose="02010600030101010101" pitchFamily="2" charset="-122"/>
              </a:rPr>
              <a:t>!/ Cao </a:t>
            </a:r>
            <a:r>
              <a:rPr lang="fr-FR" sz="2000" dirty="0" err="1">
                <a:solidFill>
                  <a:srgbClr val="000000"/>
                </a:solidFill>
                <a:effectLst/>
                <a:latin typeface="Times New Roman" panose="02020603050405020304" pitchFamily="18" charset="0"/>
                <a:ea typeface="SimSun" panose="02010600030101010101" pitchFamily="2" charset="-122"/>
              </a:rPr>
              <a:t>đo</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nỗi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buồn</a:t>
            </a:r>
            <a:r>
              <a:rPr lang="fr-FR" sz="2000" dirty="0">
                <a:solidFill>
                  <a:srgbClr val="000000"/>
                </a:solidFill>
                <a:effectLst/>
                <a:latin typeface="Times New Roman" panose="02020603050405020304" pitchFamily="18" charset="0"/>
                <a:ea typeface="SimSun" panose="02010600030101010101" pitchFamily="2" charset="-122"/>
              </a:rPr>
              <a:t>/ Xa </a:t>
            </a:r>
            <a:r>
              <a:rPr lang="fr-FR" sz="2000" dirty="0" err="1">
                <a:solidFill>
                  <a:srgbClr val="000000"/>
                </a:solidFill>
                <a:effectLst/>
                <a:latin typeface="Times New Roman" panose="02020603050405020304" pitchFamily="18" charset="0"/>
                <a:ea typeface="SimSun" panose="02010600030101010101" pitchFamily="2" charset="-122"/>
              </a:rPr>
              <a:t>nuôi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chí</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lớn</a:t>
            </a:r>
            <a:r>
              <a:rPr lang="fr-FR" sz="2000" dirty="0">
                <a:solidFill>
                  <a:srgbClr val="000000"/>
                </a:solidFill>
                <a:effectLst/>
                <a:latin typeface="Times New Roman" panose="02020603050405020304" pitchFamily="18" charset="0"/>
                <a:ea typeface="SimSun" panose="02010600030101010101" pitchFamily="2" charset="-122"/>
              </a:rPr>
              <a:t>”.</a:t>
            </a:r>
            <a:endParaRPr lang="en-US" sz="20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Có</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thể</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nói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cuộc</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sống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của</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người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đồng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mình</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còn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nhiều</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nỗi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buồn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còn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nhiều</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bộn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bề</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thiếu</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thốn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song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họ</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sẽ</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vượt</a:t>
            </a:r>
            <a:r>
              <a:rPr lang="fr-FR" sz="2000" dirty="0">
                <a:solidFill>
                  <a:srgbClr val="000000"/>
                </a:solidFill>
                <a:effectLst/>
                <a:latin typeface="Times New Roman" panose="02020603050405020304" pitchFamily="18" charset="0"/>
                <a:ea typeface="SimSun" panose="02010600030101010101" pitchFamily="2" charset="-122"/>
              </a:rPr>
              <a:t> qua </a:t>
            </a:r>
            <a:r>
              <a:rPr lang="fr-FR" sz="2000" dirty="0" err="1">
                <a:solidFill>
                  <a:srgbClr val="000000"/>
                </a:solidFill>
                <a:effectLst/>
                <a:latin typeface="Times New Roman" panose="02020603050405020304" pitchFamily="18" charset="0"/>
                <a:ea typeface="SimSun" panose="02010600030101010101" pitchFamily="2" charset="-122"/>
              </a:rPr>
              <a:t>tất</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cả</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bởi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họ</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có</a:t>
            </a:r>
            <a:r>
              <a:rPr lang="fr-FR" sz="2000" dirty="0">
                <a:solidFill>
                  <a:srgbClr val="000000"/>
                </a:solidFill>
                <a:effectLst/>
                <a:latin typeface="Times New Roman" panose="02020603050405020304" pitchFamily="18" charset="0"/>
                <a:ea typeface="SimSun" panose="02010600030101010101" pitchFamily="2" charset="-122"/>
              </a:rPr>
              <a:t> ý </a:t>
            </a:r>
            <a:r>
              <a:rPr lang="fr-FR" sz="2000" dirty="0" err="1">
                <a:solidFill>
                  <a:srgbClr val="000000"/>
                </a:solidFill>
                <a:effectLst/>
                <a:latin typeface="Times New Roman" panose="02020603050405020304" pitchFamily="18" charset="0"/>
                <a:ea typeface="SimSun" panose="02010600030101010101" pitchFamily="2" charset="-122"/>
              </a:rPr>
              <a:t>chí</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và</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nghị</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lực</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họ</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luôn</a:t>
            </a:r>
            <a:r>
              <a:rPr lang="fr-FR" sz="2000" dirty="0">
                <a:solidFill>
                  <a:srgbClr val="000000"/>
                </a:solidFill>
                <a:effectLst/>
                <a:latin typeface="Times New Roman" panose="02020603050405020304" pitchFamily="18" charset="0"/>
                <a:ea typeface="SimSun" panose="02010600030101010101" pitchFamily="2" charset="-122"/>
              </a:rPr>
              <a:t> tin </a:t>
            </a:r>
            <a:r>
              <a:rPr lang="fr-FR" sz="2000" dirty="0" err="1">
                <a:solidFill>
                  <a:srgbClr val="000000"/>
                </a:solidFill>
                <a:effectLst/>
                <a:latin typeface="Times New Roman" panose="02020603050405020304" pitchFamily="18" charset="0"/>
                <a:ea typeface="SimSun" panose="02010600030101010101" pitchFamily="2" charset="-122"/>
              </a:rPr>
              <a:t>tưởng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vào</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tương</a:t>
            </a:r>
            <a:r>
              <a:rPr lang="fr-FR" sz="2000" dirty="0">
                <a:solidFill>
                  <a:srgbClr val="000000"/>
                </a:solidFill>
                <a:effectLst/>
                <a:latin typeface="Times New Roman" panose="02020603050405020304" pitchFamily="18" charset="0"/>
                <a:ea typeface="SimSun" panose="02010600030101010101" pitchFamily="2" charset="-122"/>
              </a:rPr>
              <a:t> lai </a:t>
            </a:r>
            <a:r>
              <a:rPr lang="fr-FR" sz="2000" dirty="0" err="1">
                <a:solidFill>
                  <a:srgbClr val="000000"/>
                </a:solidFill>
                <a:effectLst/>
                <a:latin typeface="Times New Roman" panose="02020603050405020304" pitchFamily="18" charset="0"/>
                <a:ea typeface="SimSun" panose="02010600030101010101" pitchFamily="2" charset="-122"/>
              </a:rPr>
              <a:t>tốt</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đẹp</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của</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dân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tộc</a:t>
            </a:r>
            <a:r>
              <a:rPr lang="fr-FR" sz="2000" dirty="0">
                <a:solidFill>
                  <a:srgbClr val="000000"/>
                </a:solidFill>
                <a:effectLst/>
                <a:latin typeface="Times New Roman" panose="02020603050405020304" pitchFamily="18" charset="0"/>
                <a:ea typeface="SimSun" panose="02010600030101010101" pitchFamily="2" charset="-122"/>
              </a:rPr>
              <a:t>.</a:t>
            </a:r>
            <a:endParaRPr lang="en-US" sz="20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Người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đồng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mình</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dù</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sống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trong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nghèo</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khổ</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gian</a:t>
            </a:r>
            <a:r>
              <a:rPr lang="fr-FR" sz="2000" dirty="0">
                <a:solidFill>
                  <a:srgbClr val="000000"/>
                </a:solidFill>
                <a:effectLst/>
                <a:latin typeface="Times New Roman" panose="02020603050405020304" pitchFamily="18" charset="0"/>
                <a:ea typeface="SimSun" panose="02010600030101010101" pitchFamily="2" charset="-122"/>
              </a:rPr>
              <a:t> nan </a:t>
            </a:r>
            <a:r>
              <a:rPr lang="fr-FR" sz="2000" dirty="0" err="1">
                <a:solidFill>
                  <a:srgbClr val="000000"/>
                </a:solidFill>
                <a:effectLst/>
                <a:latin typeface="Times New Roman" panose="02020603050405020304" pitchFamily="18" charset="0"/>
                <a:ea typeface="SimSun" panose="02010600030101010101" pitchFamily="2" charset="-122"/>
              </a:rPr>
              <a:t>vẫn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thủy</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chung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gắn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bó</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với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quê</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hương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cội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nguồn</a:t>
            </a:r>
            <a:endParaRPr lang="en-US" sz="20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000" dirty="0">
                <a:solidFill>
                  <a:srgbClr val="000000"/>
                </a:solidFill>
                <a:effectLst/>
                <a:latin typeface="Times New Roman" panose="02020603050405020304" pitchFamily="18" charset="0"/>
                <a:ea typeface="SimSun" panose="02010600030101010101" pitchFamily="2" charset="-122"/>
              </a:rPr>
              <a:t>“</a:t>
            </a:r>
            <a:r>
              <a:rPr lang="fr-FR" sz="2000" dirty="0" err="1">
                <a:solidFill>
                  <a:srgbClr val="000000"/>
                </a:solidFill>
                <a:effectLst/>
                <a:latin typeface="Times New Roman" panose="02020603050405020304" pitchFamily="18" charset="0"/>
                <a:ea typeface="SimSun" panose="02010600030101010101" pitchFamily="2" charset="-122"/>
              </a:rPr>
              <a:t>Sống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trên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đá</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không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chê</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đá</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gập</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gềnh</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Sống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trong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thung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không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chê</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thung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nghèo</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đói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Sống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như</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sông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như</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suối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Lên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thác</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xuống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ghềnh</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Không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lo</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cực</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nhọc</a:t>
            </a:r>
            <a:r>
              <a:rPr lang="fr-FR" sz="2000" dirty="0">
                <a:solidFill>
                  <a:srgbClr val="000000"/>
                </a:solidFill>
                <a:effectLst/>
                <a:latin typeface="Times New Roman" panose="02020603050405020304" pitchFamily="18" charset="0"/>
                <a:ea typeface="SimSun" panose="02010600030101010101" pitchFamily="2" charset="-122"/>
              </a:rPr>
              <a:t>”</a:t>
            </a:r>
            <a:endParaRPr lang="en-US" sz="20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tabLst>
                <a:tab pos="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Đá</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gập</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gềnh</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thung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nghèo</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đói</a:t>
            </a:r>
            <a:r>
              <a:rPr lang="fr-FR" sz="2000" dirty="0">
                <a:solidFill>
                  <a:srgbClr val="000000"/>
                </a:solidFill>
                <a:effectLst/>
                <a:latin typeface="Times New Roman" panose="02020603050405020304" pitchFamily="18" charset="0"/>
                <a:ea typeface="SimSun" panose="02010600030101010101" pitchFamily="2" charset="-122"/>
              </a:rPr>
              <a:t>” =&gt; </a:t>
            </a:r>
            <a:r>
              <a:rPr lang="fr-FR" sz="2000" dirty="0" err="1">
                <a:solidFill>
                  <a:srgbClr val="000000"/>
                </a:solidFill>
                <a:effectLst/>
                <a:latin typeface="Times New Roman" panose="02020603050405020304" pitchFamily="18" charset="0"/>
                <a:ea typeface="SimSun" panose="02010600030101010101" pitchFamily="2" charset="-122"/>
              </a:rPr>
              <a:t>Gợi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cuộc</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sống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đói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nghèo</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khó</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khăn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cực</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nhọc</a:t>
            </a:r>
            <a:r>
              <a:rPr lang="fr-FR" sz="2000" dirty="0">
                <a:solidFill>
                  <a:srgbClr val="000000"/>
                </a:solidFill>
                <a:effectLst/>
                <a:latin typeface="Times New Roman" panose="02020603050405020304" pitchFamily="18" charset="0"/>
                <a:ea typeface="SimSun" panose="02010600030101010101" pitchFamily="2" charset="-122"/>
              </a:rPr>
              <a:t> =&gt; </a:t>
            </a:r>
            <a:r>
              <a:rPr lang="fr-FR" sz="2000" dirty="0" err="1">
                <a:solidFill>
                  <a:srgbClr val="000000"/>
                </a:solidFill>
                <a:effectLst/>
                <a:latin typeface="Times New Roman" panose="02020603050405020304" pitchFamily="18" charset="0"/>
                <a:ea typeface="SimSun" panose="02010600030101010101" pitchFamily="2" charset="-122"/>
              </a:rPr>
              <a:t>Vận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dụng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thành</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ngữ</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dân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gian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Lên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thác</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xuống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ghềnh</a:t>
            </a:r>
            <a:r>
              <a:rPr lang="fr-FR" sz="2000" dirty="0">
                <a:solidFill>
                  <a:srgbClr val="000000"/>
                </a:solidFill>
                <a:effectLst/>
                <a:latin typeface="Times New Roman" panose="02020603050405020304" pitchFamily="18" charset="0"/>
                <a:ea typeface="SimSun" panose="02010600030101010101" pitchFamily="2" charset="-122"/>
              </a:rPr>
              <a:t>”, ý </a:t>
            </a:r>
            <a:r>
              <a:rPr lang="fr-FR" sz="2000" dirty="0" err="1">
                <a:solidFill>
                  <a:srgbClr val="000000"/>
                </a:solidFill>
                <a:effectLst/>
                <a:latin typeface="Times New Roman" panose="02020603050405020304" pitchFamily="18" charset="0"/>
                <a:ea typeface="SimSun" panose="02010600030101010101" pitchFamily="2" charset="-122"/>
              </a:rPr>
              <a:t>thơ</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gợi</a:t>
            </a:r>
            <a:r>
              <a:rPr lang="fr-FR" sz="2000" dirty="0">
                <a:solidFill>
                  <a:srgbClr val="000000"/>
                </a:solidFill>
                <a:effectLst/>
                <a:latin typeface="Times New Roman" panose="02020603050405020304" pitchFamily="18" charset="0"/>
                <a:ea typeface="SimSun" panose="02010600030101010101" pitchFamily="2" charset="-122"/>
              </a:rPr>
              <a:t> bao </a:t>
            </a:r>
            <a:r>
              <a:rPr lang="fr-FR" sz="2000" dirty="0" err="1">
                <a:solidFill>
                  <a:srgbClr val="000000"/>
                </a:solidFill>
                <a:effectLst/>
                <a:latin typeface="Times New Roman" panose="02020603050405020304" pitchFamily="18" charset="0"/>
                <a:ea typeface="SimSun" panose="02010600030101010101" pitchFamily="2" charset="-122"/>
              </a:rPr>
              <a:t>nỗi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vất</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vả</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lam</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lũ</a:t>
            </a:r>
            <a:r>
              <a:rPr lang="fr-FR" sz="2000" dirty="0">
                <a:solidFill>
                  <a:srgbClr val="000000"/>
                </a:solidFill>
                <a:effectLst/>
                <a:latin typeface="Times New Roman" panose="02020603050405020304" pitchFamily="18" charset="0"/>
                <a:ea typeface="SimSun" panose="02010600030101010101" pitchFamily="2" charset="-122"/>
              </a:rPr>
              <a:t>  =&gt; </a:t>
            </a:r>
            <a:r>
              <a:rPr lang="fr-FR" sz="2000" dirty="0" err="1">
                <a:solidFill>
                  <a:srgbClr val="000000"/>
                </a:solidFill>
                <a:effectLst/>
                <a:latin typeface="Times New Roman" panose="02020603050405020304" pitchFamily="18" charset="0"/>
                <a:ea typeface="SimSun" panose="02010600030101010101" pitchFamily="2" charset="-122"/>
              </a:rPr>
              <a:t>Những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câu</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thơ</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dài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ngắn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cùng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những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thanh</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trắc</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tạo</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ấn</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tượng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về</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cuộc</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sống</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trắc</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trở</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gian</a:t>
            </a:r>
            <a:r>
              <a:rPr lang="fr-FR" sz="2000" dirty="0">
                <a:solidFill>
                  <a:srgbClr val="000000"/>
                </a:solidFill>
                <a:effectLst/>
                <a:latin typeface="Times New Roman" panose="02020603050405020304" pitchFamily="18" charset="0"/>
                <a:ea typeface="SimSun" panose="02010600030101010101" pitchFamily="2" charset="-122"/>
              </a:rPr>
              <a:t> nan, </a:t>
            </a:r>
            <a:r>
              <a:rPr lang="fr-FR" sz="2000" dirty="0" err="1">
                <a:solidFill>
                  <a:srgbClr val="000000"/>
                </a:solidFill>
                <a:effectLst/>
                <a:latin typeface="Times New Roman" panose="02020603050405020304" pitchFamily="18" charset="0"/>
                <a:ea typeface="SimSun" panose="02010600030101010101" pitchFamily="2" charset="-122"/>
              </a:rPr>
              <a:t>đói</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nghèo</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của</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quê</a:t>
            </a:r>
            <a:r>
              <a:rPr lang="fr-FR" sz="2000" dirty="0">
                <a:solidFill>
                  <a:srgbClr val="000000"/>
                </a:solidFill>
                <a:effectLst/>
                <a:latin typeface="Times New Roman" panose="02020603050405020304" pitchFamily="18" charset="0"/>
                <a:ea typeface="SimSun" panose="02010600030101010101" pitchFamily="2" charset="-122"/>
              </a:rPr>
              <a:t> </a:t>
            </a:r>
            <a:r>
              <a:rPr lang="fr-FR" sz="2000" dirty="0" err="1">
                <a:solidFill>
                  <a:srgbClr val="000000"/>
                </a:solidFill>
                <a:effectLst/>
                <a:latin typeface="Times New Roman" panose="02020603050405020304" pitchFamily="18" charset="0"/>
                <a:ea typeface="SimSun" panose="02010600030101010101" pitchFamily="2" charset="-122"/>
              </a:rPr>
              <a:t>hương</a:t>
            </a:r>
            <a:r>
              <a:rPr lang="fr-FR" sz="2000" dirty="0">
                <a:solidFill>
                  <a:srgbClr val="000000"/>
                </a:solidFill>
                <a:effectLst/>
                <a:latin typeface="Times New Roman" panose="02020603050405020304" pitchFamily="18" charset="0"/>
                <a:ea typeface="SimSun" panose="02010600030101010101" pitchFamily="2" charset="-122"/>
              </a:rPr>
              <a:t>.</a:t>
            </a:r>
            <a:endParaRPr lang="en-US" sz="2000" dirty="0">
              <a:effectLst/>
              <a:latin typeface="Times New Roman" panose="02020603050405020304" pitchFamily="18" charset="0"/>
              <a:ea typeface="Times New Roman" panose="02020603050405020304" pitchFamily="18" charset="0"/>
            </a:endParaRPr>
          </a:p>
          <a:p>
            <a:pPr marL="91440" marR="91440" algn="just">
              <a:spcBef>
                <a:spcPts val="0"/>
              </a:spcBef>
              <a:spcAft>
                <a:spcPts val="0"/>
              </a:spcAft>
            </a:pPr>
            <a:endParaRPr lang="en-US" sz="3200" dirty="0"/>
          </a:p>
        </p:txBody>
      </p:sp>
    </p:spTree>
    <p:extLst>
      <p:ext uri="{BB962C8B-B14F-4D97-AF65-F5344CB8AC3E}">
        <p14:creationId xmlns:p14="http://schemas.microsoft.com/office/powerpoint/2010/main" val="252536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5909310"/>
          </a:xfrm>
          <a:prstGeom prst="rect">
            <a:avLst/>
          </a:prstGeom>
          <a:noFill/>
        </p:spPr>
        <p:txBody>
          <a:bodyPr wrap="square" rtlCol="0">
            <a:spAutoFit/>
          </a:bodyPr>
          <a:lstStyle/>
          <a:p>
            <a:pPr marL="91440" marR="91440" algn="ctr"/>
            <a:r>
              <a:rPr lang="en-US" b="1" dirty="0">
                <a:latin typeface="Times New Roman" panose="02020603050405020304" pitchFamily="18" charset="0"/>
                <a:cs typeface="Times New Roman" panose="02020603050405020304" pitchFamily="18" charset="0"/>
              </a:rPr>
              <a:t>PHIẾU HỌC TẬP SỐ 2</a:t>
            </a:r>
            <a:endParaRPr lang="en-US" dirty="0">
              <a:latin typeface="Times New Roman" panose="02020603050405020304" pitchFamily="18" charset="0"/>
              <a:cs typeface="Times New Roman" panose="02020603050405020304" pitchFamily="18" charset="0"/>
            </a:endParaRPr>
          </a:p>
          <a:p>
            <a:r>
              <a:rPr lang="fr-FR" b="1" dirty="0" err="1">
                <a:latin typeface="Times New Roman" panose="02020603050405020304" pitchFamily="18" charset="0"/>
                <a:cs typeface="Times New Roman" panose="02020603050405020304" pitchFamily="18" charset="0"/>
              </a:rPr>
              <a:t>Đọc</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kĩ</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đoạn</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thơ</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sau</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và</a:t>
            </a:r>
            <a:r>
              <a:rPr lang="fr-FR" b="1" dirty="0">
                <a:latin typeface="Times New Roman" panose="02020603050405020304" pitchFamily="18" charset="0"/>
                <a:cs typeface="Times New Roman" panose="02020603050405020304" pitchFamily="18" charset="0"/>
              </a:rPr>
              <a:t> trả </a:t>
            </a:r>
            <a:r>
              <a:rPr lang="fr-FR" b="1" dirty="0" err="1">
                <a:latin typeface="Times New Roman" panose="02020603050405020304" pitchFamily="18" charset="0"/>
                <a:cs typeface="Times New Roman" panose="02020603050405020304" pitchFamily="18" charset="0"/>
              </a:rPr>
              <a:t>lời</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các</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câu</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hỏi</a:t>
            </a:r>
            <a:r>
              <a:rPr lang="fr-FR"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743200"/>
            <a:r>
              <a:rPr lang="fr-FR" dirty="0">
                <a:latin typeface="Times New Roman" panose="02020603050405020304" pitchFamily="18" charset="0"/>
                <a:cs typeface="Times New Roman" panose="02020603050405020304" pitchFamily="18" charset="0"/>
              </a:rPr>
              <a:t>“</a:t>
            </a:r>
            <a:r>
              <a:rPr lang="fr-FR" i="1" dirty="0" err="1">
                <a:latin typeface="Times New Roman" panose="02020603050405020304" pitchFamily="18" charset="0"/>
                <a:cs typeface="Times New Roman" panose="02020603050405020304" pitchFamily="18" charset="0"/>
              </a:rPr>
              <a:t>Chân</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phải</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bước</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tới</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cha</a:t>
            </a:r>
            <a:br>
              <a:rPr lang="fr-FR" i="1" dirty="0">
                <a:latin typeface="Times New Roman" panose="02020603050405020304" pitchFamily="18" charset="0"/>
                <a:cs typeface="Times New Roman" panose="02020603050405020304" pitchFamily="18" charset="0"/>
              </a:rPr>
            </a:br>
            <a:r>
              <a:rPr lang="fr-FR" i="1" dirty="0" err="1">
                <a:latin typeface="Times New Roman" panose="02020603050405020304" pitchFamily="18" charset="0"/>
                <a:cs typeface="Times New Roman" panose="02020603050405020304" pitchFamily="18" charset="0"/>
              </a:rPr>
              <a:t>Chân</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trái</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bước</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tới</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mẹ</a:t>
            </a:r>
            <a:br>
              <a:rPr lang="fr-FR" i="1" dirty="0">
                <a:latin typeface="Times New Roman" panose="02020603050405020304" pitchFamily="18" charset="0"/>
                <a:cs typeface="Times New Roman" panose="02020603050405020304" pitchFamily="18" charset="0"/>
              </a:rPr>
            </a:br>
            <a:r>
              <a:rPr lang="fr-FR" i="1" dirty="0" err="1">
                <a:latin typeface="Times New Roman" panose="02020603050405020304" pitchFamily="18" charset="0"/>
                <a:cs typeface="Times New Roman" panose="02020603050405020304" pitchFamily="18" charset="0"/>
              </a:rPr>
              <a:t>Một</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bước</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chạm</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tiếng</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nói</a:t>
            </a:r>
            <a:br>
              <a:rPr lang="fr-FR" i="1" dirty="0">
                <a:latin typeface="Times New Roman" panose="02020603050405020304" pitchFamily="18" charset="0"/>
                <a:cs typeface="Times New Roman" panose="02020603050405020304" pitchFamily="18" charset="0"/>
              </a:rPr>
            </a:br>
            <a:r>
              <a:rPr lang="fr-FR" i="1" dirty="0">
                <a:latin typeface="Times New Roman" panose="02020603050405020304" pitchFamily="18" charset="0"/>
                <a:cs typeface="Times New Roman" panose="02020603050405020304" pitchFamily="18" charset="0"/>
              </a:rPr>
              <a:t>Hai </a:t>
            </a:r>
            <a:r>
              <a:rPr lang="fr-FR" i="1" dirty="0" err="1">
                <a:latin typeface="Times New Roman" panose="02020603050405020304" pitchFamily="18" charset="0"/>
                <a:cs typeface="Times New Roman" panose="02020603050405020304" pitchFamily="18" charset="0"/>
              </a:rPr>
              <a:t>bước</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tới</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tiếng</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cười</a:t>
            </a:r>
            <a:br>
              <a:rPr lang="fr-FR" i="1" dirty="0">
                <a:latin typeface="Times New Roman" panose="02020603050405020304" pitchFamily="18" charset="0"/>
                <a:cs typeface="Times New Roman" panose="02020603050405020304" pitchFamily="18" charset="0"/>
              </a:rPr>
            </a:br>
            <a:r>
              <a:rPr lang="fr-FR" i="1" dirty="0" err="1">
                <a:latin typeface="Times New Roman" panose="02020603050405020304" pitchFamily="18" charset="0"/>
                <a:cs typeface="Times New Roman" panose="02020603050405020304" pitchFamily="18" charset="0"/>
              </a:rPr>
              <a:t>Người</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đồng</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mình</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yêu</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lắm</a:t>
            </a:r>
            <a:r>
              <a:rPr lang="fr-FR" i="1" dirty="0">
                <a:latin typeface="Times New Roman" panose="02020603050405020304" pitchFamily="18" charset="0"/>
                <a:cs typeface="Times New Roman" panose="02020603050405020304" pitchFamily="18" charset="0"/>
              </a:rPr>
              <a:t> con </a:t>
            </a:r>
            <a:r>
              <a:rPr lang="fr-FR" i="1" dirty="0" err="1">
                <a:latin typeface="Times New Roman" panose="02020603050405020304" pitchFamily="18" charset="0"/>
                <a:cs typeface="Times New Roman" panose="02020603050405020304" pitchFamily="18" charset="0"/>
              </a:rPr>
              <a:t>ơi</a:t>
            </a:r>
            <a:br>
              <a:rPr lang="fr-FR" i="1" dirty="0">
                <a:latin typeface="Times New Roman" panose="02020603050405020304" pitchFamily="18" charset="0"/>
                <a:cs typeface="Times New Roman" panose="02020603050405020304" pitchFamily="18" charset="0"/>
              </a:rPr>
            </a:br>
            <a:r>
              <a:rPr lang="fr-FR" i="1" dirty="0" err="1">
                <a:latin typeface="Times New Roman" panose="02020603050405020304" pitchFamily="18" charset="0"/>
                <a:cs typeface="Times New Roman" panose="02020603050405020304" pitchFamily="18" charset="0"/>
              </a:rPr>
              <a:t>Đan</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lờ</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cài</a:t>
            </a:r>
            <a:r>
              <a:rPr lang="fr-FR" i="1" dirty="0">
                <a:latin typeface="Times New Roman" panose="02020603050405020304" pitchFamily="18" charset="0"/>
                <a:cs typeface="Times New Roman" panose="02020603050405020304" pitchFamily="18" charset="0"/>
              </a:rPr>
              <a:t> nan </a:t>
            </a:r>
            <a:r>
              <a:rPr lang="fr-FR" i="1" dirty="0" err="1">
                <a:latin typeface="Times New Roman" panose="02020603050405020304" pitchFamily="18" charset="0"/>
                <a:cs typeface="Times New Roman" panose="02020603050405020304" pitchFamily="18" charset="0"/>
              </a:rPr>
              <a:t>hoa</a:t>
            </a:r>
            <a:br>
              <a:rPr lang="fr-FR" i="1" dirty="0">
                <a:latin typeface="Times New Roman" panose="02020603050405020304" pitchFamily="18" charset="0"/>
                <a:cs typeface="Times New Roman" panose="02020603050405020304" pitchFamily="18" charset="0"/>
              </a:rPr>
            </a:br>
            <a:r>
              <a:rPr lang="fr-FR" i="1" dirty="0" err="1">
                <a:latin typeface="Times New Roman" panose="02020603050405020304" pitchFamily="18" charset="0"/>
                <a:cs typeface="Times New Roman" panose="02020603050405020304" pitchFamily="18" charset="0"/>
              </a:rPr>
              <a:t>Vách</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nhà</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ken</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câu</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hát</a:t>
            </a:r>
            <a:br>
              <a:rPr lang="fr-FR" i="1" dirty="0">
                <a:latin typeface="Times New Roman" panose="02020603050405020304" pitchFamily="18" charset="0"/>
                <a:cs typeface="Times New Roman" panose="02020603050405020304" pitchFamily="18" charset="0"/>
              </a:rPr>
            </a:br>
            <a:r>
              <a:rPr lang="fr-FR" i="1" dirty="0" err="1">
                <a:latin typeface="Times New Roman" panose="02020603050405020304" pitchFamily="18" charset="0"/>
                <a:cs typeface="Times New Roman" panose="02020603050405020304" pitchFamily="18" charset="0"/>
              </a:rPr>
              <a:t>Rừng</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cho</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hoa</a:t>
            </a:r>
            <a:br>
              <a:rPr lang="fr-FR" i="1" dirty="0">
                <a:latin typeface="Times New Roman" panose="02020603050405020304" pitchFamily="18" charset="0"/>
                <a:cs typeface="Times New Roman" panose="02020603050405020304" pitchFamily="18" charset="0"/>
              </a:rPr>
            </a:br>
            <a:r>
              <a:rPr lang="fr-FR" i="1" dirty="0">
                <a:latin typeface="Times New Roman" panose="02020603050405020304" pitchFamily="18" charset="0"/>
                <a:cs typeface="Times New Roman" panose="02020603050405020304" pitchFamily="18" charset="0"/>
              </a:rPr>
              <a:t>Con </a:t>
            </a:r>
            <a:r>
              <a:rPr lang="fr-FR" i="1" dirty="0" err="1">
                <a:latin typeface="Times New Roman" panose="02020603050405020304" pitchFamily="18" charset="0"/>
                <a:cs typeface="Times New Roman" panose="02020603050405020304" pitchFamily="18" charset="0"/>
              </a:rPr>
              <a:t>đường</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cho</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những</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tấm</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lòng</a:t>
            </a:r>
            <a:r>
              <a:rPr lang="fr-FR" dirty="0">
                <a:latin typeface="Times New Roman" panose="02020603050405020304" pitchFamily="18" charset="0"/>
                <a:cs typeface="Times New Roman" panose="02020603050405020304" pitchFamily="18" charset="0"/>
              </a:rPr>
              <a:t>”</a:t>
            </a:r>
            <a:br>
              <a:rPr lang="fr-FR" dirty="0">
                <a:latin typeface="Times New Roman" panose="02020603050405020304" pitchFamily="18" charset="0"/>
                <a:cs typeface="Times New Roman" panose="02020603050405020304" pitchFamily="18" charset="0"/>
              </a:rPr>
            </a:b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Nói</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với</a:t>
            </a:r>
            <a:r>
              <a:rPr lang="fr-FR" i="1" dirty="0">
                <a:latin typeface="Times New Roman" panose="02020603050405020304" pitchFamily="18" charset="0"/>
                <a:cs typeface="Times New Roman" panose="02020603050405020304" pitchFamily="18" charset="0"/>
              </a:rPr>
              <a:t> con - Y </a:t>
            </a:r>
            <a:r>
              <a:rPr lang="fr-FR" i="1" dirty="0" err="1">
                <a:latin typeface="Times New Roman" panose="02020603050405020304" pitchFamily="18" charset="0"/>
                <a:cs typeface="Times New Roman" panose="02020603050405020304" pitchFamily="18" charset="0"/>
              </a:rPr>
              <a:t>Phương</a:t>
            </a:r>
            <a:r>
              <a:rPr lang="fr-FR"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fr-FR" b="1" dirty="0" err="1">
                <a:latin typeface="Times New Roman" panose="02020603050405020304" pitchFamily="18" charset="0"/>
                <a:cs typeface="Times New Roman" panose="02020603050405020304" pitchFamily="18" charset="0"/>
              </a:rPr>
              <a:t>Câu</a:t>
            </a:r>
            <a:r>
              <a:rPr lang="fr-FR" b="1" dirty="0">
                <a:latin typeface="Times New Roman" panose="02020603050405020304" pitchFamily="18" charset="0"/>
                <a:cs typeface="Times New Roman" panose="02020603050405020304" pitchFamily="18" charset="0"/>
              </a:rPr>
              <a:t> 1</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Trong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đoạn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thơ</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trên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người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cha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đã</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nói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với</a:t>
            </a:r>
            <a:r>
              <a:rPr lang="fr-FR" dirty="0">
                <a:latin typeface="Times New Roman" panose="02020603050405020304" pitchFamily="18" charset="0"/>
                <a:cs typeface="Times New Roman" panose="02020603050405020304" pitchFamily="18" charset="0"/>
              </a:rPr>
              <a:t> con </a:t>
            </a:r>
            <a:r>
              <a:rPr lang="fr-FR" dirty="0" err="1">
                <a:latin typeface="Times New Roman" panose="02020603050405020304" pitchFamily="18" charset="0"/>
                <a:cs typeface="Times New Roman" panose="02020603050405020304" pitchFamily="18" charset="0"/>
              </a:rPr>
              <a:t>về</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điều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gì</a:t>
            </a:r>
            <a:r>
              <a:rPr lang="fr-FR" dirty="0">
                <a:latin typeface="Times New Roman" panose="02020603050405020304" pitchFamily="18" charset="0"/>
                <a:cs typeface="Times New Roman" panose="02020603050405020304" pitchFamily="18" charset="0"/>
              </a:rPr>
              <a:t>?</a:t>
            </a:r>
            <a:br>
              <a:rPr lang="fr-FR" dirty="0">
                <a:latin typeface="Times New Roman" panose="02020603050405020304" pitchFamily="18" charset="0"/>
                <a:cs typeface="Times New Roman" panose="02020603050405020304" pitchFamily="18" charset="0"/>
              </a:rPr>
            </a:br>
            <a:r>
              <a:rPr lang="fr-FR" b="1" dirty="0" err="1">
                <a:latin typeface="Times New Roman" panose="02020603050405020304" pitchFamily="18" charset="0"/>
                <a:cs typeface="Times New Roman" panose="02020603050405020304" pitchFamily="18" charset="0"/>
              </a:rPr>
              <a:t>Câu</a:t>
            </a:r>
            <a:r>
              <a:rPr lang="fr-FR" b="1" dirty="0">
                <a:latin typeface="Times New Roman" panose="02020603050405020304" pitchFamily="18" charset="0"/>
                <a:cs typeface="Times New Roman" panose="02020603050405020304" pitchFamily="18" charset="0"/>
              </a:rPr>
              <a:t> 2</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Cách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miêu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tả</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bước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chân</a:t>
            </a:r>
            <a:r>
              <a:rPr lang="fr-FR" dirty="0">
                <a:latin typeface="Times New Roman" panose="02020603050405020304" pitchFamily="18" charset="0"/>
                <a:cs typeface="Times New Roman" panose="02020603050405020304" pitchFamily="18" charset="0"/>
              </a:rPr>
              <a:t> con “</a:t>
            </a:r>
            <a:r>
              <a:rPr lang="fr-FR" dirty="0" err="1">
                <a:latin typeface="Times New Roman" panose="02020603050405020304" pitchFamily="18" charset="0"/>
                <a:cs typeface="Times New Roman" panose="02020603050405020304" pitchFamily="18" charset="0"/>
              </a:rPr>
              <a:t>chạm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tiếng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nói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tới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tiếng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cười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có</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gì</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đặc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biệt</a:t>
            </a:r>
            <a:r>
              <a:rPr lang="fr-FR" dirty="0">
                <a:latin typeface="Times New Roman" panose="02020603050405020304" pitchFamily="18" charset="0"/>
                <a:cs typeface="Times New Roman" panose="02020603050405020304" pitchFamily="18" charset="0"/>
              </a:rPr>
              <a:t>?</a:t>
            </a:r>
            <a:br>
              <a:rPr lang="fr-FR" dirty="0">
                <a:latin typeface="Times New Roman" panose="02020603050405020304" pitchFamily="18" charset="0"/>
                <a:cs typeface="Times New Roman" panose="02020603050405020304" pitchFamily="18" charset="0"/>
              </a:rPr>
            </a:br>
            <a:r>
              <a:rPr lang="fr-FR" b="1" dirty="0" err="1">
                <a:latin typeface="Times New Roman" panose="02020603050405020304" pitchFamily="18" charset="0"/>
                <a:cs typeface="Times New Roman" panose="02020603050405020304" pitchFamily="18" charset="0"/>
              </a:rPr>
              <a:t>Câu</a:t>
            </a:r>
            <a:r>
              <a:rPr lang="fr-FR" b="1" dirty="0">
                <a:latin typeface="Times New Roman" panose="02020603050405020304" pitchFamily="18" charset="0"/>
                <a:cs typeface="Times New Roman" panose="02020603050405020304" pitchFamily="18" charset="0"/>
              </a:rPr>
              <a:t> 3.</a:t>
            </a:r>
            <a:r>
              <a:rPr lang="fr-FR" dirty="0">
                <a:latin typeface="Times New Roman" panose="02020603050405020304" pitchFamily="18" charset="0"/>
                <a:cs typeface="Times New Roman" panose="02020603050405020304" pitchFamily="18" charset="0"/>
              </a:rPr>
              <a:t> Theo </a:t>
            </a:r>
            <a:r>
              <a:rPr lang="fr-FR" dirty="0" err="1">
                <a:latin typeface="Times New Roman" panose="02020603050405020304" pitchFamily="18" charset="0"/>
                <a:cs typeface="Times New Roman" panose="02020603050405020304" pitchFamily="18" charset="0"/>
              </a:rPr>
              <a:t>em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Người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đồng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mình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được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nói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đến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trong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đoạn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thơ</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trên</a:t>
            </a:r>
            <a:r>
              <a:rPr lang="fr-FR" dirty="0">
                <a:latin typeface="Times New Roman" panose="02020603050405020304" pitchFamily="18" charset="0"/>
                <a:cs typeface="Times New Roman" panose="02020603050405020304" pitchFamily="18" charset="0"/>
              </a:rPr>
              <a:t> là ai? </a:t>
            </a:r>
            <a:r>
              <a:rPr lang="fr-FR" dirty="0" err="1">
                <a:latin typeface="Times New Roman" panose="02020603050405020304" pitchFamily="18" charset="0"/>
                <a:cs typeface="Times New Roman" panose="02020603050405020304" pitchFamily="18" charset="0"/>
              </a:rPr>
              <a:t>Cách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gọi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người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đồng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mình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của</a:t>
            </a:r>
            <a:r>
              <a:rPr lang="fr-FR" dirty="0">
                <a:latin typeface="Times New Roman" panose="02020603050405020304" pitchFamily="18" charset="0"/>
                <a:cs typeface="Times New Roman" panose="02020603050405020304" pitchFamily="18" charset="0"/>
              </a:rPr>
              <a:t> Y </a:t>
            </a:r>
            <a:r>
              <a:rPr lang="fr-FR" dirty="0" err="1">
                <a:latin typeface="Times New Roman" panose="02020603050405020304" pitchFamily="18" charset="0"/>
                <a:cs typeface="Times New Roman" panose="02020603050405020304" pitchFamily="18" charset="0"/>
              </a:rPr>
              <a:t>Phương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có</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gì</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sâu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sắc</a:t>
            </a:r>
            <a:r>
              <a:rPr lang="fr-FR" dirty="0">
                <a:latin typeface="Times New Roman" panose="02020603050405020304" pitchFamily="18" charset="0"/>
                <a:cs typeface="Times New Roman" panose="02020603050405020304" pitchFamily="18" charset="0"/>
              </a:rPr>
              <a:t>?</a:t>
            </a:r>
            <a:br>
              <a:rPr lang="fr-FR" dirty="0">
                <a:latin typeface="Times New Roman" panose="02020603050405020304" pitchFamily="18" charset="0"/>
                <a:cs typeface="Times New Roman" panose="02020603050405020304" pitchFamily="18" charset="0"/>
              </a:rPr>
            </a:br>
            <a:r>
              <a:rPr lang="fr-FR" b="1" dirty="0" err="1">
                <a:latin typeface="Times New Roman" panose="02020603050405020304" pitchFamily="18" charset="0"/>
                <a:cs typeface="Times New Roman" panose="02020603050405020304" pitchFamily="18" charset="0"/>
              </a:rPr>
              <a:t>Câu</a:t>
            </a:r>
            <a:r>
              <a:rPr lang="fr-FR" b="1" dirty="0">
                <a:latin typeface="Times New Roman" panose="02020603050405020304" pitchFamily="18" charset="0"/>
                <a:cs typeface="Times New Roman" panose="02020603050405020304" pitchFamily="18" charset="0"/>
              </a:rPr>
              <a:t> 4.</a:t>
            </a:r>
            <a:r>
              <a:rPr lang="fr-FR" dirty="0">
                <a:latin typeface="Times New Roman" panose="02020603050405020304" pitchFamily="18" charset="0"/>
                <a:cs typeface="Times New Roman" panose="02020603050405020304" pitchFamily="18" charset="0"/>
              </a:rPr>
              <a:t> Hai </a:t>
            </a:r>
            <a:r>
              <a:rPr lang="fr-FR" dirty="0" err="1">
                <a:latin typeface="Times New Roman" panose="02020603050405020304" pitchFamily="18" charset="0"/>
                <a:cs typeface="Times New Roman" panose="02020603050405020304" pitchFamily="18" charset="0"/>
              </a:rPr>
              <a:t>câu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thơ</a:t>
            </a:r>
            <a:r>
              <a:rPr lang="fr-FR" dirty="0">
                <a:latin typeface="Times New Roman" panose="02020603050405020304" pitchFamily="18" charset="0"/>
                <a:cs typeface="Times New Roman" panose="02020603050405020304" pitchFamily="18" charset="0"/>
              </a:rPr>
              <a:t> “ </a:t>
            </a:r>
            <a:r>
              <a:rPr lang="fr-FR" i="1" dirty="0" err="1">
                <a:latin typeface="Times New Roman" panose="02020603050405020304" pitchFamily="18" charset="0"/>
                <a:cs typeface="Times New Roman" panose="02020603050405020304" pitchFamily="18" charset="0"/>
              </a:rPr>
              <a:t>Đan</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lờ</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cài</a:t>
            </a:r>
            <a:r>
              <a:rPr lang="fr-FR" i="1" dirty="0">
                <a:latin typeface="Times New Roman" panose="02020603050405020304" pitchFamily="18" charset="0"/>
                <a:cs typeface="Times New Roman" panose="02020603050405020304" pitchFamily="18" charset="0"/>
              </a:rPr>
              <a:t> nan </a:t>
            </a:r>
            <a:r>
              <a:rPr lang="fr-FR" i="1" dirty="0" err="1">
                <a:latin typeface="Times New Roman" panose="02020603050405020304" pitchFamily="18" charset="0"/>
                <a:cs typeface="Times New Roman" panose="02020603050405020304" pitchFamily="18" charset="0"/>
              </a:rPr>
              <a:t>hoa</a:t>
            </a:r>
            <a:r>
              <a:rPr lang="fr-FR" i="1" dirty="0">
                <a:latin typeface="Times New Roman" panose="02020603050405020304" pitchFamily="18" charset="0"/>
                <a:cs typeface="Times New Roman" panose="02020603050405020304" pitchFamily="18" charset="0"/>
              </a:rPr>
              <a:t> – </a:t>
            </a:r>
            <a:r>
              <a:rPr lang="fr-FR" i="1" dirty="0" err="1">
                <a:latin typeface="Times New Roman" panose="02020603050405020304" pitchFamily="18" charset="0"/>
                <a:cs typeface="Times New Roman" panose="02020603050405020304" pitchFamily="18" charset="0"/>
              </a:rPr>
              <a:t>Vách</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nhà</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ken</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câu</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hát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sử</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dụng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biện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pháp</a:t>
            </a:r>
            <a:r>
              <a:rPr lang="fr-FR" dirty="0">
                <a:latin typeface="Times New Roman" panose="02020603050405020304" pitchFamily="18" charset="0"/>
                <a:cs typeface="Times New Roman" panose="02020603050405020304" pitchFamily="18" charset="0"/>
              </a:rPr>
              <a:t> tu </a:t>
            </a:r>
            <a:r>
              <a:rPr lang="fr-FR" dirty="0" err="1">
                <a:latin typeface="Times New Roman" panose="02020603050405020304" pitchFamily="18" charset="0"/>
                <a:cs typeface="Times New Roman" panose="02020603050405020304" pitchFamily="18" charset="0"/>
              </a:rPr>
              <a:t>từ</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nào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Nêu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tác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dụng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của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biện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pháp</a:t>
            </a:r>
            <a:r>
              <a:rPr lang="fr-FR" dirty="0">
                <a:latin typeface="Times New Roman" panose="02020603050405020304" pitchFamily="18" charset="0"/>
                <a:cs typeface="Times New Roman" panose="02020603050405020304" pitchFamily="18" charset="0"/>
              </a:rPr>
              <a:t> tu </a:t>
            </a:r>
            <a:r>
              <a:rPr lang="fr-FR" dirty="0" err="1">
                <a:latin typeface="Times New Roman" panose="02020603050405020304" pitchFamily="18" charset="0"/>
                <a:cs typeface="Times New Roman" panose="02020603050405020304" pitchFamily="18" charset="0"/>
              </a:rPr>
              <a:t>từ</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đó</a:t>
            </a:r>
            <a:r>
              <a:rPr lang="fr-FR" dirty="0">
                <a:latin typeface="Times New Roman" panose="02020603050405020304" pitchFamily="18" charset="0"/>
                <a:cs typeface="Times New Roman" panose="02020603050405020304" pitchFamily="18" charset="0"/>
              </a:rPr>
              <a:t>?</a:t>
            </a:r>
            <a:br>
              <a:rPr lang="fr-FR" dirty="0">
                <a:latin typeface="Times New Roman" panose="02020603050405020304" pitchFamily="18" charset="0"/>
                <a:cs typeface="Times New Roman" panose="02020603050405020304" pitchFamily="18" charset="0"/>
              </a:rPr>
            </a:br>
            <a:r>
              <a:rPr lang="fr-FR" b="1" dirty="0" err="1">
                <a:latin typeface="Times New Roman" panose="02020603050405020304" pitchFamily="18" charset="0"/>
                <a:cs typeface="Times New Roman" panose="02020603050405020304" pitchFamily="18" charset="0"/>
              </a:rPr>
              <a:t>Câu</a:t>
            </a:r>
            <a:r>
              <a:rPr lang="fr-FR" b="1" dirty="0">
                <a:latin typeface="Times New Roman" panose="02020603050405020304" pitchFamily="18" charset="0"/>
                <a:cs typeface="Times New Roman" panose="02020603050405020304" pitchFamily="18" charset="0"/>
              </a:rPr>
              <a:t> 5.</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Trong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câu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thơ</a:t>
            </a:r>
            <a:r>
              <a:rPr lang="fr-FR"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Rừng</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cho</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hoa</a:t>
            </a:r>
            <a:br>
              <a:rPr lang="fr-FR" i="1" dirty="0">
                <a:latin typeface="Times New Roman" panose="02020603050405020304" pitchFamily="18" charset="0"/>
                <a:cs typeface="Times New Roman" panose="02020603050405020304" pitchFamily="18" charset="0"/>
              </a:rPr>
            </a:br>
            <a:r>
              <a:rPr lang="fr-FR" i="1" dirty="0">
                <a:latin typeface="Times New Roman" panose="02020603050405020304" pitchFamily="18" charset="0"/>
                <a:cs typeface="Times New Roman" panose="02020603050405020304" pitchFamily="18" charset="0"/>
              </a:rPr>
              <a:t>Con </a:t>
            </a:r>
            <a:r>
              <a:rPr lang="fr-FR" i="1" dirty="0" err="1">
                <a:latin typeface="Times New Roman" panose="02020603050405020304" pitchFamily="18" charset="0"/>
                <a:cs typeface="Times New Roman" panose="02020603050405020304" pitchFamily="18" charset="0"/>
              </a:rPr>
              <a:t>đường</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cho</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những</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tấm</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lòng</a:t>
            </a:r>
            <a:br>
              <a:rPr lang="fr-FR" i="1" dirty="0">
                <a:latin typeface="Times New Roman" panose="02020603050405020304" pitchFamily="18" charset="0"/>
                <a:cs typeface="Times New Roman" panose="02020603050405020304" pitchFamily="18" charset="0"/>
              </a:rPr>
            </a:br>
            <a:r>
              <a:rPr lang="fr-FR" dirty="0" err="1">
                <a:latin typeface="Times New Roman" panose="02020603050405020304" pitchFamily="18" charset="0"/>
                <a:cs typeface="Times New Roman" panose="02020603050405020304" pitchFamily="18" charset="0"/>
              </a:rPr>
              <a:t>các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từ</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rừng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hoa</a:t>
            </a:r>
            <a:r>
              <a:rPr lang="fr-FR" dirty="0">
                <a:latin typeface="Times New Roman" panose="02020603050405020304" pitchFamily="18" charset="0"/>
                <a:cs typeface="Times New Roman" panose="02020603050405020304" pitchFamily="18" charset="0"/>
              </a:rPr>
              <a:t>, con </a:t>
            </a:r>
            <a:r>
              <a:rPr lang="fr-FR" dirty="0" err="1">
                <a:latin typeface="Times New Roman" panose="02020603050405020304" pitchFamily="18" charset="0"/>
                <a:cs typeface="Times New Roman" panose="02020603050405020304" pitchFamily="18" charset="0"/>
              </a:rPr>
              <a:t>đường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được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hiểu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theo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những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nghĩa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nào</a:t>
            </a:r>
            <a:r>
              <a:rPr lang="fr-FR"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88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309420"/>
          </a:xfrm>
          <a:prstGeom prst="rect">
            <a:avLst/>
          </a:prstGeom>
          <a:noFill/>
        </p:spPr>
        <p:txBody>
          <a:bodyPr wrap="square" rtlCol="0">
            <a:spAutoFit/>
          </a:bodyPr>
          <a:lstStyle/>
          <a:p>
            <a:pPr algn="ctr"/>
            <a:r>
              <a:rPr lang="fr-FR" sz="2800" b="1" dirty="0" err="1">
                <a:latin typeface="Times New Roman" panose="02020603050405020304" pitchFamily="18" charset="0"/>
                <a:cs typeface="Times New Roman" panose="02020603050405020304" pitchFamily="18" charset="0"/>
              </a:rPr>
              <a:t>Gợi</a:t>
            </a:r>
            <a:r>
              <a:rPr lang="fr-FR" sz="2800" b="1" dirty="0">
                <a:latin typeface="Times New Roman" panose="02020603050405020304" pitchFamily="18" charset="0"/>
                <a:cs typeface="Times New Roman" panose="02020603050405020304" pitchFamily="18" charset="0"/>
              </a:rPr>
              <a:t> ý trả </a:t>
            </a:r>
            <a:r>
              <a:rPr lang="fr-FR" sz="2800" b="1" dirty="0" err="1">
                <a:latin typeface="Times New Roman" panose="02020603050405020304" pitchFamily="18" charset="0"/>
                <a:cs typeface="Times New Roman" panose="02020603050405020304" pitchFamily="18" charset="0"/>
              </a:rPr>
              <a:t>lời</a:t>
            </a:r>
            <a:endParaRPr lang="en-US" sz="2800" dirty="0">
              <a:latin typeface="Times New Roman" panose="02020603050405020304" pitchFamily="18" charset="0"/>
              <a:cs typeface="Times New Roman" panose="02020603050405020304" pitchFamily="18" charset="0"/>
            </a:endParaRPr>
          </a:p>
          <a:p>
            <a:pPr algn="just"/>
            <a:r>
              <a:rPr lang="fr-FR" sz="2800" b="1" dirty="0" err="1">
                <a:latin typeface="Times New Roman" panose="02020603050405020304" pitchFamily="18" charset="0"/>
                <a:cs typeface="Times New Roman" panose="02020603050405020304" pitchFamily="18" charset="0"/>
              </a:rPr>
              <a:t>Câu</a:t>
            </a:r>
            <a:r>
              <a:rPr lang="fr-FR" sz="2800" b="1" dirty="0">
                <a:latin typeface="Times New Roman" panose="02020603050405020304" pitchFamily="18" charset="0"/>
                <a:cs typeface="Times New Roman" panose="02020603050405020304" pitchFamily="18" charset="0"/>
              </a:rPr>
              <a:t> 1</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Người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nói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với</a:t>
            </a:r>
            <a:r>
              <a:rPr lang="fr-FR" sz="2800" dirty="0">
                <a:latin typeface="Times New Roman" panose="02020603050405020304" pitchFamily="18" charset="0"/>
                <a:cs typeface="Times New Roman" panose="02020603050405020304" pitchFamily="18" charset="0"/>
              </a:rPr>
              <a:t> con </a:t>
            </a:r>
            <a:r>
              <a:rPr lang="fr-FR" sz="2800" dirty="0" err="1">
                <a:latin typeface="Times New Roman" panose="02020603050405020304" pitchFamily="18" charset="0"/>
                <a:cs typeface="Times New Roman" panose="02020603050405020304" pitchFamily="18" charset="0"/>
              </a:rPr>
              <a:t>về</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cội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nguồn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sinh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dưỡng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của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mỗi</a:t>
            </a:r>
            <a:r>
              <a:rPr lang="fr-FR" sz="2800" dirty="0">
                <a:latin typeface="Times New Roman" panose="02020603050405020304" pitchFamily="18" charset="0"/>
                <a:cs typeface="Times New Roman" panose="02020603050405020304" pitchFamily="18" charset="0"/>
              </a:rPr>
              <a:t> con </a:t>
            </a:r>
            <a:r>
              <a:rPr lang="fr-FR" sz="2800" dirty="0" err="1">
                <a:latin typeface="Times New Roman" panose="02020603050405020304" pitchFamily="18" charset="0"/>
                <a:cs typeface="Times New Roman" panose="02020603050405020304" pitchFamily="18" charset="0"/>
              </a:rPr>
              <a:t>người</a:t>
            </a:r>
            <a:r>
              <a:rPr lang="fr-FR" sz="2800" dirty="0">
                <a:latin typeface="Times New Roman" panose="02020603050405020304" pitchFamily="18" charset="0"/>
                <a:cs typeface="Times New Roman" panose="02020603050405020304" pitchFamily="18" charset="0"/>
              </a:rPr>
              <a:t> là </a:t>
            </a:r>
            <a:r>
              <a:rPr lang="fr-FR" sz="2800" dirty="0" err="1">
                <a:latin typeface="Times New Roman" panose="02020603050405020304" pitchFamily="18" charset="0"/>
                <a:cs typeface="Times New Roman" panose="02020603050405020304" pitchFamily="18" charset="0"/>
              </a:rPr>
              <a:t>gia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quê</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hương</a:t>
            </a:r>
            <a:r>
              <a:rPr lang="fr-FR" sz="2800" dirty="0">
                <a:latin typeface="Times New Roman" panose="02020603050405020304" pitchFamily="18" charset="0"/>
                <a:cs typeface="Times New Roman" panose="02020603050405020304" pitchFamily="18" charset="0"/>
              </a:rPr>
              <a:t>.</a:t>
            </a:r>
            <a:br>
              <a:rPr lang="fr-FR" sz="2800" dirty="0">
                <a:latin typeface="Times New Roman" panose="02020603050405020304" pitchFamily="18" charset="0"/>
                <a:cs typeface="Times New Roman" panose="02020603050405020304" pitchFamily="18" charset="0"/>
              </a:rPr>
            </a:br>
            <a:r>
              <a:rPr lang="fr-FR" sz="2800" b="1" dirty="0" err="1">
                <a:latin typeface="Times New Roman" panose="02020603050405020304" pitchFamily="18" charset="0"/>
                <a:cs typeface="Times New Roman" panose="02020603050405020304" pitchFamily="18" charset="0"/>
              </a:rPr>
              <a:t>Câu</a:t>
            </a:r>
            <a:r>
              <a:rPr lang="fr-FR" sz="2800" b="1" dirty="0">
                <a:latin typeface="Times New Roman" panose="02020603050405020304" pitchFamily="18" charset="0"/>
                <a:cs typeface="Times New Roman" panose="02020603050405020304" pitchFamily="18" charset="0"/>
              </a:rPr>
              <a:t> 2</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Cách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miêu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bước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chân</a:t>
            </a:r>
            <a:r>
              <a:rPr lang="fr-FR" sz="2800" dirty="0">
                <a:latin typeface="Times New Roman" panose="02020603050405020304" pitchFamily="18" charset="0"/>
                <a:cs typeface="Times New Roman" panose="02020603050405020304" pitchFamily="18" charset="0"/>
              </a:rPr>
              <a:t> con </a:t>
            </a:r>
            <a:r>
              <a:rPr lang="fr-FR" sz="2800" dirty="0" err="1">
                <a:latin typeface="Times New Roman" panose="02020603050405020304" pitchFamily="18" charset="0"/>
                <a:cs typeface="Times New Roman" panose="02020603050405020304" pitchFamily="18" charset="0"/>
              </a:rPr>
              <a:t>đặc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biệt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như</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sau</a:t>
            </a:r>
            <a:r>
              <a:rPr lang="fr-FR" sz="2800" dirty="0">
                <a:latin typeface="Times New Roman" panose="02020603050405020304" pitchFamily="18" charset="0"/>
                <a:cs typeface="Times New Roman" panose="02020603050405020304" pitchFamily="18" charset="0"/>
              </a:rPr>
              <a:t>: </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giả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dùng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ảnh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cụ</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chuyển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đổi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cảm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giác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giàu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chất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kết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hợp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với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nét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độc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đáo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trong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tư</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duy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cách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diễn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đạt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của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người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miền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núi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nói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khung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cảnh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một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gia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ấm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cúng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đầy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ắp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niềm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vui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đầy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ắp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tiếng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nói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cười</a:t>
            </a:r>
            <a:r>
              <a:rPr lang="fr-FR" sz="2800" dirty="0">
                <a:latin typeface="Times New Roman" panose="02020603050405020304" pitchFamily="18" charset="0"/>
                <a:cs typeface="Times New Roman" panose="02020603050405020304" pitchFamily="18" charset="0"/>
              </a:rPr>
              <a:t>.</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Làm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câu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có</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nhịp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điệu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ảnh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độc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đáo</a:t>
            </a:r>
            <a:r>
              <a:rPr lang="fr-FR" sz="2800" dirty="0">
                <a:latin typeface="Times New Roman" panose="02020603050405020304" pitchFamily="18" charset="0"/>
                <a:cs typeface="Times New Roman" panose="02020603050405020304" pitchFamily="18" charset="0"/>
              </a:rPr>
              <a:t>.</a:t>
            </a:r>
            <a:br>
              <a:rPr lang="fr-FR" sz="2800" dirty="0">
                <a:latin typeface="Times New Roman" panose="02020603050405020304" pitchFamily="18" charset="0"/>
                <a:cs typeface="Times New Roman" panose="02020603050405020304" pitchFamily="18" charset="0"/>
              </a:rPr>
            </a:br>
            <a:r>
              <a:rPr lang="fr-FR" sz="2800" b="1" dirty="0" err="1">
                <a:latin typeface="Times New Roman" panose="02020603050405020304" pitchFamily="18" charset="0"/>
                <a:cs typeface="Times New Roman" panose="02020603050405020304" pitchFamily="18" charset="0"/>
              </a:rPr>
              <a:t>Câu</a:t>
            </a:r>
            <a:r>
              <a:rPr lang="fr-FR" sz="2800" b="1" dirty="0">
                <a:latin typeface="Times New Roman" panose="02020603050405020304" pitchFamily="18" charset="0"/>
                <a:cs typeface="Times New Roman" panose="02020603050405020304" pitchFamily="18" charset="0"/>
              </a:rPr>
              <a:t> 3.</a:t>
            </a:r>
            <a:r>
              <a:rPr lang="fr-FR" sz="2800" dirty="0">
                <a:latin typeface="Times New Roman" panose="02020603050405020304" pitchFamily="18" charset="0"/>
                <a:cs typeface="Times New Roman" panose="02020603050405020304" pitchFamily="18" charset="0"/>
              </a:rPr>
              <a:t> “ </a:t>
            </a:r>
            <a:r>
              <a:rPr lang="fr-FR" sz="2800" dirty="0" err="1">
                <a:latin typeface="Times New Roman" panose="02020603050405020304" pitchFamily="18" charset="0"/>
                <a:cs typeface="Times New Roman" panose="02020603050405020304" pitchFamily="18" charset="0"/>
              </a:rPr>
              <a:t>Người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đồng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được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nói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đến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trong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đoạn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 là </a:t>
            </a:r>
            <a:r>
              <a:rPr lang="fr-FR" sz="2800" dirty="0" err="1">
                <a:latin typeface="Times New Roman" panose="02020603050405020304" pitchFamily="18" charset="0"/>
                <a:cs typeface="Times New Roman" panose="02020603050405020304" pitchFamily="18" charset="0"/>
              </a:rPr>
              <a:t>những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người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cùng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làng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cùng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bản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cùng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nơi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sinh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Cách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gọi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độc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đáo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đó</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hiện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cảm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cộng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đồng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gần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gũi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ấm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áp</a:t>
            </a:r>
            <a:r>
              <a:rPr lang="fr-FR" sz="2800" dirty="0">
                <a:latin typeface="Times New Roman" panose="02020603050405020304" pitchFamily="18" charset="0"/>
                <a:cs typeface="Times New Roman" panose="02020603050405020304" pitchFamily="18" charset="0"/>
              </a:rPr>
              <a:t>.</a:t>
            </a:r>
            <a:br>
              <a:rPr lang="fr-FR" sz="2800" dirty="0">
                <a:latin typeface="Times New Roman" panose="02020603050405020304" pitchFamily="18" charset="0"/>
                <a:cs typeface="Times New Roman" panose="02020603050405020304" pitchFamily="18" charset="0"/>
              </a:rPr>
            </a:br>
            <a:endParaRPr lang="en-US" sz="4000" dirty="0"/>
          </a:p>
        </p:txBody>
      </p:sp>
    </p:spTree>
    <p:extLst>
      <p:ext uri="{BB962C8B-B14F-4D97-AF65-F5344CB8AC3E}">
        <p14:creationId xmlns:p14="http://schemas.microsoft.com/office/powerpoint/2010/main" val="287446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186309"/>
          </a:xfrm>
          <a:prstGeom prst="rect">
            <a:avLst/>
          </a:prstGeom>
          <a:noFill/>
        </p:spPr>
        <p:txBody>
          <a:bodyPr wrap="square" rtlCol="0">
            <a:spAutoFit/>
          </a:bodyPr>
          <a:lstStyle/>
          <a:p>
            <a:r>
              <a:rPr lang="fr-FR" sz="2800" b="1" dirty="0" err="1">
                <a:latin typeface="Times New Roman" panose="02020603050405020304" pitchFamily="18" charset="0"/>
                <a:cs typeface="Times New Roman" panose="02020603050405020304" pitchFamily="18" charset="0"/>
              </a:rPr>
              <a:t>Câu</a:t>
            </a:r>
            <a:r>
              <a:rPr lang="fr-FR" sz="2800" b="1" dirty="0">
                <a:latin typeface="Times New Roman" panose="02020603050405020304" pitchFamily="18" charset="0"/>
                <a:cs typeface="Times New Roman" panose="02020603050405020304" pitchFamily="18" charset="0"/>
              </a:rPr>
              <a:t> 4.</a:t>
            </a:r>
            <a:r>
              <a:rPr lang="fr-FR" sz="2800" dirty="0">
                <a:latin typeface="Times New Roman" panose="02020603050405020304" pitchFamily="18" charset="0"/>
                <a:cs typeface="Times New Roman" panose="02020603050405020304" pitchFamily="18" charset="0"/>
              </a:rPr>
              <a:t> Hai </a:t>
            </a:r>
            <a:r>
              <a:rPr lang="fr-FR" sz="2800" dirty="0" err="1">
                <a:latin typeface="Times New Roman" panose="02020603050405020304" pitchFamily="18" charset="0"/>
                <a:cs typeface="Times New Roman" panose="02020603050405020304" pitchFamily="18" charset="0"/>
              </a:rPr>
              <a:t>câu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sử</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dụng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biện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pháp</a:t>
            </a:r>
            <a:r>
              <a:rPr lang="fr-FR" sz="2800" dirty="0">
                <a:latin typeface="Times New Roman" panose="02020603050405020304" pitchFamily="18" charset="0"/>
                <a:cs typeface="Times New Roman" panose="02020603050405020304" pitchFamily="18" charset="0"/>
              </a:rPr>
              <a:t> tu </a:t>
            </a:r>
            <a:r>
              <a:rPr lang="fr-FR" sz="2800" dirty="0" err="1">
                <a:latin typeface="Times New Roman" panose="02020603050405020304" pitchFamily="18" charset="0"/>
                <a:cs typeface="Times New Roman" panose="02020603050405020304" pitchFamily="18" charset="0"/>
              </a:rPr>
              <a:t>từ</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ẩn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dụ</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dụng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làm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tăng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sức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gợi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gợi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cảm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lời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Cụ</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thể</a:t>
            </a:r>
            <a:r>
              <a:rPr lang="fr-FR" sz="2800" dirty="0">
                <a:latin typeface="Times New Roman" panose="02020603050405020304" pitchFamily="18" charset="0"/>
                <a:cs typeface="Times New Roman" panose="02020603050405020304" pitchFamily="18" charset="0"/>
              </a:rPr>
              <a:t>:</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Câu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Đan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lờ</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cài</a:t>
            </a:r>
            <a:r>
              <a:rPr lang="fr-FR" sz="2800" dirty="0">
                <a:latin typeface="Times New Roman" panose="02020603050405020304" pitchFamily="18" charset="0"/>
                <a:cs typeface="Times New Roman" panose="02020603050405020304" pitchFamily="18" charset="0"/>
              </a:rPr>
              <a:t> nan </a:t>
            </a:r>
            <a:r>
              <a:rPr lang="fr-FR" sz="2800" dirty="0" err="1">
                <a:latin typeface="Times New Roman" panose="02020603050405020304" pitchFamily="18" charset="0"/>
                <a:cs typeface="Times New Roman" panose="02020603050405020304" pitchFamily="18" charset="0"/>
              </a:rPr>
              <a:t>hoa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gợi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vẻ</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đẹp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của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người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đồng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trong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công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việc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Họ</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không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chỉ</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cần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cù</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chăm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chỉ</a:t>
            </a:r>
            <a:r>
              <a:rPr lang="fr-FR" sz="2800" dirty="0">
                <a:latin typeface="Times New Roman" panose="02020603050405020304" pitchFamily="18" charset="0"/>
                <a:cs typeface="Times New Roman" panose="02020603050405020304" pitchFamily="18" charset="0"/>
              </a:rPr>
              <a:t> lao </a:t>
            </a:r>
            <a:r>
              <a:rPr lang="fr-FR" sz="2800" dirty="0" err="1">
                <a:latin typeface="Times New Roman" panose="02020603050405020304" pitchFamily="18" charset="0"/>
                <a:cs typeface="Times New Roman" panose="02020603050405020304" pitchFamily="18" charset="0"/>
              </a:rPr>
              <a:t>động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còn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tài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hoa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khéo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léo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như</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gửi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tâm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hồn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vào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những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việc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làm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những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sản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phẩm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trong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cuộc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hàng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ngày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của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họ</a:t>
            </a:r>
            <a:r>
              <a:rPr lang="fr-FR" sz="2800" dirty="0">
                <a:latin typeface="Times New Roman" panose="02020603050405020304" pitchFamily="18" charset="0"/>
                <a:cs typeface="Times New Roman" panose="02020603050405020304" pitchFamily="18" charset="0"/>
              </a:rPr>
              <a:t>.</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Câu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Vách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ken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câu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hát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gợi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cuộc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sống</a:t>
            </a:r>
            <a:r>
              <a:rPr lang="fr-FR" sz="2800" dirty="0">
                <a:latin typeface="Times New Roman" panose="02020603050405020304" pitchFamily="18" charset="0"/>
                <a:cs typeface="Times New Roman" panose="02020603050405020304" pitchFamily="18" charset="0"/>
              </a:rPr>
              <a:t> lao </a:t>
            </a:r>
            <a:r>
              <a:rPr lang="fr-FR" sz="2800" dirty="0" err="1">
                <a:latin typeface="Times New Roman" panose="02020603050405020304" pitchFamily="18" charset="0"/>
                <a:cs typeface="Times New Roman" panose="02020603050405020304" pitchFamily="18" charset="0"/>
              </a:rPr>
              <a:t>động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của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người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đồng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luôn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tràn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ngập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niềm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vui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niềm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hạnh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phúc</a:t>
            </a:r>
            <a:r>
              <a:rPr lang="fr-FR" sz="2800" dirty="0">
                <a:latin typeface="Times New Roman" panose="02020603050405020304" pitchFamily="18" charset="0"/>
                <a:cs typeface="Times New Roman" panose="02020603050405020304" pitchFamily="18" charset="0"/>
              </a:rPr>
              <a:t>.</a:t>
            </a:r>
            <a:br>
              <a:rPr lang="fr-FR" sz="2800" dirty="0">
                <a:latin typeface="Times New Roman" panose="02020603050405020304" pitchFamily="18" charset="0"/>
                <a:cs typeface="Times New Roman" panose="02020603050405020304" pitchFamily="18" charset="0"/>
              </a:rPr>
            </a:br>
            <a:r>
              <a:rPr lang="fr-FR" sz="2800" b="1" dirty="0" err="1">
                <a:latin typeface="Times New Roman" panose="02020603050405020304" pitchFamily="18" charset="0"/>
                <a:cs typeface="Times New Roman" panose="02020603050405020304" pitchFamily="18" charset="0"/>
              </a:rPr>
              <a:t>Câu</a:t>
            </a:r>
            <a:r>
              <a:rPr lang="fr-FR" sz="2800" b="1" dirty="0">
                <a:latin typeface="Times New Roman" panose="02020603050405020304" pitchFamily="18" charset="0"/>
                <a:cs typeface="Times New Roman" panose="02020603050405020304" pitchFamily="18" charset="0"/>
              </a:rPr>
              <a:t> 5.</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từ</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rừng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hoa</a:t>
            </a:r>
            <a:r>
              <a:rPr lang="fr-FR" sz="2800" dirty="0">
                <a:latin typeface="Times New Roman" panose="02020603050405020304" pitchFamily="18" charset="0"/>
                <a:cs typeface="Times New Roman" panose="02020603050405020304" pitchFamily="18" charset="0"/>
              </a:rPr>
              <a:t>, con </a:t>
            </a:r>
            <a:r>
              <a:rPr lang="fr-FR" sz="2800" dirty="0" err="1">
                <a:latin typeface="Times New Roman" panose="02020603050405020304" pitchFamily="18" charset="0"/>
                <a:cs typeface="Times New Roman" panose="02020603050405020304" pitchFamily="18" charset="0"/>
              </a:rPr>
              <a:t>đường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có</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được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hiểu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theo</a:t>
            </a:r>
            <a:r>
              <a:rPr lang="fr-FR" sz="2800" dirty="0">
                <a:latin typeface="Times New Roman" panose="02020603050405020304" pitchFamily="18" charset="0"/>
                <a:cs typeface="Times New Roman" panose="02020603050405020304" pitchFamily="18" charset="0"/>
              </a:rPr>
              <a:t> 2 </a:t>
            </a:r>
            <a:r>
              <a:rPr lang="fr-FR" sz="2800" dirty="0" err="1">
                <a:latin typeface="Times New Roman" panose="02020603050405020304" pitchFamily="18" charset="0"/>
                <a:cs typeface="Times New Roman" panose="02020603050405020304" pitchFamily="18" charset="0"/>
              </a:rPr>
              <a:t>nghĩa</a:t>
            </a:r>
            <a:r>
              <a:rPr lang="fr-FR" sz="2800" dirty="0">
                <a:latin typeface="Times New Roman" panose="02020603050405020304" pitchFamily="18" charset="0"/>
                <a:cs typeface="Times New Roman" panose="02020603050405020304" pitchFamily="18" charset="0"/>
              </a:rPr>
              <a:t>: </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Nghĩa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thực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chỉ</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sự</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vật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cụ</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thể</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Nghĩa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ẩn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dụ</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chỉ</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quê</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hương</a:t>
            </a:r>
            <a:endParaRPr lang="en-US" sz="2800" dirty="0">
              <a:latin typeface="Times New Roman" panose="02020603050405020304" pitchFamily="18" charset="0"/>
              <a:cs typeface="Times New Roman" panose="02020603050405020304" pitchFamily="18" charset="0"/>
            </a:endParaRPr>
          </a:p>
          <a:p>
            <a:pPr marL="91440" marR="91440" algn="just">
              <a:spcBef>
                <a:spcPts val="0"/>
              </a:spcBef>
              <a:spcAft>
                <a:spcPts val="0"/>
              </a:spcAft>
            </a:pPr>
            <a:endParaRPr lang="en-US" sz="3200" dirty="0"/>
          </a:p>
        </p:txBody>
      </p:sp>
    </p:spTree>
    <p:extLst>
      <p:ext uri="{BB962C8B-B14F-4D97-AF65-F5344CB8AC3E}">
        <p14:creationId xmlns:p14="http://schemas.microsoft.com/office/powerpoint/2010/main" val="139324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5693866"/>
          </a:xfrm>
          <a:prstGeom prst="rect">
            <a:avLst/>
          </a:prstGeom>
          <a:noFill/>
        </p:spPr>
        <p:txBody>
          <a:bodyPr wrap="square" rtlCol="0">
            <a:spAutoFit/>
          </a:bodyPr>
          <a:lstStyle/>
          <a:p>
            <a:pPr marL="91440" marR="91440" algn="ctr"/>
            <a:r>
              <a:rPr lang="en-US" sz="2800" b="1" dirty="0">
                <a:latin typeface="Times New Roman" panose="02020603050405020304" pitchFamily="18" charset="0"/>
                <a:cs typeface="Times New Roman" panose="02020603050405020304" pitchFamily="18" charset="0"/>
              </a:rPr>
              <a:t>PHIẾU HỌC TẬP SỐ 3</a:t>
            </a:r>
            <a:endParaRPr lang="en-US" sz="2800" dirty="0">
              <a:latin typeface="Times New Roman" panose="02020603050405020304" pitchFamily="18" charset="0"/>
              <a:cs typeface="Times New Roman" panose="02020603050405020304" pitchFamily="18" charset="0"/>
            </a:endParaRPr>
          </a:p>
          <a:p>
            <a:pPr algn="just"/>
            <a:r>
              <a:rPr lang="fr-FR" sz="2800" b="1" dirty="0" err="1">
                <a:latin typeface="Times New Roman" panose="02020603050405020304" pitchFamily="18" charset="0"/>
                <a:cs typeface="Times New Roman" panose="02020603050405020304" pitchFamily="18" charset="0"/>
              </a:rPr>
              <a:t>Đọc</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đoạn</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trích</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sau</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và</a:t>
            </a:r>
            <a:r>
              <a:rPr lang="fr-FR" sz="2800" b="1" dirty="0">
                <a:latin typeface="Times New Roman" panose="02020603050405020304" pitchFamily="18" charset="0"/>
                <a:cs typeface="Times New Roman" panose="02020603050405020304" pitchFamily="18" charset="0"/>
              </a:rPr>
              <a:t> trả </a:t>
            </a:r>
            <a:r>
              <a:rPr lang="fr-FR" sz="2800" b="1" dirty="0" err="1">
                <a:latin typeface="Times New Roman" panose="02020603050405020304" pitchFamily="18" charset="0"/>
                <a:cs typeface="Times New Roman" panose="02020603050405020304" pitchFamily="18" charset="0"/>
              </a:rPr>
              <a:t>lời</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các</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câu</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hỏi</a:t>
            </a:r>
            <a:r>
              <a:rPr lang="fr-FR"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fr-FR" sz="2800" i="1" dirty="0">
                <a:latin typeface="Times New Roman" panose="02020603050405020304" pitchFamily="18" charset="0"/>
                <a:cs typeface="Times New Roman" panose="02020603050405020304" pitchFamily="18" charset="0"/>
              </a:rPr>
              <a:t>“Con </a:t>
            </a:r>
            <a:r>
              <a:rPr lang="fr-FR" sz="2800" i="1" dirty="0" err="1">
                <a:latin typeface="Times New Roman" panose="02020603050405020304" pitchFamily="18" charset="0"/>
                <a:cs typeface="Times New Roman" panose="02020603050405020304" pitchFamily="18" charset="0"/>
              </a:rPr>
              <a:t>ơi</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tuy</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thô</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sơ</a:t>
            </a:r>
            <a:r>
              <a:rPr lang="fr-FR" sz="2800" i="1" dirty="0">
                <a:latin typeface="Times New Roman" panose="02020603050405020304" pitchFamily="18" charset="0"/>
                <a:cs typeface="Times New Roman" panose="02020603050405020304" pitchFamily="18" charset="0"/>
              </a:rPr>
              <a:t> da </a:t>
            </a:r>
            <a:r>
              <a:rPr lang="fr-FR" sz="2800" i="1" dirty="0" err="1">
                <a:latin typeface="Times New Roman" panose="02020603050405020304" pitchFamily="18" charset="0"/>
                <a:cs typeface="Times New Roman" panose="02020603050405020304" pitchFamily="18" charset="0"/>
              </a:rPr>
              <a:t>thịt</a:t>
            </a:r>
            <a:endParaRPr lang="en-US" sz="2800" dirty="0">
              <a:latin typeface="Times New Roman" panose="02020603050405020304" pitchFamily="18" charset="0"/>
              <a:cs typeface="Times New Roman" panose="02020603050405020304" pitchFamily="18" charset="0"/>
            </a:endParaRPr>
          </a:p>
          <a:p>
            <a:pPr algn="just"/>
            <a:r>
              <a:rPr lang="fr-FR" sz="2800" i="1" dirty="0" err="1">
                <a:latin typeface="Times New Roman" panose="02020603050405020304" pitchFamily="18" charset="0"/>
                <a:cs typeface="Times New Roman" panose="02020603050405020304" pitchFamily="18" charset="0"/>
              </a:rPr>
              <a:t>Lên</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đường</a:t>
            </a:r>
            <a:endParaRPr lang="en-US" sz="2800" dirty="0">
              <a:latin typeface="Times New Roman" panose="02020603050405020304" pitchFamily="18" charset="0"/>
              <a:cs typeface="Times New Roman" panose="02020603050405020304" pitchFamily="18" charset="0"/>
            </a:endParaRPr>
          </a:p>
          <a:p>
            <a:pPr algn="just"/>
            <a:r>
              <a:rPr lang="fr-FR" sz="2800" i="1" dirty="0" err="1">
                <a:latin typeface="Times New Roman" panose="02020603050405020304" pitchFamily="18" charset="0"/>
                <a:cs typeface="Times New Roman" panose="02020603050405020304" pitchFamily="18" charset="0"/>
              </a:rPr>
              <a:t>Không</a:t>
            </a:r>
            <a:r>
              <a:rPr lang="fr-FR" sz="2800" i="1" dirty="0">
                <a:latin typeface="Times New Roman" panose="02020603050405020304" pitchFamily="18" charset="0"/>
                <a:cs typeface="Times New Roman" panose="02020603050405020304" pitchFamily="18" charset="0"/>
              </a:rPr>
              <a:t> bao </a:t>
            </a:r>
            <a:r>
              <a:rPr lang="fr-FR" sz="2800" i="1" dirty="0" err="1">
                <a:latin typeface="Times New Roman" panose="02020603050405020304" pitchFamily="18" charset="0"/>
                <a:cs typeface="Times New Roman" panose="02020603050405020304" pitchFamily="18" charset="0"/>
              </a:rPr>
              <a:t>giờ</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nhỏ</a:t>
            </a:r>
            <a:r>
              <a:rPr lang="fr-FR" sz="2800" i="1" dirty="0">
                <a:latin typeface="Times New Roman" panose="02020603050405020304" pitchFamily="18" charset="0"/>
                <a:cs typeface="Times New Roman" panose="02020603050405020304" pitchFamily="18" charset="0"/>
              </a:rPr>
              <a:t> bé </a:t>
            </a:r>
            <a:r>
              <a:rPr lang="fr-FR" sz="2800" i="1" dirty="0" err="1">
                <a:latin typeface="Times New Roman" panose="02020603050405020304" pitchFamily="18" charset="0"/>
                <a:cs typeface="Times New Roman" panose="02020603050405020304" pitchFamily="18" charset="0"/>
              </a:rPr>
              <a:t>được</a:t>
            </a:r>
            <a:endParaRPr lang="en-US" sz="2800" dirty="0">
              <a:latin typeface="Times New Roman" panose="02020603050405020304" pitchFamily="18" charset="0"/>
              <a:cs typeface="Times New Roman" panose="02020603050405020304" pitchFamily="18" charset="0"/>
            </a:endParaRPr>
          </a:p>
          <a:p>
            <a:pPr algn="just"/>
            <a:r>
              <a:rPr lang="fr-FR" sz="2800" i="1" dirty="0" err="1">
                <a:latin typeface="Times New Roman" panose="02020603050405020304" pitchFamily="18" charset="0"/>
                <a:cs typeface="Times New Roman" panose="02020603050405020304" pitchFamily="18" charset="0"/>
              </a:rPr>
              <a:t>Nghe</a:t>
            </a:r>
            <a:r>
              <a:rPr lang="fr-FR" sz="2800" i="1" dirty="0">
                <a:latin typeface="Times New Roman" panose="02020603050405020304" pitchFamily="18" charset="0"/>
                <a:cs typeface="Times New Roman" panose="02020603050405020304" pitchFamily="18" charset="0"/>
              </a:rPr>
              <a:t> con.”</a:t>
            </a:r>
            <a:endParaRPr lang="en-US" sz="2800" dirty="0">
              <a:latin typeface="Times New Roman" panose="02020603050405020304" pitchFamily="18" charset="0"/>
              <a:cs typeface="Times New Roman" panose="02020603050405020304" pitchFamily="18" charset="0"/>
            </a:endParaRPr>
          </a:p>
          <a:p>
            <a:pPr algn="just"/>
            <a:r>
              <a:rPr lang="fr-FR" sz="2800" i="1" dirty="0">
                <a:latin typeface="Times New Roman" panose="02020603050405020304" pitchFamily="18" charset="0"/>
                <a:cs typeface="Times New Roman" panose="02020603050405020304" pitchFamily="18" charset="0"/>
              </a:rPr>
              <a:t>(Y </a:t>
            </a:r>
            <a:r>
              <a:rPr lang="fr-FR" sz="2800" i="1" dirty="0" err="1">
                <a:latin typeface="Times New Roman" panose="02020603050405020304" pitchFamily="18" charset="0"/>
                <a:cs typeface="Times New Roman" panose="02020603050405020304" pitchFamily="18" charset="0"/>
              </a:rPr>
              <a:t>Phương</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Nói</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với</a:t>
            </a:r>
            <a:r>
              <a:rPr lang="fr-FR" sz="2800" i="1" dirty="0">
                <a:latin typeface="Times New Roman" panose="02020603050405020304" pitchFamily="18" charset="0"/>
                <a:cs typeface="Times New Roman" panose="02020603050405020304" pitchFamily="18" charset="0"/>
              </a:rPr>
              <a:t> con, </a:t>
            </a:r>
            <a:r>
              <a:rPr lang="fr-FR" sz="2800" i="1" dirty="0" err="1">
                <a:latin typeface="Times New Roman" panose="02020603050405020304" pitchFamily="18" charset="0"/>
                <a:cs typeface="Times New Roman" panose="02020603050405020304" pitchFamily="18" charset="0"/>
              </a:rPr>
              <a:t>Ngữ</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văn</a:t>
            </a:r>
            <a:r>
              <a:rPr lang="fr-FR" sz="2800" i="1" dirty="0">
                <a:latin typeface="Times New Roman" panose="02020603050405020304" pitchFamily="18" charset="0"/>
                <a:cs typeface="Times New Roman" panose="02020603050405020304" pitchFamily="18" charset="0"/>
              </a:rPr>
              <a:t> 9, NXB </a:t>
            </a:r>
            <a:r>
              <a:rPr lang="fr-FR" sz="2800" i="1" dirty="0" err="1">
                <a:latin typeface="Times New Roman" panose="02020603050405020304" pitchFamily="18" charset="0"/>
                <a:cs typeface="Times New Roman" panose="02020603050405020304" pitchFamily="18" charset="0"/>
              </a:rPr>
              <a:t>Giáo</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dục</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năm</a:t>
            </a:r>
            <a:r>
              <a:rPr lang="fr-FR" sz="2800" i="1" dirty="0">
                <a:latin typeface="Times New Roman" panose="02020603050405020304" pitchFamily="18" charset="0"/>
                <a:cs typeface="Times New Roman" panose="02020603050405020304" pitchFamily="18" charset="0"/>
              </a:rPr>
              <a:t> 2013)</a:t>
            </a:r>
            <a:endParaRPr lang="en-US" sz="2800" dirty="0">
              <a:latin typeface="Times New Roman" panose="02020603050405020304" pitchFamily="18" charset="0"/>
              <a:cs typeface="Times New Roman" panose="02020603050405020304" pitchFamily="18" charset="0"/>
            </a:endParaRPr>
          </a:p>
          <a:p>
            <a:pPr algn="just"/>
            <a:r>
              <a:rPr lang="fr-FR" sz="2800" b="1" dirty="0" err="1">
                <a:latin typeface="Times New Roman" panose="02020603050405020304" pitchFamily="18" charset="0"/>
                <a:cs typeface="Times New Roman" panose="02020603050405020304" pitchFamily="18" charset="0"/>
              </a:rPr>
              <a:t>Câu</a:t>
            </a:r>
            <a:r>
              <a:rPr lang="fr-FR" sz="2800" b="1" dirty="0">
                <a:latin typeface="Times New Roman" panose="02020603050405020304" pitchFamily="18" charset="0"/>
                <a:cs typeface="Times New Roman" panose="02020603050405020304" pitchFamily="18" charset="0"/>
              </a:rPr>
              <a:t> 1</a:t>
            </a:r>
            <a:r>
              <a:rPr lang="fr-FR" sz="2800" dirty="0">
                <a:latin typeface="Times New Roman" panose="02020603050405020304" pitchFamily="18" charset="0"/>
                <a:cs typeface="Times New Roman" panose="02020603050405020304" pitchFamily="18" charset="0"/>
              </a:rPr>
              <a:t>.Tìm </a:t>
            </a:r>
            <a:r>
              <a:rPr lang="fr-FR" sz="2800" dirty="0" err="1">
                <a:latin typeface="Times New Roman" panose="02020603050405020304" pitchFamily="18" charset="0"/>
                <a:cs typeface="Times New Roman" panose="02020603050405020304" pitchFamily="18" charset="0"/>
              </a:rPr>
              <a:t>thành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phần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gọi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đáp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trong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những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dòng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trên</a:t>
            </a:r>
            <a:r>
              <a:rPr lang="fr-FR"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fr-FR" sz="2800" b="1" dirty="0" err="1">
                <a:latin typeface="Times New Roman" panose="02020603050405020304" pitchFamily="18" charset="0"/>
                <a:cs typeface="Times New Roman" panose="02020603050405020304" pitchFamily="18" charset="0"/>
              </a:rPr>
              <a:t>Câu</a:t>
            </a:r>
            <a:r>
              <a:rPr lang="fr-FR" sz="2800" b="1" dirty="0">
                <a:latin typeface="Times New Roman" panose="02020603050405020304" pitchFamily="18" charset="0"/>
                <a:cs typeface="Times New Roman" panose="02020603050405020304" pitchFamily="18" charset="0"/>
              </a:rPr>
              <a:t> 2</a:t>
            </a:r>
            <a:r>
              <a:rPr lang="fr-FR" sz="2800" dirty="0">
                <a:latin typeface="Times New Roman" panose="02020603050405020304" pitchFamily="18" charset="0"/>
                <a:cs typeface="Times New Roman" panose="02020603050405020304" pitchFamily="18" charset="0"/>
              </a:rPr>
              <a:t>. Theo </a:t>
            </a:r>
            <a:r>
              <a:rPr lang="fr-FR" sz="2800" dirty="0" err="1">
                <a:latin typeface="Times New Roman" panose="02020603050405020304" pitchFamily="18" charset="0"/>
                <a:cs typeface="Times New Roman" panose="02020603050405020304" pitchFamily="18" charset="0"/>
              </a:rPr>
              <a:t>em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việc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dùng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từ</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phủ</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định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trong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dòng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 “ </a:t>
            </a:r>
            <a:r>
              <a:rPr lang="fr-FR" sz="2800" i="1" dirty="0" err="1">
                <a:latin typeface="Times New Roman" panose="02020603050405020304" pitchFamily="18" charset="0"/>
                <a:cs typeface="Times New Roman" panose="02020603050405020304" pitchFamily="18" charset="0"/>
              </a:rPr>
              <a:t>không</a:t>
            </a:r>
            <a:r>
              <a:rPr lang="fr-FR" sz="2800" i="1" dirty="0">
                <a:latin typeface="Times New Roman" panose="02020603050405020304" pitchFamily="18" charset="0"/>
                <a:cs typeface="Times New Roman" panose="02020603050405020304" pitchFamily="18" charset="0"/>
              </a:rPr>
              <a:t> bao </a:t>
            </a:r>
            <a:r>
              <a:rPr lang="fr-FR" sz="2800" i="1" dirty="0" err="1">
                <a:latin typeface="Times New Roman" panose="02020603050405020304" pitchFamily="18" charset="0"/>
                <a:cs typeface="Times New Roman" panose="02020603050405020304" pitchFamily="18" charset="0"/>
              </a:rPr>
              <a:t>giờ</a:t>
            </a:r>
            <a:r>
              <a:rPr lang="fr-FR"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nhỏ</a:t>
            </a:r>
            <a:r>
              <a:rPr lang="fr-FR" sz="2800" i="1" dirty="0">
                <a:latin typeface="Times New Roman" panose="02020603050405020304" pitchFamily="18" charset="0"/>
                <a:cs typeface="Times New Roman" panose="02020603050405020304" pitchFamily="18" charset="0"/>
              </a:rPr>
              <a:t> bé </a:t>
            </a:r>
            <a:r>
              <a:rPr lang="fr-FR" sz="2800" i="1" dirty="0" err="1">
                <a:latin typeface="Times New Roman" panose="02020603050405020304" pitchFamily="18" charset="0"/>
                <a:cs typeface="Times New Roman" panose="02020603050405020304" pitchFamily="18" charset="0"/>
              </a:rPr>
              <a:t>được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nhằm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khẳng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định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điều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gì</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fr-FR" sz="2800" b="1" dirty="0" err="1">
                <a:latin typeface="Times New Roman" panose="02020603050405020304" pitchFamily="18" charset="0"/>
                <a:cs typeface="Times New Roman" panose="02020603050405020304" pitchFamily="18" charset="0"/>
              </a:rPr>
              <a:t>Câu</a:t>
            </a:r>
            <a:r>
              <a:rPr lang="fr-FR" sz="2800" b="1" dirty="0">
                <a:latin typeface="Times New Roman" panose="02020603050405020304" pitchFamily="18" charset="0"/>
                <a:cs typeface="Times New Roman" panose="02020603050405020304" pitchFamily="18" charset="0"/>
              </a:rPr>
              <a:t> 3: </a:t>
            </a:r>
            <a:r>
              <a:rPr lang="fr-FR" sz="2800" dirty="0" err="1">
                <a:latin typeface="Times New Roman" panose="02020603050405020304" pitchFamily="18" charset="0"/>
                <a:cs typeface="Times New Roman" panose="02020603050405020304" pitchFamily="18" charset="0"/>
              </a:rPr>
              <a:t>Người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muốn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khuyên</a:t>
            </a:r>
            <a:r>
              <a:rPr lang="fr-FR" sz="2800" dirty="0">
                <a:latin typeface="Times New Roman" panose="02020603050405020304" pitchFamily="18" charset="0"/>
                <a:cs typeface="Times New Roman" panose="02020603050405020304" pitchFamily="18" charset="0"/>
              </a:rPr>
              <a:t> con </a:t>
            </a:r>
            <a:r>
              <a:rPr lang="fr-FR" sz="2800" dirty="0" err="1">
                <a:latin typeface="Times New Roman" panose="02020603050405020304" pitchFamily="18" charset="0"/>
                <a:cs typeface="Times New Roman" panose="02020603050405020304" pitchFamily="18" charset="0"/>
              </a:rPr>
              <a:t>điều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gì</a:t>
            </a:r>
            <a:r>
              <a:rPr lang="fr-FR" sz="2800" dirty="0">
                <a:latin typeface="Times New Roman" panose="02020603050405020304" pitchFamily="18" charset="0"/>
                <a:cs typeface="Times New Roman" panose="02020603050405020304" pitchFamily="18" charset="0"/>
              </a:rPr>
              <a:t> qua 4 </a:t>
            </a:r>
            <a:r>
              <a:rPr lang="fr-FR" sz="2800" dirty="0" err="1">
                <a:latin typeface="Times New Roman" panose="02020603050405020304" pitchFamily="18" charset="0"/>
                <a:cs typeface="Times New Roman" panose="02020603050405020304" pitchFamily="18" charset="0"/>
              </a:rPr>
              <a:t>câu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cuối</a:t>
            </a:r>
            <a:r>
              <a:rPr lang="fr-FR" sz="28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96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 calcmode="lin" valueType="num">
                                      <p:cBhvr additive="base">
                                        <p:cTn id="1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863417"/>
          </a:xfrm>
          <a:prstGeom prst="rect">
            <a:avLst/>
          </a:prstGeom>
          <a:noFill/>
        </p:spPr>
        <p:txBody>
          <a:bodyPr wrap="square" rtlCol="0">
            <a:spAutoFit/>
          </a:bodyPr>
          <a:lstStyle/>
          <a:p>
            <a:pPr algn="ctr"/>
            <a:r>
              <a:rPr lang="fr-FR" sz="2400" b="1" dirty="0" err="1">
                <a:latin typeface="Times New Roman" panose="02020603050405020304" pitchFamily="18" charset="0"/>
                <a:cs typeface="Times New Roman" panose="02020603050405020304" pitchFamily="18" charset="0"/>
              </a:rPr>
              <a:t>Gợi</a:t>
            </a:r>
            <a:r>
              <a:rPr lang="fr-FR" sz="2400" b="1" dirty="0">
                <a:latin typeface="Times New Roman" panose="02020603050405020304" pitchFamily="18" charset="0"/>
                <a:cs typeface="Times New Roman" panose="02020603050405020304" pitchFamily="18" charset="0"/>
              </a:rPr>
              <a:t> ý trả </a:t>
            </a:r>
            <a:r>
              <a:rPr lang="fr-FR" sz="2400" b="1" dirty="0" err="1">
                <a:latin typeface="Times New Roman" panose="02020603050405020304" pitchFamily="18" charset="0"/>
                <a:cs typeface="Times New Roman" panose="02020603050405020304" pitchFamily="18" charset="0"/>
              </a:rPr>
              <a:t>lời</a:t>
            </a:r>
            <a:endParaRPr lang="en-US" sz="2400" dirty="0">
              <a:latin typeface="Times New Roman" panose="02020603050405020304" pitchFamily="18" charset="0"/>
              <a:cs typeface="Times New Roman" panose="02020603050405020304" pitchFamily="18" charset="0"/>
            </a:endParaRPr>
          </a:p>
          <a:p>
            <a:pPr algn="just"/>
            <a:r>
              <a:rPr lang="fr-FR" sz="2400" b="1" dirty="0" err="1">
                <a:latin typeface="Times New Roman" panose="02020603050405020304" pitchFamily="18" charset="0"/>
                <a:cs typeface="Times New Roman" panose="02020603050405020304" pitchFamily="18" charset="0"/>
              </a:rPr>
              <a:t>Câu</a:t>
            </a:r>
            <a:r>
              <a:rPr lang="fr-FR" sz="2400" b="1" dirty="0">
                <a:latin typeface="Times New Roman" panose="02020603050405020304" pitchFamily="18" charset="0"/>
                <a:cs typeface="Times New Roman" panose="02020603050405020304" pitchFamily="18" charset="0"/>
              </a:rPr>
              <a:t> 1.</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Thành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phần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gọi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đáp</a:t>
            </a:r>
            <a:r>
              <a:rPr lang="fr-FR" sz="2400" dirty="0">
                <a:latin typeface="Times New Roman" panose="02020603050405020304" pitchFamily="18" charset="0"/>
                <a:cs typeface="Times New Roman" panose="02020603050405020304" pitchFamily="18" charset="0"/>
              </a:rPr>
              <a:t> là “Con </a:t>
            </a:r>
            <a:r>
              <a:rPr lang="fr-FR" sz="2400" dirty="0" err="1">
                <a:latin typeface="Times New Roman" panose="02020603050405020304" pitchFamily="18" charset="0"/>
                <a:cs typeface="Times New Roman" panose="02020603050405020304" pitchFamily="18" charset="0"/>
              </a:rPr>
              <a:t>ơi</a:t>
            </a:r>
            <a:r>
              <a:rPr lang="fr-F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fr-FR" sz="2400" b="1" dirty="0" err="1">
                <a:latin typeface="Times New Roman" panose="02020603050405020304" pitchFamily="18" charset="0"/>
                <a:cs typeface="Times New Roman" panose="02020603050405020304" pitchFamily="18" charset="0"/>
              </a:rPr>
              <a:t>Câu</a:t>
            </a:r>
            <a:r>
              <a:rPr lang="fr-FR" sz="2400" b="1" dirty="0">
                <a:latin typeface="Times New Roman" panose="02020603050405020304" pitchFamily="18" charset="0"/>
                <a:cs typeface="Times New Roman" panose="02020603050405020304" pitchFamily="18" charset="0"/>
              </a:rPr>
              <a:t> 2</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Việc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dùng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từ</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phủ</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định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trong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dòng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thơ</a:t>
            </a:r>
            <a:r>
              <a:rPr lang="fr-FR" sz="2400" dirty="0">
                <a:latin typeface="Times New Roman" panose="02020603050405020304" pitchFamily="18" charset="0"/>
                <a:cs typeface="Times New Roman" panose="02020603050405020304" pitchFamily="18" charset="0"/>
              </a:rPr>
              <a:t> “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bao </a:t>
            </a:r>
            <a:r>
              <a:rPr lang="fr-FR" sz="2400" dirty="0" err="1">
                <a:latin typeface="Times New Roman" panose="02020603050405020304" pitchFamily="18" charset="0"/>
                <a:cs typeface="Times New Roman" panose="02020603050405020304" pitchFamily="18" charset="0"/>
              </a:rPr>
              <a:t>giờ</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nhỏ</a:t>
            </a:r>
            <a:r>
              <a:rPr lang="fr-FR" sz="2400" dirty="0">
                <a:latin typeface="Times New Roman" panose="02020603050405020304" pitchFamily="18" charset="0"/>
                <a:cs typeface="Times New Roman" panose="02020603050405020304" pitchFamily="18" charset="0"/>
              </a:rPr>
              <a:t> bé </a:t>
            </a:r>
            <a:r>
              <a:rPr lang="fr-FR" sz="2400" dirty="0" err="1">
                <a:latin typeface="Times New Roman" panose="02020603050405020304" pitchFamily="18" charset="0"/>
                <a:cs typeface="Times New Roman" panose="02020603050405020304" pitchFamily="18" charset="0"/>
              </a:rPr>
              <a:t>được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nhằm</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khẳng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định</a:t>
            </a:r>
            <a:r>
              <a:rPr lang="fr-F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 Khi </a:t>
            </a:r>
            <a:r>
              <a:rPr lang="fr-FR" sz="2400" dirty="0" err="1">
                <a:latin typeface="Times New Roman" panose="02020603050405020304" pitchFamily="18" charset="0"/>
                <a:cs typeface="Times New Roman" panose="02020603050405020304" pitchFamily="18" charset="0"/>
              </a:rPr>
              <a:t>lớn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lên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bước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vào</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cuộc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sống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người</a:t>
            </a:r>
            <a:r>
              <a:rPr lang="fr-FR" sz="2400" dirty="0">
                <a:latin typeface="Times New Roman" panose="02020603050405020304" pitchFamily="18" charset="0"/>
                <a:cs typeface="Times New Roman" panose="02020603050405020304" pitchFamily="18" charset="0"/>
              </a:rPr>
              <a:t> con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bao </a:t>
            </a:r>
            <a:r>
              <a:rPr lang="fr-FR" sz="2400" dirty="0" err="1">
                <a:latin typeface="Times New Roman" panose="02020603050405020304" pitchFamily="18" charset="0"/>
                <a:cs typeface="Times New Roman" panose="02020603050405020304" pitchFamily="18" charset="0"/>
              </a:rPr>
              <a:t>giờ</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được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nhụt</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chí</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nản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lòng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trước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những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khăn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thách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thức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vất</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vả</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phải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bản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lĩnh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nghị</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lực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vượt</a:t>
            </a:r>
            <a:r>
              <a:rPr lang="fr-FR" sz="2400" dirty="0">
                <a:latin typeface="Times New Roman" panose="02020603050405020304" pitchFamily="18" charset="0"/>
                <a:cs typeface="Times New Roman" panose="02020603050405020304" pitchFamily="18" charset="0"/>
              </a:rPr>
              <a:t> qua </a:t>
            </a:r>
            <a:r>
              <a:rPr lang="fr-FR" sz="2400" dirty="0" err="1">
                <a:latin typeface="Times New Roman" panose="02020603050405020304" pitchFamily="18" charset="0"/>
                <a:cs typeface="Times New Roman" panose="02020603050405020304" pitchFamily="18" charset="0"/>
              </a:rPr>
              <a:t>mọi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khăn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đó</a:t>
            </a:r>
            <a:endParaRPr lang="en-US"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Người</a:t>
            </a:r>
            <a:r>
              <a:rPr lang="fr-FR" sz="2400" dirty="0">
                <a:latin typeface="Times New Roman" panose="02020603050405020304" pitchFamily="18" charset="0"/>
                <a:cs typeface="Times New Roman" panose="02020603050405020304" pitchFamily="18" charset="0"/>
              </a:rPr>
              <a:t> con </a:t>
            </a:r>
            <a:r>
              <a:rPr lang="fr-FR" sz="2400" dirty="0" err="1">
                <a:latin typeface="Times New Roman" panose="02020603050405020304" pitchFamily="18" charset="0"/>
                <a:cs typeface="Times New Roman" panose="02020603050405020304" pitchFamily="18" charset="0"/>
              </a:rPr>
              <a:t>phải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tự</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hào</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về</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sức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sống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mạnh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mẽ</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bền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bỉ</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về</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truyền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thống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cao</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đẹp</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của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quê</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hương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để</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tiếp</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nối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phát</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huy</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luôn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tự</a:t>
            </a:r>
            <a:r>
              <a:rPr lang="fr-FR" sz="2400" dirty="0">
                <a:latin typeface="Times New Roman" panose="02020603050405020304" pitchFamily="18" charset="0"/>
                <a:cs typeface="Times New Roman" panose="02020603050405020304" pitchFamily="18" charset="0"/>
              </a:rPr>
              <a:t> tin </a:t>
            </a:r>
            <a:r>
              <a:rPr lang="fr-FR" sz="2400" dirty="0" err="1">
                <a:latin typeface="Times New Roman" panose="02020603050405020304" pitchFamily="18" charset="0"/>
                <a:cs typeface="Times New Roman" panose="02020603050405020304" pitchFamily="18" charset="0"/>
              </a:rPr>
              <a:t>bước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vào</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cuộc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đời</a:t>
            </a:r>
            <a:r>
              <a:rPr lang="fr-F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fr-FR" sz="2400" b="1" dirty="0" err="1">
                <a:latin typeface="Times New Roman" panose="02020603050405020304" pitchFamily="18" charset="0"/>
                <a:cs typeface="Times New Roman" panose="02020603050405020304" pitchFamily="18" charset="0"/>
              </a:rPr>
              <a:t>Câu</a:t>
            </a:r>
            <a:r>
              <a:rPr lang="fr-FR" sz="2400" b="1" dirty="0">
                <a:latin typeface="Times New Roman" panose="02020603050405020304" pitchFamily="18" charset="0"/>
                <a:cs typeface="Times New Roman" panose="02020603050405020304" pitchFamily="18" charset="0"/>
              </a:rPr>
              <a:t> 3: </a:t>
            </a:r>
            <a:r>
              <a:rPr lang="fr-FR" sz="2400" dirty="0" err="1">
                <a:latin typeface="Times New Roman" panose="02020603050405020304" pitchFamily="18" charset="0"/>
                <a:cs typeface="Times New Roman" panose="02020603050405020304" pitchFamily="18" charset="0"/>
              </a:rPr>
              <a:t>Bốn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câu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cuối</a:t>
            </a:r>
            <a:r>
              <a:rPr lang="vi-VN" sz="2400" dirty="0">
                <a:latin typeface="Times New Roman" panose="02020603050405020304" pitchFamily="18" charset="0"/>
                <a:cs typeface="Times New Roman" panose="02020603050405020304" pitchFamily="18" charset="0"/>
              </a:rPr>
              <a:t> ngắn lại như khắc sâu, có câu chỉ có hai tiếng. Điều mà người cha muốn khuyên con qua cách nhắc lại một phẩm chất của người đồng mình đã nêu ở trên: nghĩa là phải sống cho cao đẹp. Trong những lời thơ cuối cùng ấy, người cha dặn dò con cần tự tin mà vững bước trên đường đời, tiếp nối những truyền thống tốt đẹp của “người đồng mình”.Con sống được như thế chính là con phát huy được truyền thống tốt đẹp của cha ông, của quê hương yêu dấu.</a:t>
            </a:r>
            <a:endParaRPr lang="en-US" sz="2400" dirty="0">
              <a:latin typeface="Times New Roman" panose="02020603050405020304" pitchFamily="18" charset="0"/>
              <a:cs typeface="Times New Roman" panose="02020603050405020304" pitchFamily="18" charset="0"/>
            </a:endParaRPr>
          </a:p>
          <a:p>
            <a:pPr marL="91440" marR="91440" algn="just">
              <a:spcBef>
                <a:spcPts val="0"/>
              </a:spcBef>
              <a:spcAft>
                <a:spcPts val="0"/>
              </a:spcAft>
            </a:pPr>
            <a:endParaRPr lang="en-US" sz="3200" dirty="0"/>
          </a:p>
        </p:txBody>
      </p:sp>
    </p:spTree>
    <p:extLst>
      <p:ext uri="{BB962C8B-B14F-4D97-AF65-F5344CB8AC3E}">
        <p14:creationId xmlns:p14="http://schemas.microsoft.com/office/powerpoint/2010/main" val="25621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152400" y="630067"/>
            <a:ext cx="9067800" cy="1138773"/>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3. Ngữ liệu Đọc Hiểu ngoài SGK</a:t>
            </a:r>
            <a:endParaRPr lang="en-US"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PHIẾU HỌC TẬP SỐ 4 </a:t>
            </a:r>
            <a:endParaRPr lang="en-US" dirty="0">
              <a:latin typeface="Times New Roman" panose="02020603050405020304" pitchFamily="18" charset="0"/>
              <a:cs typeface="Times New Roman" panose="02020603050405020304" pitchFamily="18" charset="0"/>
            </a:endParaRPr>
          </a:p>
          <a:p>
            <a:pPr marL="91440" marR="91440" algn="just">
              <a:spcBef>
                <a:spcPts val="0"/>
              </a:spcBef>
              <a:spcAft>
                <a:spcPts val="0"/>
              </a:spcAft>
            </a:pPr>
            <a:endParaRPr lang="en-US" sz="3200" dirty="0"/>
          </a:p>
        </p:txBody>
      </p:sp>
      <p:graphicFrame>
        <p:nvGraphicFramePr>
          <p:cNvPr id="3" name="Table 2">
            <a:extLst>
              <a:ext uri="{FF2B5EF4-FFF2-40B4-BE49-F238E27FC236}">
                <a16:creationId xmlns:a16="http://schemas.microsoft.com/office/drawing/2014/main" id="{C656E290-5A9B-40DA-86BD-A5C9C56AE40F}"/>
              </a:ext>
            </a:extLst>
          </p:cNvPr>
          <p:cNvGraphicFramePr>
            <a:graphicFrameLocks noGrp="1"/>
          </p:cNvGraphicFramePr>
          <p:nvPr>
            <p:extLst>
              <p:ext uri="{D42A27DB-BD31-4B8C-83A1-F6EECF244321}">
                <p14:modId xmlns:p14="http://schemas.microsoft.com/office/powerpoint/2010/main" val="3657832321"/>
              </p:ext>
            </p:extLst>
          </p:nvPr>
        </p:nvGraphicFramePr>
        <p:xfrm>
          <a:off x="86360" y="1295400"/>
          <a:ext cx="8971280" cy="5568696"/>
        </p:xfrm>
        <a:graphic>
          <a:graphicData uri="http://schemas.openxmlformats.org/drawingml/2006/table">
            <a:tbl>
              <a:tblPr firstRow="1" firstCol="1" bandRow="1">
                <a:tableStyleId>{5C22544A-7EE6-4342-B048-85BDC9FD1C3A}</a:tableStyleId>
              </a:tblPr>
              <a:tblGrid>
                <a:gridCol w="8971280">
                  <a:extLst>
                    <a:ext uri="{9D8B030D-6E8A-4147-A177-3AD203B41FA5}">
                      <a16:colId xmlns:a16="http://schemas.microsoft.com/office/drawing/2014/main" val="4055519585"/>
                    </a:ext>
                  </a:extLst>
                </a:gridCol>
              </a:tblGrid>
              <a:tr h="5410200">
                <a:tc>
                  <a:txBody>
                    <a:bodyPr/>
                    <a:lstStyle/>
                    <a:p>
                      <a:pPr marL="107950" marR="71755" algn="just">
                        <a:lnSpc>
                          <a:spcPct val="130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trích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sau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thực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cầu</a:t>
                      </a:r>
                      <a:r>
                        <a:rPr lang="en-US" sz="18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ơn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vì</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luôn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bên</a:t>
                      </a:r>
                      <a:r>
                        <a:rPr lang="en-US" sz="1800" dirty="0">
                          <a:effectLst/>
                          <a:latin typeface="Times New Roman" panose="02020603050405020304" pitchFamily="18" charset="0"/>
                          <a:cs typeface="Times New Roman" panose="02020603050405020304" pitchFamily="18" charset="0"/>
                        </a:rPr>
                        <a:t> con</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Lúc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đau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buồn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sóng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gió</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Giữa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cuộc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đời</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Vòng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tay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chở</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che</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khẽ</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vỗ</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Bỗng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thấy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lòng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nhàng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yên</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dành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tuổi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xuân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vì</a:t>
                      </a:r>
                      <a:r>
                        <a:rPr lang="en-US" sz="1800" dirty="0">
                          <a:effectLst/>
                          <a:latin typeface="Times New Roman" panose="02020603050405020304" pitchFamily="18" charset="0"/>
                          <a:cs typeface="Times New Roman" panose="02020603050405020304" pitchFamily="18" charset="0"/>
                        </a:rPr>
                        <a:t> con</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dành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chăm</a:t>
                      </a:r>
                      <a:r>
                        <a:rPr lang="en-US" sz="1800" dirty="0">
                          <a:effectLst/>
                          <a:latin typeface="Times New Roman" panose="02020603050405020304" pitchFamily="18" charset="0"/>
                          <a:cs typeface="Times New Roman" panose="02020603050405020304" pitchFamily="18" charset="0"/>
                        </a:rPr>
                        <a:t> lo </a:t>
                      </a:r>
                      <a:r>
                        <a:rPr lang="en-US" sz="1800" dirty="0" err="1">
                          <a:effectLst/>
                          <a:latin typeface="Times New Roman" panose="02020603050405020304" pitchFamily="18" charset="0"/>
                          <a:cs typeface="Times New Roman" panose="02020603050405020304" pitchFamily="18" charset="0"/>
                        </a:rPr>
                        <a:t>tháng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ngày</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dành</a:t>
                      </a:r>
                      <a:r>
                        <a:rPr lang="en-US" sz="1800" dirty="0">
                          <a:effectLst/>
                          <a:latin typeface="Times New Roman" panose="02020603050405020304" pitchFamily="18" charset="0"/>
                          <a:cs typeface="Times New Roman" panose="02020603050405020304" pitchFamily="18" charset="0"/>
                        </a:rPr>
                        <a:t> bao hi </a:t>
                      </a:r>
                      <a:r>
                        <a:rPr lang="en-US" sz="1800" dirty="0" err="1">
                          <a:effectLst/>
                          <a:latin typeface="Times New Roman" panose="02020603050405020304" pitchFamily="18" charset="0"/>
                          <a:cs typeface="Times New Roman" panose="02020603050405020304" pitchFamily="18" charset="0"/>
                        </a:rPr>
                        <a:t>sinh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cs typeface="Times New Roman" panose="02020603050405020304" pitchFamily="18" charset="0"/>
                        </a:rPr>
                        <a:t>chạm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lấy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ước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mơ</a:t>
                      </a:r>
                      <a:r>
                        <a:rPr lang="en-US" sz="18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ánh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đời</a:t>
                      </a:r>
                      <a:r>
                        <a:rPr lang="en-US" sz="1800" dirty="0">
                          <a:effectLst/>
                          <a:latin typeface="Times New Roman" panose="02020603050405020304" pitchFamily="18" charset="0"/>
                          <a:cs typeface="Times New Roman" panose="02020603050405020304" pitchFamily="18" charset="0"/>
                        </a:rPr>
                        <a:t> con</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vầng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trăng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khi</a:t>
                      </a:r>
                      <a:r>
                        <a:rPr lang="en-US" sz="1800" dirty="0">
                          <a:effectLst/>
                          <a:latin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cs typeface="Times New Roman" panose="02020603050405020304" pitchFamily="18" charset="0"/>
                        </a:rPr>
                        <a:t>lạc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lối</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Dẫu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trọn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kiếp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người</a:t>
                      </a:r>
                      <a:endParaRPr lang="en-US" sz="1600" dirty="0">
                        <a:effectLst/>
                        <a:latin typeface="Times New Roman" panose="02020603050405020304" pitchFamily="18" charset="0"/>
                        <a:cs typeface="Times New Roman" panose="02020603050405020304" pitchFamily="18" charset="0"/>
                      </a:endParaRPr>
                    </a:p>
                    <a:p>
                      <a:pPr marL="194310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Cũng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chẳng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mấy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ru</a:t>
                      </a:r>
                      <a:r>
                        <a:rPr lang="en-US" sz="18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cs typeface="Times New Roman" panose="02020603050405020304" pitchFamily="18" charset="0"/>
                      </a:endParaRPr>
                    </a:p>
                    <a:p>
                      <a:pPr marL="107950" marR="71755">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Trích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hát</a:t>
                      </a:r>
                      <a:r>
                        <a:rPr lang="en-US" sz="1800" dirty="0">
                          <a:effectLst/>
                          <a:latin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cs typeface="Times New Roman" panose="02020603050405020304" pitchFamily="18" charset="0"/>
                        </a:rPr>
                        <a:t>nợ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Nguyễn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cs typeface="Times New Roman" panose="02020603050405020304" pitchFamily="18" charset="0"/>
                        </a:rPr>
                        <a:t> Chung)</a:t>
                      </a:r>
                      <a:endParaRPr lang="en-US" sz="1600" dirty="0">
                        <a:effectLst/>
                        <a:latin typeface="Times New Roman" panose="02020603050405020304" pitchFamily="18" charset="0"/>
                        <a:cs typeface="Times New Roman" panose="02020603050405020304" pitchFamily="18" charset="0"/>
                      </a:endParaRPr>
                    </a:p>
                    <a:p>
                      <a:pPr marL="10795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cs typeface="Times New Roman" panose="02020603050405020304" pitchFamily="18" charset="0"/>
                        </a:rPr>
                        <a:t> 1: </a:t>
                      </a:r>
                      <a:r>
                        <a:rPr lang="en-US" sz="1800" dirty="0" err="1">
                          <a:effectLst/>
                          <a:latin typeface="Times New Roman" panose="02020603050405020304" pitchFamily="18" charset="0"/>
                          <a:cs typeface="Times New Roman" panose="02020603050405020304" pitchFamily="18" charset="0"/>
                        </a:rPr>
                        <a:t>Xác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phương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biểu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đạt</a:t>
                      </a:r>
                      <a:r>
                        <a:rPr lang="en-US" sz="18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a:p>
                      <a:pPr marL="10795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cs typeface="Times New Roman" panose="02020603050405020304" pitchFamily="18" charset="0"/>
                        </a:rPr>
                        <a:t> 2: </a:t>
                      </a:r>
                      <a:r>
                        <a:rPr lang="en-US" sz="1800" dirty="0" err="1">
                          <a:effectLst/>
                          <a:latin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cs typeface="Times New Roman" panose="02020603050405020304" pitchFamily="18" charset="0"/>
                        </a:rPr>
                        <a:t> ra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láy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trích</a:t>
                      </a:r>
                      <a:r>
                        <a:rPr lang="en-US" sz="18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a:p>
                      <a:pPr marL="10795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cs typeface="Times New Roman" panose="02020603050405020304" pitchFamily="18" charset="0"/>
                        </a:rPr>
                        <a:t> 3: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khổ</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hai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xuất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biện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pháp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gì</a:t>
                      </a:r>
                      <a:r>
                        <a:rPr lang="en-US" sz="18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a:p>
                      <a:pPr marL="107950" marR="71755">
                        <a:spcBef>
                          <a:spcPts val="0"/>
                        </a:spcBef>
                        <a:spcAft>
                          <a:spcPts val="0"/>
                        </a:spcAft>
                      </a:pPr>
                      <a:r>
                        <a:rPr lang="en-US" sz="1800" dirty="0" err="1">
                          <a:effectLst/>
                          <a:latin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cs typeface="Times New Roman" panose="02020603050405020304" pitchFamily="18" charset="0"/>
                        </a:rPr>
                        <a:t> 4: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vì</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trích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thuộc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loại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gì</a:t>
                      </a:r>
                      <a:r>
                        <a:rPr lang="en-US" sz="18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0203157"/>
                  </a:ext>
                </a:extLst>
              </a:tr>
            </a:tbl>
          </a:graphicData>
        </a:graphic>
      </p:graphicFrame>
    </p:spTree>
    <p:extLst>
      <p:ext uri="{BB962C8B-B14F-4D97-AF65-F5344CB8AC3E}">
        <p14:creationId xmlns:p14="http://schemas.microsoft.com/office/powerpoint/2010/main" val="189823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2923877"/>
          </a:xfrm>
          <a:prstGeom prst="rect">
            <a:avLst/>
          </a:prstGeom>
          <a:noFill/>
        </p:spPr>
        <p:txBody>
          <a:bodyPr wrap="square" rtlCol="0">
            <a:spAutoFit/>
          </a:bodyPr>
          <a:lstStyle/>
          <a:p>
            <a:pPr algn="ctr"/>
            <a:r>
              <a:rPr lang="it-IT" sz="2800" b="1" dirty="0">
                <a:latin typeface="Times New Roman" panose="02020603050405020304" pitchFamily="18" charset="0"/>
                <a:cs typeface="Times New Roman" panose="02020603050405020304" pitchFamily="18" charset="0"/>
              </a:rPr>
              <a:t>Gợi ý trả lời</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nhàng</a:t>
            </a:r>
            <a:r>
              <a:rPr lang="en-US" sz="2800" dirty="0">
                <a:latin typeface="Times New Roman" panose="02020603050405020304" pitchFamily="18" charset="0"/>
                <a:cs typeface="Times New Roman" panose="02020603050405020304" pitchFamily="18" charset="0"/>
              </a:rPr>
              <a:t>. </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Quan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endParaRPr lang="en-US" sz="2800" dirty="0">
              <a:latin typeface="Times New Roman" panose="02020603050405020304" pitchFamily="18" charset="0"/>
              <a:cs typeface="Times New Roman" panose="02020603050405020304" pitchFamily="18" charset="0"/>
            </a:endParaRPr>
          </a:p>
          <a:p>
            <a:pPr marL="91440" marR="91440" algn="just">
              <a:spcBef>
                <a:spcPts val="0"/>
              </a:spcBef>
              <a:spcAft>
                <a:spcPts val="0"/>
              </a:spcAft>
            </a:pP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1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106680" y="497373"/>
            <a:ext cx="9067800" cy="6247864"/>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Gợi ý trả lời</a:t>
            </a:r>
            <a:endParaRPr lang="en-US" sz="2400" dirty="0">
              <a:latin typeface="Times New Roman" panose="02020603050405020304" pitchFamily="18" charset="0"/>
              <a:cs typeface="Times New Roman" panose="02020603050405020304" pitchFamily="18" charset="0"/>
            </a:endParaRPr>
          </a:p>
          <a:p>
            <a:r>
              <a:rPr lang="nb-NO" sz="2400" b="1" dirty="0">
                <a:latin typeface="Times New Roman" panose="02020603050405020304" pitchFamily="18" charset="0"/>
                <a:cs typeface="Times New Roman" panose="02020603050405020304" pitchFamily="18" charset="0"/>
              </a:rPr>
              <a:t>Câu 1	</a:t>
            </a:r>
            <a:endParaRPr lang="en-US" sz="2400" dirty="0">
              <a:latin typeface="Times New Roman" panose="02020603050405020304" pitchFamily="18" charset="0"/>
              <a:cs typeface="Times New Roman" panose="02020603050405020304" pitchFamily="18" charset="0"/>
            </a:endParaRPr>
          </a:p>
          <a:p>
            <a:r>
              <a:rPr lang="nb-NO" sz="2400" dirty="0">
                <a:latin typeface="Times New Roman" panose="02020603050405020304" pitchFamily="18" charset="0"/>
                <a:cs typeface="Times New Roman" panose="02020603050405020304" pitchFamily="18" charset="0"/>
              </a:rPr>
              <a:t>- Văn bản: </a:t>
            </a:r>
            <a:r>
              <a:rPr lang="vi-VN" sz="2400" dirty="0">
                <a:latin typeface="Times New Roman" panose="02020603050405020304" pitchFamily="18" charset="0"/>
                <a:cs typeface="Times New Roman" panose="02020603050405020304" pitchFamily="18" charset="0"/>
              </a:rPr>
              <a:t>Thầy bói xem voi</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Thể loại: Truyện ngụ ngôn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Khái niệm: Truyện ngụ ngôn: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Là loại </a:t>
            </a:r>
            <a:r>
              <a:rPr lang="vi-VN" sz="2400" u="sng" dirty="0">
                <a:latin typeface="Times New Roman" panose="02020603050405020304" pitchFamily="18" charset="0"/>
                <a:cs typeface="Times New Roman" panose="02020603050405020304" pitchFamily="18" charset="0"/>
              </a:rPr>
              <a:t>truyện dân gian</a:t>
            </a:r>
            <a:r>
              <a:rPr lang="vi-VN" sz="2400" dirty="0">
                <a:latin typeface="Times New Roman" panose="02020603050405020304" pitchFamily="18" charset="0"/>
                <a:cs typeface="Times New Roman" panose="02020603050405020304" pitchFamily="18" charset="0"/>
              </a:rPr>
              <a:t> kể bằng </a:t>
            </a:r>
            <a:r>
              <a:rPr lang="vi-VN" sz="2400" u="sng" dirty="0">
                <a:latin typeface="Times New Roman" panose="02020603050405020304" pitchFamily="18" charset="0"/>
                <a:cs typeface="Times New Roman" panose="02020603050405020304" pitchFamily="18" charset="0"/>
              </a:rPr>
              <a:t>văn xuôi</a:t>
            </a:r>
            <a:r>
              <a:rPr lang="vi-VN" sz="2400" dirty="0">
                <a:latin typeface="Times New Roman" panose="02020603050405020304" pitchFamily="18" charset="0"/>
                <a:cs typeface="Times New Roman" panose="02020603050405020304" pitchFamily="18" charset="0"/>
              </a:rPr>
              <a:t> hoặc </a:t>
            </a:r>
            <a:r>
              <a:rPr lang="vi-VN" sz="2400" u="sng" dirty="0">
                <a:latin typeface="Times New Roman" panose="02020603050405020304" pitchFamily="18" charset="0"/>
                <a:cs typeface="Times New Roman" panose="02020603050405020304" pitchFamily="18" charset="0"/>
              </a:rPr>
              <a:t>văn vần</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Nhân vật: Mượn chuyện về loài vật, con vật hay chính con người để nói bóng gió, kín đáo chuyện con người.</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Ý nghĩa: Nhằm khuyên nhủ, răn dạy con người ta bài học nào đó trong cuộc sống.</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PTBĐ chính: Tự sự</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Hai tác phẩm: Ếch ngồi đáy giếng , Chân, Tay, Tai, Mắt, Miệng</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Câu 2:</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Nhân vật chính: 5 ông thầy bói</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Điểm chung: đều bị mù và chưa biết hình thù con voi</a:t>
            </a:r>
            <a:endParaRPr lang="en-US" sz="24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73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5355312"/>
          </a:xfrm>
          <a:prstGeom prst="rect">
            <a:avLst/>
          </a:prstGeom>
          <a:noFill/>
        </p:spPr>
        <p:txBody>
          <a:bodyPr wrap="square" rtlCol="0">
            <a:spAutoFit/>
          </a:bodyPr>
          <a:lstStyle/>
          <a:p>
            <a:pPr marL="91440" marR="91440" algn="ctr"/>
            <a:r>
              <a:rPr lang="en-US" b="1" dirty="0">
                <a:latin typeface="Times New Roman" panose="02020603050405020304" pitchFamily="18" charset="0"/>
                <a:cs typeface="Times New Roman" panose="02020603050405020304" pitchFamily="18" charset="0"/>
              </a:rPr>
              <a:t>PHIẾU HỌC TẬP SỐ 5</a:t>
            </a:r>
            <a:endParaRPr lang="en-US"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Đọc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trả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dưới</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Cha </a:t>
            </a:r>
            <a:r>
              <a:rPr lang="en-US" i="1" dirty="0" err="1">
                <a:latin typeface="Times New Roman" panose="02020603050405020304" pitchFamily="18" charset="0"/>
                <a:cs typeface="Times New Roman" panose="02020603050405020304" pitchFamily="18" charset="0"/>
              </a:rPr>
              <a:t>lại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dắt</a:t>
            </a:r>
            <a:r>
              <a:rPr lang="en-US" i="1" dirty="0">
                <a:latin typeface="Times New Roman" panose="02020603050405020304" pitchFamily="18" charset="0"/>
                <a:cs typeface="Times New Roman" panose="02020603050405020304" pitchFamily="18" charset="0"/>
              </a:rPr>
              <a:t> con </a:t>
            </a:r>
            <a:r>
              <a:rPr lang="en-US" i="1" dirty="0" err="1">
                <a:latin typeface="Times New Roman" panose="02020603050405020304" pitchFamily="18" charset="0"/>
                <a:cs typeface="Times New Roman" panose="02020603050405020304" pitchFamily="18" charset="0"/>
              </a:rPr>
              <a:t>đi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mịn</a:t>
            </a:r>
            <a:r>
              <a:rPr lang="en-US" i="1" dirty="0">
                <a:latin typeface="Times New Roman" panose="02020603050405020304" pitchFamily="18" charset="0"/>
                <a:cs typeface="Times New Roman" panose="02020603050405020304" pitchFamily="18" charset="0"/>
              </a:rPr>
              <a:t>,</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Ánh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nắng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chảy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đầy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vai</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                                     Cha </a:t>
            </a:r>
            <a:r>
              <a:rPr lang="en-US" i="1" dirty="0" err="1">
                <a:latin typeface="Times New Roman" panose="02020603050405020304" pitchFamily="18" charset="0"/>
                <a:cs typeface="Times New Roman" panose="02020603050405020304" pitchFamily="18" charset="0"/>
              </a:rPr>
              <a:t>trầm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ngâm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nhìn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mãi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cuối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trời</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                                     Con </a:t>
            </a:r>
            <a:r>
              <a:rPr lang="en-US" i="1" dirty="0" err="1">
                <a:latin typeface="Times New Roman" panose="02020603050405020304" pitchFamily="18" charset="0"/>
                <a:cs typeface="Times New Roman" panose="02020603050405020304" pitchFamily="18" charset="0"/>
              </a:rPr>
              <a:t>lại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trỏ</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buồm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hỏi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khẽ</a:t>
            </a:r>
            <a:r>
              <a:rPr lang="en-US" i="1" dirty="0">
                <a:latin typeface="Times New Roman" panose="02020603050405020304" pitchFamily="18" charset="0"/>
                <a:cs typeface="Times New Roman" panose="02020603050405020304" pitchFamily="18" charset="0"/>
              </a:rPr>
              <a:t>:</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                                    “Cha </a:t>
            </a:r>
            <a:r>
              <a:rPr lang="en-US" i="1" dirty="0" err="1">
                <a:latin typeface="Times New Roman" panose="02020603050405020304" pitchFamily="18" charset="0"/>
                <a:cs typeface="Times New Roman" panose="02020603050405020304" pitchFamily="18" charset="0"/>
              </a:rPr>
              <a:t>mượn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cho</a:t>
            </a:r>
            <a:r>
              <a:rPr lang="en-US" i="1" dirty="0">
                <a:latin typeface="Times New Roman" panose="02020603050405020304" pitchFamily="18" charset="0"/>
                <a:cs typeface="Times New Roman" panose="02020603050405020304" pitchFamily="18" charset="0"/>
              </a:rPr>
              <a:t> con </a:t>
            </a:r>
            <a:r>
              <a:rPr lang="en-US" i="1" dirty="0" err="1">
                <a:latin typeface="Times New Roman" panose="02020603050405020304" pitchFamily="18" charset="0"/>
                <a:cs typeface="Times New Roman" panose="02020603050405020304" pitchFamily="18" charset="0"/>
              </a:rPr>
              <a:t>cánh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buồm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trắng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nhé</a:t>
            </a:r>
            <a:r>
              <a:rPr lang="en-US" i="1" dirty="0">
                <a:latin typeface="Times New Roman" panose="02020603050405020304" pitchFamily="18" charset="0"/>
                <a:cs typeface="Times New Roman" panose="02020603050405020304" pitchFamily="18" charset="0"/>
              </a:rPr>
              <a:t>,</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Để</a:t>
            </a:r>
            <a:r>
              <a:rPr lang="en-US" i="1" dirty="0">
                <a:latin typeface="Times New Roman" panose="02020603050405020304" pitchFamily="18" charset="0"/>
                <a:cs typeface="Times New Roman" panose="02020603050405020304" pitchFamily="18" charset="0"/>
              </a:rPr>
              <a:t> con </a:t>
            </a:r>
            <a:r>
              <a:rPr lang="en-US" i="1" dirty="0" err="1">
                <a:latin typeface="Times New Roman" panose="02020603050405020304" pitchFamily="18" charset="0"/>
                <a:cs typeface="Times New Roman" panose="02020603050405020304" pitchFamily="18" charset="0"/>
              </a:rPr>
              <a:t>đi</a:t>
            </a:r>
            <a:r>
              <a:rPr lang="en-US"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Trích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Những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buồm</a:t>
            </a:r>
            <a:r>
              <a:rPr lang="en-US" i="1"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Hoàng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Trung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Thông</a:t>
            </a:r>
            <a:r>
              <a:rPr lang="en-US"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.Em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được dung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gốc</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.Hãy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a:t>
            </a:r>
          </a:p>
          <a:p>
            <a:r>
              <a:rPr lang="en-US" i="1" dirty="0">
                <a:latin typeface="Times New Roman" panose="02020603050405020304" pitchFamily="18" charset="0"/>
                <a:cs typeface="Times New Roman" panose="02020603050405020304" pitchFamily="18" charset="0"/>
              </a:rPr>
              <a:t>                Cha </a:t>
            </a:r>
            <a:r>
              <a:rPr lang="en-US" i="1" dirty="0" err="1">
                <a:latin typeface="Times New Roman" panose="02020603050405020304" pitchFamily="18" charset="0"/>
                <a:cs typeface="Times New Roman" panose="02020603050405020304" pitchFamily="18" charset="0"/>
              </a:rPr>
              <a:t>lại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dắt</a:t>
            </a:r>
            <a:r>
              <a:rPr lang="en-US" i="1" dirty="0">
                <a:latin typeface="Times New Roman" panose="02020603050405020304" pitchFamily="18" charset="0"/>
                <a:cs typeface="Times New Roman" panose="02020603050405020304" pitchFamily="18" charset="0"/>
              </a:rPr>
              <a:t> con </a:t>
            </a:r>
            <a:r>
              <a:rPr lang="en-US" i="1" dirty="0" err="1">
                <a:latin typeface="Times New Roman" panose="02020603050405020304" pitchFamily="18" charset="0"/>
                <a:cs typeface="Times New Roman" panose="02020603050405020304" pitchFamily="18" charset="0"/>
              </a:rPr>
              <a:t>đi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mịn</a:t>
            </a:r>
            <a:r>
              <a:rPr lang="en-US" i="1" dirty="0">
                <a:latin typeface="Times New Roman" panose="02020603050405020304" pitchFamily="18" charset="0"/>
                <a:cs typeface="Times New Roman" panose="02020603050405020304" pitchFamily="18" charset="0"/>
              </a:rPr>
              <a:t>,</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Ánh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nắng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chảy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đầy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vai</a:t>
            </a:r>
            <a:endParaRPr lang="en-US"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3</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được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cha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a:t>
            </a:r>
          </a:p>
          <a:p>
            <a:r>
              <a:rPr lang="en-US" i="1" dirty="0">
                <a:latin typeface="Times New Roman" panose="02020603050405020304" pitchFamily="18" charset="0"/>
                <a:cs typeface="Times New Roman" panose="02020603050405020304" pitchFamily="18" charset="0"/>
              </a:rPr>
              <a:t>                                      Con </a:t>
            </a:r>
            <a:r>
              <a:rPr lang="en-US" i="1" dirty="0" err="1">
                <a:latin typeface="Times New Roman" panose="02020603050405020304" pitchFamily="18" charset="0"/>
                <a:cs typeface="Times New Roman" panose="02020603050405020304" pitchFamily="18" charset="0"/>
              </a:rPr>
              <a:t>lại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trỏ</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buồm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hỏi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khẽ</a:t>
            </a:r>
            <a:r>
              <a:rPr lang="en-US" i="1" dirty="0">
                <a:latin typeface="Times New Roman" panose="02020603050405020304" pitchFamily="18" charset="0"/>
                <a:cs typeface="Times New Roman" panose="02020603050405020304" pitchFamily="18" charset="0"/>
              </a:rPr>
              <a:t>:</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                                    “Cha </a:t>
            </a:r>
            <a:r>
              <a:rPr lang="en-US" i="1" dirty="0" err="1">
                <a:latin typeface="Times New Roman" panose="02020603050405020304" pitchFamily="18" charset="0"/>
                <a:cs typeface="Times New Roman" panose="02020603050405020304" pitchFamily="18" charset="0"/>
              </a:rPr>
              <a:t>mượn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cho</a:t>
            </a:r>
            <a:r>
              <a:rPr lang="en-US" i="1" dirty="0">
                <a:latin typeface="Times New Roman" panose="02020603050405020304" pitchFamily="18" charset="0"/>
                <a:cs typeface="Times New Roman" panose="02020603050405020304" pitchFamily="18" charset="0"/>
              </a:rPr>
              <a:t> con </a:t>
            </a:r>
            <a:r>
              <a:rPr lang="en-US" i="1" dirty="0" err="1">
                <a:latin typeface="Times New Roman" panose="02020603050405020304" pitchFamily="18" charset="0"/>
                <a:cs typeface="Times New Roman" panose="02020603050405020304" pitchFamily="18" charset="0"/>
              </a:rPr>
              <a:t>cánh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buồm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trắng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nhé</a:t>
            </a:r>
            <a:r>
              <a:rPr lang="en-US" i="1" dirty="0">
                <a:latin typeface="Times New Roman" panose="02020603050405020304" pitchFamily="18" charset="0"/>
                <a:cs typeface="Times New Roman" panose="02020603050405020304" pitchFamily="18" charset="0"/>
              </a:rPr>
              <a:t>,</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Để</a:t>
            </a:r>
            <a:r>
              <a:rPr lang="en-US" i="1" dirty="0">
                <a:latin typeface="Times New Roman" panose="02020603050405020304" pitchFamily="18" charset="0"/>
                <a:cs typeface="Times New Roman" panose="02020603050405020304" pitchFamily="18" charset="0"/>
              </a:rPr>
              <a:t> con </a:t>
            </a:r>
            <a:r>
              <a:rPr lang="en-US" i="1" dirty="0" err="1">
                <a:latin typeface="Times New Roman" panose="02020603050405020304" pitchFamily="18" charset="0"/>
                <a:cs typeface="Times New Roman" panose="02020603050405020304" pitchFamily="18" charset="0"/>
              </a:rPr>
              <a:t>đi</a:t>
            </a:r>
            <a:r>
              <a:rPr lang="en-US"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89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5047536"/>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GỢI Ý TRẢ LỜI:</a:t>
            </a:r>
            <a:endParaRPr lang="en-US" dirty="0">
              <a:latin typeface="Times New Roman" panose="02020603050405020304" pitchFamily="18" charset="0"/>
              <a:cs typeface="Times New Roman" panose="02020603050405020304" pitchFamily="18" charset="0"/>
            </a:endParaRPr>
          </a:p>
          <a:p>
            <a:r>
              <a:rPr lang="nl-NL" sz="2000" b="1" dirty="0">
                <a:latin typeface="Times New Roman" panose="02020603050405020304" pitchFamily="18" charset="0"/>
                <a:cs typeface="Times New Roman" panose="02020603050405020304" pitchFamily="18" charset="0"/>
              </a:rPr>
              <a:t>Câu 1.-đi</a:t>
            </a:r>
            <a:r>
              <a:rPr lang="nl-NL" sz="2000" dirty="0">
                <a:latin typeface="Times New Roman" panose="02020603050405020304" pitchFamily="18" charset="0"/>
                <a:cs typeface="Times New Roman" panose="02020603050405020304" pitchFamily="18" charset="0"/>
              </a:rPr>
              <a:t> (Để con </a:t>
            </a:r>
            <a:r>
              <a:rPr lang="nl-NL" sz="2000" b="1" dirty="0">
                <a:latin typeface="Times New Roman" panose="02020603050405020304" pitchFamily="18" charset="0"/>
                <a:cs typeface="Times New Roman" panose="02020603050405020304" pitchFamily="18" charset="0"/>
              </a:rPr>
              <a:t>đi</a:t>
            </a:r>
            <a:r>
              <a:rPr lang="nl-NL" sz="2000" dirty="0">
                <a:latin typeface="Times New Roman" panose="02020603050405020304" pitchFamily="18" charset="0"/>
                <a:cs typeface="Times New Roman" panose="02020603050405020304" pitchFamily="18" charset="0"/>
              </a:rPr>
              <a:t>...) Chỉ hoạt động của người đến một nơi khác, hoặc tiến đến một mục đích, một kết quả nào đó...không kể bằng cách gì, phương tiện gì. </a:t>
            </a:r>
            <a:endParaRPr lang="en-US" sz="2000" dirty="0">
              <a:latin typeface="Times New Roman" panose="02020603050405020304" pitchFamily="18" charset="0"/>
              <a:cs typeface="Times New Roman" panose="02020603050405020304" pitchFamily="18" charset="0"/>
            </a:endParaRPr>
          </a:p>
          <a:p>
            <a:r>
              <a:rPr lang="nl-NL" sz="2000" dirty="0">
                <a:latin typeface="Times New Roman" panose="02020603050405020304" pitchFamily="18" charset="0"/>
                <a:cs typeface="Times New Roman" panose="02020603050405020304" pitchFamily="18" charset="0"/>
              </a:rPr>
              <a:t>-Dùng theo </a:t>
            </a:r>
            <a:r>
              <a:rPr lang="nl-NL" sz="2000" b="1" dirty="0">
                <a:latin typeface="Times New Roman" panose="02020603050405020304" pitchFamily="18" charset="0"/>
                <a:cs typeface="Times New Roman" panose="02020603050405020304" pitchFamily="18" charset="0"/>
              </a:rPr>
              <a:t>nghĩa chuyển</a:t>
            </a:r>
            <a:endParaRPr lang="en-US" sz="2000" dirty="0">
              <a:latin typeface="Times New Roman" panose="02020603050405020304" pitchFamily="18" charset="0"/>
              <a:cs typeface="Times New Roman" panose="02020603050405020304" pitchFamily="18" charset="0"/>
            </a:endParaRPr>
          </a:p>
          <a:p>
            <a:r>
              <a:rPr lang="nl-NL" sz="2000" b="1" dirty="0">
                <a:latin typeface="Times New Roman" panose="02020603050405020304" pitchFamily="18" charset="0"/>
                <a:cs typeface="Times New Roman" panose="02020603050405020304" pitchFamily="18" charset="0"/>
              </a:rPr>
              <a:t>Câu 2</a:t>
            </a:r>
            <a:r>
              <a:rPr lang="nl-NL" sz="2000" dirty="0">
                <a:latin typeface="Times New Roman" panose="02020603050405020304" pitchFamily="18" charset="0"/>
                <a:cs typeface="Times New Roman" panose="02020603050405020304" pitchFamily="18" charset="0"/>
              </a:rPr>
              <a:t>- Biện pháp tu từ sử dụng trong đoạn thơ: </a:t>
            </a:r>
            <a:endParaRPr lang="en-US" sz="2000" dirty="0">
              <a:latin typeface="Times New Roman" panose="02020603050405020304" pitchFamily="18" charset="0"/>
              <a:cs typeface="Times New Roman" panose="02020603050405020304" pitchFamily="18" charset="0"/>
            </a:endParaRPr>
          </a:p>
          <a:p>
            <a:r>
              <a:rPr lang="nl-NL" sz="2000" dirty="0">
                <a:latin typeface="Times New Roman" panose="02020603050405020304" pitchFamily="18" charset="0"/>
                <a:cs typeface="Times New Roman" panose="02020603050405020304" pitchFamily="18" charset="0"/>
              </a:rPr>
              <a:t>+ Ẩn dụ chuyển đổi cảm giác: Ánh nắng </a:t>
            </a:r>
            <a:r>
              <a:rPr lang="nl-NL" sz="2000" b="1" i="1" dirty="0">
                <a:latin typeface="Times New Roman" panose="02020603050405020304" pitchFamily="18" charset="0"/>
                <a:cs typeface="Times New Roman" panose="02020603050405020304" pitchFamily="18" charset="0"/>
              </a:rPr>
              <a:t>chảy</a:t>
            </a:r>
            <a:r>
              <a:rPr lang="nl-NL" sz="2000" i="1" dirty="0">
                <a:latin typeface="Times New Roman" panose="02020603050405020304" pitchFamily="18" charset="0"/>
                <a:cs typeface="Times New Roman" panose="02020603050405020304" pitchFamily="18" charset="0"/>
              </a:rPr>
              <a:t> </a:t>
            </a:r>
            <a:r>
              <a:rPr lang="nl-NL" sz="2000" dirty="0">
                <a:latin typeface="Times New Roman" panose="02020603050405020304" pitchFamily="18" charset="0"/>
                <a:cs typeface="Times New Roman" panose="02020603050405020304" pitchFamily="18" charset="0"/>
              </a:rPr>
              <a:t>đầy vai.</a:t>
            </a:r>
            <a:endParaRPr lang="en-US" sz="2000" dirty="0">
              <a:latin typeface="Times New Roman" panose="02020603050405020304" pitchFamily="18" charset="0"/>
              <a:cs typeface="Times New Roman" panose="02020603050405020304" pitchFamily="18" charset="0"/>
            </a:endParaRPr>
          </a:p>
          <a:p>
            <a:r>
              <a:rPr lang="nl-NL" sz="2000" dirty="0">
                <a:latin typeface="Times New Roman" panose="02020603050405020304" pitchFamily="18" charset="0"/>
                <a:cs typeface="Times New Roman" panose="02020603050405020304" pitchFamily="18" charset="0"/>
              </a:rPr>
              <a:t>- Tác dụng: </a:t>
            </a:r>
            <a:endParaRPr lang="en-US" sz="2000" dirty="0">
              <a:latin typeface="Times New Roman" panose="02020603050405020304" pitchFamily="18" charset="0"/>
              <a:cs typeface="Times New Roman" panose="02020603050405020304" pitchFamily="18" charset="0"/>
            </a:endParaRPr>
          </a:p>
          <a:p>
            <a:r>
              <a:rPr lang="nl-NL" sz="2000" dirty="0">
                <a:latin typeface="Times New Roman" panose="02020603050405020304" pitchFamily="18" charset="0"/>
                <a:cs typeface="Times New Roman" panose="02020603050405020304" pitchFamily="18" charset="0"/>
              </a:rPr>
              <a:t>+ Gợi tả sinh động hình ảnh ánh nắng hiện hữu như một thứ chất lỏng thành dòng, thành giọt chảy tràn xuống cảnh vật, con người. Giúp người đọc hình dung cảnh hai cha con dắt nhau đi trên bãi biển vào một buổi sáng đẹp trời với ánh nắng mềm mại, dịu dàng và tràn ngập khắp nơi làm sáng đẹp lên hình ảnh của họ.</a:t>
            </a:r>
            <a:endParaRPr lang="en-US" sz="2000" dirty="0">
              <a:latin typeface="Times New Roman" panose="02020603050405020304" pitchFamily="18" charset="0"/>
              <a:cs typeface="Times New Roman" panose="02020603050405020304" pitchFamily="18" charset="0"/>
            </a:endParaRPr>
          </a:p>
          <a:p>
            <a:r>
              <a:rPr lang="nl-NL" sz="2000" dirty="0">
                <a:latin typeface="Times New Roman" panose="02020603050405020304" pitchFamily="18" charset="0"/>
                <a:cs typeface="Times New Roman" panose="02020603050405020304" pitchFamily="18" charset="0"/>
              </a:rPr>
              <a:t>+ Cảm nhận tình cảm cha con ấm áp và niềm vui sướng của người con đi dạo bên cha.</a:t>
            </a:r>
            <a:endParaRPr lang="en-US" sz="2000" dirty="0">
              <a:latin typeface="Times New Roman" panose="02020603050405020304" pitchFamily="18" charset="0"/>
              <a:cs typeface="Times New Roman" panose="02020603050405020304" pitchFamily="18" charset="0"/>
            </a:endParaRPr>
          </a:p>
          <a:p>
            <a:r>
              <a:rPr lang="nl-NL" sz="2000" dirty="0">
                <a:latin typeface="Times New Roman" panose="02020603050405020304" pitchFamily="18" charset="0"/>
                <a:cs typeface="Times New Roman" panose="02020603050405020304" pitchFamily="18" charset="0"/>
              </a:rPr>
              <a:t>+ Thấy được sự quan sát, cảm nhận tinh tế, trí tưởng tượng phong phú và tình yêu quê hương đất nước với những cánh buồm tuổi thơ của tác giả.</a:t>
            </a:r>
            <a:endParaRPr lang="en-US" sz="2000" dirty="0">
              <a:latin typeface="Times New Roman" panose="02020603050405020304" pitchFamily="18" charset="0"/>
              <a:cs typeface="Times New Roman" panose="02020603050405020304" pitchFamily="18" charset="0"/>
            </a:endParaRPr>
          </a:p>
          <a:p>
            <a:pPr marL="91440" marR="91440" algn="just"/>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1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5509200"/>
          </a:xfrm>
          <a:prstGeom prst="rect">
            <a:avLst/>
          </a:prstGeom>
          <a:noFill/>
        </p:spPr>
        <p:txBody>
          <a:bodyPr wrap="square" rtlCol="0">
            <a:spAutoFit/>
          </a:bodyPr>
          <a:lstStyle/>
          <a:p>
            <a:pPr algn="just"/>
            <a:r>
              <a:rPr lang="nl-NL" sz="2800" b="1" dirty="0">
                <a:latin typeface="Times New Roman" panose="02020603050405020304" pitchFamily="18" charset="0"/>
                <a:cs typeface="Times New Roman" panose="02020603050405020304" pitchFamily="18" charset="0"/>
              </a:rPr>
              <a:t>Câu 3: </a:t>
            </a:r>
            <a:r>
              <a:rPr lang="nl-NL" sz="2800" dirty="0">
                <a:latin typeface="Times New Roman" panose="02020603050405020304" pitchFamily="18" charset="0"/>
                <a:cs typeface="Times New Roman" panose="02020603050405020304" pitchFamily="18" charset="0"/>
              </a:rPr>
              <a:t> Lời nói ngây thơ của người con với cha trong đoạn thơ:</a:t>
            </a:r>
            <a:endParaRPr lang="en-US" sz="2800" dirty="0">
              <a:latin typeface="Times New Roman" panose="02020603050405020304" pitchFamily="18" charset="0"/>
              <a:cs typeface="Times New Roman" panose="02020603050405020304" pitchFamily="18" charset="0"/>
            </a:endParaRPr>
          </a:p>
          <a:p>
            <a:pPr algn="just"/>
            <a:r>
              <a:rPr lang="nl-NL" sz="2800" dirty="0">
                <a:latin typeface="Times New Roman" panose="02020603050405020304" pitchFamily="18" charset="0"/>
                <a:cs typeface="Times New Roman" panose="02020603050405020304" pitchFamily="18" charset="0"/>
              </a:rPr>
              <a:t>                   “</a:t>
            </a:r>
            <a:r>
              <a:rPr lang="nl-NL" sz="2800" i="1" dirty="0">
                <a:latin typeface="Times New Roman" panose="02020603050405020304" pitchFamily="18" charset="0"/>
                <a:cs typeface="Times New Roman" panose="02020603050405020304" pitchFamily="18" charset="0"/>
              </a:rPr>
              <a:t>Cha mượn cho con cánh buồm trắng nhé,</a:t>
            </a:r>
            <a:endParaRPr lang="en-US" sz="2800" dirty="0">
              <a:latin typeface="Times New Roman" panose="02020603050405020304" pitchFamily="18" charset="0"/>
              <a:cs typeface="Times New Roman" panose="02020603050405020304" pitchFamily="18" charset="0"/>
            </a:endParaRPr>
          </a:p>
          <a:p>
            <a:pPr algn="just"/>
            <a:r>
              <a:rPr lang="nl-NL" sz="2800" i="1" dirty="0">
                <a:latin typeface="Times New Roman" panose="02020603050405020304" pitchFamily="18" charset="0"/>
                <a:cs typeface="Times New Roman" panose="02020603050405020304" pitchFamily="18" charset="0"/>
              </a:rPr>
              <a:t>                   Để con đi ...”</a:t>
            </a:r>
            <a:endParaRPr lang="en-US" sz="2800" dirty="0">
              <a:latin typeface="Times New Roman" panose="02020603050405020304" pitchFamily="18" charset="0"/>
              <a:cs typeface="Times New Roman" panose="02020603050405020304" pitchFamily="18" charset="0"/>
            </a:endParaRPr>
          </a:p>
          <a:p>
            <a:pPr algn="just"/>
            <a:r>
              <a:rPr lang="nl-NL" sz="2800" dirty="0">
                <a:latin typeface="Times New Roman" panose="02020603050405020304" pitchFamily="18" charset="0"/>
                <a:cs typeface="Times New Roman" panose="02020603050405020304" pitchFamily="18" charset="0"/>
              </a:rPr>
              <a:t>- Cảm nhận được:</a:t>
            </a:r>
            <a:endParaRPr lang="en-US" sz="2800" dirty="0">
              <a:latin typeface="Times New Roman" panose="02020603050405020304" pitchFamily="18" charset="0"/>
              <a:cs typeface="Times New Roman" panose="02020603050405020304" pitchFamily="18" charset="0"/>
            </a:endParaRPr>
          </a:p>
          <a:p>
            <a:pPr algn="just"/>
            <a:r>
              <a:rPr lang="nl-NL" sz="2800" dirty="0">
                <a:latin typeface="Times New Roman" panose="02020603050405020304" pitchFamily="18" charset="0"/>
                <a:cs typeface="Times New Roman" panose="02020603050405020304" pitchFamily="18" charset="0"/>
              </a:rPr>
              <a:t>+ Một ước mơ rất trong sáng, đẹp đẽ đáng trân trọng và ngợi ca.</a:t>
            </a:r>
            <a:endParaRPr lang="en-US" sz="2800" dirty="0">
              <a:latin typeface="Times New Roman" panose="02020603050405020304" pitchFamily="18" charset="0"/>
              <a:cs typeface="Times New Roman" panose="02020603050405020304" pitchFamily="18" charset="0"/>
            </a:endParaRPr>
          </a:p>
          <a:p>
            <a:pPr algn="just"/>
            <a:r>
              <a:rPr lang="nl-NL" sz="2800" dirty="0">
                <a:latin typeface="Times New Roman" panose="02020603050405020304" pitchFamily="18" charset="0"/>
                <a:cs typeface="Times New Roman" panose="02020603050405020304" pitchFamily="18" charset="0"/>
              </a:rPr>
              <a:t>+ Ước mơ đó gắn liền với cánh buồm trắng, với khát vọng đi xa đến những nơi chưa biết, đến những chân trời mới.</a:t>
            </a:r>
            <a:endParaRPr lang="en-US" sz="2800" dirty="0">
              <a:latin typeface="Times New Roman" panose="02020603050405020304" pitchFamily="18" charset="0"/>
              <a:cs typeface="Times New Roman" panose="02020603050405020304" pitchFamily="18" charset="0"/>
            </a:endParaRPr>
          </a:p>
          <a:p>
            <a:pPr algn="just"/>
            <a:r>
              <a:rPr lang="nl-NL" sz="2800" dirty="0">
                <a:latin typeface="Times New Roman" panose="02020603050405020304" pitchFamily="18" charset="0"/>
                <a:cs typeface="Times New Roman" panose="02020603050405020304" pitchFamily="18" charset="0"/>
              </a:rPr>
              <a:t>+ Đó là ước mơ của một tâm hồn trẻ thơ, ham hiểu biết muốn khám phá, chinh phục những bí ẩn của thế giới.</a:t>
            </a:r>
            <a:endParaRPr lang="en-US" sz="2800" dirty="0">
              <a:latin typeface="Times New Roman" panose="02020603050405020304" pitchFamily="18" charset="0"/>
              <a:cs typeface="Times New Roman" panose="02020603050405020304" pitchFamily="18" charset="0"/>
            </a:endParaRPr>
          </a:p>
          <a:p>
            <a:pPr marL="91440" marR="91440" algn="just"/>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8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309420"/>
          </a:xfrm>
          <a:prstGeom prst="rect">
            <a:avLst/>
          </a:prstGeom>
          <a:noFill/>
        </p:spPr>
        <p:txBody>
          <a:bodyPr wrap="square" rtlCol="0">
            <a:spAutoFit/>
          </a:bodyPr>
          <a:lstStyle/>
          <a:p>
            <a:pPr marL="91440" marR="91440" algn="ctr"/>
            <a:r>
              <a:rPr lang="en-US" sz="2000" b="1" dirty="0">
                <a:latin typeface="Times New Roman" panose="02020603050405020304" pitchFamily="18" charset="0"/>
                <a:cs typeface="Times New Roman" panose="02020603050405020304" pitchFamily="18" charset="0"/>
              </a:rPr>
              <a:t>PHIẾU HỌC TẬP SỐ 6</a:t>
            </a:r>
            <a:endParaRPr lang="en-US"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trả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hỏi</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2001838" fontAlgn="base"/>
            <a:r>
              <a:rPr lang="en-US" sz="2000" i="1" dirty="0">
                <a:latin typeface="Times New Roman" panose="02020603050405020304" pitchFamily="18" charset="0"/>
                <a:cs typeface="Times New Roman" panose="02020603050405020304" pitchFamily="18" charset="0"/>
              </a:rPr>
              <a:t>Hai cha con </a:t>
            </a:r>
            <a:r>
              <a:rPr lang="en-US" sz="2000" i="1" dirty="0" err="1">
                <a:latin typeface="Times New Roman" panose="02020603050405020304" pitchFamily="18" charset="0"/>
                <a:cs typeface="Times New Roman" panose="02020603050405020304" pitchFamily="18" charset="0"/>
              </a:rPr>
              <a:t>bước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cát</a:t>
            </a:r>
            <a:br>
              <a:rPr lang="en-US" sz="2000" i="1" dirty="0">
                <a:latin typeface="Times New Roman" panose="02020603050405020304" pitchFamily="18" charset="0"/>
                <a:cs typeface="Times New Roman" panose="02020603050405020304" pitchFamily="18" charset="0"/>
              </a:rPr>
            </a:br>
            <a:r>
              <a:rPr lang="en-US" sz="2000" i="1" dirty="0" err="1">
                <a:latin typeface="Times New Roman" panose="02020603050405020304" pitchFamily="18" charset="0"/>
                <a:cs typeface="Times New Roman" panose="02020603050405020304" pitchFamily="18" charset="0"/>
              </a:rPr>
              <a:t>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rực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xanh</a:t>
            </a:r>
            <a:br>
              <a:rPr lang="en-US" sz="2000" i="1" dirty="0">
                <a:latin typeface="Times New Roman" panose="02020603050405020304" pitchFamily="18" charset="0"/>
                <a:cs typeface="Times New Roman" panose="02020603050405020304" pitchFamily="18" charset="0"/>
              </a:rPr>
            </a:br>
            <a:r>
              <a:rPr lang="en-US" sz="2000" i="1" dirty="0" err="1">
                <a:latin typeface="Times New Roman" panose="02020603050405020304" pitchFamily="18" charset="0"/>
                <a:cs typeface="Times New Roman" panose="02020603050405020304" pitchFamily="18" charset="0"/>
              </a:rPr>
              <a:t>Bóng</a:t>
            </a:r>
            <a:r>
              <a:rPr lang="en-US" sz="2000" i="1" dirty="0">
                <a:latin typeface="Times New Roman" panose="02020603050405020304" pitchFamily="18" charset="0"/>
                <a:cs typeface="Times New Roman" panose="02020603050405020304" pitchFamily="18" charset="0"/>
              </a:rPr>
              <a:t> cha </a:t>
            </a:r>
            <a:r>
              <a:rPr lang="en-US" sz="2000" i="1" dirty="0" err="1">
                <a:latin typeface="Times New Roman" panose="02020603050405020304" pitchFamily="18" charset="0"/>
                <a:cs typeface="Times New Roman" panose="02020603050405020304" pitchFamily="18" charset="0"/>
              </a:rPr>
              <a:t>dài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lênh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khênh</a:t>
            </a:r>
            <a:br>
              <a:rPr lang="en-US" sz="2000" i="1" dirty="0">
                <a:latin typeface="Times New Roman" panose="02020603050405020304" pitchFamily="18" charset="0"/>
                <a:cs typeface="Times New Roman" panose="02020603050405020304" pitchFamily="18" charset="0"/>
              </a:rPr>
            </a:br>
            <a:r>
              <a:rPr lang="en-US" sz="2000" i="1" dirty="0" err="1">
                <a:latin typeface="Times New Roman" panose="02020603050405020304" pitchFamily="18" charset="0"/>
                <a:cs typeface="Times New Roman" panose="02020603050405020304" pitchFamily="18" charset="0"/>
              </a:rPr>
              <a:t>Bóng</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tròn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chắc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nịch</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2001838" fontAlgn="base"/>
            <a:r>
              <a:rPr lang="en-US" sz="2000" i="1" dirty="0">
                <a:latin typeface="Times New Roman" panose="02020603050405020304" pitchFamily="18" charset="0"/>
                <a:cs typeface="Times New Roman" panose="02020603050405020304" pitchFamily="18" charset="0"/>
              </a:rPr>
              <a:t>Sau </a:t>
            </a:r>
            <a:r>
              <a:rPr lang="en-US" sz="2000" i="1" dirty="0" err="1">
                <a:latin typeface="Times New Roman" panose="02020603050405020304" pitchFamily="18" charset="0"/>
                <a:cs typeface="Times New Roman" panose="02020603050405020304" pitchFamily="18" charset="0"/>
              </a:rPr>
              <a:t>trận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mưa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đêm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rích</a:t>
            </a:r>
            <a:br>
              <a:rPr lang="en-US" sz="2000" i="1" dirty="0">
                <a:latin typeface="Times New Roman" panose="02020603050405020304" pitchFamily="18" charset="0"/>
                <a:cs typeface="Times New Roman" panose="02020603050405020304" pitchFamily="18" charset="0"/>
              </a:rPr>
            </a:br>
            <a:r>
              <a:rPr lang="en-US" sz="2000" i="1" dirty="0" err="1">
                <a:latin typeface="Times New Roman" panose="02020603050405020304" pitchFamily="18" charset="0"/>
                <a:cs typeface="Times New Roman" panose="02020603050405020304" pitchFamily="18" charset="0"/>
              </a:rPr>
              <a:t>Cát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mịn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br>
              <a:rPr lang="en-US" sz="20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Cha </a:t>
            </a:r>
            <a:r>
              <a:rPr lang="en-US" sz="2000" i="1" dirty="0" err="1">
                <a:latin typeface="Times New Roman" panose="02020603050405020304" pitchFamily="18" charset="0"/>
                <a:cs typeface="Times New Roman" panose="02020603050405020304" pitchFamily="18" charset="0"/>
              </a:rPr>
              <a:t>dắt</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mai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hồng</a:t>
            </a:r>
            <a:br>
              <a:rPr lang="en-US" sz="20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Nghe con </a:t>
            </a:r>
            <a:r>
              <a:rPr lang="en-US" sz="2000" i="1" dirty="0" err="1">
                <a:latin typeface="Times New Roman" panose="02020603050405020304" pitchFamily="18" charset="0"/>
                <a:cs typeface="Times New Roman" panose="02020603050405020304" pitchFamily="18" charset="0"/>
              </a:rPr>
              <a:t>bước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vui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phới</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(T</a:t>
            </a:r>
            <a:r>
              <a:rPr lang="vi-VN" sz="2000" i="1" dirty="0">
                <a:latin typeface="Times New Roman" panose="02020603050405020304" pitchFamily="18" charset="0"/>
                <a:cs typeface="Times New Roman" panose="02020603050405020304" pitchFamily="18" charset="0"/>
              </a:rPr>
              <a:t>rích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buồm</a:t>
            </a:r>
            <a:r>
              <a:rPr lang="vi-VN"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Trung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Thông</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4</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a:t>
            </a: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5</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Nghe con </a:t>
            </a:r>
            <a:r>
              <a:rPr lang="en-US" sz="2000" i="1" dirty="0" err="1">
                <a:latin typeface="Times New Roman" panose="02020603050405020304" pitchFamily="18" charset="0"/>
                <a:cs typeface="Times New Roman" panose="02020603050405020304" pitchFamily="18" charset="0"/>
              </a:rPr>
              <a:t>bước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vui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được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nghe</a:t>
            </a:r>
            <a:r>
              <a:rPr lang="en-US" sz="2000" dirty="0">
                <a:latin typeface="Times New Roman" panose="02020603050405020304" pitchFamily="18" charset="0"/>
                <a:cs typeface="Times New Roman" panose="02020603050405020304" pitchFamily="18" charset="0"/>
              </a:rPr>
              <a:t>”.</a:t>
            </a:r>
          </a:p>
          <a:p>
            <a:pPr marL="91440" marR="91440" algn="just"/>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35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740307"/>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ý trả </a:t>
            </a:r>
            <a:r>
              <a:rPr lang="en-US" sz="2400" b="1" dirty="0" err="1">
                <a:latin typeface="Times New Roman" panose="02020603050405020304" pitchFamily="18" charset="0"/>
                <a:cs typeface="Times New Roman" panose="02020603050405020304" pitchFamily="18" charset="0"/>
              </a:rPr>
              <a:t>lời</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mịn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mưa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đêm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hồng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Bóng</a:t>
            </a:r>
            <a:r>
              <a:rPr lang="en-US" sz="2400" i="1" dirty="0">
                <a:latin typeface="Times New Roman" panose="02020603050405020304" pitchFamily="18" charset="0"/>
                <a:cs typeface="Times New Roman" panose="02020603050405020304" pitchFamily="18" charset="0"/>
              </a:rPr>
              <a:t> cha </a:t>
            </a:r>
            <a:r>
              <a:rPr lang="en-US" sz="2400" i="1" dirty="0" err="1">
                <a:latin typeface="Times New Roman" panose="02020603050405020304" pitchFamily="18" charset="0"/>
                <a:cs typeface="Times New Roman" panose="02020603050405020304" pitchFamily="18" charset="0"/>
              </a:rPr>
              <a:t>dài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khênh</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Bóng</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tròn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chắc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nịch</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 </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cs typeface="Times New Roman" panose="02020603050405020304" pitchFamily="18" charset="0"/>
              </a:rPr>
              <a:t>.</a:t>
            </a:r>
          </a:p>
          <a:p>
            <a:pPr marL="91440" marR="91440" algn="just"/>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38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740307"/>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khênh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phới</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lgn="just"/>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dạo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a:t>
            </a: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sớm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a:t>
            </a: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khênh</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cha, qua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a:t>
            </a: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nhiều, không ngớt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phới</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chỉ sự hứng khởi, đón chờ, mong đợi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a:t>
            </a:r>
          </a:p>
          <a:p>
            <a:pPr marL="91440" marR="91440" algn="just"/>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99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4832092"/>
          </a:xfrm>
          <a:prstGeom prst="rect">
            <a:avLst/>
          </a:prstGeom>
          <a:noFill/>
        </p:spPr>
        <p:txBody>
          <a:bodyPr wrap="square" rtlCol="0">
            <a:spAutoFit/>
          </a:bodyPr>
          <a:lstStyle/>
          <a:p>
            <a:pPr lvl="0"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5.</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con </a:t>
            </a:r>
            <a:r>
              <a:rPr lang="en-US" sz="2000" i="1" dirty="0" err="1">
                <a:latin typeface="Times New Roman" panose="02020603050405020304" pitchFamily="18" charset="0"/>
                <a:cs typeface="Times New Roman" panose="02020603050405020304" pitchFamily="18" charset="0"/>
              </a:rPr>
              <a:t>bước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vui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phới</a:t>
            </a:r>
            <a:r>
              <a:rPr lang="en-US" sz="2000" dirty="0">
                <a:latin typeface="Times New Roman" panose="02020603050405020304" pitchFamily="18" charset="0"/>
                <a:cs typeface="Times New Roman" panose="02020603050405020304" pitchFamily="18" charset="0"/>
              </a:rPr>
              <a:t>.</a:t>
            </a:r>
          </a:p>
          <a:p>
            <a:pPr lvl="0"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thương</a:t>
            </a:r>
            <a:r>
              <a:rPr lang="en-US" sz="2000" dirty="0">
                <a:latin typeface="Times New Roman" panose="02020603050405020304" pitchFamily="18" charset="0"/>
                <a:cs typeface="Times New Roman" panose="02020603050405020304" pitchFamily="18" charset="0"/>
              </a:rPr>
              <a:t>. </a:t>
            </a: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6:</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bóng</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bóng</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dắt</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niềm</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dìu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dắt</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dắt</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dìu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vi-VN"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=&gt;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cha con </a:t>
            </a:r>
            <a:r>
              <a:rPr lang="en-US" sz="2000" dirty="0" err="1">
                <a:latin typeface="Times New Roman" panose="02020603050405020304" pitchFamily="18" charset="0"/>
                <a:cs typeface="Times New Roman" panose="02020603050405020304" pitchFamily="18" charset="0"/>
              </a:rPr>
              <a:t>thiêng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niềm</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a:t>
            </a:r>
          </a:p>
          <a:p>
            <a:pPr marL="91440" marR="91440" algn="just"/>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34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370975"/>
          </a:xfrm>
          <a:prstGeom prst="rect">
            <a:avLst/>
          </a:prstGeom>
          <a:noFill/>
        </p:spPr>
        <p:txBody>
          <a:bodyPr wrap="square" rtlCol="0">
            <a:spAutoFit/>
          </a:bodyPr>
          <a:lstStyle/>
          <a:p>
            <a:pPr marL="91440" marR="91440" algn="ctr"/>
            <a:r>
              <a:rPr lang="en-US" sz="2400" b="1" dirty="0">
                <a:latin typeface="Times New Roman" panose="02020603050405020304" pitchFamily="18" charset="0"/>
                <a:cs typeface="Times New Roman" panose="02020603050405020304" pitchFamily="18" charset="0"/>
              </a:rPr>
              <a:t>PHIẾU HỌC TẬP SỐ 7</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trả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828800"/>
            <a:r>
              <a:rPr lang="en-US" sz="2400" i="1" dirty="0" err="1">
                <a:latin typeface="Times New Roman" panose="02020603050405020304" pitchFamily="18" charset="0"/>
                <a:cs typeface="Times New Roman" panose="02020603050405020304" pitchFamily="18" charset="0"/>
              </a:rPr>
              <a:t>Cánh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cõng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nắng</a:t>
            </a:r>
            <a:r>
              <a:rPr lang="en-US" sz="2400" i="1" dirty="0">
                <a:latin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cs typeface="Times New Roman" panose="02020603050405020304" pitchFamily="18" charset="0"/>
              </a:rPr>
              <a:t>sông</a:t>
            </a:r>
            <a:endParaRPr lang="en-US" sz="2400" dirty="0">
              <a:latin typeface="Times New Roman" panose="02020603050405020304" pitchFamily="18" charset="0"/>
              <a:cs typeface="Times New Roman" panose="02020603050405020304" pitchFamily="18" charset="0"/>
            </a:endParaRPr>
          </a:p>
          <a:p>
            <a:pPr marL="1828800"/>
            <a:r>
              <a:rPr lang="en-US" sz="2400" i="1" dirty="0" err="1">
                <a:latin typeface="Times New Roman" panose="02020603050405020304" pitchFamily="18" charset="0"/>
                <a:cs typeface="Times New Roman" panose="02020603050405020304" pitchFamily="18" charset="0"/>
              </a:rPr>
              <a:t>Chở</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mắt</a:t>
            </a:r>
            <a:r>
              <a:rPr lang="en-US" sz="2400" i="1" dirty="0">
                <a:latin typeface="Times New Roman" panose="02020603050405020304" pitchFamily="18" charset="0"/>
                <a:cs typeface="Times New Roman" panose="02020603050405020304" pitchFamily="18" charset="0"/>
              </a:rPr>
              <a:t> cay </a:t>
            </a:r>
            <a:r>
              <a:rPr lang="en-US" sz="2400" i="1" dirty="0" err="1">
                <a:latin typeface="Times New Roman" panose="02020603050405020304" pitchFamily="18" charset="0"/>
                <a:cs typeface="Times New Roman" panose="02020603050405020304" pitchFamily="18" charset="0"/>
              </a:rPr>
              <a:t>nồng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cha</a:t>
            </a:r>
            <a:endParaRPr lang="en-US" sz="2400" dirty="0">
              <a:latin typeface="Times New Roman" panose="02020603050405020304" pitchFamily="18" charset="0"/>
              <a:cs typeface="Times New Roman" panose="02020603050405020304" pitchFamily="18" charset="0"/>
            </a:endParaRPr>
          </a:p>
          <a:p>
            <a:pPr marL="1828800"/>
            <a:r>
              <a:rPr lang="en-US" sz="2400" i="1" dirty="0">
                <a:latin typeface="Times New Roman" panose="02020603050405020304" pitchFamily="18" charset="0"/>
                <a:cs typeface="Times New Roman" panose="02020603050405020304" pitchFamily="18" charset="0"/>
              </a:rPr>
              <a:t>Cha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a:t>
            </a:r>
            <a:endParaRPr lang="en-US" sz="2400" dirty="0">
              <a:latin typeface="Times New Roman" panose="02020603050405020304" pitchFamily="18" charset="0"/>
              <a:cs typeface="Times New Roman" panose="02020603050405020304" pitchFamily="18" charset="0"/>
            </a:endParaRPr>
          </a:p>
          <a:p>
            <a:pPr marL="1828800"/>
            <a:r>
              <a:rPr lang="en-US" sz="2400" i="1" dirty="0">
                <a:latin typeface="Times New Roman" panose="02020603050405020304" pitchFamily="18" charset="0"/>
                <a:cs typeface="Times New Roman" panose="02020603050405020304" pitchFamily="18" charset="0"/>
              </a:rPr>
              <a:t>Con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giọt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ra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nguồn</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828800"/>
            <a:r>
              <a:rPr lang="en-US" sz="2400" i="1" dirty="0" err="1">
                <a:latin typeface="Times New Roman" panose="02020603050405020304" pitchFamily="18" charset="0"/>
                <a:cs typeface="Times New Roman" panose="02020603050405020304" pitchFamily="18" charset="0"/>
              </a:rPr>
              <a:t>Quê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nghèo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mưa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tuôn</a:t>
            </a:r>
            <a:endParaRPr lang="en-US" sz="2400" dirty="0">
              <a:latin typeface="Times New Roman" panose="02020603050405020304" pitchFamily="18" charset="0"/>
              <a:cs typeface="Times New Roman" panose="02020603050405020304" pitchFamily="18" charset="0"/>
            </a:endParaRPr>
          </a:p>
          <a:p>
            <a:pPr marL="1828800"/>
            <a:r>
              <a:rPr lang="en-US" sz="2400" i="1" dirty="0" err="1">
                <a:latin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cha </a:t>
            </a:r>
            <a:r>
              <a:rPr lang="en-US" sz="2400" i="1" dirty="0" err="1">
                <a:latin typeface="Times New Roman" panose="02020603050405020304" pitchFamily="18" charset="0"/>
                <a:cs typeface="Times New Roman" panose="02020603050405020304" pitchFamily="18" charset="0"/>
              </a:rPr>
              <a:t>dệt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trầm</a:t>
            </a:r>
            <a:endParaRPr lang="en-US" sz="2400" dirty="0">
              <a:latin typeface="Times New Roman" panose="02020603050405020304" pitchFamily="18" charset="0"/>
              <a:cs typeface="Times New Roman" panose="02020603050405020304" pitchFamily="18" charset="0"/>
            </a:endParaRPr>
          </a:p>
          <a:p>
            <a:pPr marL="1828800"/>
            <a:r>
              <a:rPr lang="en-US" sz="2400" i="1" dirty="0" err="1">
                <a:latin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cs typeface="Times New Roman" panose="02020603050405020304" pitchFamily="18" charset="0"/>
              </a:rPr>
              <a:t> con cha </a:t>
            </a:r>
            <a:r>
              <a:rPr lang="en-US" sz="2400" i="1" dirty="0" err="1">
                <a:latin typeface="Times New Roman" panose="02020603050405020304" pitchFamily="18" charset="0"/>
                <a:cs typeface="Times New Roman" panose="02020603050405020304" pitchFamily="18" charset="0"/>
              </a:rPr>
              <a:t>ráng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ngâm</a:t>
            </a:r>
            <a:endParaRPr lang="en-US" sz="2400" dirty="0">
              <a:latin typeface="Times New Roman" panose="02020603050405020304" pitchFamily="18" charset="0"/>
              <a:cs typeface="Times New Roman" panose="02020603050405020304" pitchFamily="18" charset="0"/>
            </a:endParaRPr>
          </a:p>
          <a:p>
            <a:pPr marL="1828800"/>
            <a:r>
              <a:rPr lang="en-US" sz="2400" i="1" dirty="0" err="1">
                <a:latin typeface="Times New Roman" panose="02020603050405020304" pitchFamily="18" charset="0"/>
                <a:cs typeface="Times New Roman" panose="02020603050405020304" pitchFamily="18" charset="0"/>
              </a:rPr>
              <a:t>Khổ</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mầm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828800"/>
            <a:r>
              <a:rPr lang="en-US" sz="2400" i="1" dirty="0" err="1">
                <a:latin typeface="Times New Roman" panose="02020603050405020304" pitchFamily="18" charset="0"/>
                <a:cs typeface="Times New Roman" panose="02020603050405020304" pitchFamily="18" charset="0"/>
              </a:rPr>
              <a:t>Lúa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mướt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a:t>
            </a:r>
            <a:endParaRPr lang="en-US" sz="2400" dirty="0">
              <a:latin typeface="Times New Roman" panose="02020603050405020304" pitchFamily="18" charset="0"/>
              <a:cs typeface="Times New Roman" panose="02020603050405020304" pitchFamily="18" charset="0"/>
            </a:endParaRPr>
          </a:p>
          <a:p>
            <a:pPr marL="1828800"/>
            <a:r>
              <a:rPr lang="en-US" sz="2400" i="1" dirty="0" err="1">
                <a:latin typeface="Times New Roman" panose="02020603050405020304" pitchFamily="18" charset="0"/>
                <a:cs typeface="Times New Roman" panose="02020603050405020304" pitchFamily="18" charset="0"/>
              </a:rPr>
              <a:t>Dáng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hòa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dáng</a:t>
            </a:r>
            <a:r>
              <a:rPr lang="en-US" sz="2400" i="1" dirty="0">
                <a:latin typeface="Times New Roman" panose="02020603050405020304" pitchFamily="18" charset="0"/>
                <a:cs typeface="Times New Roman" panose="02020603050405020304" pitchFamily="18" charset="0"/>
              </a:rPr>
              <a:t> cha </a:t>
            </a:r>
            <a:r>
              <a:rPr lang="en-US" sz="2400" i="1" dirty="0" err="1">
                <a:latin typeface="Times New Roman" panose="02020603050405020304" pitchFamily="18" charset="0"/>
                <a:cs typeface="Times New Roman" panose="02020603050405020304" pitchFamily="18" charset="0"/>
              </a:rPr>
              <a:t>hao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gầy</a:t>
            </a:r>
            <a:endParaRPr lang="en-US" sz="2400" dirty="0">
              <a:latin typeface="Times New Roman" panose="02020603050405020304" pitchFamily="18" charset="0"/>
              <a:cs typeface="Times New Roman" panose="02020603050405020304" pitchFamily="18" charset="0"/>
            </a:endParaRPr>
          </a:p>
          <a:p>
            <a:pPr marL="1828800"/>
            <a:r>
              <a:rPr lang="en-US" sz="2400" i="1" dirty="0" err="1">
                <a:latin typeface="Times New Roman" panose="02020603050405020304" pitchFamily="18" charset="0"/>
                <a:cs typeface="Times New Roman" panose="02020603050405020304" pitchFamily="18" charset="0"/>
              </a:rPr>
              <a:t>Cánh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diều</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lướt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mây</a:t>
            </a:r>
            <a:endParaRPr lang="en-US" sz="2400" dirty="0">
              <a:latin typeface="Times New Roman" panose="02020603050405020304" pitchFamily="18" charset="0"/>
              <a:cs typeface="Times New Roman" panose="02020603050405020304" pitchFamily="18" charset="0"/>
            </a:endParaRPr>
          </a:p>
          <a:p>
            <a:pPr marL="1828800"/>
            <a:r>
              <a:rPr lang="en-US" sz="2400" i="1" dirty="0" err="1">
                <a:latin typeface="Times New Roman" panose="02020603050405020304" pitchFamily="18" charset="0"/>
                <a:cs typeface="Times New Roman" panose="02020603050405020304" pitchFamily="18" charset="0"/>
              </a:rPr>
              <a:t>Chở</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cha.​</a:t>
            </a:r>
            <a:endParaRPr lang="en-US" sz="2400" dirty="0">
              <a:latin typeface="Times New Roman" panose="02020603050405020304" pitchFamily="18" charset="0"/>
              <a:cs typeface="Times New Roman" panose="02020603050405020304" pitchFamily="18" charset="0"/>
            </a:endParaRPr>
          </a:p>
          <a:p>
            <a:pPr marL="1828800"/>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cha, </a:t>
            </a:r>
            <a:r>
              <a:rPr lang="en-US" sz="2400" i="1" dirty="0" err="1">
                <a:latin typeface="Times New Roman" panose="02020603050405020304" pitchFamily="18" charset="0"/>
                <a:cs typeface="Times New Roman" panose="02020603050405020304" pitchFamily="18" charset="0"/>
              </a:rPr>
              <a:t>Thích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Nhuận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Hạnh</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92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
                                            <p:txEl>
                                              <p:pRg st="13" end="13"/>
                                            </p:txEl>
                                          </p:spTgt>
                                        </p:tgtEl>
                                        <p:attrNameLst>
                                          <p:attrName>style.visibility</p:attrName>
                                        </p:attrNameLst>
                                      </p:cBhvr>
                                      <p:to>
                                        <p:strVal val="visible"/>
                                      </p:to>
                                    </p:set>
                                    <p:anim calcmode="lin" valueType="num">
                                      <p:cBhvr additive="base">
                                        <p:cTn id="8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
                                            <p:txEl>
                                              <p:pRg st="14" end="14"/>
                                            </p:txEl>
                                          </p:spTgt>
                                        </p:tgtEl>
                                        <p:attrNameLst>
                                          <p:attrName>style.visibility</p:attrName>
                                        </p:attrNameLst>
                                      </p:cBhvr>
                                      <p:to>
                                        <p:strVal val="visible"/>
                                      </p:to>
                                    </p:set>
                                    <p:anim calcmode="lin" valueType="num">
                                      <p:cBhvr additive="base">
                                        <p:cTn id="9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4832092"/>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cs typeface="Times New Roman" panose="02020603050405020304" pitchFamily="18" charset="0"/>
              </a:rPr>
              <a:t> Nội dung chính của bài thơ là gì ?</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3. </a:t>
            </a:r>
            <a:r>
              <a:rPr lang="vi-VN" sz="2800" dirty="0">
                <a:latin typeface="Times New Roman" panose="02020603050405020304" pitchFamily="18" charset="0"/>
                <a:cs typeface="Times New Roman" panose="02020603050405020304" pitchFamily="18" charset="0"/>
              </a:rPr>
              <a:t>Thông điệp mà bài thơ gửi gắm đến bạn</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đọc là gì? </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4</a:t>
            </a:r>
            <a:r>
              <a:rPr lang="vi-VN" sz="2800" dirty="0">
                <a:latin typeface="Times New Roman" panose="02020603050405020304" pitchFamily="18" charset="0"/>
                <a:cs typeface="Times New Roman" panose="02020603050405020304" pitchFamily="18" charset="0"/>
              </a:rPr>
              <a:t>: Em hãy nêu tác dụng của biện pháp tu từ so sánh có trong hai câu thơ sau:</a:t>
            </a:r>
            <a:r>
              <a:rPr lang="vi-VN"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                                  Cha là một dải ngân hà. </a:t>
            </a:r>
            <a:endParaRPr lang="en-US"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                          Con là giọt nước sinh ra từ nguồn</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(Trình bày bằng một đoạn văn từ 3– 5  câu)</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5– 7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21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 calcmode="lin" valueType="num">
                                      <p:cBhvr additive="base">
                                        <p:cTn id="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647974"/>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Gợi</a:t>
            </a:r>
            <a:r>
              <a:rPr lang="en-US" b="1" dirty="0">
                <a:latin typeface="Times New Roman" panose="02020603050405020304" pitchFamily="18" charset="0"/>
                <a:cs typeface="Times New Roman" panose="02020603050405020304" pitchFamily="18" charset="0"/>
              </a:rPr>
              <a:t> ý trả </a:t>
            </a:r>
            <a:r>
              <a:rPr lang="en-US" b="1" dirty="0" err="1">
                <a:latin typeface="Times New Roman" panose="02020603050405020304" pitchFamily="18" charset="0"/>
                <a:cs typeface="Times New Roman" panose="02020603050405020304" pitchFamily="18" charset="0"/>
              </a:rPr>
              <a:t>lời</a:t>
            </a:r>
            <a:endParaRPr lang="en-US" dirty="0">
              <a:latin typeface="Times New Roman" panose="02020603050405020304" pitchFamily="18" charset="0"/>
              <a:cs typeface="Times New Roman" panose="02020603050405020304" pitchFamily="18" charset="0"/>
            </a:endParaRPr>
          </a:p>
          <a:p>
            <a:pPr algn="just"/>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endParaRPr lang="en-US" dirty="0">
              <a:latin typeface="Times New Roman" panose="02020603050405020304" pitchFamily="18" charset="0"/>
              <a:cs typeface="Times New Roman" panose="02020603050405020304" pitchFamily="18" charset="0"/>
            </a:endParaRPr>
          </a:p>
          <a:p>
            <a:pPr algn="just"/>
            <a:r>
              <a:rPr lang="vi-VN" b="1" dirty="0">
                <a:latin typeface="Times New Roman" panose="02020603050405020304" pitchFamily="18" charset="0"/>
                <a:cs typeface="Times New Roman" panose="02020603050405020304" pitchFamily="18" charset="0"/>
              </a:rPr>
              <a:t>Câu 2:</a:t>
            </a:r>
            <a:r>
              <a:rPr lang="vi-VN" dirty="0">
                <a:latin typeface="Times New Roman" panose="02020603050405020304" pitchFamily="18" charset="0"/>
                <a:cs typeface="Times New Roman" panose="02020603050405020304" pitchFamily="18" charset="0"/>
              </a:rPr>
              <a:t> Nội dung chính của bài thơ là:</a:t>
            </a:r>
            <a:endParaRPr lang="en-US"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 Ca ngợi tình yêu thương và đức hi sinh, dành tất cả vì con của cha.</a:t>
            </a:r>
            <a:endParaRPr lang="en-US" dirty="0">
              <a:latin typeface="Times New Roman" panose="02020603050405020304" pitchFamily="18" charset="0"/>
              <a:cs typeface="Times New Roman" panose="02020603050405020304" pitchFamily="18" charset="0"/>
            </a:endParaRPr>
          </a:p>
          <a:p>
            <a:pPr algn="just"/>
            <a:r>
              <a:rPr lang="vi-VN" b="1" dirty="0">
                <a:latin typeface="Times New Roman" panose="02020603050405020304" pitchFamily="18" charset="0"/>
                <a:cs typeface="Times New Roman" panose="02020603050405020304" pitchFamily="18" charset="0"/>
              </a:rPr>
              <a:t>Câu 3.</a:t>
            </a:r>
            <a:r>
              <a:rPr lang="vi-VN" dirty="0">
                <a:latin typeface="Times New Roman" panose="02020603050405020304" pitchFamily="18" charset="0"/>
                <a:cs typeface="Times New Roman" panose="02020603050405020304" pitchFamily="18" charset="0"/>
              </a:rPr>
              <a:t> Bài thơ thể hiện niềm xúc động, sự thấu hiểu, yêu kính, biết ơn cha sâu nặng. Đó cũng là truyện thống đạo lí của dân tộc Việt Nam về đạo làm con đối với đấng sinh thành. Ca ngợi tình phụ tử thiêng liêng cao quý, đáng trân trọng.</a:t>
            </a:r>
            <a:endParaRPr lang="en-US" dirty="0">
              <a:latin typeface="Times New Roman" panose="02020603050405020304" pitchFamily="18" charset="0"/>
              <a:cs typeface="Times New Roman" panose="02020603050405020304" pitchFamily="18" charset="0"/>
            </a:endParaRPr>
          </a:p>
          <a:p>
            <a:pPr algn="just"/>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Biện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sánh</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So </a:t>
            </a:r>
            <a:r>
              <a:rPr lang="en-US" dirty="0" err="1">
                <a:latin typeface="Times New Roman" panose="02020603050405020304" pitchFamily="18" charset="0"/>
                <a:cs typeface="Times New Roman" panose="02020603050405020304" pitchFamily="18" charset="0"/>
              </a:rPr>
              <a:t>sánh</a:t>
            </a:r>
            <a:r>
              <a:rPr lang="en-US" dirty="0">
                <a:latin typeface="Times New Roman" panose="02020603050405020304" pitchFamily="18" charset="0"/>
                <a:cs typeface="Times New Roman" panose="02020603050405020304" pitchFamily="18" charset="0"/>
              </a:rPr>
              <a:t>: Cha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Con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bao la. </a:t>
            </a:r>
            <a:r>
              <a:rPr lang="en-US" dirty="0" err="1">
                <a:latin typeface="Times New Roman" panose="02020603050405020304" pitchFamily="18" charset="0"/>
                <a:cs typeface="Times New Roman" panose="02020603050405020304" pitchFamily="18" charset="0"/>
              </a:rPr>
              <a:t>Giọt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kia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khiết</a:t>
            </a:r>
            <a:r>
              <a:rPr lang="en-US" dirty="0">
                <a:latin typeface="Times New Roman" panose="02020603050405020304" pitchFamily="18" charset="0"/>
                <a:cs typeface="Times New Roman" panose="02020603050405020304" pitchFamily="18" charset="0"/>
              </a:rPr>
              <a:t> được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cha. So </a:t>
            </a:r>
            <a:r>
              <a:rPr lang="en-US" dirty="0" err="1">
                <a:latin typeface="Times New Roman" panose="02020603050405020304" pitchFamily="18" charset="0"/>
                <a:cs typeface="Times New Roman" panose="02020603050405020304" pitchFamily="18" charset="0"/>
              </a:rPr>
              <a:t>sánh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lao</a:t>
            </a:r>
            <a:r>
              <a:rPr lang="en-US" dirty="0">
                <a:latin typeface="Times New Roman" panose="02020603050405020304" pitchFamily="18" charset="0"/>
                <a:cs typeface="Times New Roman" panose="02020603050405020304" pitchFamily="18" charset="0"/>
              </a:rPr>
              <a:t> to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vả</a:t>
            </a:r>
            <a:r>
              <a:rPr lang="en-US" dirty="0">
                <a:latin typeface="Times New Roman" panose="02020603050405020304" pitchFamily="18" charset="0"/>
                <a:cs typeface="Times New Roman" panose="02020603050405020304" pitchFamily="18" charset="0"/>
              </a:rPr>
              <a:t> hi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cha. Qua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cha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cha.</a:t>
            </a:r>
          </a:p>
          <a:p>
            <a:pPr algn="just"/>
            <a:r>
              <a:rPr lang="vi-VN" b="1" dirty="0">
                <a:latin typeface="Times New Roman" panose="02020603050405020304" pitchFamily="18" charset="0"/>
                <a:cs typeface="Times New Roman" panose="02020603050405020304" pitchFamily="18" charset="0"/>
              </a:rPr>
              <a:t>Câu 5.</a:t>
            </a:r>
            <a:r>
              <a:rPr lang="vi-VN" dirty="0">
                <a:latin typeface="Times New Roman" panose="02020603050405020304" pitchFamily="18" charset="0"/>
                <a:cs typeface="Times New Roman" panose="02020603050405020304" pitchFamily="18" charset="0"/>
              </a:rPr>
              <a:t> Cha là trụ cột gánh vác mọi trọng trách của gia đình ( Làm những việc nặng nhọc, lao động tạo ra của cải vật chất nuôi sống gia đình) </a:t>
            </a:r>
            <a:endParaRPr lang="en-US"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Cha là chỗ dựa vững chắc lớn lao về mặt tinh thần ( cứng cỏi, tâm hồn cao thượng..)</a:t>
            </a:r>
            <a:endParaRPr lang="en-US"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Cùng với mẹ, cha tạo ra mái ấm hạnh phúc mang đến sự hoà thuận trong gia đình</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Con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cha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a:t>
            </a:r>
          </a:p>
          <a:p>
            <a:pPr algn="just"/>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1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106680" y="497373"/>
            <a:ext cx="9067800" cy="5201424"/>
          </a:xfrm>
          <a:prstGeom prst="rect">
            <a:avLst/>
          </a:prstGeom>
          <a:noFill/>
        </p:spPr>
        <p:txBody>
          <a:bodyPr wrap="square" rtlCol="0">
            <a:spAutoFit/>
          </a:bodyPr>
          <a:lstStyle/>
          <a:p>
            <a:pPr algn="just"/>
            <a:r>
              <a:rPr lang="vi-VN" sz="2000" b="1" dirty="0">
                <a:latin typeface="Times New Roman" panose="02020603050405020304" pitchFamily="18" charset="0"/>
                <a:cs typeface="Times New Roman" panose="02020603050405020304" pitchFamily="18" charset="0"/>
              </a:rPr>
              <a:t>Câu 3: </a:t>
            </a:r>
            <a:r>
              <a:rPr lang="vi-VN" sz="2000" dirty="0">
                <a:latin typeface="Times New Roman" panose="02020603050405020304" pitchFamily="18" charset="0"/>
                <a:cs typeface="Times New Roman" panose="02020603050405020304" pitchFamily="18" charset="0"/>
              </a:rPr>
              <a:t>Điểm đặc biệt trong cách xem voi: Năm ông thầy bói “xem voi” bằng cách “sờ” con voi, con voi lại rất to nên mỗi thầy chỉ sờ một bộ phận của con voi mà thôi. Nhưng thầy nào cũng nghĩ mình đã xem đủ cả con voi rồi.</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Cách xem voi của năm ông thầy bói không phải là cách xem thông thường, rất chủ quan, phiến diện nên nhận thức của các thầy về con voi còn chưa đầy đủ.Cách xem voi đó rất dễ dẫn tới chỗ có những nhận định không đúng về đối tượng được xem. Năm ông thầy bói này đã đưa ra những kết luận sai lầm khi xem voi bằng cách đó.</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4	</a:t>
            </a:r>
            <a:r>
              <a:rPr lang="en-US"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2 CDT: Năm ông thầy bói, năm thầy</a:t>
            </a:r>
            <a:endParaRPr lang="en-US" sz="2000" dirty="0">
              <a:latin typeface="Times New Roman" panose="02020603050405020304" pitchFamily="18" charset="0"/>
              <a:cs typeface="Times New Roman" panose="02020603050405020304" pitchFamily="18" charset="0"/>
            </a:endParaRPr>
          </a:p>
          <a:p>
            <a:pPr algn="just"/>
            <a:r>
              <a:rPr lang="nl-NL" sz="2000" b="1" dirty="0">
                <a:latin typeface="Times New Roman" panose="02020603050405020304" pitchFamily="18" charset="0"/>
                <a:cs typeface="Times New Roman" panose="02020603050405020304" pitchFamily="18" charset="0"/>
              </a:rPr>
              <a:t>Câu 5	. </a:t>
            </a:r>
            <a:r>
              <a:rPr lang="vi-VN" sz="2000" dirty="0">
                <a:latin typeface="Times New Roman" panose="02020603050405020304" pitchFamily="18" charset="0"/>
                <a:cs typeface="Times New Roman" panose="02020603050405020304" pitchFamily="18" charset="0"/>
              </a:rPr>
              <a:t>Bài học:</a:t>
            </a:r>
            <a:endParaRPr lang="en-US" sz="2000" dirty="0">
              <a:latin typeface="Times New Roman" panose="02020603050405020304" pitchFamily="18" charset="0"/>
              <a:cs typeface="Times New Roman" panose="02020603050405020304" pitchFamily="18" charset="0"/>
            </a:endParaRPr>
          </a:p>
          <a:p>
            <a:pPr algn="just"/>
            <a:r>
              <a:rPr lang="nl-NL" sz="2000" dirty="0">
                <a:latin typeface="Times New Roman" panose="02020603050405020304" pitchFamily="18" charset="0"/>
                <a:cs typeface="Times New Roman" panose="02020603050405020304" pitchFamily="18" charset="0"/>
              </a:rPr>
              <a:t>+ Muốn kết luận đúng về một sự vật, hiện tượng, cần xem xét toàn diện, nhìn nhận trên nhiều khía cạnh</a:t>
            </a:r>
            <a:endParaRPr lang="en-US" sz="2000" dirty="0">
              <a:latin typeface="Times New Roman" panose="02020603050405020304" pitchFamily="18" charset="0"/>
              <a:cs typeface="Times New Roman" panose="02020603050405020304" pitchFamily="18" charset="0"/>
            </a:endParaRPr>
          </a:p>
          <a:p>
            <a:pPr algn="just"/>
            <a:r>
              <a:rPr lang="nl-NL" sz="2000" dirty="0">
                <a:latin typeface="Times New Roman" panose="02020603050405020304" pitchFamily="18" charset="0"/>
                <a:cs typeface="Times New Roman" panose="02020603050405020304" pitchFamily="18" charset="0"/>
              </a:rPr>
              <a:t>+ Đối với các sự vật khác nhau, phải có cách xem xét sự vật phù hợp với từng đối tượng</a:t>
            </a:r>
            <a:endParaRPr lang="en-US" sz="2000" dirty="0">
              <a:latin typeface="Times New Roman" panose="02020603050405020304" pitchFamily="18" charset="0"/>
              <a:cs typeface="Times New Roman" panose="02020603050405020304" pitchFamily="18" charset="0"/>
            </a:endParaRPr>
          </a:p>
          <a:p>
            <a:pPr algn="just"/>
            <a:r>
              <a:rPr lang="nl-NL" sz="2000" dirty="0">
                <a:latin typeface="Times New Roman" panose="02020603050405020304" pitchFamily="18" charset="0"/>
                <a:cs typeface="Times New Roman" panose="02020603050405020304" pitchFamily="18" charset="0"/>
              </a:rPr>
              <a:t>+ Trong cuộc sống, con người không nên bảo thủ, cần lắng nghe ý kiến của người khác</a:t>
            </a:r>
            <a:endParaRPr lang="en-US" sz="2000" dirty="0">
              <a:latin typeface="Times New Roman" panose="02020603050405020304" pitchFamily="18" charset="0"/>
              <a:cs typeface="Times New Roman" panose="02020603050405020304" pitchFamily="18" charset="0"/>
            </a:endParaRPr>
          </a:p>
          <a:p>
            <a:pPr algn="just"/>
            <a:r>
              <a:rPr lang="nl-NL" sz="2000" dirty="0">
                <a:latin typeface="Times New Roman" panose="02020603050405020304" pitchFamily="18" charset="0"/>
                <a:cs typeface="Times New Roman" panose="02020603050405020304" pitchFamily="18" charset="0"/>
              </a:rPr>
              <a:t>+ Không nên dùng vũ lực để giải quyết vấn đề.</a:t>
            </a:r>
            <a:endParaRPr lang="en-US" sz="20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3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4708981"/>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PHIẾU HỌC TẬP SỐ 8</a:t>
            </a:r>
            <a:endParaRPr lang="en-US"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Đọc bài thơ Cái cầu của nhà thơ Phạm Tiến Duật và trả lời các câu hỏi:</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Cha gửi cho con chiếc ảnh cái cầu</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Cha vừa bắc xong qua dòng sông sâu;</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Xe lửa sắp qua, thư cha nói thế,</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Con cho mẹ xem - cho xem hơi lâu.</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Những cái cầu ơi, yêu sao yêu ghé,</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Nhện qua chum nước bắc cầu tơ nhỏ,</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Con sáo sang sông bắc cầu ngọn gió,</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Con kiến qua ngòi bắc cầu lá tre.</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Yêu cái cầu vồng khi trời nổi gió</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Bắc giữa trời cao, vệt xanh vệt đỏ,</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Dưới gầm cầu vồng nhà máy mới xây</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Trời sắp mưa khói trắng hơn mây.</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Yêu cái cầu tre bắc qua sông máng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
                                            <p:txEl>
                                              <p:pRg st="13" end="13"/>
                                            </p:txEl>
                                          </p:spTgt>
                                        </p:tgtEl>
                                        <p:attrNameLst>
                                          <p:attrName>style.visibility</p:attrName>
                                        </p:attrNameLst>
                                      </p:cBhvr>
                                      <p:to>
                                        <p:strVal val="visible"/>
                                      </p:to>
                                    </p:set>
                                    <p:anim calcmode="lin" valueType="num">
                                      <p:cBhvr additive="base">
                                        <p:cTn id="8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
                                            <p:txEl>
                                              <p:pRg st="14" end="14"/>
                                            </p:txEl>
                                          </p:spTgt>
                                        </p:tgtEl>
                                        <p:attrNameLst>
                                          <p:attrName>style.visibility</p:attrName>
                                        </p:attrNameLst>
                                      </p:cBhvr>
                                      <p:to>
                                        <p:strVal val="visible"/>
                                      </p:to>
                                    </p:set>
                                    <p:anim calcmode="lin" valueType="num">
                                      <p:cBhvr additive="base">
                                        <p:cTn id="9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3785652"/>
          </a:xfrm>
          <a:prstGeom prst="rect">
            <a:avLst/>
          </a:prstGeom>
          <a:noFill/>
        </p:spPr>
        <p:txBody>
          <a:bodyPr wrap="square" rtlCol="0">
            <a:spAutoFit/>
          </a:bodyPr>
          <a:lstStyle/>
          <a:p>
            <a:pPr marL="1828800"/>
            <a:r>
              <a:rPr lang="pt-BR" sz="2000" i="1" dirty="0">
                <a:latin typeface="Times New Roman" panose="02020603050405020304" pitchFamily="18" charset="0"/>
                <a:cs typeface="Times New Roman" panose="02020603050405020304" pitchFamily="18" charset="0"/>
              </a:rPr>
              <a:t>Mùa gặt con đi đón mẹ bên cầu;</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Lúc hợp tác từng đoàn nặng gánh</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Qua cầu tre, vàng cả dòng sâu</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Yêu cái cầu treo lối sang bà ngoại</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Như võng trên sông ru người qua lại,</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Dưới cầu nhiều thuyền chở đá chở vôi;</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Thuyền buồm đi ngược, thuyền thoi đi xuôi</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Yêu hơn, cả cái cầu ao mẹ thường đãi đỗ</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Là cái cầu này ảnh chụp xa xa;</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Mẹ bảo: cầu Hàm Rồng sông Mở</a:t>
            </a:r>
            <a:endParaRPr lang="en-US" sz="2000" dirty="0">
              <a:latin typeface="Times New Roman" panose="02020603050405020304" pitchFamily="18" charset="0"/>
              <a:cs typeface="Times New Roman" panose="02020603050405020304" pitchFamily="18" charset="0"/>
            </a:endParaRPr>
          </a:p>
          <a:p>
            <a:pPr marL="1828800"/>
            <a:r>
              <a:rPr lang="pt-BR" sz="2000" i="1" dirty="0">
                <a:latin typeface="Times New Roman" panose="02020603050405020304" pitchFamily="18" charset="0"/>
                <a:cs typeface="Times New Roman" panose="02020603050405020304" pitchFamily="18" charset="0"/>
              </a:rPr>
              <a:t>Con cứ gọi cái cầu của cha.</a:t>
            </a:r>
            <a:endParaRPr lang="en-US" sz="2000" dirty="0">
              <a:latin typeface="Times New Roman" panose="02020603050405020304" pitchFamily="18" charset="0"/>
              <a:cs typeface="Times New Roman" panose="02020603050405020304" pitchFamily="18" charset="0"/>
            </a:endParaRPr>
          </a:p>
          <a:p>
            <a:r>
              <a:rPr lang="pt-BR" sz="2000" i="1" dirty="0">
                <a:latin typeface="Times New Roman" panose="02020603050405020304" pitchFamily="18" charset="0"/>
                <a:cs typeface="Times New Roman" panose="02020603050405020304" pitchFamily="18" charset="0"/>
              </a:rPr>
              <a:t>(Phạm Tiến Duật, Vắng trăng quầng lửa - Thứ NX8 Văn học, Hà Nội, 1970, tr. 5 - 6)</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47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5693866"/>
          </a:xfrm>
          <a:prstGeom prst="rect">
            <a:avLst/>
          </a:prstGeom>
          <a:noFill/>
        </p:spPr>
        <p:txBody>
          <a:bodyPr wrap="square" rtlCol="0">
            <a:spAutoFit/>
          </a:bodyPr>
          <a:lstStyle/>
          <a:p>
            <a:pPr algn="just"/>
            <a:r>
              <a:rPr lang="pt-BR" sz="2800" b="1" dirty="0">
                <a:latin typeface="Times New Roman" panose="02020603050405020304" pitchFamily="18" charset="0"/>
                <a:cs typeface="Times New Roman" panose="02020603050405020304" pitchFamily="18" charset="0"/>
              </a:rPr>
              <a:t>Câu 1</a:t>
            </a:r>
            <a:r>
              <a:rPr lang="pt-BR" sz="2800" dirty="0">
                <a:latin typeface="Times New Roman" panose="02020603050405020304" pitchFamily="18" charset="0"/>
                <a:cs typeface="Times New Roman" panose="02020603050405020304" pitchFamily="18" charset="0"/>
              </a:rPr>
              <a:t>. Bài thơ kể về một câu chuyện. Đó là câu chuyện gì và người kể là ai?</a:t>
            </a:r>
            <a:endParaRPr lang="en-US" sz="2800" dirty="0">
              <a:latin typeface="Times New Roman" panose="02020603050405020304" pitchFamily="18" charset="0"/>
              <a:cs typeface="Times New Roman" panose="02020603050405020304" pitchFamily="18" charset="0"/>
            </a:endParaRPr>
          </a:p>
          <a:p>
            <a:pPr algn="just"/>
            <a:r>
              <a:rPr lang="pt-BR" sz="2800" b="1" dirty="0">
                <a:latin typeface="Times New Roman" panose="02020603050405020304" pitchFamily="18" charset="0"/>
                <a:cs typeface="Times New Roman" panose="02020603050405020304" pitchFamily="18" charset="0"/>
              </a:rPr>
              <a:t>Câu 2</a:t>
            </a:r>
            <a:r>
              <a:rPr lang="pt-BR" sz="2800" dirty="0">
                <a:latin typeface="Times New Roman" panose="02020603050405020304" pitchFamily="18" charset="0"/>
                <a:cs typeface="Times New Roman" panose="02020603050405020304" pitchFamily="18" charset="0"/>
              </a:rPr>
              <a:t>. Từ “cái cầu của cha” bạn nhỏ liên tưởng đến nhiều cây cầu khác. Hãy liệt kê và nêu hình dung của em về những cây cầu đó.</a:t>
            </a:r>
            <a:endParaRPr lang="en-US" sz="2800" dirty="0">
              <a:latin typeface="Times New Roman" panose="02020603050405020304" pitchFamily="18" charset="0"/>
              <a:cs typeface="Times New Roman" panose="02020603050405020304" pitchFamily="18" charset="0"/>
            </a:endParaRPr>
          </a:p>
          <a:p>
            <a:pPr algn="just"/>
            <a:r>
              <a:rPr lang="pt-BR" sz="2800" b="1" dirty="0">
                <a:latin typeface="Times New Roman" panose="02020603050405020304" pitchFamily="18" charset="0"/>
                <a:cs typeface="Times New Roman" panose="02020603050405020304" pitchFamily="18" charset="0"/>
              </a:rPr>
              <a:t>Câu 3</a:t>
            </a:r>
            <a:r>
              <a:rPr lang="pt-BR" sz="2800" dirty="0">
                <a:latin typeface="Times New Roman" panose="02020603050405020304" pitchFamily="18" charset="0"/>
                <a:cs typeface="Times New Roman" panose="02020603050405020304" pitchFamily="18" charset="0"/>
              </a:rPr>
              <a:t>. Biện pháp tu từ nào được sử dụng để biểu đạt tình cảm của bạn nhỏ dành cho những cáy cầu? Em hãy chỉ ra tác dụng của biện pháp tu từ đó.</a:t>
            </a:r>
            <a:endParaRPr lang="en-US" sz="2800" dirty="0">
              <a:latin typeface="Times New Roman" panose="02020603050405020304" pitchFamily="18" charset="0"/>
              <a:cs typeface="Times New Roman" panose="02020603050405020304" pitchFamily="18" charset="0"/>
            </a:endParaRPr>
          </a:p>
          <a:p>
            <a:pPr algn="just"/>
            <a:r>
              <a:rPr lang="pt-BR" sz="2800" b="1" dirty="0">
                <a:latin typeface="Times New Roman" panose="02020603050405020304" pitchFamily="18" charset="0"/>
                <a:cs typeface="Times New Roman" panose="02020603050405020304" pitchFamily="18" charset="0"/>
              </a:rPr>
              <a:t>Câu 4</a:t>
            </a:r>
            <a:r>
              <a:rPr lang="pt-BR" sz="2800" dirty="0">
                <a:latin typeface="Times New Roman" panose="02020603050405020304" pitchFamily="18" charset="0"/>
                <a:cs typeface="Times New Roman" panose="02020603050405020304" pitchFamily="18" charset="0"/>
              </a:rPr>
              <a:t>. Theo em, bạn nhỏ yêu nhất là cây cầu nào? Vì sao?</a:t>
            </a:r>
            <a:endParaRPr lang="en-US" sz="2800" dirty="0">
              <a:latin typeface="Times New Roman" panose="02020603050405020304" pitchFamily="18" charset="0"/>
              <a:cs typeface="Times New Roman" panose="02020603050405020304" pitchFamily="18" charset="0"/>
            </a:endParaRPr>
          </a:p>
          <a:p>
            <a:pPr algn="just"/>
            <a:r>
              <a:rPr lang="pt-BR" sz="2800" b="1" dirty="0">
                <a:latin typeface="Times New Roman" panose="02020603050405020304" pitchFamily="18" charset="0"/>
                <a:cs typeface="Times New Roman" panose="02020603050405020304" pitchFamily="18" charset="0"/>
              </a:rPr>
              <a:t>Câu 5.</a:t>
            </a:r>
            <a:r>
              <a:rPr lang="pt-BR" sz="2800" dirty="0">
                <a:latin typeface="Times New Roman" panose="02020603050405020304" pitchFamily="18" charset="0"/>
                <a:cs typeface="Times New Roman" panose="02020603050405020304" pitchFamily="18" charset="0"/>
              </a:rPr>
              <a:t> Tình cảm của bạn nhỏ đối với những cây cầu thể hiện điều gì?</a:t>
            </a:r>
            <a:endParaRPr lang="en-US" sz="2800" dirty="0">
              <a:latin typeface="Times New Roman" panose="02020603050405020304" pitchFamily="18" charset="0"/>
              <a:cs typeface="Times New Roman" panose="02020603050405020304" pitchFamily="18" charset="0"/>
            </a:endParaRPr>
          </a:p>
          <a:p>
            <a:pPr algn="just"/>
            <a:r>
              <a:rPr lang="pt-BR" sz="2800" b="1" dirty="0">
                <a:latin typeface="Times New Roman" panose="02020603050405020304" pitchFamily="18" charset="0"/>
                <a:cs typeface="Times New Roman" panose="02020603050405020304" pitchFamily="18" charset="0"/>
              </a:rPr>
              <a:t>Câu 6.</a:t>
            </a:r>
            <a:r>
              <a:rPr lang="pt-BR" sz="2800" dirty="0">
                <a:latin typeface="Times New Roman" panose="02020603050405020304" pitchFamily="18" charset="0"/>
                <a:cs typeface="Times New Roman" panose="02020603050405020304" pitchFamily="18" charset="0"/>
              </a:rPr>
              <a:t> Hình ảnh người cha và người mẹ xuất hiện trong bài thơ gợi cho em suy nghĩ và cảm xúc gì?</a:t>
            </a:r>
            <a:endParaRPr lang="en-US" sz="8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7417415"/>
          </a:xfrm>
          <a:prstGeom prst="rect">
            <a:avLst/>
          </a:prstGeom>
          <a:noFill/>
        </p:spPr>
        <p:txBody>
          <a:bodyPr wrap="square" rtlCol="0">
            <a:spAutoFit/>
          </a:bodyPr>
          <a:lstStyle/>
          <a:p>
            <a:pPr algn="ctr"/>
            <a:r>
              <a:rPr lang="vi-VN" sz="2000" b="1" dirty="0">
                <a:latin typeface="Times New Roman" panose="02020603050405020304" pitchFamily="18" charset="0"/>
                <a:cs typeface="Times New Roman" panose="02020603050405020304" pitchFamily="18" charset="0"/>
              </a:rPr>
              <a:t>Gợi ý trả lời:</a:t>
            </a:r>
            <a:endParaRPr lang="en-US" sz="2000" dirty="0">
              <a:latin typeface="Times New Roman" panose="02020603050405020304" pitchFamily="18" charset="0"/>
              <a:cs typeface="Times New Roman" panose="02020603050405020304" pitchFamily="18" charset="0"/>
            </a:endParaRPr>
          </a:p>
          <a:p>
            <a:pPr algn="just"/>
            <a:r>
              <a:rPr lang="pt-BR"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1</a:t>
            </a:r>
            <a:r>
              <a:rPr lang="vi-VN" sz="2000" dirty="0">
                <a:latin typeface="Times New Roman" panose="02020603050405020304" pitchFamily="18" charset="0"/>
                <a:cs typeface="Times New Roman" panose="02020603050405020304" pitchFamily="18" charset="0"/>
              </a:rPr>
              <a:t>. Đọc bài thơ, ta như được nghe một câu chuyện. Người kể xưng "con", kể cho mẹ nghe chuyện về những cây cầu sau khi nhận “thư cha” kèm theo bức ảnh chụp cây cầu mà người cha mới xây xong. Cây cầu của cha gợi lên trong người con hình ảnh về những cây cầu gắn với bao kỉ niệm đẹp đẽ, thân thương.</a:t>
            </a:r>
            <a:endParaRPr lang="en-US" sz="2000"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Câu 2.</a:t>
            </a:r>
            <a:r>
              <a:rPr lang="vi-VN" sz="2000" dirty="0">
                <a:latin typeface="Times New Roman" panose="02020603050405020304" pitchFamily="18" charset="0"/>
                <a:cs typeface="Times New Roman" panose="02020603050405020304" pitchFamily="18" charset="0"/>
              </a:rPr>
              <a:t> Từ "cái cầu của cha", bạn nhỏ liên tưởng đến nhiều cây cầu khác như.</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Cầu tơ nhỏ con nhện bắc để qua chum nước.</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Cầu ngọn gió con sáo bắc để sang sông.</a:t>
            </a:r>
            <a:endParaRPr lang="en-US" sz="2000" dirty="0">
              <a:latin typeface="Times New Roman" panose="02020603050405020304" pitchFamily="18" charset="0"/>
              <a:cs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 Cầu lá tre con kiến bắc để qua ngòi.</a:t>
            </a:r>
            <a:endParaRPr lang="en-US" sz="2000" dirty="0">
              <a:latin typeface="Times New Roman" panose="02020603050405020304" pitchFamily="18" charset="0"/>
              <a:cs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 Cầu vồng bắc ngang trời khi trời nổi gió.</a:t>
            </a:r>
            <a:endParaRPr lang="en-US" sz="2000" dirty="0">
              <a:latin typeface="Times New Roman" panose="02020603050405020304" pitchFamily="18" charset="0"/>
              <a:cs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 Cái cầu tre bắc qua sông máng.</a:t>
            </a:r>
            <a:endParaRPr lang="en-US" sz="2000" dirty="0">
              <a:latin typeface="Times New Roman" panose="02020603050405020304" pitchFamily="18" charset="0"/>
              <a:cs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 Cái cầu treo lối sang bà ngoại.</a:t>
            </a:r>
            <a:endParaRPr lang="en-US" sz="2000" dirty="0">
              <a:latin typeface="Times New Roman" panose="02020603050405020304" pitchFamily="18" charset="0"/>
              <a:cs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 Cái cầu ào mẹ thường đãi đỗ.</a:t>
            </a:r>
            <a:endParaRPr lang="en-US" sz="2000" dirty="0">
              <a:latin typeface="Times New Roman" panose="02020603050405020304" pitchFamily="18" charset="0"/>
              <a:cs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Những cây cầu nối đôi bờ xa cách, giúp những con người, những miền quê gắn gũi nhau hơn. Những cây cầu cũng tô điểm thêm cho vẻ đẹp của quê hương, đất nước. Với bạn nhỏ, những cây cầu nhỏ bé cũng là nơi ghỉ dấu bao ki niệm thân thương về gia đình, người thân.</a:t>
            </a:r>
            <a:endParaRPr lang="en-US" sz="2000" dirty="0">
              <a:latin typeface="Times New Roman" panose="02020603050405020304" pitchFamily="18" charset="0"/>
              <a:cs typeface="Times New Roman" panose="02020603050405020304" pitchFamily="18" charset="0"/>
            </a:endParaRPr>
          </a:p>
          <a:p>
            <a:pPr algn="just"/>
            <a:r>
              <a:rPr lang="pt-BR" sz="2000" b="1" dirty="0">
                <a:latin typeface="Times New Roman" panose="02020603050405020304" pitchFamily="18" charset="0"/>
                <a:cs typeface="Times New Roman" panose="02020603050405020304" pitchFamily="18" charset="0"/>
              </a:rPr>
              <a:t>Câu 3</a:t>
            </a:r>
            <a:r>
              <a:rPr lang="pt-BR" sz="2000" dirty="0">
                <a:latin typeface="Times New Roman" panose="02020603050405020304" pitchFamily="18" charset="0"/>
                <a:cs typeface="Times New Roman" panose="02020603050405020304" pitchFamily="18" charset="0"/>
              </a:rPr>
              <a:t>. Nhà thơ đã sử dụng biện pháp tụ từ điệp ngữ, lặp đi lặp lại từ yêu (6 lần). Biện pháp tụ từ này đã nhấn mạnh tình yêu tha thiết của bạn nhỏ dành cho những cây cầu.</a:t>
            </a:r>
            <a:endParaRPr lang="en-US" sz="2000" dirty="0">
              <a:latin typeface="Times New Roman" panose="02020603050405020304" pitchFamily="18" charset="0"/>
              <a:cs typeface="Times New Roman" panose="02020603050405020304" pitchFamily="18" charset="0"/>
            </a:endParaRPr>
          </a:p>
          <a:p>
            <a:pPr algn="just"/>
            <a:endParaRPr lang="en-US"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68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7478970"/>
          </a:xfrm>
          <a:prstGeom prst="rect">
            <a:avLst/>
          </a:prstGeom>
          <a:noFill/>
        </p:spPr>
        <p:txBody>
          <a:bodyPr wrap="square" rtlCol="0">
            <a:spAutoFit/>
          </a:bodyPr>
          <a:lstStyle/>
          <a:p>
            <a:pPr algn="just"/>
            <a:r>
              <a:rPr lang="pt-BR" sz="2400" b="1" dirty="0">
                <a:latin typeface="Times New Roman" panose="02020603050405020304" pitchFamily="18" charset="0"/>
                <a:cs typeface="Times New Roman" panose="02020603050405020304" pitchFamily="18" charset="0"/>
              </a:rPr>
              <a:t>Câu 4</a:t>
            </a:r>
            <a:r>
              <a:rPr lang="pt-BR" sz="2400" dirty="0">
                <a:latin typeface="Times New Roman" panose="02020603050405020304" pitchFamily="18" charset="0"/>
                <a:cs typeface="Times New Roman" panose="02020603050405020304" pitchFamily="18" charset="0"/>
              </a:rPr>
              <a:t>. Trong lời kể của bạn nhỏ, cây cầu nào cũng có vẻ độc đáo, đáng yêu riêng. Nhưng bạn nhỏ yêu nhất là cây cầu trong bức ảnh của cha, là "cái cầu của cha”. Đối với mẹ, đó là cầu Hàm Rồng bắc qua sông Mã - cây cầu đóng vai trò và cũng quan trọng: chi viện cho miền Nam kháng chiến, Chiếc cầu là chứng nhân của biết bao chiến công anh hùng của quân và dân tỉnh Thanh Hoá nói riêng và của dân tộc Việt Nam nói chung trong những nằm tháng chiến tranh. Đối với bạn nhỏ thì đó là cây cầu của cha, do chính cha bắc cho xe lửa chạy qua sông sâu. Điều đó khiến cây cầu vốn xa lạ trở nên gần gũi và thân thương. Nói tình yêu quê hương, đất nước bắt nguồn từ tình yêu đối với những điều bình đi nhất là vì vậy.</a:t>
            </a:r>
            <a:endParaRPr lang="en-US" sz="2400" dirty="0">
              <a:latin typeface="Times New Roman" panose="02020603050405020304" pitchFamily="18" charset="0"/>
              <a:cs typeface="Times New Roman" panose="02020603050405020304" pitchFamily="18" charset="0"/>
            </a:endParaRPr>
          </a:p>
          <a:p>
            <a:pPr algn="just"/>
            <a:r>
              <a:rPr lang="pt-BR" sz="2400" b="1" dirty="0">
                <a:latin typeface="Times New Roman" panose="02020603050405020304" pitchFamily="18" charset="0"/>
                <a:cs typeface="Times New Roman" panose="02020603050405020304" pitchFamily="18" charset="0"/>
              </a:rPr>
              <a:t>Câu 5. </a:t>
            </a:r>
            <a:r>
              <a:rPr lang="pt-BR" sz="2400" dirty="0">
                <a:latin typeface="Times New Roman" panose="02020603050405020304" pitchFamily="18" charset="0"/>
                <a:cs typeface="Times New Roman" panose="02020603050405020304" pitchFamily="18" charset="0"/>
              </a:rPr>
              <a:t>Hình ảnh những cây cầu giản dị thân thương, mộc mạc, chân chất gợi nhắc những kỉ niệm chứa đựng tình cảm của bạn nhỏ đối với cha mẹ, gia đình, quê hương, đất nước. Vì vậy, tình cảm của bạn nhỏ đối với những cây cầu cũng thể hiện tình yêu, niềm tự hào về cha mẹ, gia đình, quê hương, đất nước.</a:t>
            </a:r>
            <a:endParaRPr lang="en-US" sz="2400" dirty="0">
              <a:latin typeface="Times New Roman" panose="02020603050405020304" pitchFamily="18" charset="0"/>
              <a:cs typeface="Times New Roman" panose="02020603050405020304" pitchFamily="18" charset="0"/>
            </a:endParaRPr>
          </a:p>
          <a:p>
            <a:pPr algn="just"/>
            <a:endParaRPr lang="en-US"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4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6740307"/>
          </a:xfrm>
          <a:prstGeom prst="rect">
            <a:avLst/>
          </a:prstGeom>
          <a:noFill/>
        </p:spPr>
        <p:txBody>
          <a:bodyPr wrap="square" rtlCol="0">
            <a:spAutoFit/>
          </a:bodyPr>
          <a:lstStyle/>
          <a:p>
            <a:pPr algn="just"/>
            <a:r>
              <a:rPr lang="pt-BR" sz="2800" b="1" dirty="0">
                <a:latin typeface="Times New Roman" panose="02020603050405020304" pitchFamily="18" charset="0"/>
                <a:cs typeface="Times New Roman" panose="02020603050405020304" pitchFamily="18" charset="0"/>
              </a:rPr>
              <a:t>Câu 6.</a:t>
            </a:r>
            <a:r>
              <a:rPr lang="pt-BR" sz="2800" dirty="0">
                <a:latin typeface="Times New Roman" panose="02020603050405020304" pitchFamily="18" charset="0"/>
                <a:cs typeface="Times New Roman" panose="02020603050405020304" pitchFamily="18" charset="0"/>
              </a:rPr>
              <a:t> - Hình ảnh người cha xuất hiện trong bài thơ là một người đi xây cầu, góp phần xây dựng Tố quốc. Vì tính chất công việc, vì tính thần trách nhiệm với công cuộc kiến thiết đất nước, người cha thường xuyên phải xa nhà, Nhưng ông luôn dành tình cảm cho gia đình. Mỗi lần hoàn thành công việc, người cha không quên chia sẻ niềm vui, niềm tự hào với những người thân trong gia định qua những bức ảnh, những lá thư.</a:t>
            </a:r>
            <a:endParaRPr lang="en-US" sz="2800" dirty="0">
              <a:latin typeface="Times New Roman" panose="02020603050405020304" pitchFamily="18" charset="0"/>
              <a:cs typeface="Times New Roman" panose="02020603050405020304" pitchFamily="18" charset="0"/>
            </a:endParaRPr>
          </a:p>
          <a:p>
            <a:pPr algn="just"/>
            <a:r>
              <a:rPr lang="pt-BR" sz="2800" dirty="0">
                <a:latin typeface="Times New Roman" panose="02020603050405020304" pitchFamily="18" charset="0"/>
                <a:cs typeface="Times New Roman" panose="02020603050405020304" pitchFamily="18" charset="0"/>
              </a:rPr>
              <a:t>- Người mẹ là một nông dân, sống ở nông thôn, nhiệt tình tham gia lao động sản xuất, chẳng quản các công việc đồng áng nặng nhọc của hợp tác xã. Đó cũng là một người mẹ giàu tình yêu thương, luôn chăm lo cho gia đình.</a:t>
            </a:r>
            <a:endParaRPr lang="en-US" sz="2800" dirty="0">
              <a:latin typeface="Times New Roman" panose="02020603050405020304" pitchFamily="18" charset="0"/>
              <a:cs typeface="Times New Roman" panose="02020603050405020304" pitchFamily="18" charset="0"/>
            </a:endParaRPr>
          </a:p>
          <a:p>
            <a:pPr algn="just"/>
            <a:endParaRPr lang="en-US"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432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86360" y="609600"/>
            <a:ext cx="9067800" cy="7571303"/>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PHIẾU HỌC TẬP SỐ 9</a:t>
            </a:r>
            <a:endParaRPr lang="en-US" dirty="0">
              <a:latin typeface="Times New Roman" panose="02020603050405020304" pitchFamily="18" charset="0"/>
              <a:cs typeface="Times New Roman" panose="02020603050405020304" pitchFamily="18" charset="0"/>
            </a:endParaRPr>
          </a:p>
          <a:p>
            <a:pPr algn="just"/>
            <a:r>
              <a:rPr lang="vi-VN" b="1" dirty="0">
                <a:latin typeface="Times New Roman" panose="02020603050405020304" pitchFamily="18" charset="0"/>
                <a:cs typeface="Times New Roman" panose="02020603050405020304" pitchFamily="18" charset="0"/>
              </a:rPr>
              <a:t>Đọc đoạn thơ sau và thực hiện các yêu cầu bên dưới:</a:t>
            </a:r>
          </a:p>
          <a:p>
            <a:pPr algn="just"/>
            <a:r>
              <a:rPr lang="vi-VN" b="1" dirty="0">
                <a:latin typeface="Times New Roman" panose="02020603050405020304" pitchFamily="18" charset="0"/>
                <a:cs typeface="Times New Roman" panose="02020603050405020304" pitchFamily="18" charset="0"/>
              </a:rPr>
              <a:t>                                     DẶN CON</a:t>
            </a:r>
          </a:p>
          <a:p>
            <a:pPr marL="1828800" algn="just"/>
            <a:r>
              <a:rPr lang="vi-VN" i="1" dirty="0">
                <a:latin typeface="Times New Roman" panose="02020603050405020304" pitchFamily="18" charset="0"/>
                <a:cs typeface="Times New Roman" panose="02020603050405020304" pitchFamily="18" charset="0"/>
              </a:rPr>
              <a:t>Chẳng ai muốn làm hành khất</a:t>
            </a:r>
          </a:p>
          <a:p>
            <a:pPr marL="1828800" algn="just"/>
            <a:r>
              <a:rPr lang="vi-VN" i="1" dirty="0">
                <a:latin typeface="Times New Roman" panose="02020603050405020304" pitchFamily="18" charset="0"/>
                <a:cs typeface="Times New Roman" panose="02020603050405020304" pitchFamily="18" charset="0"/>
              </a:rPr>
              <a:t>Tội trời đày ở nhân gian</a:t>
            </a:r>
          </a:p>
          <a:p>
            <a:pPr marL="1828800" algn="just"/>
            <a:r>
              <a:rPr lang="vi-VN" i="1" dirty="0">
                <a:latin typeface="Times New Roman" panose="02020603050405020304" pitchFamily="18" charset="0"/>
                <a:cs typeface="Times New Roman" panose="02020603050405020304" pitchFamily="18" charset="0"/>
              </a:rPr>
              <a:t>Con không được cười giễu họ</a:t>
            </a:r>
          </a:p>
          <a:p>
            <a:pPr marL="1828800" algn="just"/>
            <a:r>
              <a:rPr lang="vi-VN" i="1" dirty="0">
                <a:latin typeface="Times New Roman" panose="02020603050405020304" pitchFamily="18" charset="0"/>
                <a:cs typeface="Times New Roman" panose="02020603050405020304" pitchFamily="18" charset="0"/>
              </a:rPr>
              <a:t>Dù họ hôi hám úa tàn.</a:t>
            </a:r>
          </a:p>
          <a:p>
            <a:pPr marL="1828800" algn="just"/>
            <a:r>
              <a:rPr lang="vi-VN" i="1" dirty="0">
                <a:latin typeface="Times New Roman" panose="02020603050405020304" pitchFamily="18" charset="0"/>
                <a:cs typeface="Times New Roman" panose="02020603050405020304" pitchFamily="18" charset="0"/>
              </a:rPr>
              <a:t>Nhà mình sát đường, họ đến</a:t>
            </a:r>
          </a:p>
          <a:p>
            <a:pPr marL="1828800" algn="just"/>
            <a:r>
              <a:rPr lang="vi-VN" i="1" dirty="0">
                <a:latin typeface="Times New Roman" panose="02020603050405020304" pitchFamily="18" charset="0"/>
                <a:cs typeface="Times New Roman" panose="02020603050405020304" pitchFamily="18" charset="0"/>
              </a:rPr>
              <a:t>Có cho thì có là bao</a:t>
            </a:r>
          </a:p>
          <a:p>
            <a:pPr marL="1828800" algn="just"/>
            <a:r>
              <a:rPr lang="vi-VN" i="1" dirty="0">
                <a:latin typeface="Times New Roman" panose="02020603050405020304" pitchFamily="18" charset="0"/>
                <a:cs typeface="Times New Roman" panose="02020603050405020304" pitchFamily="18" charset="0"/>
              </a:rPr>
              <a:t>Con không bao giờ được hỏi</a:t>
            </a:r>
          </a:p>
          <a:p>
            <a:pPr marL="1828800" algn="just"/>
            <a:r>
              <a:rPr lang="vi-VN" i="1" dirty="0">
                <a:latin typeface="Times New Roman" panose="02020603050405020304" pitchFamily="18" charset="0"/>
                <a:cs typeface="Times New Roman" panose="02020603050405020304" pitchFamily="18" charset="0"/>
              </a:rPr>
              <a:t>Quê hương họ ở nơi nào.</a:t>
            </a:r>
          </a:p>
          <a:p>
            <a:pPr marL="1828800" algn="just"/>
            <a:r>
              <a:rPr lang="vi-VN" i="1" dirty="0">
                <a:latin typeface="Times New Roman" panose="02020603050405020304" pitchFamily="18" charset="0"/>
                <a:cs typeface="Times New Roman" panose="02020603050405020304" pitchFamily="18" charset="0"/>
              </a:rPr>
              <a:t>Con chó nhà mình rất hư</a:t>
            </a:r>
          </a:p>
          <a:p>
            <a:pPr marL="1828800" algn="just"/>
            <a:r>
              <a:rPr lang="vi-VN" i="1" dirty="0">
                <a:latin typeface="Times New Roman" panose="02020603050405020304" pitchFamily="18" charset="0"/>
                <a:cs typeface="Times New Roman" panose="02020603050405020304" pitchFamily="18" charset="0"/>
              </a:rPr>
              <a:t>Cứ thấy ăn mày là cắn</a:t>
            </a:r>
          </a:p>
          <a:p>
            <a:pPr marL="1828800" algn="just"/>
            <a:r>
              <a:rPr lang="vi-VN" i="1" dirty="0">
                <a:latin typeface="Times New Roman" panose="02020603050405020304" pitchFamily="18" charset="0"/>
                <a:cs typeface="Times New Roman" panose="02020603050405020304" pitchFamily="18" charset="0"/>
              </a:rPr>
              <a:t>Con phải răn dạy nó đi</a:t>
            </a:r>
          </a:p>
          <a:p>
            <a:pPr marL="1828800" algn="just"/>
            <a:r>
              <a:rPr lang="vi-VN" i="1" dirty="0">
                <a:latin typeface="Times New Roman" panose="02020603050405020304" pitchFamily="18" charset="0"/>
                <a:cs typeface="Times New Roman" panose="02020603050405020304" pitchFamily="18" charset="0"/>
              </a:rPr>
              <a:t>Nếu không thì con đem bán.</a:t>
            </a:r>
          </a:p>
          <a:p>
            <a:pPr marL="1828800" algn="just"/>
            <a:r>
              <a:rPr lang="vi-VN" i="1" dirty="0">
                <a:latin typeface="Times New Roman" panose="02020603050405020304" pitchFamily="18" charset="0"/>
                <a:cs typeface="Times New Roman" panose="02020603050405020304" pitchFamily="18" charset="0"/>
              </a:rPr>
              <a:t>Mình tạm gọi là no ấm</a:t>
            </a:r>
          </a:p>
          <a:p>
            <a:pPr marL="1828800" algn="just"/>
            <a:r>
              <a:rPr lang="vi-VN" i="1" dirty="0">
                <a:latin typeface="Times New Roman" panose="02020603050405020304" pitchFamily="18" charset="0"/>
                <a:cs typeface="Times New Roman" panose="02020603050405020304" pitchFamily="18" charset="0"/>
              </a:rPr>
              <a:t>Ai biết cơ trời vần xoay</a:t>
            </a:r>
          </a:p>
          <a:p>
            <a:pPr marL="1828800" algn="just"/>
            <a:r>
              <a:rPr lang="vi-VN" i="1" dirty="0">
                <a:latin typeface="Times New Roman" panose="02020603050405020304" pitchFamily="18" charset="0"/>
                <a:cs typeface="Times New Roman" panose="02020603050405020304" pitchFamily="18" charset="0"/>
              </a:rPr>
              <a:t>Lòng tốt gửi vào thiên hạ</a:t>
            </a:r>
          </a:p>
          <a:p>
            <a:pPr marL="1828800" algn="just"/>
            <a:r>
              <a:rPr lang="vi-VN" i="1" dirty="0">
                <a:latin typeface="Times New Roman" panose="02020603050405020304" pitchFamily="18" charset="0"/>
                <a:cs typeface="Times New Roman" panose="02020603050405020304" pitchFamily="18" charset="0"/>
              </a:rPr>
              <a:t>Biết đâu nuôi bố sau này...</a:t>
            </a:r>
          </a:p>
          <a:p>
            <a:pPr marL="1828800" algn="just"/>
            <a:r>
              <a:rPr lang="vi-VN" i="1" dirty="0">
                <a:latin typeface="Times New Roman" panose="02020603050405020304" pitchFamily="18" charset="0"/>
                <a:cs typeface="Times New Roman" panose="02020603050405020304" pitchFamily="18" charset="0"/>
              </a:rPr>
              <a:t> (Trần Nhuận Minh)</a:t>
            </a:r>
          </a:p>
          <a:p>
            <a:pPr algn="just"/>
            <a:r>
              <a:rPr lang="vi-VN" dirty="0">
                <a:latin typeface="Times New Roman" panose="02020603050405020304" pitchFamily="18" charset="0"/>
                <a:cs typeface="Times New Roman" panose="02020603050405020304" pitchFamily="18" charset="0"/>
              </a:rPr>
              <a:t>Câu 1: Xác định thể thơ và phương thức biểu đạt chính của bài thơ?</a:t>
            </a:r>
          </a:p>
          <a:p>
            <a:pPr algn="just"/>
            <a:r>
              <a:rPr lang="vi-VN" dirty="0">
                <a:latin typeface="Times New Roman" panose="02020603050405020304" pitchFamily="18" charset="0"/>
                <a:cs typeface="Times New Roman" panose="02020603050405020304" pitchFamily="18" charset="0"/>
              </a:rPr>
              <a:t>Câu 2: Cho biết thái độ của người cha trong bài thơ qua cách nói với</a:t>
            </a:r>
          </a:p>
          <a:p>
            <a:pPr algn="just"/>
            <a:r>
              <a:rPr lang="vi-VN" dirty="0">
                <a:latin typeface="Times New Roman" panose="02020603050405020304" pitchFamily="18" charset="0"/>
                <a:cs typeface="Times New Roman" panose="02020603050405020304" pitchFamily="18" charset="0"/>
              </a:rPr>
              <a:t>con: Con không được, con không bao giờ được, con phải?</a:t>
            </a:r>
          </a:p>
          <a:p>
            <a:pPr algn="just"/>
            <a:r>
              <a:rPr lang="vi-VN" dirty="0">
                <a:latin typeface="Times New Roman" panose="02020603050405020304" pitchFamily="18" charset="0"/>
                <a:cs typeface="Times New Roman" panose="02020603050405020304" pitchFamily="18" charset="0"/>
              </a:rPr>
              <a:t>Câu 3: Tìm ít nhất 03 từ Hán Việt được sử dụng trong bài thơ? Vì sao</a:t>
            </a:r>
          </a:p>
          <a:p>
            <a:pPr algn="just"/>
            <a:r>
              <a:rPr lang="vi-VN" dirty="0">
                <a:latin typeface="Times New Roman" panose="02020603050405020304" pitchFamily="18" charset="0"/>
                <a:cs typeface="Times New Roman" panose="02020603050405020304" pitchFamily="18" charset="0"/>
              </a:rPr>
              <a:t>tác giả lại dùng từ “hành khất” mà không dùng từ “người ăn mày” trong câu thơ đầu?</a:t>
            </a:r>
          </a:p>
          <a:p>
            <a:pPr algn="just"/>
            <a:r>
              <a:rPr lang="vi-VN" dirty="0">
                <a:latin typeface="Times New Roman" panose="02020603050405020304" pitchFamily="18" charset="0"/>
                <a:cs typeface="Times New Roman" panose="02020603050405020304" pitchFamily="18" charset="0"/>
              </a:rPr>
              <a:t>Câu 4: Theo em người cha muốn dặn con điều gì?</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1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
                                            <p:txEl>
                                              <p:pRg st="13" end="13"/>
                                            </p:txEl>
                                          </p:spTgt>
                                        </p:tgtEl>
                                        <p:attrNameLst>
                                          <p:attrName>style.visibility</p:attrName>
                                        </p:attrNameLst>
                                      </p:cBhvr>
                                      <p:to>
                                        <p:strVal val="visible"/>
                                      </p:to>
                                    </p:set>
                                    <p:anim calcmode="lin" valueType="num">
                                      <p:cBhvr additive="base">
                                        <p:cTn id="8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
                                            <p:txEl>
                                              <p:pRg st="14" end="14"/>
                                            </p:txEl>
                                          </p:spTgt>
                                        </p:tgtEl>
                                        <p:attrNameLst>
                                          <p:attrName>style.visibility</p:attrName>
                                        </p:attrNameLst>
                                      </p:cBhvr>
                                      <p:to>
                                        <p:strVal val="visible"/>
                                      </p:to>
                                    </p:set>
                                    <p:anim calcmode="lin" valueType="num">
                                      <p:cBhvr additive="base">
                                        <p:cTn id="9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
                                            <p:txEl>
                                              <p:pRg st="15" end="15"/>
                                            </p:txEl>
                                          </p:spTgt>
                                        </p:tgtEl>
                                        <p:attrNameLst>
                                          <p:attrName>style.visibility</p:attrName>
                                        </p:attrNameLst>
                                      </p:cBhvr>
                                      <p:to>
                                        <p:strVal val="visible"/>
                                      </p:to>
                                    </p:set>
                                    <p:anim calcmode="lin" valueType="num">
                                      <p:cBhvr additive="base">
                                        <p:cTn id="9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5">
                                            <p:txEl>
                                              <p:pRg st="16" end="16"/>
                                            </p:txEl>
                                          </p:spTgt>
                                        </p:tgtEl>
                                        <p:attrNameLst>
                                          <p:attrName>style.visibility</p:attrName>
                                        </p:attrNameLst>
                                      </p:cBhvr>
                                      <p:to>
                                        <p:strVal val="visible"/>
                                      </p:to>
                                    </p:set>
                                    <p:anim calcmode="lin" valueType="num">
                                      <p:cBhvr additive="base">
                                        <p:cTn id="103"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5">
                                            <p:txEl>
                                              <p:pRg st="17" end="17"/>
                                            </p:txEl>
                                          </p:spTgt>
                                        </p:tgtEl>
                                        <p:attrNameLst>
                                          <p:attrName>style.visibility</p:attrName>
                                        </p:attrNameLst>
                                      </p:cBhvr>
                                      <p:to>
                                        <p:strVal val="visible"/>
                                      </p:to>
                                    </p:set>
                                    <p:anim calcmode="lin" valueType="num">
                                      <p:cBhvr additive="base">
                                        <p:cTn id="109"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5">
                                            <p:txEl>
                                              <p:pRg st="18" end="18"/>
                                            </p:txEl>
                                          </p:spTgt>
                                        </p:tgtEl>
                                        <p:attrNameLst>
                                          <p:attrName>style.visibility</p:attrName>
                                        </p:attrNameLst>
                                      </p:cBhvr>
                                      <p:to>
                                        <p:strVal val="visible"/>
                                      </p:to>
                                    </p:set>
                                    <p:anim calcmode="lin" valueType="num">
                                      <p:cBhvr additive="base">
                                        <p:cTn id="115"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5">
                                            <p:txEl>
                                              <p:pRg st="19" end="19"/>
                                            </p:txEl>
                                          </p:spTgt>
                                        </p:tgtEl>
                                        <p:attrNameLst>
                                          <p:attrName>style.visibility</p:attrName>
                                        </p:attrNameLst>
                                      </p:cBhvr>
                                      <p:to>
                                        <p:strVal val="visible"/>
                                      </p:to>
                                    </p:set>
                                    <p:anim calcmode="lin" valueType="num">
                                      <p:cBhvr additive="base">
                                        <p:cTn id="121" dur="5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5">
                                            <p:txEl>
                                              <p:pRg st="20" end="20"/>
                                            </p:txEl>
                                          </p:spTgt>
                                        </p:tgtEl>
                                        <p:attrNameLst>
                                          <p:attrName>style.visibility</p:attrName>
                                        </p:attrNameLst>
                                      </p:cBhvr>
                                      <p:to>
                                        <p:strVal val="visible"/>
                                      </p:to>
                                    </p:set>
                                    <p:anim calcmode="lin" valueType="num">
                                      <p:cBhvr additive="base">
                                        <p:cTn id="127" dur="500" fill="hold"/>
                                        <p:tgtEl>
                                          <p:spTgt spid="5">
                                            <p:txEl>
                                              <p:pRg st="20" end="2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5">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5">
                                            <p:txEl>
                                              <p:pRg st="21" end="21"/>
                                            </p:txEl>
                                          </p:spTgt>
                                        </p:tgtEl>
                                        <p:attrNameLst>
                                          <p:attrName>style.visibility</p:attrName>
                                        </p:attrNameLst>
                                      </p:cBhvr>
                                      <p:to>
                                        <p:strVal val="visible"/>
                                      </p:to>
                                    </p:set>
                                    <p:anim calcmode="lin" valueType="num">
                                      <p:cBhvr additive="base">
                                        <p:cTn id="133" dur="500" fill="hold"/>
                                        <p:tgtEl>
                                          <p:spTgt spid="5">
                                            <p:txEl>
                                              <p:pRg st="21" end="21"/>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5">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5">
                                            <p:txEl>
                                              <p:pRg st="22" end="22"/>
                                            </p:txEl>
                                          </p:spTgt>
                                        </p:tgtEl>
                                        <p:attrNameLst>
                                          <p:attrName>style.visibility</p:attrName>
                                        </p:attrNameLst>
                                      </p:cBhvr>
                                      <p:to>
                                        <p:strVal val="visible"/>
                                      </p:to>
                                    </p:set>
                                    <p:anim calcmode="lin" valueType="num">
                                      <p:cBhvr additive="base">
                                        <p:cTn id="139" dur="500" fill="hold"/>
                                        <p:tgtEl>
                                          <p:spTgt spid="5">
                                            <p:txEl>
                                              <p:pRg st="22" end="22"/>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5">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5">
                                            <p:txEl>
                                              <p:pRg st="23" end="23"/>
                                            </p:txEl>
                                          </p:spTgt>
                                        </p:tgtEl>
                                        <p:attrNameLst>
                                          <p:attrName>style.visibility</p:attrName>
                                        </p:attrNameLst>
                                      </p:cBhvr>
                                      <p:to>
                                        <p:strVal val="visible"/>
                                      </p:to>
                                    </p:set>
                                    <p:anim calcmode="lin" valueType="num">
                                      <p:cBhvr additive="base">
                                        <p:cTn id="145" dur="500" fill="hold"/>
                                        <p:tgtEl>
                                          <p:spTgt spid="5">
                                            <p:txEl>
                                              <p:pRg st="23" end="23"/>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5">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5">
                                            <p:txEl>
                                              <p:pRg st="24" end="24"/>
                                            </p:txEl>
                                          </p:spTgt>
                                        </p:tgtEl>
                                        <p:attrNameLst>
                                          <p:attrName>style.visibility</p:attrName>
                                        </p:attrNameLst>
                                      </p:cBhvr>
                                      <p:to>
                                        <p:strVal val="visible"/>
                                      </p:to>
                                    </p:set>
                                    <p:anim calcmode="lin" valueType="num">
                                      <p:cBhvr additive="base">
                                        <p:cTn id="151" dur="500" fill="hold"/>
                                        <p:tgtEl>
                                          <p:spTgt spid="5">
                                            <p:txEl>
                                              <p:pRg st="24" end="24"/>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5">
                                            <p:txEl>
                                              <p:pRg st="24" end="24"/>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5">
                                            <p:txEl>
                                              <p:pRg st="25" end="25"/>
                                            </p:txEl>
                                          </p:spTgt>
                                        </p:tgtEl>
                                        <p:attrNameLst>
                                          <p:attrName>style.visibility</p:attrName>
                                        </p:attrNameLst>
                                      </p:cBhvr>
                                      <p:to>
                                        <p:strVal val="visible"/>
                                      </p:to>
                                    </p:set>
                                    <p:anim calcmode="lin" valueType="num">
                                      <p:cBhvr additive="base">
                                        <p:cTn id="157" dur="500" fill="hold"/>
                                        <p:tgtEl>
                                          <p:spTgt spid="5">
                                            <p:txEl>
                                              <p:pRg st="25" end="25"/>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5">
                                            <p:txEl>
                                              <p:pRg st="25" end="2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609600"/>
            <a:ext cx="9154160" cy="4678204"/>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cs typeface="Times New Roman" panose="02020603050405020304" pitchFamily="18" charset="0"/>
              </a:rPr>
              <a:t> Xác định thể thơ và phương thức biểu đạt chính của bài thơ?</a:t>
            </a:r>
          </a:p>
          <a:p>
            <a:pPr algn="just"/>
            <a:r>
              <a:rPr lang="vi-VN" sz="2800" b="1" dirty="0">
                <a:latin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cs typeface="Times New Roman" panose="02020603050405020304" pitchFamily="18" charset="0"/>
              </a:rPr>
              <a:t> Cho biết thái độ của người cha trong bài thơ qua cách nói với</a:t>
            </a:r>
          </a:p>
          <a:p>
            <a:pPr algn="just"/>
            <a:r>
              <a:rPr lang="vi-VN" sz="2800" dirty="0">
                <a:latin typeface="Times New Roman" panose="02020603050405020304" pitchFamily="18" charset="0"/>
                <a:cs typeface="Times New Roman" panose="02020603050405020304" pitchFamily="18" charset="0"/>
              </a:rPr>
              <a:t>con: Con không được, con không bao giờ được, con phải?</a:t>
            </a:r>
          </a:p>
          <a:p>
            <a:pPr algn="just"/>
            <a:r>
              <a:rPr lang="vi-VN" sz="2800" b="1" dirty="0">
                <a:latin typeface="Times New Roman" panose="02020603050405020304" pitchFamily="18" charset="0"/>
                <a:cs typeface="Times New Roman" panose="02020603050405020304" pitchFamily="18" charset="0"/>
              </a:rPr>
              <a:t>Câu 3: </a:t>
            </a:r>
            <a:r>
              <a:rPr lang="vi-VN" sz="2800" dirty="0">
                <a:latin typeface="Times New Roman" panose="02020603050405020304" pitchFamily="18" charset="0"/>
                <a:cs typeface="Times New Roman" panose="02020603050405020304" pitchFamily="18" charset="0"/>
              </a:rPr>
              <a:t>Tìm ít nhất 03 từ Hán Việt được sử dụng trong bài thơ? Vì sao</a:t>
            </a:r>
          </a:p>
          <a:p>
            <a:pPr algn="just"/>
            <a:r>
              <a:rPr lang="vi-VN" sz="2800" dirty="0">
                <a:latin typeface="Times New Roman" panose="02020603050405020304" pitchFamily="18" charset="0"/>
                <a:cs typeface="Times New Roman" panose="02020603050405020304" pitchFamily="18" charset="0"/>
              </a:rPr>
              <a:t>tác giả lại dùng từ “hành khất” mà không dùng từ “người ăn mày” trong câu thơ đầu?</a:t>
            </a:r>
          </a:p>
          <a:p>
            <a:pPr algn="just"/>
            <a:r>
              <a:rPr lang="vi-VN" sz="2800" b="1" dirty="0">
                <a:latin typeface="Times New Roman" panose="02020603050405020304" pitchFamily="18" charset="0"/>
                <a:cs typeface="Times New Roman" panose="02020603050405020304" pitchFamily="18" charset="0"/>
              </a:rPr>
              <a:t>Câu 4:</a:t>
            </a:r>
            <a:r>
              <a:rPr lang="vi-VN" sz="2800" dirty="0">
                <a:latin typeface="Times New Roman" panose="02020603050405020304" pitchFamily="18" charset="0"/>
                <a:cs typeface="Times New Roman" panose="02020603050405020304" pitchFamily="18" charset="0"/>
              </a:rPr>
              <a:t> Theo em người cha muốn dặn con điều gì?</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9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609600"/>
            <a:ext cx="9154160" cy="5601533"/>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Gợi</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đáp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án</a:t>
            </a:r>
            <a:endParaRPr lang="en-US"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1:</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chữ</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endParaRPr lang="en-US"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con: </a:t>
            </a:r>
            <a:r>
              <a:rPr lang="en-US" sz="2000" i="1" dirty="0">
                <a:latin typeface="Times New Roman" panose="02020603050405020304" pitchFamily="18" charset="0"/>
                <a:cs typeface="Times New Roman" panose="02020603050405020304" pitchFamily="18" charset="0"/>
              </a:rPr>
              <a:t>Con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được, con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bao </a:t>
            </a:r>
            <a:r>
              <a:rPr lang="en-US" sz="2000" i="1" dirty="0" err="1">
                <a:latin typeface="Times New Roman" panose="02020603050405020304" pitchFamily="18" charset="0"/>
                <a:cs typeface="Times New Roman" panose="02020603050405020304" pitchFamily="18" charset="0"/>
              </a:rPr>
              <a:t>giờ</a:t>
            </a:r>
            <a:r>
              <a:rPr lang="en-US" sz="2000" i="1" dirty="0">
                <a:latin typeface="Times New Roman" panose="02020603050405020304" pitchFamily="18" charset="0"/>
                <a:cs typeface="Times New Roman" panose="02020603050405020304" pitchFamily="18" charset="0"/>
              </a:rPr>
              <a:t> được, con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mong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a:t>
            </a: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hạ</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khất</a:t>
            </a:r>
            <a:r>
              <a:rPr lang="en-US" sz="2000"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mày</a:t>
            </a:r>
            <a:r>
              <a:rPr lang="en-US" sz="2000"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khất</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mày</a:t>
            </a:r>
            <a:r>
              <a:rPr lang="en-US" sz="2000"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kém</a:t>
            </a:r>
            <a:r>
              <a:rPr lang="en-US" sz="2000" dirty="0">
                <a:latin typeface="Times New Roman" panose="02020603050405020304" pitchFamily="18" charset="0"/>
                <a:cs typeface="Times New Roman" panose="02020603050405020304" pitchFamily="18" charset="0"/>
              </a:rPr>
              <a:t> may </a:t>
            </a:r>
            <a:r>
              <a:rPr lang="en-US" sz="2000" dirty="0" err="1">
                <a:latin typeface="Times New Roman" panose="02020603050405020304" pitchFamily="18" charset="0"/>
                <a:cs typeface="Times New Roman" panose="02020603050405020304" pitchFamily="18" charset="0"/>
              </a:rPr>
              <a:t>mắn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lang thang </a:t>
            </a:r>
            <a:r>
              <a:rPr lang="en-US" sz="2000" dirty="0" err="1">
                <a:latin typeface="Times New Roman" panose="02020603050405020304" pitchFamily="18" charset="0"/>
                <a:cs typeface="Times New Roman" panose="02020603050405020304" pitchFamily="18" charset="0"/>
              </a:rPr>
              <a:t>xin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khất</a:t>
            </a:r>
            <a:r>
              <a:rPr lang="en-US" sz="2000"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may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a:t>
            </a: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4:</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sẻ</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may </a:t>
            </a:r>
            <a:r>
              <a:rPr lang="en-US" sz="2000" dirty="0" err="1">
                <a:latin typeface="Times New Roman" panose="02020603050405020304" pitchFamily="18" charset="0"/>
                <a:cs typeface="Times New Roman" panose="02020603050405020304" pitchFamily="18" charset="0"/>
              </a:rPr>
              <a:t>mắn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27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609600"/>
            <a:ext cx="9154160" cy="5324535"/>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PHIẾU HỌC TẬP SỐ 10</a:t>
            </a:r>
            <a:endParaRPr lang="en-US"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trả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hỏi</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1768475"/>
            <a:r>
              <a:rPr lang="en-US" sz="2000" i="1" dirty="0">
                <a:latin typeface="Times New Roman" panose="02020603050405020304" pitchFamily="18" charset="0"/>
                <a:cs typeface="Times New Roman" panose="02020603050405020304" pitchFamily="18" charset="0"/>
              </a:rPr>
              <a:t>Bao </a:t>
            </a:r>
            <a:r>
              <a:rPr lang="en-US" sz="2000" i="1" dirty="0" err="1">
                <a:latin typeface="Times New Roman" panose="02020603050405020304" pitchFamily="18" charset="0"/>
                <a:cs typeface="Times New Roman" panose="02020603050405020304" pitchFamily="18" charset="0"/>
              </a:rPr>
              <a:t>nhiêu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nhọc</a:t>
            </a:r>
            <a:r>
              <a:rPr lang="en-US" sz="2000" i="1" dirty="0">
                <a:latin typeface="Times New Roman" panose="02020603050405020304" pitchFamily="18" charset="0"/>
                <a:cs typeface="Times New Roman" panose="02020603050405020304" pitchFamily="18" charset="0"/>
              </a:rPr>
              <a:t> cam go</a:t>
            </a:r>
            <a:endParaRPr lang="en-US" sz="2000" dirty="0">
              <a:latin typeface="Times New Roman" panose="02020603050405020304" pitchFamily="18" charset="0"/>
              <a:cs typeface="Times New Roman" panose="02020603050405020304" pitchFamily="18" charset="0"/>
            </a:endParaRPr>
          </a:p>
          <a:p>
            <a:pPr marL="1768475"/>
            <a:r>
              <a:rPr lang="en-US" sz="2000" i="1" dirty="0" err="1">
                <a:latin typeface="Times New Roman" panose="02020603050405020304" pitchFamily="18" charset="0"/>
                <a:cs typeface="Times New Roman" panose="02020603050405020304" pitchFamily="18" charset="0"/>
              </a:rPr>
              <a:t>Đời</a:t>
            </a:r>
            <a:r>
              <a:rPr lang="en-US" sz="2000" i="1" dirty="0">
                <a:latin typeface="Times New Roman" panose="02020603050405020304" pitchFamily="18" charset="0"/>
                <a:cs typeface="Times New Roman" panose="02020603050405020304" pitchFamily="18" charset="0"/>
              </a:rPr>
              <a:t> cha </a:t>
            </a:r>
            <a:r>
              <a:rPr lang="en-US" sz="2000" i="1" dirty="0" err="1">
                <a:latin typeface="Times New Roman" panose="02020603050405020304" pitchFamily="18" charset="0"/>
                <a:cs typeface="Times New Roman" panose="02020603050405020304" pitchFamily="18" charset="0"/>
              </a:rPr>
              <a:t>chở</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nặng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đò</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gian</a:t>
            </a:r>
            <a:r>
              <a:rPr lang="en-US" sz="2000" i="1" dirty="0">
                <a:latin typeface="Times New Roman" panose="02020603050405020304" pitchFamily="18" charset="0"/>
                <a:cs typeface="Times New Roman" panose="02020603050405020304" pitchFamily="18" charset="0"/>
              </a:rPr>
              <a:t> nan!</a:t>
            </a:r>
            <a:endParaRPr lang="en-US" sz="2000" dirty="0">
              <a:latin typeface="Times New Roman" panose="02020603050405020304" pitchFamily="18" charset="0"/>
              <a:cs typeface="Times New Roman" panose="02020603050405020304" pitchFamily="18" charset="0"/>
            </a:endParaRPr>
          </a:p>
          <a:p>
            <a:pPr marL="1768475"/>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chưa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tiếng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thở</a:t>
            </a:r>
            <a:r>
              <a:rPr lang="en-US" sz="2000" i="1" dirty="0">
                <a:latin typeface="Times New Roman" panose="02020603050405020304" pitchFamily="18" charset="0"/>
                <a:cs typeface="Times New Roman" panose="02020603050405020304" pitchFamily="18" charset="0"/>
              </a:rPr>
              <a:t> than</a:t>
            </a:r>
            <a:endParaRPr lang="en-US" sz="2000" dirty="0">
              <a:latin typeface="Times New Roman" panose="02020603050405020304" pitchFamily="18" charset="0"/>
              <a:cs typeface="Times New Roman" panose="02020603050405020304" pitchFamily="18" charset="0"/>
            </a:endParaRPr>
          </a:p>
          <a:p>
            <a:pPr marL="1768475"/>
            <a:r>
              <a:rPr lang="en-US" sz="2000" i="1" dirty="0" err="1">
                <a:latin typeface="Times New Roman" panose="02020603050405020304" pitchFamily="18" charset="0"/>
                <a:cs typeface="Times New Roman" panose="02020603050405020304" pitchFamily="18" charset="0"/>
              </a:rPr>
              <a:t>Mong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khỏe</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ngoan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vui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rồi</a:t>
            </a:r>
            <a:endParaRPr lang="en-US" sz="2000" dirty="0">
              <a:latin typeface="Times New Roman" panose="02020603050405020304" pitchFamily="18" charset="0"/>
              <a:cs typeface="Times New Roman" panose="02020603050405020304" pitchFamily="18" charset="0"/>
            </a:endParaRPr>
          </a:p>
          <a:p>
            <a:pPr marL="1768475"/>
            <a:r>
              <a:rPr lang="en-US" sz="2000" i="1" dirty="0">
                <a:latin typeface="Times New Roman" panose="02020603050405020304" pitchFamily="18" charset="0"/>
                <a:cs typeface="Times New Roman" panose="02020603050405020304" pitchFamily="18" charset="0"/>
              </a:rPr>
              <a:t>Cha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rộng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trời</a:t>
            </a:r>
            <a:endParaRPr lang="en-US" sz="2000" dirty="0">
              <a:latin typeface="Times New Roman" panose="02020603050405020304" pitchFamily="18" charset="0"/>
              <a:cs typeface="Times New Roman" panose="02020603050405020304" pitchFamily="18" charset="0"/>
            </a:endParaRPr>
          </a:p>
          <a:p>
            <a:pPr marL="1768475"/>
            <a:r>
              <a:rPr lang="it-IT" sz="2000" i="1" dirty="0">
                <a:latin typeface="Times New Roman" panose="02020603050405020304" pitchFamily="18" charset="0"/>
                <a:cs typeface="Times New Roman" panose="02020603050405020304" pitchFamily="18" charset="0"/>
              </a:rPr>
              <a:t>Bao la nghĩa nặng đời đời con mang!</a:t>
            </a:r>
            <a:endParaRPr lang="en-US" sz="2000" dirty="0">
              <a:latin typeface="Times New Roman" panose="02020603050405020304" pitchFamily="18" charset="0"/>
              <a:cs typeface="Times New Roman" panose="02020603050405020304" pitchFamily="18" charset="0"/>
            </a:endParaRPr>
          </a:p>
          <a:p>
            <a:pPr marL="1768475"/>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cha - Phan Thanh </a:t>
            </a:r>
            <a:r>
              <a:rPr lang="en-US" sz="2000" i="1" dirty="0" err="1">
                <a:latin typeface="Times New Roman" panose="02020603050405020304" pitchFamily="18" charset="0"/>
                <a:cs typeface="Times New Roman" panose="02020603050405020304" pitchFamily="18" charset="0"/>
              </a:rPr>
              <a:t>Tùng</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Câu </a:t>
            </a:r>
            <a:r>
              <a:rPr lang="en-US" sz="2000" b="1" dirty="0">
                <a:latin typeface="Times New Roman" panose="02020603050405020304" pitchFamily="18" charset="0"/>
                <a:cs typeface="Times New Roman" panose="02020603050405020304" pitchFamily="18" charset="0"/>
              </a:rPr>
              <a:t>1</a:t>
            </a:r>
            <a:r>
              <a:rPr lang="vi-VN" sz="2000" dirty="0">
                <a:latin typeface="Times New Roman" panose="02020603050405020304" pitchFamily="18" charset="0"/>
                <a:cs typeface="Times New Roman" panose="02020603050405020304" pitchFamily="18" charset="0"/>
              </a:rPr>
              <a:t>:</a:t>
            </a:r>
            <a:r>
              <a:rPr lang="vi-VN"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p</a:t>
            </a:r>
            <a:r>
              <a:rPr lang="vi-VN" sz="2000" dirty="0">
                <a:latin typeface="Times New Roman" panose="02020603050405020304" pitchFamily="18" charset="0"/>
                <a:cs typeface="Times New Roman" panose="02020603050405020304" pitchFamily="18" charset="0"/>
              </a:rPr>
              <a:t>hương thức biểu đạt chính của đoạn thơ trên </a:t>
            </a:r>
            <a:r>
              <a:rPr lang="en-US" sz="2000" dirty="0">
                <a:latin typeface="Times New Roman" panose="02020603050405020304" pitchFamily="18" charset="0"/>
                <a:cs typeface="Times New Roman" panose="02020603050405020304" pitchFamily="18" charset="0"/>
              </a:rPr>
              <a:t>?</a:t>
            </a:r>
          </a:p>
          <a:p>
            <a:r>
              <a:rPr lang="vi-VN" sz="2000" b="1" dirty="0">
                <a:latin typeface="Times New Roman" panose="02020603050405020304" pitchFamily="18" charset="0"/>
                <a:cs typeface="Times New Roman" panose="02020603050405020304" pitchFamily="18" charset="0"/>
              </a:rPr>
              <a:t>Câu </a:t>
            </a:r>
            <a:r>
              <a:rPr lang="en-US" sz="2000" b="1" dirty="0">
                <a:latin typeface="Times New Roman" panose="02020603050405020304" pitchFamily="18" charset="0"/>
                <a:cs typeface="Times New Roman" panose="02020603050405020304" pitchFamily="18" charset="0"/>
              </a:rPr>
              <a:t>2</a:t>
            </a:r>
            <a:r>
              <a:rPr lang="vi-VN" sz="2000" b="1"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Trong câu thơ “</a:t>
            </a:r>
            <a:r>
              <a:rPr lang="vi-VN" sz="2000" i="1" dirty="0">
                <a:latin typeface="Times New Roman" panose="02020603050405020304" pitchFamily="18" charset="0"/>
                <a:cs typeface="Times New Roman" panose="02020603050405020304" pitchFamily="18" charset="0"/>
              </a:rPr>
              <a:t>Cha như biển rộng mây trời</a:t>
            </a:r>
            <a:r>
              <a:rPr lang="vi-VN" sz="2000" dirty="0">
                <a:latin typeface="Times New Roman" panose="02020603050405020304" pitchFamily="18" charset="0"/>
                <a:cs typeface="Times New Roman" panose="02020603050405020304" pitchFamily="18" charset="0"/>
              </a:rPr>
              <a:t>” tác giả sử dụng biện pháp </a:t>
            </a:r>
            <a:r>
              <a:rPr lang="en-US" sz="2000" dirty="0" err="1">
                <a:latin typeface="Times New Roman" panose="02020603050405020304" pitchFamily="18" charset="0"/>
                <a:cs typeface="Times New Roman" panose="02020603050405020304" pitchFamily="18" charset="0"/>
              </a:rPr>
              <a:t>tu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vi-VN" sz="2000" dirty="0">
                <a:latin typeface="Times New Roman" panose="02020603050405020304" pitchFamily="18" charset="0"/>
                <a:cs typeface="Times New Roman" panose="02020603050405020304" pitchFamily="18" charset="0"/>
              </a:rPr>
              <a:t> có tác dụng </a:t>
            </a:r>
            <a:r>
              <a:rPr lang="en-US" sz="2000" dirty="0" err="1">
                <a:latin typeface="Times New Roman" panose="02020603050405020304" pitchFamily="18" charset="0"/>
                <a:cs typeface="Times New Roman" panose="02020603050405020304" pitchFamily="18" charset="0"/>
              </a:rPr>
              <a:t>gì</a:t>
            </a:r>
            <a:r>
              <a:rPr lang="vi-VN"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 </a:t>
            </a:r>
            <a:r>
              <a:rPr lang="vi-VN" sz="2000" dirty="0">
                <a:latin typeface="Times New Roman" panose="02020603050405020304" pitchFamily="18" charset="0"/>
                <a:cs typeface="Times New Roman" panose="02020603050405020304" pitchFamily="18" charset="0"/>
              </a:rPr>
              <a:t>Hai câu thơ sau thể hiện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cha</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chưa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tiếng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thở</a:t>
            </a:r>
            <a:r>
              <a:rPr lang="en-US" sz="2000" i="1" dirty="0">
                <a:latin typeface="Times New Roman" panose="02020603050405020304" pitchFamily="18" charset="0"/>
                <a:cs typeface="Times New Roman" panose="02020603050405020304" pitchFamily="18" charset="0"/>
              </a:rPr>
              <a:t> than</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khỏe</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ngoan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vui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rồi</a:t>
            </a:r>
            <a:r>
              <a:rPr lang="vi-VN"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4.</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h</a:t>
            </a:r>
            <a:r>
              <a:rPr lang="vi-VN" sz="2000" dirty="0">
                <a:latin typeface="Times New Roman" panose="02020603050405020304" pitchFamily="18" charset="0"/>
                <a:cs typeface="Times New Roman" panose="02020603050405020304" pitchFamily="18" charset="0"/>
              </a:rPr>
              <a:t>ãy cho biết thông điệp mà tác giả muốn gửi gắm qua </a:t>
            </a:r>
            <a:r>
              <a:rPr lang="en-US" sz="2000" dirty="0" err="1">
                <a:latin typeface="Times New Roman" panose="02020603050405020304" pitchFamily="18" charset="0"/>
                <a:cs typeface="Times New Roman" panose="02020603050405020304" pitchFamily="18" charset="0"/>
              </a:rPr>
              <a:t>đoạn</a:t>
            </a:r>
            <a:r>
              <a:rPr lang="vi-VN" sz="2000" dirty="0">
                <a:latin typeface="Times New Roman" panose="02020603050405020304" pitchFamily="18" charset="0"/>
                <a:cs typeface="Times New Roman" panose="02020603050405020304" pitchFamily="18" charset="0"/>
              </a:rPr>
              <a:t> 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p>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5</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vi-VN" sz="2000" dirty="0">
                <a:latin typeface="Times New Roman" panose="02020603050405020304" pitchFamily="18" charset="0"/>
                <a:cs typeface="Times New Roman" panose="02020603050405020304" pitchFamily="18" charset="0"/>
              </a:rPr>
              <a:t> bày ngắn gọn suy nghĩ của em về vai trò của người cha  trong gia đình</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66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5" end="15"/>
                                            </p:txEl>
                                          </p:spTgt>
                                        </p:tgtEl>
                                        <p:attrNameLst>
                                          <p:attrName>style.visibility</p:attrName>
                                        </p:attrNameLst>
                                      </p:cBhvr>
                                      <p:to>
                                        <p:strVal val="visible"/>
                                      </p:to>
                                    </p:set>
                                    <p:anim calcmode="lin" valueType="num">
                                      <p:cBhvr additive="base">
                                        <p:cTn id="13"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 calcmode="lin" valueType="num">
                                      <p:cBhvr additive="base">
                                        <p:cTn id="6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0" end="10"/>
                                            </p:txEl>
                                          </p:spTgt>
                                        </p:tgtEl>
                                        <p:attrNameLst>
                                          <p:attrName>style.visibility</p:attrName>
                                        </p:attrNameLst>
                                      </p:cBhvr>
                                      <p:to>
                                        <p:strVal val="visible"/>
                                      </p:to>
                                    </p:set>
                                    <p:anim calcmode="lin" valueType="num">
                                      <p:cBhvr additive="base">
                                        <p:cTn id="7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1" end="11"/>
                                            </p:txEl>
                                          </p:spTgt>
                                        </p:tgtEl>
                                        <p:attrNameLst>
                                          <p:attrName>style.visibility</p:attrName>
                                        </p:attrNameLst>
                                      </p:cBhvr>
                                      <p:to>
                                        <p:strVal val="visible"/>
                                      </p:to>
                                    </p:set>
                                    <p:anim calcmode="lin" valueType="num">
                                      <p:cBhvr additive="base">
                                        <p:cTn id="7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
                                            <p:txEl>
                                              <p:pRg st="12" end="12"/>
                                            </p:txEl>
                                          </p:spTgt>
                                        </p:tgtEl>
                                        <p:attrNameLst>
                                          <p:attrName>style.visibility</p:attrName>
                                        </p:attrNameLst>
                                      </p:cBhvr>
                                      <p:to>
                                        <p:strVal val="visible"/>
                                      </p:to>
                                    </p:set>
                                    <p:anim calcmode="lin" valueType="num">
                                      <p:cBhvr additive="base">
                                        <p:cTn id="8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
                                            <p:txEl>
                                              <p:pRg st="13" end="13"/>
                                            </p:txEl>
                                          </p:spTgt>
                                        </p:tgtEl>
                                        <p:attrNameLst>
                                          <p:attrName>style.visibility</p:attrName>
                                        </p:attrNameLst>
                                      </p:cBhvr>
                                      <p:to>
                                        <p:strVal val="visible"/>
                                      </p:to>
                                    </p:set>
                                    <p:anim calcmode="lin" valueType="num">
                                      <p:cBhvr additive="base">
                                        <p:cTn id="91"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
                                            <p:txEl>
                                              <p:pRg st="14" end="14"/>
                                            </p:txEl>
                                          </p:spTgt>
                                        </p:tgtEl>
                                        <p:attrNameLst>
                                          <p:attrName>style.visibility</p:attrName>
                                        </p:attrNameLst>
                                      </p:cBhvr>
                                      <p:to>
                                        <p:strVal val="visible"/>
                                      </p:to>
                                    </p:set>
                                    <p:anim calcmode="lin" valueType="num">
                                      <p:cBhvr additive="base">
                                        <p:cTn id="9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152400" y="685800"/>
            <a:ext cx="9067800" cy="5878532"/>
          </a:xfrm>
          <a:prstGeom prst="rect">
            <a:avLst/>
          </a:prstGeom>
          <a:noFill/>
        </p:spPr>
        <p:txBody>
          <a:bodyPr wrap="square" rtlCol="0">
            <a:spAutoFit/>
          </a:bodyPr>
          <a:lstStyle/>
          <a:p>
            <a:pPr algn="ctr"/>
            <a:r>
              <a:rPr lang="nl-NL" sz="2000" b="1" dirty="0">
                <a:latin typeface="Times New Roman" panose="02020603050405020304" pitchFamily="18" charset="0"/>
                <a:cs typeface="Times New Roman" panose="02020603050405020304" pitchFamily="18" charset="0"/>
              </a:rPr>
              <a:t>PHIẾU HỌC TẬP SỐ 3</a:t>
            </a:r>
            <a:endParaRPr lang="en-US"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trả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hỏi</a:t>
            </a: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TREO BIỂN</a:t>
            </a:r>
            <a:endParaRPr lang="en-US" sz="24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1. Ở một cửa hàng bán cá làm cái biển, đề mấy chữ to tướng:</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 Ở đây có bán cá tươi” </a:t>
            </a:r>
            <a:r>
              <a:rPr lang="vi-VN" sz="2000" i="1" baseline="30000" dirty="0">
                <a:latin typeface="Times New Roman" panose="02020603050405020304" pitchFamily="18" charset="0"/>
                <a:cs typeface="Times New Roman" panose="02020603050405020304" pitchFamily="18" charset="0"/>
              </a:rPr>
              <a:t>[1]</a:t>
            </a:r>
            <a:r>
              <a:rPr lang="vi-VN"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Vừa </a:t>
            </a:r>
            <a:r>
              <a:rPr lang="vi-VN" sz="2000" i="1" u="sng" dirty="0">
                <a:latin typeface="Times New Roman" panose="02020603050405020304" pitchFamily="18" charset="0"/>
                <a:cs typeface="Times New Roman" panose="02020603050405020304" pitchFamily="18" charset="0"/>
                <a:hlinkClick r:id="rId2"/>
              </a:rPr>
              <a:t>treo biển</a:t>
            </a:r>
            <a:r>
              <a:rPr lang="vi-VN" sz="2000" i="1" dirty="0">
                <a:latin typeface="Times New Roman" panose="02020603050405020304" pitchFamily="18" charset="0"/>
                <a:cs typeface="Times New Roman" panose="02020603050405020304" pitchFamily="18" charset="0"/>
              </a:rPr>
              <a:t> lên, có người qua đường xem, cười bảo:</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a:t>
            </a:r>
            <a:r>
              <a:rPr lang="vi-VN" sz="2000" i="1" dirty="0">
                <a:latin typeface="Times New Roman" panose="02020603050405020304" pitchFamily="18" charset="0"/>
                <a:cs typeface="Times New Roman" panose="02020603050405020304" pitchFamily="18" charset="0"/>
              </a:rPr>
              <a:t> Nhà này xưa nay quen bá cá ươn </a:t>
            </a:r>
            <a:r>
              <a:rPr lang="vi-VN" sz="2000" i="1" baseline="30000" dirty="0">
                <a:latin typeface="Times New Roman" panose="02020603050405020304" pitchFamily="18" charset="0"/>
                <a:cs typeface="Times New Roman" panose="02020603050405020304" pitchFamily="18" charset="0"/>
              </a:rPr>
              <a:t>[2]</a:t>
            </a:r>
            <a:r>
              <a:rPr lang="vi-VN" sz="2000" i="1" dirty="0">
                <a:latin typeface="Times New Roman" panose="02020603050405020304" pitchFamily="18" charset="0"/>
                <a:cs typeface="Times New Roman" panose="02020603050405020304" pitchFamily="18" charset="0"/>
              </a:rPr>
              <a:t> hay sao mà bây giờ lại phải đề biển là “bán cá tươi”?</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Chủ cửa hàng nghe nói thế, xóa ngay chữ “tươi” đi.</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2. Hôm sau, có người khác đến mua cá, cũng nhìn lên biển, cười bảo:</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Người ta chẳng nhẽ đến hàng hoa mua cá hay sao mà phải đề là “ở đây”!</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Chủ cửa hàng nghe nói, bỏ ngay hai chữ “ở đây” đi.</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3. Cách vài hôm lại có một người khác đến mua cá, cũng nhìn lên biển, cười bảo:</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a:t>
            </a:r>
            <a:r>
              <a:rPr lang="vi-VN" sz="2000" i="1" dirty="0">
                <a:latin typeface="Times New Roman" panose="02020603050405020304" pitchFamily="18" charset="0"/>
                <a:cs typeface="Times New Roman" panose="02020603050405020304" pitchFamily="18" charset="0"/>
              </a:rPr>
              <a:t> Ở đây chẳng bán cá thì bầy cá ra để khoe hay sao mà phải đề là “có bán”?</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Chủ cửa hàng nghe nói, lại bỏ ngay hai chữ “có bán” đi. Thành ra treo trên biển chỉ còn mỗi một chữ “cá”. Anh ta nghĩ bụng chắc từ bây giờ không còn ai bắt bẻ </a:t>
            </a:r>
            <a:r>
              <a:rPr lang="vi-VN" sz="2000" i="1" baseline="30000" dirty="0">
                <a:latin typeface="Times New Roman" panose="02020603050405020304" pitchFamily="18" charset="0"/>
                <a:cs typeface="Times New Roman" panose="02020603050405020304" pitchFamily="18" charset="0"/>
              </a:rPr>
              <a:t>[3]</a:t>
            </a:r>
            <a:r>
              <a:rPr lang="vi-VN" sz="2000" i="1" dirty="0">
                <a:latin typeface="Times New Roman" panose="02020603050405020304" pitchFamily="18" charset="0"/>
                <a:cs typeface="Times New Roman" panose="02020603050405020304" pitchFamily="18" charset="0"/>
              </a:rPr>
              <a:t> gì nữa.</a:t>
            </a:r>
            <a:endParaRPr lang="en-US" sz="20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55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609600"/>
            <a:ext cx="9154160" cy="5570756"/>
          </a:xfrm>
          <a:prstGeom prst="rect">
            <a:avLst/>
          </a:prstGeom>
          <a:noFill/>
        </p:spPr>
        <p:txBody>
          <a:bodyPr wrap="square" rtlCol="0">
            <a:spAutoFit/>
          </a:bodyPr>
          <a:lstStyle/>
          <a:p>
            <a:pPr algn="ctr"/>
            <a:r>
              <a:rPr lang="vi-VN" sz="2400" b="1" dirty="0">
                <a:latin typeface="Times New Roman" panose="02020603050405020304" pitchFamily="18" charset="0"/>
                <a:cs typeface="Times New Roman" panose="02020603050405020304" pitchFamily="18" charset="0"/>
              </a:rPr>
              <a:t>Gợi ý trả lời</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a:t>
            </a:r>
            <a:r>
              <a:rPr lang="en-US" sz="2400" b="1"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Phương thức biểu đạt chính của đoạn thơ trên là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r>
              <a:rPr lang="vi-VN" sz="2400" dirty="0">
                <a:latin typeface="Times New Roman" panose="02020603050405020304" pitchFamily="18" charset="0"/>
                <a:cs typeface="Times New Roman" panose="02020603050405020304" pitchFamily="18" charset="0"/>
              </a:rPr>
              <a:t>Trong câu thơ “</a:t>
            </a:r>
            <a:r>
              <a:rPr lang="vi-VN" sz="2400" i="1" dirty="0">
                <a:latin typeface="Times New Roman" panose="02020603050405020304" pitchFamily="18" charset="0"/>
                <a:cs typeface="Times New Roman" panose="02020603050405020304" pitchFamily="18" charset="0"/>
              </a:rPr>
              <a:t>Cha như biển rộng mây trời</a:t>
            </a:r>
            <a:r>
              <a:rPr lang="vi-VN" sz="2400" dirty="0">
                <a:latin typeface="Times New Roman" panose="02020603050405020304" pitchFamily="18" charset="0"/>
                <a:cs typeface="Times New Roman" panose="02020603050405020304" pitchFamily="18" charset="0"/>
              </a:rPr>
              <a:t>” tác giả sử dụng biện pháp so sánh</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àm nổi bật công lao của người cha</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 </a:t>
            </a:r>
            <a:r>
              <a:rPr lang="vi-VN" sz="2400" dirty="0">
                <a:latin typeface="Times New Roman" panose="02020603050405020304" pitchFamily="18" charset="0"/>
                <a:cs typeface="Times New Roman" panose="02020603050405020304" pitchFamily="18" charset="0"/>
              </a:rPr>
              <a:t>Hai câu thơ sau thể hiện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Hãy biết trân trọng những hi sinh, những yêu thương của cha dành cho con</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Cha là trụ cột trong gia đình, là chỗ dựa vững chắc cho mọi thành viên ....</a:t>
            </a:r>
            <a:endParaRPr lang="en-US" sz="24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29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609600"/>
            <a:ext cx="9154160" cy="954107"/>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PHIẾU HỌC TẬP SỐ 11</a:t>
            </a:r>
          </a:p>
          <a:p>
            <a:pPr algn="ctr"/>
            <a:endParaRPr lang="en-US" dirty="0"/>
          </a:p>
          <a:p>
            <a:pPr algn="ctr"/>
            <a:endParaRPr lang="en-US" sz="20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65F1D6C6-D147-43AE-9EED-5D06100B54E1}"/>
              </a:ext>
            </a:extLst>
          </p:cNvPr>
          <p:cNvGraphicFramePr>
            <a:graphicFrameLocks noGrp="1"/>
          </p:cNvGraphicFramePr>
          <p:nvPr>
            <p:extLst>
              <p:ext uri="{D42A27DB-BD31-4B8C-83A1-F6EECF244321}">
                <p14:modId xmlns:p14="http://schemas.microsoft.com/office/powerpoint/2010/main" val="3610378142"/>
              </p:ext>
            </p:extLst>
          </p:nvPr>
        </p:nvGraphicFramePr>
        <p:xfrm>
          <a:off x="86360" y="1103507"/>
          <a:ext cx="8829039" cy="5775960"/>
        </p:xfrm>
        <a:graphic>
          <a:graphicData uri="http://schemas.openxmlformats.org/drawingml/2006/table">
            <a:tbl>
              <a:tblPr firstRow="1" firstCol="1" bandRow="1"/>
              <a:tblGrid>
                <a:gridCol w="8829039">
                  <a:extLst>
                    <a:ext uri="{9D8B030D-6E8A-4147-A177-3AD203B41FA5}">
                      <a16:colId xmlns:a16="http://schemas.microsoft.com/office/drawing/2014/main" val="422440728"/>
                    </a:ext>
                  </a:extLst>
                </a:gridCol>
              </a:tblGrid>
              <a:tr h="4943631">
                <a:tc>
                  <a:txBody>
                    <a:bodyPr/>
                    <a:lstStyle/>
                    <a:p>
                      <a:pPr marL="0" marR="0" indent="457200" algn="ctr">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SANG NĂM CON LÊN BẢY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trả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Sang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Cha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lon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ton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nhảy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Mai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xửa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Bao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197441"/>
                  </a:ext>
                </a:extLst>
              </a:tr>
            </a:tbl>
          </a:graphicData>
        </a:graphic>
      </p:graphicFrame>
    </p:spTree>
    <p:extLst>
      <p:ext uri="{BB962C8B-B14F-4D97-AF65-F5344CB8AC3E}">
        <p14:creationId xmlns:p14="http://schemas.microsoft.com/office/powerpoint/2010/main" val="375766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609600"/>
            <a:ext cx="9154160" cy="954107"/>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PHIẾU HỌC TẬP SỐ 11</a:t>
            </a:r>
          </a:p>
          <a:p>
            <a:pPr algn="ctr"/>
            <a:endParaRPr lang="en-US" dirty="0"/>
          </a:p>
          <a:p>
            <a:pPr algn="ctr"/>
            <a:endParaRPr lang="en-US" sz="20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65F1D6C6-D147-43AE-9EED-5D06100B54E1}"/>
              </a:ext>
            </a:extLst>
          </p:cNvPr>
          <p:cNvGraphicFramePr>
            <a:graphicFrameLocks noGrp="1"/>
          </p:cNvGraphicFramePr>
          <p:nvPr>
            <p:extLst>
              <p:ext uri="{D42A27DB-BD31-4B8C-83A1-F6EECF244321}">
                <p14:modId xmlns:p14="http://schemas.microsoft.com/office/powerpoint/2010/main" val="1834080399"/>
              </p:ext>
            </p:extLst>
          </p:nvPr>
        </p:nvGraphicFramePr>
        <p:xfrm>
          <a:off x="86360" y="914400"/>
          <a:ext cx="8829039" cy="5852160"/>
        </p:xfrm>
        <a:graphic>
          <a:graphicData uri="http://schemas.openxmlformats.org/drawingml/2006/table">
            <a:tbl>
              <a:tblPr firstRow="1" firstCol="1" bandRow="1"/>
              <a:tblGrid>
                <a:gridCol w="8829039">
                  <a:extLst>
                    <a:ext uri="{9D8B030D-6E8A-4147-A177-3AD203B41FA5}">
                      <a16:colId xmlns:a16="http://schemas.microsoft.com/office/drawing/2014/main" val="422440728"/>
                    </a:ext>
                  </a:extLst>
                </a:gridCol>
              </a:tblGrid>
              <a:tr h="4943631">
                <a:tc>
                  <a:txBody>
                    <a:bodyPr/>
                    <a:lstStyle/>
                    <a:p>
                      <a:pPr marL="1828800" marR="0" algn="just">
                        <a:spcBef>
                          <a:spcPts val="0"/>
                        </a:spcBef>
                        <a:spcAft>
                          <a:spcPts val="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marR="0" algn="just">
                        <a:spcBef>
                          <a:spcPts val="0"/>
                        </a:spcBef>
                        <a:spcAft>
                          <a:spcPts val="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Minh)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6</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5-7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197441"/>
                  </a:ext>
                </a:extLst>
              </a:tr>
            </a:tbl>
          </a:graphicData>
        </a:graphic>
      </p:graphicFrame>
    </p:spTree>
    <p:extLst>
      <p:ext uri="{BB962C8B-B14F-4D97-AF65-F5344CB8AC3E}">
        <p14:creationId xmlns:p14="http://schemas.microsoft.com/office/powerpoint/2010/main" val="135425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609600"/>
            <a:ext cx="9154160" cy="5632311"/>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ý trả </a:t>
            </a:r>
            <a:r>
              <a:rPr lang="en-US" sz="2400" b="1" dirty="0" err="1">
                <a:latin typeface="Times New Roman" panose="02020603050405020304" pitchFamily="18" charset="0"/>
                <a:cs typeface="Times New Roman" panose="02020603050405020304" pitchFamily="18" charset="0"/>
              </a:rPr>
              <a:t>lời</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bay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bay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 </a:t>
            </a:r>
            <a:r>
              <a:rPr lang="en-US" sz="2400" dirty="0">
                <a:latin typeface="Times New Roman" panose="02020603050405020304" pitchFamily="18" charset="0"/>
                <a:cs typeface="Times New Roman" panose="02020603050405020304" pitchFamily="18" charset="0"/>
              </a:rPr>
              <a:t>Qua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ấu</a:t>
            </a:r>
            <a:r>
              <a:rPr lang="en-US" sz="2400" dirty="0">
                <a:latin typeface="Times New Roman" panose="02020603050405020304" pitchFamily="18" charset="0"/>
                <a:cs typeface="Times New Roman" panose="02020603050405020304" pitchFamily="18" charset="0"/>
              </a:rPr>
              <a:t> - Con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được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5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609600"/>
            <a:ext cx="9154160" cy="5632311"/>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con: Khi con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7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6.</a:t>
            </a:r>
            <a:r>
              <a:rPr lang="en-US" sz="2400" dirty="0">
                <a:latin typeface="Times New Roman" panose="02020603050405020304" pitchFamily="18" charset="0"/>
                <a:cs typeface="Times New Roman" panose="02020603050405020304" pitchFamily="18" charset="0"/>
              </a:rPr>
              <a:t> Gia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Gia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43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609600"/>
            <a:ext cx="9154160" cy="6063198"/>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PHIẾU HỌC TẬP SỐ 12</a:t>
            </a:r>
            <a:endParaRPr lang="en-US"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Đọc đoạn thơ sau và trả lời câu hỏi </a:t>
            </a:r>
            <a:endParaRPr lang="en-US" sz="2000" dirty="0">
              <a:latin typeface="Times New Roman" panose="02020603050405020304" pitchFamily="18" charset="0"/>
              <a:cs typeface="Times New Roman" panose="02020603050405020304" pitchFamily="18" charset="0"/>
            </a:endParaRPr>
          </a:p>
          <a:p>
            <a:pPr marL="1889125"/>
            <a:r>
              <a:rPr lang="vi-VN" sz="2000" i="1" dirty="0">
                <a:latin typeface="Times New Roman" panose="02020603050405020304" pitchFamily="18" charset="0"/>
                <a:cs typeface="Times New Roman" panose="02020603050405020304" pitchFamily="18" charset="0"/>
              </a:rPr>
              <a:t>Không có gì tự đến đâu con</a:t>
            </a:r>
            <a:endParaRPr lang="en-US" sz="2000" dirty="0">
              <a:latin typeface="Times New Roman" panose="02020603050405020304" pitchFamily="18" charset="0"/>
              <a:cs typeface="Times New Roman" panose="02020603050405020304" pitchFamily="18" charset="0"/>
            </a:endParaRPr>
          </a:p>
          <a:p>
            <a:pPr marL="1889125"/>
            <a:r>
              <a:rPr lang="vi-VN" sz="2000" i="1" dirty="0">
                <a:latin typeface="Times New Roman" panose="02020603050405020304" pitchFamily="18" charset="0"/>
                <a:cs typeface="Times New Roman" panose="02020603050405020304" pitchFamily="18" charset="0"/>
              </a:rPr>
              <a:t>Quả muốn ngọt phải tháng ngày tích nhựa</a:t>
            </a:r>
            <a:endParaRPr lang="en-US" sz="2000" dirty="0">
              <a:latin typeface="Times New Roman" panose="02020603050405020304" pitchFamily="18" charset="0"/>
              <a:cs typeface="Times New Roman" panose="02020603050405020304" pitchFamily="18" charset="0"/>
            </a:endParaRPr>
          </a:p>
          <a:p>
            <a:pPr marL="1889125"/>
            <a:r>
              <a:rPr lang="vi-VN" sz="2000" i="1" dirty="0">
                <a:latin typeface="Times New Roman" panose="02020603050405020304" pitchFamily="18" charset="0"/>
                <a:cs typeface="Times New Roman" panose="02020603050405020304" pitchFamily="18" charset="0"/>
              </a:rPr>
              <a:t>Hoa sẽ thơm khi trải qua nắng lửa</a:t>
            </a:r>
            <a:endParaRPr lang="en-US" sz="2000" dirty="0">
              <a:latin typeface="Times New Roman" panose="02020603050405020304" pitchFamily="18" charset="0"/>
              <a:cs typeface="Times New Roman" panose="02020603050405020304" pitchFamily="18" charset="0"/>
            </a:endParaRPr>
          </a:p>
          <a:p>
            <a:pPr marL="1889125"/>
            <a:r>
              <a:rPr lang="vi-VN" sz="2000" i="1" dirty="0">
                <a:latin typeface="Times New Roman" panose="02020603050405020304" pitchFamily="18" charset="0"/>
                <a:cs typeface="Times New Roman" panose="02020603050405020304" pitchFamily="18" charset="0"/>
              </a:rPr>
              <a:t>Mùa bội thu trải một nắng hai sương.</a:t>
            </a:r>
            <a:endParaRPr lang="en-US" sz="2000" dirty="0">
              <a:latin typeface="Times New Roman" panose="02020603050405020304" pitchFamily="18" charset="0"/>
              <a:cs typeface="Times New Roman" panose="02020603050405020304" pitchFamily="18" charset="0"/>
            </a:endParaRPr>
          </a:p>
          <a:p>
            <a:pPr marL="1889125"/>
            <a:r>
              <a:rPr lang="vi-VN" sz="2000" i="1" dirty="0">
                <a:latin typeface="Times New Roman" panose="02020603050405020304" pitchFamily="18" charset="0"/>
                <a:cs typeface="Times New Roman" panose="02020603050405020304" pitchFamily="18" charset="0"/>
              </a:rPr>
              <a:t>Không có gì tự đến, dẫu bình thường</a:t>
            </a:r>
            <a:endParaRPr lang="en-US" sz="2000" dirty="0">
              <a:latin typeface="Times New Roman" panose="02020603050405020304" pitchFamily="18" charset="0"/>
              <a:cs typeface="Times New Roman" panose="02020603050405020304" pitchFamily="18" charset="0"/>
            </a:endParaRPr>
          </a:p>
          <a:p>
            <a:pPr marL="1889125"/>
            <a:r>
              <a:rPr lang="vi-VN" sz="2000" i="1" dirty="0">
                <a:latin typeface="Times New Roman" panose="02020603050405020304" pitchFamily="18" charset="0"/>
                <a:cs typeface="Times New Roman" panose="02020603050405020304" pitchFamily="18" charset="0"/>
              </a:rPr>
              <a:t>Phải bằng cả đôi tay và nghị lực.</a:t>
            </a:r>
            <a:endParaRPr lang="en-US" sz="2000" dirty="0">
              <a:latin typeface="Times New Roman" panose="02020603050405020304" pitchFamily="18" charset="0"/>
              <a:cs typeface="Times New Roman" panose="02020603050405020304" pitchFamily="18" charset="0"/>
            </a:endParaRPr>
          </a:p>
          <a:p>
            <a:pPr marL="1889125"/>
            <a:r>
              <a:rPr lang="vi-VN" sz="2000" i="1" dirty="0">
                <a:latin typeface="Times New Roman" panose="02020603050405020304" pitchFamily="18" charset="0"/>
                <a:cs typeface="Times New Roman" panose="02020603050405020304" pitchFamily="18" charset="0"/>
              </a:rPr>
              <a:t>Như con chim suốt ngày chọn hạt</a:t>
            </a:r>
            <a:endParaRPr lang="en-US" sz="2000" dirty="0">
              <a:latin typeface="Times New Roman" panose="02020603050405020304" pitchFamily="18" charset="0"/>
              <a:cs typeface="Times New Roman" panose="02020603050405020304" pitchFamily="18" charset="0"/>
            </a:endParaRPr>
          </a:p>
          <a:p>
            <a:pPr marL="1889125"/>
            <a:r>
              <a:rPr lang="vi-VN" sz="2000" i="1" dirty="0">
                <a:latin typeface="Times New Roman" panose="02020603050405020304" pitchFamily="18" charset="0"/>
                <a:cs typeface="Times New Roman" panose="02020603050405020304" pitchFamily="18" charset="0"/>
              </a:rPr>
              <a:t>Năm tháng bao dung nhưng khắc nghiệt lạ kỳ.</a:t>
            </a:r>
            <a:endParaRPr lang="en-US" sz="2000" dirty="0">
              <a:latin typeface="Times New Roman" panose="02020603050405020304" pitchFamily="18" charset="0"/>
              <a:cs typeface="Times New Roman" panose="02020603050405020304" pitchFamily="18" charset="0"/>
            </a:endParaRPr>
          </a:p>
          <a:p>
            <a:pPr marL="1889125"/>
            <a:r>
              <a:rPr lang="vi-VN" sz="2000" i="1" dirty="0">
                <a:latin typeface="Times New Roman" panose="02020603050405020304" pitchFamily="18" charset="0"/>
                <a:cs typeface="Times New Roman" panose="02020603050405020304" pitchFamily="18" charset="0"/>
              </a:rPr>
              <a:t>(Không có gì tự đến đâu con - Nguyễn Đăng Tấn) </a:t>
            </a:r>
            <a:endParaRPr lang="en-US"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Câu 1. </a:t>
            </a:r>
            <a:r>
              <a:rPr lang="vi-VN" sz="2000" dirty="0">
                <a:latin typeface="Times New Roman" panose="02020603050405020304" pitchFamily="18" charset="0"/>
                <a:cs typeface="Times New Roman" panose="02020603050405020304" pitchFamily="18" charset="0"/>
              </a:rPr>
              <a:t> Xác định phương thức biểu đạt chính của đoạn thơ.</a:t>
            </a:r>
            <a:endParaRPr lang="en-US"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Câu 2. </a:t>
            </a:r>
            <a:r>
              <a:rPr lang="vi-VN" sz="2000" dirty="0">
                <a:latin typeface="Times New Roman" panose="02020603050405020304" pitchFamily="18" charset="0"/>
                <a:cs typeface="Times New Roman" panose="02020603050405020304" pitchFamily="18" charset="0"/>
              </a:rPr>
              <a:t>Bài thơ là lời nhắn nhủ của ai nói với ai? </a:t>
            </a:r>
            <a:endParaRPr lang="en-US"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Câu 3. </a:t>
            </a:r>
            <a:r>
              <a:rPr lang="vi-VN" sz="2000" dirty="0">
                <a:latin typeface="Times New Roman" panose="02020603050405020304" pitchFamily="18" charset="0"/>
                <a:cs typeface="Times New Roman" panose="02020603050405020304" pitchFamily="18" charset="0"/>
              </a:rPr>
              <a:t>Trong câu thơ “Mùa bội thu trải một nắng hai sương”. Thành ngữ “ Một nắng hai sương” có ý nghĩa gì?</a:t>
            </a:r>
            <a:endParaRPr lang="en-US"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Câu 4.</a:t>
            </a:r>
            <a:r>
              <a:rPr lang="vi-VN" sz="2000" dirty="0">
                <a:latin typeface="Times New Roman" panose="02020603050405020304" pitchFamily="18" charset="0"/>
                <a:cs typeface="Times New Roman" panose="02020603050405020304" pitchFamily="18" charset="0"/>
              </a:rPr>
              <a:t> Em hiểu như thế nào về câu thơ: Quả muốn ngọt phải tháng ngày tích nhựa?</a:t>
            </a:r>
            <a:endParaRPr lang="en-US"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Câu 5. </a:t>
            </a:r>
            <a:r>
              <a:rPr lang="vi-VN" sz="2000" dirty="0">
                <a:latin typeface="Times New Roman" panose="02020603050405020304" pitchFamily="18" charset="0"/>
                <a:cs typeface="Times New Roman" panose="02020603050405020304" pitchFamily="18" charset="0"/>
              </a:rPr>
              <a:t>Ý nghĩa của cách kết thức bài thơ: Nhớ nghe con!</a:t>
            </a:r>
            <a:endParaRPr lang="en-US"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Câu 6. </a:t>
            </a:r>
            <a:r>
              <a:rPr lang="vi-VN" sz="2000" dirty="0">
                <a:latin typeface="Times New Roman" panose="02020603050405020304" pitchFamily="18" charset="0"/>
                <a:cs typeface="Times New Roman" panose="02020603050405020304" pitchFamily="18" charset="0"/>
              </a:rPr>
              <a:t>Em có cảm nhận gì về nỗi lòng của cha mẹ được gửi gắm qua đoạn thơ?</a:t>
            </a:r>
            <a:endParaRPr lang="en-US" sz="20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24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609600"/>
            <a:ext cx="9154160" cy="4647426"/>
          </a:xfrm>
          <a:prstGeom prst="rect">
            <a:avLst/>
          </a:prstGeom>
          <a:noFill/>
        </p:spPr>
        <p:txBody>
          <a:bodyPr wrap="square" rtlCol="0">
            <a:spAutoFit/>
          </a:bodyPr>
          <a:lstStyle/>
          <a:p>
            <a:pPr algn="ctr"/>
            <a:r>
              <a:rPr lang="vi-VN" sz="2400" b="1" dirty="0">
                <a:latin typeface="Times New Roman" panose="02020603050405020304" pitchFamily="18" charset="0"/>
                <a:cs typeface="Times New Roman" panose="02020603050405020304" pitchFamily="18" charset="0"/>
              </a:rPr>
              <a:t>Gợi ý trả lời</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1. </a:t>
            </a:r>
            <a:r>
              <a:rPr lang="vi-VN" sz="2400" dirty="0">
                <a:latin typeface="Times New Roman" panose="02020603050405020304" pitchFamily="18" charset="0"/>
                <a:cs typeface="Times New Roman" panose="02020603050405020304" pitchFamily="18" charset="0"/>
              </a:rPr>
              <a:t> Xác định phương thức biểu đạt chính của đoạn thơ Biểu cảm</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2. </a:t>
            </a:r>
            <a:r>
              <a:rPr lang="vi-VN" sz="2400" dirty="0">
                <a:latin typeface="Times New Roman" panose="02020603050405020304" pitchFamily="18" charset="0"/>
                <a:cs typeface="Times New Roman" panose="02020603050405020304" pitchFamily="18" charset="0"/>
              </a:rPr>
              <a:t>Bài thơ là lời nhắn nhủ của: Cha mẹ dành cho con cái </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3. </a:t>
            </a:r>
            <a:r>
              <a:rPr lang="vi-VN" sz="2400" dirty="0">
                <a:latin typeface="Times New Roman" panose="02020603050405020304" pitchFamily="18" charset="0"/>
                <a:cs typeface="Times New Roman" panose="02020603050405020304" pitchFamily="18" charset="0"/>
              </a:rPr>
              <a:t>Trong câu thơ “Mùa bội thu trải một nắng hai sương”. Thành ngữ “ Một nắng hai sương” có ý nghĩa: Sự lao động vất vả, dãi nắng dầm sương của người làm nghề nông.</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4.</a:t>
            </a:r>
            <a:r>
              <a:rPr lang="vi-VN" sz="2400" dirty="0">
                <a:latin typeface="Times New Roman" panose="02020603050405020304" pitchFamily="18" charset="0"/>
                <a:cs typeface="Times New Roman" panose="02020603050405020304" pitchFamily="18" charset="0"/>
              </a:rPr>
              <a:t> Câu thơ: Quả muốn ngọt phải tháng ngày tích nhựa được hiểu là: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Muốn có được quả ngon, ngọt thì cần phải trải qua những ngày tháng vất vả, chăm sóc cây mới có được thành quả. Muốn có quả ngọt, thành công, chúng ta cần có sự kiên trì, bền bỉ, quyết tâm để thực hiện lý tưởng, mục tiêu của mình.</a:t>
            </a:r>
            <a:endParaRPr lang="en-US" sz="24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4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1103507"/>
          </a:xfrm>
          <a:prstGeom prst="rect">
            <a:avLst/>
          </a:prstGeom>
          <a:noFill/>
        </p:spPr>
        <p:txBody>
          <a:bodyPr wrap="square" rtlCol="0">
            <a:spAutoFit/>
          </a:bodyPr>
          <a:lstStyle/>
          <a:p>
            <a:pPr marL="0" marR="0" indent="22860" algn="ctr">
              <a:lnSpc>
                <a:spcPct val="118000"/>
              </a:lnSpc>
              <a:spcBef>
                <a:spcPts val="0"/>
              </a:spcBef>
              <a:spcAft>
                <a:spcPts val="200"/>
              </a:spcAft>
            </a:pP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a:solidFill>
                  <a:srgbClr val="FF0000"/>
                </a:solidFill>
                <a:effectLst/>
                <a:latin typeface="Times New Roman" panose="02020603050405020304" pitchFamily="18" charset="0"/>
                <a:ea typeface="Times New Roman" panose="02020603050405020304" pitchFamily="18" charset="0"/>
              </a:rPr>
              <a:t>ÔN TẬP VĂN BẢN: NÓI VỚI CON</a:t>
            </a:r>
            <a:endParaRPr lang="en-US" sz="1800" dirty="0">
              <a:effectLst/>
              <a:latin typeface="Times New Roman" panose="02020603050405020304" pitchFamily="18" charset="0"/>
              <a:ea typeface="Times New Roman" panose="02020603050405020304" pitchFamily="18" charset="0"/>
            </a:endParaRPr>
          </a:p>
          <a:p>
            <a:pPr marL="1828800" marR="0" indent="457200" algn="ctr">
              <a:lnSpc>
                <a:spcPct val="118000"/>
              </a:lnSpc>
              <a:spcBef>
                <a:spcPts val="0"/>
              </a:spcBef>
              <a:spcAft>
                <a:spcPts val="200"/>
              </a:spcAft>
            </a:pPr>
            <a:r>
              <a:rPr lang="pt-BR" sz="1800" i="1" dirty="0">
                <a:solidFill>
                  <a:srgbClr val="FF0000"/>
                </a:solidFill>
                <a:effectLst/>
                <a:latin typeface="Times New Roman" panose="02020603050405020304" pitchFamily="18" charset="0"/>
                <a:ea typeface="Times New Roman" panose="02020603050405020304" pitchFamily="18" charset="0"/>
              </a:rPr>
              <a:t>( Y Phương)</a:t>
            </a:r>
            <a:endParaRPr lang="en-US" sz="1800" dirty="0">
              <a:effectLst/>
              <a:latin typeface="Times New Roman" panose="02020603050405020304" pitchFamily="18" charset="0"/>
              <a:ea typeface="Times New Roman" panose="02020603050405020304" pitchFamily="18" charset="0"/>
            </a:endParaRPr>
          </a:p>
          <a:p>
            <a:pPr marL="0" marR="0" indent="22860" algn="ctr">
              <a:lnSpc>
                <a:spcPct val="118000"/>
              </a:lnSpc>
              <a:spcBef>
                <a:spcPts val="0"/>
              </a:spcBef>
              <a:spcAft>
                <a:spcPts val="200"/>
              </a:spcAft>
            </a:pPr>
            <a:endParaRPr lang="en-US" dirty="0"/>
          </a:p>
        </p:txBody>
      </p:sp>
      <p:sp>
        <p:nvSpPr>
          <p:cNvPr id="5" name="TextBox 4">
            <a:extLst>
              <a:ext uri="{FF2B5EF4-FFF2-40B4-BE49-F238E27FC236}">
                <a16:creationId xmlns:a16="http://schemas.microsoft.com/office/drawing/2014/main" id="{4396A52F-5708-405D-85F1-9F47439332FC}"/>
              </a:ext>
            </a:extLst>
          </p:cNvPr>
          <p:cNvSpPr txBox="1"/>
          <p:nvPr/>
        </p:nvSpPr>
        <p:spPr>
          <a:xfrm>
            <a:off x="0" y="609600"/>
            <a:ext cx="9154160" cy="6740307"/>
          </a:xfrm>
          <a:prstGeom prst="rect">
            <a:avLst/>
          </a:prstGeom>
          <a:noFill/>
        </p:spPr>
        <p:txBody>
          <a:bodyPr wrap="square" rtlCol="0">
            <a:spAutoFit/>
          </a:bodyPr>
          <a:lstStyle/>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5.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chấm</a:t>
            </a:r>
            <a:r>
              <a:rPr lang="en-US" sz="2000" dirty="0">
                <a:latin typeface="Times New Roman" panose="02020603050405020304" pitchFamily="18" charset="0"/>
                <a:cs typeface="Times New Roman" panose="02020603050405020304" pitchFamily="18" charset="0"/>
              </a:rPr>
              <a:t> than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khiến</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Ý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đọc</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Là kết tinh những lời răn dạy về những điều tốt đẹp của cham mẹ bằng kinh nghiệm sống và tất cả tình yêu thương dành cho con, mong con khắc ghi và trưởng thành. </a:t>
            </a:r>
            <a:endParaRPr lang="en-US" sz="2000" dirty="0">
              <a:latin typeface="Times New Roman" panose="02020603050405020304" pitchFamily="18" charset="0"/>
              <a:cs typeface="Times New Roman" panose="02020603050405020304" pitchFamily="18" charset="0"/>
            </a:endParaRP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6</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khoảng</a:t>
            </a:r>
            <a:r>
              <a:rPr lang="en-US" sz="2000" dirty="0">
                <a:latin typeface="Times New Roman" panose="02020603050405020304" pitchFamily="18" charset="0"/>
                <a:cs typeface="Times New Roman" panose="02020603050405020304" pitchFamily="18" charset="0"/>
              </a:rPr>
              <a:t> 5-7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p>
          <a:p>
            <a:pPr algn="just"/>
            <a:r>
              <a:rPr lang="vi-VN" sz="2000" dirty="0">
                <a:latin typeface="Times New Roman" panose="02020603050405020304" pitchFamily="18" charset="0"/>
                <a:cs typeface="Times New Roman" panose="02020603050405020304" pitchFamily="18" charset="0"/>
              </a:rPr>
              <a:t>Qua những lời thơ nhẹ nhàng như một bài hát du dương, gợn chạm vào tâm hồn người đọc để qua đó cũng là những lời răn dạy con, nhẹ nhàng và sâu lắng của cha mẹ.</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khuyên</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hãy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rèn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trải</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được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mỉm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con “ </a:t>
            </a:r>
            <a:r>
              <a:rPr lang="en-US" sz="2000" dirty="0" err="1">
                <a:latin typeface="Times New Roman" panose="02020603050405020304" pitchFamily="18" charset="0"/>
                <a:cs typeface="Times New Roman" panose="02020603050405020304" pitchFamily="18" charset="0"/>
              </a:rPr>
              <a:t>qủa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ngọt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chịu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sóc</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con. </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chốc</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được. </a:t>
            </a:r>
          </a:p>
          <a:p>
            <a:pPr algn="just"/>
            <a:r>
              <a:rPr lang="vi-VN" sz="2000" dirty="0">
                <a:latin typeface="Times New Roman" panose="02020603050405020304" pitchFamily="18" charset="0"/>
                <a:cs typeface="Times New Roman" panose="02020603050405020304" pitchFamily="18" charset="0"/>
              </a:rPr>
              <a:t> + Lời khuyên, lời nhắn nhủ của cha mẹ chân thành, đúng đắn đã định hướng cho con những phẩm chất tốt đẹp. Qua đó ta thấy được tình yêu thương, lòng bao dung, ân cần, sự quan tâm của cha mẹ đối với con cái.  </a:t>
            </a:r>
            <a:endParaRPr lang="en-US" sz="20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43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rPr>
              <a:t>BÀI 6: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0" y="420484"/>
            <a:ext cx="9067800" cy="8140690"/>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I. Tìm hiểu chung</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Tóm tắt:  Truyện kể về một người thợ mộc bỏ hết vốn liếng mua gỗ về  đề đẽo cày bán. Khi anh thực hiện công việc  có nhiều người góp ý. Mỗi lần nghe người khác góp ý, anh ta lại sửa cái cày của mình. Cuối cùng anh làm những cái cày rất to phải sức voi mới kéo được. Kết cục anh chẳng bán được cái cày nào, vốn liếng cũng hết sạch.</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a. Hoàn cảnh của người thợ mộc (5’)</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Một người thợ mộc dốc hết vốn trong nhà ra mua gỗ để làm nghề đẽo cày.</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b. Việc đẽo cày của người thợ mộc</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Có rất nhiều người xem anh ta đẽo cày và mỗi người góp một ý khác nhau:</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Lần 1: Phải đẽo cao, to mới dễ cày.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=&gt; Cho là phải – đẽo</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Lần 2: Phải đẽo nhỏ, thấp hơn.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=&gt; Cho là phải – đẽo</a:t>
            </a:r>
            <a:endParaRPr lang="en-US" sz="2400" dirty="0">
              <a:latin typeface="Times New Roman" panose="02020603050405020304" pitchFamily="18" charset="0"/>
              <a:cs typeface="Times New Roman" panose="02020603050405020304" pitchFamily="18" charset="0"/>
            </a:endParaRPr>
          </a:p>
          <a:p>
            <a:pPr algn="just"/>
            <a:endParaRPr lang="en-US" sz="11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68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additive="base">
                                        <p:cTn id="4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106680" y="497373"/>
            <a:ext cx="9067800" cy="5632311"/>
          </a:xfrm>
          <a:prstGeom prst="rect">
            <a:avLst/>
          </a:prstGeom>
          <a:noFill/>
        </p:spPr>
        <p:txBody>
          <a:bodyPr wrap="square" rtlCol="0">
            <a:spAutoFit/>
          </a:bodyPr>
          <a:lstStyle/>
          <a:p>
            <a:pPr algn="just"/>
            <a:r>
              <a:rPr lang="vi-VN" sz="2400" i="1" dirty="0">
                <a:latin typeface="Times New Roman" panose="02020603050405020304" pitchFamily="18" charset="0"/>
                <a:cs typeface="Times New Roman" panose="02020603050405020304" pitchFamily="18" charset="0"/>
              </a:rPr>
              <a:t>4. Vài hôm sau, người láng giềng sang chơi, nhìn lên biển, nói:</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 Ôi dào, chưa đi đến đầu phố đã ngửi thấy mùi tanh. Đến gần nhà thấy đầy những cá, ai chẳng biết là bán cá mà còn phải đề biển làm gì?</a:t>
            </a:r>
            <a:endParaRPr lang="en-US" sz="2400" dirty="0">
              <a:latin typeface="Times New Roman" panose="02020603050405020304" pitchFamily="18" charset="0"/>
              <a:cs typeface="Times New Roman" panose="02020603050405020304" pitchFamily="18" charset="0"/>
            </a:endParaRPr>
          </a:p>
          <a:p>
            <a:pPr algn="just"/>
            <a:r>
              <a:rPr lang="vi-VN" sz="2400" i="1" dirty="0">
                <a:latin typeface="Times New Roman" panose="02020603050405020304" pitchFamily="18" charset="0"/>
                <a:cs typeface="Times New Roman" panose="02020603050405020304" pitchFamily="18" charset="0"/>
              </a:rPr>
              <a:t>Thế là nhà hàng cất luôn nốt cái biển đi.</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Theo </a:t>
            </a:r>
            <a:r>
              <a:rPr lang="vi-VN" sz="2400" i="1" dirty="0">
                <a:latin typeface="Times New Roman" panose="02020603050405020304" pitchFamily="18" charset="0"/>
                <a:cs typeface="Times New Roman" panose="02020603050405020304" pitchFamily="18" charset="0"/>
              </a:rPr>
              <a:t>Truyện cười dân gian Treo biển Nguồn: Kể chuyện 5, trang 66, NXB Giáo dục </a:t>
            </a:r>
            <a:r>
              <a:rPr lang="en-US" sz="2400" i="1" dirty="0">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 1984</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Treo </a:t>
            </a:r>
            <a:r>
              <a:rPr lang="en-US" sz="2400" i="1" dirty="0" err="1">
                <a:latin typeface="Times New Roman" panose="02020603050405020304" pitchFamily="18" charset="0"/>
                <a:cs typeface="Times New Roman" panose="02020603050405020304" pitchFamily="18" charset="0"/>
              </a:rPr>
              <a:t>biển</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algn="just"/>
            <a:r>
              <a:rPr lang="vi-VN" sz="2400" b="1" dirty="0">
                <a:latin typeface="Times New Roman" panose="02020603050405020304" pitchFamily="18" charset="0"/>
                <a:cs typeface="Times New Roman" panose="02020603050405020304" pitchFamily="18" charset="0"/>
              </a:rPr>
              <a:t>Câu </a:t>
            </a:r>
            <a:r>
              <a:rPr lang="en-US" sz="2400" b="1" dirty="0">
                <a:latin typeface="Times New Roman" panose="02020603050405020304" pitchFamily="18" charset="0"/>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rong câu “ Ôi dào, chưa đi đến đầu phố đã ngửi thấy mùi tanh. Đến gần nhà thấy đầy những cá, ai chẳng biết là bán cá mà còn phải đề biển làm gì?” ?</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Treo </a:t>
            </a:r>
            <a:r>
              <a:rPr lang="en-US" sz="2400" i="1"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19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a:t>
            </a:r>
            <a:r>
              <a:rPr lang="vi-VN" sz="1800" b="1" dirty="0">
                <a:solidFill>
                  <a:srgbClr val="FF0000"/>
                </a:solidFill>
                <a:effectLst/>
                <a:latin typeface="Times New Roman" panose="02020603050405020304" pitchFamily="18" charset="0"/>
                <a:ea typeface="Times New Roman" panose="02020603050405020304" pitchFamily="18" charset="0"/>
              </a:rPr>
              <a:t>ÔN TẬP VĂN BẢN: ẾCH NGỒI ĐÁY GIẾNG</a:t>
            </a:r>
            <a:endParaRPr lang="en-US" sz="1800" dirty="0">
              <a:effectLst/>
              <a:latin typeface="Times New Roman" panose="02020603050405020304" pitchFamily="18" charset="0"/>
              <a:ea typeface="Times New Roman" panose="02020603050405020304" pitchFamily="18" charset="0"/>
            </a:endParaRPr>
          </a:p>
          <a:p>
            <a:pPr marL="4114800" marR="0" indent="457200">
              <a:spcBef>
                <a:spcPts val="0"/>
              </a:spcBef>
              <a:spcAft>
                <a:spcPts val="0"/>
              </a:spcAft>
            </a:pPr>
            <a:r>
              <a:rPr lang="vi-VN" sz="1800" i="1" dirty="0">
                <a:solidFill>
                  <a:srgbClr val="FF0000"/>
                </a:solidFill>
                <a:effectLst/>
                <a:latin typeface="Times New Roman" panose="02020603050405020304" pitchFamily="18" charset="0"/>
                <a:ea typeface="Times New Roman" panose="02020603050405020304" pitchFamily="18" charset="0"/>
              </a:rPr>
              <a:t>(Trang Tử)</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0" y="477053"/>
            <a:ext cx="9154160" cy="7478970"/>
          </a:xfrm>
          <a:prstGeom prst="rect">
            <a:avLst/>
          </a:prstGeom>
          <a:noFill/>
        </p:spPr>
        <p:txBody>
          <a:bodyPr wrap="square" rtlCol="0">
            <a:spAutoFit/>
          </a:bodyPr>
          <a:lstStyle/>
          <a:p>
            <a:pPr algn="ctr"/>
            <a:r>
              <a:rPr lang="nl-NL" sz="2800" b="1" dirty="0">
                <a:latin typeface="Times New Roman" panose="02020603050405020304" pitchFamily="18" charset="0"/>
                <a:cs typeface="Times New Roman" panose="02020603050405020304" pitchFamily="18" charset="0"/>
              </a:rPr>
              <a:t>Gợi ý trả lời</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Treo </a:t>
            </a:r>
            <a:r>
              <a:rPr lang="en-US" sz="2800" i="1" dirty="0" err="1">
                <a:latin typeface="Times New Roman" panose="02020603050405020304" pitchFamily="18" charset="0"/>
                <a:cs typeface="Times New Roman" panose="02020603050405020304" pitchFamily="18" charset="0"/>
              </a:rPr>
              <a:t>biển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Trong câu “ Ôi dào, chưa đi đến đầu phố đã ngửi thấy mùi tanh. Đến gần nhà thấy đầy những cá, ai chẳng biết là bán cá mà còn phải đề biển làm gì?”,   phó 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endParaRPr lang="en-US" sz="2800" dirty="0">
              <a:latin typeface="Times New Roman" panose="02020603050405020304" pitchFamily="18" charset="0"/>
              <a:cs typeface="Times New Roman" panose="02020603050405020304" pitchFamily="18" charset="0"/>
            </a:endParaRPr>
          </a:p>
          <a:p>
            <a:pPr lvl="0" algn="just"/>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Thiếu tính quyết đoán, làm việc mà không có lập trường</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 HS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cs typeface="Times New Roman" panose="02020603050405020304" pitchFamily="18" charset="0"/>
              </a:rPr>
              <a:t>. - HS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endParaRPr lang="en-US" sz="28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10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49F489FF-6D9F-4D99-95C9-FC83C5D16D81}"/>
              </a:ext>
            </a:extLst>
          </p:cNvPr>
          <p:cNvSpPr txBox="1"/>
          <p:nvPr/>
        </p:nvSpPr>
        <p:spPr>
          <a:xfrm>
            <a:off x="38100" y="762000"/>
            <a:ext cx="9067800" cy="4893647"/>
          </a:xfrm>
          <a:prstGeom prst="rect">
            <a:avLst/>
          </a:prstGeom>
          <a:noFill/>
        </p:spPr>
        <p:txBody>
          <a:bodyPr wrap="square" rtlCol="0">
            <a:spAutoFit/>
          </a:bodyPr>
          <a:lstStyle/>
          <a:p>
            <a:pPr marL="0" marR="0">
              <a:spcBef>
                <a:spcPts val="0"/>
              </a:spcBef>
              <a:spcAft>
                <a:spcPts val="0"/>
              </a:spcAft>
            </a:pPr>
            <a:r>
              <a:rPr lang="nl-NL" sz="2400" b="1" dirty="0">
                <a:solidFill>
                  <a:srgbClr val="000000"/>
                </a:solidFill>
                <a:effectLst/>
                <a:latin typeface="Times New Roman" panose="02020603050405020304" pitchFamily="18" charset="0"/>
                <a:ea typeface="Times New Roman" panose="02020603050405020304" pitchFamily="18" charset="0"/>
              </a:rPr>
              <a:t>I. Tác giả tác phẩm</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Nam Hương (1899 - 1960) quê ở Hà Nội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Ông sáng tác nhiều thơ ngụ ngôn, được in trong các tập Gương thế sự (1920), Ngụ ngôn mới (1935), Thơ ngụ ngôn (1937)…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Ngoài ra ông còn có những tập thơ thiếu nhi được xuất bản như Bài hát trẻ con (1936) hoặc thỉnh thoảng có cho in đôi bài thơ trên báo Cậu ấm.</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 Thể loại:</a:t>
            </a:r>
            <a:r>
              <a:rPr lang="vi-VN" sz="2400" dirty="0">
                <a:solidFill>
                  <a:srgbClr val="000000"/>
                </a:solidFill>
                <a:effectLst/>
                <a:latin typeface="Times New Roman" panose="02020603050405020304" pitchFamily="18" charset="0"/>
                <a:ea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rPr>
              <a:t>T</a:t>
            </a:r>
            <a:r>
              <a:rPr lang="vi-VN" sz="2400" dirty="0">
                <a:solidFill>
                  <a:srgbClr val="000000"/>
                </a:solidFill>
                <a:effectLst/>
                <a:latin typeface="Times New Roman" panose="02020603050405020304" pitchFamily="18" charset="0"/>
                <a:ea typeface="Times New Roman" panose="02020603050405020304" pitchFamily="18" charset="0"/>
              </a:rPr>
              <a:t>hể loại thơ ngụ ngôn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 Xuất xứ và hoàn cảnh sáng tác:</a:t>
            </a:r>
            <a:r>
              <a:rPr lang="vi-VN"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Tác phẩm Con mối và con kiến được trích trong </a:t>
            </a:r>
            <a:r>
              <a:rPr lang="vi-VN" sz="2400" i="1" dirty="0">
                <a:solidFill>
                  <a:srgbClr val="000000"/>
                </a:solidFill>
                <a:effectLst/>
                <a:latin typeface="Times New Roman" panose="02020603050405020304" pitchFamily="18" charset="0"/>
                <a:ea typeface="Times New Roman" panose="02020603050405020304" pitchFamily="18" charset="0"/>
              </a:rPr>
              <a:t>Tuyển tập văn học dân gian Việt Nam</a:t>
            </a:r>
            <a:r>
              <a:rPr lang="vi-VN" sz="2400" dirty="0">
                <a:solidFill>
                  <a:srgbClr val="000000"/>
                </a:solidFill>
                <a:effectLst/>
                <a:latin typeface="Times New Roman" panose="02020603050405020304" pitchFamily="18" charset="0"/>
                <a:ea typeface="Times New Roman" panose="02020603050405020304" pitchFamily="18" charset="0"/>
              </a:rPr>
              <a:t>, tập III do Nguyễn Cừ - Phan Trọng Thương biên soạn và tuyển chọn. Xuất bản tại NXB Giáo dục năm 1999, tr. 805.</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 Phương thức biểu đạt: </a:t>
            </a:r>
            <a:r>
              <a:rPr lang="vi-VN" sz="2400" dirty="0">
                <a:solidFill>
                  <a:srgbClr val="000000"/>
                </a:solidFill>
                <a:effectLst/>
                <a:latin typeface="Times New Roman" panose="02020603050405020304" pitchFamily="18" charset="0"/>
                <a:ea typeface="Times New Roman" panose="02020603050405020304" pitchFamily="18" charset="0"/>
              </a:rPr>
              <a:t>Văn bản Con mối và con kiến có phương thức biểu đạt là tự sự kết hợp với biểu cảm</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381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49F489FF-6D9F-4D99-95C9-FC83C5D16D81}"/>
              </a:ext>
            </a:extLst>
          </p:cNvPr>
          <p:cNvSpPr txBox="1"/>
          <p:nvPr/>
        </p:nvSpPr>
        <p:spPr>
          <a:xfrm>
            <a:off x="38100" y="762000"/>
            <a:ext cx="9067800" cy="5632311"/>
          </a:xfrm>
          <a:prstGeom prst="rect">
            <a:avLst/>
          </a:prstGeom>
          <a:noFill/>
        </p:spPr>
        <p:txBody>
          <a:bodyPr wrap="square" rtlCol="0">
            <a:spAutoFit/>
          </a:bodyPr>
          <a:lstStyle/>
          <a:p>
            <a:pPr marL="0" marR="0" algn="just">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rPr>
              <a:t>+ Tóm tắt: </a:t>
            </a:r>
            <a:r>
              <a:rPr lang="vi-VN" sz="2800" dirty="0">
                <a:solidFill>
                  <a:srgbClr val="000000"/>
                </a:solidFill>
                <a:effectLst/>
                <a:latin typeface="Times New Roman" panose="02020603050405020304" pitchFamily="18" charset="0"/>
                <a:ea typeface="Times New Roman" panose="02020603050405020304" pitchFamily="18" charset="0"/>
              </a:rPr>
              <a:t>Văn bản thông qua cuộc hội thoại giữa hai con vật là kiến và mối để nói lên sự đối lập giữa lối sống của hai bộ phận con người trong xã hội hiện nay. Trong khi mối không muốn lao động, chỉ biết hưởng thụ trước mắt, nghĩ đến bản thân, thì kiến không ngại vất vả, chăm chỉ lao động, biết lo xa, sống có trách nhiệm với cộng đồng. Qua đó, câu chuyện khẳng định rằng chỉ có chăm chỉ cần cù làm lụng cuộc sống mới có thể ấm êm, bền vững.</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rPr>
              <a:t>+ Bố cục bài Con mối và con kiến: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Con mối và con kiến có bố cục gồm hai phần: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+2 khổ thơ đầu: Lời của con mối</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+3 khổ thơ sau: Lời của con kiến</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6014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49F489FF-6D9F-4D99-95C9-FC83C5D16D81}"/>
              </a:ext>
            </a:extLst>
          </p:cNvPr>
          <p:cNvSpPr txBox="1"/>
          <p:nvPr/>
        </p:nvSpPr>
        <p:spPr>
          <a:xfrm>
            <a:off x="38100" y="762000"/>
            <a:ext cx="9067800" cy="5386090"/>
          </a:xfrm>
          <a:prstGeom prst="rect">
            <a:avLst/>
          </a:prstGeom>
          <a:noFill/>
        </p:spPr>
        <p:txBody>
          <a:bodyPr wrap="square" rtlCol="0">
            <a:spAutoFit/>
          </a:bodyPr>
          <a:lstStyle/>
          <a:p>
            <a:pPr marL="0" marR="0">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Tìm hiểu chi tiết tác phẩm</a:t>
            </a:r>
            <a:endParaRPr lang="en-US" sz="2400" b="1" dirty="0">
              <a:solidFill>
                <a:srgbClr val="4F81B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Thái độ của mối về lối sống của kiến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Hoàn cảnh sống: bàn tròn, ghế chéo, nhà cao cửa rộng đầy đủ tiện nghi à sung sướng, no đủ.</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Thái độ: chê bai đàn kiếm làm lụng cả ngày mà chẳng khấm khá lên được, thỏa mãn với hoàn cảnh sống của mình; ích kỷ, không sống vì cộng đồng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Dự báo tương lai: cuộc đời ngắn hạn, dễ thất bại.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Hoàn cảnh sống của con kiến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Hoàn cảnh sống: khó khăn, cực nhọc.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Thái độ: không đồng tình trước lời nói của mối, thẳng thắn đưa ra quan điểm cá nhân; vẫn tiếp tục cần mẫn với công việc; luôn cống hiến vì cộng đồng.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12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49F489FF-6D9F-4D99-95C9-FC83C5D16D81}"/>
              </a:ext>
            </a:extLst>
          </p:cNvPr>
          <p:cNvSpPr txBox="1"/>
          <p:nvPr/>
        </p:nvSpPr>
        <p:spPr>
          <a:xfrm>
            <a:off x="38100" y="762000"/>
            <a:ext cx="9067800" cy="6001643"/>
          </a:xfrm>
          <a:prstGeom prst="rect">
            <a:avLst/>
          </a:prstGeom>
          <a:noFill/>
        </p:spPr>
        <p:txBody>
          <a:bodyPr wrap="square" rtlCol="0">
            <a:spAutoFit/>
          </a:bodyPr>
          <a:lstStyle/>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3. Bài học và ý nghĩa</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Lối sống thụ động, nhàn hạ, lười biếng sẽ triệt tiêu cuộc sống của chúng ta.</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Hãy luôn cần cù, chăm chỉ để có một cuộc sống tốt hơn.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4. Đánh giá</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 Giá trị nội dung: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Câu chuyện thông qua cuộc hội thoại giữa hai con vật là kiến và mối để nói lên sự đối lập giữa lối sống của hai bộ phận con người trong xã hội hiện nay. Từ đó khẳng định rằng chỉ có chăm chỉ cần cù làm lụng cuộc sống mới có thể ấm êm, bền vững.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 Giá trị nghệ thuật: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Cách nói bằng ngụ ngôn, cách giáo huấn tự nhiên, độc đáo, đặc sắc.</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Sử dụng nhân hóa.</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Lời thơ ngắn gọn nhưng thâm thúy.</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Mượn chuyện loài vật để nói bóng gió, kín đáo chuyện loài người.</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29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49F489FF-6D9F-4D99-95C9-FC83C5D16D81}"/>
              </a:ext>
            </a:extLst>
          </p:cNvPr>
          <p:cNvSpPr txBox="1"/>
          <p:nvPr/>
        </p:nvSpPr>
        <p:spPr>
          <a:xfrm>
            <a:off x="38100" y="762000"/>
            <a:ext cx="9067800" cy="6001643"/>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2. Ngữ liệu Đọc Hiểu SGK</a:t>
            </a:r>
            <a:endParaRPr lang="en-US" sz="24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PHIẾU HỌC TẬP SỐ 1</a:t>
            </a:r>
            <a:endParaRPr lang="en-US" sz="2400" dirty="0">
              <a:latin typeface="Times New Roman" panose="02020603050405020304" pitchFamily="18" charset="0"/>
              <a:cs typeface="Times New Roman" panose="02020603050405020304" pitchFamily="18" charset="0"/>
            </a:endParaRPr>
          </a:p>
          <a:p>
            <a:pPr marL="1482725"/>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trả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482725"/>
            <a:r>
              <a:rPr lang="en-US" sz="2400" i="1" dirty="0">
                <a:latin typeface="Times New Roman" panose="02020603050405020304" pitchFamily="18" charset="0"/>
                <a:cs typeface="Times New Roman" panose="02020603050405020304" pitchFamily="18" charset="0"/>
              </a:rPr>
              <a:t>Con </a:t>
            </a:r>
            <a:r>
              <a:rPr lang="en-US" sz="2400" i="1" dirty="0" err="1">
                <a:latin typeface="Times New Roman" panose="02020603050405020304" pitchFamily="18" charset="0"/>
                <a:cs typeface="Times New Roman" panose="02020603050405020304" pitchFamily="18" charset="0"/>
              </a:rPr>
              <a:t>mối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trông</a:t>
            </a:r>
            <a:r>
              <a:rPr lang="en-US" sz="2400" i="1" dirty="0">
                <a:latin typeface="Times New Roman" panose="02020603050405020304" pitchFamily="18" charset="0"/>
                <a:cs typeface="Times New Roman" panose="02020603050405020304" pitchFamily="18" charset="0"/>
              </a:rPr>
              <a:t> ra</a:t>
            </a:r>
            <a:endParaRPr lang="en-US" sz="2400" dirty="0">
              <a:latin typeface="Times New Roman" panose="02020603050405020304" pitchFamily="18" charset="0"/>
              <a:cs typeface="Times New Roman" panose="02020603050405020304" pitchFamily="18" charset="0"/>
            </a:endParaRPr>
          </a:p>
          <a:p>
            <a:pPr marL="1482725"/>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đang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mồi</a:t>
            </a:r>
            <a:endParaRPr lang="en-US" sz="2400" dirty="0">
              <a:latin typeface="Times New Roman" panose="02020603050405020304" pitchFamily="18" charset="0"/>
              <a:cs typeface="Times New Roman" panose="02020603050405020304" pitchFamily="18" charset="0"/>
            </a:endParaRPr>
          </a:p>
          <a:p>
            <a:pPr marL="1482725"/>
            <a:r>
              <a:rPr lang="en-US" sz="2400" i="1" dirty="0" err="1">
                <a:latin typeface="Times New Roman" panose="02020603050405020304" pitchFamily="18" charset="0"/>
                <a:cs typeface="Times New Roman" panose="02020603050405020304" pitchFamily="18" charset="0"/>
              </a:rPr>
              <a:t>Mối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gọi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bảo</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a:t>
            </a:r>
            <a:endParaRPr lang="en-US" sz="2400" dirty="0">
              <a:latin typeface="Times New Roman" panose="02020603050405020304" pitchFamily="18" charset="0"/>
              <a:cs typeface="Times New Roman" panose="02020603050405020304" pitchFamily="18" charset="0"/>
            </a:endParaRPr>
          </a:p>
          <a:p>
            <a:pPr marL="1482725"/>
            <a:r>
              <a:rPr lang="en-US" sz="2400" i="1" dirty="0" err="1">
                <a:latin typeface="Times New Roman" panose="02020603050405020304" pitchFamily="18" charset="0"/>
                <a:cs typeface="Times New Roman" panose="02020603050405020304" pitchFamily="18" charset="0"/>
              </a:rPr>
              <a:t>Tội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khổ</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lắm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thay</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482725"/>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kiếm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ngày</a:t>
            </a:r>
            <a:endParaRPr lang="en-US" sz="2400" dirty="0">
              <a:latin typeface="Times New Roman" panose="02020603050405020304" pitchFamily="18" charset="0"/>
              <a:cs typeface="Times New Roman" panose="02020603050405020304" pitchFamily="18" charset="0"/>
            </a:endParaRPr>
          </a:p>
          <a:p>
            <a:pPr marL="1482725"/>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than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vẫn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kia</a:t>
            </a:r>
            <a:endParaRPr lang="en-US" sz="2400" dirty="0">
              <a:latin typeface="Times New Roman" panose="02020603050405020304" pitchFamily="18" charset="0"/>
              <a:cs typeface="Times New Roman" panose="02020603050405020304" pitchFamily="18" charset="0"/>
            </a:endParaRPr>
          </a:p>
          <a:p>
            <a:pPr marL="1482725"/>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đây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nhọc</a:t>
            </a:r>
            <a:endParaRPr lang="en-US" sz="2400" dirty="0">
              <a:latin typeface="Times New Roman" panose="02020603050405020304" pitchFamily="18" charset="0"/>
              <a:cs typeface="Times New Roman" panose="02020603050405020304" pitchFamily="18" charset="0"/>
            </a:endParaRPr>
          </a:p>
          <a:p>
            <a:pPr marL="1482725"/>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ồ ề </a:t>
            </a:r>
            <a:r>
              <a:rPr lang="en-US" sz="2400" i="1" dirty="0" err="1">
                <a:latin typeface="Times New Roman" panose="02020603050405020304" pitchFamily="18" charset="0"/>
                <a:cs typeface="Times New Roman" panose="02020603050405020304" pitchFamily="18" charset="0"/>
              </a:rPr>
              <a:t>béo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béo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tròn</a:t>
            </a:r>
            <a:endParaRPr lang="en-US" sz="2400" dirty="0">
              <a:latin typeface="Times New Roman" panose="02020603050405020304" pitchFamily="18" charset="0"/>
              <a:cs typeface="Times New Roman" panose="02020603050405020304" pitchFamily="18" charset="0"/>
            </a:endParaRPr>
          </a:p>
          <a:p>
            <a:pPr marL="1482725"/>
            <a:r>
              <a:rPr lang="en-US" sz="2400" i="1" dirty="0">
                <a:latin typeface="Times New Roman" panose="02020603050405020304" pitchFamily="18" charset="0"/>
                <a:cs typeface="Times New Roman" panose="02020603050405020304" pitchFamily="18" charset="0"/>
              </a:rPr>
              <a:t>Ở </a:t>
            </a: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chéo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tròn</a:t>
            </a:r>
            <a:endParaRPr lang="en-US" sz="2400" dirty="0">
              <a:latin typeface="Times New Roman" panose="02020603050405020304" pitchFamily="18" charset="0"/>
              <a:cs typeface="Times New Roman" panose="02020603050405020304" pitchFamily="18" charset="0"/>
            </a:endParaRPr>
          </a:p>
          <a:p>
            <a:pPr marL="1482725"/>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cửa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cửa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đâu</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482725"/>
            <a:r>
              <a:rPr lang="en-US" sz="2400" i="1" dirty="0" err="1">
                <a:latin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a:p>
            <a:pPr marL="1482725"/>
            <a:r>
              <a:rPr lang="en-US" sz="2400" i="1" dirty="0" err="1">
                <a:latin typeface="Times New Roman" panose="02020603050405020304" pitchFamily="18" charset="0"/>
                <a:cs typeface="Times New Roman" panose="02020603050405020304" pitchFamily="18" charset="0"/>
              </a:rPr>
              <a:t>Hễ</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ăn</a:t>
            </a: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568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500"/>
                                        <p:tgtEl>
                                          <p:spTgt spid="4">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fade">
                                      <p:cBhvr>
                                        <p:cTn id="28" dur="500"/>
                                        <p:tgtEl>
                                          <p:spTgt spid="4">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Effect transition="in" filter="fade">
                                      <p:cBhvr>
                                        <p:cTn id="31" dur="500"/>
                                        <p:tgtEl>
                                          <p:spTgt spid="4">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1" end="11"/>
                                            </p:txEl>
                                          </p:spTgt>
                                        </p:tgtEl>
                                        <p:attrNameLst>
                                          <p:attrName>style.visibility</p:attrName>
                                        </p:attrNameLst>
                                      </p:cBhvr>
                                      <p:to>
                                        <p:strVal val="visible"/>
                                      </p:to>
                                    </p:set>
                                    <p:animEffect transition="in" filter="fade">
                                      <p:cBhvr>
                                        <p:cTn id="34" dur="500"/>
                                        <p:tgtEl>
                                          <p:spTgt spid="4">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3" end="13"/>
                                            </p:txEl>
                                          </p:spTgt>
                                        </p:tgtEl>
                                        <p:attrNameLst>
                                          <p:attrName>style.visibility</p:attrName>
                                        </p:attrNameLst>
                                      </p:cBhvr>
                                      <p:to>
                                        <p:strVal val="visible"/>
                                      </p:to>
                                    </p:set>
                                    <p:animEffect transition="in" filter="fade">
                                      <p:cBhvr>
                                        <p:cTn id="40" dur="500"/>
                                        <p:tgtEl>
                                          <p:spTgt spid="4">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4" end="14"/>
                                            </p:txEl>
                                          </p:spTgt>
                                        </p:tgtEl>
                                        <p:attrNameLst>
                                          <p:attrName>style.visibility</p:attrName>
                                        </p:attrNameLst>
                                      </p:cBhvr>
                                      <p:to>
                                        <p:strVal val="visible"/>
                                      </p:to>
                                    </p:set>
                                    <p:animEffect transition="in" filter="fade">
                                      <p:cBhvr>
                                        <p:cTn id="43"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DDBB2A96-1869-4CD6-986E-58DBB6510A39}"/>
              </a:ext>
            </a:extLst>
          </p:cNvPr>
          <p:cNvSpPr txBox="1"/>
          <p:nvPr/>
        </p:nvSpPr>
        <p:spPr>
          <a:xfrm>
            <a:off x="0" y="762000"/>
            <a:ext cx="9067800" cy="6001643"/>
          </a:xfrm>
          <a:prstGeom prst="rect">
            <a:avLst/>
          </a:prstGeom>
          <a:noFill/>
        </p:spPr>
        <p:txBody>
          <a:bodyPr wrap="square" rtlCol="0">
            <a:spAutoFit/>
          </a:bodyPr>
          <a:lstStyle/>
          <a:p>
            <a:pPr marL="137160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Sinh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tồn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cuộc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khó</a:t>
            </a:r>
            <a:r>
              <a:rPr lang="en-US" sz="2400" i="1" dirty="0">
                <a:solidFill>
                  <a:srgbClr val="000000"/>
                </a:solidFill>
                <a:effectLst/>
                <a:latin typeface="Times New Roman" panose="02020603050405020304" pitchFamily="18" charset="0"/>
                <a:ea typeface="Times New Roman" panose="02020603050405020304" pitchFamily="18" charset="0"/>
              </a:rPr>
              <a:t> khan</a:t>
            </a:r>
            <a:endParaRPr lang="en-US" sz="2400" dirty="0">
              <a:effectLst/>
              <a:latin typeface="Times New Roman" panose="02020603050405020304" pitchFamily="18" charset="0"/>
              <a:ea typeface="Times New Roman" panose="02020603050405020304" pitchFamily="18" charset="0"/>
            </a:endParaRPr>
          </a:p>
          <a:p>
            <a:pPr marL="137160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Vì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đàn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tổ</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nên</a:t>
            </a:r>
            <a:r>
              <a:rPr lang="en-US" sz="2400" i="1" dirty="0">
                <a:solidFill>
                  <a:srgbClr val="000000"/>
                </a:solidFill>
                <a:effectLst/>
                <a:latin typeface="Times New Roman" panose="02020603050405020304" pitchFamily="18" charset="0"/>
                <a:ea typeface="Times New Roman" panose="02020603050405020304" pitchFamily="18" charset="0"/>
              </a:rPr>
              <a:t> than </a:t>
            </a:r>
            <a:r>
              <a:rPr lang="en-US" sz="2400" i="1" dirty="0" err="1">
                <a:solidFill>
                  <a:srgbClr val="000000"/>
                </a:solidFill>
                <a:effectLst/>
                <a:latin typeface="Times New Roman" panose="02020603050405020304" pitchFamily="18" charset="0"/>
                <a:ea typeface="Times New Roman" panose="02020603050405020304" pitchFamily="18" charset="0"/>
              </a:rPr>
              <a:t>gầy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gò</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137160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chẳng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vun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sở</a:t>
            </a:r>
            <a:endParaRPr lang="en-US" sz="2400" dirty="0">
              <a:effectLst/>
              <a:latin typeface="Times New Roman" panose="02020603050405020304" pitchFamily="18" charset="0"/>
              <a:ea typeface="Times New Roman" panose="02020603050405020304" pitchFamily="18" charset="0"/>
            </a:endParaRPr>
          </a:p>
          <a:p>
            <a:pPr marL="137160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Cứ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đục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chỗ</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còn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xơi</a:t>
            </a:r>
            <a:endParaRPr lang="en-US" sz="2400" dirty="0">
              <a:effectLst/>
              <a:latin typeface="Times New Roman" panose="02020603050405020304" pitchFamily="18" charset="0"/>
              <a:ea typeface="Times New Roman" panose="02020603050405020304" pitchFamily="18" charset="0"/>
            </a:endParaRPr>
          </a:p>
          <a:p>
            <a:pPr marL="137160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Đục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rỗng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mọi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nơi</a:t>
            </a:r>
            <a:endParaRPr lang="en-US" sz="2400" dirty="0">
              <a:effectLst/>
              <a:latin typeface="Times New Roman" panose="02020603050405020304" pitchFamily="18" charset="0"/>
              <a:ea typeface="Times New Roman" panose="02020603050405020304" pitchFamily="18" charset="0"/>
            </a:endParaRPr>
          </a:p>
          <a:p>
            <a:pPr marL="137160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kia </a:t>
            </a:r>
            <a:r>
              <a:rPr lang="en-US" sz="2400" i="1" dirty="0" err="1">
                <a:solidFill>
                  <a:srgbClr val="000000"/>
                </a:solidFill>
                <a:effectLst/>
                <a:latin typeface="Times New Roman" panose="02020603050405020304" pitchFamily="18" charset="0"/>
                <a:ea typeface="Times New Roman" panose="02020603050405020304" pitchFamily="18" charset="0"/>
              </a:rPr>
              <a:t>đổ</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xuống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rPr>
              <a:t>Tuyển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tập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Việt</a:t>
            </a:r>
            <a:r>
              <a:rPr lang="en-US" sz="2400" i="1" dirty="0">
                <a:solidFill>
                  <a:srgbClr val="000000"/>
                </a:solidFill>
                <a:effectLst/>
                <a:latin typeface="Times New Roman" panose="02020603050405020304" pitchFamily="18" charset="0"/>
                <a:ea typeface="Times New Roman" panose="02020603050405020304" pitchFamily="18" charset="0"/>
              </a:rPr>
              <a:t> Nam, </a:t>
            </a:r>
            <a:r>
              <a:rPr lang="en-US" sz="2400" i="1" dirty="0" err="1">
                <a:solidFill>
                  <a:srgbClr val="000000"/>
                </a:solidFill>
                <a:effectLst/>
                <a:latin typeface="Times New Roman" panose="02020603050405020304" pitchFamily="18" charset="0"/>
                <a:ea typeface="Times New Roman" panose="02020603050405020304" pitchFamily="18" charset="0"/>
              </a:rPr>
              <a:t>tập</a:t>
            </a:r>
            <a:r>
              <a:rPr lang="en-US" sz="2400" i="1" dirty="0">
                <a:solidFill>
                  <a:srgbClr val="000000"/>
                </a:solidFill>
                <a:effectLst/>
                <a:latin typeface="Times New Roman" panose="02020603050405020304" pitchFamily="18" charset="0"/>
                <a:ea typeface="Times New Roman" panose="02020603050405020304" pitchFamily="18" charset="0"/>
              </a:rPr>
              <a:t> III, </a:t>
            </a:r>
            <a:r>
              <a:rPr lang="en-US" sz="2400" i="1" dirty="0" err="1">
                <a:solidFill>
                  <a:srgbClr val="000000"/>
                </a:solidFill>
                <a:effectLst/>
                <a:latin typeface="Times New Roman" panose="02020603050405020304" pitchFamily="18" charset="0"/>
                <a:ea typeface="Times New Roman" panose="02020603050405020304" pitchFamily="18" charset="0"/>
              </a:rPr>
              <a:t>Nguyễn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Cừ</a:t>
            </a:r>
            <a:r>
              <a:rPr lang="en-US" sz="2400" i="1" dirty="0">
                <a:solidFill>
                  <a:srgbClr val="000000"/>
                </a:solidFill>
                <a:effectLst/>
                <a:latin typeface="Times New Roman" panose="02020603050405020304" pitchFamily="18" charset="0"/>
                <a:ea typeface="Times New Roman" panose="02020603050405020304" pitchFamily="18" charset="0"/>
              </a:rPr>
              <a:t>, Phan </a:t>
            </a:r>
            <a:r>
              <a:rPr lang="en-US" sz="2400" i="1" dirty="0" err="1">
                <a:solidFill>
                  <a:srgbClr val="000000"/>
                </a:solidFill>
                <a:effectLst/>
                <a:latin typeface="Times New Roman" panose="02020603050405020304" pitchFamily="18" charset="0"/>
                <a:ea typeface="Times New Roman" panose="02020603050405020304" pitchFamily="18" charset="0"/>
              </a:rPr>
              <a:t>Trọng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Thưởng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biên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soạn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tuyển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chọn</a:t>
            </a:r>
            <a:r>
              <a:rPr lang="en-US" sz="2400" i="1" dirty="0">
                <a:solidFill>
                  <a:srgbClr val="000000"/>
                </a:solidFill>
                <a:effectLst/>
                <a:latin typeface="Times New Roman" panose="02020603050405020304" pitchFamily="18" charset="0"/>
                <a:ea typeface="Times New Roman" panose="02020603050405020304" pitchFamily="18" charset="0"/>
              </a:rPr>
              <a:t>, NXB </a:t>
            </a:r>
            <a:r>
              <a:rPr lang="en-US" sz="2400" i="1" dirty="0" err="1">
                <a:solidFill>
                  <a:srgbClr val="000000"/>
                </a:solidFill>
                <a:effectLst/>
                <a:latin typeface="Times New Roman" panose="02020603050405020304" pitchFamily="18" charset="0"/>
                <a:ea typeface="Times New Roman" panose="02020603050405020304" pitchFamily="18" charset="0"/>
              </a:rPr>
              <a:t>Giáo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dục</a:t>
            </a:r>
            <a:r>
              <a:rPr lang="en-US" sz="2400" i="1" dirty="0">
                <a:solidFill>
                  <a:srgbClr val="000000"/>
                </a:solidFill>
                <a:effectLst/>
                <a:latin typeface="Times New Roman" panose="02020603050405020304" pitchFamily="18" charset="0"/>
                <a:ea typeface="Times New Roman" panose="02020603050405020304" pitchFamily="18" charset="0"/>
              </a:rPr>
              <a:t>, 1999, tr.805)</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2. </a:t>
            </a:r>
            <a:r>
              <a:rPr lang="vi-VN" sz="2400" dirty="0">
                <a:solidFill>
                  <a:srgbClr val="333333"/>
                </a:solidFill>
                <a:effectLst/>
                <a:latin typeface="Times New Roman" panose="02020603050405020304" pitchFamily="18" charset="0"/>
                <a:ea typeface="Times New Roman" panose="02020603050405020304" pitchFamily="18" charset="0"/>
              </a:rPr>
              <a:t>Trong truyện Con mối và con kiến, quan niệm sống của mối và kiến bộc lộ như thế nào qua các lời thoại của chúng?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3</a:t>
            </a:r>
            <a:r>
              <a:rPr lang="en-US" sz="2400" dirty="0">
                <a:effectLst/>
                <a:latin typeface="Times New Roman" panose="02020603050405020304" pitchFamily="18" charset="0"/>
                <a:ea typeface="Times New Roman" panose="02020603050405020304" pitchFamily="18" charset="0"/>
              </a:rPr>
              <a:t>. Theo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4.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muốn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5</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1595548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DDBB2A96-1869-4CD6-986E-58DBB6510A39}"/>
              </a:ext>
            </a:extLst>
          </p:cNvPr>
          <p:cNvSpPr txBox="1"/>
          <p:nvPr/>
        </p:nvSpPr>
        <p:spPr>
          <a:xfrm>
            <a:off x="0" y="762000"/>
            <a:ext cx="9067800" cy="5539978"/>
          </a:xfrm>
          <a:prstGeom prst="rect">
            <a:avLst/>
          </a:prstGeom>
          <a:noFill/>
        </p:spPr>
        <p:txBody>
          <a:bodyPr wrap="square" rtlCol="0">
            <a:spAutoFit/>
          </a:bodyPr>
          <a:lstStyle/>
          <a:p>
            <a:pPr marL="0" marR="0" algn="ctr">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rPr>
              <a:t> ý trả </a:t>
            </a:r>
            <a:r>
              <a:rPr lang="en-US" sz="2400" b="1" dirty="0" err="1">
                <a:solidFill>
                  <a:srgbClr val="000000"/>
                </a:solidFill>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ngụ</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ngôn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b="1" dirty="0">
                <a:solidFill>
                  <a:srgbClr val="333333"/>
                </a:solidFill>
                <a:effectLst/>
                <a:latin typeface="Times New Roman" panose="02020603050405020304" pitchFamily="18" charset="0"/>
                <a:ea typeface="Times New Roman" panose="02020603050405020304" pitchFamily="18" charset="0"/>
              </a:rPr>
              <a:t>Câu </a:t>
            </a:r>
            <a:r>
              <a:rPr lang="en-US" sz="2400" b="1" dirty="0">
                <a:solidFill>
                  <a:srgbClr val="333333"/>
                </a:solidFill>
                <a:effectLst/>
                <a:latin typeface="Times New Roman" panose="02020603050405020304" pitchFamily="18" charset="0"/>
                <a:ea typeface="Times New Roman" panose="02020603050405020304" pitchFamily="18" charset="0"/>
              </a:rPr>
              <a:t>2</a:t>
            </a:r>
            <a:r>
              <a:rPr lang="vi-VN" sz="2400" b="1" dirty="0">
                <a:solidFill>
                  <a:srgbClr val="333333"/>
                </a:solidFill>
                <a:effectLst/>
                <a:latin typeface="Times New Roman" panose="02020603050405020304" pitchFamily="18" charset="0"/>
                <a:ea typeface="Times New Roman" panose="02020603050405020304" pitchFamily="18" charset="0"/>
              </a:rPr>
              <a:t>:</a:t>
            </a:r>
            <a:r>
              <a:rPr lang="vi-VN" sz="2400" dirty="0">
                <a:solidFill>
                  <a:srgbClr val="333333"/>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err="1">
                <a:solidFill>
                  <a:srgbClr val="333333"/>
                </a:solidFill>
                <a:effectLst/>
                <a:latin typeface="Times New Roman" panose="02020603050405020304" pitchFamily="18" charset="0"/>
                <a:ea typeface="Times New Roman" panose="02020603050405020304" pitchFamily="18" charset="0"/>
              </a:rPr>
              <a:t>Trong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truyện</a:t>
            </a:r>
            <a:r>
              <a:rPr lang="en-US" sz="2400" dirty="0">
                <a:solidFill>
                  <a:srgbClr val="333333"/>
                </a:solidFill>
                <a:effectLst/>
                <a:latin typeface="Times New Roman" panose="02020603050405020304" pitchFamily="18" charset="0"/>
                <a:ea typeface="Times New Roman" panose="02020603050405020304" pitchFamily="18" charset="0"/>
              </a:rPr>
              <a:t> Con </a:t>
            </a:r>
            <a:r>
              <a:rPr lang="en-US" sz="2400" dirty="0" err="1">
                <a:solidFill>
                  <a:srgbClr val="333333"/>
                </a:solidFill>
                <a:effectLst/>
                <a:latin typeface="Times New Roman" panose="02020603050405020304" pitchFamily="18" charset="0"/>
                <a:ea typeface="Times New Roman" panose="02020603050405020304" pitchFamily="18" charset="0"/>
              </a:rPr>
              <a:t>mối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và</a:t>
            </a:r>
            <a:r>
              <a:rPr lang="en-US" sz="2400" dirty="0">
                <a:solidFill>
                  <a:srgbClr val="333333"/>
                </a:solidFill>
                <a:effectLst/>
                <a:latin typeface="Times New Roman" panose="02020603050405020304" pitchFamily="18" charset="0"/>
                <a:ea typeface="Times New Roman" panose="02020603050405020304" pitchFamily="18" charset="0"/>
              </a:rPr>
              <a:t> con </a:t>
            </a:r>
            <a:r>
              <a:rPr lang="en-US" sz="2400" dirty="0" err="1">
                <a:solidFill>
                  <a:srgbClr val="333333"/>
                </a:solidFill>
                <a:effectLst/>
                <a:latin typeface="Times New Roman" panose="02020603050405020304" pitchFamily="18" charset="0"/>
                <a:ea typeface="Times New Roman" panose="02020603050405020304" pitchFamily="18" charset="0"/>
              </a:rPr>
              <a:t>kiến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quan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niệm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sống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của</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mối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và</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kiến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bộc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lộ</a:t>
            </a:r>
            <a:r>
              <a:rPr lang="en-US" sz="2400" dirty="0">
                <a:solidFill>
                  <a:srgbClr val="333333"/>
                </a:solidFill>
                <a:effectLst/>
                <a:latin typeface="Times New Roman" panose="02020603050405020304" pitchFamily="18" charset="0"/>
                <a:ea typeface="Times New Roman" panose="02020603050405020304" pitchFamily="18" charset="0"/>
              </a:rPr>
              <a:t> qua </a:t>
            </a:r>
            <a:r>
              <a:rPr lang="en-US" sz="2400" dirty="0" err="1">
                <a:solidFill>
                  <a:srgbClr val="333333"/>
                </a:solidFill>
                <a:effectLst/>
                <a:latin typeface="Times New Roman" panose="02020603050405020304" pitchFamily="18" charset="0"/>
                <a:ea typeface="Times New Roman" panose="02020603050405020304" pitchFamily="18" charset="0"/>
              </a:rPr>
              <a:t>các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lời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thoại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của</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chúng</a:t>
            </a:r>
            <a:r>
              <a:rPr lang="en-US" sz="2400" dirty="0">
                <a:solidFill>
                  <a:srgbClr val="333333"/>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Mối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hưởng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thụ</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không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cần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làm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cũng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ăn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đi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đục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khoét</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những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thứ</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sẵn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Kiến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làm</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thì</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mới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ăn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nếu</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chỉ</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đục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khoét</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thì</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rồi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cũng</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hết</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của</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cải</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mà</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chết</a:t>
            </a:r>
            <a:r>
              <a:rPr lang="en-US" sz="2400" dirty="0">
                <a:solidFill>
                  <a:srgbClr val="333333"/>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3.  </a:t>
            </a:r>
            <a:r>
              <a:rPr lang="en-US" sz="2400" dirty="0" err="1">
                <a:solidFill>
                  <a:srgbClr val="212529"/>
                </a:solidFill>
                <a:effectLst/>
                <a:latin typeface="Times New Roman" panose="02020603050405020304" pitchFamily="18" charset="0"/>
                <a:ea typeface="Times New Roman" panose="02020603050405020304" pitchFamily="18" charset="0"/>
              </a:rPr>
              <a:t>Thiện</a:t>
            </a:r>
            <a:r>
              <a:rPr lang="en-US" sz="2400" dirty="0">
                <a:solidFill>
                  <a:srgbClr val="212529"/>
                </a:solidFill>
                <a:effectLst/>
                <a:latin typeface="Times New Roman" panose="02020603050405020304" pitchFamily="18" charset="0"/>
                <a:ea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rPr>
              <a:t>cảm</a:t>
            </a:r>
            <a:r>
              <a:rPr lang="en-US" sz="2400" dirty="0">
                <a:solidFill>
                  <a:srgbClr val="212529"/>
                </a:solidFill>
                <a:effectLst/>
                <a:latin typeface="Times New Roman" panose="02020603050405020304" pitchFamily="18" charset="0"/>
                <a:ea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rPr>
              <a:t>của</a:t>
            </a:r>
            <a:r>
              <a:rPr lang="en-US" sz="2400" dirty="0">
                <a:solidFill>
                  <a:srgbClr val="212529"/>
                </a:solidFill>
                <a:effectLst/>
                <a:latin typeface="Times New Roman" panose="02020603050405020304" pitchFamily="18" charset="0"/>
                <a:ea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rPr>
              <a:t>người</a:t>
            </a:r>
            <a:r>
              <a:rPr lang="en-US" sz="2400" dirty="0">
                <a:solidFill>
                  <a:srgbClr val="212529"/>
                </a:solidFill>
                <a:effectLst/>
                <a:latin typeface="Times New Roman" panose="02020603050405020304" pitchFamily="18" charset="0"/>
                <a:ea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rPr>
              <a:t>kể</a:t>
            </a:r>
            <a:r>
              <a:rPr lang="en-US" sz="2400" dirty="0">
                <a:solidFill>
                  <a:srgbClr val="212529"/>
                </a:solidFill>
                <a:effectLst/>
                <a:latin typeface="Times New Roman" panose="02020603050405020304" pitchFamily="18" charset="0"/>
                <a:ea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rPr>
              <a:t>chuyện</a:t>
            </a:r>
            <a:r>
              <a:rPr lang="en-US" sz="2400" dirty="0">
                <a:solidFill>
                  <a:srgbClr val="212529"/>
                </a:solidFill>
                <a:effectLst/>
                <a:latin typeface="Times New Roman" panose="02020603050405020304" pitchFamily="18" charset="0"/>
                <a:ea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rPr>
              <a:t>được</a:t>
            </a:r>
            <a:r>
              <a:rPr lang="en-US" sz="2400" dirty="0">
                <a:solidFill>
                  <a:srgbClr val="212529"/>
                </a:solidFill>
                <a:effectLst/>
                <a:latin typeface="Times New Roman" panose="02020603050405020304" pitchFamily="18" charset="0"/>
                <a:ea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rPr>
              <a:t>dành</a:t>
            </a:r>
            <a:r>
              <a:rPr lang="en-US" sz="2400" dirty="0">
                <a:solidFill>
                  <a:srgbClr val="212529"/>
                </a:solidFill>
                <a:effectLst/>
                <a:latin typeface="Times New Roman" panose="02020603050405020304" pitchFamily="18" charset="0"/>
                <a:ea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rPr>
              <a:t>cho</a:t>
            </a:r>
            <a:r>
              <a:rPr lang="en-US" sz="2400" dirty="0">
                <a:solidFill>
                  <a:srgbClr val="212529"/>
                </a:solidFill>
                <a:effectLst/>
                <a:latin typeface="Times New Roman" panose="02020603050405020304" pitchFamily="18" charset="0"/>
                <a:ea typeface="Times New Roman" panose="02020603050405020304" pitchFamily="18" charset="0"/>
              </a:rPr>
              <a:t> </a:t>
            </a:r>
            <a:r>
              <a:rPr lang="en-US" sz="2400" dirty="0" err="1">
                <a:solidFill>
                  <a:srgbClr val="212529"/>
                </a:solidFill>
                <a:effectLst/>
                <a:latin typeface="Times New Roman" panose="02020603050405020304" pitchFamily="18" charset="0"/>
                <a:ea typeface="Times New Roman" panose="02020603050405020304" pitchFamily="18" charset="0"/>
              </a:rPr>
              <a:t>kiến</a:t>
            </a:r>
            <a:r>
              <a:rPr lang="en-US" sz="2400" dirty="0">
                <a:solidFill>
                  <a:srgbClr val="212529"/>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thụ</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gầy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lo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hướng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bền</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1371600" marR="0" algn="just">
              <a:spcBef>
                <a:spcPts val="0"/>
              </a:spcBef>
              <a:spcAft>
                <a:spcPts val="0"/>
              </a:spcAft>
            </a:pPr>
            <a:endParaRPr lang="en-US" dirty="0"/>
          </a:p>
        </p:txBody>
      </p:sp>
    </p:spTree>
    <p:extLst>
      <p:ext uri="{BB962C8B-B14F-4D97-AF65-F5344CB8AC3E}">
        <p14:creationId xmlns:p14="http://schemas.microsoft.com/office/powerpoint/2010/main" val="89943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DDBB2A96-1869-4CD6-986E-58DBB6510A39}"/>
              </a:ext>
            </a:extLst>
          </p:cNvPr>
          <p:cNvSpPr txBox="1"/>
          <p:nvPr/>
        </p:nvSpPr>
        <p:spPr>
          <a:xfrm>
            <a:off x="0" y="762000"/>
            <a:ext cx="9067800" cy="4739759"/>
          </a:xfrm>
          <a:prstGeom prst="rect">
            <a:avLst/>
          </a:prstGeom>
          <a:noFill/>
        </p:spPr>
        <p:txBody>
          <a:bodyPr wrap="square" rtlCol="0">
            <a:spAutoFit/>
          </a:bodyPr>
          <a:lstStyle/>
          <a:p>
            <a:pPr marL="0" marR="0" algn="just">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4. </a:t>
            </a:r>
            <a:r>
              <a:rPr lang="vi-VN" sz="2800" dirty="0">
                <a:solidFill>
                  <a:srgbClr val="000000"/>
                </a:solidFill>
                <a:effectLst/>
                <a:latin typeface="Times New Roman" panose="02020603050405020304" pitchFamily="18" charset="0"/>
                <a:ea typeface="Times New Roman" panose="02020603050405020304" pitchFamily="18" charset="0"/>
              </a:rPr>
              <a:t>Văn bản thông qua cuộc hội thoại giữa hai con vật là kiến và mối để nói lên sự đối lập giữa lối sống của hai bộ phận con người trong xã hội hiện nay. Trong khi mối không muốn lao động, chỉ biết hưởng thụ trước mắt, nghĩ đến bản thân, thì kiến không ngại vất vả, chăm chỉ lao động, biết lo xa, sống có trách nhiệm với cộng đồng. Qua đó, câu chuyện khẳng định rằng chỉ có chăm chỉ cần cù làm lụng cuộc sống mới có thể ấm êm, bền vững.</a:t>
            </a:r>
            <a:endParaRPr lang="en-US" sz="2800"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sz="2400" b="1"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5. </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thụ</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nhàn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triệt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rPr>
              <a:t> ta.</a:t>
            </a:r>
            <a:endParaRPr lang="en-US" sz="24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cù</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1371600" marR="0" algn="just">
              <a:spcBef>
                <a:spcPts val="0"/>
              </a:spcBef>
              <a:spcAft>
                <a:spcPts val="0"/>
              </a:spcAft>
            </a:pPr>
            <a:endParaRPr lang="en-US" b="1" dirty="0"/>
          </a:p>
        </p:txBody>
      </p:sp>
    </p:spTree>
    <p:extLst>
      <p:ext uri="{BB962C8B-B14F-4D97-AF65-F5344CB8AC3E}">
        <p14:creationId xmlns:p14="http://schemas.microsoft.com/office/powerpoint/2010/main" val="191920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rPr>
              <a:t>BÀI 6: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0" y="420484"/>
            <a:ext cx="9067800" cy="8925520"/>
          </a:xfrm>
          <a:prstGeom prst="rect">
            <a:avLst/>
          </a:prstGeom>
          <a:noFill/>
        </p:spPr>
        <p:txBody>
          <a:bodyPr wrap="square" rtlCol="0">
            <a:spAutoFit/>
          </a:bodyPr>
          <a:lstStyle/>
          <a:p>
            <a:pPr algn="just"/>
            <a:r>
              <a:rPr lang="vi-VN" sz="2400" dirty="0">
                <a:latin typeface="Times New Roman" panose="02020603050405020304" pitchFamily="18" charset="0"/>
                <a:cs typeface="Times New Roman" panose="02020603050405020304" pitchFamily="18" charset="0"/>
              </a:rPr>
              <a:t>+ Lần 3: Phải đẽo to gấp đôi, gấp ba cho voi cày.</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=&gt; Liền đẽo ngay</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Mỗi người góp một ý, anh thợ mộc đều cho là phải, thấy có lí và làm theo.</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=&gt; Anh thợ mộc không có chính kiến của bản thân mình, luôn bị động, thay đổi theo ý của người khác.</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 Kết quả của việc đẽo cày</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Anh ta bày đầy hàng ra nhưng không ai mua.</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Tất cả gỗ đẽo đều hỏng hết.</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Vốn liếng đi đời nhà ma.</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=&gt; Anh thợ mộc hết vốn liếng, không đạt được kết quả mong muốn.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Khi muốn làm gì, cần tìm hiểu rõ về cách làm, xác định mục đích rõ ràng.</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Con người cần biết cố gắng, nỗ lực để thực hiện những điều mình mong muốn.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Mỗi người cần biết lắng nghe có chọn lọc, có chủ kiến của bản thân, kiên định, không nên cả tin người khác, ai nói gì cũng làm theo.</a:t>
            </a:r>
            <a:endParaRPr lang="en-US" sz="2400" dirty="0">
              <a:latin typeface="Times New Roman" panose="02020603050405020304" pitchFamily="18" charset="0"/>
              <a:cs typeface="Times New Roman" panose="02020603050405020304" pitchFamily="18" charset="0"/>
            </a:endParaRPr>
          </a:p>
          <a:p>
            <a:pPr algn="just"/>
            <a:endParaRPr lang="en-US" sz="1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88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DDBB2A96-1869-4CD6-986E-58DBB6510A39}"/>
              </a:ext>
            </a:extLst>
          </p:cNvPr>
          <p:cNvSpPr txBox="1"/>
          <p:nvPr/>
        </p:nvSpPr>
        <p:spPr>
          <a:xfrm>
            <a:off x="0" y="762000"/>
            <a:ext cx="9067800" cy="5601533"/>
          </a:xfrm>
          <a:prstGeom prst="rect">
            <a:avLst/>
          </a:prstGeom>
          <a:noFill/>
        </p:spPr>
        <p:txBody>
          <a:bodyPr wrap="square" rtlCol="0">
            <a:spAutoFit/>
          </a:bodyPr>
          <a:lstStyle/>
          <a:p>
            <a:pPr algn="ctr"/>
            <a:r>
              <a:rPr lang="vi-VN" sz="2000" b="1" dirty="0">
                <a:solidFill>
                  <a:srgbClr val="002060"/>
                </a:solidFill>
                <a:latin typeface="Times New Roman" panose="02020603050405020304" pitchFamily="18" charset="0"/>
                <a:cs typeface="Times New Roman" panose="02020603050405020304" pitchFamily="18" charset="0"/>
              </a:rPr>
              <a:t>3. Ngữ liệu Đọc Hiểu ngoài SGK</a:t>
            </a:r>
            <a:endParaRPr lang="en-US" sz="2000" dirty="0">
              <a:solidFill>
                <a:srgbClr val="002060"/>
              </a:solidFill>
              <a:latin typeface="Times New Roman" panose="02020603050405020304" pitchFamily="18" charset="0"/>
              <a:cs typeface="Times New Roman" panose="02020603050405020304" pitchFamily="18" charset="0"/>
            </a:endParaRPr>
          </a:p>
          <a:p>
            <a:pPr algn="ctr"/>
            <a:r>
              <a:rPr lang="en-US" sz="2000" b="1" dirty="0">
                <a:solidFill>
                  <a:srgbClr val="002060"/>
                </a:solidFill>
                <a:latin typeface="Times New Roman" panose="02020603050405020304" pitchFamily="18" charset="0"/>
                <a:cs typeface="Times New Roman" panose="02020603050405020304" pitchFamily="18" charset="0"/>
              </a:rPr>
              <a:t>PHIẾU HỌC TẬP SỐ 2</a:t>
            </a:r>
            <a:endParaRPr lang="en-US" sz="2000" dirty="0">
              <a:solidFill>
                <a:srgbClr val="002060"/>
              </a:solidFill>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Đọc ngữ liệu sau và trả lời các câu hỏi</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ctr"/>
            <a:r>
              <a:rPr lang="vi-VN" sz="2000" b="1" dirty="0">
                <a:solidFill>
                  <a:srgbClr val="002060"/>
                </a:solidFill>
                <a:latin typeface="Times New Roman" panose="02020603050405020304" pitchFamily="18" charset="0"/>
                <a:cs typeface="Times New Roman" panose="02020603050405020304" pitchFamily="18" charset="0"/>
              </a:rPr>
              <a:t>CHÓ SÓI VÀ CỪU NON</a:t>
            </a:r>
            <a:endParaRPr lang="en-US" sz="2000" dirty="0">
              <a:solidFill>
                <a:srgbClr val="002060"/>
              </a:solidFill>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“Một con sói đi kiếm ăn cả ngày trong rừng và chưa kiếm được chút gì bỏ vào bụng. Mãi đến gần tối mới thấy một đàn cừu xuất hiện ở phía cửa rừng. Cuối đàn, một chú cừu non đi tụt lại đằng sau, vừa đi vừa nhởn nhơ gặm cỏ. Sói ta mừng quá, vội vàng lao tới áp sát chú cừu non.</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Thoáng thấy cặp mắt của sói đỏ khè như hai hòn lửa, cừu non hoảng hồn. Nhưng cừu non đã kịp thời nén được sợ hãi, ung dung bước tới trước mặt sói dữ, lễ phép nói:</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Thưa bác, anh chăn cừu sai tôi đến nộp mạng cho bác để tỏ lòng biết ơn bác cả ngày hôm nay không quấy nhiễu đàn cừu chúng tôi. Anh dặn tôi phải hát tặng bác một bài thật hay để bác nghe cho vui tai trước khi ăn thịt tôi cho ngon miệng.</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Sói ta không ngờ mình được sự trọng đại như vậy, lấy làm thích chí và cảm động lắm liền cho phép cừu non trổ tài ca hát. Cừu non rán hơi, rán sức be lên thật to, tiếng kêu be be lên bổng xuống trầm mỗi lúc một vang xa. Anh chăn cừu nghe được, lập tức vác gậy chạy lại, nện cho sói ta lúc ấy đang vểnh tai nghe hát, một trận nên thân.</a:t>
            </a:r>
            <a:endParaRPr lang="en-US" sz="2000" dirty="0">
              <a:latin typeface="Times New Roman" panose="02020603050405020304" pitchFamily="18" charset="0"/>
              <a:cs typeface="Times New Roman" panose="02020603050405020304" pitchFamily="18" charset="0"/>
            </a:endParaRPr>
          </a:p>
          <a:p>
            <a:pPr marL="1371600" marR="0" algn="just">
              <a:spcBef>
                <a:spcPts val="0"/>
              </a:spcBef>
              <a:spcAft>
                <a:spcPts val="0"/>
              </a:spcAft>
            </a:pPr>
            <a:endParaRPr lang="en-US" dirty="0"/>
          </a:p>
        </p:txBody>
      </p:sp>
    </p:spTree>
    <p:extLst>
      <p:ext uri="{BB962C8B-B14F-4D97-AF65-F5344CB8AC3E}">
        <p14:creationId xmlns:p14="http://schemas.microsoft.com/office/powerpoint/2010/main" val="1231265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DDBB2A96-1869-4CD6-986E-58DBB6510A39}"/>
              </a:ext>
            </a:extLst>
          </p:cNvPr>
          <p:cNvSpPr txBox="1"/>
          <p:nvPr/>
        </p:nvSpPr>
        <p:spPr>
          <a:xfrm>
            <a:off x="0" y="762000"/>
            <a:ext cx="9067800" cy="5262979"/>
          </a:xfrm>
          <a:prstGeom prst="rect">
            <a:avLst/>
          </a:prstGeom>
          <a:noFill/>
        </p:spPr>
        <p:txBody>
          <a:bodyPr wrap="square" rtlCol="0">
            <a:spAutoFit/>
          </a:bodyPr>
          <a:lstStyle/>
          <a:p>
            <a:pPr marL="0" marR="0" algn="just">
              <a:spcBef>
                <a:spcPts val="0"/>
              </a:spcBef>
              <a:spcAft>
                <a:spcPts val="0"/>
              </a:spcAft>
            </a:pPr>
            <a:r>
              <a:rPr lang="vi-VN" sz="2800" i="1" dirty="0">
                <a:solidFill>
                  <a:srgbClr val="0D0D0D"/>
                </a:solidFill>
                <a:effectLst/>
                <a:latin typeface="Times New Roman" panose="02020603050405020304" pitchFamily="18" charset="0"/>
                <a:ea typeface="Times New Roman" panose="02020603050405020304" pitchFamily="18" charset="0"/>
              </a:rPr>
              <a:t>Cừu non thoát nạn nhờ nhanh trí và can đảm, còn chó sói no đòn, bỏ chạy, vừa chạy vừa than thân: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800" i="1" dirty="0">
                <a:solidFill>
                  <a:srgbClr val="0D0D0D"/>
                </a:solidFill>
                <a:effectLst/>
                <a:latin typeface="Times New Roman" panose="02020603050405020304" pitchFamily="18" charset="0"/>
                <a:ea typeface="Times New Roman" panose="02020603050405020304" pitchFamily="18" charset="0"/>
              </a:rPr>
              <a:t>- Ai đời chó sói mà nghe ca hát! Mồi kề bên miệng lại để mắc mưu cừu non, đau thật là đau!”</a:t>
            </a:r>
            <a:endParaRPr lang="en-US" sz="2800" dirty="0">
              <a:effectLst/>
              <a:latin typeface="Times New Roman" panose="02020603050405020304" pitchFamily="18" charset="0"/>
              <a:ea typeface="Times New Roman" panose="02020603050405020304" pitchFamily="18" charset="0"/>
            </a:endParaRPr>
          </a:p>
          <a:p>
            <a:pPr marL="0" marR="0" algn="r">
              <a:spcBef>
                <a:spcPts val="0"/>
              </a:spcBef>
              <a:spcAft>
                <a:spcPts val="0"/>
              </a:spcAft>
            </a:pPr>
            <a:r>
              <a:rPr lang="pt-BR" sz="2800" i="1" dirty="0">
                <a:solidFill>
                  <a:srgbClr val="0D0D0D"/>
                </a:solidFill>
                <a:effectLst/>
                <a:latin typeface="Times New Roman" panose="02020603050405020304" pitchFamily="18" charset="0"/>
                <a:ea typeface="Times New Roman" panose="02020603050405020304" pitchFamily="18" charset="0"/>
              </a:rPr>
              <a:t>(Theo Võ Phi Hồng, Văn học 6, tập hai, NXB Giáo dục,1995)</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pt-BR" sz="2800" b="1" dirty="0">
                <a:solidFill>
                  <a:srgbClr val="0D0D0D"/>
                </a:solidFill>
                <a:effectLst/>
                <a:latin typeface="Times New Roman" panose="02020603050405020304" pitchFamily="18" charset="0"/>
                <a:ea typeface="Times New Roman" panose="02020603050405020304" pitchFamily="18" charset="0"/>
              </a:rPr>
              <a:t>Câu 1: </a:t>
            </a:r>
            <a:r>
              <a:rPr lang="pt-BR" sz="2800" dirty="0">
                <a:solidFill>
                  <a:srgbClr val="0D0D0D"/>
                </a:solidFill>
                <a:effectLst/>
                <a:latin typeface="Times New Roman" panose="02020603050405020304" pitchFamily="18" charset="0"/>
                <a:ea typeface="Times New Roman" panose="02020603050405020304" pitchFamily="18" charset="0"/>
              </a:rPr>
              <a:t>Đoạn trích trên thuộc thể loại nào?</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pt-BR" sz="2800" b="1" dirty="0">
                <a:solidFill>
                  <a:srgbClr val="0D0D0D"/>
                </a:solidFill>
                <a:effectLst/>
                <a:latin typeface="Times New Roman" panose="02020603050405020304" pitchFamily="18" charset="0"/>
                <a:ea typeface="Times New Roman" panose="02020603050405020304" pitchFamily="18" charset="0"/>
              </a:rPr>
              <a:t>Câu 2</a:t>
            </a:r>
            <a:r>
              <a:rPr lang="pt-BR" sz="2800" dirty="0">
                <a:solidFill>
                  <a:srgbClr val="0D0D0D"/>
                </a:solidFill>
                <a:effectLst/>
                <a:latin typeface="Times New Roman" panose="02020603050405020304" pitchFamily="18" charset="0"/>
                <a:ea typeface="Times New Roman" panose="02020603050405020304" pitchFamily="18" charset="0"/>
              </a:rPr>
              <a:t>: Nhân vật chính trong đoạn trích trên là ai?</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pt-BR" sz="2800" b="1" dirty="0">
                <a:solidFill>
                  <a:srgbClr val="0D0D0D"/>
                </a:solidFill>
                <a:effectLst/>
                <a:latin typeface="Times New Roman" panose="02020603050405020304" pitchFamily="18" charset="0"/>
                <a:ea typeface="Times New Roman" panose="02020603050405020304" pitchFamily="18" charset="0"/>
              </a:rPr>
              <a:t>Câu 3: </a:t>
            </a:r>
            <a:r>
              <a:rPr lang="pt-BR" sz="2800" dirty="0">
                <a:solidFill>
                  <a:srgbClr val="0D0D0D"/>
                </a:solidFill>
                <a:effectLst/>
                <a:latin typeface="Times New Roman" panose="02020603050405020304" pitchFamily="18" charset="0"/>
                <a:ea typeface="Times New Roman" panose="02020603050405020304" pitchFamily="18" charset="0"/>
              </a:rPr>
              <a:t>Nội dung của đoạn trích trên là gì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800" b="1" dirty="0">
                <a:solidFill>
                  <a:srgbClr val="0D0D0D"/>
                </a:solidFill>
                <a:effectLst/>
                <a:latin typeface="Times New Roman" panose="02020603050405020304" pitchFamily="18" charset="0"/>
                <a:ea typeface="Times New Roman" panose="02020603050405020304" pitchFamily="18" charset="0"/>
              </a:rPr>
              <a:t>Câu 4: N</a:t>
            </a:r>
            <a:r>
              <a:rPr lang="pt-BR" sz="2800" dirty="0">
                <a:solidFill>
                  <a:srgbClr val="0D0D0D"/>
                </a:solidFill>
                <a:effectLst/>
                <a:latin typeface="Times New Roman" panose="02020603050405020304" pitchFamily="18" charset="0"/>
                <a:ea typeface="Times New Roman" panose="02020603050405020304" pitchFamily="18" charset="0"/>
              </a:rPr>
              <a:t>hân vật trong đoạn trích trên và trong truyện đồng thoại có điểm gì giống nhau?  </a:t>
            </a:r>
            <a:endParaRPr lang="en-US" sz="2800" dirty="0">
              <a:effectLst/>
              <a:latin typeface="Times New Roman" panose="02020603050405020304" pitchFamily="18" charset="0"/>
              <a:ea typeface="Times New Roman" panose="02020603050405020304" pitchFamily="18" charset="0"/>
            </a:endParaRPr>
          </a:p>
          <a:p>
            <a:r>
              <a:rPr lang="vi-VN" sz="2800" b="1" dirty="0">
                <a:solidFill>
                  <a:srgbClr val="0D0D0D"/>
                </a:solidFill>
                <a:effectLst/>
                <a:latin typeface="Times New Roman" panose="02020603050405020304" pitchFamily="18" charset="0"/>
                <a:ea typeface="Times New Roman" panose="02020603050405020304" pitchFamily="18" charset="0"/>
              </a:rPr>
              <a:t>Câu 5: </a:t>
            </a:r>
            <a:r>
              <a:rPr lang="vi-VN" sz="2800" dirty="0">
                <a:solidFill>
                  <a:srgbClr val="0D0D0D"/>
                </a:solidFill>
                <a:effectLst/>
                <a:latin typeface="Times New Roman" panose="02020603050405020304" pitchFamily="18" charset="0"/>
                <a:ea typeface="Times New Roman" panose="02020603050405020304" pitchFamily="18" charset="0"/>
              </a:rPr>
              <a:t>Qua câu chuyện trên, em rút ra cho bản thân mình bài học gì?</a:t>
            </a:r>
            <a:endParaRPr lang="en-US" sz="2800" dirty="0"/>
          </a:p>
        </p:txBody>
      </p:sp>
    </p:spTree>
    <p:extLst>
      <p:ext uri="{BB962C8B-B14F-4D97-AF65-F5344CB8AC3E}">
        <p14:creationId xmlns:p14="http://schemas.microsoft.com/office/powerpoint/2010/main" val="1988939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DDBB2A96-1869-4CD6-986E-58DBB6510A39}"/>
              </a:ext>
            </a:extLst>
          </p:cNvPr>
          <p:cNvSpPr txBox="1"/>
          <p:nvPr/>
        </p:nvSpPr>
        <p:spPr>
          <a:xfrm>
            <a:off x="0" y="762000"/>
            <a:ext cx="9067800" cy="5109091"/>
          </a:xfrm>
          <a:prstGeom prst="rect">
            <a:avLst/>
          </a:prstGeom>
          <a:noFill/>
        </p:spPr>
        <p:txBody>
          <a:bodyPr wrap="square" rtlCol="0">
            <a:spAutoFit/>
          </a:bodyPr>
          <a:lstStyle/>
          <a:p>
            <a:pPr marL="0" marR="0" algn="ctr">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rPr>
              <a:t>Gợi ý đáp án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solidFill>
                  <a:srgbClr val="0D0D0D"/>
                </a:solidFill>
                <a:effectLst/>
                <a:latin typeface="Times New Roman" panose="02020603050405020304" pitchFamily="18" charset="0"/>
                <a:ea typeface="Times New Roman" panose="02020603050405020304" pitchFamily="18" charset="0"/>
              </a:rPr>
              <a:t>Câu 1: </a:t>
            </a:r>
            <a:r>
              <a:rPr lang="vi-VN" sz="2800" dirty="0">
                <a:solidFill>
                  <a:srgbClr val="0D0D0D"/>
                </a:solidFill>
                <a:effectLst/>
                <a:latin typeface="Times New Roman" panose="02020603050405020304" pitchFamily="18" charset="0"/>
                <a:ea typeface="Times New Roman" panose="02020603050405020304" pitchFamily="18" charset="0"/>
              </a:rPr>
              <a:t>Đoạn trích trên thuộc thể loại truyện ngụ ngôn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solidFill>
                  <a:srgbClr val="0D0D0D"/>
                </a:solidFill>
                <a:effectLst/>
                <a:latin typeface="Times New Roman" panose="02020603050405020304" pitchFamily="18" charset="0"/>
                <a:ea typeface="Times New Roman" panose="02020603050405020304" pitchFamily="18" charset="0"/>
              </a:rPr>
              <a:t>Câu 2</a:t>
            </a:r>
            <a:r>
              <a:rPr lang="vi-VN" sz="2800" dirty="0">
                <a:solidFill>
                  <a:srgbClr val="0D0D0D"/>
                </a:solidFill>
                <a:effectLst/>
                <a:latin typeface="Times New Roman" panose="02020603050405020304" pitchFamily="18" charset="0"/>
                <a:ea typeface="Times New Roman" panose="02020603050405020304" pitchFamily="18" charset="0"/>
              </a:rPr>
              <a:t>: Nhân vật chính trong đoạn trích trên là con Sói và Cừu</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solidFill>
                  <a:srgbClr val="0D0D0D"/>
                </a:solidFill>
                <a:effectLst/>
                <a:latin typeface="Times New Roman" panose="02020603050405020304" pitchFamily="18" charset="0"/>
                <a:ea typeface="Times New Roman" panose="02020603050405020304" pitchFamily="18" charset="0"/>
              </a:rPr>
              <a:t>Câu 3</a:t>
            </a:r>
            <a:r>
              <a:rPr lang="vi-VN" sz="2800" dirty="0">
                <a:solidFill>
                  <a:srgbClr val="0D0D0D"/>
                </a:solidFill>
                <a:effectLst/>
                <a:latin typeface="Times New Roman" panose="02020603050405020304" pitchFamily="18" charset="0"/>
                <a:ea typeface="Times New Roman" panose="02020603050405020304" pitchFamily="18" charset="0"/>
              </a:rPr>
              <a:t>: Nội dung đoạn trích trên là: Đoạn trích ca ngợi sự thông minh, lòng dũng cảm; khuyên chúng ta không nên vội cả tin vào người khác.</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solidFill>
                  <a:srgbClr val="0D0D0D"/>
                </a:solidFill>
                <a:effectLst/>
                <a:latin typeface="Times New Roman" panose="02020603050405020304" pitchFamily="18" charset="0"/>
                <a:ea typeface="Times New Roman" panose="02020603050405020304" pitchFamily="18" charset="0"/>
              </a:rPr>
              <a:t>Câu 4:</a:t>
            </a:r>
            <a:r>
              <a:rPr lang="vi-VN" sz="2800" dirty="0">
                <a:solidFill>
                  <a:srgbClr val="0D0D0D"/>
                </a:solidFill>
                <a:effectLst/>
                <a:latin typeface="Times New Roman" panose="02020603050405020304" pitchFamily="18" charset="0"/>
                <a:ea typeface="Times New Roman" panose="02020603050405020304" pitchFamily="18" charset="0"/>
              </a:rPr>
              <a:t> HS trình bày được ý kiến của mình (nhân vật là động vật đã được nhân hóa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solidFill>
                  <a:srgbClr val="0D0D0D"/>
                </a:solidFill>
                <a:effectLst/>
                <a:latin typeface="Times New Roman" panose="02020603050405020304" pitchFamily="18" charset="0"/>
                <a:ea typeface="Times New Roman" panose="02020603050405020304" pitchFamily="18" charset="0"/>
              </a:rPr>
              <a:t>Câu 5:</a:t>
            </a:r>
            <a:r>
              <a:rPr lang="vi-VN" sz="2800" dirty="0">
                <a:solidFill>
                  <a:srgbClr val="0D0D0D"/>
                </a:solidFill>
                <a:effectLst/>
                <a:latin typeface="Times New Roman" panose="02020603050405020304" pitchFamily="18" charset="0"/>
                <a:ea typeface="Times New Roman" panose="02020603050405020304" pitchFamily="18" charset="0"/>
              </a:rPr>
              <a:t> - HS nêu được cụ thể bài học; ý nghĩa của bài học.</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solidFill>
                  <a:srgbClr val="0D0D0D"/>
                </a:solidFill>
                <a:effectLst/>
                <a:latin typeface="Times New Roman" panose="02020603050405020304" pitchFamily="18" charset="0"/>
                <a:ea typeface="Times New Roman" panose="02020603050405020304" pitchFamily="18" charset="0"/>
              </a:rPr>
              <a:t>- Lý giải được lý do nêu bài học ấy.</a:t>
            </a:r>
            <a:endParaRPr lang="en-US" sz="2800" dirty="0">
              <a:effectLst/>
              <a:latin typeface="Times New Roman" panose="02020603050405020304" pitchFamily="18" charset="0"/>
              <a:ea typeface="Times New Roman" panose="02020603050405020304" pitchFamily="18" charset="0"/>
            </a:endParaRPr>
          </a:p>
          <a:p>
            <a:pPr marL="1371600" marR="0" algn="just">
              <a:spcBef>
                <a:spcPts val="0"/>
              </a:spcBef>
              <a:spcAft>
                <a:spcPts val="0"/>
              </a:spcAft>
            </a:pPr>
            <a:endParaRPr lang="en-US" dirty="0"/>
          </a:p>
        </p:txBody>
      </p:sp>
    </p:spTree>
    <p:extLst>
      <p:ext uri="{BB962C8B-B14F-4D97-AF65-F5344CB8AC3E}">
        <p14:creationId xmlns:p14="http://schemas.microsoft.com/office/powerpoint/2010/main" val="198104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DDBB2A96-1869-4CD6-986E-58DBB6510A39}"/>
              </a:ext>
            </a:extLst>
          </p:cNvPr>
          <p:cNvSpPr txBox="1"/>
          <p:nvPr/>
        </p:nvSpPr>
        <p:spPr>
          <a:xfrm>
            <a:off x="0" y="762000"/>
            <a:ext cx="9067800" cy="6217087"/>
          </a:xfrm>
          <a:prstGeom prst="rect">
            <a:avLst/>
          </a:prstGeom>
          <a:noFill/>
        </p:spPr>
        <p:txBody>
          <a:bodyPr wrap="square" rtlCol="0">
            <a:spAutoFit/>
          </a:bodyPr>
          <a:lstStyle/>
          <a:p>
            <a:pPr marL="1371600" algn="ctr"/>
            <a:r>
              <a:rPr lang="en-US" sz="2000" b="1" dirty="0">
                <a:latin typeface="Times New Roman" panose="02020603050405020304" pitchFamily="18" charset="0"/>
                <a:cs typeface="Times New Roman" panose="02020603050405020304" pitchFamily="18" charset="0"/>
              </a:rPr>
              <a:t>PHIẾU HỌC TẬP SỐ 3</a:t>
            </a:r>
            <a:endParaRPr lang="en-US" sz="2000" dirty="0">
              <a:latin typeface="Times New Roman" panose="02020603050405020304" pitchFamily="18" charset="0"/>
              <a:cs typeface="Times New Roman" panose="02020603050405020304" pitchFamily="18" charset="0"/>
            </a:endParaRPr>
          </a:p>
          <a:p>
            <a:pPr algn="just"/>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trả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hỏi</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NGƯỜI LÁI BUÔN VÀ CON LỪA</a:t>
            </a:r>
          </a:p>
          <a:p>
            <a:pPr algn="just"/>
            <a:r>
              <a:rPr lang="vi-VN" sz="2000" b="1" i="1" dirty="0">
                <a:latin typeface="Times New Roman" panose="02020603050405020304" pitchFamily="18" charset="0"/>
                <a:cs typeface="Times New Roman" panose="02020603050405020304" pitchFamily="18" charset="0"/>
              </a:rPr>
              <a:t>Người lái buôn</a:t>
            </a:r>
            <a:r>
              <a:rPr lang="vi-VN" sz="2000" i="1" dirty="0">
                <a:latin typeface="Times New Roman" panose="02020603050405020304" pitchFamily="18" charset="0"/>
                <a:cs typeface="Times New Roman" panose="02020603050405020304" pitchFamily="18" charset="0"/>
              </a:rPr>
              <a:t> phải thường xuyên vào thành để mua đồ, và chất lên vai Lừa để trở về nhà. Con Lừa của người lái buôn nghĩ rằng mình rất thông minh, lúc nào cũng thích động não, nghĩ mọi cách để có thể khiến cho đồ mình phải chở càng nhẹ càng tốt. </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Một lần, người lái buôn mua một tải muối. Ông ta buộc tải thật chặt, chất lên lưng Lừa, rồi đi đằng sau thúc Lừa đi nhanh. Đi được một lúc, người lái buôn và Lừa đi đến một con sông nhỏ, người lái buôn thúc Lừa lội xuống nước. Lừa không cẩn thận đã bị trượt chân, ngã xuống nước. Nước sông đã ngấm vào miệng tải muối khiến cho muối bị tan ra rất nhiều.</a:t>
            </a:r>
            <a:endParaRPr lang="en-US" sz="2000"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Khi Lừa ta đứng dậy thì phát hiện ra tải muối mà mình chở đã nhẹ hơn rất nhiều, trong lòng cảm thấy thích chí lắm. Có được kinh nghiệm lần này, mỗi lần qua sông, Lừa ta đều giả vờ trượt chân ngã để cho bớt một ít đồ trên lưng xuống sông. Người lái buôn biết vậy, định bụng sẽ phạt Lừa. Người lái buôn vào trong thành mua một tải bông, và chất lên lưng Lừa. Lại một lần nữa đi qua con sông nhỏ, nhìn thấy sông, Lừa ta vui mừng thầm reo lên, không ngần ngừ bước xuống sông. Khi đến giữa sông, Lừa ta lại giả vờ trượt chân ngã. Lừa sung sướng nghĩ: "Khi mà mình đứng lên chắc chắn đồ trên lưng mình sẽ nhẹ hơn rất nhiều đây".</a:t>
            </a:r>
            <a:endParaRPr lang="en-US" sz="2000" dirty="0">
              <a:latin typeface="Times New Roman" panose="02020603050405020304" pitchFamily="18" charset="0"/>
              <a:cs typeface="Times New Roman" panose="02020603050405020304" pitchFamily="18" charset="0"/>
            </a:endParaRPr>
          </a:p>
          <a:p>
            <a:pPr marL="1371600" marR="0" algn="just">
              <a:spcBef>
                <a:spcPts val="0"/>
              </a:spcBef>
              <a:spcAft>
                <a:spcPts val="0"/>
              </a:spcAft>
            </a:pPr>
            <a:endParaRPr lang="en-US" dirty="0"/>
          </a:p>
        </p:txBody>
      </p:sp>
    </p:spTree>
    <p:extLst>
      <p:ext uri="{BB962C8B-B14F-4D97-AF65-F5344CB8AC3E}">
        <p14:creationId xmlns:p14="http://schemas.microsoft.com/office/powerpoint/2010/main" val="1509692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DDBB2A96-1869-4CD6-986E-58DBB6510A39}"/>
              </a:ext>
            </a:extLst>
          </p:cNvPr>
          <p:cNvSpPr txBox="1"/>
          <p:nvPr/>
        </p:nvSpPr>
        <p:spPr>
          <a:xfrm>
            <a:off x="0" y="762000"/>
            <a:ext cx="9067800" cy="5016758"/>
          </a:xfrm>
          <a:prstGeom prst="rect">
            <a:avLst/>
          </a:prstGeom>
          <a:noFill/>
        </p:spPr>
        <p:txBody>
          <a:bodyPr wrap="square" rtlCol="0">
            <a:spAutoFit/>
          </a:bodyPr>
          <a:lstStyle/>
          <a:p>
            <a:pPr marL="0" marR="0" indent="457200" algn="just">
              <a:spcBef>
                <a:spcPts val="0"/>
              </a:spcBef>
              <a:spcAft>
                <a:spcPts val="0"/>
              </a:spcAft>
            </a:pPr>
            <a:r>
              <a:rPr lang="vi-VN" sz="2000" i="1" dirty="0">
                <a:solidFill>
                  <a:srgbClr val="111111"/>
                </a:solidFill>
                <a:effectLst/>
                <a:latin typeface="Times New Roman" panose="02020603050405020304" pitchFamily="18" charset="0"/>
                <a:ea typeface="Times New Roman" panose="02020603050405020304" pitchFamily="18" charset="0"/>
              </a:rPr>
              <a:t>Nhưng khi Lừa ta vừa mới đứng dậy, đột nhiên thấy đồ trên lưng mình nặng hơn trước rất nhiều. Thì ra, tải bông sau khi hút nước đã trở nên nặng hơn trước rất nhiều. Lừa ta không ngờ trên lưng tải bông nặng như vậy, đành cúi đầu ngậm ngùi đi tiếp không dám than vãn gì.</a:t>
            </a:r>
            <a:endParaRPr lang="en-US" sz="20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vi-VN" sz="2000" i="1" dirty="0">
                <a:solidFill>
                  <a:srgbClr val="111111"/>
                </a:solidFill>
                <a:effectLst/>
                <a:latin typeface="Times New Roman" panose="02020603050405020304" pitchFamily="18" charset="0"/>
                <a:ea typeface="Times New Roman" panose="02020603050405020304" pitchFamily="18" charset="0"/>
              </a:rPr>
              <a:t>                                    (https://sachhay24h.com/top-truyen-ngu-ngon-hay-va-y-nghia)</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000" b="1" dirty="0">
                <a:effectLst/>
                <a:latin typeface="Times New Roman" panose="02020603050405020304" pitchFamily="18" charset="0"/>
                <a:ea typeface="Times New Roman" panose="02020603050405020304" pitchFamily="18" charset="0"/>
              </a:rPr>
              <a:t>Câu 1.</a:t>
            </a:r>
            <a:r>
              <a:rPr lang="vi-VN"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thuộc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loại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truyện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nào</a:t>
            </a:r>
            <a:r>
              <a:rPr lang="en-US" sz="20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pt-BR" sz="2000" b="1" dirty="0">
                <a:effectLst/>
                <a:latin typeface="Times New Roman" panose="02020603050405020304" pitchFamily="18" charset="0"/>
                <a:ea typeface="Times New Roman" panose="02020603050405020304" pitchFamily="18" charset="0"/>
              </a:rPr>
              <a:t>Câu 2. </a:t>
            </a:r>
            <a:r>
              <a:rPr lang="pt-BR" sz="2000" dirty="0">
                <a:effectLst/>
                <a:latin typeface="Times New Roman" panose="02020603050405020304" pitchFamily="18" charset="0"/>
                <a:ea typeface="Times New Roman" panose="02020603050405020304" pitchFamily="18" charset="0"/>
              </a:rPr>
              <a:t>Phương thức biểu đạt chính của văn bản là gì?</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3. </a:t>
            </a:r>
            <a:r>
              <a:rPr lang="en-US" sz="2000" dirty="0" err="1">
                <a:solidFill>
                  <a:srgbClr val="000000"/>
                </a:solidFill>
                <a:effectLst/>
                <a:latin typeface="Times New Roman" panose="02020603050405020304" pitchFamily="18" charset="0"/>
                <a:ea typeface="Times New Roman" panose="02020603050405020304" pitchFamily="18" charset="0"/>
              </a:rPr>
              <a:t>Phép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liên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Một</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lần</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người</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lái</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buôn</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mua</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một</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tải</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muối</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Ông</a:t>
            </a:r>
            <a:r>
              <a:rPr lang="en-US" sz="2000" i="1" dirty="0">
                <a:solidFill>
                  <a:srgbClr val="111111"/>
                </a:solidFill>
                <a:effectLst/>
                <a:latin typeface="Times New Roman" panose="02020603050405020304" pitchFamily="18" charset="0"/>
                <a:ea typeface="Times New Roman" panose="02020603050405020304" pitchFamily="18" charset="0"/>
              </a:rPr>
              <a:t> ta </a:t>
            </a:r>
            <a:r>
              <a:rPr lang="en-US" sz="2000" i="1" dirty="0" err="1">
                <a:solidFill>
                  <a:srgbClr val="111111"/>
                </a:solidFill>
                <a:effectLst/>
                <a:latin typeface="Times New Roman" panose="02020603050405020304" pitchFamily="18" charset="0"/>
                <a:ea typeface="Times New Roman" panose="02020603050405020304" pitchFamily="18" charset="0"/>
              </a:rPr>
              <a:t>buộc</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tải</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thật</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chặt</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chất</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lên</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lưng</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Lừa</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rồi</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đi</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đằng</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sau</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thúc</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Lừa</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đi</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i="1" dirty="0" err="1">
                <a:solidFill>
                  <a:srgbClr val="111111"/>
                </a:solidFill>
                <a:effectLst/>
                <a:latin typeface="Times New Roman" panose="02020603050405020304" pitchFamily="18" charset="0"/>
                <a:ea typeface="Times New Roman" panose="02020603050405020304" pitchFamily="18" charset="0"/>
              </a:rPr>
              <a:t>nhanh</a:t>
            </a:r>
            <a:r>
              <a:rPr lang="en-US" sz="2000" i="1" dirty="0">
                <a:solidFill>
                  <a:srgbClr val="111111"/>
                </a:solidFill>
                <a:effectLst/>
                <a:latin typeface="Times New Roman" panose="02020603050405020304" pitchFamily="18" charset="0"/>
                <a:ea typeface="Times New Roman" panose="02020603050405020304" pitchFamily="18" charset="0"/>
              </a:rPr>
              <a:t>. </a:t>
            </a:r>
            <a:r>
              <a:rPr lang="en-US" sz="2000" dirty="0">
                <a:solidFill>
                  <a:srgbClr val="111111"/>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4.</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Lừa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nhận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vờ</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trượt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ngã</a:t>
            </a:r>
            <a:r>
              <a:rPr lang="en-US" sz="2000" dirty="0">
                <a:solidFill>
                  <a:srgbClr val="000000"/>
                </a:solidFill>
                <a:effectLst/>
                <a:latin typeface="Times New Roman" panose="02020603050405020304" pitchFamily="18" charset="0"/>
                <a:ea typeface="Times New Roman" panose="02020603050405020304" pitchFamily="18" charset="0"/>
              </a:rPr>
              <a:t> ở </a:t>
            </a:r>
            <a:r>
              <a:rPr lang="en-US" sz="2000" dirty="0" err="1">
                <a:solidFill>
                  <a:srgbClr val="000000"/>
                </a:solidFill>
                <a:effectLst/>
                <a:latin typeface="Times New Roman" panose="02020603050405020304" pitchFamily="18" charset="0"/>
                <a:ea typeface="Times New Roman" panose="02020603050405020304" pitchFamily="18" charset="0"/>
              </a:rPr>
              <a:t>sông</a:t>
            </a: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effectLst/>
                <a:highlight>
                  <a:srgbClr val="FFFFFF"/>
                </a:highlight>
                <a:latin typeface="Times New Roman" panose="02020603050405020304" pitchFamily="18" charset="0"/>
                <a:ea typeface="Times New Roman" panose="02020603050405020304" pitchFamily="18" charset="0"/>
              </a:rPr>
              <a:t>Câu</a:t>
            </a:r>
            <a:r>
              <a:rPr lang="en-US" sz="2000" b="1" dirty="0">
                <a:effectLst/>
                <a:highlight>
                  <a:srgbClr val="FFFFFF"/>
                </a:highlight>
                <a:latin typeface="Times New Roman" panose="02020603050405020304" pitchFamily="18" charset="0"/>
                <a:ea typeface="Times New Roman" panose="02020603050405020304" pitchFamily="18" charset="0"/>
              </a:rPr>
              <a:t> 5.</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Thành</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ngữ</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tục</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ngữ</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nào</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sau</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đây</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nói</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chính</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xác</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nhất</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về</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hậu</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quả</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của</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việc</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làm</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của</a:t>
            </a:r>
            <a:r>
              <a:rPr lang="en-US" sz="2000" dirty="0">
                <a:effectLst/>
                <a:highlight>
                  <a:srgbClr val="FFFFFF"/>
                </a:highlight>
                <a:latin typeface="Times New Roman" panose="02020603050405020304" pitchFamily="18" charset="0"/>
                <a:ea typeface="Times New Roman" panose="02020603050405020304" pitchFamily="18" charset="0"/>
              </a:rPr>
              <a:t> </a:t>
            </a:r>
            <a:r>
              <a:rPr lang="en-US" sz="2000" dirty="0" err="1">
                <a:effectLst/>
                <a:highlight>
                  <a:srgbClr val="FFFFFF"/>
                </a:highlight>
                <a:latin typeface="Times New Roman" panose="02020603050405020304" pitchFamily="18" charset="0"/>
                <a:ea typeface="Times New Roman" panose="02020603050405020304" pitchFamily="18" charset="0"/>
              </a:rPr>
              <a:t>Lừa</a:t>
            </a:r>
            <a:r>
              <a:rPr lang="en-US" sz="2000" dirty="0">
                <a:effectLst/>
                <a:highlight>
                  <a:srgbClr val="FFFFFF"/>
                </a:highligh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6. </a:t>
            </a:r>
            <a:r>
              <a:rPr lang="en-US" sz="2000" dirty="0">
                <a:effectLst/>
                <a:latin typeface="Times New Roman" panose="02020603050405020304" pitchFamily="18" charset="0"/>
                <a:ea typeface="Times New Roman" panose="02020603050405020304" pitchFamily="18" charset="0"/>
              </a:rPr>
              <a:t>Theo </a:t>
            </a:r>
            <a:r>
              <a:rPr lang="en-US" sz="2000" dirty="0" err="1">
                <a:effectLst/>
                <a:latin typeface="Times New Roman" panose="02020603050405020304" pitchFamily="18" charset="0"/>
                <a:ea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buôn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Lừa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đúng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Vì</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sao</a:t>
            </a:r>
            <a:r>
              <a:rPr lang="en-US" sz="2000" dirty="0">
                <a:effectLst/>
                <a:latin typeface="Times New Roman" panose="02020603050405020304" pitchFamily="18" charset="0"/>
                <a:ea typeface="Times New Roman" panose="02020603050405020304" pitchFamily="18" charset="0"/>
              </a:rPr>
              <a:t>?</a:t>
            </a:r>
          </a:p>
          <a:p>
            <a:pPr algn="just"/>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7. </a:t>
            </a:r>
            <a:r>
              <a:rPr lang="en-US" sz="2000" dirty="0" err="1">
                <a:effectLst/>
                <a:latin typeface="Times New Roman" panose="02020603050405020304" pitchFamily="18" charset="0"/>
                <a:ea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rút</a:t>
            </a:r>
            <a:r>
              <a:rPr lang="en-US" sz="2000" dirty="0">
                <a:effectLst/>
                <a:latin typeface="Times New Roman" panose="02020603050405020304" pitchFamily="18" charset="0"/>
                <a:ea typeface="Times New Roman" panose="02020603050405020304" pitchFamily="18" charset="0"/>
              </a:rPr>
              <a:t> ra </a:t>
            </a:r>
            <a:r>
              <a:rPr lang="en-US" sz="2000" dirty="0" err="1">
                <a:effectLst/>
                <a:latin typeface="Times New Roman" panose="02020603050405020304" pitchFamily="18" charset="0"/>
                <a:ea typeface="Times New Roman" panose="02020603050405020304" pitchFamily="18" charset="0"/>
              </a:rPr>
              <a:t>bài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gì</a:t>
            </a:r>
            <a:r>
              <a:rPr lang="en-US" sz="2000" dirty="0">
                <a:effectLst/>
                <a:latin typeface="Times New Roman" panose="02020603050405020304" pitchFamily="18" charset="0"/>
                <a:ea typeface="Times New Roman" panose="02020603050405020304" pitchFamily="18" charset="0"/>
              </a:rPr>
              <a:t> qua </a:t>
            </a:r>
            <a:r>
              <a:rPr lang="en-US" sz="2000" dirty="0" err="1">
                <a:effectLst/>
                <a:latin typeface="Times New Roman" panose="02020603050405020304" pitchFamily="18" charset="0"/>
                <a:ea typeface="Times New Roman" panose="02020603050405020304" pitchFamily="18" charset="0"/>
              </a:rPr>
              <a:t>văn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này</a:t>
            </a:r>
            <a:r>
              <a:rPr lang="en-US" sz="2000" dirty="0">
                <a:effectLst/>
                <a:latin typeface="Times New Roman" panose="02020603050405020304" pitchFamily="18" charset="0"/>
                <a:ea typeface="Times New Roman" panose="02020603050405020304" pitchFamily="18" charset="0"/>
              </a:rPr>
              <a:t>? </a:t>
            </a:r>
            <a:endParaRPr lang="en-US" sz="2000" dirty="0"/>
          </a:p>
        </p:txBody>
      </p:sp>
    </p:spTree>
    <p:extLst>
      <p:ext uri="{BB962C8B-B14F-4D97-AF65-F5344CB8AC3E}">
        <p14:creationId xmlns:p14="http://schemas.microsoft.com/office/powerpoint/2010/main" val="4126794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DDBB2A96-1869-4CD6-986E-58DBB6510A39}"/>
              </a:ext>
            </a:extLst>
          </p:cNvPr>
          <p:cNvSpPr txBox="1"/>
          <p:nvPr/>
        </p:nvSpPr>
        <p:spPr>
          <a:xfrm>
            <a:off x="0" y="762000"/>
            <a:ext cx="9067800" cy="5539978"/>
          </a:xfrm>
          <a:prstGeom prst="rect">
            <a:avLst/>
          </a:prstGeom>
          <a:noFill/>
        </p:spPr>
        <p:txBody>
          <a:bodyPr wrap="square" rtlCol="0">
            <a:spAutoFit/>
          </a:bodyPr>
          <a:lstStyle/>
          <a:p>
            <a:pPr marL="0" marR="0" algn="ctr">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rPr>
              <a:t> ý trả </a:t>
            </a:r>
            <a:r>
              <a:rPr lang="en-US" sz="2800" b="1" dirty="0" err="1">
                <a:solidFill>
                  <a:srgbClr val="000000"/>
                </a:solidFill>
                <a:effectLst/>
                <a:latin typeface="Times New Roman" panose="02020603050405020304" pitchFamily="18" charset="0"/>
                <a:ea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effectLst/>
                <a:latin typeface="Times New Roman" panose="02020603050405020304" pitchFamily="18" charset="0"/>
                <a:ea typeface="Times New Roman" panose="02020603050405020304" pitchFamily="18" charset="0"/>
              </a:rPr>
              <a:t>Câu 1.</a:t>
            </a:r>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ngôn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800" b="1" dirty="0">
                <a:effectLst/>
                <a:latin typeface="Times New Roman" panose="02020603050405020304" pitchFamily="18" charset="0"/>
                <a:ea typeface="Times New Roman" panose="02020603050405020304" pitchFamily="18" charset="0"/>
              </a:rPr>
              <a:t>Câu 2. </a:t>
            </a:r>
            <a:r>
              <a:rPr lang="pt-BR" sz="2800" dirty="0">
                <a:effectLst/>
                <a:latin typeface="Times New Roman" panose="02020603050405020304" pitchFamily="18" charset="0"/>
                <a:ea typeface="Times New Roman" panose="02020603050405020304" pitchFamily="18" charset="0"/>
              </a:rPr>
              <a:t>Phương thức biểu đạt chính của văn bản là Tự sự</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Một</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lần</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người</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lái</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buôn</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mua</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một</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tải</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muối</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Ông</a:t>
            </a:r>
            <a:r>
              <a:rPr lang="en-US" sz="2800" i="1" dirty="0">
                <a:solidFill>
                  <a:srgbClr val="111111"/>
                </a:solidFill>
                <a:effectLst/>
                <a:latin typeface="Times New Roman" panose="02020603050405020304" pitchFamily="18" charset="0"/>
                <a:ea typeface="Times New Roman" panose="02020603050405020304" pitchFamily="18" charset="0"/>
              </a:rPr>
              <a:t> ta </a:t>
            </a:r>
            <a:r>
              <a:rPr lang="en-US" sz="2800" i="1" dirty="0" err="1">
                <a:solidFill>
                  <a:srgbClr val="111111"/>
                </a:solidFill>
                <a:effectLst/>
                <a:latin typeface="Times New Roman" panose="02020603050405020304" pitchFamily="18" charset="0"/>
                <a:ea typeface="Times New Roman" panose="02020603050405020304" pitchFamily="18" charset="0"/>
              </a:rPr>
              <a:t>buộc</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tải</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thật</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chặt</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chất</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lên</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lưng</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Lừa</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rồi</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đi</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đằng</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sau</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thúc</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Lừa</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đi</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nhanh</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Là</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phép</a:t>
            </a:r>
            <a:r>
              <a:rPr lang="en-US" sz="2800" i="1" dirty="0">
                <a:solidFill>
                  <a:srgbClr val="111111"/>
                </a:solidFill>
                <a:effectLst/>
                <a:latin typeface="Times New Roman" panose="02020603050405020304" pitchFamily="18" charset="0"/>
                <a:ea typeface="Times New Roman" panose="02020603050405020304" pitchFamily="18" charset="0"/>
              </a:rPr>
              <a:t> </a:t>
            </a:r>
            <a:r>
              <a:rPr lang="en-US" sz="2800" i="1" dirty="0" err="1">
                <a:solidFill>
                  <a:srgbClr val="111111"/>
                </a:solidFill>
                <a:effectLst/>
                <a:latin typeface="Times New Roman" panose="02020603050405020304" pitchFamily="18" charset="0"/>
                <a:ea typeface="Times New Roman" panose="02020603050405020304" pitchFamily="18" charset="0"/>
              </a:rPr>
              <a:t>thế</a:t>
            </a:r>
            <a:r>
              <a:rPr lang="en-US" sz="2800" i="1" dirty="0">
                <a:solidFill>
                  <a:srgbClr val="111111"/>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4.</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vờ</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trượt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ngã</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sông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nặng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dám</a:t>
            </a:r>
            <a:r>
              <a:rPr lang="en-US" sz="2800" dirty="0">
                <a:solidFill>
                  <a:srgbClr val="000000"/>
                </a:solidFill>
                <a:effectLst/>
                <a:latin typeface="Times New Roman" panose="02020603050405020304" pitchFamily="18" charset="0"/>
                <a:ea typeface="Times New Roman" panose="02020603050405020304" pitchFamily="18" charset="0"/>
              </a:rPr>
              <a:t> than </a:t>
            </a:r>
            <a:r>
              <a:rPr lang="en-US" sz="2800" dirty="0" err="1">
                <a:solidFill>
                  <a:srgbClr val="000000"/>
                </a:solidFill>
                <a:effectLst/>
                <a:latin typeface="Times New Roman" panose="02020603050405020304" pitchFamily="18" charset="0"/>
                <a:ea typeface="Times New Roman" panose="02020603050405020304" pitchFamily="18" charset="0"/>
              </a:rPr>
              <a:t>vãn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b="1" dirty="0" err="1">
                <a:effectLst/>
                <a:highlight>
                  <a:srgbClr val="FFFFFF"/>
                </a:highlight>
                <a:latin typeface="Times New Roman" panose="02020603050405020304" pitchFamily="18" charset="0"/>
                <a:ea typeface="Times New Roman" panose="02020603050405020304" pitchFamily="18" charset="0"/>
              </a:rPr>
              <a:t>Câu</a:t>
            </a:r>
            <a:r>
              <a:rPr lang="en-US" sz="2800" b="1" dirty="0">
                <a:effectLst/>
                <a:highlight>
                  <a:srgbClr val="FFFFFF"/>
                </a:highlight>
                <a:latin typeface="Times New Roman" panose="02020603050405020304" pitchFamily="18" charset="0"/>
                <a:ea typeface="Times New Roman" panose="02020603050405020304" pitchFamily="18" charset="0"/>
              </a:rPr>
              <a:t> 5.</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Thành</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ngữ</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tục</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ngữ</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sau</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đây</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nói</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chính</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xác</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nhất</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về</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hậu</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quả</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của</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việc</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làm</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của</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Lừa</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Ăn</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gian</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nó</a:t>
            </a:r>
            <a:r>
              <a:rPr lang="en-US" sz="2800" dirty="0">
                <a:effectLst/>
                <a:highlight>
                  <a:srgbClr val="FFFFFF"/>
                </a:highlight>
                <a:latin typeface="Times New Roman" panose="02020603050405020304" pitchFamily="18" charset="0"/>
                <a:ea typeface="Times New Roman" panose="02020603050405020304" pitchFamily="18" charset="0"/>
              </a:rPr>
              <a:t> </a:t>
            </a:r>
            <a:r>
              <a:rPr lang="en-US" sz="2800" dirty="0" err="1">
                <a:effectLst/>
                <a:highlight>
                  <a:srgbClr val="FFFFFF"/>
                </a:highlight>
                <a:latin typeface="Times New Roman" panose="02020603050405020304" pitchFamily="18" charset="0"/>
                <a:ea typeface="Times New Roman" panose="02020603050405020304" pitchFamily="18" charset="0"/>
              </a:rPr>
              <a:t>giàn</a:t>
            </a:r>
            <a:r>
              <a:rPr lang="en-US" sz="2800" dirty="0">
                <a:effectLst/>
                <a:highlight>
                  <a:srgbClr val="FFFFFF"/>
                </a:highlight>
                <a:latin typeface="Times New Roman" panose="02020603050405020304" pitchFamily="18" charset="0"/>
                <a:ea typeface="Times New Roman" panose="02020603050405020304" pitchFamily="18" charset="0"/>
              </a:rPr>
              <a:t> ra </a:t>
            </a:r>
            <a:r>
              <a:rPr lang="en-US" sz="2800" dirty="0" err="1">
                <a:effectLst/>
                <a:highlight>
                  <a:srgbClr val="FFFFFF"/>
                </a:highlight>
                <a:latin typeface="Times New Roman" panose="02020603050405020304" pitchFamily="18" charset="0"/>
                <a:ea typeface="Times New Roman" panose="02020603050405020304" pitchFamily="18" charset="0"/>
              </a:rPr>
              <a:t>đấy</a:t>
            </a:r>
            <a:r>
              <a:rPr lang="en-US" sz="2800" dirty="0">
                <a:effectLst/>
                <a:highlight>
                  <a:srgbClr val="FFFFFF"/>
                </a:highligh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1371600" marR="0" algn="just">
              <a:spcBef>
                <a:spcPts val="0"/>
              </a:spcBef>
              <a:spcAft>
                <a:spcPts val="0"/>
              </a:spcAft>
            </a:pPr>
            <a:endParaRPr lang="en-US" dirty="0"/>
          </a:p>
        </p:txBody>
      </p:sp>
    </p:spTree>
    <p:extLst>
      <p:ext uri="{BB962C8B-B14F-4D97-AF65-F5344CB8AC3E}">
        <p14:creationId xmlns:p14="http://schemas.microsoft.com/office/powerpoint/2010/main" val="286651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DDBB2A96-1869-4CD6-986E-58DBB6510A39}"/>
              </a:ext>
            </a:extLst>
          </p:cNvPr>
          <p:cNvSpPr txBox="1"/>
          <p:nvPr/>
        </p:nvSpPr>
        <p:spPr>
          <a:xfrm>
            <a:off x="0" y="762000"/>
            <a:ext cx="9067800" cy="5109091"/>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6.</a:t>
            </a: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thía</a:t>
            </a:r>
            <a:r>
              <a:rPr lang="en-US" sz="2800" dirty="0">
                <a:latin typeface="Times New Roman" panose="02020603050405020304" pitchFamily="18" charset="0"/>
                <a:cs typeface="Times New Roman" panose="02020603050405020304" pitchFamily="18" charset="0"/>
              </a:rPr>
              <a:t> …</a:t>
            </a: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7</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 có thể diễn đạt theo nhiều cách khác 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a:t>
            </a:r>
          </a:p>
          <a:p>
            <a:pPr algn="just"/>
            <a:r>
              <a:rPr lang="vi-VN" sz="2800" dirty="0">
                <a:latin typeface="Times New Roman" panose="02020603050405020304" pitchFamily="18" charset="0"/>
                <a:cs typeface="Times New Roman" panose="02020603050405020304" pitchFamily="18" charset="0"/>
              </a:rPr>
              <a:t> - Trong cuộc sống, thành quả luôn đi kèm với nỗ lực, nỗ lực bao nhiêu thì thành quả đạt được bấy nhiêu,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Không nên vì lười biếng mà gian trá, không cố gắng thực hiện đúng chức phận của mình. Lười biếng, thoái thác công việc sẽ phải nhận hậu quả thích đáng. …</a:t>
            </a:r>
            <a:endParaRPr lang="en-US" sz="2800" dirty="0">
              <a:latin typeface="Times New Roman" panose="02020603050405020304" pitchFamily="18" charset="0"/>
              <a:cs typeface="Times New Roman" panose="02020603050405020304" pitchFamily="18" charset="0"/>
            </a:endParaRPr>
          </a:p>
          <a:p>
            <a:pPr marL="1371600" marR="0" algn="just">
              <a:spcBef>
                <a:spcPts val="0"/>
              </a:spcBef>
              <a:spcAft>
                <a:spcPts val="0"/>
              </a:spcAft>
            </a:pPr>
            <a:endParaRPr lang="en-US" dirty="0"/>
          </a:p>
        </p:txBody>
      </p:sp>
    </p:spTree>
    <p:extLst>
      <p:ext uri="{BB962C8B-B14F-4D97-AF65-F5344CB8AC3E}">
        <p14:creationId xmlns:p14="http://schemas.microsoft.com/office/powerpoint/2010/main" val="209025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DDBB2A96-1869-4CD6-986E-58DBB6510A39}"/>
              </a:ext>
            </a:extLst>
          </p:cNvPr>
          <p:cNvSpPr txBox="1"/>
          <p:nvPr/>
        </p:nvSpPr>
        <p:spPr>
          <a:xfrm>
            <a:off x="0" y="762000"/>
            <a:ext cx="9067800" cy="5047536"/>
          </a:xfrm>
          <a:prstGeom prst="rect">
            <a:avLst/>
          </a:prstGeom>
          <a:noFill/>
        </p:spPr>
        <p:txBody>
          <a:bodyPr wrap="square" rtlCol="0">
            <a:spAutoFit/>
          </a:bodyPr>
          <a:lstStyle/>
          <a:p>
            <a:pPr marL="1371600" algn="ctr"/>
            <a:r>
              <a:rPr lang="en-US" sz="2400" b="1" dirty="0">
                <a:latin typeface="Times New Roman" panose="02020603050405020304" pitchFamily="18" charset="0"/>
                <a:cs typeface="Times New Roman" panose="02020603050405020304" pitchFamily="18" charset="0"/>
              </a:rPr>
              <a:t>PHIẾU HỌC TẬP SỐ 4</a:t>
            </a:r>
            <a:endParaRPr lang="en-US" sz="2400"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RÙA VÀ THỎ</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Trời mùa thu mát mẻ. Trên bờ sông, Rùa đang cố sức tập chạy. Thỏ trông thấy liền mỉa mai Rùa:</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 Đồ chậm như sên. Mày mà cũng đòi tập chạy à ?</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 Anh đừng giễu tôi. Anh với tôi thử chạy thi, coi ai hơn ?</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Thỏ vểnh tai tự đắc:</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 Được, được!</a:t>
            </a:r>
            <a:r>
              <a:rPr lang="en-US" sz="2000" i="1" dirty="0">
                <a:latin typeface="Times New Roman" panose="02020603050405020304" pitchFamily="18" charset="0"/>
                <a:cs typeface="Times New Roman" panose="02020603050405020304" pitchFamily="18" charset="0"/>
              </a:rPr>
              <a:t> D</a:t>
            </a:r>
            <a:r>
              <a:rPr lang="vi-VN" sz="2000" i="1" dirty="0">
                <a:latin typeface="Times New Roman" panose="02020603050405020304" pitchFamily="18" charset="0"/>
                <a:cs typeface="Times New Roman" panose="02020603050405020304" pitchFamily="18" charset="0"/>
              </a:rPr>
              <a:t>ám chạy thi với ta sao ? Ta chấp mi một nửa đường đó.</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Rùa không nói gì. Nó biết mình chậm chạp, nên có sức chạy thật nhanh. Thỏ nhìn theo mỉm cười. Nó nghĩ : Ta chưa cần chạy vội, đợi Rùa gần đến đích ta phóng cũng vừa. Nó nhởn nhơ trên đường, nhìn trời, nhìn mây. Thỉnh thoảng nó lại nhấm nháp vài ngọn cỏ non, có vẻ khoan khoái lắm.</a:t>
            </a:r>
            <a:endParaRPr lang="en-US" sz="2000" dirty="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Bỗng nó nghĩ đến cuộc thi, ngẩng đầu lên thì đã thấy Rùa chạy gần tới đích. Nó cắm cổ chạy miết nhưng khôn</a:t>
            </a:r>
            <a:r>
              <a:rPr lang="en-US" sz="2000" i="1" dirty="0">
                <a:latin typeface="Times New Roman" panose="02020603050405020304" pitchFamily="18" charset="0"/>
                <a:cs typeface="Times New Roman" panose="02020603050405020304" pitchFamily="18" charset="0"/>
              </a:rPr>
              <a:t>g </a:t>
            </a:r>
            <a:r>
              <a:rPr lang="en-US" sz="2000" i="1" dirty="0" err="1">
                <a:latin typeface="Times New Roman" panose="02020603050405020304" pitchFamily="18" charset="0"/>
                <a:cs typeface="Times New Roman" panose="02020603050405020304" pitchFamily="18" charset="0"/>
              </a:rPr>
              <a:t>kịp</a:t>
            </a:r>
            <a:r>
              <a:rPr lang="vi-VN" sz="2000" i="1" dirty="0">
                <a:latin typeface="Times New Roman" panose="02020603050405020304" pitchFamily="18" charset="0"/>
                <a:cs typeface="Times New Roman" panose="02020603050405020304" pitchFamily="18" charset="0"/>
              </a:rPr>
              <a:t> nữa. Rùa đã tới đích trước nó.</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                                                            (Theo T</a:t>
            </a:r>
            <a:r>
              <a:rPr lang="en-US" sz="2000" i="1" dirty="0" err="1">
                <a:latin typeface="Times New Roman" panose="02020603050405020304" pitchFamily="18" charset="0"/>
                <a:cs typeface="Times New Roman" panose="02020603050405020304" pitchFamily="18" charset="0"/>
              </a:rPr>
              <a:t>ruyện</a:t>
            </a:r>
            <a:r>
              <a:rPr lang="vi-VN" sz="2000" i="1" dirty="0">
                <a:latin typeface="Times New Roman" panose="02020603050405020304" pitchFamily="18" charset="0"/>
                <a:cs typeface="Times New Roman" panose="02020603050405020304" pitchFamily="18" charset="0"/>
              </a:rPr>
              <a:t> La Phông-ten)</a:t>
            </a:r>
            <a:endParaRPr lang="en-US" sz="2000" dirty="0">
              <a:latin typeface="Times New Roman" panose="02020603050405020304" pitchFamily="18" charset="0"/>
              <a:cs typeface="Times New Roman" panose="02020603050405020304" pitchFamily="18" charset="0"/>
            </a:endParaRPr>
          </a:p>
          <a:p>
            <a:pPr marL="1371600" marR="0" algn="just">
              <a:spcBef>
                <a:spcPts val="0"/>
              </a:spcBef>
              <a:spcAft>
                <a:spcPts val="0"/>
              </a:spcAft>
            </a:pPr>
            <a:endParaRPr lang="en-US" dirty="0"/>
          </a:p>
        </p:txBody>
      </p:sp>
    </p:spTree>
    <p:extLst>
      <p:ext uri="{BB962C8B-B14F-4D97-AF65-F5344CB8AC3E}">
        <p14:creationId xmlns:p14="http://schemas.microsoft.com/office/powerpoint/2010/main" val="272497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DDBB2A96-1869-4CD6-986E-58DBB6510A39}"/>
              </a:ext>
            </a:extLst>
          </p:cNvPr>
          <p:cNvSpPr txBox="1"/>
          <p:nvPr/>
        </p:nvSpPr>
        <p:spPr>
          <a:xfrm>
            <a:off x="0" y="762000"/>
            <a:ext cx="9067800" cy="3970318"/>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cs typeface="Times New Roman" panose="02020603050405020304" pitchFamily="18" charset="0"/>
              </a:rPr>
              <a:t> Truyện </a:t>
            </a:r>
            <a:r>
              <a:rPr lang="vi-VN" sz="2800" b="1" i="1" dirty="0">
                <a:latin typeface="Times New Roman" panose="02020603050405020304" pitchFamily="18" charset="0"/>
                <a:cs typeface="Times New Roman" panose="02020603050405020304" pitchFamily="18" charset="0"/>
              </a:rPr>
              <a:t>Rùa và Thỏ</a:t>
            </a:r>
            <a:r>
              <a:rPr lang="vi-VN" sz="2800" dirty="0">
                <a:latin typeface="Times New Roman" panose="02020603050405020304" pitchFamily="18" charset="0"/>
                <a:cs typeface="Times New Roman" panose="02020603050405020304" pitchFamily="18" charset="0"/>
              </a:rPr>
              <a:t> thuộc thể loại nào?</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vi-VN" sz="2800" b="1" dirty="0">
                <a:latin typeface="Times New Roman" panose="02020603050405020304" pitchFamily="18" charset="0"/>
                <a:cs typeface="Times New Roman" panose="02020603050405020304" pitchFamily="18" charset="0"/>
              </a:rPr>
              <a:t>. Thỏ chế giễu Rùa như thế nào?</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vi-VN" sz="2800" b="1" dirty="0">
                <a:latin typeface="Times New Roman" panose="02020603050405020304" pitchFamily="18" charset="0"/>
                <a:cs typeface="Times New Roman" panose="02020603050405020304" pitchFamily="18" charset="0"/>
              </a:rPr>
              <a:t>. Vì sao có cuộc chạy thi giữa Rùa và Thỏ? </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4</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Truyện </a:t>
            </a:r>
            <a:r>
              <a:rPr lang="en-US" sz="2800" i="1" dirty="0" err="1">
                <a:latin typeface="Times New Roman" panose="02020603050405020304" pitchFamily="18" charset="0"/>
                <a:cs typeface="Times New Roman" panose="02020603050405020304" pitchFamily="18" charset="0"/>
              </a:rPr>
              <a:t>Thỏ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Rùa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phê phán điều gì?</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Hậu quả của thái độ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 gì?</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6</a:t>
            </a:r>
            <a:r>
              <a:rPr lang="vi-VN" sz="2800" b="1" dirty="0">
                <a:latin typeface="Times New Roman" panose="02020603050405020304" pitchFamily="18" charset="0"/>
                <a:cs typeface="Times New Roman" panose="02020603050405020304" pitchFamily="18" charset="0"/>
              </a:rPr>
              <a:t>. Qua câu chuyện trên, em </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ra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gì? </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7.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Thỏ</a:t>
            </a:r>
            <a:r>
              <a:rPr lang="en-US" sz="2800" b="1" dirty="0">
                <a:latin typeface="Times New Roman" panose="02020603050405020304" pitchFamily="18" charset="0"/>
                <a:cs typeface="Times New Roman" panose="02020603050405020304" pitchFamily="18" charset="0"/>
              </a:rPr>
              <a:t> qua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chấp</a:t>
            </a:r>
            <a:r>
              <a:rPr lang="en-US" sz="2800" i="1" dirty="0">
                <a:latin typeface="Times New Roman" panose="02020603050405020304" pitchFamily="18" charset="0"/>
                <a:cs typeface="Times New Roman" panose="02020603050405020304" pitchFamily="18" charset="0"/>
              </a:rPr>
              <a:t> mi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997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nl-NL" sz="1800" b="1" dirty="0">
                <a:solidFill>
                  <a:srgbClr val="FF0000"/>
                </a:solidFill>
                <a:effectLst/>
                <a:latin typeface="Times New Roman" panose="02020603050405020304" pitchFamily="18" charset="0"/>
                <a:ea typeface="Times New Roman" panose="02020603050405020304" pitchFamily="18" charset="0"/>
              </a:rPr>
              <a:t>ÔN TẬP VĂN BẢN: CON MỐI VÀ CON KIẾN</a:t>
            </a:r>
            <a:endParaRPr lang="en-US" sz="1800" dirty="0">
              <a:effectLst/>
              <a:latin typeface="Times New Roman" panose="02020603050405020304" pitchFamily="18" charset="0"/>
              <a:ea typeface="Times New Roman" panose="02020603050405020304" pitchFamily="18" charset="0"/>
            </a:endParaRPr>
          </a:p>
          <a:p>
            <a:pPr marL="1828800" marR="0" indent="457200" algn="ctr">
              <a:spcBef>
                <a:spcPts val="0"/>
              </a:spcBef>
              <a:spcAft>
                <a:spcPts val="0"/>
              </a:spcAft>
            </a:pPr>
            <a:r>
              <a:rPr lang="nl-NL" sz="1800" i="1" dirty="0">
                <a:solidFill>
                  <a:srgbClr val="FF0000"/>
                </a:solidFill>
                <a:effectLst/>
                <a:latin typeface="Times New Roman" panose="02020603050405020304" pitchFamily="18" charset="0"/>
                <a:ea typeface="Times New Roman" panose="02020603050405020304" pitchFamily="18" charset="0"/>
              </a:rPr>
              <a:t>(Nam Hương)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5" name="TextBox 4">
            <a:extLst>
              <a:ext uri="{FF2B5EF4-FFF2-40B4-BE49-F238E27FC236}">
                <a16:creationId xmlns:a16="http://schemas.microsoft.com/office/drawing/2014/main" id="{DDBB2A96-1869-4CD6-986E-58DBB6510A39}"/>
              </a:ext>
            </a:extLst>
          </p:cNvPr>
          <p:cNvSpPr txBox="1"/>
          <p:nvPr/>
        </p:nvSpPr>
        <p:spPr>
          <a:xfrm>
            <a:off x="0" y="762000"/>
            <a:ext cx="9067800" cy="6001643"/>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ý trả </a:t>
            </a:r>
            <a:r>
              <a:rPr lang="en-US" sz="2400" b="1" dirty="0" err="1">
                <a:latin typeface="Times New Roman" panose="02020603050405020304" pitchFamily="18" charset="0"/>
                <a:cs typeface="Times New Roman" panose="02020603050405020304" pitchFamily="18" charset="0"/>
              </a:rPr>
              <a:t>lời</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Câu 1.</a:t>
            </a:r>
            <a:r>
              <a:rPr lang="vi-VN" sz="2400" dirty="0">
                <a:latin typeface="Times New Roman" panose="02020603050405020304" pitchFamily="18" charset="0"/>
                <a:cs typeface="Times New Roman" panose="02020603050405020304" pitchFamily="18" charset="0"/>
              </a:rPr>
              <a:t> Truyện </a:t>
            </a:r>
            <a:r>
              <a:rPr lang="vi-VN" sz="2400" b="1" i="1" dirty="0">
                <a:latin typeface="Times New Roman" panose="02020603050405020304" pitchFamily="18" charset="0"/>
                <a:cs typeface="Times New Roman" panose="02020603050405020304" pitchFamily="18" charset="0"/>
              </a:rPr>
              <a:t>Rùa và Thỏ</a:t>
            </a:r>
            <a:r>
              <a:rPr lang="vi-VN" sz="2400" dirty="0">
                <a:latin typeface="Times New Roman" panose="02020603050405020304" pitchFamily="18" charset="0"/>
                <a:cs typeface="Times New Roman" panose="02020603050405020304" pitchFamily="18" charset="0"/>
              </a:rPr>
              <a:t> thuộc thể 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vi-VN" sz="2400" b="1" dirty="0">
                <a:latin typeface="Times New Roman" panose="02020603050405020304" pitchFamily="18" charset="0"/>
                <a:cs typeface="Times New Roman" panose="02020603050405020304" pitchFamily="18" charset="0"/>
              </a:rPr>
              <a:t>. Thỏ chế giễu Rùa</a:t>
            </a:r>
            <a:r>
              <a:rPr lang="en-US"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Bảo Rùa là chậm như sên.</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a:t>
            </a:r>
            <a:r>
              <a:rPr lang="vi-VN" sz="2400" b="1" dirty="0">
                <a:latin typeface="Times New Roman" panose="02020603050405020304" pitchFamily="18" charset="0"/>
                <a:cs typeface="Times New Roman" panose="02020603050405020304" pitchFamily="18" charset="0"/>
              </a:rPr>
              <a:t>ó cuộc chạy thi giữa Rùa và Thỏ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Thỏ chê Rùa chậm chạp khiến Rùa quyết tâm chạy thi.</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a:t>
            </a:r>
            <a:r>
              <a:rPr lang="en-US" sz="2400" b="1" dirty="0">
                <a:latin typeface="Times New Roman" panose="02020603050405020304" pitchFamily="18" charset="0"/>
                <a:cs typeface="Times New Roman" panose="02020603050405020304" pitchFamily="18" charset="0"/>
              </a:rPr>
              <a:t>4</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Truyện </a:t>
            </a:r>
            <a:r>
              <a:rPr lang="en-US" sz="2400" i="1" dirty="0" err="1">
                <a:latin typeface="Times New Roman" panose="02020603050405020304" pitchFamily="18" charset="0"/>
                <a:cs typeface="Times New Roman" panose="02020603050405020304" pitchFamily="18" charset="0"/>
              </a:rPr>
              <a:t>Thỏ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Rùa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phê phán </a:t>
            </a:r>
            <a:r>
              <a:rPr lang="en-US" sz="2400" dirty="0" err="1">
                <a:latin typeface="Times New Roman" panose="02020603050405020304" pitchFamily="18" charset="0"/>
                <a:cs typeface="Times New Roman" panose="02020603050405020304" pitchFamily="18" charset="0"/>
              </a:rPr>
              <a:t>Phê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Hậu quả của thái độ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Thỏ</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 </a:t>
            </a:r>
            <a:r>
              <a:rPr lang="en-US" sz="2400" dirty="0" err="1">
                <a:latin typeface="Times New Roman" panose="02020603050405020304" pitchFamily="18" charset="0"/>
                <a:cs typeface="Times New Roman" panose="02020603050405020304" pitchFamily="18" charset="0"/>
              </a:rPr>
              <a:t>Thỏ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nhạo</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6.</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a:t>
            </a:r>
            <a:r>
              <a:rPr lang="en-US" sz="2400" dirty="0" err="1">
                <a:latin typeface="Times New Roman" panose="02020603050405020304" pitchFamily="18" charset="0"/>
                <a:cs typeface="Times New Roman" panose="02020603050405020304" pitchFamily="18" charset="0"/>
              </a:rPr>
              <a:t>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7. </a:t>
            </a:r>
            <a:r>
              <a:rPr lang="en-US" sz="2400" dirty="0">
                <a:latin typeface="Times New Roman" panose="02020603050405020304" pitchFamily="18" charset="0"/>
                <a:cs typeface="Times New Roman" panose="02020603050405020304" pitchFamily="18" charset="0"/>
              </a:rPr>
              <a:t>Qua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a:p>
            <a:pPr algn="just"/>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1371600" marR="0" algn="just">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19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rPr>
              <a:t>BÀI 6: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0" y="420484"/>
            <a:ext cx="9067800" cy="7386638"/>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3. Đánh giá</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 Nghệ thuật</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Truyện ngụ ngôn. Kể chuyện ngôi 3.</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Tình tiết có mức độ tăng dần.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Kết thúc truyện gắn với bài học sâu sắc trong cuộc sống</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 Nội dung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Câu chuyện kể về người thợ mộc đẽo cày theo ý người khác dẫn đến kết quả mất hết vốn liếng.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Qua đó, tác giả dân gian nhắn nhủ mỗi người cần có chính kiến, kiên định, biết lắng nghe có chọn lọc, không nên vội vàng nghe theo lời người khác.</a:t>
            </a:r>
            <a:endParaRPr lang="en-US" sz="2800" dirty="0">
              <a:latin typeface="Times New Roman" panose="02020603050405020304" pitchFamily="18" charset="0"/>
              <a:cs typeface="Times New Roman" panose="02020603050405020304" pitchFamily="18" charset="0"/>
            </a:endParaRPr>
          </a:p>
          <a:p>
            <a:pPr algn="just"/>
            <a:endParaRPr lang="en-US" sz="1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2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5262979"/>
          </a:xfrm>
          <a:prstGeom prst="rect">
            <a:avLst/>
          </a:prstGeom>
          <a:noFill/>
        </p:spPr>
        <p:txBody>
          <a:bodyPr wrap="square" rtlCol="0">
            <a:spAutoFit/>
          </a:bodyPr>
          <a:lstStyle/>
          <a:p>
            <a:pPr marL="0" marR="0" algn="just">
              <a:spcBef>
                <a:spcPts val="0"/>
              </a:spcBef>
              <a:spcAft>
                <a:spcPts val="0"/>
              </a:spcAft>
            </a:pPr>
            <a:r>
              <a:rPr lang="en-US" sz="2400" b="1" dirty="0">
                <a:effectLst/>
                <a:latin typeface="Times New Roman" panose="02020603050405020304" pitchFamily="18" charset="0"/>
                <a:ea typeface="Times New Roman" panose="02020603050405020304" pitchFamily="18" charset="0"/>
              </a:rPr>
              <a:t>I. </a:t>
            </a:r>
            <a:r>
              <a:rPr lang="en-US" sz="2400" b="1" dirty="0" err="1">
                <a:effectLst/>
                <a:latin typeface="Times New Roman" panose="02020603050405020304" pitchFamily="18" charset="0"/>
                <a:ea typeface="Times New Roman" panose="02020603050405020304" pitchFamily="18" charset="0"/>
              </a:rPr>
              <a:t>Kiến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thức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chung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a:effectLst/>
                <a:latin typeface="Times New Roman" panose="02020603050405020304" pitchFamily="18" charset="0"/>
                <a:ea typeface="Times New Roman" panose="02020603050405020304" pitchFamily="18" charset="0"/>
              </a:rPr>
              <a:t>1. </a:t>
            </a:r>
            <a:r>
              <a:rPr lang="en-US" sz="2400" b="1" dirty="0" err="1">
                <a:effectLst/>
                <a:latin typeface="Times New Roman" panose="02020603050405020304" pitchFamily="18" charset="0"/>
                <a:ea typeface="Times New Roman" panose="02020603050405020304" pitchFamily="18" charset="0"/>
              </a:rPr>
              <a:t>Khái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niệm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về</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truyện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trung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đại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Truyện trung đại Việt Nam là thể loại truyện văn xuôi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chữ Hán, ra đời trong khoảng từ thế kỉ X đến cuối thế kỉ XIX. </a:t>
            </a:r>
            <a:r>
              <a:rPr lang="en-US" sz="2400" dirty="0">
                <a:solidFill>
                  <a:srgbClr val="000000"/>
                </a:solidFill>
                <a:effectLst/>
                <a:latin typeface="Times New Roman" panose="02020603050405020304" pitchFamily="18" charset="0"/>
                <a:ea typeface="Times New Roman" panose="02020603050405020304" pitchFamily="18" charset="0"/>
              </a:rPr>
              <a:t>T</a:t>
            </a:r>
            <a:r>
              <a:rPr lang="vi-VN" sz="2400" dirty="0">
                <a:solidFill>
                  <a:srgbClr val="000000"/>
                </a:solidFill>
                <a:effectLst/>
                <a:latin typeface="Times New Roman" panose="02020603050405020304" pitchFamily="18" charset="0"/>
                <a:ea typeface="Times New Roman" panose="02020603050405020304" pitchFamily="18" charset="0"/>
              </a:rPr>
              <a:t>ruyện </a:t>
            </a:r>
            <a:r>
              <a:rPr lang="en-US" sz="2400" dirty="0" err="1">
                <a:solidFill>
                  <a:srgbClr val="000000"/>
                </a:solidFill>
                <a:effectLst/>
                <a:latin typeface="Times New Roman" panose="02020603050405020304" pitchFamily="18" charset="0"/>
                <a:ea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nhiều khi gần với kí (ghi chép sự việc), với sử (ghi chép chuyện thật)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2. </a:t>
            </a:r>
            <a:r>
              <a:rPr lang="en-US" sz="2400" b="1" dirty="0" err="1">
                <a:solidFill>
                  <a:srgbClr val="000000"/>
                </a:solidFill>
                <a:effectLst/>
                <a:latin typeface="Times New Roman" panose="02020603050405020304" pitchFamily="18" charset="0"/>
                <a:ea typeface="Times New Roman" panose="02020603050405020304" pitchFamily="18" charset="0"/>
              </a:rPr>
              <a:t>Đặc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điểm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truyện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trung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đại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kỷ</a:t>
            </a:r>
            <a:r>
              <a:rPr lang="en-US" sz="2400" dirty="0">
                <a:solidFill>
                  <a:srgbClr val="000000"/>
                </a:solidFill>
                <a:effectLst/>
                <a:latin typeface="Times New Roman" panose="02020603050405020304" pitchFamily="18" charset="0"/>
                <a:ea typeface="Times New Roman" panose="02020603050405020304" pitchFamily="18" charset="0"/>
              </a:rPr>
              <a:t> X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kỷ</a:t>
            </a:r>
            <a:r>
              <a:rPr lang="en-US" sz="2400" dirty="0">
                <a:solidFill>
                  <a:srgbClr val="000000"/>
                </a:solidFill>
                <a:effectLst/>
                <a:latin typeface="Times New Roman" panose="02020603050405020304" pitchFamily="18" charset="0"/>
                <a:ea typeface="Times New Roman" panose="02020603050405020304" pitchFamily="18" charset="0"/>
              </a:rPr>
              <a:t> XIX -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xuôi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Hán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huấn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Vừa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vừa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gắn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ký</a:t>
            </a:r>
            <a:r>
              <a:rPr lang="en-US" sz="2400" dirty="0">
                <a:solidFill>
                  <a:srgbClr val="000000"/>
                </a:solidFill>
                <a:effectLst/>
                <a:latin typeface="Times New Roman" panose="02020603050405020304" pitchFamily="18" charset="0"/>
                <a:ea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rPr>
              <a:t>sử</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ngôn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thoại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4090001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5262979"/>
          </a:xfrm>
          <a:prstGeom prst="rect">
            <a:avLst/>
          </a:prstGeom>
          <a:noFill/>
        </p:spPr>
        <p:txBody>
          <a:bodyPr wrap="square" rtlCol="0">
            <a:spAutoFit/>
          </a:bodyPr>
          <a:lstStyle/>
          <a:p>
            <a:pPr marL="0" marR="0" algn="just">
              <a:spcBef>
                <a:spcPts val="0"/>
              </a:spcBef>
              <a:spcAft>
                <a:spcPts val="0"/>
              </a:spcAft>
            </a:pPr>
            <a:r>
              <a:rPr lang="en-US" sz="2400" b="1" dirty="0">
                <a:effectLst/>
                <a:latin typeface="Times New Roman" panose="02020603050405020304" pitchFamily="18" charset="0"/>
                <a:ea typeface="Times New Roman" panose="02020603050405020304" pitchFamily="18" charset="0"/>
              </a:rPr>
              <a:t>I. </a:t>
            </a:r>
            <a:r>
              <a:rPr lang="en-US" sz="2400" b="1" dirty="0" err="1">
                <a:effectLst/>
                <a:latin typeface="Times New Roman" panose="02020603050405020304" pitchFamily="18" charset="0"/>
                <a:ea typeface="Times New Roman" panose="02020603050405020304" pitchFamily="18" charset="0"/>
              </a:rPr>
              <a:t>Kiến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thức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chung</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a:effectLst/>
                <a:latin typeface="Times New Roman" panose="02020603050405020304" pitchFamily="18" charset="0"/>
                <a:ea typeface="Times New Roman" panose="02020603050405020304" pitchFamily="18" charset="0"/>
              </a:rPr>
              <a:t>1. </a:t>
            </a:r>
            <a:r>
              <a:rPr lang="en-US" sz="2400" b="1" dirty="0" err="1">
                <a:effectLst/>
                <a:latin typeface="Times New Roman" panose="02020603050405020304" pitchFamily="18" charset="0"/>
                <a:ea typeface="Times New Roman" panose="02020603050405020304" pitchFamily="18" charset="0"/>
              </a:rPr>
              <a:t>Khái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niệm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về</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truyện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trung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đại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Truyện trung đại Việt Nam là thể loại truyện văn xuôi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chữ Hán, ra đời trong khoảng từ thế kỉ X đến cuối thế kỉ XIX. </a:t>
            </a:r>
            <a:r>
              <a:rPr lang="en-US" sz="2400" dirty="0">
                <a:solidFill>
                  <a:srgbClr val="000000"/>
                </a:solidFill>
                <a:effectLst/>
                <a:latin typeface="Times New Roman" panose="02020603050405020304" pitchFamily="18" charset="0"/>
                <a:ea typeface="Times New Roman" panose="02020603050405020304" pitchFamily="18" charset="0"/>
              </a:rPr>
              <a:t>T</a:t>
            </a:r>
            <a:r>
              <a:rPr lang="vi-VN" sz="2400" dirty="0">
                <a:solidFill>
                  <a:srgbClr val="000000"/>
                </a:solidFill>
                <a:effectLst/>
                <a:latin typeface="Times New Roman" panose="02020603050405020304" pitchFamily="18" charset="0"/>
                <a:ea typeface="Times New Roman" panose="02020603050405020304" pitchFamily="18" charset="0"/>
              </a:rPr>
              <a:t>ruyện </a:t>
            </a:r>
            <a:r>
              <a:rPr lang="en-US" sz="2400" dirty="0" err="1">
                <a:solidFill>
                  <a:srgbClr val="000000"/>
                </a:solidFill>
                <a:effectLst/>
                <a:latin typeface="Times New Roman" panose="02020603050405020304" pitchFamily="18" charset="0"/>
                <a:ea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nhiều khi gần với kí (ghi chép sự việc), với sử (ghi chép chuyện thật)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2. </a:t>
            </a:r>
            <a:r>
              <a:rPr lang="en-US" sz="2400" b="1" dirty="0" err="1">
                <a:solidFill>
                  <a:srgbClr val="000000"/>
                </a:solidFill>
                <a:effectLst/>
                <a:latin typeface="Times New Roman" panose="02020603050405020304" pitchFamily="18" charset="0"/>
                <a:ea typeface="Times New Roman" panose="02020603050405020304" pitchFamily="18" charset="0"/>
              </a:rPr>
              <a:t>Đặc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điểm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truyện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trung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đại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kỷ</a:t>
            </a:r>
            <a:r>
              <a:rPr lang="en-US" sz="2400" dirty="0">
                <a:solidFill>
                  <a:srgbClr val="000000"/>
                </a:solidFill>
                <a:effectLst/>
                <a:latin typeface="Times New Roman" panose="02020603050405020304" pitchFamily="18" charset="0"/>
                <a:ea typeface="Times New Roman" panose="02020603050405020304" pitchFamily="18" charset="0"/>
              </a:rPr>
              <a:t> X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kỷ</a:t>
            </a:r>
            <a:r>
              <a:rPr lang="en-US" sz="2400" dirty="0">
                <a:solidFill>
                  <a:srgbClr val="000000"/>
                </a:solidFill>
                <a:effectLst/>
                <a:latin typeface="Times New Roman" panose="02020603050405020304" pitchFamily="18" charset="0"/>
                <a:ea typeface="Times New Roman" panose="02020603050405020304" pitchFamily="18" charset="0"/>
              </a:rPr>
              <a:t> XIX -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xuôi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Hán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huấn</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Vừa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vừa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gắn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ký</a:t>
            </a:r>
            <a:r>
              <a:rPr lang="en-US" sz="2400" dirty="0">
                <a:solidFill>
                  <a:srgbClr val="000000"/>
                </a:solidFill>
                <a:effectLst/>
                <a:latin typeface="Times New Roman" panose="02020603050405020304" pitchFamily="18" charset="0"/>
                <a:ea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rPr>
              <a:t>sử</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ngôn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thoại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3877510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6124754"/>
          </a:xfrm>
          <a:prstGeom prst="rect">
            <a:avLst/>
          </a:prstGeom>
          <a:noFill/>
        </p:spPr>
        <p:txBody>
          <a:bodyPr wrap="square" rtlCol="0">
            <a:spAutoFit/>
          </a:bodyPr>
          <a:lstStyle/>
          <a:p>
            <a:pPr marL="0" marR="0">
              <a:spcBef>
                <a:spcPts val="0"/>
              </a:spcBef>
              <a:spcAft>
                <a:spcPts val="0"/>
              </a:spcAft>
            </a:pPr>
            <a:r>
              <a:rPr lang="en-US" sz="2400" b="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II</a:t>
            </a:r>
            <a:r>
              <a:rPr lang="vi-VN" sz="2400" b="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Tìm hiểu chung truyện Con Hổ có nghĩa</a:t>
            </a:r>
            <a:endParaRPr lang="en-US"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 </a:t>
            </a:r>
            <a:r>
              <a:rPr lang="en-US" sz="2400" b="1" dirty="0" err="1">
                <a:effectLst/>
                <a:latin typeface="Times New Roman" panose="02020603050405020304" pitchFamily="18" charset="0"/>
                <a:ea typeface="Times New Roman" panose="02020603050405020304" pitchFamily="18" charset="0"/>
              </a:rPr>
              <a:t>Tác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giả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phẩm</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a. Tác giả</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Vũ Trinh (1759-1818)</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Tự là Duy Chu, hiệu là Nguyên Hanh Lan Trì Ng­ư Giả.</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Quê: trấn Kinh Bắc (nay là tỉnh Bắc Ninh)</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Ông đỗ hương cống năm 17 tuổi, làm quan cuối thời Lê, đầu thời Nguyễn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b. Tác phẩm</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Thời gian: Thế kỷ X - thế kỷ XIX.</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Thể loại: Văn xuôi chữ Hán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Nhân vật (Người, vật): Miêu tả trực tiếp qua ngôn ngữ của người kể.</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Cốt truyện: Đơn giản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Nội dung: Thường mang tính giáo huấn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Sự việc: Theo trình tự thời gian.</a:t>
            </a:r>
            <a:endParaRPr lang="en-US" sz="2400" dirty="0">
              <a:effectLst/>
              <a:latin typeface="Times New Roman" panose="02020603050405020304" pitchFamily="18" charset="0"/>
              <a:ea typeface="Times New Roman" panose="02020603050405020304" pitchFamily="18" charset="0"/>
            </a:endParaRPr>
          </a:p>
          <a:p>
            <a:pPr algn="just"/>
            <a:endParaRPr lang="en-US" sz="3200" dirty="0"/>
          </a:p>
        </p:txBody>
      </p:sp>
    </p:spTree>
    <p:extLst>
      <p:ext uri="{BB962C8B-B14F-4D97-AF65-F5344CB8AC3E}">
        <p14:creationId xmlns:p14="http://schemas.microsoft.com/office/powerpoint/2010/main" val="124489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additive="base">
                                        <p:cTn id="5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6001643"/>
          </a:xfrm>
          <a:prstGeom prst="rect">
            <a:avLst/>
          </a:prstGeom>
          <a:noFill/>
        </p:spPr>
        <p:txBody>
          <a:bodyPr wrap="square" rtlCol="0">
            <a:spAutoFit/>
          </a:bodyPr>
          <a:lstStyle/>
          <a:p>
            <a:pPr algn="just"/>
            <a:r>
              <a:rPr lang="vi-VN" sz="2400" dirty="0">
                <a:latin typeface="Times New Roman" panose="02020603050405020304" pitchFamily="18" charset="0"/>
                <a:cs typeface="Times New Roman" panose="02020603050405020304" pitchFamily="18" charset="0"/>
              </a:rPr>
              <a:t>- Thể loại: Vừa có loại truyện hư cấu, vừa có loại truyện gần với kí, với sử.</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Xuất xứ: Trích từ tập “Lan trì kiến văn lục”</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Thể loại: Văn tự sự.</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Chủ đề: Truyện sử dụng nghệ thuật nhân hóa chủ yếu qua câu chuyện về loài hổ, để nói chuyện con người. Đề cao ân nghĩa trong cuộc sống hàng ngày.</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 Tóm tắt truyện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Câu chuyện thứ nhất: Hổ cái đau đẻ, hổ đực đi tìm bà đỡ Trần ở huyện Đông Triều. Bà đỡ cho hổ cái uống thuốc, xoa bóp bụng và giúp hổ đẻ được. Hổ đực mừng rỡ và đền ơn bà cục bạc.</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Câu chuyện thứ hai: Bác tiểu mỗ ở huyện Lạng Giang đang bổ củi ở sườn núi thấy một con hổ bị hóc xương bèn giúp hổ lấy xương ra. Để tạ ơn, hổ đền ơn bác cả khi sống và khi chết.</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Các bạn độc giả có thể tham khảo thêm bài</a:t>
            </a:r>
            <a:endParaRPr lang="en-US" sz="2400" dirty="0">
              <a:latin typeface="Times New Roman" panose="02020603050405020304" pitchFamily="18" charset="0"/>
              <a:cs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1064659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4339650"/>
          </a:xfrm>
          <a:prstGeom prst="rect">
            <a:avLst/>
          </a:prstGeom>
          <a:noFill/>
        </p:spPr>
        <p:txBody>
          <a:bodyPr wrap="square" rtlCol="0">
            <a:spAutoFit/>
          </a:bodyPr>
          <a:lstStyle/>
          <a:p>
            <a:pPr marL="0" marR="0" algn="just">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rPr>
              <a:t>d. Bố cục</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Chia làm 2 phần (2 câu chuyện)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Phần 1. Từ đầu ... "mới sống qua được": Bà đỡ Trần đỡ đẻ cho con hổ cái, sau đó hổ tặng bà mười lạng bạc để trả ơn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Phần 2. Còn lại: Bác tiều giúp hổ khỏi bị hóc xương, sau đó hổ nhớ ơn mang súc vật tới nhà bác để cúng bác khi bác qua đời.</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2. Đọc - hiểu văn bản Con Hổ có nghĩa</a:t>
            </a:r>
            <a:endParaRPr lang="en-US"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1</a:t>
            </a:r>
            <a:r>
              <a:rPr lang="vi-VN" sz="2800" b="1" dirty="0">
                <a:solidFill>
                  <a:srgbClr val="000000"/>
                </a:solidFill>
                <a:effectLst/>
                <a:latin typeface="Times New Roman" panose="02020603050405020304" pitchFamily="18" charset="0"/>
                <a:ea typeface="Times New Roman" panose="02020603050405020304" pitchFamily="18" charset="0"/>
              </a:rPr>
              <a:t>. Hình ảnh con Hổ với ân nhân</a:t>
            </a:r>
            <a:endParaRPr lang="en-US" sz="2800" dirty="0">
              <a:effectLst/>
              <a:latin typeface="Times New Roman" panose="02020603050405020304" pitchFamily="18" charset="0"/>
              <a:ea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536033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graphicFrame>
        <p:nvGraphicFramePr>
          <p:cNvPr id="3" name="Table 2">
            <a:extLst>
              <a:ext uri="{FF2B5EF4-FFF2-40B4-BE49-F238E27FC236}">
                <a16:creationId xmlns:a16="http://schemas.microsoft.com/office/drawing/2014/main" id="{91913B15-D96A-4AF1-9685-EE9C42BE3467}"/>
              </a:ext>
            </a:extLst>
          </p:cNvPr>
          <p:cNvGraphicFramePr>
            <a:graphicFrameLocks noGrp="1"/>
          </p:cNvGraphicFramePr>
          <p:nvPr>
            <p:extLst>
              <p:ext uri="{D42A27DB-BD31-4B8C-83A1-F6EECF244321}">
                <p14:modId xmlns:p14="http://schemas.microsoft.com/office/powerpoint/2010/main" val="1687074053"/>
              </p:ext>
            </p:extLst>
          </p:nvPr>
        </p:nvGraphicFramePr>
        <p:xfrm>
          <a:off x="86361" y="685800"/>
          <a:ext cx="8971279" cy="5734754"/>
        </p:xfrm>
        <a:graphic>
          <a:graphicData uri="http://schemas.openxmlformats.org/drawingml/2006/table">
            <a:tbl>
              <a:tblPr firstRow="1" firstCol="1" bandRow="1">
                <a:tableStyleId>{5C22544A-7EE6-4342-B048-85BDC9FD1C3A}</a:tableStyleId>
              </a:tblPr>
              <a:tblGrid>
                <a:gridCol w="1242377">
                  <a:extLst>
                    <a:ext uri="{9D8B030D-6E8A-4147-A177-3AD203B41FA5}">
                      <a16:colId xmlns:a16="http://schemas.microsoft.com/office/drawing/2014/main" val="1914531750"/>
                    </a:ext>
                  </a:extLst>
                </a:gridCol>
                <a:gridCol w="2144738">
                  <a:extLst>
                    <a:ext uri="{9D8B030D-6E8A-4147-A177-3AD203B41FA5}">
                      <a16:colId xmlns:a16="http://schemas.microsoft.com/office/drawing/2014/main" val="1936898610"/>
                    </a:ext>
                  </a:extLst>
                </a:gridCol>
                <a:gridCol w="1708124">
                  <a:extLst>
                    <a:ext uri="{9D8B030D-6E8A-4147-A177-3AD203B41FA5}">
                      <a16:colId xmlns:a16="http://schemas.microsoft.com/office/drawing/2014/main" val="2932116009"/>
                    </a:ext>
                  </a:extLst>
                </a:gridCol>
                <a:gridCol w="1752600">
                  <a:extLst>
                    <a:ext uri="{9D8B030D-6E8A-4147-A177-3AD203B41FA5}">
                      <a16:colId xmlns:a16="http://schemas.microsoft.com/office/drawing/2014/main" val="3457631420"/>
                    </a:ext>
                  </a:extLst>
                </a:gridCol>
                <a:gridCol w="2123440">
                  <a:extLst>
                    <a:ext uri="{9D8B030D-6E8A-4147-A177-3AD203B41FA5}">
                      <a16:colId xmlns:a16="http://schemas.microsoft.com/office/drawing/2014/main" val="17278834"/>
                    </a:ext>
                  </a:extLst>
                </a:gridCol>
              </a:tblGrid>
              <a:tr h="272336">
                <a:tc>
                  <a:txBody>
                    <a:bodyPr/>
                    <a:lstStyle/>
                    <a:p>
                      <a:pPr marL="0" marR="0" algn="ctr">
                        <a:lnSpc>
                          <a:spcPct val="115000"/>
                        </a:lnSpc>
                        <a:spcBef>
                          <a:spcPts val="0"/>
                        </a:spcBef>
                        <a:spcAft>
                          <a:spcPts val="0"/>
                        </a:spcAft>
                      </a:pPr>
                      <a:r>
                        <a:rPr lang="vi-VN" sz="1400" dirty="0">
                          <a:effectLst/>
                        </a:rPr>
                        <a:t>Nội dung</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970" marR="28970" marT="28970" marB="28970" anchor="ctr"/>
                </a:tc>
                <a:tc gridSpan="2">
                  <a:txBody>
                    <a:bodyPr/>
                    <a:lstStyle/>
                    <a:p>
                      <a:pPr marL="0" marR="0" algn="ctr">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Con hổ với bà đỡ Trần</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70" marR="28970" marT="28970" marB="28970" anchor="ctr"/>
                </a:tc>
                <a:tc hMerge="1">
                  <a:txBody>
                    <a:bodyPr/>
                    <a:lstStyle/>
                    <a:p>
                      <a:endParaRPr lang="en-US"/>
                    </a:p>
                  </a:txBody>
                  <a:tcPr/>
                </a:tc>
                <a:tc gridSpan="2">
                  <a:txBody>
                    <a:bodyPr/>
                    <a:lstStyle/>
                    <a:p>
                      <a:pPr marL="0" marR="0" algn="ctr">
                        <a:lnSpc>
                          <a:spcPct val="115000"/>
                        </a:lnSpc>
                        <a:spcBef>
                          <a:spcPts val="0"/>
                        </a:spcBef>
                        <a:spcAft>
                          <a:spcPts val="0"/>
                        </a:spcAft>
                      </a:pPr>
                      <a:r>
                        <a:rPr lang="vi-VN" sz="1600">
                          <a:effectLst/>
                          <a:latin typeface="Times New Roman" panose="02020603050405020304" pitchFamily="18" charset="0"/>
                          <a:cs typeface="Times New Roman" panose="02020603050405020304" pitchFamily="18" charset="0"/>
                        </a:rPr>
                        <a:t>Con hổ với bác tiều mỗ</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70" marR="28970" marT="28970" marB="28970" anchor="ctr"/>
                </a:tc>
                <a:tc hMerge="1">
                  <a:txBody>
                    <a:bodyPr/>
                    <a:lstStyle/>
                    <a:p>
                      <a:endParaRPr lang="en-US"/>
                    </a:p>
                  </a:txBody>
                  <a:tcPr/>
                </a:tc>
                <a:extLst>
                  <a:ext uri="{0D108BD9-81ED-4DB2-BD59-A6C34878D82A}">
                    <a16:rowId xmlns:a16="http://schemas.microsoft.com/office/drawing/2014/main" val="1996425763"/>
                  </a:ext>
                </a:extLst>
              </a:tr>
              <a:tr h="492617">
                <a:tc>
                  <a:txBody>
                    <a:bodyPr/>
                    <a:lstStyle/>
                    <a:p>
                      <a:pPr marL="0" marR="0" algn="ctr">
                        <a:lnSpc>
                          <a:spcPct val="115000"/>
                        </a:lnSpc>
                        <a:spcBef>
                          <a:spcPts val="0"/>
                        </a:spcBef>
                        <a:spcAft>
                          <a:spcPts val="0"/>
                        </a:spcAft>
                      </a:pPr>
                      <a:r>
                        <a:rPr lang="vi-VN" sz="1400" dirty="0">
                          <a:effectLst/>
                        </a:rPr>
                        <a:t>Hoàn cảnh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970" marR="28970" marT="28970" marB="28970" anchor="ctr"/>
                </a:tc>
                <a:tc gridSpan="2">
                  <a:txBody>
                    <a:bodyPr/>
                    <a:lstStyle/>
                    <a:p>
                      <a:pPr marL="0" marR="0" algn="ctr">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Hổ cái sắp sinh con, hổ đực đi tìm bà đỡ</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70" marR="28970" marT="28970" marB="28970" anchor="ctr"/>
                </a:tc>
                <a:tc hMerge="1">
                  <a:txBody>
                    <a:bodyPr/>
                    <a:lstStyle/>
                    <a:p>
                      <a:endParaRPr lang="en-US"/>
                    </a:p>
                  </a:txBody>
                  <a:tcPr/>
                </a:tc>
                <a:tc gridSpan="2">
                  <a:txBody>
                    <a:bodyPr/>
                    <a:lstStyle/>
                    <a:p>
                      <a:pPr marL="0" marR="0" algn="ctr">
                        <a:lnSpc>
                          <a:spcPct val="115000"/>
                        </a:lnSpc>
                        <a:spcBef>
                          <a:spcPts val="0"/>
                        </a:spcBef>
                        <a:spcAft>
                          <a:spcPts val="0"/>
                        </a:spcAft>
                      </a:pPr>
                      <a:r>
                        <a:rPr lang="vi-VN" sz="1600">
                          <a:effectLst/>
                          <a:latin typeface="Times New Roman" panose="02020603050405020304" pitchFamily="18" charset="0"/>
                          <a:cs typeface="Times New Roman" panose="02020603050405020304" pitchFamily="18" charset="0"/>
                        </a:rPr>
                        <a:t>Hổ bị hóc xương</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70" marR="28970" marT="28970" marB="28970" anchor="ctr"/>
                </a:tc>
                <a:tc hMerge="1">
                  <a:txBody>
                    <a:bodyPr/>
                    <a:lstStyle/>
                    <a:p>
                      <a:endParaRPr lang="en-US"/>
                    </a:p>
                  </a:txBody>
                  <a:tcPr/>
                </a:tc>
                <a:extLst>
                  <a:ext uri="{0D108BD9-81ED-4DB2-BD59-A6C34878D82A}">
                    <a16:rowId xmlns:a16="http://schemas.microsoft.com/office/drawing/2014/main" val="2848744885"/>
                  </a:ext>
                </a:extLst>
              </a:tr>
              <a:tr h="2801290">
                <a:tc>
                  <a:txBody>
                    <a:bodyPr/>
                    <a:lstStyle/>
                    <a:p>
                      <a:pPr marL="0" marR="0">
                        <a:lnSpc>
                          <a:spcPct val="115000"/>
                        </a:lnSpc>
                        <a:spcBef>
                          <a:spcPts val="0"/>
                        </a:spcBef>
                        <a:spcAft>
                          <a:spcPts val="0"/>
                        </a:spcAft>
                      </a:pPr>
                      <a:r>
                        <a:rPr lang="vi-VN" sz="1400">
                          <a:effectLst/>
                        </a:rPr>
                        <a:t>Thái độ, hành động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970" marR="28970" marT="28970" marB="28970" anchor="ctr"/>
                </a:tc>
                <a:tc>
                  <a:txBody>
                    <a:bodyPr/>
                    <a:lstStyle/>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 Con hổ</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Hành động: Khẩn trương, gấp gáp.</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Quan tâm cho hổ cái và đàn con.</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 Che chở, bảo vệ</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 Có tình với người thân</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Lưu luyến, trả ơn ân nhân</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 Có nghĩa với ân nhân</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70" marR="28970" marT="28970" marB="28970" anchor="ctr"/>
                </a:tc>
                <a:tc>
                  <a:txBody>
                    <a:bodyPr/>
                    <a:lstStyle/>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 Bà đỡ Trần</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Thái độ: Run sợ</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Hành động: Giúp hổ cái sinh con</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 Có lòng nhân từ, giàu tình thương</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70" marR="28970" marT="28970" marB="28970" anchor="ctr"/>
                </a:tc>
                <a:tc>
                  <a:txBody>
                    <a:bodyPr/>
                    <a:lstStyle/>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 Con hổ</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Bị hóc xương, đau đớn, vật vã</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 Tính mạng nguy hiểm.</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Cúi đầu, cầu cứu</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70" marR="28970" marT="28970" marB="28970" anchor="ctr"/>
                </a:tc>
                <a:tc>
                  <a:txBody>
                    <a:bodyPr/>
                    <a:lstStyle/>
                    <a:p>
                      <a:pPr marL="0" marR="0">
                        <a:lnSpc>
                          <a:spcPct val="115000"/>
                        </a:lnSpc>
                        <a:spcBef>
                          <a:spcPts val="0"/>
                        </a:spcBef>
                        <a:spcAft>
                          <a:spcPts val="0"/>
                        </a:spcAft>
                      </a:pPr>
                      <a:r>
                        <a:rPr lang="vi-VN" sz="1600">
                          <a:effectLst/>
                          <a:latin typeface="Times New Roman" panose="02020603050405020304" pitchFamily="18" charset="0"/>
                          <a:cs typeface="Times New Roman" panose="02020603050405020304" pitchFamily="18" charset="0"/>
                        </a:rPr>
                        <a:t>* Bác tiều mỗ</a:t>
                      </a:r>
                      <a:endParaRPr lang="en-US" sz="105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a:effectLst/>
                          <a:latin typeface="Times New Roman" panose="02020603050405020304" pitchFamily="18" charset="0"/>
                          <a:cs typeface="Times New Roman" panose="02020603050405020304" pitchFamily="18" charset="0"/>
                        </a:rPr>
                        <a:t>Dùng tay thò vào cổ họng hổ</a:t>
                      </a:r>
                      <a:endParaRPr lang="en-US" sz="105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a:effectLst/>
                          <a:latin typeface="Times New Roman" panose="02020603050405020304" pitchFamily="18" charset="0"/>
                          <a:cs typeface="Times New Roman" panose="02020603050405020304" pitchFamily="18" charset="0"/>
                        </a:rPr>
                        <a:t>Lấy xương ra</a:t>
                      </a:r>
                      <a:endParaRPr lang="en-US" sz="105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a:effectLst/>
                          <a:latin typeface="Times New Roman" panose="02020603050405020304" pitchFamily="18" charset="0"/>
                          <a:cs typeface="Times New Roman" panose="02020603050405020304" pitchFamily="18" charset="0"/>
                        </a:rPr>
                        <a:t>→ Hổ được cứu sống.</a:t>
                      </a:r>
                      <a:endParaRPr lang="en-US" sz="105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a:effectLst/>
                          <a:latin typeface="Times New Roman" panose="02020603050405020304" pitchFamily="18" charset="0"/>
                          <a:cs typeface="Times New Roman" panose="02020603050405020304" pitchFamily="18" charset="0"/>
                        </a:rPr>
                        <a:t>⇒ Hành động dũng cảm, cao đẹp.</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70" marR="28970" marT="28970" marB="28970" anchor="ctr"/>
                </a:tc>
                <a:extLst>
                  <a:ext uri="{0D108BD9-81ED-4DB2-BD59-A6C34878D82A}">
                    <a16:rowId xmlns:a16="http://schemas.microsoft.com/office/drawing/2014/main" val="237698006"/>
                  </a:ext>
                </a:extLst>
              </a:tr>
              <a:tr h="1594022">
                <a:tc>
                  <a:txBody>
                    <a:bodyPr/>
                    <a:lstStyle/>
                    <a:p>
                      <a:pPr marL="0" marR="0">
                        <a:lnSpc>
                          <a:spcPct val="115000"/>
                        </a:lnSpc>
                        <a:spcBef>
                          <a:spcPts val="0"/>
                        </a:spcBef>
                        <a:spcAft>
                          <a:spcPts val="0"/>
                        </a:spcAft>
                      </a:pPr>
                      <a:r>
                        <a:rPr lang="vi-VN" sz="1400">
                          <a:effectLst/>
                        </a:rPr>
                        <a:t>Cách trả ơn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970" marR="28970" marT="28970" marB="28970" anchor="ctr"/>
                </a:tc>
                <a:tc gridSpan="2">
                  <a:txBody>
                    <a:bodyPr/>
                    <a:lstStyle/>
                    <a:p>
                      <a:pPr marL="0" marR="0">
                        <a:lnSpc>
                          <a:spcPct val="115000"/>
                        </a:lnSpc>
                        <a:spcBef>
                          <a:spcPts val="0"/>
                        </a:spcBef>
                        <a:spcAft>
                          <a:spcPts val="0"/>
                        </a:spcAft>
                      </a:pPr>
                      <a:r>
                        <a:rPr lang="vi-VN" sz="1600">
                          <a:effectLst/>
                          <a:latin typeface="Times New Roman" panose="02020603050405020304" pitchFamily="18" charset="0"/>
                          <a:cs typeface="Times New Roman" panose="02020603050405020304" pitchFamily="18" charset="0"/>
                        </a:rPr>
                        <a:t>Biếu bà cục bạc</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70" marR="28970" marT="28970" marB="28970" anchor="ctr"/>
                </a:tc>
                <a:tc hMerge="1">
                  <a:txBody>
                    <a:bodyPr/>
                    <a:lstStyle/>
                    <a:p>
                      <a:endParaRPr lang="en-US"/>
                    </a:p>
                  </a:txBody>
                  <a:tcPr/>
                </a:tc>
                <a:tc gridSpan="2">
                  <a:txBody>
                    <a:bodyPr/>
                    <a:lstStyle/>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Ngay sau khi được cứu, biếu bác con nai</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Mười năm sau, khi bác tiều mất, Hổ còn đến bên quan tài, tỏ lòng thương xót</a:t>
                      </a:r>
                      <a:endParaRPr lang="en-US" sz="105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Vào những ngày giỗ bác Hổ lại mang dê, lợn đến tế</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70" marR="28970" marT="28970" marB="28970" anchor="ctr"/>
                </a:tc>
                <a:tc hMerge="1">
                  <a:txBody>
                    <a:bodyPr/>
                    <a:lstStyle/>
                    <a:p>
                      <a:endParaRPr lang="en-US"/>
                    </a:p>
                  </a:txBody>
                  <a:tcPr/>
                </a:tc>
                <a:extLst>
                  <a:ext uri="{0D108BD9-81ED-4DB2-BD59-A6C34878D82A}">
                    <a16:rowId xmlns:a16="http://schemas.microsoft.com/office/drawing/2014/main" val="1856826280"/>
                  </a:ext>
                </a:extLst>
              </a:tr>
              <a:tr h="492617">
                <a:tc>
                  <a:txBody>
                    <a:bodyPr/>
                    <a:lstStyle/>
                    <a:p>
                      <a:pPr marL="0" marR="0">
                        <a:lnSpc>
                          <a:spcPct val="115000"/>
                        </a:lnSpc>
                        <a:spcBef>
                          <a:spcPts val="0"/>
                        </a:spcBef>
                        <a:spcAft>
                          <a:spcPts val="0"/>
                        </a:spcAft>
                      </a:pPr>
                      <a:r>
                        <a:rPr lang="vi-VN" sz="1400">
                          <a:effectLst/>
                        </a:rPr>
                        <a:t>Ý nghĩa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970" marR="28970" marT="28970" marB="28970" anchor="ctr"/>
                </a:tc>
                <a:tc gridSpan="2">
                  <a:txBody>
                    <a:bodyPr/>
                    <a:lstStyle/>
                    <a:p>
                      <a:pPr marL="0" marR="0">
                        <a:lnSpc>
                          <a:spcPct val="115000"/>
                        </a:lnSpc>
                        <a:spcBef>
                          <a:spcPts val="0"/>
                        </a:spcBef>
                        <a:spcAft>
                          <a:spcPts val="0"/>
                        </a:spcAft>
                      </a:pPr>
                      <a:r>
                        <a:rPr lang="vi-VN" sz="1600">
                          <a:effectLst/>
                          <a:latin typeface="Times New Roman" panose="02020603050405020304" pitchFamily="18" charset="0"/>
                          <a:cs typeface="Times New Roman" panose="02020603050405020304" pitchFamily="18" charset="0"/>
                        </a:rPr>
                        <a:t>Đền ơn một lần (vật chất)</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70" marR="28970" marT="28970" marB="28970" anchor="ctr"/>
                </a:tc>
                <a:tc hMerge="1">
                  <a:txBody>
                    <a:bodyPr/>
                    <a:lstStyle/>
                    <a:p>
                      <a:endParaRPr lang="en-US"/>
                    </a:p>
                  </a:txBody>
                  <a:tcPr/>
                </a:tc>
                <a:tc gridSpan="2">
                  <a:txBody>
                    <a:bodyPr/>
                    <a:lstStyle/>
                    <a:p>
                      <a:pPr marL="0" marR="0">
                        <a:lnSpc>
                          <a:spcPct val="115000"/>
                        </a:lnSpc>
                        <a:spcBef>
                          <a:spcPts val="0"/>
                        </a:spcBef>
                        <a:spcAft>
                          <a:spcPts val="0"/>
                        </a:spcAft>
                      </a:pPr>
                      <a:r>
                        <a:rPr lang="vi-VN" sz="1600" dirty="0">
                          <a:effectLst/>
                          <a:latin typeface="Times New Roman" panose="02020603050405020304" pitchFamily="18" charset="0"/>
                          <a:cs typeface="Times New Roman" panose="02020603050405020304" pitchFamily="18" charset="0"/>
                        </a:rPr>
                        <a:t>Đền ơn mãi mãi (vật chất + tinh thần)</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970" marR="28970" marT="28970" marB="28970" anchor="ctr"/>
                </a:tc>
                <a:tc hMerge="1">
                  <a:txBody>
                    <a:bodyPr/>
                    <a:lstStyle/>
                    <a:p>
                      <a:endParaRPr lang="en-US"/>
                    </a:p>
                  </a:txBody>
                  <a:tcPr/>
                </a:tc>
                <a:extLst>
                  <a:ext uri="{0D108BD9-81ED-4DB2-BD59-A6C34878D82A}">
                    <a16:rowId xmlns:a16="http://schemas.microsoft.com/office/drawing/2014/main" val="2902847525"/>
                  </a:ext>
                </a:extLst>
              </a:tr>
            </a:tbl>
          </a:graphicData>
        </a:graphic>
      </p:graphicFrame>
    </p:spTree>
    <p:extLst>
      <p:ext uri="{BB962C8B-B14F-4D97-AF65-F5344CB8AC3E}">
        <p14:creationId xmlns:p14="http://schemas.microsoft.com/office/powerpoint/2010/main" val="1086696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5262979"/>
          </a:xfrm>
          <a:prstGeom prst="rect">
            <a:avLst/>
          </a:prstGeom>
          <a:noFill/>
        </p:spPr>
        <p:txBody>
          <a:bodyPr wrap="square" rtlCol="0">
            <a:spAutoFit/>
          </a:bodyPr>
          <a:lstStyle/>
          <a:p>
            <a:pPr marL="0" marR="0">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2.</a:t>
            </a:r>
            <a:r>
              <a:rPr lang="vi-VN" sz="2400" b="1" dirty="0">
                <a:solidFill>
                  <a:srgbClr val="000000"/>
                </a:solidFill>
                <a:effectLst/>
                <a:latin typeface="Times New Roman" panose="02020603050405020304" pitchFamily="18" charset="0"/>
                <a:ea typeface="Times New Roman" panose="02020603050405020304" pitchFamily="18" charset="0"/>
              </a:rPr>
              <a:t> Ý nghĩa</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Truyện đề cao giá trị nhân đạo, cách làm người: Con vật còn có nghĩa có tình, huống gì là con người.</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3. </a:t>
            </a:r>
            <a:r>
              <a:rPr lang="vi-VN" sz="2400" b="1" dirty="0">
                <a:solidFill>
                  <a:srgbClr val="000000"/>
                </a:solidFill>
                <a:effectLst/>
                <a:latin typeface="Times New Roman" panose="02020603050405020304" pitchFamily="18" charset="0"/>
                <a:ea typeface="Times New Roman" panose="02020603050405020304" pitchFamily="18" charset="0"/>
              </a:rPr>
              <a:t>Tổng kết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a. </a:t>
            </a:r>
            <a:r>
              <a:rPr lang="vi-VN" sz="2400" b="1" dirty="0">
                <a:solidFill>
                  <a:srgbClr val="000000"/>
                </a:solidFill>
                <a:effectLst/>
                <a:latin typeface="Times New Roman" panose="02020603050405020304" pitchFamily="18" charset="0"/>
                <a:ea typeface="Times New Roman" panose="02020603050405020304" pitchFamily="18" charset="0"/>
              </a:rPr>
              <a:t>Nội dung</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Biết hết lòng giúp đỡ những người hoạn nạn.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Sống ân nghĩa, thuỷ chung, biết ơn người đã giúp đỡ mình.</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b. </a:t>
            </a:r>
            <a:r>
              <a:rPr lang="vi-VN" sz="2400" b="1" dirty="0">
                <a:solidFill>
                  <a:srgbClr val="000000"/>
                </a:solidFill>
                <a:effectLst/>
                <a:latin typeface="Times New Roman" panose="02020603050405020304" pitchFamily="18" charset="0"/>
                <a:ea typeface="Times New Roman" panose="02020603050405020304" pitchFamily="18" charset="0"/>
              </a:rPr>
              <a:t>Nghệ thuật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Nhân hoá, mượn chuyện loài vật nói về loài người</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Xây dựng tình huống truyện.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-Miêu tả nhân vật qua ngôn ngữ kể chuyện.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Diễn biến cốt truyện sinh động, đơn giản, có tính hư cấu.</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Diễn tả đời sống nội tâm và hành động của con hổ như con người.</a:t>
            </a:r>
            <a:endParaRPr lang="en-US" sz="2400" dirty="0">
              <a:effectLst/>
              <a:latin typeface="Times New Roman" panose="02020603050405020304" pitchFamily="18" charset="0"/>
              <a:ea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336660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5693866"/>
          </a:xfrm>
          <a:prstGeom prst="rect">
            <a:avLst/>
          </a:prstGeom>
          <a:noFill/>
        </p:spPr>
        <p:txBody>
          <a:bodyPr wrap="square" rtlCol="0">
            <a:spAutoFit/>
          </a:bodyPr>
          <a:lstStyle/>
          <a:p>
            <a:pPr marL="0" marR="0" algn="ctr">
              <a:spcBef>
                <a:spcPts val="0"/>
              </a:spcBef>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rPr>
              <a:t>B</a:t>
            </a:r>
            <a:r>
              <a:rPr lang="en-US" sz="2000" b="1" dirty="0">
                <a:solidFill>
                  <a:srgbClr val="000000"/>
                </a:solidFill>
                <a:effectLst/>
                <a:latin typeface="Times New Roman" panose="02020603050405020304" pitchFamily="18" charset="0"/>
                <a:ea typeface="Times New Roman" panose="02020603050405020304" pitchFamily="18" charset="0"/>
              </a:rPr>
              <a:t>ÀI MẪU THAM KHẢO</a:t>
            </a:r>
            <a:endParaRPr lang="en-US" sz="20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rPr>
              <a:t>Trong nền văn học nước ta, cũng như nhiều nước trên thế giới, song song với các tác phẩm dân gian truyền miệng, có các tác phẩm do những trí thức tài danh sáng tác bằng chữ viết. Ở Việt Nam, văn học viết xuất hiện sớm nhất trong thời kì trung đại, thời kì lịch sử tính từ thế kỷ X đến cuối thế kỉ XIX. Do đó, cùng với một số áng văn xuôi dân gian đặc sắc như truyền thuyết, cổ tích, ngụ ngôn, truyện cười,... chúng ta được thưởng thức một số truyện trung đại cũng khá đặc sắc. Truyện trung đại Việt Nam thường được viết bằng chữ Hán, có nội dung phong phú và thường mang tính chất giáo huấn, có cách viết gọn gàng, đơn giản hơn truyện hiện đại. Tuy vậy, mỗi truyện đều có cốt truyện, có lời kể của tác giả, có nhân vật hành động và nói năng theo những tình huống, chi tiết khá hấp dẫn. Truyện Con hổ có nghĩa của Vũ Trinh trong tập Lan Trì kiến văn lục do Hoàng Hưng dịch là một áng văn xuôi như thế. Điều thú vị của truyện này là tác giả không kể chuyện con người mà kể về hai con hổ, hai chúa sơn lâm. Nhà văn đã dùng nghệ thuật nhân cách hoá với ngòi bút vừa hiện thực vừa pha chút lãng mạn, cường điệu. Kể chuyện hổ, nhưng để nói chuyện người. Nói chính xác, đây là câu chuyện về những con ác thú nhưng không độc ác, trái lại rất hiền lành và mang những đức tính tốt đẹp của con người.</a:t>
            </a:r>
            <a:endParaRPr lang="en-US" sz="2000" dirty="0">
              <a:effectLst/>
              <a:latin typeface="Times New Roman" panose="02020603050405020304" pitchFamily="18" charset="0"/>
              <a:ea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44802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6063198"/>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Chuyện về vị chúa rừng ở Đông Triều Vị chúa rừng - ông hổ, ông ba mươi, con cọp này xuất hiện ở đầu truyện khiến người đọc sửng sốt, hãi hùng giống sự hãi hùng của bà đỡ Trần khi bị "hổ lao tới cõng đi... ôm lấy... chạy như bay... vào rừng ...". Ta tưởng hổ sẽ ăn thịt bà đỡ. Hoá ra không phải thế. Đó là cách "ông chồng" đi đón thầy thuốc về nhà đỡ đẻ cho "vợ". Đây là "ông chồng" hổ nên đã hành động theo kiểu hổ... như thế. Song "ông" hổ này rất giàu tình cảm và có tấm lòng nhân nghĩa đáng khen. "Ông ta" biết "cầm tay" bà đỡ, rồi "nhìn hổ cái nhỏ nước mắt" vừa muốn cầu cứu bà đỡ vừa cảm thông thương xót "bà vợ" hổ đang "lăn lộn, cào đất", đau đẻ. Sau khi bà Trần đã đỡ cho hổ vợ, hổ con ra đời, hổ đực biết "mừng rỡ, đùa giỡn với con" như một người đàn ông hạnh phúc nhất.</a:t>
            </a:r>
            <a:endParaRPr lang="en-US" sz="2800" dirty="0">
              <a:latin typeface="Times New Roman" panose="02020603050405020304" pitchFamily="18" charset="0"/>
              <a:cs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189840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5262979"/>
          </a:xfrm>
          <a:prstGeom prst="rect">
            <a:avLst/>
          </a:prstGeom>
          <a:noFill/>
        </p:spPr>
        <p:txBody>
          <a:bodyPr wrap="square" rtlCol="0">
            <a:spAutoFit/>
          </a:bodyPr>
          <a:lstStyle/>
          <a:p>
            <a:pPr algn="just"/>
            <a:r>
              <a:rPr lang="vi-VN" sz="2400" dirty="0">
                <a:latin typeface="Times New Roman" panose="02020603050405020304" pitchFamily="18" charset="0"/>
                <a:cs typeface="Times New Roman" panose="02020603050405020304" pitchFamily="18" charset="0"/>
              </a:rPr>
              <a:t>Ngòi bút kể chuyện của tác giả khá tinh tế. Con ác thú bỗng trở thành một người hiền lành, mang tính cách của con người. Tính người của hổ biểu hiện rõ nhất, đẹp nhất là khi thấy vợ được mẹ tròn con vuông, đã "quỳ xuống bên một gốc cây, lấy chân đào lên một cục bạc" tặng bà đỡ Trần. Khi dẫn bà đỡ - ân nhân của gia đình, vị chúa rừng ấy còn biết "cúi đầu, vẫy đuôi làm ra vẻ tiễn biệt". Nhờ số bạc hổ cho, bà đỡ Trần đã vượt qua được năm đói kém, mất mùa.</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Từ đầu đến cuối truyện, con hổ không nói một câu, một lời nào, là hổ thì sao nói được tiếng người! Nhưng qua cử chỉ, nét mặt, chúng ta thấy con hổ ấy đã mang nhiều tính cách của người, ứng xử với bà đỡ Trần y như cách con người ứng xử với nhau. Là ác thú, vị chúa rừng Đông Triều có trái tim con người, biết thương vợ, biết đền ơn, đáp nghĩa người giúp đỡ mình qua khỏi việc khó khăn.</a:t>
            </a:r>
            <a:endParaRPr lang="en-US" sz="2400" dirty="0">
              <a:latin typeface="Times New Roman" panose="02020603050405020304" pitchFamily="18" charset="0"/>
              <a:cs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390865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rPr>
              <a:t>BÀI 6: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0" y="420484"/>
            <a:ext cx="9067800" cy="9110186"/>
          </a:xfrm>
          <a:prstGeom prst="rect">
            <a:avLst/>
          </a:prstGeom>
          <a:noFill/>
        </p:spPr>
        <p:txBody>
          <a:bodyPr wrap="square" rtlCol="0">
            <a:spAutoFit/>
          </a:bodyPr>
          <a:lstStyle/>
          <a:p>
            <a:pPr algn="ctr"/>
            <a:r>
              <a:rPr lang="vi-VN" sz="2800" b="1" dirty="0">
                <a:latin typeface="Times New Roman" panose="02020603050405020304" pitchFamily="18" charset="0"/>
                <a:cs typeface="Times New Roman" panose="02020603050405020304" pitchFamily="18" charset="0"/>
              </a:rPr>
              <a:t>BÀI MẪU THAM KHẢO</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Trong cuộc sống con người bất kể làm việc gì dù lớn hay nhỏ, dù đại sự hay chuyện vặt vãnh nếu không có chính kiến thì sớm muộn cũng thất bại. Và chẳng nói đâu xa câu chuyện ngụ ngôn “Đẽo cày giữa đường” chính là một ví dụ điển hình về chính kiến khiến nhiều người phải suy ngẫm.</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Câu chuyện ngụ ngôn kể về một anh chàng có được một khúc gỗ lớn. Anh ta định đẽo nó thành một chiếc cày để tăng năng suất lao động hay bán đi kiếm lời. Thế nhưng chẳng biết do chủ quan hay yếu tố nào đó anh ta quyết định ngồi giữa đường để đẽo cày. Nhưng cũng chính vì không biết giữ chính kiến của mình mà từ một khúc gỗ to anh có đã biến thành một cục gỗ vô dụng. Mỗi người qua đường một ý kiến, và ý kiến nào anh chàng cũng thấy đúng và làm theo. Rồi đến lúc chẳng còn lại gì nữa, và thất bại.</a:t>
            </a:r>
            <a:endParaRPr lang="en-US" sz="2800" dirty="0">
              <a:latin typeface="Times New Roman" panose="02020603050405020304" pitchFamily="18" charset="0"/>
              <a:cs typeface="Times New Roman" panose="02020603050405020304" pitchFamily="18" charset="0"/>
            </a:endParaRPr>
          </a:p>
          <a:p>
            <a:pPr algn="just"/>
            <a:endParaRPr lang="en-US" sz="1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05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5078313"/>
          </a:xfrm>
          <a:prstGeom prst="rect">
            <a:avLst/>
          </a:prstGeom>
          <a:noFill/>
        </p:spPr>
        <p:txBody>
          <a:bodyPr wrap="square" rtlCol="0">
            <a:spAutoFit/>
          </a:bodyPr>
          <a:lstStyle/>
          <a:p>
            <a:pPr algn="just"/>
            <a:r>
              <a:rPr lang="vi-VN" sz="2000" dirty="0">
                <a:solidFill>
                  <a:srgbClr val="000000"/>
                </a:solidFill>
                <a:effectLst/>
                <a:latin typeface="Times New Roman" panose="02020603050405020304" pitchFamily="18" charset="0"/>
                <a:ea typeface="Times New Roman" panose="02020603050405020304" pitchFamily="18" charset="0"/>
              </a:rPr>
              <a:t>Chuyện về con hổ trán trắng ở Lạng Giang Câu chuyện này mở đầu khác hẳn với chuyện về vị chúa rừng ở Đông Triều. Không phải là việc hổ cõng người mà là người nhìn thấy hổ. Bác tiều phu ở Lạng Giang nhìn thấy một con hổ trán trắng đang "cào bới đất, nhảy lên, vật xuống, thỉnh thoảng lấy chân móc họng, mở miệng nhe cái răng, máu me, nhớt dãi trào ra". Cảnh tượng thật đáng kinh sợ. Nếu là người nhút nhát, chắc bác tiều phu sẽ bỏ chạy. Vậy mà bác lại nhanh nhẹn trèo, lên cây kêu lên: "Cổ họng ngươi đau phải không, đừng cắn ta, ta sẽ lấy xương ra cho". Kết quả là bác tiều phu đã lấy được một chiếc xương bò to ra khỏi họng con hổ, cứu con hổ thoát một tai nạn nguy hiểm. Hành động ấy của bác mang tình người đẹp đẽ. Đáp lại, con hổ thoát nạn đã đối xử với bác cũng đậm chất... người. Hổ mãi ghi nhớ ơn cứu mạng của bác. Nó mang thịt nai tới cửa nhà bác, tặng bác, Khi bác tiều phu qua đời, hổ tới "dụi đầu vào quan tài, gầm lên, chạy quanh quan tài..." như khóc thương, nghiêng mình vĩnh biệt người thân, hay bè bạn. Không chỉ có thế, hằng năm "mỗi dịp ngày giỗ bác tiều, hổ lại đưa dê hoặc lợn đến để ở ngoài cửa nhà bác" như tỏ tấm lòng tưởng nhớ, biện chút lễ mọn cúng tế người quá cố.</a:t>
            </a:r>
            <a:endParaRPr lang="en-US" sz="2000" dirty="0">
              <a:effectLst/>
              <a:latin typeface="Times New Roman" panose="02020603050405020304" pitchFamily="18" charset="0"/>
              <a:ea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1140728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6001643"/>
          </a:xfrm>
          <a:prstGeom prst="rect">
            <a:avLst/>
          </a:prstGeom>
          <a:noFill/>
        </p:spPr>
        <p:txBody>
          <a:bodyPr wrap="square" rtlCol="0">
            <a:spAutoFit/>
          </a:bodyPr>
          <a:lstStyle/>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Cách cư xử ấy của con hổ đúng là của một người chịu ơn và không bao giờ quên ơn, tìm mọi cách đền ơn, đáp nghĩa với ân nhân. Tuy là một ác thú, con hổ trán trắng ở Lạng Giang, mang suy nghĩ và đã hành động như con người, ác thú... mang tính người.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Thật kì lạ! Kể chuyện con hổ thứ hai này, tác giả đã xây dựng được những chi tiết nghệ thuật khác với chuyện con hổ thứ nhất. Đó là việc hổ vùng vẫy, quằn quại khi hóc xương, việc bác tiều thông minh, nhanh nhẹn cứu hổ, việc hổ đền ơn đáp nghĩa ân nhân,... Do đó, càng về cuối, tác phẩm càng hấp dẫn. So sánh mức độ thể hiện cái "nghĩa" của hai con hổ, ta thấy rõ cái nghĩa ấy tuy giống nhau nhưng không trùng lặp mà được nâng cấp. Vị chúa rừng ở Đông Triều trả ơn một lần là xong. Còn con hổ trán trắng ở Lạng Giang đền ơn mãi, lúc ân nhân sống và cả lúc ân nhân qua đời. Câu chuyện ơn nghĩa thật đa dạng, kể mãi cũng không cùng. Chủ đề của tác phẩm càng về cuối càng rõ nét, tình huống truyện càng về cuối càng hấp dẫn.</a:t>
            </a:r>
            <a:endParaRPr lang="en-US" sz="2400" dirty="0">
              <a:effectLst/>
              <a:latin typeface="Times New Roman" panose="02020603050405020304" pitchFamily="18" charset="0"/>
              <a:ea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3295791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5262979"/>
          </a:xfrm>
          <a:prstGeom prst="rect">
            <a:avLst/>
          </a:prstGeom>
          <a:noFill/>
        </p:spPr>
        <p:txBody>
          <a:bodyPr wrap="square" rtlCol="0">
            <a:spAutoFit/>
          </a:bodyPr>
          <a:lstStyle/>
          <a:p>
            <a:pPr algn="just"/>
            <a:r>
              <a:rPr lang="vi-VN" sz="2400" dirty="0">
                <a:solidFill>
                  <a:srgbClr val="000000"/>
                </a:solidFill>
                <a:effectLst/>
                <a:latin typeface="Times New Roman" panose="02020603050405020304" pitchFamily="18" charset="0"/>
                <a:ea typeface="Times New Roman" panose="02020603050405020304" pitchFamily="18" charset="0"/>
              </a:rPr>
              <a:t>Tóm lại, Con hổ có nghĩa thuộc loại truyện hư cấu, trong đó dùng một biện pháp nghệ thuật quen thuộc là mượn truyện loài vật để nói chuyện con người, nhằm đề cao ân nghĩa trong đạo làm người. Nếu suy ngẫm sâu hơn chút nữa, ta còn thấy một hàm ý khá tinh tế của tác giả. Nhà nho Vũ Trinh không trực tiếp viết về chuyện con người trả nghĩa cho nhau mà viết chuyện hổ đáp nghĩa đối với người. Trong thực tế, chúng ta vẫn thấy có những con vật rất gắn bó với con người. Vì vậy, cụ Phan Bội Châu - một chí sĩ cách mạng đầu thế kỷ XX đã sáng tác mấy câu văn độc đáo ca ngợi một con chó có nghĩa. Ta hãy đọc những câu văn ấy trong Bia con Vá: "Vì có dũng, nên liều chết phấn đấu vì có nghĩa, nên trung thành với chủ. Nói thì dễ, làm thì khó, người còn vậy huống gì chó. Ôi con Vá này, đủ hai đức đó. Há như ai kia, mặt người lòng thú. Nghĩ thế mà đau, dựng bia mộ chó".</a:t>
            </a:r>
            <a:endParaRPr lang="en-US" sz="2400" dirty="0">
              <a:effectLst/>
              <a:latin typeface="Times New Roman" panose="02020603050405020304" pitchFamily="18" charset="0"/>
              <a:ea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3670846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4955203"/>
          </a:xfrm>
          <a:prstGeom prst="rect">
            <a:avLst/>
          </a:prstGeom>
          <a:noFill/>
        </p:spPr>
        <p:txBody>
          <a:bodyPr wrap="square" rtlCol="0">
            <a:spAutoFit/>
          </a:bodyPr>
          <a:lstStyle/>
          <a:p>
            <a:pPr marL="0" marR="0" indent="45720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V</a:t>
            </a:r>
            <a:r>
              <a:rPr lang="vi-VN" sz="2800" dirty="0">
                <a:solidFill>
                  <a:srgbClr val="000000"/>
                </a:solidFill>
                <a:effectLst/>
                <a:latin typeface="Times New Roman" panose="02020603050405020304" pitchFamily="18" charset="0"/>
                <a:ea typeface="Times New Roman" panose="02020603050405020304" pitchFamily="18" charset="0"/>
              </a:rPr>
              <a:t>ới truyện "Con hổ có nghĩa", chúng ta hiểu rõ sau những lời kể chuyện về hai con hổ, như thì thầm tiếng nói của tác giả: con vật, con ác thú còn có nghĩa như thế, huống nữa là con người. Tuy là ác thú, nhưng hổ vẫn có lúc gặp nạn cần người khác giúp đỡ. Trong trái tim hổ có tình người. Người độc ác vẫn có thể và có lúc trở nên hiền lành, giàu lòng nhân nghĩa... Biết bao ý hàm ẩn, bóng bẩy, sâu sắc thấp thoáng sau những từ, ngữ, câu văn của tác phẩm, đánh thức trí tuệ, lay động tâm hồn chúng ta.</a:t>
            </a:r>
            <a:endParaRPr lang="en-US" sz="2800" dirty="0">
              <a:effectLst/>
              <a:latin typeface="Times New Roman" panose="02020603050405020304" pitchFamily="18" charset="0"/>
              <a:ea typeface="Times New Roman" panose="02020603050405020304" pitchFamily="18" charset="0"/>
            </a:endParaRPr>
          </a:p>
          <a:p>
            <a:pPr marL="3657600" marR="0" indent="457200">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Nguồn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sưu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tầm</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endParaRPr lang="en-US" sz="3600" dirty="0"/>
          </a:p>
        </p:txBody>
      </p:sp>
    </p:spTree>
    <p:extLst>
      <p:ext uri="{BB962C8B-B14F-4D97-AF65-F5344CB8AC3E}">
        <p14:creationId xmlns:p14="http://schemas.microsoft.com/office/powerpoint/2010/main" val="1992816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6278642"/>
          </a:xfrm>
          <a:prstGeom prst="rect">
            <a:avLst/>
          </a:prstGeom>
          <a:noFill/>
        </p:spPr>
        <p:txBody>
          <a:bodyPr wrap="square" rtlCol="0">
            <a:spAutoFit/>
          </a:bodyPr>
          <a:lstStyle/>
          <a:p>
            <a:pPr marL="0" marR="0">
              <a:spcBef>
                <a:spcPts val="0"/>
              </a:spcBef>
              <a:spcAft>
                <a:spcPts val="0"/>
              </a:spcAft>
            </a:pPr>
            <a:r>
              <a:rPr lang="en-US" sz="1800" b="1" dirty="0">
                <a:solidFill>
                  <a:srgbClr val="000000"/>
                </a:solidFill>
                <a:effectLst/>
                <a:highlight>
                  <a:srgbClr val="FF00FF"/>
                </a:highlight>
                <a:latin typeface="Times New Roman" panose="02020603050405020304" pitchFamily="18" charset="0"/>
                <a:ea typeface="Times New Roman" panose="02020603050405020304" pitchFamily="18" charset="0"/>
              </a:rPr>
              <a:t>2. </a:t>
            </a:r>
            <a:r>
              <a:rPr lang="en-US" sz="1800" b="1" dirty="0" err="1">
                <a:solidFill>
                  <a:srgbClr val="000000"/>
                </a:solidFill>
                <a:effectLst/>
                <a:highlight>
                  <a:srgbClr val="FF00FF"/>
                </a:highlight>
                <a:latin typeface="Times New Roman" panose="02020603050405020304" pitchFamily="18" charset="0"/>
                <a:ea typeface="Times New Roman" panose="02020603050405020304" pitchFamily="18" charset="0"/>
              </a:rPr>
              <a:t>Bài</a:t>
            </a:r>
            <a:r>
              <a:rPr lang="en-US" sz="1800" b="1" dirty="0">
                <a:solidFill>
                  <a:srgbClr val="000000"/>
                </a:solidFill>
                <a:effectLst/>
                <a:highlight>
                  <a:srgbClr val="FF00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00FF"/>
                </a:highlight>
                <a:latin typeface="Times New Roman" panose="02020603050405020304" pitchFamily="18" charset="0"/>
                <a:ea typeface="Times New Roman" panose="02020603050405020304" pitchFamily="18" charset="0"/>
              </a:rPr>
              <a:t>tập</a:t>
            </a:r>
            <a:r>
              <a:rPr lang="en-US" sz="1800" b="1" dirty="0">
                <a:solidFill>
                  <a:srgbClr val="000000"/>
                </a:solidFill>
                <a:effectLst/>
                <a:highlight>
                  <a:srgbClr val="FF00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00FF"/>
                </a:highlight>
                <a:latin typeface="Times New Roman" panose="02020603050405020304" pitchFamily="18" charset="0"/>
                <a:ea typeface="Times New Roman" panose="02020603050405020304" pitchFamily="18" charset="0"/>
              </a:rPr>
              <a:t>Đọc</a:t>
            </a:r>
            <a:r>
              <a:rPr lang="en-US" sz="1800" b="1" dirty="0">
                <a:solidFill>
                  <a:srgbClr val="000000"/>
                </a:solidFill>
                <a:effectLst/>
                <a:highlight>
                  <a:srgbClr val="FF00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00FF"/>
                </a:highlight>
                <a:latin typeface="Times New Roman" panose="02020603050405020304" pitchFamily="18" charset="0"/>
                <a:ea typeface="Times New Roman" panose="02020603050405020304" pitchFamily="18" charset="0"/>
              </a:rPr>
              <a:t>Hiểu</a:t>
            </a:r>
            <a:r>
              <a:rPr lang="en-US" sz="1800" b="1" dirty="0">
                <a:solidFill>
                  <a:srgbClr val="000000"/>
                </a:solidFill>
                <a:effectLst/>
                <a:highlight>
                  <a:srgbClr val="FF00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00FF"/>
                </a:highlight>
                <a:latin typeface="Times New Roman" panose="02020603050405020304" pitchFamily="18" charset="0"/>
                <a:ea typeface="Times New Roman" panose="02020603050405020304" pitchFamily="18" charset="0"/>
              </a:rPr>
              <a:t>ngữ</a:t>
            </a:r>
            <a:r>
              <a:rPr lang="en-US" sz="1800" b="1" dirty="0">
                <a:solidFill>
                  <a:srgbClr val="000000"/>
                </a:solidFill>
                <a:effectLst/>
                <a:highlight>
                  <a:srgbClr val="FF00FF"/>
                </a:highlight>
                <a:latin typeface="Times New Roman" panose="02020603050405020304" pitchFamily="18" charset="0"/>
                <a:ea typeface="Times New Roman" panose="02020603050405020304" pitchFamily="18" charset="0"/>
              </a:rPr>
              <a:t> </a:t>
            </a:r>
            <a:r>
              <a:rPr lang="en-US" sz="1800" b="1" dirty="0" err="1">
                <a:solidFill>
                  <a:srgbClr val="000000"/>
                </a:solidFill>
                <a:effectLst/>
                <a:highlight>
                  <a:srgbClr val="FF00FF"/>
                </a:highlight>
                <a:latin typeface="Times New Roman" panose="02020603050405020304" pitchFamily="18" charset="0"/>
                <a:ea typeface="Times New Roman" panose="02020603050405020304" pitchFamily="18" charset="0"/>
              </a:rPr>
              <a:t>liệu</a:t>
            </a:r>
            <a:r>
              <a:rPr lang="en-US" sz="1800" b="1" dirty="0">
                <a:solidFill>
                  <a:srgbClr val="000000"/>
                </a:solidFill>
                <a:effectLst/>
                <a:highlight>
                  <a:srgbClr val="FF00FF"/>
                </a:highlight>
                <a:latin typeface="Times New Roman" panose="02020603050405020304" pitchFamily="18" charset="0"/>
                <a:ea typeface="Times New Roman" panose="02020603050405020304" pitchFamily="18" charset="0"/>
              </a:rPr>
              <a:t> SGK</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rPr>
              <a:t>PHIẾU HỌC TẬP SỐ 1</a:t>
            </a:r>
            <a:endParaRPr lang="en-US" sz="2000" dirty="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Đọc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ngữ</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liệu</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sau</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và</a:t>
            </a:r>
            <a:r>
              <a:rPr lang="en-US" sz="2000" b="1" dirty="0">
                <a:solidFill>
                  <a:srgbClr val="000000"/>
                </a:solidFill>
                <a:effectLst/>
                <a:latin typeface="Times New Roman" panose="02020603050405020304" pitchFamily="18" charset="0"/>
                <a:ea typeface="Times New Roman" panose="02020603050405020304" pitchFamily="18" charset="0"/>
              </a:rPr>
              <a:t> trả </a:t>
            </a:r>
            <a:r>
              <a:rPr lang="en-US" sz="2000" b="1" dirty="0" err="1">
                <a:solidFill>
                  <a:srgbClr val="000000"/>
                </a:solidFill>
                <a:effectLst/>
                <a:latin typeface="Times New Roman" panose="02020603050405020304" pitchFamily="18" charset="0"/>
                <a:ea typeface="Times New Roman" panose="02020603050405020304" pitchFamily="18" charset="0"/>
              </a:rPr>
              <a:t>lời</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các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hỏi</a:t>
            </a:r>
            <a:r>
              <a:rPr lang="en-US" sz="2000" b="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đỡ</a:t>
            </a:r>
            <a:r>
              <a:rPr lang="en-US" sz="2000" i="1" dirty="0">
                <a:solidFill>
                  <a:srgbClr val="000000"/>
                </a:solidFill>
                <a:effectLst/>
                <a:latin typeface="Times New Roman" panose="02020603050405020304" pitchFamily="18" charset="0"/>
                <a:ea typeface="Times New Roman" panose="02020603050405020304" pitchFamily="18" charset="0"/>
              </a:rPr>
              <a:t>[1] </a:t>
            </a:r>
            <a:r>
              <a:rPr lang="en-US" sz="2000" i="1" dirty="0" err="1">
                <a:solidFill>
                  <a:srgbClr val="000000"/>
                </a:solidFill>
                <a:effectLst/>
                <a:latin typeface="Times New Roman" panose="02020603050405020304" pitchFamily="18" charset="0"/>
                <a:ea typeface="Times New Roman" panose="02020603050405020304" pitchFamily="18" charset="0"/>
              </a:rPr>
              <a:t>Trần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huyện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Đông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Triều</a:t>
            </a:r>
            <a:r>
              <a:rPr lang="en-US" sz="2000" i="1" dirty="0">
                <a:solidFill>
                  <a:srgbClr val="000000"/>
                </a:solidFill>
                <a:effectLst/>
                <a:latin typeface="Times New Roman" panose="02020603050405020304" pitchFamily="18" charset="0"/>
                <a:ea typeface="Times New Roman" panose="02020603050405020304" pitchFamily="18" charset="0"/>
              </a:rPr>
              <a:t>[2].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đêm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nọ</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nghe</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tiếng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gõ</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cửa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mở</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cửa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nhìn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thì</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chẳng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thấy</a:t>
            </a:r>
            <a:r>
              <a:rPr lang="en-US" sz="2000" i="1" dirty="0">
                <a:solidFill>
                  <a:srgbClr val="000000"/>
                </a:solidFill>
                <a:effectLst/>
                <a:latin typeface="Times New Roman" panose="02020603050405020304" pitchFamily="18" charset="0"/>
                <a:ea typeface="Times New Roman" panose="02020603050405020304" pitchFamily="18" charset="0"/>
              </a:rPr>
              <a:t> ai,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lát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con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chợt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lao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cõng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đi.Ban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đầu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sợ</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chết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khiếp</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tỉnh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thấy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dùng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chân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ôm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lấy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chạy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như</a:t>
            </a:r>
            <a:r>
              <a:rPr lang="en-US" sz="2000" i="1" dirty="0">
                <a:solidFill>
                  <a:srgbClr val="000000"/>
                </a:solidFill>
                <a:effectLst/>
                <a:latin typeface="Times New Roman" panose="02020603050405020304" pitchFamily="18" charset="0"/>
                <a:ea typeface="Times New Roman" panose="02020603050405020304" pitchFamily="18" charset="0"/>
              </a:rPr>
              <a:t> bay, </a:t>
            </a:r>
            <a:r>
              <a:rPr lang="en-US" sz="2000" i="1" dirty="0" err="1">
                <a:solidFill>
                  <a:srgbClr val="000000"/>
                </a:solidFill>
                <a:effectLst/>
                <a:latin typeface="Times New Roman" panose="02020603050405020304" pitchFamily="18" charset="0"/>
                <a:ea typeface="Times New Roman" panose="02020603050405020304" pitchFamily="18" charset="0"/>
              </a:rPr>
              <a:t>hễ</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gặp</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bụi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rậm</a:t>
            </a:r>
            <a:r>
              <a:rPr lang="en-US" sz="2000" i="1" dirty="0">
                <a:solidFill>
                  <a:srgbClr val="000000"/>
                </a:solidFill>
                <a:effectLst/>
                <a:latin typeface="Times New Roman" panose="02020603050405020304" pitchFamily="18" charset="0"/>
                <a:ea typeface="Times New Roman" panose="02020603050405020304" pitchFamily="18" charset="0"/>
              </a:rPr>
              <a:t>, gai </a:t>
            </a:r>
            <a:r>
              <a:rPr lang="en-US" sz="2000" i="1" dirty="0" err="1">
                <a:solidFill>
                  <a:srgbClr val="000000"/>
                </a:solidFill>
                <a:effectLst/>
                <a:latin typeface="Times New Roman" panose="02020603050405020304" pitchFamily="18" charset="0"/>
                <a:ea typeface="Times New Roman" panose="02020603050405020304" pitchFamily="18" charset="0"/>
              </a:rPr>
              <a:t>góc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thì</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dùng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chân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trước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rẽ</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lối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chạy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vào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rừng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sâu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thả</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xuống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Thấy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con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đang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lăn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lộn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cào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đất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định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ăn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thịt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mình</a:t>
            </a:r>
            <a:r>
              <a:rPr lang="en-US" sz="2000" i="1" dirty="0">
                <a:solidFill>
                  <a:srgbClr val="000000"/>
                </a:solidFill>
                <a:effectLst/>
                <a:latin typeface="Times New Roman" panose="02020603050405020304" pitchFamily="18" charset="0"/>
                <a:ea typeface="Times New Roman" panose="02020603050405020304" pitchFamily="18" charset="0"/>
              </a:rPr>
              <a:t>, run </a:t>
            </a:r>
            <a:r>
              <a:rPr lang="en-US" sz="2000" i="1" dirty="0" err="1">
                <a:solidFill>
                  <a:srgbClr val="000000"/>
                </a:solidFill>
                <a:effectLst/>
                <a:latin typeface="Times New Roman" panose="02020603050405020304" pitchFamily="18" charset="0"/>
                <a:ea typeface="Times New Roman" panose="02020603050405020304" pitchFamily="18" charset="0"/>
              </a:rPr>
              <a:t>sợ</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không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dám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nhúch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nhích</a:t>
            </a:r>
            <a:r>
              <a:rPr lang="en-US" sz="2000" i="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n-US" sz="2000" i="1" dirty="0" err="1">
                <a:solidFill>
                  <a:srgbClr val="000000"/>
                </a:solidFill>
                <a:effectLst/>
                <a:latin typeface="Times New Roman" panose="02020603050405020304" pitchFamily="18" charset="0"/>
                <a:ea typeface="Times New Roman" panose="02020603050405020304" pitchFamily="18" charset="0"/>
              </a:rPr>
              <a:t>Lúc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sau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đực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cầm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tay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nhìn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nhỏ</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nước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mắt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nhìn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kĩ</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bụng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như</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gì</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động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đậy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biết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ngay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sắp</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đẻ</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Sẵn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thuốc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mang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theo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trong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túi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liền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hoà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nước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suối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uống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xoa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bóp</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bụng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Lát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sau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đẻ</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đực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mừng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rỡ</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đùa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giỡn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với</a:t>
            </a:r>
            <a:r>
              <a:rPr lang="en-US" sz="2000" i="1" dirty="0">
                <a:solidFill>
                  <a:srgbClr val="000000"/>
                </a:solidFill>
                <a:effectLst/>
                <a:latin typeface="Times New Roman" panose="02020603050405020304" pitchFamily="18" charset="0"/>
                <a:ea typeface="Times New Roman" panose="02020603050405020304" pitchFamily="18" charset="0"/>
              </a:rPr>
              <a:t> con, </a:t>
            </a:r>
            <a:r>
              <a:rPr lang="en-US" sz="2000" i="1" dirty="0" err="1">
                <a:solidFill>
                  <a:srgbClr val="000000"/>
                </a:solidFill>
                <a:effectLst/>
                <a:latin typeface="Times New Roman" panose="02020603050405020304" pitchFamily="18" charset="0"/>
                <a:ea typeface="Times New Roman" panose="02020603050405020304" pitchFamily="18" charset="0"/>
              </a:rPr>
              <a:t>còn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cái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thì</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nằm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phục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xuống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dáng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mệt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mỏi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lắm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Rồi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đực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quỳ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xuống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gốc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cây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lấy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chân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đào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cục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đỡ</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biết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tặng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mình</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cầm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lấy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đực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đứng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dậy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a:t>
            </a:r>
            <a:r>
              <a:rPr lang="en-US" sz="2000" i="1" dirty="0">
                <a:solidFill>
                  <a:srgbClr val="000000"/>
                </a:solidFill>
                <a:effectLst/>
                <a:latin typeface="Times New Roman" panose="02020603050405020304" pitchFamily="18" charset="0"/>
                <a:ea typeface="Times New Roman" panose="02020603050405020304" pitchFamily="18" charset="0"/>
              </a:rPr>
              <a:t>, quay </a:t>
            </a:r>
            <a:r>
              <a:rPr lang="en-US" sz="2000" i="1" dirty="0" err="1">
                <a:solidFill>
                  <a:srgbClr val="000000"/>
                </a:solidFill>
                <a:effectLst/>
                <a:latin typeface="Times New Roman" panose="02020603050405020304" pitchFamily="18" charset="0"/>
                <a:ea typeface="Times New Roman" panose="02020603050405020304" pitchFamily="18" charset="0"/>
              </a:rPr>
              <a:t>nhìn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theo</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ra </a:t>
            </a:r>
            <a:r>
              <a:rPr lang="en-US" sz="2000" i="1" dirty="0" err="1">
                <a:solidFill>
                  <a:srgbClr val="000000"/>
                </a:solidFill>
                <a:effectLst/>
                <a:latin typeface="Times New Roman" panose="02020603050405020304" pitchFamily="18" charset="0"/>
                <a:ea typeface="Times New Roman" panose="02020603050405020304" pitchFamily="18" charset="0"/>
              </a:rPr>
              <a:t>khỏi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rừng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mấy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bước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trời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sắp</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sáng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giơ</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tay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nói</a:t>
            </a:r>
            <a:r>
              <a:rPr lang="en-US" sz="2000" i="1" dirty="0">
                <a:solidFill>
                  <a:srgbClr val="000000"/>
                </a:solidFill>
                <a:effectLst/>
                <a:latin typeface="Times New Roman" panose="02020603050405020304" pitchFamily="18" charset="0"/>
                <a:ea typeface="Times New Roman" panose="02020603050405020304" pitchFamily="18" charset="0"/>
              </a:rPr>
              <a:t>: “Xin </a:t>
            </a:r>
            <a:r>
              <a:rPr lang="en-US" sz="2000" i="1" dirty="0" err="1">
                <a:solidFill>
                  <a:srgbClr val="000000"/>
                </a:solidFill>
                <a:effectLst/>
                <a:latin typeface="Times New Roman" panose="02020603050405020304" pitchFamily="18" charset="0"/>
                <a:ea typeface="Times New Roman" panose="02020603050405020304" pitchFamily="18" charset="0"/>
              </a:rPr>
              <a:t>chúa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rừng</a:t>
            </a:r>
            <a:r>
              <a:rPr lang="en-US" sz="2000" i="1" dirty="0">
                <a:solidFill>
                  <a:srgbClr val="000000"/>
                </a:solidFill>
                <a:effectLst/>
                <a:latin typeface="Times New Roman" panose="02020603050405020304" pitchFamily="18" charset="0"/>
                <a:ea typeface="Times New Roman" panose="02020603050405020304" pitchFamily="18" charset="0"/>
              </a:rPr>
              <a:t>[3] quay </a:t>
            </a:r>
            <a:r>
              <a:rPr lang="en-US" sz="2000" i="1" dirty="0" err="1">
                <a:solidFill>
                  <a:srgbClr val="000000"/>
                </a:solidFill>
                <a:effectLst/>
                <a:latin typeface="Times New Roman" panose="02020603050405020304" pitchFamily="18" charset="0"/>
                <a:ea typeface="Times New Roman" panose="02020603050405020304" pitchFamily="18" charset="0"/>
              </a:rPr>
              <a:t>về</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vẫn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cúi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đầu</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quẫy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đuôi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làm</a:t>
            </a:r>
            <a:r>
              <a:rPr lang="en-US" sz="2000" i="1" dirty="0">
                <a:solidFill>
                  <a:srgbClr val="000000"/>
                </a:solidFill>
                <a:effectLst/>
                <a:latin typeface="Times New Roman" panose="02020603050405020304" pitchFamily="18" charset="0"/>
                <a:ea typeface="Times New Roman" panose="02020603050405020304" pitchFamily="18" charset="0"/>
              </a:rPr>
              <a:t> ra </a:t>
            </a:r>
            <a:r>
              <a:rPr lang="en-US" sz="2000" i="1" dirty="0" err="1">
                <a:solidFill>
                  <a:srgbClr val="000000"/>
                </a:solidFill>
                <a:effectLst/>
                <a:latin typeface="Times New Roman" panose="02020603050405020304" pitchFamily="18" charset="0"/>
                <a:ea typeface="Times New Roman" panose="02020603050405020304" pitchFamily="18" charset="0"/>
              </a:rPr>
              <a:t>vẻ</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tiễn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biệt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khá</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xa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hổ</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liền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gầm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lên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tiếng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rồi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bỏ</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về</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cân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hơn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mười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lạng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Năm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ấy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mất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mùa</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đói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kém</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nhờ</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số</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bạc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ấy</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bà</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mới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sống</a:t>
            </a:r>
            <a:r>
              <a:rPr lang="en-US" sz="2000" i="1" dirty="0">
                <a:solidFill>
                  <a:srgbClr val="000000"/>
                </a:solidFill>
                <a:effectLst/>
                <a:latin typeface="Times New Roman" panose="02020603050405020304" pitchFamily="18" charset="0"/>
                <a:ea typeface="Times New Roman" panose="02020603050405020304" pitchFamily="18" charset="0"/>
              </a:rPr>
              <a:t> qua </a:t>
            </a:r>
            <a:r>
              <a:rPr lang="en-US" sz="2000" i="1" dirty="0" err="1">
                <a:solidFill>
                  <a:srgbClr val="000000"/>
                </a:solidFill>
                <a:effectLst/>
                <a:latin typeface="Times New Roman" panose="02020603050405020304" pitchFamily="18" charset="0"/>
                <a:ea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i="1" dirty="0">
                <a:effectLst/>
                <a:latin typeface="Times New Roman" panose="02020603050405020304" pitchFamily="18" charset="0"/>
                <a:ea typeface="Times New Roman" panose="02020603050405020304" pitchFamily="18" charset="0"/>
              </a:rPr>
              <a:t>                 ( </a:t>
            </a:r>
            <a:r>
              <a:rPr lang="en-US" sz="2000" i="1" dirty="0" err="1">
                <a:effectLst/>
                <a:latin typeface="Times New Roman" panose="02020603050405020304" pitchFamily="18" charset="0"/>
                <a:ea typeface="Times New Roman" panose="02020603050405020304" pitchFamily="18" charset="0"/>
              </a:rPr>
              <a:t>Dương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Tuấn</a:t>
            </a:r>
            <a:r>
              <a:rPr lang="en-US" sz="2000" i="1" dirty="0">
                <a:effectLst/>
                <a:latin typeface="Times New Roman" panose="02020603050405020304" pitchFamily="18" charset="0"/>
                <a:ea typeface="Times New Roman" panose="02020603050405020304" pitchFamily="18" charset="0"/>
              </a:rPr>
              <a:t> Anh </a:t>
            </a:r>
            <a:r>
              <a:rPr lang="en-US" sz="2000" i="1" dirty="0" err="1">
                <a:effectLst/>
                <a:latin typeface="Times New Roman" panose="02020603050405020304" pitchFamily="18" charset="0"/>
                <a:ea typeface="Times New Roman" panose="02020603050405020304" pitchFamily="18" charset="0"/>
              </a:rPr>
              <a:t>dịch</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tạp</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chí</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văn</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học</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và</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tuổi</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trẻ</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tháng</a:t>
            </a:r>
            <a:r>
              <a:rPr lang="en-US" sz="2000" i="1" dirty="0">
                <a:effectLst/>
                <a:latin typeface="Times New Roman" panose="02020603050405020304" pitchFamily="18" charset="0"/>
                <a:ea typeface="Times New Roman" panose="02020603050405020304" pitchFamily="18" charset="0"/>
              </a:rPr>
              <a:t> 5 2021, tr47- 49)</a:t>
            </a:r>
            <a:endParaRPr lang="en-US" sz="2000" dirty="0">
              <a:effectLst/>
              <a:latin typeface="Times New Roman" panose="02020603050405020304" pitchFamily="18" charset="0"/>
              <a:ea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72879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3539430"/>
          </a:xfrm>
          <a:prstGeom prst="rect">
            <a:avLst/>
          </a:prstGeom>
          <a:noFill/>
        </p:spPr>
        <p:txBody>
          <a:bodyPr wrap="square" rtlCol="0">
            <a:spAutoFit/>
          </a:bodyPr>
          <a:lstStyle/>
          <a:p>
            <a:pPr marL="0" marR="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 Con </a:t>
            </a:r>
            <a:r>
              <a:rPr lang="en-US" sz="2800" dirty="0" err="1">
                <a:effectLst/>
                <a:latin typeface="Times New Roman" panose="02020603050405020304" pitchFamily="18" charset="0"/>
                <a:ea typeface="Times New Roman" panose="02020603050405020304" pitchFamily="18" charset="0"/>
              </a:rPr>
              <a:t>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vi-VN" sz="2800" b="1" dirty="0">
                <a:effectLst/>
                <a:latin typeface="Times New Roman" panose="02020603050405020304" pitchFamily="18" charset="0"/>
                <a:ea typeface="Times New Roman" panose="02020603050405020304" pitchFamily="18" charset="0"/>
              </a:rPr>
              <a:t>C</a:t>
            </a:r>
            <a:r>
              <a:rPr lang="en-US" sz="2800" b="1" dirty="0" err="1">
                <a:effectLst/>
                <a:latin typeface="Times New Roman" panose="02020603050405020304" pitchFamily="18" charset="0"/>
                <a:ea typeface="Times New Roman" panose="02020603050405020304" pitchFamily="18" charset="0"/>
              </a:rPr>
              <a:t>âu</a:t>
            </a:r>
            <a:r>
              <a:rPr lang="en-US" sz="2800" b="1" dirty="0">
                <a:effectLst/>
                <a:latin typeface="Times New Roman" panose="02020603050405020304" pitchFamily="18" charset="0"/>
                <a:ea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hổ</a:t>
            </a:r>
            <a:r>
              <a:rPr lang="en-US" sz="2800" dirty="0">
                <a:effectLst/>
                <a:latin typeface="Times New Roman" panose="02020603050405020304" pitchFamily="18" charset="0"/>
                <a:ea typeface="Times New Roman" panose="02020603050405020304" pitchFamily="18" charset="0"/>
              </a:rPr>
              <a:t> trả </a:t>
            </a:r>
            <a:r>
              <a:rPr lang="en-US" sz="2800" dirty="0" err="1">
                <a:effectLst/>
                <a:latin typeface="Times New Roman" panose="02020603050405020304" pitchFamily="18" charset="0"/>
                <a:ea typeface="Times New Roman" panose="02020603050405020304" pitchFamily="18" charset="0"/>
              </a:rPr>
              <a:t>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5. </a:t>
            </a:r>
            <a:r>
              <a:rPr lang="en-US" sz="2800" dirty="0">
                <a:effectLst/>
                <a:latin typeface="Times New Roman" panose="02020603050405020304" pitchFamily="18" charset="0"/>
                <a:ea typeface="Times New Roman" panose="02020603050405020304" pitchFamily="18" charset="0"/>
              </a:rPr>
              <a:t>Chi </a:t>
            </a:r>
            <a:r>
              <a:rPr lang="en-US" sz="2800" dirty="0" err="1">
                <a:effectLst/>
                <a:latin typeface="Times New Roman" panose="02020603050405020304" pitchFamily="18" charset="0"/>
                <a:ea typeface="Times New Roman" panose="02020603050405020304" pitchFamily="18" charset="0"/>
              </a:rPr>
              <a:t>tiết</a:t>
            </a:r>
            <a:r>
              <a:rPr lang="en-US" sz="2800" b="1" dirty="0">
                <a:effectLst/>
                <a:latin typeface="Times New Roman" panose="02020603050405020304" pitchFamily="18" charset="0"/>
                <a:ea typeface="Times New Roman" panose="02020603050405020304" pitchFamily="18" charset="0"/>
              </a:rPr>
              <a:t> “</a:t>
            </a:r>
            <a:r>
              <a:rPr lang="vi-VN" sz="2800" dirty="0">
                <a:solidFill>
                  <a:srgbClr val="333333"/>
                </a:solidFill>
                <a:effectLst/>
                <a:latin typeface="Times New Roman" panose="02020603050405020304" pitchFamily="18" charset="0"/>
                <a:ea typeface="Times New Roman" panose="02020603050405020304" pitchFamily="18" charset="0"/>
              </a:rPr>
              <a:t>Hổ đực cầm tay bà đỡ nhìn hổ cái, nhỏ nước mắt.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giúp</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em</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hiểu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điều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gì</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6.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 Nam?</a:t>
            </a:r>
            <a:endParaRPr lang="en-US" sz="3600" dirty="0"/>
          </a:p>
        </p:txBody>
      </p:sp>
    </p:spTree>
    <p:extLst>
      <p:ext uri="{BB962C8B-B14F-4D97-AF65-F5344CB8AC3E}">
        <p14:creationId xmlns:p14="http://schemas.microsoft.com/office/powerpoint/2010/main" val="11331288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6555641"/>
          </a:xfrm>
          <a:prstGeom prst="rect">
            <a:avLst/>
          </a:prstGeom>
          <a:noFill/>
        </p:spPr>
        <p:txBody>
          <a:bodyPr wrap="square" rtlCol="0">
            <a:spAutoFit/>
          </a:bodyPr>
          <a:lstStyle/>
          <a:p>
            <a:pPr marL="0" marR="0" algn="ctr">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rPr>
              <a:t> ý trả </a:t>
            </a:r>
            <a:r>
              <a:rPr lang="en-US" sz="2400" b="1" dirty="0" err="1">
                <a:solidFill>
                  <a:srgbClr val="000000"/>
                </a:solidFill>
                <a:effectLst/>
                <a:latin typeface="Times New Roman" panose="02020603050405020304" pitchFamily="18" charset="0"/>
                <a:ea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2. </a:t>
            </a:r>
            <a:r>
              <a:rPr lang="en-US" sz="2400" dirty="0" err="1">
                <a:solidFill>
                  <a:srgbClr val="000000"/>
                </a:solidFill>
                <a:effectLst/>
                <a:latin typeface="Times New Roman" panose="02020603050405020304" pitchFamily="18" charset="0"/>
                <a:ea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rPr>
              <a:t>:</a:t>
            </a:r>
            <a:r>
              <a:rPr lang="en-US" sz="2400" b="1"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Hổ cái sắp sinh con, hổ đực đi tìm bà đỡ</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Hổ</a:t>
            </a:r>
            <a:r>
              <a:rPr lang="en-US" sz="2400" dirty="0">
                <a:solidFill>
                  <a:srgbClr val="000000"/>
                </a:solidFill>
                <a:effectLst/>
                <a:latin typeface="Times New Roman" panose="02020603050405020304" pitchFamily="18" charset="0"/>
                <a:ea typeface="Times New Roman" panose="02020603050405020304" pitchFamily="18" charset="0"/>
              </a:rPr>
              <a:t> trả </a:t>
            </a:r>
            <a:r>
              <a:rPr lang="en-US" sz="2400" dirty="0" err="1">
                <a:solidFill>
                  <a:srgbClr val="000000"/>
                </a:solidFill>
                <a:effectLst/>
                <a:latin typeface="Times New Roman" panose="02020603050405020304" pitchFamily="18" charset="0"/>
                <a:ea typeface="Times New Roman" panose="02020603050405020304" pitchFamily="18" charset="0"/>
              </a:rPr>
              <a:t>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bạc</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4. </a:t>
            </a:r>
            <a:r>
              <a:rPr lang="vi-VN" sz="2400" dirty="0">
                <a:solidFill>
                  <a:srgbClr val="333333"/>
                </a:solidFill>
                <a:effectLst/>
                <a:latin typeface="Times New Roman" panose="02020603050405020304" pitchFamily="18" charset="0"/>
                <a:ea typeface="Times New Roman" panose="02020603050405020304" pitchFamily="18" charset="0"/>
              </a:rPr>
              <a:t> Biện pháp nghệ thuật cơ bản, bao trùm được sử dụng là nhân hóa. Dùng chuyện một loài vật hung dữ, chuyên ăn thịt người mà còn biết coi trọng nghĩa tình, mục đích của tác giả muốn người đọc so sánh với con người, để con người sống có nghĩa trước sau với nhau.</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333333"/>
                </a:solidFill>
                <a:effectLst/>
                <a:latin typeface="Times New Roman" panose="02020603050405020304" pitchFamily="18" charset="0"/>
                <a:ea typeface="Times New Roman" panose="02020603050405020304" pitchFamily="18" charset="0"/>
              </a:rPr>
              <a:t>Câu</a:t>
            </a:r>
            <a:r>
              <a:rPr lang="en-US" sz="2400" b="1" dirty="0">
                <a:solidFill>
                  <a:srgbClr val="333333"/>
                </a:solidFill>
                <a:effectLst/>
                <a:latin typeface="Times New Roman" panose="02020603050405020304" pitchFamily="18" charset="0"/>
                <a:ea typeface="Times New Roman" panose="02020603050405020304" pitchFamily="18" charset="0"/>
              </a:rPr>
              <a:t> 5. </a:t>
            </a:r>
            <a:r>
              <a:rPr lang="vi-VN" sz="2400" dirty="0">
                <a:solidFill>
                  <a:srgbClr val="333333"/>
                </a:solidFill>
                <a:effectLst/>
                <a:latin typeface="Times New Roman" panose="02020603050405020304" pitchFamily="18" charset="0"/>
                <a:ea typeface="Times New Roman" panose="02020603050405020304" pitchFamily="18" charset="0"/>
              </a:rPr>
              <a:t>Đây là hành động của người chồng rất yêu thương vợ, rất lo lắng đến mạng sống của vợ trong cuộc sinh nở bất trắc. Hổ không nói được nhưng cử chỉ cầm tay bà đỡ rồi nhìn hổ cái là cách nói hay nhất mà nếu có lẽ là con người thì cách biểu hiện đó vẫn là hay nhất.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6.</a:t>
            </a: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Truyện Con hổ có nghĩa đề cao, khuyến khích cách sống nghĩa tình trong cuộc sống của con người. Làm người phải biết giúp đỡ lẫn nhau khi hoạn nạn. Và người được giúp đỡ phải biết ghi nhớ ơn nghĩa, biết báo đáp ơn nghĩa cho ân nhân cửa mình.</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3600" dirty="0"/>
          </a:p>
        </p:txBody>
      </p:sp>
    </p:spTree>
    <p:extLst>
      <p:ext uri="{BB962C8B-B14F-4D97-AF65-F5344CB8AC3E}">
        <p14:creationId xmlns:p14="http://schemas.microsoft.com/office/powerpoint/2010/main" val="291256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6186309"/>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PHIẾU HỌC TẬP SỐ 2</a:t>
            </a:r>
            <a:endParaRPr lang="en-US" sz="2000" dirty="0">
              <a:latin typeface="Times New Roman" panose="02020603050405020304" pitchFamily="18" charset="0"/>
              <a:cs typeface="Times New Roman" panose="02020603050405020304" pitchFamily="18" charset="0"/>
            </a:endParaRPr>
          </a:p>
          <a:p>
            <a:pPr algn="just" fontAlgn="base"/>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trả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hỏi</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fontAlgn="base"/>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kiếm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mỗ</a:t>
            </a:r>
            <a:r>
              <a:rPr lang="en-US" sz="2000" i="1" dirty="0">
                <a:latin typeface="Times New Roman" panose="02020603050405020304" pitchFamily="18" charset="0"/>
                <a:cs typeface="Times New Roman" panose="02020603050405020304" pitchFamily="18" charset="0"/>
              </a:rPr>
              <a:t>[4] ở </a:t>
            </a:r>
            <a:r>
              <a:rPr lang="en-US" sz="2000" i="1" dirty="0" err="1">
                <a:latin typeface="Times New Roman" panose="02020603050405020304" pitchFamily="18" charset="0"/>
                <a:cs typeface="Times New Roman" panose="02020603050405020304" pitchFamily="18" charset="0"/>
              </a:rPr>
              <a:t>huyện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Giang</a:t>
            </a:r>
            <a:r>
              <a:rPr lang="en-US" sz="2000" i="1" dirty="0">
                <a:latin typeface="Times New Roman" panose="02020603050405020304" pitchFamily="18" charset="0"/>
                <a:cs typeface="Times New Roman" panose="02020603050405020304" pitchFamily="18" charset="0"/>
              </a:rPr>
              <a:t>[5], </a:t>
            </a:r>
            <a:r>
              <a:rPr lang="en-US" sz="2000" i="1" dirty="0" err="1">
                <a:latin typeface="Times New Roman" panose="02020603050405020304" pitchFamily="18" charset="0"/>
                <a:cs typeface="Times New Roman" panose="02020603050405020304" pitchFamily="18" charset="0"/>
              </a:rPr>
              <a:t>đang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củi</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sườn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núi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thung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lũng</a:t>
            </a:r>
            <a:r>
              <a:rPr lang="en-US" sz="2000" i="1" dirty="0">
                <a:latin typeface="Times New Roman" panose="02020603050405020304" pitchFamily="18" charset="0"/>
                <a:cs typeface="Times New Roman" panose="02020603050405020304" pitchFamily="18" charset="0"/>
              </a:rPr>
              <a:t>[6] </a:t>
            </a:r>
            <a:r>
              <a:rPr lang="en-US" sz="2000" i="1" dirty="0" err="1">
                <a:latin typeface="Times New Roman" panose="02020603050405020304" pitchFamily="18" charset="0"/>
                <a:cs typeface="Times New Roman" panose="02020603050405020304" pitchFamily="18" charset="0"/>
              </a:rPr>
              <a:t>phía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cỏ</a:t>
            </a:r>
            <a:r>
              <a:rPr lang="en-US" sz="2000" i="1" dirty="0">
                <a:latin typeface="Times New Roman" panose="02020603050405020304" pitchFamily="18" charset="0"/>
                <a:cs typeface="Times New Roman" panose="02020603050405020304" pitchFamily="18" charset="0"/>
              </a:rPr>
              <a:t> lay </a:t>
            </a:r>
            <a:r>
              <a:rPr lang="en-US" sz="2000" i="1" dirty="0" err="1">
                <a:latin typeface="Times New Roman" panose="02020603050405020304" pitchFamily="18" charset="0"/>
                <a:cs typeface="Times New Roman" panose="02020603050405020304" pitchFamily="18" charset="0"/>
              </a:rPr>
              <a:t>động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ngớt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búa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hổ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cúi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nhảy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xuống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thỉnh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thoảng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móc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mở</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miệng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răng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máu</a:t>
            </a:r>
            <a:r>
              <a:rPr lang="en-US" sz="2000" i="1" dirty="0">
                <a:latin typeface="Times New Roman" panose="02020603050405020304" pitchFamily="18" charset="0"/>
                <a:cs typeface="Times New Roman" panose="02020603050405020304" pitchFamily="18" charset="0"/>
              </a:rPr>
              <a:t> me, </a:t>
            </a:r>
            <a:r>
              <a:rPr lang="en-US" sz="2000" i="1" dirty="0" err="1">
                <a:latin typeface="Times New Roman" panose="02020603050405020304" pitchFamily="18" charset="0"/>
                <a:cs typeface="Times New Roman" panose="02020603050405020304" pitchFamily="18" charset="0"/>
              </a:rPr>
              <a:t>nhớt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trào</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miệng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mắc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to, </a:t>
            </a:r>
            <a:r>
              <a:rPr lang="en-US" sz="2000" i="1" dirty="0" err="1">
                <a:latin typeface="Times New Roman" panose="02020603050405020304" pitchFamily="18" charset="0"/>
                <a:cs typeface="Times New Roman" panose="02020603050405020304" pitchFamily="18" charset="0"/>
              </a:rPr>
              <a:t>càng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móc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khúc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sâu</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fontAlgn="base"/>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tiều</a:t>
            </a:r>
            <a:r>
              <a:rPr lang="en-US" sz="2000" i="1" dirty="0">
                <a:latin typeface="Times New Roman" panose="02020603050405020304" pitchFamily="18" charset="0"/>
                <a:cs typeface="Times New Roman" panose="02020603050405020304" pitchFamily="18" charset="0"/>
              </a:rPr>
              <a:t>[7] </a:t>
            </a:r>
            <a:r>
              <a:rPr lang="en-US" sz="2000" i="1" dirty="0" err="1">
                <a:latin typeface="Times New Roman" panose="02020603050405020304" pitchFamily="18" charset="0"/>
                <a:cs typeface="Times New Roman" panose="02020603050405020304" pitchFamily="18" charset="0"/>
              </a:rPr>
              <a:t>uống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rượu</a:t>
            </a:r>
            <a:r>
              <a:rPr lang="en-US" sz="2000" i="1" dirty="0">
                <a:latin typeface="Times New Roman" panose="02020603050405020304" pitchFamily="18" charset="0"/>
                <a:cs typeface="Times New Roman" panose="02020603050405020304" pitchFamily="18" charset="0"/>
              </a:rPr>
              <a:t> say, </a:t>
            </a:r>
            <a:r>
              <a:rPr lang="en-US" sz="2000" i="1" dirty="0" err="1">
                <a:latin typeface="Times New Roman" panose="02020603050405020304" pitchFamily="18" charset="0"/>
                <a:cs typeface="Times New Roman" panose="02020603050405020304" pitchFamily="18" charset="0"/>
              </a:rPr>
              <a:t>mạnh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đừng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cắn</a:t>
            </a:r>
            <a:r>
              <a:rPr lang="en-US" sz="2000" i="1" dirty="0">
                <a:latin typeface="Times New Roman" panose="02020603050405020304" pitchFamily="18" charset="0"/>
                <a:cs typeface="Times New Roman" panose="02020603050405020304" pitchFamily="18" charset="0"/>
              </a:rPr>
              <a:t> ta, ta </a:t>
            </a:r>
            <a:r>
              <a:rPr lang="en-US" sz="2000" i="1" dirty="0" err="1">
                <a:latin typeface="Times New Roman" panose="02020603050405020304" pitchFamily="18" charset="0"/>
                <a:cs typeface="Times New Roman" panose="02020603050405020304" pitchFamily="18" charset="0"/>
              </a:rPr>
              <a:t>sẽ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xương</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nằm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xuống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miệng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tiều</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dáng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cứu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xuống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tay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thò</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lấy</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chiếc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bò</a:t>
            </a:r>
            <a:r>
              <a:rPr lang="en-US" sz="2000" i="1" dirty="0">
                <a:latin typeface="Times New Roman" panose="02020603050405020304" pitchFamily="18" charset="0"/>
                <a:cs typeface="Times New Roman" panose="02020603050405020304" pitchFamily="18" charset="0"/>
              </a:rPr>
              <a:t>, to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tay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liếm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mép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rồi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nói</a:t>
            </a:r>
            <a:r>
              <a:rPr lang="en-US" sz="2000" i="1" dirty="0">
                <a:latin typeface="Times New Roman" panose="02020603050405020304" pitchFamily="18" charset="0"/>
                <a:cs typeface="Times New Roman" panose="02020603050405020304" pitchFamily="18" charset="0"/>
              </a:rPr>
              <a:t> to: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ta ở </a:t>
            </a:r>
            <a:r>
              <a:rPr lang="en-US" sz="2000" i="1" dirty="0" err="1">
                <a:latin typeface="Times New Roman" panose="02020603050405020304" pitchFamily="18" charset="0"/>
                <a:cs typeface="Times New Roman" panose="02020603050405020304" pitchFamily="18" charset="0"/>
              </a:rPr>
              <a:t>thôn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mỗ</a:t>
            </a:r>
            <a:r>
              <a:rPr lang="en-US" sz="2000" i="1" dirty="0">
                <a:latin typeface="Times New Roman" panose="02020603050405020304" pitchFamily="18" charset="0"/>
                <a:cs typeface="Times New Roman" panose="02020603050405020304" pitchFamily="18" charset="0"/>
              </a:rPr>
              <a:t>[8], </a:t>
            </a:r>
            <a:r>
              <a:rPr lang="en-US" sz="2000" i="1" dirty="0" err="1">
                <a:latin typeface="Times New Roman" panose="02020603050405020304" pitchFamily="18" charset="0"/>
                <a:cs typeface="Times New Roman" panose="02020603050405020304" pitchFamily="18" charset="0"/>
              </a:rPr>
              <a:t>hễ</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miếng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nhớ</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nhé</a:t>
            </a:r>
            <a:r>
              <a:rPr lang="en-US" sz="2000" i="1" dirty="0">
                <a:latin typeface="Times New Roman" panose="02020603050405020304" pitchFamily="18" charset="0"/>
                <a:cs typeface="Times New Roman" panose="02020603050405020304" pitchFamily="18" charset="0"/>
              </a:rPr>
              <a:t>”. Sau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tiều</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đêm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nọ</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cửa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ngoài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tiếng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sắc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Sớm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hôm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nai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chết</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rồi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chết</a:t>
            </a:r>
            <a:r>
              <a:rPr lang="en-US" sz="2000" i="1" dirty="0">
                <a:latin typeface="Times New Roman" panose="02020603050405020304" pitchFamily="18" charset="0"/>
                <a:cs typeface="Times New Roman" panose="02020603050405020304" pitchFamily="18" charset="0"/>
              </a:rPr>
              <a:t>. Khi </a:t>
            </a:r>
            <a:r>
              <a:rPr lang="en-US" sz="2000" i="1" dirty="0" err="1">
                <a:latin typeface="Times New Roman" panose="02020603050405020304" pitchFamily="18" charset="0"/>
                <a:cs typeface="Times New Roman" panose="02020603050405020304" pitchFamily="18" charset="0"/>
              </a:rPr>
              <a:t>chôn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bỗng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nhảy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nhót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chạy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Từ</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dùng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dụi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tài</a:t>
            </a:r>
            <a:r>
              <a:rPr lang="en-US" sz="2000" i="1" dirty="0">
                <a:latin typeface="Times New Roman" panose="02020603050405020304" pitchFamily="18" charset="0"/>
                <a:cs typeface="Times New Roman" panose="02020603050405020304" pitchFamily="18" charset="0"/>
              </a:rPr>
              <a:t>[9], </a:t>
            </a:r>
            <a:r>
              <a:rPr lang="en-US" sz="2000" i="1" dirty="0" err="1">
                <a:latin typeface="Times New Roman" panose="02020603050405020304" pitchFamily="18" charset="0"/>
                <a:cs typeface="Times New Roman" panose="02020603050405020304" pitchFamily="18" charset="0"/>
              </a:rPr>
              <a:t>gầm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chạy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rồi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Từ</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mỗi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dịp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giỗ</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dê</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hoặc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ở </a:t>
            </a:r>
            <a:r>
              <a:rPr lang="en-US" sz="2000" i="1" dirty="0" err="1">
                <a:latin typeface="Times New Roman" panose="02020603050405020304" pitchFamily="18" charset="0"/>
                <a:cs typeface="Times New Roman" panose="02020603050405020304" pitchFamily="18" charset="0"/>
              </a:rPr>
              <a:t>ngoài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cửa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tiều</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Dương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Tuấn</a:t>
            </a:r>
            <a:r>
              <a:rPr lang="en-US" sz="2000" i="1" dirty="0">
                <a:latin typeface="Times New Roman" panose="02020603050405020304" pitchFamily="18" charset="0"/>
                <a:cs typeface="Times New Roman" panose="02020603050405020304" pitchFamily="18" charset="0"/>
              </a:rPr>
              <a:t> Anh </a:t>
            </a:r>
            <a:r>
              <a:rPr lang="en-US" sz="2000" i="1" dirty="0" err="1">
                <a:latin typeface="Times New Roman" panose="02020603050405020304" pitchFamily="18" charset="0"/>
                <a:cs typeface="Times New Roman" panose="02020603050405020304" pitchFamily="18" charset="0"/>
              </a:rPr>
              <a:t>dịch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tạp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tuổi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tháng</a:t>
            </a:r>
            <a:r>
              <a:rPr lang="en-US" sz="2000" i="1" dirty="0">
                <a:latin typeface="Times New Roman" panose="02020603050405020304" pitchFamily="18" charset="0"/>
                <a:cs typeface="Times New Roman" panose="02020603050405020304" pitchFamily="18" charset="0"/>
              </a:rPr>
              <a:t> 5 2021, tr47-49)</a:t>
            </a:r>
            <a:endParaRPr lang="en-US" sz="20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3600" dirty="0"/>
          </a:p>
        </p:txBody>
      </p:sp>
    </p:spTree>
    <p:extLst>
      <p:ext uri="{BB962C8B-B14F-4D97-AF65-F5344CB8AC3E}">
        <p14:creationId xmlns:p14="http://schemas.microsoft.com/office/powerpoint/2010/main" val="1115749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3970318"/>
          </a:xfrm>
          <a:prstGeom prst="rect">
            <a:avLst/>
          </a:prstGeom>
          <a:noFill/>
        </p:spPr>
        <p:txBody>
          <a:bodyPr wrap="square" rtlCol="0">
            <a:spAutoFit/>
          </a:bodyPr>
          <a:lstStyle/>
          <a:p>
            <a:pPr marL="0" marR="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1. </a:t>
            </a:r>
            <a:r>
              <a:rPr lang="en-US" sz="2800" dirty="0">
                <a:effectLst/>
                <a:latin typeface="Times New Roman" panose="02020603050405020304" pitchFamily="18" charset="0"/>
                <a:ea typeface="Times New Roman" panose="02020603050405020304" pitchFamily="18" charset="0"/>
              </a:rPr>
              <a:t>Con </a:t>
            </a:r>
            <a:r>
              <a:rPr lang="en-US" sz="2800" dirty="0" err="1">
                <a:effectLst/>
                <a:latin typeface="Times New Roman" panose="02020603050405020304" pitchFamily="18" charset="0"/>
                <a:ea typeface="Times New Roman" panose="02020603050405020304" pitchFamily="18" charset="0"/>
              </a:rPr>
              <a:t>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gặp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rPr>
              <a:t> Khi con </a:t>
            </a:r>
            <a:r>
              <a:rPr lang="en-US" sz="2800" dirty="0" err="1">
                <a:effectLst/>
                <a:latin typeface="Times New Roman" panose="02020603050405020304" pitchFamily="18" charset="0"/>
                <a:ea typeface="Times New Roman" panose="02020603050405020304" pitchFamily="18" charset="0"/>
              </a:rPr>
              <a:t>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cứu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Vậy</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trả </a:t>
            </a:r>
            <a:r>
              <a:rPr lang="en-US" sz="2800" dirty="0" err="1">
                <a:effectLst/>
                <a:latin typeface="Times New Roman" panose="02020603050405020304" pitchFamily="18" charset="0"/>
                <a:ea typeface="Times New Roman" panose="02020603050405020304" pitchFamily="18" charset="0"/>
              </a:rPr>
              <a:t>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a:t>
            </a:r>
          </a:p>
          <a:p>
            <a:pPr algn="just"/>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4.</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xảy</a:t>
            </a:r>
            <a:r>
              <a:rPr lang="en-US" sz="2800" dirty="0">
                <a:solidFill>
                  <a:srgbClr val="000000"/>
                </a:solidFill>
                <a:effectLst/>
                <a:latin typeface="Times New Roman" panose="02020603050405020304" pitchFamily="18" charset="0"/>
                <a:ea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tiều</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thú</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tiều</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4800" dirty="0"/>
          </a:p>
        </p:txBody>
      </p:sp>
    </p:spTree>
    <p:extLst>
      <p:ext uri="{BB962C8B-B14F-4D97-AF65-F5344CB8AC3E}">
        <p14:creationId xmlns:p14="http://schemas.microsoft.com/office/powerpoint/2010/main" val="21400850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0" y="838200"/>
            <a:ext cx="9154160" cy="6247864"/>
          </a:xfrm>
          <a:prstGeom prst="rect">
            <a:avLst/>
          </a:prstGeom>
          <a:noFill/>
        </p:spPr>
        <p:txBody>
          <a:bodyPr wrap="square" rtlCol="0">
            <a:spAutoFit/>
          </a:bodyPr>
          <a:lstStyle/>
          <a:p>
            <a:pPr marL="0" marR="0" algn="ctr">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Gợi</a:t>
            </a:r>
            <a:r>
              <a:rPr lang="en-US" sz="2000" b="1" dirty="0">
                <a:solidFill>
                  <a:srgbClr val="000000"/>
                </a:solidFill>
                <a:effectLst/>
                <a:latin typeface="Times New Roman" panose="02020603050405020304" pitchFamily="18" charset="0"/>
                <a:ea typeface="Times New Roman" panose="02020603050405020304" pitchFamily="18" charset="0"/>
              </a:rPr>
              <a:t> ý trả </a:t>
            </a:r>
            <a:r>
              <a:rPr lang="en-US" sz="2000" b="1" dirty="0" err="1">
                <a:solidFill>
                  <a:srgbClr val="000000"/>
                </a:solidFill>
                <a:effectLst/>
                <a:latin typeface="Times New Roman" panose="02020603050405020304" pitchFamily="18" charset="0"/>
                <a:ea typeface="Times New Roman" panose="02020603050405020304" pitchFamily="18" charset="0"/>
              </a:rPr>
              <a:t>lời</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1. </a:t>
            </a:r>
            <a:r>
              <a:rPr lang="en-US" sz="2000" dirty="0">
                <a:solidFill>
                  <a:srgbClr val="000000"/>
                </a:solidFill>
                <a:effectLst/>
                <a:latin typeface="Times New Roman" panose="02020603050405020304" pitchFamily="18" charset="0"/>
                <a:ea typeface="Times New Roman" panose="02020603050405020304" pitchFamily="18" charset="0"/>
              </a:rPr>
              <a:t>Con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bị</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hóc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xương</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2.</a:t>
            </a:r>
            <a:r>
              <a:rPr lang="en-US" sz="2000" dirty="0">
                <a:solidFill>
                  <a:srgbClr val="000000"/>
                </a:solidFill>
                <a:effectLst/>
                <a:latin typeface="Times New Roman" panose="02020603050405020304" pitchFamily="18" charset="0"/>
                <a:ea typeface="Times New Roman" panose="02020603050405020304" pitchFamily="18" charset="0"/>
              </a:rPr>
              <a:t> Khi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bị</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hóc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Bị</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hóc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xương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đau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đớn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vật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vã</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Tính</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mạng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nguy</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hiểm</a:t>
            </a:r>
            <a:r>
              <a:rPr lang="en-US" sz="2000" dirty="0">
                <a:solidFill>
                  <a:srgbClr val="33333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solidFill>
                  <a:srgbClr val="333333"/>
                </a:solidFill>
                <a:effectLst/>
                <a:latin typeface="Times New Roman" panose="02020603050405020304" pitchFamily="18" charset="0"/>
                <a:ea typeface="Times New Roman" panose="02020603050405020304" pitchFamily="18" charset="0"/>
              </a:rPr>
              <a:t>=&gt;</a:t>
            </a:r>
            <a:r>
              <a:rPr lang="en-US" sz="2000" dirty="0" err="1">
                <a:solidFill>
                  <a:srgbClr val="333333"/>
                </a:solidFill>
                <a:effectLst/>
                <a:latin typeface="Times New Roman" panose="02020603050405020304" pitchFamily="18" charset="0"/>
                <a:ea typeface="Times New Roman" panose="02020603050405020304" pitchFamily="18" charset="0"/>
              </a:rPr>
              <a:t>Cúi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đầu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cầu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cứu</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3. </a:t>
            </a:r>
            <a:r>
              <a:rPr lang="en-US" sz="2000" dirty="0" err="1">
                <a:solidFill>
                  <a:srgbClr val="333333"/>
                </a:solidFill>
                <a:effectLst/>
                <a:latin typeface="Times New Roman" panose="02020603050405020304" pitchFamily="18" charset="0"/>
                <a:ea typeface="Times New Roman" panose="02020603050405020304" pitchFamily="18" charset="0"/>
              </a:rPr>
              <a:t>Ngay</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sau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được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cứu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biếu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bác</a:t>
            </a:r>
            <a:r>
              <a:rPr lang="en-US" sz="2000" dirty="0">
                <a:solidFill>
                  <a:srgbClr val="333333"/>
                </a:solidFill>
                <a:effectLst/>
                <a:latin typeface="Times New Roman" panose="02020603050405020304" pitchFamily="18" charset="0"/>
                <a:ea typeface="Times New Roman" panose="02020603050405020304" pitchFamily="18" charset="0"/>
              </a:rPr>
              <a:t> con </a:t>
            </a:r>
            <a:r>
              <a:rPr lang="en-US" sz="2000" dirty="0" err="1">
                <a:solidFill>
                  <a:srgbClr val="333333"/>
                </a:solidFill>
                <a:effectLst/>
                <a:latin typeface="Times New Roman" panose="02020603050405020304" pitchFamily="18" charset="0"/>
                <a:ea typeface="Times New Roman" panose="02020603050405020304" pitchFamily="18" charset="0"/>
              </a:rPr>
              <a:t>nai</a:t>
            </a:r>
            <a:endParaRPr lang="en-US" sz="20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300"/>
              <a:buFont typeface="Times New Roman" panose="02020603050405020304" pitchFamily="18" charset="0"/>
              <a:buChar char="-"/>
            </a:pPr>
            <a:r>
              <a:rPr lang="en-US" sz="2000" dirty="0" err="1">
                <a:solidFill>
                  <a:srgbClr val="333333"/>
                </a:solidFill>
                <a:effectLst/>
                <a:latin typeface="Times New Roman" panose="02020603050405020304" pitchFamily="18" charset="0"/>
                <a:ea typeface="Times New Roman" panose="02020603050405020304" pitchFamily="18" charset="0"/>
              </a:rPr>
              <a:t>Mười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năm</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sau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khi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bác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tiều</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mất</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Hổ</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còn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đến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bên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quan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tài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tỏ</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lòng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thương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xót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err="1">
                <a:solidFill>
                  <a:srgbClr val="333333"/>
                </a:solidFill>
                <a:effectLst/>
                <a:latin typeface="Times New Roman" panose="02020603050405020304" pitchFamily="18" charset="0"/>
                <a:ea typeface="Times New Roman" panose="02020603050405020304" pitchFamily="18" charset="0"/>
              </a:rPr>
              <a:t>Vào</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những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ngày</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giỗ</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bác</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Hổ</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lại</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mang</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dê</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lợn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đến</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rPr>
              <a:t>tế</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4.</a:t>
            </a:r>
            <a:r>
              <a:rPr lang="en-US" sz="2000" dirty="0">
                <a:solidFill>
                  <a:srgbClr val="3A4353"/>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Chuyện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xảy</a:t>
            </a:r>
            <a:r>
              <a:rPr lang="en-US" sz="2000" dirty="0">
                <a:solidFill>
                  <a:srgbClr val="000000"/>
                </a:solidFill>
                <a:effectLst/>
                <a:latin typeface="Times New Roman" panose="02020603050405020304" pitchFamily="18" charset="0"/>
                <a:ea typeface="Times New Roman" panose="02020603050405020304" pitchFamily="18" charset="0"/>
              </a:rPr>
              <a:t> ra </a:t>
            </a:r>
            <a:r>
              <a:rPr lang="en-US" sz="2000" dirty="0" err="1">
                <a:solidFill>
                  <a:srgbClr val="000000"/>
                </a:solidFill>
                <a:effectLst/>
                <a:latin typeface="Times New Roman" panose="02020603050405020304" pitchFamily="18" charset="0"/>
                <a:ea typeface="Times New Roman" panose="02020603050405020304" pitchFamily="18" charset="0"/>
              </a:rPr>
              <a:t>giữa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con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chuyện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đẻ</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đẻ</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đực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đón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nhỏ</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mắt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cầu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xin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giúp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giúp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đẻ</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đực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vui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mừng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cảm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bà</a:t>
            </a:r>
            <a:r>
              <a:rPr lang="en-US" sz="2000" dirty="0">
                <a:solidFill>
                  <a:srgbClr val="000000"/>
                </a:solidFill>
                <a:effectLst/>
                <a:latin typeface="Times New Roman" panose="02020603050405020304" pitchFamily="18" charset="0"/>
                <a:ea typeface="Times New Roman" panose="02020603050405020304" pitchFamily="18" charset="0"/>
              </a:rPr>
              <a:t> ra </a:t>
            </a:r>
            <a:r>
              <a:rPr lang="en-US" sz="2000" dirty="0" err="1">
                <a:solidFill>
                  <a:srgbClr val="000000"/>
                </a:solidFill>
                <a:effectLst/>
                <a:latin typeface="Times New Roman" panose="02020603050405020304" pitchFamily="18" charset="0"/>
                <a:ea typeface="Times New Roman" panose="02020603050405020304" pitchFamily="18" charset="0"/>
              </a:rPr>
              <a:t>tận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cửa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rừng</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Con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bị</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hóc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bò</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liền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giúp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móc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xương</a:t>
            </a:r>
            <a:r>
              <a:rPr lang="en-US" sz="2000" dirty="0">
                <a:solidFill>
                  <a:srgbClr val="000000"/>
                </a:solidFill>
                <a:effectLst/>
                <a:latin typeface="Times New Roman" panose="02020603050405020304" pitchFamily="18" charset="0"/>
                <a:ea typeface="Times New Roman" panose="02020603050405020304" pitchFamily="18" charset="0"/>
              </a:rPr>
              <a:t> ra.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bắt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ơn</a:t>
            </a:r>
            <a:r>
              <a:rPr lang="en-US" sz="2000" dirty="0">
                <a:solidFill>
                  <a:srgbClr val="000000"/>
                </a:solidFill>
                <a:effectLst/>
                <a:latin typeface="Times New Roman" panose="02020603050405020304" pitchFamily="18" charset="0"/>
                <a:ea typeface="Times New Roman" panose="02020603050405020304" pitchFamily="18" charset="0"/>
              </a:rPr>
              <a:t>. Khi </a:t>
            </a:r>
            <a:r>
              <a:rPr lang="en-US" sz="2000" dirty="0" err="1">
                <a:solidFill>
                  <a:srgbClr val="000000"/>
                </a:solidFill>
                <a:effectLst/>
                <a:latin typeface="Times New Roman" panose="02020603050405020304" pitchFamily="18" charset="0"/>
                <a:ea typeface="Times New Roman" panose="02020603050405020304" pitchFamily="18" charset="0"/>
              </a:rPr>
              <a:t>bác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viếng</a:t>
            </a:r>
            <a:r>
              <a:rPr lang="en-US" sz="2000" dirty="0">
                <a:solidFill>
                  <a:srgbClr val="000000"/>
                </a:solidFill>
                <a:effectLst/>
                <a:latin typeface="Times New Roman" panose="02020603050405020304" pitchFamily="18" charset="0"/>
                <a:ea typeface="Times New Roman" panose="02020603050405020304" pitchFamily="18" charset="0"/>
              </a:rPr>
              <a:t>. Khi </a:t>
            </a:r>
            <a:r>
              <a:rPr lang="en-US" sz="2000" dirty="0" err="1">
                <a:solidFill>
                  <a:srgbClr val="000000"/>
                </a:solidFill>
                <a:effectLst/>
                <a:latin typeface="Times New Roman" panose="02020603050405020304" pitchFamily="18" charset="0"/>
                <a:ea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giỗ</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mang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lễ</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đình</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Chi </a:t>
            </a:r>
            <a:r>
              <a:rPr lang="en-US" sz="2000" dirty="0" err="1">
                <a:solidFill>
                  <a:srgbClr val="000000"/>
                </a:solidFill>
                <a:effectLst/>
                <a:latin typeface="Times New Roman" panose="02020603050405020304" pitchFamily="18" charset="0"/>
                <a:ea typeface="Times New Roman" panose="02020603050405020304" pitchFamily="18" charset="0"/>
              </a:rPr>
              <a:t>tiết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giúp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sinh</a:t>
            </a:r>
            <a:r>
              <a:rPr lang="en-US" sz="2000" dirty="0">
                <a:solidFill>
                  <a:srgbClr val="000000"/>
                </a:solidFill>
                <a:effectLst/>
                <a:latin typeface="Times New Roman" panose="02020603050405020304" pitchFamily="18" charset="0"/>
                <a:ea typeface="Times New Roman" panose="02020603050405020304" pitchFamily="18" charset="0"/>
              </a:rPr>
              <a:t> con,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đực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vui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mừng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chi </a:t>
            </a:r>
            <a:r>
              <a:rPr lang="en-US" sz="2000" dirty="0" err="1">
                <a:solidFill>
                  <a:srgbClr val="000000"/>
                </a:solidFill>
                <a:effectLst/>
                <a:latin typeface="Times New Roman" panose="02020603050405020304" pitchFamily="18" charset="0"/>
                <a:ea typeface="Times New Roman" panose="02020603050405020304" pitchFamily="18" charset="0"/>
              </a:rPr>
              <a:t>tiết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thú</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vị</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con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tiều</a:t>
            </a:r>
            <a:r>
              <a:rPr lang="en-US" sz="2000" dirty="0">
                <a:solidFill>
                  <a:srgbClr val="000000"/>
                </a:solidFill>
                <a:effectLst/>
                <a:latin typeface="Times New Roman" panose="02020603050405020304" pitchFamily="18" charset="0"/>
                <a:ea typeface="Times New Roman" panose="02020603050405020304" pitchFamily="18" charset="0"/>
              </a:rPr>
              <a:t> " </a:t>
            </a:r>
            <a:r>
              <a:rPr lang="en-US" sz="2000" dirty="0" err="1">
                <a:solidFill>
                  <a:srgbClr val="000000"/>
                </a:solidFill>
                <a:effectLst/>
                <a:latin typeface="Times New Roman" panose="02020603050405020304" pitchFamily="18" charset="0"/>
                <a:ea typeface="Times New Roman" panose="02020603050405020304" pitchFamily="18" charset="0"/>
              </a:rPr>
              <a:t>nằm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phục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xuống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miệng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nhìn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tiều</a:t>
            </a:r>
            <a:r>
              <a:rPr lang="en-US" sz="2000" dirty="0">
                <a:solidFill>
                  <a:srgbClr val="000000"/>
                </a:solidFill>
                <a:effectLst/>
                <a:latin typeface="Times New Roman" panose="02020603050405020304" pitchFamily="18" charset="0"/>
                <a:ea typeface="Times New Roman" panose="02020603050405020304" pitchFamily="18" charset="0"/>
              </a:rPr>
              <a:t> ra </a:t>
            </a:r>
            <a:r>
              <a:rPr lang="en-US" sz="2000" dirty="0" err="1">
                <a:solidFill>
                  <a:srgbClr val="000000"/>
                </a:solidFill>
                <a:effectLst/>
                <a:latin typeface="Times New Roman" panose="02020603050405020304" pitchFamily="18" charset="0"/>
                <a:ea typeface="Times New Roman" panose="02020603050405020304" pitchFamily="18" charset="0"/>
              </a:rPr>
              <a:t>dáng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cầu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cứu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chi </a:t>
            </a:r>
            <a:r>
              <a:rPr lang="en-US" sz="2000" dirty="0" err="1">
                <a:solidFill>
                  <a:srgbClr val="000000"/>
                </a:solidFill>
                <a:effectLst/>
                <a:latin typeface="Times New Roman" panose="02020603050405020304" pitchFamily="18" charset="0"/>
                <a:ea typeface="Times New Roman" panose="02020603050405020304" pitchFamily="18" charset="0"/>
              </a:rPr>
              <a:t>tiết</a:t>
            </a:r>
            <a:r>
              <a:rPr lang="en-US" sz="2000" dirty="0">
                <a:solidFill>
                  <a:srgbClr val="000000"/>
                </a:solidFill>
                <a:effectLst/>
                <a:latin typeface="Times New Roman" panose="02020603050405020304" pitchFamily="18" charset="0"/>
                <a:ea typeface="Times New Roman" panose="02020603050405020304" pitchFamily="18" charset="0"/>
              </a:rPr>
              <a:t> hay.</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Con </a:t>
            </a:r>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chỉ</a:t>
            </a:r>
            <a:r>
              <a:rPr lang="en-US" sz="2000" dirty="0">
                <a:solidFill>
                  <a:srgbClr val="000000"/>
                </a:solidFill>
                <a:effectLst/>
                <a:latin typeface="Times New Roman" panose="02020603050405020304" pitchFamily="18" charset="0"/>
                <a:ea typeface="Times New Roman" panose="02020603050405020304" pitchFamily="18" charset="0"/>
              </a:rPr>
              <a:t> trả </a:t>
            </a:r>
            <a:r>
              <a:rPr lang="en-US" sz="2000" dirty="0" err="1">
                <a:solidFill>
                  <a:srgbClr val="000000"/>
                </a:solidFill>
                <a:effectLst/>
                <a:latin typeface="Times New Roman" panose="02020603050405020304" pitchFamily="18" charset="0"/>
                <a:ea typeface="Times New Roman" panose="02020603050405020304" pitchFamily="18" charset="0"/>
              </a:rPr>
              <a:t>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lần</a:t>
            </a:r>
            <a:r>
              <a:rPr lang="en-US" sz="2000" dirty="0">
                <a:solidFill>
                  <a:srgbClr val="000000"/>
                </a:solidFill>
                <a:effectLst/>
                <a:latin typeface="Times New Roman" panose="02020603050405020304" pitchFamily="18" charset="0"/>
                <a:ea typeface="Times New Roman" panose="02020603050405020304" pitchFamily="18" charset="0"/>
              </a:rPr>
              <a:t>. Khi </a:t>
            </a:r>
            <a:r>
              <a:rPr lang="en-US" sz="2000" dirty="0" err="1">
                <a:solidFill>
                  <a:srgbClr val="000000"/>
                </a:solidFill>
                <a:effectLst/>
                <a:latin typeface="Times New Roman" panose="02020603050405020304" pitchFamily="18" charset="0"/>
                <a:ea typeface="Times New Roman" panose="02020603050405020304" pitchFamily="18" charset="0"/>
              </a:rPr>
              <a:t>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còn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để</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viếng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Rồi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còn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tiếp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tục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mang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lễ</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giỗ</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chuyện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này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nhấn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mạnh</a:t>
            </a:r>
            <a:r>
              <a:rPr lang="en-US" sz="2000" dirty="0">
                <a:solidFill>
                  <a:srgbClr val="000000"/>
                </a:solidFill>
                <a:effectLst/>
                <a:latin typeface="Times New Roman" panose="02020603050405020304" pitchFamily="18" charset="0"/>
                <a:ea typeface="Times New Roman" panose="02020603050405020304" pitchFamily="18" charset="0"/>
              </a:rPr>
              <a:t> ý </a:t>
            </a:r>
            <a:r>
              <a:rPr lang="en-US" sz="2000" dirty="0" err="1">
                <a:solidFill>
                  <a:srgbClr val="000000"/>
                </a:solidFill>
                <a:effectLst/>
                <a:latin typeface="Times New Roman" panose="02020603050405020304" pitchFamily="18" charset="0"/>
                <a:ea typeface="Times New Roman" panose="02020603050405020304" pitchFamily="18" charset="0"/>
              </a:rPr>
              <a:t>nghĩa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tư</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tưởng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nghĩa</a:t>
            </a:r>
            <a:r>
              <a:rPr lang="en-US" sz="2000" dirty="0">
                <a:solidFill>
                  <a:srgbClr val="000000"/>
                </a:solidFill>
                <a:effectLst/>
                <a:latin typeface="Times New Roman" panose="02020603050405020304" pitchFamily="18" charset="0"/>
                <a:ea typeface="Times New Roman" panose="02020603050405020304" pitchFamily="18" charset="0"/>
              </a:rPr>
              <a:t>. Trả </a:t>
            </a:r>
            <a:r>
              <a:rPr lang="en-US" sz="2000" dirty="0" err="1">
                <a:solidFill>
                  <a:srgbClr val="000000"/>
                </a:solidFill>
                <a:effectLst/>
                <a:latin typeface="Times New Roman" panose="02020603050405020304" pitchFamily="18" charset="0"/>
                <a:ea typeface="Times New Roman" panose="02020603050405020304" pitchFamily="18" charset="0"/>
              </a:rPr>
              <a:t>nghĩa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suốt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đời</a:t>
            </a: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4000" dirty="0"/>
          </a:p>
        </p:txBody>
      </p:sp>
    </p:spTree>
    <p:extLst>
      <p:ext uri="{BB962C8B-B14F-4D97-AF65-F5344CB8AC3E}">
        <p14:creationId xmlns:p14="http://schemas.microsoft.com/office/powerpoint/2010/main" val="409676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rPr>
              <a:t>BÀI 6: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0" y="420484"/>
            <a:ext cx="9067800" cy="9971961"/>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Thế mới biết rất chính kiến có vai trò vô cùng quan trọng đối với bất cứ ai và bất cứ việc gì. Con người có chính kiến và bảo vệ chính kiến của mình đến cùng thì mới có thể thành công được. Bởi lẽ trong cuộc sống có rất nhiều ý kiến trái chiều, mưới người yêu thì cũng có đến chín người ghét...nếu bạn không giữ vững tư tưởng dễ bị lung lay thì chẳng mấy chốc mà suy sụp.</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Quay trở lại câu chuyện anh đẽo cày trên giá như anh có chính kiến của mình không chịu tác động của người này người kia thì rất có thể thành quả của anh đã vô cùng ngọt ngào rồi. Con người sinh ra không phải ai cũng có một trí tuệ siêu phàm, một cái nhìn bao quát tất cả. Thế nhưng dù có ở trong bất kì hoàn cảnh nào thì kiên định phải đứng đầu. Phải biết bảo vệ ý kiến của mình đến cùng. Sự bảo vệ ý kiến này không phải mang tính tiêu cực là bảo thủ mà nên biết tiếp thu cái đúng, sửa chữa cho hoàn hảo đồng thời loại bỏ cái sai lệch.</a:t>
            </a:r>
            <a:endParaRPr lang="en-US" sz="2800" dirty="0">
              <a:latin typeface="Times New Roman" panose="02020603050405020304" pitchFamily="18" charset="0"/>
              <a:cs typeface="Times New Roman" panose="02020603050405020304" pitchFamily="18" charset="0"/>
            </a:endParaRPr>
          </a:p>
          <a:p>
            <a:pPr algn="just"/>
            <a:endParaRPr lang="en-US" sz="1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4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15240" y="685800"/>
            <a:ext cx="9154160" cy="7294305"/>
          </a:xfrm>
          <a:prstGeom prst="rect">
            <a:avLst/>
          </a:prstGeom>
          <a:noFill/>
        </p:spPr>
        <p:txBody>
          <a:bodyPr wrap="square" rtlCol="0">
            <a:spAutoFit/>
          </a:bodyPr>
          <a:lstStyle/>
          <a:p>
            <a:pPr marL="0" marR="0">
              <a:spcBef>
                <a:spcPts val="0"/>
              </a:spcBef>
              <a:spcAft>
                <a:spcPts val="0"/>
              </a:spcAft>
            </a:pPr>
            <a:r>
              <a:rPr lang="en-US" sz="2400" b="1" dirty="0">
                <a:effectLst/>
                <a:highlight>
                  <a:srgbClr val="FF00FF"/>
                </a:highlight>
                <a:latin typeface="Times New Roman" panose="02020603050405020304" pitchFamily="18" charset="0"/>
                <a:ea typeface="Times New Roman" panose="02020603050405020304" pitchFamily="18" charset="0"/>
              </a:rPr>
              <a:t>3. </a:t>
            </a:r>
            <a:r>
              <a:rPr lang="en-US" sz="2400" b="1" dirty="0" err="1">
                <a:effectLst/>
                <a:highlight>
                  <a:srgbClr val="FF00FF"/>
                </a:highlight>
                <a:latin typeface="Times New Roman" panose="02020603050405020304" pitchFamily="18" charset="0"/>
                <a:ea typeface="Times New Roman" panose="02020603050405020304" pitchFamily="18" charset="0"/>
              </a:rPr>
              <a:t>Đọc</a:t>
            </a:r>
            <a:r>
              <a:rPr lang="en-US" sz="2400" b="1" dirty="0">
                <a:effectLst/>
                <a:highlight>
                  <a:srgbClr val="FF00FF"/>
                </a:highlight>
                <a:latin typeface="Times New Roman" panose="02020603050405020304" pitchFamily="18" charset="0"/>
                <a:ea typeface="Times New Roman" panose="02020603050405020304" pitchFamily="18" charset="0"/>
              </a:rPr>
              <a:t> </a:t>
            </a:r>
            <a:r>
              <a:rPr lang="en-US" sz="2400" b="1" dirty="0" err="1">
                <a:effectLst/>
                <a:highlight>
                  <a:srgbClr val="FF00FF"/>
                </a:highlight>
                <a:latin typeface="Times New Roman" panose="02020603050405020304" pitchFamily="18" charset="0"/>
                <a:ea typeface="Times New Roman" panose="02020603050405020304" pitchFamily="18" charset="0"/>
              </a:rPr>
              <a:t>Hiểu</a:t>
            </a:r>
            <a:r>
              <a:rPr lang="en-US" sz="2400" b="1" dirty="0">
                <a:effectLst/>
                <a:highlight>
                  <a:srgbClr val="FF00FF"/>
                </a:highlight>
                <a:latin typeface="Times New Roman" panose="02020603050405020304" pitchFamily="18" charset="0"/>
                <a:ea typeface="Times New Roman" panose="02020603050405020304" pitchFamily="18" charset="0"/>
              </a:rPr>
              <a:t> </a:t>
            </a:r>
            <a:r>
              <a:rPr lang="en-US" sz="2400" b="1" dirty="0" err="1">
                <a:effectLst/>
                <a:highlight>
                  <a:srgbClr val="FF00FF"/>
                </a:highlight>
                <a:latin typeface="Times New Roman" panose="02020603050405020304" pitchFamily="18" charset="0"/>
                <a:ea typeface="Times New Roman" panose="02020603050405020304" pitchFamily="18" charset="0"/>
              </a:rPr>
              <a:t>ngữ</a:t>
            </a:r>
            <a:r>
              <a:rPr lang="en-US" sz="2400" b="1" dirty="0">
                <a:effectLst/>
                <a:highlight>
                  <a:srgbClr val="FF00FF"/>
                </a:highlight>
                <a:latin typeface="Times New Roman" panose="02020603050405020304" pitchFamily="18" charset="0"/>
                <a:ea typeface="Times New Roman" panose="02020603050405020304" pitchFamily="18" charset="0"/>
              </a:rPr>
              <a:t> </a:t>
            </a:r>
            <a:r>
              <a:rPr lang="en-US" sz="2400" b="1" dirty="0" err="1">
                <a:effectLst/>
                <a:highlight>
                  <a:srgbClr val="FF00FF"/>
                </a:highlight>
                <a:latin typeface="Times New Roman" panose="02020603050405020304" pitchFamily="18" charset="0"/>
                <a:ea typeface="Times New Roman" panose="02020603050405020304" pitchFamily="18" charset="0"/>
              </a:rPr>
              <a:t>liệu</a:t>
            </a:r>
            <a:r>
              <a:rPr lang="en-US" sz="2400" b="1" dirty="0">
                <a:effectLst/>
                <a:highlight>
                  <a:srgbClr val="FF00FF"/>
                </a:highlight>
                <a:latin typeface="Times New Roman" panose="02020603050405020304" pitchFamily="18" charset="0"/>
                <a:ea typeface="Times New Roman" panose="02020603050405020304" pitchFamily="18" charset="0"/>
              </a:rPr>
              <a:t> </a:t>
            </a:r>
            <a:r>
              <a:rPr lang="en-US" sz="2400" b="1" dirty="0" err="1">
                <a:effectLst/>
                <a:highlight>
                  <a:srgbClr val="FF00FF"/>
                </a:highlight>
                <a:latin typeface="Times New Roman" panose="02020603050405020304" pitchFamily="18" charset="0"/>
                <a:ea typeface="Times New Roman" panose="02020603050405020304" pitchFamily="18" charset="0"/>
              </a:rPr>
              <a:t>ngoài</a:t>
            </a:r>
            <a:r>
              <a:rPr lang="en-US" sz="2400" b="1" dirty="0">
                <a:effectLst/>
                <a:highlight>
                  <a:srgbClr val="FF00FF"/>
                </a:highlight>
                <a:latin typeface="Times New Roman" panose="02020603050405020304" pitchFamily="18" charset="0"/>
                <a:ea typeface="Times New Roman" panose="02020603050405020304" pitchFamily="18" charset="0"/>
              </a:rPr>
              <a:t> SGK</a:t>
            </a: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PHIẾU HỌC TẬP SỐ 3</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trích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rPr>
              <a:t> trả </a:t>
            </a:r>
            <a:r>
              <a:rPr lang="en-US" sz="2400" b="1" dirty="0" err="1">
                <a:solidFill>
                  <a:srgbClr val="000000"/>
                </a:solidFill>
                <a:effectLst/>
                <a:latin typeface="Times New Roman" panose="02020603050405020304" pitchFamily="18" charset="0"/>
                <a:ea typeface="Times New Roman" panose="02020603050405020304" pitchFamily="18" charset="0"/>
              </a:rPr>
              <a:t>lời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hỏi</a:t>
            </a:r>
            <a:r>
              <a:rPr lang="en-US" sz="2400" b="1"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Thầy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thuở</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nghĩa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người</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đào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chôn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khóc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cũng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bắt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trước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đào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chôn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khóc</a:t>
            </a:r>
            <a:r>
              <a:rPr lang="en-US" sz="2400" i="1" dirty="0">
                <a:solidFill>
                  <a:srgbClr val="000000"/>
                </a:solidFill>
                <a:effectLst/>
                <a:latin typeface="Times New Roman" panose="02020603050405020304" pitchFamily="18" charset="0"/>
                <a:ea typeface="Times New Roman" panose="02020603050405020304" pitchFamily="18" charset="0"/>
              </a:rPr>
              <a:t>. Bà mẹ </a:t>
            </a:r>
            <a:r>
              <a:rPr lang="en-US" sz="2400" i="1" dirty="0" err="1">
                <a:solidFill>
                  <a:srgbClr val="000000"/>
                </a:solidFill>
                <a:effectLst/>
                <a:latin typeface="Times New Roman" panose="02020603050405020304" pitchFamily="18" charset="0"/>
                <a:ea typeface="Times New Roman" panose="02020603050405020304" pitchFamily="18" charset="0"/>
              </a:rPr>
              <a:t>thấy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nói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Chô</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chô</a:t>
            </a:r>
            <a:r>
              <a:rPr lang="en-US" sz="2400" i="1" dirty="0">
                <a:solidFill>
                  <a:srgbClr val="000000"/>
                </a:solidFill>
                <a:effectLst/>
                <a:latin typeface="Times New Roman" panose="02020603050405020304" pitchFamily="18" charset="0"/>
                <a:ea typeface="Times New Roman" panose="02020603050405020304" pitchFamily="18" charset="0"/>
              </a:rPr>
              <a:t>̃ con ta ở </a:t>
            </a:r>
            <a:r>
              <a:rPr lang="en-US" sz="2400" i="1" dirty="0" err="1">
                <a:solidFill>
                  <a:srgbClr val="000000"/>
                </a:solidFill>
                <a:effectLst/>
                <a:latin typeface="Times New Roman" panose="02020603050405020304" pitchFamily="18" charset="0"/>
                <a:ea typeface="Times New Roman" panose="02020603050405020304" pitchFamily="18" charset="0"/>
              </a:rPr>
              <a:t>được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dọn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nha</a:t>
            </a:r>
            <a:r>
              <a:rPr lang="en-US" sz="2400" i="1" dirty="0">
                <a:solidFill>
                  <a:srgbClr val="000000"/>
                </a:solidFill>
                <a:effectLst/>
                <a:latin typeface="Times New Roman" panose="02020603050405020304" pitchFamily="18" charset="0"/>
                <a:ea typeface="Times New Roman" panose="02020603050405020304" pitchFamily="18" charset="0"/>
              </a:rPr>
              <a:t>̀ ra </a:t>
            </a:r>
            <a:r>
              <a:rPr lang="en-US" sz="2400" i="1" dirty="0" err="1">
                <a:solidFill>
                  <a:srgbClr val="000000"/>
                </a:solidFill>
                <a:effectLst/>
                <a:latin typeface="Times New Roman" panose="02020603050405020304" pitchFamily="18" charset="0"/>
                <a:ea typeface="Times New Roman" panose="02020603050405020304" pitchFamily="18" charset="0"/>
              </a:rPr>
              <a:t>gần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chơ</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Thầy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Tư</a:t>
            </a:r>
            <a:r>
              <a:rPr lang="en-US" sz="2400" i="1" dirty="0">
                <a:solidFill>
                  <a:srgbClr val="000000"/>
                </a:solidFill>
                <a:effectLst/>
                <a:latin typeface="Times New Roman" panose="02020603050405020304" pitchFamily="18" charset="0"/>
                <a:ea typeface="Times New Roman" panose="02020603050405020304" pitchFamily="18" charset="0"/>
              </a:rPr>
              <a:t>̉ ở </a:t>
            </a:r>
            <a:r>
              <a:rPr lang="en-US" sz="2400" i="1" dirty="0" err="1">
                <a:solidFill>
                  <a:srgbClr val="000000"/>
                </a:solidFill>
                <a:effectLst/>
                <a:latin typeface="Times New Roman" panose="02020603050405020304" pitchFamily="18" charset="0"/>
                <a:ea typeface="Times New Roman" panose="02020603050405020304" pitchFamily="18" charset="0"/>
              </a:rPr>
              <a:t>gần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buôn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đảo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cũng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bắt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chước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nô</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nghịch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cách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buôn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đảo</a:t>
            </a:r>
            <a:r>
              <a:rPr lang="en-US" sz="2400" i="1" dirty="0">
                <a:solidFill>
                  <a:srgbClr val="000000"/>
                </a:solidFill>
                <a:effectLst/>
                <a:latin typeface="Times New Roman" panose="02020603050405020304" pitchFamily="18" charset="0"/>
                <a:ea typeface="Times New Roman" panose="02020603050405020304" pitchFamily="18" charset="0"/>
              </a:rPr>
              <a:t>. Bà mẹ </a:t>
            </a:r>
            <a:r>
              <a:rPr lang="en-US" sz="2400" i="1" dirty="0" err="1">
                <a:solidFill>
                  <a:srgbClr val="000000"/>
                </a:solidFill>
                <a:effectLst/>
                <a:latin typeface="Times New Roman" panose="02020603050405020304" pitchFamily="18" charset="0"/>
                <a:ea typeface="Times New Roman" panose="02020603050405020304" pitchFamily="18" charset="0"/>
              </a:rPr>
              <a:t>thấy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nói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Chô</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cũng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phải</a:t>
            </a:r>
            <a:r>
              <a:rPr lang="en-US" sz="2400" i="1" dirty="0">
                <a:solidFill>
                  <a:srgbClr val="000000"/>
                </a:solidFill>
                <a:effectLst/>
                <a:latin typeface="Times New Roman" panose="02020603050405020304" pitchFamily="18" charset="0"/>
                <a:ea typeface="Times New Roman" panose="02020603050405020304" pitchFamily="18" charset="0"/>
              </a:rPr>
              <a:t> là </a:t>
            </a:r>
            <a:r>
              <a:rPr lang="en-US" sz="2400" i="1" dirty="0" err="1">
                <a:solidFill>
                  <a:srgbClr val="000000"/>
                </a:solidFill>
                <a:effectLst/>
                <a:latin typeface="Times New Roman" panose="02020603050405020304" pitchFamily="18" charset="0"/>
                <a:ea typeface="Times New Roman" panose="02020603050405020304" pitchFamily="18" charset="0"/>
              </a:rPr>
              <a:t>chô</a:t>
            </a:r>
            <a:r>
              <a:rPr lang="en-US" sz="2400" i="1" dirty="0">
                <a:solidFill>
                  <a:srgbClr val="000000"/>
                </a:solidFill>
                <a:effectLst/>
                <a:latin typeface="Times New Roman" panose="02020603050405020304" pitchFamily="18" charset="0"/>
                <a:ea typeface="Times New Roman" panose="02020603050405020304" pitchFamily="18" charset="0"/>
              </a:rPr>
              <a:t>̃ con ta ở </a:t>
            </a:r>
            <a:r>
              <a:rPr lang="en-US" sz="2400" i="1" dirty="0" err="1">
                <a:solidFill>
                  <a:srgbClr val="000000"/>
                </a:solidFill>
                <a:effectLst/>
                <a:latin typeface="Times New Roman" panose="02020603050405020304" pitchFamily="18" charset="0"/>
                <a:ea typeface="Times New Roman" panose="02020603050405020304" pitchFamily="18" charset="0"/>
              </a:rPr>
              <a:t>được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Bèn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dọn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đến</a:t>
            </a:r>
            <a:r>
              <a:rPr lang="en-US" sz="2400" i="1" dirty="0">
                <a:solidFill>
                  <a:srgbClr val="000000"/>
                </a:solidFill>
                <a:effectLst/>
                <a:latin typeface="Times New Roman" panose="02020603050405020304" pitchFamily="18" charset="0"/>
                <a:ea typeface="Times New Roman" panose="02020603050405020304" pitchFamily="18" charset="0"/>
              </a:rPr>
              <a:t> ở </a:t>
            </a:r>
            <a:r>
              <a:rPr lang="en-US" sz="2400" i="1" dirty="0" err="1">
                <a:solidFill>
                  <a:srgbClr val="000000"/>
                </a:solidFill>
                <a:effectLst/>
                <a:latin typeface="Times New Roman" panose="02020603050405020304" pitchFamily="18" charset="0"/>
                <a:ea typeface="Times New Roman" panose="02020603050405020304" pitchFamily="18" charset="0"/>
              </a:rPr>
              <a:t>cạnh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trường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học</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Thầy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Tư</a:t>
            </a:r>
            <a:r>
              <a:rPr lang="en-US" sz="2400" i="1" dirty="0">
                <a:solidFill>
                  <a:srgbClr val="000000"/>
                </a:solidFill>
                <a:effectLst/>
                <a:latin typeface="Times New Roman" panose="02020603050405020304" pitchFamily="18" charset="0"/>
                <a:ea typeface="Times New Roman" panose="02020603050405020304" pitchFamily="18" charset="0"/>
              </a:rPr>
              <a:t>̉ ở </a:t>
            </a:r>
            <a:r>
              <a:rPr lang="en-US" sz="2400" i="1" dirty="0" err="1">
                <a:solidFill>
                  <a:srgbClr val="000000"/>
                </a:solidFill>
                <a:effectLst/>
                <a:latin typeface="Times New Roman" panose="02020603050405020304" pitchFamily="18" charset="0"/>
                <a:ea typeface="Times New Roman" panose="02020603050405020304" pitchFamily="18" charset="0"/>
              </a:rPr>
              <a:t>gần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trường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tre</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đua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nhau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tập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phép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cắp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sách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cũng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bắt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chước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tập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phép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cắp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sách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ba</a:t>
            </a:r>
            <a:r>
              <a:rPr lang="en-US" sz="2400" i="1" dirty="0">
                <a:solidFill>
                  <a:srgbClr val="000000"/>
                </a:solidFill>
                <a:effectLst/>
                <a:latin typeface="Times New Roman" panose="02020603050405020304" pitchFamily="18" charset="0"/>
                <a:ea typeface="Times New Roman" panose="02020603050405020304" pitchFamily="18" charset="0"/>
              </a:rPr>
              <a:t>̀ mẹ </a:t>
            </a:r>
            <a:r>
              <a:rPr lang="en-US" sz="2400" i="1" dirty="0" err="1">
                <a:solidFill>
                  <a:srgbClr val="000000"/>
                </a:solidFill>
                <a:effectLst/>
                <a:latin typeface="Times New Roman" panose="02020603050405020304" pitchFamily="18" charset="0"/>
                <a:ea typeface="Times New Roman" panose="02020603050405020304" pitchFamily="18" charset="0"/>
              </a:rPr>
              <a:t>mới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vui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nói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Chô</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này</a:t>
            </a:r>
            <a:r>
              <a:rPr lang="en-US" sz="2400" i="1" dirty="0">
                <a:solidFill>
                  <a:srgbClr val="000000"/>
                </a:solidFill>
                <a:effectLst/>
                <a:latin typeface="Times New Roman" panose="02020603050405020304" pitchFamily="18" charset="0"/>
                <a:ea typeface="Times New Roman" panose="02020603050405020304" pitchFamily="18" charset="0"/>
              </a:rPr>
              <a:t> là </a:t>
            </a:r>
            <a:r>
              <a:rPr lang="en-US" sz="2400" i="1" dirty="0" err="1">
                <a:solidFill>
                  <a:srgbClr val="000000"/>
                </a:solidFill>
                <a:effectLst/>
                <a:latin typeface="Times New Roman" panose="02020603050405020304" pitchFamily="18" charset="0"/>
                <a:ea typeface="Times New Roman" panose="02020603050405020304" pitchFamily="18" charset="0"/>
              </a:rPr>
              <a:t>chô</a:t>
            </a:r>
            <a:r>
              <a:rPr lang="en-US" sz="2400" i="1" dirty="0">
                <a:solidFill>
                  <a:srgbClr val="000000"/>
                </a:solidFill>
                <a:effectLst/>
                <a:latin typeface="Times New Roman" panose="02020603050405020304" pitchFamily="18" charset="0"/>
                <a:ea typeface="Times New Roman" panose="02020603050405020304" pitchFamily="18" charset="0"/>
              </a:rPr>
              <a:t>̃ con ta ở </a:t>
            </a:r>
            <a:r>
              <a:rPr lang="en-US" sz="2400" i="1" dirty="0" err="1">
                <a:solidFill>
                  <a:srgbClr val="000000"/>
                </a:solidFill>
                <a:effectLst/>
                <a:latin typeface="Times New Roman" panose="02020603050405020304" pitchFamily="18" charset="0"/>
                <a:ea typeface="Times New Roman" panose="02020603050405020304" pitchFamily="18" charset="0"/>
              </a:rPr>
              <a:t>được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đây</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Một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hôm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hàng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xóm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giết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hỏi</a:t>
            </a:r>
            <a:r>
              <a:rPr lang="en-US" sz="2400" i="1" dirty="0">
                <a:solidFill>
                  <a:srgbClr val="000000"/>
                </a:solidFill>
                <a:effectLst/>
                <a:latin typeface="Times New Roman" panose="02020603050405020304" pitchFamily="18" charset="0"/>
                <a:ea typeface="Times New Roman" panose="02020603050405020304" pitchFamily="18" charset="0"/>
              </a:rPr>
              <a:t> mẹ: “</a:t>
            </a:r>
            <a:r>
              <a:rPr lang="en-US" sz="2400" i="1" dirty="0" err="1">
                <a:solidFill>
                  <a:srgbClr val="000000"/>
                </a:solidFill>
                <a:effectLst/>
                <a:latin typeface="Times New Roman" panose="02020603050405020304" pitchFamily="18" charset="0"/>
                <a:ea typeface="Times New Roman" panose="02020603050405020304" pitchFamily="18" charset="0"/>
              </a:rPr>
              <a:t>Người</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giết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làm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thê</a:t>
            </a:r>
            <a:r>
              <a:rPr lang="en-US" sz="2400" i="1" dirty="0">
                <a:solidFill>
                  <a:srgbClr val="000000"/>
                </a:solidFill>
                <a:effectLst/>
                <a:latin typeface="Times New Roman" panose="02020603050405020304" pitchFamily="18" charset="0"/>
                <a:ea typeface="Times New Roman" panose="02020603050405020304" pitchFamily="18" charset="0"/>
              </a:rPr>
              <a:t>́?”. Bà mẹ </a:t>
            </a:r>
            <a:r>
              <a:rPr lang="en-US" sz="2400" i="1" dirty="0" err="1">
                <a:solidFill>
                  <a:srgbClr val="000000"/>
                </a:solidFill>
                <a:effectLst/>
                <a:latin typeface="Times New Roman" panose="02020603050405020304" pitchFamily="18" charset="0"/>
                <a:ea typeface="Times New Roman" panose="02020603050405020304" pitchFamily="18" charset="0"/>
              </a:rPr>
              <a:t>nói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đùa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Nói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nghi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rằng</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nói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mồm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rồi</a:t>
            </a:r>
            <a:r>
              <a:rPr lang="en-US" sz="2400" i="1" dirty="0">
                <a:solidFill>
                  <a:srgbClr val="000000"/>
                </a:solidFill>
                <a:effectLst/>
                <a:latin typeface="Times New Roman" panose="02020603050405020304" pitchFamily="18" charset="0"/>
                <a:ea typeface="Times New Roman" panose="02020603050405020304" pitchFamily="18" charset="0"/>
              </a:rPr>
              <a:t>”. Con ta </a:t>
            </a:r>
            <a:r>
              <a:rPr lang="en-US" sz="2400" i="1" dirty="0" err="1">
                <a:solidFill>
                  <a:srgbClr val="000000"/>
                </a:solidFill>
                <a:effectLst/>
                <a:latin typeface="Times New Roman" panose="02020603050405020304" pitchFamily="18" charset="0"/>
                <a:ea typeface="Times New Roman" panose="02020603050405020304" pitchFamily="18" charset="0"/>
              </a:rPr>
              <a:t>thơ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ấu</a:t>
            </a:r>
            <a:r>
              <a:rPr lang="en-US" sz="2400" i="1" dirty="0">
                <a:solidFill>
                  <a:srgbClr val="000000"/>
                </a:solidFill>
                <a:effectLst/>
                <a:latin typeface="Times New Roman" panose="02020603050405020304" pitchFamily="18" charset="0"/>
                <a:ea typeface="Times New Roman" panose="02020603050405020304" pitchFamily="18" charset="0"/>
              </a:rPr>
              <a:t>, trí </a:t>
            </a:r>
            <a:r>
              <a:rPr lang="en-US" sz="2400" i="1" dirty="0" err="1">
                <a:solidFill>
                  <a:srgbClr val="000000"/>
                </a:solidFill>
                <a:effectLst/>
                <a:latin typeface="Times New Roman" panose="02020603050405020304" pitchFamily="18" charset="0"/>
                <a:ea typeface="Times New Roman" panose="02020603050405020304" pitchFamily="18" charset="0"/>
              </a:rPr>
              <a:t>thức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mang</a:t>
            </a:r>
            <a:r>
              <a:rPr lang="en-US" sz="2400" i="1" dirty="0">
                <a:solidFill>
                  <a:srgbClr val="000000"/>
                </a:solidFill>
                <a:effectLst/>
                <a:latin typeface="Times New Roman" panose="02020603050405020304" pitchFamily="18" charset="0"/>
                <a:ea typeface="Times New Roman" panose="02020603050405020304" pitchFamily="18" charset="0"/>
              </a:rPr>
              <a:t> mà ta </a:t>
            </a:r>
            <a:r>
              <a:rPr lang="en-US" sz="2400" i="1" dirty="0" err="1">
                <a:solidFill>
                  <a:srgbClr val="000000"/>
                </a:solidFill>
                <a:effectLst/>
                <a:latin typeface="Times New Roman" panose="02020603050405020304" pitchFamily="18" charset="0"/>
                <a:ea typeface="Times New Roman" panose="02020603050405020304" pitchFamily="18" charset="0"/>
              </a:rPr>
              <a:t>nói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dối</a:t>
            </a:r>
            <a:r>
              <a:rPr lang="en-US" sz="2400" i="1" dirty="0">
                <a:solidFill>
                  <a:srgbClr val="000000"/>
                </a:solidFill>
                <a:effectLst/>
                <a:latin typeface="Times New Roman" panose="02020603050405020304" pitchFamily="18" charset="0"/>
                <a:ea typeface="Times New Roman" panose="02020603050405020304" pitchFamily="18" charset="0"/>
              </a:rPr>
              <a:t> nó, </a:t>
            </a:r>
            <a:r>
              <a:rPr lang="en-US" sz="2400" i="1" dirty="0" err="1">
                <a:solidFill>
                  <a:srgbClr val="000000"/>
                </a:solidFill>
                <a:effectLst/>
                <a:latin typeface="Times New Roman" panose="02020603050405020304" pitchFamily="18" charset="0"/>
                <a:ea typeface="Times New Roman" panose="02020603050405020304" pitchFamily="18" charset="0"/>
              </a:rPr>
              <a:t>thi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chẳng</a:t>
            </a:r>
            <a:r>
              <a:rPr lang="en-US" sz="2400" i="1" dirty="0">
                <a:solidFill>
                  <a:srgbClr val="000000"/>
                </a:solidFill>
                <a:effectLst/>
                <a:latin typeface="Times New Roman" panose="02020603050405020304" pitchFamily="18" charset="0"/>
                <a:ea typeface="Times New Roman" panose="02020603050405020304" pitchFamily="18" charset="0"/>
              </a:rPr>
              <a:t> ra ta </a:t>
            </a:r>
            <a:r>
              <a:rPr lang="en-US" sz="2400" i="1" dirty="0" err="1">
                <a:solidFill>
                  <a:srgbClr val="000000"/>
                </a:solidFill>
                <a:effectLst/>
                <a:latin typeface="Times New Roman" panose="02020603050405020304" pitchFamily="18" charset="0"/>
                <a:ea typeface="Times New Roman" panose="02020603050405020304" pitchFamily="18" charset="0"/>
              </a:rPr>
              <a:t>dạy</a:t>
            </a:r>
            <a:r>
              <a:rPr lang="en-US" sz="2400" i="1" dirty="0">
                <a:solidFill>
                  <a:srgbClr val="000000"/>
                </a:solidFill>
                <a:effectLst/>
                <a:latin typeface="Times New Roman" panose="02020603050405020304" pitchFamily="18" charset="0"/>
                <a:ea typeface="Times New Roman" panose="02020603050405020304" pitchFamily="18" charset="0"/>
              </a:rPr>
              <a:t> nó </a:t>
            </a:r>
            <a:r>
              <a:rPr lang="en-US" sz="2400" i="1" dirty="0" err="1">
                <a:solidFill>
                  <a:srgbClr val="000000"/>
                </a:solidFill>
                <a:effectLst/>
                <a:latin typeface="Times New Roman" panose="02020603050405020304" pitchFamily="18" charset="0"/>
                <a:ea typeface="Times New Roman" panose="02020603050405020304" pitchFamily="18" charset="0"/>
              </a:rPr>
              <a:t>nói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dối</a:t>
            </a:r>
            <a:r>
              <a:rPr lang="en-US" sz="2400" i="1" dirty="0">
                <a:solidFill>
                  <a:srgbClr val="000000"/>
                </a:solidFill>
                <a:effectLst/>
                <a:latin typeface="Times New Roman" panose="02020603050405020304" pitchFamily="18" charset="0"/>
                <a:ea typeface="Times New Roman" panose="02020603050405020304" pitchFamily="18" charset="0"/>
              </a:rPr>
              <a:t> hay </a:t>
            </a:r>
            <a:r>
              <a:rPr lang="en-US" sz="2400" i="1" dirty="0" err="1">
                <a:solidFill>
                  <a:srgbClr val="000000"/>
                </a:solidFill>
                <a:effectLst/>
                <a:latin typeface="Times New Roman" panose="02020603050405020304" pitchFamily="18" charset="0"/>
                <a:ea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mua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thịt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thật</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3600" dirty="0"/>
          </a:p>
        </p:txBody>
      </p:sp>
    </p:spTree>
    <p:extLst>
      <p:ext uri="{BB962C8B-B14F-4D97-AF65-F5344CB8AC3E}">
        <p14:creationId xmlns:p14="http://schemas.microsoft.com/office/powerpoint/2010/main" val="22566916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15240" y="685800"/>
            <a:ext cx="9154160" cy="7109639"/>
          </a:xfrm>
          <a:prstGeom prst="rect">
            <a:avLst/>
          </a:prstGeom>
          <a:noFill/>
        </p:spPr>
        <p:txBody>
          <a:bodyPr wrap="square" rtlCol="0">
            <a:spAutoFit/>
          </a:bodyPr>
          <a:lstStyle/>
          <a:p>
            <a:pPr marL="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Lại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một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hôm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đang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chơi</a:t>
            </a:r>
            <a:r>
              <a:rPr lang="en-US" sz="2400" i="1" dirty="0">
                <a:solidFill>
                  <a:srgbClr val="000000"/>
                </a:solidFill>
                <a:effectLst/>
                <a:latin typeface="Times New Roman" panose="02020603050405020304" pitchFamily="18" charset="0"/>
                <a:ea typeface="Times New Roman" panose="02020603050405020304" pitchFamily="18" charset="0"/>
              </a:rPr>
              <a:t>. Bà mẹ </a:t>
            </a:r>
            <a:r>
              <a:rPr lang="en-US" sz="2400" i="1" dirty="0" err="1">
                <a:solidFill>
                  <a:srgbClr val="000000"/>
                </a:solidFill>
                <a:effectLst/>
                <a:latin typeface="Times New Roman" panose="02020603050405020304" pitchFamily="18" charset="0"/>
                <a:ea typeface="Times New Roman" panose="02020603050405020304" pitchFamily="18" charset="0"/>
              </a:rPr>
              <a:t>đang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dệt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cửi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liền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cầm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dao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cắt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tấm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đang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dệt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khung</a:t>
            </a:r>
            <a:r>
              <a:rPr lang="en-US" sz="2400" i="1" dirty="0">
                <a:solidFill>
                  <a:srgbClr val="000000"/>
                </a:solidFill>
                <a:effectLst/>
                <a:latin typeface="Times New Roman" panose="02020603050405020304" pitchFamily="18" charset="0"/>
                <a:ea typeface="Times New Roman" panose="02020603050405020304" pitchFamily="18" charset="0"/>
              </a:rPr>
              <a:t>, mà </a:t>
            </a:r>
            <a:r>
              <a:rPr lang="en-US" sz="2400" i="1" dirty="0" err="1">
                <a:solidFill>
                  <a:srgbClr val="000000"/>
                </a:solidFill>
                <a:effectLst/>
                <a:latin typeface="Times New Roman" panose="02020603050405020304" pitchFamily="18" charset="0"/>
                <a:ea typeface="Times New Roman" panose="02020603050405020304" pitchFamily="18" charset="0"/>
              </a:rPr>
              <a:t>nói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rằng</a:t>
            </a:r>
            <a:r>
              <a:rPr lang="en-US" sz="2400" i="1" dirty="0">
                <a:solidFill>
                  <a:srgbClr val="000000"/>
                </a:solidFill>
                <a:effectLst/>
                <a:latin typeface="Times New Roman" panose="02020603050405020304" pitchFamily="18" charset="0"/>
                <a:ea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học</a:t>
            </a:r>
            <a:r>
              <a:rPr lang="en-US" sz="2400" i="1" dirty="0">
                <a:solidFill>
                  <a:srgbClr val="000000"/>
                </a:solidFill>
                <a:effectLst/>
                <a:latin typeface="Times New Roman" panose="02020603050405020304" pitchFamily="18" charset="0"/>
                <a:ea typeface="Times New Roman" panose="02020603050405020304" pitchFamily="18" charset="0"/>
              </a:rPr>
              <a:t> mà </a:t>
            </a:r>
            <a:r>
              <a:rPr lang="en-US" sz="2400" i="1" dirty="0" err="1">
                <a:solidFill>
                  <a:srgbClr val="000000"/>
                </a:solidFill>
                <a:effectLst/>
                <a:latin typeface="Times New Roman" panose="02020603050405020304" pitchFamily="18" charset="0"/>
                <a:ea typeface="Times New Roman" panose="02020603050405020304" pitchFamily="18" charset="0"/>
              </a:rPr>
              <a:t>bo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cũng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đang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dệt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tấm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này</a:t>
            </a:r>
            <a:r>
              <a:rPr lang="en-US" sz="2400" i="1" dirty="0">
                <a:solidFill>
                  <a:srgbClr val="000000"/>
                </a:solidFill>
                <a:effectLst/>
                <a:latin typeface="Times New Roman" panose="02020603050405020304" pitchFamily="18" charset="0"/>
                <a:ea typeface="Times New Roman" panose="02020603050405020304" pitchFamily="18" charset="0"/>
              </a:rPr>
              <a:t> mà </a:t>
            </a:r>
            <a:r>
              <a:rPr lang="en-US" sz="2400" i="1" dirty="0" err="1">
                <a:solidFill>
                  <a:srgbClr val="000000"/>
                </a:solidFill>
                <a:effectLst/>
                <a:latin typeface="Times New Roman" panose="02020603050405020304" pitchFamily="18" charset="0"/>
                <a:ea typeface="Times New Roman" panose="02020603050405020304" pitchFamily="18" charset="0"/>
              </a:rPr>
              <a:t>cắt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vậy</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Tư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hôm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tập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rất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chuyên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một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bậc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hiền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Thê</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chẳng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nhơ</a:t>
            </a:r>
            <a:r>
              <a:rPr lang="en-US" sz="2400" i="1" dirty="0">
                <a:solidFill>
                  <a:srgbClr val="000000"/>
                </a:solidFill>
                <a:effectLst/>
                <a:latin typeface="Times New Roman" panose="02020603050405020304" pitchFamily="18" charset="0"/>
                <a:ea typeface="Times New Roman" panose="02020603050405020304" pitchFamily="18" charset="0"/>
              </a:rPr>
              <a:t>̀ có </a:t>
            </a:r>
            <a:r>
              <a:rPr lang="en-US" sz="2400" i="1" dirty="0" err="1">
                <a:solidFill>
                  <a:srgbClr val="000000"/>
                </a:solidFill>
                <a:effectLst/>
                <a:latin typeface="Times New Roman" panose="02020603050405020304" pitchFamily="18" charset="0"/>
                <a:ea typeface="Times New Roman" panose="02020603050405020304" pitchFamily="18" charset="0"/>
              </a:rPr>
              <a:t>cái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dục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báu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của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ba</a:t>
            </a:r>
            <a:r>
              <a:rPr lang="en-US" sz="2400" i="1" dirty="0">
                <a:solidFill>
                  <a:srgbClr val="000000"/>
                </a:solidFill>
                <a:effectLst/>
                <a:latin typeface="Times New Roman" panose="02020603050405020304" pitchFamily="18" charset="0"/>
                <a:ea typeface="Times New Roman" panose="02020603050405020304" pitchFamily="18" charset="0"/>
              </a:rPr>
              <a:t>̀ mẹ hay </a:t>
            </a:r>
            <a:r>
              <a:rPr lang="en-US" sz="2400" i="1" dirty="0" err="1">
                <a:solidFill>
                  <a:srgbClr val="000000"/>
                </a:solidFill>
                <a:effectLst/>
                <a:latin typeface="Times New Roman" panose="02020603050405020304" pitchFamily="18" charset="0"/>
                <a:ea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i="1" dirty="0">
                <a:effectLst/>
                <a:latin typeface="Times New Roman" panose="02020603050405020304" pitchFamily="18" charset="0"/>
                <a:ea typeface="Times New Roman" panose="02020603050405020304" pitchFamily="18" charset="0"/>
              </a:rPr>
              <a:t>(Theo </a:t>
            </a:r>
            <a:r>
              <a:rPr lang="en-US" sz="2400" i="1" dirty="0" err="1">
                <a:effectLst/>
                <a:latin typeface="Times New Roman" panose="02020603050405020304" pitchFamily="18" charset="0"/>
                <a:ea typeface="Times New Roman" panose="02020603050405020304" pitchFamily="18" charset="0"/>
              </a:rPr>
              <a:t>cổ</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học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tinh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hoa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quyển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nhất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Ôn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Nguyễn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Ngọc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Tử</a:t>
            </a:r>
            <a:r>
              <a:rPr lang="en-US" sz="2400" i="1" dirty="0">
                <a:effectLst/>
                <a:latin typeface="Times New Roman" panose="02020603050405020304" pitchFamily="18" charset="0"/>
                <a:ea typeface="Times New Roman" panose="02020603050405020304" pitchFamily="18" charset="0"/>
              </a:rPr>
              <a:t> An </a:t>
            </a:r>
            <a:r>
              <a:rPr lang="en-US" sz="2400" i="1" dirty="0" err="1">
                <a:effectLst/>
                <a:latin typeface="Times New Roman" panose="02020603050405020304" pitchFamily="18" charset="0"/>
                <a:ea typeface="Times New Roman" panose="02020603050405020304" pitchFamily="18" charset="0"/>
              </a:rPr>
              <a:t>Trần</a:t>
            </a:r>
            <a:r>
              <a:rPr lang="en-US" sz="2400" i="1" dirty="0">
                <a:effectLst/>
                <a:latin typeface="Times New Roman" panose="02020603050405020304" pitchFamily="18" charset="0"/>
                <a:ea typeface="Times New Roman" panose="02020603050405020304" pitchFamily="18" charset="0"/>
              </a:rPr>
              <a:t> Lê </a:t>
            </a:r>
            <a:r>
              <a:rPr lang="en-US" sz="2400" i="1" dirty="0" err="1">
                <a:effectLst/>
                <a:latin typeface="Times New Roman" panose="02020603050405020304" pitchFamily="18" charset="0"/>
                <a:ea typeface="Times New Roman" panose="02020603050405020304" pitchFamily="18" charset="0"/>
              </a:rPr>
              <a:t>Nhân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biên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dịch</a:t>
            </a:r>
            <a:r>
              <a:rPr lang="en-US" sz="2400" i="1" dirty="0">
                <a:effectLst/>
                <a:latin typeface="Times New Roman" panose="02020603050405020304" pitchFamily="18" charset="0"/>
                <a:ea typeface="Times New Roman" panose="02020603050405020304" pitchFamily="18" charset="0"/>
              </a:rPr>
              <a:t>, NXB </a:t>
            </a:r>
            <a:r>
              <a:rPr lang="en-US" sz="2400" i="1" dirty="0" err="1">
                <a:effectLst/>
                <a:latin typeface="Times New Roman" panose="02020603050405020304" pitchFamily="18" charset="0"/>
                <a:ea typeface="Times New Roman" panose="02020603050405020304" pitchFamily="18" charset="0"/>
              </a:rPr>
              <a:t>Hà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Nội</a:t>
            </a:r>
            <a:r>
              <a:rPr lang="en-US" sz="2400" i="1" dirty="0">
                <a:effectLst/>
                <a:latin typeface="Times New Roman" panose="02020603050405020304" pitchFamily="18" charset="0"/>
                <a:ea typeface="Times New Roman" panose="02020603050405020304" pitchFamily="18" charset="0"/>
              </a:rPr>
              <a:t> 1953.</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1</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rPr>
              <a:t>Tại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quyết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lần</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4.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5</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a:t>
            </a:r>
          </a:p>
          <a:p>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6.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xưa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3600" dirty="0"/>
          </a:p>
        </p:txBody>
      </p:sp>
    </p:spTree>
    <p:extLst>
      <p:ext uri="{BB962C8B-B14F-4D97-AF65-F5344CB8AC3E}">
        <p14:creationId xmlns:p14="http://schemas.microsoft.com/office/powerpoint/2010/main" val="943202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15240" y="685800"/>
            <a:ext cx="9154160" cy="6001643"/>
          </a:xfrm>
          <a:prstGeom prst="rect">
            <a:avLst/>
          </a:prstGeom>
          <a:noFill/>
        </p:spPr>
        <p:txBody>
          <a:bodyPr wrap="square" rtlCol="0">
            <a:spAutoFit/>
          </a:bodyPr>
          <a:lstStyle/>
          <a:p>
            <a:pPr marL="0" marR="0" algn="ctr">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rPr>
              <a:t> ý trả </a:t>
            </a:r>
            <a:r>
              <a:rPr lang="en-US" sz="2800" b="1" dirty="0" err="1">
                <a:solidFill>
                  <a:srgbClr val="000000"/>
                </a:solidFill>
                <a:effectLst/>
                <a:latin typeface="Times New Roman" panose="02020603050405020304" pitchFamily="18" charset="0"/>
                <a:ea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Chọn môi trường ѕống thuận lợi ᴄho ᴠiệᴄ hình thành nhân ᴄáᴄh ѕống ᴄủa </a:t>
            </a:r>
            <a:r>
              <a:rPr lang="en-US" sz="2800" dirty="0">
                <a:solidFill>
                  <a:srgbClr val="000000"/>
                </a:solidFill>
                <a:effectLst/>
                <a:latin typeface="Times New Roman" panose="02020603050405020304" pitchFamily="18" charset="0"/>
                <a:ea typeface="Times New Roman" panose="02020603050405020304" pitchFamily="18" charset="0"/>
              </a:rPr>
              <a:t>con.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4</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khéo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léo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đoán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hết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phạm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tuyệt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dạy</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4800" dirty="0"/>
          </a:p>
        </p:txBody>
      </p:sp>
    </p:spTree>
    <p:extLst>
      <p:ext uri="{BB962C8B-B14F-4D97-AF65-F5344CB8AC3E}">
        <p14:creationId xmlns:p14="http://schemas.microsoft.com/office/powerpoint/2010/main" val="109130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15240" y="685800"/>
            <a:ext cx="9154160" cy="7232749"/>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Nhờ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vi-VN" sz="2800" dirty="0">
                <a:latin typeface="Times New Roman" panose="02020603050405020304" pitchFamily="18" charset="0"/>
                <a:cs typeface="Times New Roman" panose="02020603050405020304" pitchFamily="18" charset="0"/>
              </a:rPr>
              <a:t> đầy ý nghĩa đó, Mạnh Tử đã trở nên nghiêm túc và chăm chỉ hơn trong học tập. Hành động của Mạnh mẫu vừa thể hiện sự thương yêu, vừa thể hiện trí tuệ và sự kiên quyết trong việc dạy con của người mẹ. Đúng là nếu không có một bà mẹ vĩ đại, thầy Mạnh Tử sẽ không bao giờ có thể trở thành một nhà hiền triết vĩ đại được.</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6.</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Chuyện mẹ con thầy Mạnh Tử khiến chúng ta phải suy nghĩ về đạo làm con. Làm con, thiết nghĩ trước hết phải lấy việc tôn kính cha mẹ làm đầu. Không những thế, để làm vui lòng cha mẹ, mỗi chúng ta cần phải ra sức học hành. Con cái học hành chăm chỉ, giỏi giang, đó cũng là ước nguyện, là niềm hi vọng trọn đời của cha mẹ. Học hành chăm chỉ, giỏi giang, thiết nghĩ đó cũng là cách đền đáp công ơn có ý nghĩa nhất của con cái đối với cha mẹ của mình.</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99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15240" y="685800"/>
            <a:ext cx="9154160" cy="7602081"/>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PHIẾU HỌC TẬP SỐ 4</a:t>
            </a:r>
            <a:endParaRPr lang="en-US" sz="20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trả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vi-VN" sz="2400" i="1" dirty="0">
                <a:latin typeface="Times New Roman" panose="02020603050405020304" pitchFamily="18" charset="0"/>
                <a:cs typeface="Times New Roman" panose="02020603050405020304" pitchFamily="18" charset="0"/>
              </a:rPr>
              <a:t>Cụ tổ bên ngoại của Trừng, người họ Phạm, húy là Bân, có nghề y gia truyền, giữ chức Thái y lệnh để phụng sự Trần Anh Vương.</a:t>
            </a:r>
            <a:endParaRPr lang="en-US" sz="2400" dirty="0">
              <a:latin typeface="Times New Roman" panose="02020603050405020304" pitchFamily="18" charset="0"/>
              <a:cs typeface="Times New Roman" panose="02020603050405020304" pitchFamily="18" charset="0"/>
            </a:endParaRPr>
          </a:p>
          <a:p>
            <a:pPr algn="just"/>
            <a:r>
              <a:rPr lang="en-US" sz="2400" i="1" dirty="0" err="1">
                <a:latin typeface="Times New Roman" panose="02020603050405020304" pitchFamily="18" charset="0"/>
                <a:cs typeface="Times New Roman" panose="02020603050405020304" pitchFamily="18" charset="0"/>
              </a:rPr>
              <a:t>Ngài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ra </a:t>
            </a:r>
            <a:r>
              <a:rPr lang="en-US" sz="2400" i="1" dirty="0" err="1">
                <a:latin typeface="Times New Roman" panose="02020603050405020304" pitchFamily="18" charset="0"/>
                <a:cs typeface="Times New Roman" panose="02020603050405020304" pitchFamily="18" charset="0"/>
              </a:rPr>
              <a:t>mua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loại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thuốc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tốt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trữ</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thóc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Gặp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khổ</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cấp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chữa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Dẫu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dầm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máu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hề</a:t>
            </a:r>
            <a:r>
              <a:rPr lang="en-US" sz="2400" i="1" dirty="0">
                <a:latin typeface="Times New Roman" panose="02020603050405020304" pitchFamily="18" charset="0"/>
                <a:cs typeface="Times New Roman" panose="02020603050405020304" pitchFamily="18" charset="0"/>
              </a:rPr>
              <a:t> né </a:t>
            </a:r>
            <a:r>
              <a:rPr lang="en-US" sz="2400" i="1" dirty="0" err="1">
                <a:latin typeface="Times New Roman" panose="02020603050405020304" pitchFamily="18" charset="0"/>
                <a:cs typeface="Times New Roman" panose="02020603050405020304" pitchFamily="18" charset="0"/>
              </a:rPr>
              <a:t>tránh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chữa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khỏe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rồi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err="1">
                <a:latin typeface="Times New Roman" panose="02020603050405020304" pitchFamily="18" charset="0"/>
                <a:cs typeface="Times New Roman" panose="02020603050405020304" pitchFamily="18" charset="0"/>
              </a:rPr>
              <a:t>Bỗng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liền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kém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dịch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thêm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ở, </a:t>
            </a:r>
            <a:r>
              <a:rPr lang="en-US" sz="2400" i="1" dirty="0" err="1">
                <a:latin typeface="Times New Roman" panose="02020603050405020304" pitchFamily="18" charset="0"/>
                <a:cs typeface="Times New Roman" panose="02020603050405020304" pitchFamily="18" charset="0"/>
              </a:rPr>
              <a:t>cứu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vọng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gõ</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cửa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gấp</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bỗng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kịch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máu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lét</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Nghe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Nhưng</a:t>
            </a:r>
            <a:r>
              <a:rPr lang="en-US" sz="2400" i="1" dirty="0">
                <a:latin typeface="Times New Roman" panose="02020603050405020304" pitchFamily="18" charset="0"/>
                <a:cs typeface="Times New Roman" panose="02020603050405020304" pitchFamily="18" charset="0"/>
              </a:rPr>
              <a:t> ra </a:t>
            </a:r>
            <a:r>
              <a:rPr lang="en-US" sz="2400" i="1" dirty="0" err="1">
                <a:latin typeface="Times New Roman" panose="02020603050405020304" pitchFamily="18" charset="0"/>
                <a:cs typeface="Times New Roman" panose="02020603050405020304" pitchFamily="18" charset="0"/>
              </a:rPr>
              <a:t>tới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cửa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gặp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a:t>
            </a:r>
            <a:r>
              <a:rPr lang="en-US" sz="2400" i="1" dirty="0">
                <a:latin typeface="Times New Roman" panose="02020603050405020304" pitchFamily="18" charset="0"/>
                <a:cs typeface="Times New Roman" panose="02020603050405020304" pitchFamily="18" charset="0"/>
              </a:rPr>
              <a:t> do </a:t>
            </a:r>
            <a:r>
              <a:rPr lang="en-US" sz="2400" i="1" dirty="0" err="1">
                <a:latin typeface="Times New Roman" panose="02020603050405020304" pitchFamily="18" charset="0"/>
                <a:cs typeface="Times New Roman" panose="02020603050405020304" pitchFamily="18" charset="0"/>
              </a:rPr>
              <a:t>vương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rằng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bậc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triệu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khám</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err="1">
                <a:latin typeface="Times New Roman" panose="02020603050405020304" pitchFamily="18" charset="0"/>
                <a:cs typeface="Times New Roman" panose="02020603050405020304" pitchFamily="18" charset="0"/>
              </a:rPr>
              <a:t>Ngài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3600" dirty="0"/>
          </a:p>
        </p:txBody>
      </p:sp>
    </p:spTree>
    <p:extLst>
      <p:ext uri="{BB962C8B-B14F-4D97-AF65-F5344CB8AC3E}">
        <p14:creationId xmlns:p14="http://schemas.microsoft.com/office/powerpoint/2010/main" val="17575858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15240" y="685800"/>
            <a:ext cx="9154160" cy="6617196"/>
          </a:xfrm>
          <a:prstGeom prst="rect">
            <a:avLst/>
          </a:prstGeom>
          <a:noFill/>
        </p:spPr>
        <p:txBody>
          <a:bodyPr wrap="square" rtlCol="0">
            <a:spAutoFit/>
          </a:bodyPr>
          <a:lstStyle/>
          <a:p>
            <a:pPr marL="0" marR="0" algn="just">
              <a:spcBef>
                <a:spcPts val="0"/>
              </a:spcBef>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Bệnh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gấp</a:t>
            </a:r>
            <a:r>
              <a:rPr lang="en-US" sz="2400" i="1" dirty="0">
                <a:solidFill>
                  <a:srgbClr val="000000"/>
                </a:solidFill>
                <a:effectLst/>
                <a:latin typeface="Times New Roman" panose="02020603050405020304" pitchFamily="18" charset="0"/>
                <a:ea typeface="Times New Roman" panose="02020603050405020304" pitchFamily="18" charset="0"/>
              </a:rPr>
              <a:t>. Nay </a:t>
            </a:r>
            <a:r>
              <a:rPr lang="en-US" sz="2400" i="1" dirty="0" err="1">
                <a:solidFill>
                  <a:srgbClr val="000000"/>
                </a:solidFill>
                <a:effectLst/>
                <a:latin typeface="Times New Roman" panose="02020603050405020304" pitchFamily="18" charset="0"/>
                <a:ea typeface="Times New Roman" panose="02020603050405020304" pitchFamily="18" charset="0"/>
              </a:rPr>
              <a:t>mệnh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này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khoảnh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khắc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hãy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cứu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nữa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sẽ</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vương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phủ</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rPr>
              <a:t>Quan </a:t>
            </a:r>
            <a:r>
              <a:rPr lang="en-US" sz="2400" i="1" dirty="0" err="1">
                <a:solidFill>
                  <a:srgbClr val="000000"/>
                </a:solidFill>
                <a:effectLst/>
                <a:latin typeface="Times New Roman" panose="02020603050405020304" pitchFamily="18" charset="0"/>
                <a:ea typeface="Times New Roman" panose="02020603050405020304" pitchFamily="18" charset="0"/>
              </a:rPr>
              <a:t>Trung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tức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giận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nói</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Phận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vậy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định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cứu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tính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cứu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tính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mình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chăng</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Ngài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đáp</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mắc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tội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biết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Nếu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kia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cứu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sẽ</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khoảnh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khắc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chẳng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biết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đâu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Tội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xin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chịu</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Nói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rồi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cứu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kia. </a:t>
            </a:r>
            <a:r>
              <a:rPr lang="en-US" sz="2400" i="1" dirty="0" err="1">
                <a:solidFill>
                  <a:srgbClr val="000000"/>
                </a:solidFill>
                <a:effectLst/>
                <a:latin typeface="Times New Roman" panose="02020603050405020304" pitchFamily="18" charset="0"/>
                <a:ea typeface="Times New Roman" panose="02020603050405020304" pitchFamily="18" charset="0"/>
              </a:rPr>
              <a:t>Họ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cứu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ngài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yết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kiến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vương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quở</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Ngài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bỏ</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mũ</a:t>
            </a:r>
            <a:r>
              <a:rPr lang="en-US" sz="2400" i="1" dirty="0">
                <a:solidFill>
                  <a:srgbClr val="000000"/>
                </a:solidFill>
                <a:effectLst/>
                <a:latin typeface="Times New Roman" panose="02020603050405020304" pitchFamily="18" charset="0"/>
                <a:ea typeface="Times New Roman" panose="02020603050405020304" pitchFamily="18" charset="0"/>
              </a:rPr>
              <a:t> ra, </a:t>
            </a:r>
            <a:r>
              <a:rPr lang="en-US" sz="2400" i="1" dirty="0" err="1">
                <a:solidFill>
                  <a:srgbClr val="000000"/>
                </a:solidFill>
                <a:effectLst/>
                <a:latin typeface="Times New Roman" panose="02020603050405020304" pitchFamily="18" charset="0"/>
                <a:ea typeface="Times New Roman" panose="02020603050405020304" pitchFamily="18" charset="0"/>
              </a:rPr>
              <a:t>tạ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tội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bày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rõ</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lòng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mình</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rPr>
              <a:t>Vương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mừng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nói</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thật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bậc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lương</a:t>
            </a:r>
            <a:r>
              <a:rPr lang="en-US" sz="2400" i="1" dirty="0">
                <a:solidFill>
                  <a:srgbClr val="000000"/>
                </a:solidFill>
                <a:effectLst/>
                <a:latin typeface="Times New Roman" panose="02020603050405020304" pitchFamily="18" charset="0"/>
                <a:ea typeface="Times New Roman" panose="02020603050405020304" pitchFamily="18" charset="0"/>
              </a:rPr>
              <a:t> y </a:t>
            </a:r>
            <a:r>
              <a:rPr lang="en-US" sz="2400" i="1" dirty="0" err="1">
                <a:solidFill>
                  <a:srgbClr val="000000"/>
                </a:solidFill>
                <a:effectLst/>
                <a:latin typeface="Times New Roman" panose="02020603050405020304" pitchFamily="18" charset="0"/>
                <a:ea typeface="Times New Roman" panose="02020603050405020304" pitchFamily="18" charset="0"/>
              </a:rPr>
              <a:t>chân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chính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giỏi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về</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nghề</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nghiệp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lòng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đức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thương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xót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đám</a:t>
            </a:r>
            <a:r>
              <a:rPr lang="en-US" sz="2400" i="1" dirty="0">
                <a:solidFill>
                  <a:srgbClr val="000000"/>
                </a:solidFill>
                <a:effectLst/>
                <a:latin typeface="Times New Roman" panose="02020603050405020304" pitchFamily="18" charset="0"/>
                <a:ea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rPr>
              <a:t>đỏ</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thật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lòng</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mong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mỏi</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4400" dirty="0"/>
          </a:p>
        </p:txBody>
      </p:sp>
    </p:spTree>
    <p:extLst>
      <p:ext uri="{BB962C8B-B14F-4D97-AF65-F5344CB8AC3E}">
        <p14:creationId xmlns:p14="http://schemas.microsoft.com/office/powerpoint/2010/main" val="226727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15240" y="685800"/>
            <a:ext cx="9154160" cy="6001643"/>
          </a:xfrm>
          <a:prstGeom prst="rect">
            <a:avLst/>
          </a:prstGeom>
          <a:noFill/>
        </p:spPr>
        <p:txBody>
          <a:bodyPr wrap="square" rtlCol="0">
            <a:spAutoFit/>
          </a:bodyPr>
          <a:lstStyle/>
          <a:p>
            <a:pPr algn="just"/>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sau</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cháu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lương</a:t>
            </a:r>
            <a:r>
              <a:rPr lang="en-US" sz="2400" i="1" dirty="0">
                <a:latin typeface="Times New Roman" panose="02020603050405020304" pitchFamily="18" charset="0"/>
                <a:cs typeface="Times New Roman" panose="02020603050405020304" pitchFamily="18" charset="0"/>
              </a:rPr>
              <a:t> y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phẩm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phẩm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khen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sút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nghiệp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Trừng</a:t>
            </a:r>
            <a:r>
              <a:rPr lang="en-US" sz="2400" i="1" dirty="0">
                <a:latin typeface="Times New Roman" panose="02020603050405020304" pitchFamily="18" charset="0"/>
                <a:cs typeface="Times New Roman" panose="02020603050405020304" pitchFamily="18" charset="0"/>
              </a:rPr>
              <a:t>, Nam </a:t>
            </a:r>
            <a:r>
              <a:rPr lang="en-US" sz="2400" i="1" dirty="0" err="1">
                <a:latin typeface="Times New Roman" panose="02020603050405020304" pitchFamily="18" charset="0"/>
                <a:cs typeface="Times New Roman" panose="02020603050405020304" pitchFamily="18" charset="0"/>
              </a:rPr>
              <a:t>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Ưu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Đàm</a:t>
            </a:r>
            <a:r>
              <a:rPr lang="en-US" sz="2400" i="1" dirty="0">
                <a:latin typeface="Times New Roman" panose="02020603050405020304" pitchFamily="18" charset="0"/>
                <a:cs typeface="Times New Roman" panose="02020603050405020304" pitchFamily="18" charset="0"/>
              </a:rPr>
              <a:t> - La </a:t>
            </a:r>
            <a:r>
              <a:rPr lang="en-US" sz="2400" i="1" dirty="0" err="1">
                <a:latin typeface="Times New Roman" panose="02020603050405020304" pitchFamily="18" charset="0"/>
                <a:cs typeface="Times New Roman" panose="02020603050405020304" pitchFamily="18" charset="0"/>
              </a:rPr>
              <a:t>Sơn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soạn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dịch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Nguyễn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Đăng</a:t>
            </a:r>
            <a:r>
              <a:rPr lang="en-US" sz="2400" i="1" dirty="0">
                <a:latin typeface="Times New Roman" panose="02020603050405020304" pitchFamily="18" charset="0"/>
                <a:cs typeface="Times New Roman" panose="02020603050405020304" pitchFamily="18" charset="0"/>
              </a:rPr>
              <a:t> Na </a:t>
            </a:r>
            <a:r>
              <a:rPr lang="en-US" sz="2400" i="1" dirty="0" err="1">
                <a:latin typeface="Times New Roman" panose="02020603050405020304" pitchFamily="18" charset="0"/>
                <a:cs typeface="Times New Roman" panose="02020603050405020304" pitchFamily="18" charset="0"/>
              </a:rPr>
              <a:t>giới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thiệu</a:t>
            </a:r>
            <a:r>
              <a:rPr lang="en-US" sz="2400" i="1" dirty="0">
                <a:latin typeface="Times New Roman" panose="02020603050405020304" pitchFamily="18" charset="0"/>
                <a:cs typeface="Times New Roman" panose="02020603050405020304" pitchFamily="18" charset="0"/>
              </a:rPr>
              <a:t> NXB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Nội</a:t>
            </a:r>
            <a:r>
              <a:rPr lang="en-US" sz="2400" i="1" dirty="0">
                <a:latin typeface="Times New Roman" panose="02020603050405020304" pitchFamily="18" charset="0"/>
                <a:cs typeface="Times New Roman" panose="02020603050405020304" pitchFamily="18" charset="0"/>
              </a:rPr>
              <a:t> 1999)</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lệnh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lệnh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Anh </a:t>
            </a:r>
            <a:r>
              <a:rPr lang="en-US" sz="2400" dirty="0" err="1">
                <a:latin typeface="Times New Roman" panose="02020603050405020304" pitchFamily="18" charset="0"/>
                <a:cs typeface="Times New Roman" panose="02020603050405020304" pitchFamily="18" charset="0"/>
              </a:rPr>
              <a:t>Vương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Anh </a:t>
            </a:r>
            <a:r>
              <a:rPr lang="en-US" sz="2400" dirty="0" err="1">
                <a:latin typeface="Times New Roman" panose="02020603050405020304" pitchFamily="18" charset="0"/>
                <a:cs typeface="Times New Roman" panose="02020603050405020304" pitchFamily="18" charset="0"/>
              </a:rPr>
              <a:t>Vương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626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15240" y="685800"/>
            <a:ext cx="9154160" cy="5078313"/>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 trả </a:t>
            </a:r>
            <a:r>
              <a:rPr lang="en-US" sz="2800" b="1" dirty="0" err="1">
                <a:latin typeface="Times New Roman" panose="02020603050405020304" pitchFamily="18" charset="0"/>
                <a:cs typeface="Times New Roman" panose="02020603050405020304" pitchFamily="18" charset="0"/>
              </a:rPr>
              <a:t>lời</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Vị Thái y lệnh cứu người trên nguyên tắc y học, bệnh nặng, bệnh nguy kịch phải cứu trước, bệnh nhẹ để sau. Trước lời đe dọa của Trung sứ, Thái y không run sợ, lấy tính mạng ra để gìn giữ y đức, nguyên tắc cứu người của mình. Thái y lệnh là một người thầy thuốc hết sức nhân từ, thương người nghèo, dùng tiền của của mình để cứu chữa cho những người nghèo mà không đòi hỏi được đền ơn hay trả công.</a:t>
            </a:r>
            <a:endParaRPr lang="en-US" sz="2800" dirty="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4400" dirty="0"/>
          </a:p>
        </p:txBody>
      </p:sp>
    </p:spTree>
    <p:extLst>
      <p:ext uri="{BB962C8B-B14F-4D97-AF65-F5344CB8AC3E}">
        <p14:creationId xmlns:p14="http://schemas.microsoft.com/office/powerpoint/2010/main" val="219887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954107"/>
          </a:xfrm>
          <a:prstGeom prst="rect">
            <a:avLst/>
          </a:prstGeom>
          <a:noFill/>
        </p:spPr>
        <p:txBody>
          <a:bodyPr wrap="square" rtlCol="0">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rPr>
              <a:t>BÀI 6: </a:t>
            </a:r>
            <a:r>
              <a:rPr lang="vi-VN" sz="1800" b="1" dirty="0">
                <a:solidFill>
                  <a:srgbClr val="FF0000"/>
                </a:solidFill>
                <a:effectLst/>
                <a:latin typeface="Times New Roman" panose="02020603050405020304" pitchFamily="18" charset="0"/>
                <a:ea typeface="Times New Roman" panose="02020603050405020304" pitchFamily="18" charset="0"/>
              </a:rPr>
              <a:t>ÔN TẬP VĂN BẢN: CON HỔ CÓ NGHĨA</a:t>
            </a:r>
            <a:endParaRPr lang="en-US" sz="1800" dirty="0">
              <a:effectLst/>
              <a:latin typeface="Times New Roman" panose="02020603050405020304" pitchFamily="18" charset="0"/>
              <a:ea typeface="Times New Roman" panose="02020603050405020304" pitchFamily="18" charset="0"/>
            </a:endParaRPr>
          </a:p>
          <a:p>
            <a:pPr marL="1371600" marR="0" indent="457200" algn="ctr">
              <a:spcBef>
                <a:spcPts val="0"/>
              </a:spcBef>
              <a:spcAft>
                <a:spcPts val="0"/>
              </a:spcAft>
            </a:pPr>
            <a:r>
              <a:rPr lang="en-US" sz="1800" i="1" dirty="0">
                <a:solidFill>
                  <a:srgbClr val="FF0000"/>
                </a:solidFill>
                <a:effectLst/>
                <a:latin typeface="Times New Roman" panose="02020603050405020304" pitchFamily="18" charset="0"/>
                <a:ea typeface="Times New Roman" panose="02020603050405020304" pitchFamily="18" charset="0"/>
              </a:rPr>
              <a:t>       </a:t>
            </a:r>
            <a:r>
              <a:rPr lang="vi-VN" sz="1800" i="1" dirty="0">
                <a:solidFill>
                  <a:srgbClr val="FF0000"/>
                </a:solidFill>
                <a:effectLst/>
                <a:latin typeface="Times New Roman" panose="02020603050405020304" pitchFamily="18" charset="0"/>
                <a:ea typeface="Times New Roman" panose="02020603050405020304" pitchFamily="18" charset="0"/>
              </a:rPr>
              <a:t>( Vũ Trinh)</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D4907081-3A33-4EC9-B6A3-69E7F299BADC}"/>
              </a:ext>
            </a:extLst>
          </p:cNvPr>
          <p:cNvSpPr txBox="1"/>
          <p:nvPr/>
        </p:nvSpPr>
        <p:spPr>
          <a:xfrm>
            <a:off x="15240" y="685800"/>
            <a:ext cx="9154160" cy="7909858"/>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y</a:t>
            </a: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giỏi</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giỏi</a:t>
            </a:r>
            <a:r>
              <a:rPr lang="en-US" sz="2800" dirty="0">
                <a:latin typeface="Times New Roman" panose="02020603050405020304" pitchFamily="18" charset="0"/>
                <a:cs typeface="Times New Roman" panose="02020603050405020304" pitchFamily="18" charset="0"/>
              </a:rPr>
              <a:t>.</a:t>
            </a: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ra:</a:t>
            </a: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p>
          <a:p>
            <a:pPr marL="0" marR="0" algn="just">
              <a:spcBef>
                <a:spcPts val="0"/>
              </a:spcBef>
              <a:spcAft>
                <a:spcPts val="0"/>
              </a:spcAft>
            </a:pP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00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0" y="609600"/>
            <a:ext cx="9067800" cy="6278642"/>
          </a:xfrm>
          <a:prstGeom prst="rect">
            <a:avLst/>
          </a:prstGeom>
          <a:noFill/>
        </p:spPr>
        <p:txBody>
          <a:bodyPr wrap="square" rtlCol="0">
            <a:spAutoFit/>
          </a:bodyPr>
          <a:lstStyle/>
          <a:p>
            <a:pPr marL="0" marR="0">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rPr>
              <a:t>I. Tìm hiểu chung</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a. </a:t>
            </a:r>
            <a:r>
              <a:rPr lang="en-US" sz="2400" b="1" dirty="0" err="1">
                <a:solidFill>
                  <a:srgbClr val="000000"/>
                </a:solidFill>
                <a:effectLst/>
                <a:latin typeface="Times New Roman" panose="02020603050405020304" pitchFamily="18" charset="0"/>
                <a:ea typeface="Times New Roman" panose="02020603050405020304" pitchFamily="18" charset="0"/>
              </a:rPr>
              <a:t>Khái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niệm</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rPr>
              <a:t>Tục ngữ</a:t>
            </a:r>
            <a:r>
              <a:rPr lang="vi-VN" sz="2400" dirty="0">
                <a:solidFill>
                  <a:srgbClr val="000000"/>
                </a:solidFill>
                <a:effectLst/>
                <a:latin typeface="Times New Roman" panose="02020603050405020304" pitchFamily="18" charset="0"/>
                <a:ea typeface="Times New Roman" panose="02020603050405020304" pitchFamily="18" charset="0"/>
              </a:rPr>
              <a:t>: câu nói dân gian ngắn gọn, ổn định, có nhịp điệu, hình ảnh đúc kết từ kinh nghiệm của nhân dân.phẩm chất và lối sống con người cần phải có.</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Những kinh nghiệm, thái độ của nhân dân đối với thiên nhiên, lao động sản xuất, con người, xã hội:</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Tục ngữ về thiên nhiên và lao động sản xuất phản ánh, truyền đạt những kinh nghiệm quý báu của nhân dân trong việc quan sát các hiện tượng thiên nhiên và trong lao động sản xuất.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rPr>
              <a:t>- Tục ngữ về con người và xã hội luôn tôn vinh giá trị con người, đưa ra nhận xét, lời khuyên về những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i="1" dirty="0">
                <a:solidFill>
                  <a:srgbClr val="000000"/>
                </a:solidFill>
                <a:effectLst/>
                <a:latin typeface="Times New Roman" panose="02020603050405020304" pitchFamily="18" charset="0"/>
                <a:ea typeface="Times New Roman" panose="02020603050405020304" pitchFamily="18" charset="0"/>
              </a:rPr>
              <a:t>- Xuất xứ:</a:t>
            </a:r>
            <a:r>
              <a:rPr lang="vi-VN" sz="2400" dirty="0">
                <a:solidFill>
                  <a:srgbClr val="000000"/>
                </a:solidFill>
                <a:effectLst/>
                <a:latin typeface="Times New Roman" panose="02020603050405020304" pitchFamily="18" charset="0"/>
                <a:ea typeface="Times New Roman" panose="02020603050405020304" pitchFamily="18" charset="0"/>
              </a:rPr>
              <a:t> Trích </a:t>
            </a:r>
            <a:r>
              <a:rPr lang="vi-VN" sz="2400" i="1" dirty="0">
                <a:solidFill>
                  <a:srgbClr val="000000"/>
                </a:solidFill>
                <a:effectLst/>
                <a:latin typeface="Times New Roman" panose="02020603050405020304" pitchFamily="18" charset="0"/>
                <a:ea typeface="Times New Roman" panose="02020603050405020304" pitchFamily="18" charset="0"/>
              </a:rPr>
              <a:t>Kho tàng tục ngữ người Việt, tập 1 và tập 2 do Nguyễn Xuân Kính (chủ biên) </a:t>
            </a:r>
            <a:r>
              <a:rPr lang="en-US" sz="2400" i="1" dirty="0">
                <a:solidFill>
                  <a:srgbClr val="000000"/>
                </a:solidFill>
                <a:effectLst/>
                <a:latin typeface="Times New Roman" panose="02020603050405020304" pitchFamily="18" charset="0"/>
                <a:ea typeface="Times New Roman" panose="02020603050405020304" pitchFamily="18" charset="0"/>
              </a:rPr>
              <a:t>-</a:t>
            </a:r>
            <a:r>
              <a:rPr lang="vi-VN" sz="2400" i="1" dirty="0">
                <a:solidFill>
                  <a:srgbClr val="000000"/>
                </a:solidFill>
                <a:effectLst/>
                <a:latin typeface="Times New Roman" panose="02020603050405020304" pitchFamily="18" charset="0"/>
                <a:ea typeface="Times New Roman" panose="02020603050405020304" pitchFamily="18" charset="0"/>
              </a:rPr>
              <a:t> Nguyễn Thúy Loan </a:t>
            </a:r>
            <a:r>
              <a:rPr lang="en-US" sz="2400" i="1" dirty="0">
                <a:solidFill>
                  <a:srgbClr val="000000"/>
                </a:solidFill>
                <a:effectLst/>
                <a:latin typeface="Times New Roman" panose="02020603050405020304" pitchFamily="18" charset="0"/>
                <a:ea typeface="Times New Roman" panose="02020603050405020304" pitchFamily="18" charset="0"/>
              </a:rPr>
              <a:t>-</a:t>
            </a:r>
            <a:r>
              <a:rPr lang="vi-VN" sz="2400" i="1" dirty="0">
                <a:solidFill>
                  <a:srgbClr val="000000"/>
                </a:solidFill>
                <a:effectLst/>
                <a:latin typeface="Times New Roman" panose="02020603050405020304" pitchFamily="18" charset="0"/>
                <a:ea typeface="Times New Roman" panose="02020603050405020304" pitchFamily="18" charset="0"/>
              </a:rPr>
              <a:t> Phan Lan Hương </a:t>
            </a:r>
            <a:r>
              <a:rPr lang="en-US" sz="2400" i="1" dirty="0">
                <a:solidFill>
                  <a:srgbClr val="000000"/>
                </a:solidFill>
                <a:effectLst/>
                <a:latin typeface="Times New Roman" panose="02020603050405020304" pitchFamily="18" charset="0"/>
                <a:ea typeface="Times New Roman" panose="02020603050405020304" pitchFamily="18" charset="0"/>
              </a:rPr>
              <a:t>-</a:t>
            </a:r>
            <a:r>
              <a:rPr lang="vi-VN" sz="2400" i="1" dirty="0">
                <a:solidFill>
                  <a:srgbClr val="000000"/>
                </a:solidFill>
                <a:effectLst/>
                <a:latin typeface="Times New Roman" panose="02020603050405020304" pitchFamily="18" charset="0"/>
                <a:ea typeface="Times New Roman" panose="02020603050405020304" pitchFamily="18" charset="0"/>
              </a:rPr>
              <a:t> Nguyễn Luân.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2400" i="1" dirty="0">
                <a:solidFill>
                  <a:srgbClr val="000000"/>
                </a:solidFill>
                <a:effectLst/>
                <a:latin typeface="Times New Roman" panose="02020603050405020304" pitchFamily="18" charset="0"/>
                <a:ea typeface="Times New Roman" panose="02020603050405020304" pitchFamily="18" charset="0"/>
              </a:rPr>
              <a:t>- Thể loại: </a:t>
            </a:r>
            <a:r>
              <a:rPr lang="vi-VN" sz="2400" b="1" dirty="0">
                <a:solidFill>
                  <a:srgbClr val="000000"/>
                </a:solidFill>
                <a:effectLst/>
                <a:latin typeface="Times New Roman" panose="02020603050405020304" pitchFamily="18" charset="0"/>
                <a:ea typeface="Times New Roman" panose="02020603050405020304" pitchFamily="18" charset="0"/>
              </a:rPr>
              <a:t>tục ngữ</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907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rPr>
              <a:t>BÀI 6: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38EE8FFC-5A1A-40C2-A9DA-D29BF6F02083}"/>
              </a:ext>
            </a:extLst>
          </p:cNvPr>
          <p:cNvSpPr txBox="1"/>
          <p:nvPr/>
        </p:nvSpPr>
        <p:spPr>
          <a:xfrm>
            <a:off x="0" y="420484"/>
            <a:ext cx="9067800" cy="6955750"/>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Trong một tập thể thì biết dung hòa ý kiến bản thân với tập thể không phải nhất nhất nghe theo ý mình vì nó sẽ biến bạn trở nên chuyên quyền và độc đoán. Những người chuyên quyền độc đáo sẽ khó được thành công và dễ bị cô lập.</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Cuộc sống của con người chỉ sống có một lần vì thế thật đáng tiếc nếu chúng ta không sống vì mình. Sống chỉ nghe theo ý kiến của người khác sẽ biến chúng ta thành những người thụ động và ỉ lại, thiếu đi sự sáng tạo. Vì vậy chúng ta hãy trở thành những người vừa có chính kiến chủ quan vừa biết tiếp thu những cái mới một cách có chọn lọc nhất.</a:t>
            </a:r>
            <a:endParaRPr lang="en-US" sz="2800" dirty="0">
              <a:latin typeface="Times New Roman" panose="02020603050405020304" pitchFamily="18" charset="0"/>
              <a:cs typeface="Times New Roman" panose="02020603050405020304" pitchFamily="18" charset="0"/>
            </a:endParaRPr>
          </a:p>
          <a:p>
            <a:pPr algn="just"/>
            <a:endParaRPr lang="en-US" sz="1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2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0" y="609600"/>
            <a:ext cx="9067800" cy="5632311"/>
          </a:xfrm>
          <a:prstGeom prst="rect">
            <a:avLst/>
          </a:prstGeom>
          <a:noFill/>
        </p:spPr>
        <p:txBody>
          <a:bodyPr wrap="square" rtlCol="0">
            <a:spAutoFit/>
          </a:bodyPr>
          <a:lstStyle/>
          <a:p>
            <a:pPr algn="just"/>
            <a:r>
              <a:rPr lang="vi-VN" sz="2400" i="1" dirty="0">
                <a:latin typeface="Times New Roman" panose="02020603050405020304" pitchFamily="18" charset="0"/>
                <a:cs typeface="Times New Roman" panose="02020603050405020304" pitchFamily="18" charset="0"/>
              </a:rPr>
              <a:t>- Bố cục:</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Câu 1 đến câu 5: </a:t>
            </a:r>
            <a:r>
              <a:rPr lang="vi-VN" sz="2400" i="1" dirty="0">
                <a:latin typeface="Times New Roman" panose="02020603050405020304" pitchFamily="18" charset="0"/>
                <a:cs typeface="Times New Roman" panose="02020603050405020304" pitchFamily="18" charset="0"/>
              </a:rPr>
              <a:t>chủ đề về kinh nghiệm thời tiết</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Câu 6 đến câu 8: </a:t>
            </a:r>
            <a:r>
              <a:rPr lang="vi-VN" sz="2400" i="1" dirty="0">
                <a:latin typeface="Times New Roman" panose="02020603050405020304" pitchFamily="18" charset="0"/>
                <a:cs typeface="Times New Roman" panose="02020603050405020304" pitchFamily="18" charset="0"/>
              </a:rPr>
              <a:t>chủ đề về kinh nghiệm sản xuất</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Câu 9 đến câu 15: </a:t>
            </a:r>
            <a:r>
              <a:rPr lang="vi-VN" sz="2400" i="1" dirty="0">
                <a:latin typeface="Times New Roman" panose="02020603050405020304" pitchFamily="18" charset="0"/>
                <a:cs typeface="Times New Roman" panose="02020603050405020304" pitchFamily="18" charset="0"/>
              </a:rPr>
              <a:t>chủ đề kinh nghiệm về đời sống xã hội.</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ca </a:t>
            </a:r>
            <a:r>
              <a:rPr lang="en-US" sz="2400" b="1" dirty="0" err="1">
                <a:latin typeface="Times New Roman" panose="02020603050405020304" pitchFamily="18" charset="0"/>
                <a:cs typeface="Times New Roman" panose="02020603050405020304" pitchFamily="18" charset="0"/>
              </a:rPr>
              <a:t>dao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1-5)</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Gió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heo</a:t>
            </a:r>
            <a:r>
              <a:rPr lang="en-US" sz="2400" b="1" dirty="0">
                <a:latin typeface="Times New Roman" panose="02020603050405020304" pitchFamily="18" charset="0"/>
                <a:cs typeface="Times New Roman" panose="02020603050405020304" pitchFamily="18" charset="0"/>
              </a:rPr>
              <a:t> may </a:t>
            </a:r>
            <a:r>
              <a:rPr lang="en-US" sz="2400" b="1" dirty="0" err="1">
                <a:latin typeface="Times New Roman" panose="02020603050405020304" pitchFamily="18" charset="0"/>
                <a:cs typeface="Times New Roman" panose="02020603050405020304" pitchFamily="18" charset="0"/>
              </a:rPr>
              <a:t>chuồn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chuồn</a:t>
            </a:r>
            <a:r>
              <a:rPr lang="en-US" sz="2400" b="1" dirty="0">
                <a:latin typeface="Times New Roman" panose="02020603050405020304" pitchFamily="18" charset="0"/>
                <a:cs typeface="Times New Roman" panose="02020603050405020304" pitchFamily="18" charset="0"/>
              </a:rPr>
              <a:t> bay </a:t>
            </a:r>
            <a:r>
              <a:rPr lang="en-US" sz="2400" b="1" dirty="0" err="1">
                <a:latin typeface="Times New Roman" panose="02020603050405020304" pitchFamily="18" charset="0"/>
                <a:cs typeface="Times New Roman" panose="02020603050405020304" pitchFamily="18" charset="0"/>
              </a:rPr>
              <a:t>thì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bão</a:t>
            </a:r>
            <a:endParaRPr lang="en-US" sz="2400" dirty="0">
              <a:latin typeface="Times New Roman" panose="02020603050405020304" pitchFamily="18" charset="0"/>
              <a:cs typeface="Times New Roman" panose="02020603050405020304" pitchFamily="18" charset="0"/>
            </a:endParaRPr>
          </a:p>
          <a:p>
            <a:pPr lvl="0" algn="just"/>
            <a:r>
              <a:rPr lang="vi-VN" sz="2400" dirty="0">
                <a:latin typeface="Times New Roman" panose="02020603050405020304" pitchFamily="18" charset="0"/>
                <a:cs typeface="Times New Roman" panose="02020603050405020304" pitchFamily="18" charset="0"/>
              </a:rPr>
              <a:t>Miền Bắc  nước ta có bão từ tháng 6 đến tháng 8, và bão mạnh dần lên, tháng bảy ta (tháng 7 âm lịch) trùng với tháng 8 (hay trong khoảng thời gian này) tháng 7 (âm lịch) có gió heo may (gió se se lạnh) nghĩa là có độ ẩm cao kết hợp với hiện tượng chuồn chuồn bay hàng đàn ra khỏi tổ thì theo kinh nghiệm dân gian chắc tới 90% là có bão.</a:t>
            </a:r>
            <a:endParaRPr lang="en-US" sz="2400" dirty="0">
              <a:latin typeface="Times New Roman" panose="02020603050405020304" pitchFamily="18" charset="0"/>
              <a:cs typeface="Times New Roman" panose="02020603050405020304" pitchFamily="18" charset="0"/>
            </a:endParaRPr>
          </a:p>
          <a:p>
            <a:pPr lvl="0" algn="just"/>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45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0" y="609600"/>
            <a:ext cx="9067800" cy="5539978"/>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bay ra</a:t>
            </a:r>
          </a:p>
          <a:p>
            <a:pPr algn="just"/>
            <a:r>
              <a:rPr lang="en-US" sz="2400" dirty="0" err="1">
                <a:latin typeface="Times New Roman" panose="02020603050405020304" pitchFamily="18" charset="0"/>
                <a:cs typeface="Times New Roman" panose="02020603050405020304" pitchFamily="18" charset="0"/>
              </a:rPr>
              <a:t>Bão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endParaRPr lang="en-US" sz="2400" dirty="0">
              <a:latin typeface="Times New Roman" panose="02020603050405020304" pitchFamily="18" charset="0"/>
              <a:cs typeface="Times New Roman" panose="02020603050405020304" pitchFamily="18" charset="0"/>
            </a:endParaRPr>
          </a:p>
          <a:p>
            <a:pPr lvl="0" algn="just"/>
            <a:r>
              <a:rPr lang="vi-VN" sz="2400" dirty="0">
                <a:latin typeface="Times New Roman" panose="02020603050405020304" pitchFamily="18" charset="0"/>
                <a:cs typeface="Times New Roman" panose="02020603050405020304" pitchFamily="18" charset="0"/>
              </a:rPr>
              <a:t>Một kinh nghiệm dự đoán thời tiết là kiến cánh bay ra nhiều, dọn tổ lên chỗ cao báo hiệu sắp có mưa hoặc bão lụt.</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chang</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Mây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chút</a:t>
            </a:r>
            <a:endParaRPr lang="en-US" sz="2400" dirty="0">
              <a:latin typeface="Times New Roman" panose="02020603050405020304" pitchFamily="18" charset="0"/>
              <a:cs typeface="Times New Roman" panose="02020603050405020304" pitchFamily="18" charset="0"/>
            </a:endParaRPr>
          </a:p>
          <a:p>
            <a:pPr lvl="0" algn="just"/>
            <a:r>
              <a:rPr lang="en-US" sz="2400" dirty="0" err="1">
                <a:latin typeface="Times New Roman" panose="02020603050405020304" pitchFamily="18" charset="0"/>
                <a:cs typeface="Times New Roman" panose="02020603050405020304" pitchFamily="18" charset="0"/>
              </a:rPr>
              <a:t>Vào</a:t>
            </a:r>
            <a:r>
              <a:rPr lang="en-US" sz="2400" u="sng"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a:t>
            </a:r>
          </a:p>
          <a:p>
            <a:pPr lvl="0" algn="just"/>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bể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204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0" y="609600"/>
            <a:ext cx="9067800" cy="4832092"/>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hè</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10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ngả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02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0" y="609600"/>
            <a:ext cx="9067800" cy="5262979"/>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 </a:t>
            </a:r>
            <a:r>
              <a:rPr lang="en-US" sz="2400" b="1" dirty="0" err="1">
                <a:latin typeface="Times New Roman" panose="02020603050405020304" pitchFamily="18" charset="0"/>
                <a:cs typeface="Times New Roman" panose="02020603050405020304" pitchFamily="18" charset="0"/>
              </a:rPr>
              <a:t>Nắng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tối</a:t>
            </a:r>
            <a:endParaRPr lang="en-US" sz="2400" dirty="0">
              <a:latin typeface="Times New Roman" panose="02020603050405020304" pitchFamily="18" charset="0"/>
              <a:cs typeface="Times New Roman" panose="02020603050405020304" pitchFamily="18" charset="0"/>
            </a:endParaRPr>
          </a:p>
          <a:p>
            <a:pPr lvl="0" algn="just"/>
            <a:r>
              <a:rPr lang="en-US" sz="2400" dirty="0" err="1">
                <a:latin typeface="Times New Roman" panose="02020603050405020304" pitchFamily="18" charset="0"/>
                <a:cs typeface="Times New Roman" panose="02020603050405020304" pitchFamily="18" charset="0"/>
              </a:rPr>
              <a:t>Nắng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p>
          <a:p>
            <a:pPr lvl="0" algn="just"/>
            <a:r>
              <a:rPr lang="en-US" sz="2400" dirty="0" err="1">
                <a:latin typeface="Times New Roman" panose="02020603050405020304" pitchFamily="18" charset="0"/>
                <a:cs typeface="Times New Roman" panose="02020603050405020304" pitchFamily="18" charset="0"/>
              </a:rPr>
              <a:t>Trưa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a:t>
            </a:r>
          </a:p>
          <a:p>
            <a:pPr lvl="0" algn="just"/>
            <a:r>
              <a:rPr lang="en-US" sz="2400" dirty="0" err="1">
                <a:latin typeface="Times New Roman" panose="02020603050405020304" pitchFamily="18" charset="0"/>
                <a:cs typeface="Times New Roman" panose="02020603050405020304" pitchFamily="18" charset="0"/>
              </a:rPr>
              <a:t>Chóng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nhảu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vánh</a:t>
            </a:r>
            <a:r>
              <a:rPr lang="en-US" sz="2400"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Như vậy, câu tục ngữ “Nắng chóng trưa mưa chóng tối” ý muốn nói, khi nắng trời nắng ráo tưởng là đã trưa, khi mưa thì trời âm u, tối sầm lại cỡ ngỡ là sắp tối đến nơi.</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Hiểu nôm na thì vào ngày nắng, chúng ta thường cảm thấy buổi trưa đến sớm hơn vì thời tiết nóng gắt, ngột ngạt. Còn </a:t>
            </a:r>
            <a:r>
              <a:rPr lang="vi-VN" sz="2400" u="sng" dirty="0">
                <a:latin typeface="Times New Roman" panose="02020603050405020304" pitchFamily="18" charset="0"/>
                <a:cs typeface="Times New Roman" panose="02020603050405020304" pitchFamily="18" charset="0"/>
                <a:hlinkClick r:id="rId2"/>
              </a:rPr>
              <a:t>những ngày mưa</a:t>
            </a:r>
            <a:r>
              <a:rPr lang="vi-VN" sz="2400" dirty="0">
                <a:latin typeface="Times New Roman" panose="02020603050405020304" pitchFamily="18" charset="0"/>
                <a:cs typeface="Times New Roman" panose="02020603050405020304" pitchFamily="18" charset="0"/>
              </a:rPr>
              <a:t>, cảnh vật thường u ám nên cảm giác buổi tối đến sớm hơn. Giống như ông bà ta vẫn thường hay nói rằng, nhìn trời chiều khó lòng đoán được thời gian, bởi nắng chóng trưa còn mưa thì chóng tối.</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0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0" y="609600"/>
            <a:ext cx="9067800" cy="6001643"/>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6.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tam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Câu tục ngữ "Nhất nước nhì phân tam cần tứ giống" muốn thể hiện kinh nghiệm trồng lúa nước nói riêng và sản xuất nông nghiệp nói chung. “Nước”, “phân”, “cần” và “giống” là 4 yếu tố quan trọng, không thể thiếu khi canh tác.</a:t>
            </a:r>
            <a:endParaRPr lang="en-US" sz="2400" dirty="0">
              <a:latin typeface="Times New Roman" panose="02020603050405020304" pitchFamily="18" charset="0"/>
              <a:cs typeface="Times New Roman" panose="02020603050405020304" pitchFamily="18" charset="0"/>
            </a:endParaRPr>
          </a:p>
          <a:p>
            <a:pPr lvl="0" algn="just"/>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cha ta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a:t>
            </a:r>
          </a:p>
          <a:p>
            <a:pPr algn="just"/>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Nhì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779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0" y="609600"/>
            <a:ext cx="9067800" cy="6247864"/>
          </a:xfrm>
          <a:prstGeom prst="rect">
            <a:avLst/>
          </a:prstGeom>
          <a:noFill/>
        </p:spPr>
        <p:txBody>
          <a:bodyPr wrap="square" rtlCol="0">
            <a:spAutoFit/>
          </a:bodyPr>
          <a:lstStyle/>
          <a:p>
            <a:pPr lvl="0" algn="just"/>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a:t>
            </a:r>
          </a:p>
          <a:p>
            <a:pPr lvl="0" algn="just"/>
            <a:r>
              <a:rPr lang="en-US" sz="2800" b="1" dirty="0">
                <a:latin typeface="Times New Roman" panose="02020603050405020304" pitchFamily="18" charset="0"/>
                <a:cs typeface="Times New Roman" panose="02020603050405020304" pitchFamily="18" charset="0"/>
              </a:rPr>
              <a:t>“Tam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a:t>
            </a:r>
          </a:p>
          <a:p>
            <a:pPr lvl="0" algn="just"/>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Tứ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giống</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a:t>
            </a: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13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0" y="609600"/>
            <a:ext cx="9067800" cy="7171194"/>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7. </a:t>
            </a:r>
            <a:r>
              <a:rPr lang="en-US" sz="2400" b="1" dirty="0" err="1">
                <a:latin typeface="Times New Roman" panose="02020603050405020304" pitchFamily="18" charset="0"/>
                <a:cs typeface="Times New Roman" panose="02020603050405020304" pitchFamily="18" charset="0"/>
              </a:rPr>
              <a:t>Nắng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lúa</a:t>
            </a:r>
            <a:endParaRPr lang="en-US" sz="2400" dirty="0">
              <a:latin typeface="Times New Roman" panose="02020603050405020304" pitchFamily="18" charset="0"/>
              <a:cs typeface="Times New Roman" panose="02020603050405020304" pitchFamily="18" charset="0"/>
            </a:endParaRPr>
          </a:p>
          <a:p>
            <a:pPr algn="just" fontAlgn="base"/>
            <a:r>
              <a:rPr lang="vi-VN" sz="2400" dirty="0">
                <a:latin typeface="Times New Roman" panose="02020603050405020304" pitchFamily="18" charset="0"/>
                <a:cs typeface="Times New Roman" panose="02020603050405020304" pitchFamily="18" charset="0"/>
              </a:rPr>
              <a:t>Câu tục ngữ “Nắng tốt dưa mưa tốt lúa” </a:t>
            </a:r>
            <a:r>
              <a:rPr lang="en-US" sz="2400" dirty="0" err="1">
                <a:latin typeface="Times New Roman" panose="02020603050405020304" pitchFamily="18" charset="0"/>
                <a:cs typeface="Times New Roman" panose="02020603050405020304" pitchFamily="18" charset="0"/>
              </a:rPr>
              <a:t>đã</a:t>
            </a:r>
            <a:r>
              <a:rPr lang="vi-VN" sz="2400" dirty="0">
                <a:latin typeface="Times New Roman" panose="02020603050405020304" pitchFamily="18" charset="0"/>
                <a:cs typeface="Times New Roman" panose="02020603050405020304" pitchFamily="18" charset="0"/>
              </a:rPr>
              <a:t> truyền lại kinh nghiệm của người xưa trong việc lựa chọn giống cây trồng sao cho phù hợp với thời tiết tuy nhiên bên cạnh đó câu tục ngữ cũng là một lời an ủi cho những ai đang buồn rầu chán nản vì bản thân. An ủi họ rằng thời thế có lúc thay đổi, bản thân có thể gặp thất bại nhưng cái quan trọng là biết nhìn ra thất bại và chuẩn bị sẵn sàng cho những cơ hội tiếp theo. Nếu không chuẩn bị kĩ lưỡng để khi thời cơ đến lại để tuột mất mà không tân dụng được mới đáng để trách móc và thời cơ đến mà con người không sẵn sáng thì cũng không để làm gì. Con người cũng cần biết nhìn nhận thời cuộc để tính táo và sáng suốt lựa chọn hướng đi và quyết định đúng đắn.</a:t>
            </a:r>
            <a:endParaRPr lang="en-US" sz="2400" dirty="0">
              <a:latin typeface="Times New Roman" panose="02020603050405020304" pitchFamily="18" charset="0"/>
              <a:cs typeface="Times New Roman" panose="02020603050405020304" pitchFamily="18" charset="0"/>
            </a:endParaRPr>
          </a:p>
          <a:p>
            <a:pPr algn="just" fontAlgn="base"/>
            <a:r>
              <a:rPr lang="vi-VN" sz="2400" dirty="0">
                <a:latin typeface="Times New Roman" panose="02020603050405020304" pitchFamily="18" charset="0"/>
                <a:cs typeface="Times New Roman" panose="02020603050405020304" pitchFamily="18" charset="0"/>
              </a:rPr>
              <a:t>Bên cạnh câu “Nắng tốt dưa mưa tốt lúa” cũng còn rất nhiều câu tục ngữ đúc kết kinh nghiệm của cho ông ta trong lĩnh vực này như: “Bao giờ đom đóm bay ra. Hoa gạo rụng xuống thì tra hạt vừng”, “Cơm ăn một bát sao no. Ruột cày một vụ sao cho đành lòng.Sâu cây lúa cạn gieo bông.Chẳng ươm được đỗ thì trồng ngô khoai”…..và còn rất nhiều câu tục ngữ khác nữa, cho thấy những đúc kết kinh nghiệm hết sức chính xác và quý báu của cha ông.</a:t>
            </a:r>
            <a:endParaRPr lang="en-US" sz="24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79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0" y="609600"/>
            <a:ext cx="9067800" cy="5201424"/>
          </a:xfrm>
          <a:prstGeom prst="rect">
            <a:avLst/>
          </a:prstGeom>
          <a:noFill/>
        </p:spPr>
        <p:txBody>
          <a:bodyPr wrap="square" rtlCol="0">
            <a:spAutoFit/>
          </a:bodyPr>
          <a:lstStyle/>
          <a:p>
            <a:pPr algn="just" fontAlgn="base"/>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8.</a:t>
            </a:r>
            <a:endParaRPr lang="en-US" sz="2000" dirty="0">
              <a:latin typeface="Times New Roman" panose="02020603050405020304" pitchFamily="18" charset="0"/>
              <a:cs typeface="Times New Roman" panose="02020603050405020304" pitchFamily="18" charset="0"/>
            </a:endParaRPr>
          </a:p>
          <a:p>
            <a:pPr algn="just" fontAlgn="base"/>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ruộng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lứa</a:t>
            </a:r>
            <a:endParaRPr lang="en-US" sz="2000" dirty="0">
              <a:latin typeface="Times New Roman" panose="02020603050405020304" pitchFamily="18" charset="0"/>
              <a:cs typeface="Times New Roman" panose="02020603050405020304" pitchFamily="18" charset="0"/>
            </a:endParaRPr>
          </a:p>
          <a:p>
            <a:pPr algn="just" fontAlgn="base"/>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ruộng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xấu</a:t>
            </a:r>
            <a:r>
              <a:rPr lang="en-US" sz="2000" dirty="0">
                <a:latin typeface="Times New Roman" panose="02020603050405020304" pitchFamily="18" charset="0"/>
                <a:cs typeface="Times New Roman" panose="02020603050405020304" pitchFamily="18" charset="0"/>
              </a:rPr>
              <a:t>.</a:t>
            </a:r>
          </a:p>
          <a:p>
            <a:pPr algn="just"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bại</a:t>
            </a:r>
            <a:r>
              <a:rPr lang="en-US" sz="2000" dirty="0">
                <a:latin typeface="Times New Roman" panose="02020603050405020304" pitchFamily="18" charset="0"/>
                <a:cs typeface="Times New Roman" panose="02020603050405020304" pitchFamily="18" charset="0"/>
              </a:rPr>
              <a:t>.</a:t>
            </a:r>
          </a:p>
          <a:p>
            <a:pPr algn="just"/>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9.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vàng</a:t>
            </a:r>
            <a:endParaRPr lang="en-US" sz="2000" dirty="0">
              <a:latin typeface="Times New Roman" panose="02020603050405020304" pitchFamily="18" charset="0"/>
              <a:cs typeface="Times New Roman" panose="02020603050405020304" pitchFamily="18" charset="0"/>
            </a:endParaRPr>
          </a:p>
          <a:p>
            <a:pPr algn="just"/>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sánh</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to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bạc</a:t>
            </a:r>
            <a:r>
              <a:rPr lang="en-US" sz="2000" dirty="0">
                <a:latin typeface="Times New Roman" panose="02020603050405020304" pitchFamily="18" charset="0"/>
                <a:cs typeface="Times New Roman" panose="02020603050405020304" pitchFamily="18" charset="0"/>
              </a:rPr>
              <a:t>.</a:t>
            </a:r>
          </a:p>
          <a:p>
            <a:pPr algn="just"/>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xét</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1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vàng</a:t>
            </a:r>
            <a:r>
              <a:rPr lang="en-US" sz="20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62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0" y="609600"/>
            <a:ext cx="9067800" cy="6494085"/>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10. </a:t>
            </a:r>
            <a:r>
              <a:rPr lang="en-US" sz="2800" b="1" dirty="0" err="1">
                <a:latin typeface="Times New Roman" panose="02020603050405020304" pitchFamily="18" charset="0"/>
                <a:cs typeface="Times New Roman" panose="02020603050405020304" pitchFamily="18" charset="0"/>
              </a:rPr>
              <a:t>Đói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thơm</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“Đói cho sạch, rách cho thơm” mang ý nghĩa: </a:t>
            </a:r>
            <a:r>
              <a:rPr lang="vi-VN" sz="2800" b="1" dirty="0">
                <a:latin typeface="Times New Roman" panose="02020603050405020304" pitchFamily="18" charset="0"/>
                <a:cs typeface="Times New Roman" panose="02020603050405020304" pitchFamily="18" charset="0"/>
              </a:rPr>
              <a:t>dù đói rách, cùng khổ hay gặp khó khăn vất vả cũng phải biết gìn giữ nhân cách và phẩm chất tốt đẹp, sống ngay thẳng, trong sạch</a:t>
            </a:r>
            <a:r>
              <a:rPr lang="vi-VN" sz="2800" dirty="0">
                <a:latin typeface="Times New Roman" panose="02020603050405020304" pitchFamily="18" charset="0"/>
                <a:cs typeface="Times New Roman" panose="02020603050405020304" pitchFamily="18" charset="0"/>
              </a:rPr>
              <a:t>. - Giá trị của câu tục ngữ: Là đạo lý giáo hóa, khuyên răn sâu sắc giúp con người gìn giữ nhân phẩm và đạo đức.</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3</a:t>
            </a:r>
            <a:r>
              <a:rPr lang="en-US" sz="2800" b="1" i="1" dirty="0">
                <a:latin typeface="Times New Roman" panose="02020603050405020304" pitchFamily="18" charset="0"/>
                <a:cs typeface="Times New Roman" panose="02020603050405020304" pitchFamily="18" charset="0"/>
              </a:rPr>
              <a:t>. C</a:t>
            </a:r>
            <a:r>
              <a:rPr lang="vi-VN" sz="2800" b="1" i="1" dirty="0">
                <a:latin typeface="Times New Roman" panose="02020603050405020304" pitchFamily="18" charset="0"/>
                <a:cs typeface="Times New Roman" panose="02020603050405020304" pitchFamily="18" charset="0"/>
              </a:rPr>
              <a:t>hủ đề kinh nghiệm về đời sống xã hội.</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11.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nên</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13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0" y="609600"/>
            <a:ext cx="9067800" cy="4524315"/>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12.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lvl="0" algn="just"/>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a:t>
            </a:r>
          </a:p>
          <a:p>
            <a:pPr lvl="0" algn="just"/>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tri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a:t>
            </a: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28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rPr>
              <a:t>BÀI 6: </a:t>
            </a:r>
            <a:r>
              <a:rPr lang="en-US" sz="1800" b="1" dirty="0">
                <a:solidFill>
                  <a:srgbClr val="FF0000"/>
                </a:solidFill>
                <a:effectLst/>
                <a:latin typeface="Times New Roman" panose="02020603050405020304" pitchFamily="18" charset="0"/>
                <a:ea typeface="Times New Roman" panose="02020603050405020304" pitchFamily="18" charset="0"/>
              </a:rPr>
              <a:t>ÔN TẬP VĂN BẢN: ĐẼO CÀY GIỮA ĐƯỜNG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dirty="0"/>
          </a:p>
        </p:txBody>
      </p:sp>
      <p:sp>
        <p:nvSpPr>
          <p:cNvPr id="6" name="TextBox 5">
            <a:extLst>
              <a:ext uri="{FF2B5EF4-FFF2-40B4-BE49-F238E27FC236}">
                <a16:creationId xmlns:a16="http://schemas.microsoft.com/office/drawing/2014/main" id="{51688C01-8B54-415D-B45B-32888781ABB8}"/>
              </a:ext>
            </a:extLst>
          </p:cNvPr>
          <p:cNvSpPr txBox="1"/>
          <p:nvPr/>
        </p:nvSpPr>
        <p:spPr>
          <a:xfrm>
            <a:off x="0" y="457200"/>
            <a:ext cx="9144000" cy="6463308"/>
          </a:xfrm>
          <a:prstGeom prst="rect">
            <a:avLst/>
          </a:prstGeom>
          <a:noFill/>
        </p:spPr>
        <p:txBody>
          <a:bodyPr wrap="square" rtlCol="0">
            <a:spAutoFit/>
          </a:bodyPr>
          <a:lstStyle/>
          <a:p>
            <a:pPr marL="0" marR="0">
              <a:spcBef>
                <a:spcPts val="0"/>
              </a:spcBef>
              <a:spcAft>
                <a:spcPts val="0"/>
              </a:spcAft>
            </a:pPr>
            <a:r>
              <a:rPr lang="vi-VN" sz="1800" b="1" dirty="0">
                <a:effectLst/>
                <a:highlight>
                  <a:srgbClr val="FF00FF"/>
                </a:highlight>
                <a:latin typeface="Times New Roman" panose="02020603050405020304" pitchFamily="18" charset="0"/>
                <a:ea typeface="Times New Roman" panose="02020603050405020304" pitchFamily="18" charset="0"/>
              </a:rPr>
              <a:t>2. Dạng Đọc Hiểu ngữ liệu SGK</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rPr>
              <a:t>PHIẾU HỌC TẬP SỐ 1</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err="1">
                <a:effectLst/>
                <a:latin typeface="Times New Roman" panose="02020603050405020304" pitchFamily="18" charset="0"/>
                <a:ea typeface="Times New Roman" panose="02020603050405020304" pitchFamily="18" charset="0"/>
              </a:rPr>
              <a:t>Xưa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có</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thợ</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mộc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dốc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hết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vốn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trong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nhà</a:t>
            </a:r>
            <a:r>
              <a:rPr lang="en-US" sz="1800" i="1" dirty="0">
                <a:effectLst/>
                <a:latin typeface="Times New Roman" panose="02020603050405020304" pitchFamily="18" charset="0"/>
                <a:ea typeface="Times New Roman" panose="02020603050405020304" pitchFamily="18" charset="0"/>
              </a:rPr>
              <a:t> ra </a:t>
            </a:r>
            <a:r>
              <a:rPr lang="en-US" sz="1800" i="1" dirty="0" err="1">
                <a:effectLst/>
                <a:latin typeface="Times New Roman" panose="02020603050405020304" pitchFamily="18" charset="0"/>
                <a:ea typeface="Times New Roman" panose="02020603050405020304" pitchFamily="18" charset="0"/>
              </a:rPr>
              <a:t>mua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gỗ</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để</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nghề</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đẽo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Cửa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hàng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anh</a:t>
            </a:r>
            <a:r>
              <a:rPr lang="en-US" sz="1800" i="1" dirty="0">
                <a:effectLst/>
                <a:latin typeface="Times New Roman" panose="02020603050405020304" pitchFamily="18" charset="0"/>
                <a:ea typeface="Times New Roman" panose="02020603050405020304" pitchFamily="18" charset="0"/>
              </a:rPr>
              <a:t> ta ở </a:t>
            </a:r>
            <a:r>
              <a:rPr lang="en-US" sz="1800" i="1" dirty="0" err="1">
                <a:effectLst/>
                <a:latin typeface="Times New Roman" panose="02020603050405020304" pitchFamily="18" charset="0"/>
                <a:ea typeface="Times New Roman" panose="02020603050405020304" pitchFamily="18" charset="0"/>
              </a:rPr>
              <a:t>ngay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bên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vệ</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đường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rPr>
              <a:t> qua, </a:t>
            </a:r>
            <a:r>
              <a:rPr lang="en-US" sz="1800" i="1" dirty="0" err="1">
                <a:effectLst/>
                <a:latin typeface="Times New Roman" panose="02020603050405020304" pitchFamily="18" charset="0"/>
                <a:ea typeface="Times New Roman" panose="02020603050405020304" pitchFamily="18" charset="0"/>
              </a:rPr>
              <a:t>kẻ</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thường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ghé</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vào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xem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anh</a:t>
            </a:r>
            <a:r>
              <a:rPr lang="en-US" sz="1800" i="1" dirty="0">
                <a:effectLst/>
                <a:latin typeface="Times New Roman" panose="02020603050405020304" pitchFamily="18" charset="0"/>
                <a:ea typeface="Times New Roman" panose="02020603050405020304" pitchFamily="18" charset="0"/>
              </a:rPr>
              <a:t> ta </a:t>
            </a:r>
            <a:r>
              <a:rPr lang="en-US" sz="1800" i="1" dirty="0" err="1">
                <a:effectLst/>
                <a:latin typeface="Times New Roman" panose="02020603050405020304" pitchFamily="18" charset="0"/>
                <a:ea typeface="Times New Roman" panose="02020603050405020304" pitchFamily="18" charset="0"/>
              </a:rPr>
              <a:t>đẽo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bắp</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cày</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err="1">
                <a:effectLst/>
                <a:latin typeface="Times New Roman" panose="02020603050405020304" pitchFamily="18" charset="0"/>
                <a:ea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hôm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ông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cụ</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nói</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Phải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đẽo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cao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cho</a:t>
            </a:r>
            <a:r>
              <a:rPr lang="en-US" sz="1800" i="1" dirty="0">
                <a:effectLst/>
                <a:latin typeface="Times New Roman" panose="02020603050405020304" pitchFamily="18" charset="0"/>
                <a:ea typeface="Times New Roman" panose="02020603050405020304" pitchFamily="18" charset="0"/>
              </a:rPr>
              <a:t> to </a:t>
            </a:r>
            <a:r>
              <a:rPr lang="en-US" sz="1800" i="1" dirty="0" err="1">
                <a:effectLst/>
                <a:latin typeface="Times New Roman" panose="02020603050405020304" pitchFamily="18" charset="0"/>
                <a:ea typeface="Times New Roman" panose="02020603050405020304" pitchFamily="18" charset="0"/>
              </a:rPr>
              <a:t>thì</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mới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dễ</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rPr>
              <a:t>Anh ta </a:t>
            </a:r>
            <a:r>
              <a:rPr lang="en-US" sz="1800" i="1" dirty="0" err="1">
                <a:effectLst/>
                <a:latin typeface="Times New Roman" panose="02020603050405020304" pitchFamily="18" charset="0"/>
                <a:ea typeface="Times New Roman" panose="02020603050405020304" pitchFamily="18" charset="0"/>
              </a:rPr>
              <a:t>cho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là</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phải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đẽo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nào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cũng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vừa</a:t>
            </a:r>
            <a:r>
              <a:rPr lang="en-US" sz="1800" i="1" dirty="0">
                <a:effectLst/>
                <a:latin typeface="Times New Roman" panose="02020603050405020304" pitchFamily="18" charset="0"/>
                <a:ea typeface="Times New Roman" panose="02020603050405020304" pitchFamily="18" charset="0"/>
              </a:rPr>
              <a:t> to, </a:t>
            </a:r>
            <a:r>
              <a:rPr lang="en-US" sz="1800" i="1" dirty="0" err="1">
                <a:effectLst/>
                <a:latin typeface="Times New Roman" panose="02020603050405020304" pitchFamily="18" charset="0"/>
                <a:ea typeface="Times New Roman" panose="02020603050405020304" pitchFamily="18" charset="0"/>
              </a:rPr>
              <a:t>vừa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cao</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err="1">
                <a:effectLst/>
                <a:latin typeface="Times New Roman" panose="02020603050405020304" pitchFamily="18" charset="0"/>
                <a:ea typeface="Times New Roman" panose="02020603050405020304" pitchFamily="18" charset="0"/>
              </a:rPr>
              <a:t>Mấy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hôm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sau</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bác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nông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dân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rẽ</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vào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nhìn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đống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lắc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đầu</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nói</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Đẽo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thế</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thì</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sao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được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Phải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đẽo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nhỏ</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hơn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thấp</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hơn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mới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dễ</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cày</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rPr>
              <a:t>Nghe </a:t>
            </a:r>
            <a:r>
              <a:rPr lang="en-US" sz="1800" i="1" dirty="0" err="1">
                <a:effectLst/>
                <a:latin typeface="Times New Roman" panose="02020603050405020304" pitchFamily="18" charset="0"/>
                <a:ea typeface="Times New Roman" panose="02020603050405020304" pitchFamily="18" charset="0"/>
              </a:rPr>
              <a:t>cũng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có</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lí</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anh</a:t>
            </a:r>
            <a:r>
              <a:rPr lang="en-US" sz="1800" i="1" dirty="0">
                <a:effectLst/>
                <a:latin typeface="Times New Roman" panose="02020603050405020304" pitchFamily="18" charset="0"/>
                <a:ea typeface="Times New Roman" panose="02020603050405020304" pitchFamily="18" charset="0"/>
              </a:rPr>
              <a:t> ta </a:t>
            </a:r>
            <a:r>
              <a:rPr lang="en-US" sz="1800" i="1" dirty="0" err="1">
                <a:effectLst/>
                <a:latin typeface="Times New Roman" panose="02020603050405020304" pitchFamily="18" charset="0"/>
                <a:ea typeface="Times New Roman" panose="02020603050405020304" pitchFamily="18" charset="0"/>
              </a:rPr>
              <a:t>liền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đẽo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vừa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nhỏ</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vừa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thấp</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Nhưng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hàng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đầy</a:t>
            </a:r>
            <a:r>
              <a:rPr lang="en-US" sz="1800" i="1" dirty="0">
                <a:effectLst/>
                <a:latin typeface="Times New Roman" panose="02020603050405020304" pitchFamily="18" charset="0"/>
                <a:ea typeface="Times New Roman" panose="02020603050405020304" pitchFamily="18" charset="0"/>
              </a:rPr>
              <a:t> ra ở </a:t>
            </a:r>
            <a:r>
              <a:rPr lang="en-US" sz="1800" i="1" dirty="0" err="1">
                <a:effectLst/>
                <a:latin typeface="Times New Roman" panose="02020603050405020304" pitchFamily="18" charset="0"/>
                <a:ea typeface="Times New Roman" panose="02020603050405020304" pitchFamily="18" charset="0"/>
              </a:rPr>
              <a:t>cửa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chẳng</a:t>
            </a:r>
            <a:r>
              <a:rPr lang="en-US" sz="1800" i="1" dirty="0">
                <a:effectLst/>
                <a:latin typeface="Times New Roman" panose="02020603050405020304" pitchFamily="18" charset="0"/>
                <a:ea typeface="Times New Roman" panose="02020603050405020304" pitchFamily="18" charset="0"/>
              </a:rPr>
              <a:t> ai </a:t>
            </a:r>
            <a:r>
              <a:rPr lang="en-US" sz="1800" i="1" dirty="0" err="1">
                <a:effectLst/>
                <a:latin typeface="Times New Roman" panose="02020603050405020304" pitchFamily="18" charset="0"/>
                <a:ea typeface="Times New Roman" panose="02020603050405020304" pitchFamily="18" charset="0"/>
              </a:rPr>
              <a:t>mua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Chợt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có</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đến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bảo</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rPr>
              <a:t>- Ở </a:t>
            </a:r>
            <a:r>
              <a:rPr lang="en-US" sz="1800" i="1" dirty="0" err="1">
                <a:effectLst/>
                <a:latin typeface="Times New Roman" panose="02020603050405020304" pitchFamily="18" charset="0"/>
                <a:ea typeface="Times New Roman" panose="02020603050405020304" pitchFamily="18" charset="0"/>
              </a:rPr>
              <a:t>miền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núi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rPr>
              <a:t> ta </a:t>
            </a:r>
            <a:r>
              <a:rPr lang="en-US" sz="1800" i="1" dirty="0" err="1">
                <a:effectLst/>
                <a:latin typeface="Times New Roman" panose="02020603050405020304" pitchFamily="18" charset="0"/>
                <a:ea typeface="Times New Roman" panose="02020603050405020304" pitchFamily="18" charset="0"/>
              </a:rPr>
              <a:t>vỡ</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hoang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toàn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bằng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voi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cả</a:t>
            </a:r>
            <a:r>
              <a:rPr lang="en-US" sz="1800" i="1" dirty="0">
                <a:effectLst/>
                <a:latin typeface="Times New Roman" panose="02020603050405020304" pitchFamily="18" charset="0"/>
                <a:ea typeface="Times New Roman" panose="02020603050405020304" pitchFamily="18" charset="0"/>
              </a:rPr>
              <a:t>. Anh </a:t>
            </a:r>
            <a:r>
              <a:rPr lang="en-US" sz="1800" i="1" dirty="0" err="1">
                <a:effectLst/>
                <a:latin typeface="Times New Roman" panose="02020603050405020304" pitchFamily="18" charset="0"/>
                <a:ea typeface="Times New Roman" panose="02020603050405020304" pitchFamily="18" charset="0"/>
              </a:rPr>
              <a:t>mau</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đẽo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cày</a:t>
            </a:r>
            <a:r>
              <a:rPr lang="en-US" sz="1800" i="1" dirty="0">
                <a:effectLst/>
                <a:latin typeface="Times New Roman" panose="02020603050405020304" pitchFamily="18" charset="0"/>
                <a:ea typeface="Times New Roman" panose="02020603050405020304" pitchFamily="18" charset="0"/>
              </a:rPr>
              <a:t> to </a:t>
            </a:r>
            <a:r>
              <a:rPr lang="en-US" sz="1800" i="1" dirty="0" err="1">
                <a:effectLst/>
                <a:latin typeface="Times New Roman" panose="02020603050405020304" pitchFamily="18" charset="0"/>
                <a:ea typeface="Times New Roman" panose="02020603050405020304" pitchFamily="18" charset="0"/>
              </a:rPr>
              <a:t>gấp</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đôi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gấp</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như</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thế</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thì</a:t>
            </a:r>
            <a:r>
              <a:rPr lang="en-US" sz="1800" i="1" dirty="0">
                <a:effectLst/>
                <a:latin typeface="Times New Roman" panose="02020603050405020304" pitchFamily="18" charset="0"/>
                <a:ea typeface="Times New Roman" panose="02020603050405020304" pitchFamily="18" charset="0"/>
              </a:rPr>
              <a:t> bao </a:t>
            </a:r>
            <a:r>
              <a:rPr lang="en-US" sz="1800" i="1" dirty="0" err="1">
                <a:effectLst/>
                <a:latin typeface="Times New Roman" panose="02020603050405020304" pitchFamily="18" charset="0"/>
                <a:ea typeface="Times New Roman" panose="02020603050405020304" pitchFamily="18" charset="0"/>
              </a:rPr>
              <a:t>nhiêu</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bán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cũng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hết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hồ</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mà</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lãi</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rPr>
              <a:t>Nghe </a:t>
            </a:r>
            <a:r>
              <a:rPr lang="en-US" sz="1800" i="1" dirty="0" err="1">
                <a:effectLst/>
                <a:latin typeface="Times New Roman" panose="02020603050405020304" pitchFamily="18" charset="0"/>
                <a:ea typeface="Times New Roman" panose="02020603050405020304" pitchFamily="18" charset="0"/>
              </a:rPr>
              <a:t>nói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được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nhiều</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lãi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anh</a:t>
            </a:r>
            <a:r>
              <a:rPr lang="en-US" sz="1800" i="1" dirty="0">
                <a:effectLst/>
                <a:latin typeface="Times New Roman" panose="02020603050405020304" pitchFamily="18" charset="0"/>
                <a:ea typeface="Times New Roman" panose="02020603050405020304" pitchFamily="18" charset="0"/>
              </a:rPr>
              <a:t> ta </a:t>
            </a:r>
            <a:r>
              <a:rPr lang="en-US" sz="1800" i="1" dirty="0" err="1">
                <a:effectLst/>
                <a:latin typeface="Times New Roman" panose="02020603050405020304" pitchFamily="18" charset="0"/>
                <a:ea typeface="Times New Roman" panose="02020603050405020304" pitchFamily="18" charset="0"/>
              </a:rPr>
              <a:t>đem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hết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số</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gỗ</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của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nhà</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còn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đẽo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toàn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loại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để</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voi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Nhưng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ngày</a:t>
            </a:r>
            <a:r>
              <a:rPr lang="en-US" sz="1800" i="1" dirty="0">
                <a:effectLst/>
                <a:latin typeface="Times New Roman" panose="02020603050405020304" pitchFamily="18" charset="0"/>
                <a:ea typeface="Times New Roman" panose="02020603050405020304" pitchFamily="18" charset="0"/>
              </a:rPr>
              <a:t> qua, </a:t>
            </a:r>
            <a:r>
              <a:rPr lang="en-US" sz="1800" i="1" dirty="0" err="1">
                <a:effectLst/>
                <a:latin typeface="Times New Roman" panose="02020603050405020304" pitchFamily="18" charset="0"/>
                <a:ea typeface="Times New Roman" panose="02020603050405020304" pitchFamily="18" charset="0"/>
              </a:rPr>
              <a:t>tháng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chẳng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thấy</a:t>
            </a:r>
            <a:r>
              <a:rPr lang="en-US" sz="1800" i="1" dirty="0">
                <a:effectLst/>
                <a:latin typeface="Times New Roman" panose="02020603050405020304" pitchFamily="18" charset="0"/>
                <a:ea typeface="Times New Roman" panose="02020603050405020304" pitchFamily="18" charset="0"/>
              </a:rPr>
              <a:t> ai </a:t>
            </a:r>
            <a:r>
              <a:rPr lang="en-US" sz="1800" i="1" dirty="0" err="1">
                <a:effectLst/>
                <a:latin typeface="Times New Roman" panose="02020603050405020304" pitchFamily="18" charset="0"/>
                <a:ea typeface="Times New Roman" panose="02020603050405020304" pitchFamily="18" charset="0"/>
              </a:rPr>
              <a:t>đến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mua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voi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của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anh</a:t>
            </a:r>
            <a:r>
              <a:rPr lang="en-US" sz="1800" i="1" dirty="0">
                <a:effectLst/>
                <a:latin typeface="Times New Roman" panose="02020603050405020304" pitchFamily="18" charset="0"/>
                <a:ea typeface="Times New Roman" panose="02020603050405020304" pitchFamily="18" charset="0"/>
              </a:rPr>
              <a:t> ta </a:t>
            </a:r>
            <a:r>
              <a:rPr lang="en-US" sz="1800" i="1" dirty="0" err="1">
                <a:effectLst/>
                <a:latin typeface="Times New Roman" panose="02020603050405020304" pitchFamily="18" charset="0"/>
                <a:ea typeface="Times New Roman" panose="02020603050405020304" pitchFamily="18" charset="0"/>
              </a:rPr>
              <a:t>cả</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Thế</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là</a:t>
            </a:r>
            <a:r>
              <a:rPr lang="en-US" sz="1800" i="1" dirty="0">
                <a:effectLst/>
                <a:latin typeface="Times New Roman" panose="02020603050405020304" pitchFamily="18" charset="0"/>
                <a:ea typeface="Times New Roman" panose="02020603050405020304" pitchFamily="18" charset="0"/>
              </a:rPr>
              <a:t> bao </a:t>
            </a:r>
            <a:r>
              <a:rPr lang="en-US" sz="1800" i="1" dirty="0" err="1">
                <a:effectLst/>
                <a:latin typeface="Times New Roman" panose="02020603050405020304" pitchFamily="18" charset="0"/>
                <a:ea typeface="Times New Roman" panose="02020603050405020304" pitchFamily="18" charset="0"/>
              </a:rPr>
              <a:t>nhiêu</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gỗ</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anh</a:t>
            </a:r>
            <a:r>
              <a:rPr lang="en-US" sz="1800" i="1" dirty="0">
                <a:effectLst/>
                <a:latin typeface="Times New Roman" panose="02020603050405020304" pitchFamily="18" charset="0"/>
                <a:ea typeface="Times New Roman" panose="02020603050405020304" pitchFamily="18" charset="0"/>
              </a:rPr>
              <a:t> ta </a:t>
            </a:r>
            <a:r>
              <a:rPr lang="en-US" sz="1800" i="1" dirty="0" err="1">
                <a:effectLst/>
                <a:latin typeface="Times New Roman" panose="02020603050405020304" pitchFamily="18" charset="0"/>
                <a:ea typeface="Times New Roman" panose="02020603050405020304" pitchFamily="18" charset="0"/>
              </a:rPr>
              <a:t>đẽo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hỏng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hết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thì</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bé</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quá</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thì</a:t>
            </a:r>
            <a:r>
              <a:rPr lang="en-US" sz="1800" i="1" dirty="0">
                <a:effectLst/>
                <a:latin typeface="Times New Roman" panose="02020603050405020304" pitchFamily="18" charset="0"/>
                <a:ea typeface="Times New Roman" panose="02020603050405020304" pitchFamily="18" charset="0"/>
              </a:rPr>
              <a:t> to </a:t>
            </a:r>
            <a:r>
              <a:rPr lang="en-US" sz="1800" i="1" dirty="0" err="1">
                <a:effectLst/>
                <a:latin typeface="Times New Roman" panose="02020603050405020304" pitchFamily="18" charset="0"/>
                <a:ea typeface="Times New Roman" panose="02020603050405020304" pitchFamily="18" charset="0"/>
              </a:rPr>
              <a:t>quá</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Vốn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liếng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đời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nhà</a:t>
            </a:r>
            <a:r>
              <a:rPr lang="en-US" sz="1800" i="1" dirty="0">
                <a:effectLst/>
                <a:latin typeface="Times New Roman" panose="02020603050405020304" pitchFamily="18" charset="0"/>
                <a:ea typeface="Times New Roman" panose="02020603050405020304" pitchFamily="18" charset="0"/>
              </a:rPr>
              <a:t> ma. Khi </a:t>
            </a:r>
            <a:r>
              <a:rPr lang="en-US" sz="1800" i="1" dirty="0" err="1">
                <a:effectLst/>
                <a:latin typeface="Times New Roman" panose="02020603050405020304" pitchFamily="18" charset="0"/>
                <a:ea typeface="Times New Roman" panose="02020603050405020304" pitchFamily="18" charset="0"/>
              </a:rPr>
              <a:t>anh</a:t>
            </a:r>
            <a:r>
              <a:rPr lang="en-US" sz="1800" i="1" dirty="0">
                <a:effectLst/>
                <a:latin typeface="Times New Roman" panose="02020603050405020304" pitchFamily="18" charset="0"/>
                <a:ea typeface="Times New Roman" panose="02020603050405020304" pitchFamily="18" charset="0"/>
              </a:rPr>
              <a:t> ta </a:t>
            </a:r>
            <a:r>
              <a:rPr lang="en-US" sz="1800" i="1" dirty="0" err="1">
                <a:effectLst/>
                <a:latin typeface="Times New Roman" panose="02020603050405020304" pitchFamily="18" charset="0"/>
                <a:ea typeface="Times New Roman" panose="02020603050405020304" pitchFamily="18" charset="0"/>
              </a:rPr>
              <a:t>biết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cả</a:t>
            </a:r>
            <a:r>
              <a:rPr lang="en-US" sz="1800" i="1" dirty="0">
                <a:effectLst/>
                <a:latin typeface="Times New Roman" panose="02020603050405020304" pitchFamily="18" charset="0"/>
                <a:ea typeface="Times New Roman" panose="02020603050405020304" pitchFamily="18" charset="0"/>
              </a:rPr>
              <a:t> tin </a:t>
            </a:r>
            <a:r>
              <a:rPr lang="en-US" sz="1800" i="1" dirty="0" err="1">
                <a:effectLst/>
                <a:latin typeface="Times New Roman" panose="02020603050405020304" pitchFamily="18" charset="0"/>
                <a:ea typeface="Times New Roman" panose="02020603050405020304" pitchFamily="18" charset="0"/>
              </a:rPr>
              <a:t>là</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thì</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đã</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quá</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muộn</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a:t>
            </a:r>
            <a:r>
              <a:rPr lang="en-US" sz="1800" i="1" dirty="0" err="1">
                <a:effectLst/>
                <a:latin typeface="Times New Roman" panose="02020603050405020304" pitchFamily="18" charset="0"/>
                <a:ea typeface="Times New Roman" panose="02020603050405020304" pitchFamily="18" charset="0"/>
              </a:rPr>
              <a:t>Đẽo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giữa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đường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theo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Trương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Chính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Sgk</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Ngữ</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văn</a:t>
            </a:r>
            <a:r>
              <a:rPr lang="en-US" sz="1800" i="1" dirty="0">
                <a:effectLst/>
                <a:latin typeface="Times New Roman" panose="02020603050405020304" pitchFamily="18" charset="0"/>
                <a:ea typeface="Times New Roman" panose="02020603050405020304" pitchFamily="18" charset="0"/>
              </a:rPr>
              <a:t> 6 </a:t>
            </a:r>
            <a:r>
              <a:rPr lang="en-US" sz="1800" i="1" dirty="0" err="1">
                <a:effectLst/>
                <a:latin typeface="Times New Roman" panose="02020603050405020304" pitchFamily="18" charset="0"/>
                <a:ea typeface="Times New Roman" panose="02020603050405020304" pitchFamily="18" charset="0"/>
              </a:rPr>
              <a:t>tập</a:t>
            </a:r>
            <a:r>
              <a:rPr lang="en-US" sz="1800" i="1" dirty="0">
                <a:effectLst/>
                <a:latin typeface="Times New Roman" panose="02020603050405020304" pitchFamily="18" charset="0"/>
                <a:ea typeface="Times New Roman" panose="02020603050405020304" pitchFamily="18" charset="0"/>
              </a:rPr>
              <a:t> I, NXBGD)</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rPr>
              <a:t>Câu</a:t>
            </a:r>
            <a:r>
              <a:rPr lang="en-US" sz="1800" b="1" dirty="0">
                <a:effectLst/>
                <a:latin typeface="Times New Roman" panose="02020603050405020304" pitchFamily="18" charset="0"/>
                <a:ea typeface="Times New Roman" panose="02020603050405020304" pitchFamily="18" charset="0"/>
              </a:rPr>
              <a:t> 1.</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loại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gì</a:t>
            </a:r>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pt-BR" sz="1800" b="1" dirty="0">
                <a:effectLst/>
                <a:latin typeface="Times New Roman" panose="02020603050405020304" pitchFamily="18" charset="0"/>
                <a:ea typeface="Times New Roman" panose="02020603050405020304" pitchFamily="18" charset="0"/>
              </a:rPr>
              <a:t>Câu 2</a:t>
            </a:r>
            <a:r>
              <a:rPr lang="pt-BR" sz="1800" dirty="0">
                <a:effectLst/>
                <a:latin typeface="Times New Roman" panose="02020603050405020304" pitchFamily="18" charset="0"/>
                <a:ea typeface="Times New Roman" panose="02020603050405020304" pitchFamily="18" charset="0"/>
              </a:rPr>
              <a:t>. Em hiểu thế nào là “cả tin”?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1800" b="1" dirty="0">
                <a:effectLst/>
                <a:latin typeface="Times New Roman" panose="02020603050405020304" pitchFamily="18" charset="0"/>
                <a:ea typeface="Times New Roman" panose="02020603050405020304" pitchFamily="18" charset="0"/>
              </a:rPr>
              <a:t>Câu 3</a:t>
            </a:r>
            <a:r>
              <a:rPr lang="pt-BR" sz="1800" dirty="0">
                <a:effectLst/>
                <a:latin typeface="Times New Roman" panose="02020603050405020304" pitchFamily="18" charset="0"/>
                <a:ea typeface="Times New Roman" panose="02020603050405020304" pitchFamily="18" charset="0"/>
              </a:rPr>
              <a:t>. Tại sao vốn liếng của anh thợ mộc lại “đi đời nhà ma”? </a:t>
            </a:r>
            <a:endParaRPr lang="en-US" sz="1800" dirty="0">
              <a:effectLst/>
              <a:latin typeface="Times New Roman" panose="02020603050405020304" pitchFamily="18" charset="0"/>
              <a:ea typeface="Times New Roman" panose="02020603050405020304" pitchFamily="18" charset="0"/>
            </a:endParaRPr>
          </a:p>
          <a:p>
            <a:r>
              <a:rPr lang="pt-BR" sz="1800" b="1" dirty="0">
                <a:effectLst/>
                <a:latin typeface="Times New Roman" panose="02020603050405020304" pitchFamily="18" charset="0"/>
                <a:ea typeface="Times New Roman" panose="02020603050405020304" pitchFamily="18" charset="0"/>
              </a:rPr>
              <a:t>Câu 4</a:t>
            </a:r>
            <a:r>
              <a:rPr lang="pt-BR" sz="1800" dirty="0">
                <a:effectLst/>
                <a:latin typeface="Times New Roman" panose="02020603050405020304" pitchFamily="18" charset="0"/>
                <a:ea typeface="Times New Roman" panose="02020603050405020304" pitchFamily="18" charset="0"/>
              </a:rPr>
              <a:t>. Nếu là anh thợ mộc, em sẽ làm gì khi nghe những lời mách bảo như trong truyện? Bài học em rút ra từ truyện trên là gì? </a:t>
            </a:r>
            <a:endParaRPr lang="en-US" dirty="0"/>
          </a:p>
        </p:txBody>
      </p:sp>
    </p:spTree>
    <p:extLst>
      <p:ext uri="{BB962C8B-B14F-4D97-AF65-F5344CB8AC3E}">
        <p14:creationId xmlns:p14="http://schemas.microsoft.com/office/powerpoint/2010/main" val="13536861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6186309"/>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13. </a:t>
            </a:r>
            <a:r>
              <a:rPr lang="en-US" sz="2800" b="1" dirty="0" err="1">
                <a:latin typeface="Times New Roman" panose="02020603050405020304" pitchFamily="18" charset="0"/>
                <a:cs typeface="Times New Roman" panose="02020603050405020304" pitchFamily="18" charset="0"/>
              </a:rPr>
              <a:t>Muốn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chớ</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Đây là câu tục ngữ có ý nhắc nhở và khuyên nhủ của người xưa về cách sống và làm việc ở đời. “Lành nghề” là từ ngữ ý chỉ sự thành thạo, giỏi giang đối với một công việc, một ngành nghề hay rộng hơn là một lĩnh vực nào đó. “Nề” là không né tránh, không ngại, cố gắng và chịu khó. Còn “học hỏi” là việc tiếp thu, học tập và rèn luyện để trau dồi vốn tri thức, nâng cao năng lực của bản thân.</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ham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36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5878532"/>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13. </a:t>
            </a:r>
            <a:r>
              <a:rPr lang="en-US" sz="2400" b="1" dirty="0" err="1">
                <a:latin typeface="Times New Roman" panose="02020603050405020304" pitchFamily="18" charset="0"/>
                <a:cs typeface="Times New Roman" panose="02020603050405020304" pitchFamily="18" charset="0"/>
              </a:rPr>
              <a:t>Muốn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chớ</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endParaRPr lang="en-US" sz="24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thiếu</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4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4" name="TextBox 3">
            <a:extLst>
              <a:ext uri="{FF2B5EF4-FFF2-40B4-BE49-F238E27FC236}">
                <a16:creationId xmlns:a16="http://schemas.microsoft.com/office/drawing/2014/main" id="{307DFB63-972A-4FD1-B10E-6339AB8E16D4}"/>
              </a:ext>
            </a:extLst>
          </p:cNvPr>
          <p:cNvSpPr txBox="1"/>
          <p:nvPr/>
        </p:nvSpPr>
        <p:spPr>
          <a:xfrm>
            <a:off x="0" y="609600"/>
            <a:ext cx="9067800" cy="4524315"/>
          </a:xfrm>
          <a:prstGeom prst="rect">
            <a:avLst/>
          </a:prstGeom>
          <a:noFill/>
        </p:spPr>
        <p:txBody>
          <a:bodyPr wrap="square" rtlCol="0">
            <a:spAutoFit/>
          </a:bodyPr>
          <a:lstStyle/>
          <a:p>
            <a:pPr marL="0" marR="0" algn="just">
              <a:spcBef>
                <a:spcPts val="0"/>
              </a:spcBef>
              <a:spcAft>
                <a:spcPts val="0"/>
              </a:spcAft>
            </a:pPr>
            <a:r>
              <a:rPr lang="en-US" sz="3600" b="1" dirty="0" err="1">
                <a:solidFill>
                  <a:srgbClr val="000000"/>
                </a:solidFill>
                <a:effectLst/>
                <a:latin typeface="Times New Roman" panose="02020603050405020304" pitchFamily="18" charset="0"/>
                <a:ea typeface="Times New Roman" panose="02020603050405020304" pitchFamily="18" charset="0"/>
              </a:rPr>
              <a:t>Câu</a:t>
            </a:r>
            <a:r>
              <a:rPr lang="en-US" sz="3600" b="1" dirty="0">
                <a:solidFill>
                  <a:srgbClr val="000000"/>
                </a:solidFill>
                <a:effectLst/>
                <a:latin typeface="Times New Roman" panose="02020603050405020304" pitchFamily="18" charset="0"/>
                <a:ea typeface="Times New Roman" panose="02020603050405020304" pitchFamily="18" charset="0"/>
              </a:rPr>
              <a:t> 14. </a:t>
            </a:r>
            <a:r>
              <a:rPr lang="en-US" sz="3600" b="1" dirty="0" err="1">
                <a:solidFill>
                  <a:srgbClr val="000000"/>
                </a:solidFill>
                <a:effectLst/>
                <a:latin typeface="Times New Roman" panose="02020603050405020304" pitchFamily="18" charset="0"/>
                <a:ea typeface="Times New Roman" panose="02020603050405020304" pitchFamily="18" charset="0"/>
              </a:rPr>
              <a:t>Ăn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quả</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nhớ</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kẻ</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trồng</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cây</a:t>
            </a:r>
            <a:endParaRPr lang="en-US" sz="36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300"/>
              <a:buFont typeface="Times New Roman" panose="02020603050405020304" pitchFamily="18" charset="0"/>
              <a:buChar char="-"/>
            </a:pPr>
            <a:r>
              <a:rPr lang="vi-VN" sz="3600" dirty="0">
                <a:solidFill>
                  <a:srgbClr val="202124"/>
                </a:solidFill>
                <a:effectLst/>
                <a:latin typeface="Times New Roman" panose="02020603050405020304" pitchFamily="18" charset="0"/>
                <a:ea typeface="Times New Roman" panose="02020603050405020304" pitchFamily="18" charset="0"/>
              </a:rPr>
              <a:t>Nghĩa đen: Khi được ăn quả ngọt, cần nhớ đến người trồng cây, chăm sóc để tạo ra chúng. </a:t>
            </a:r>
            <a:endParaRPr lang="en-US" sz="3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600" dirty="0">
                <a:solidFill>
                  <a:srgbClr val="202124"/>
                </a:solidFill>
                <a:effectLst/>
                <a:latin typeface="Times New Roman" panose="02020603050405020304" pitchFamily="18" charset="0"/>
                <a:ea typeface="Times New Roman" panose="02020603050405020304" pitchFamily="18" charset="0"/>
              </a:rPr>
              <a:t>- </a:t>
            </a:r>
            <a:r>
              <a:rPr lang="vi-VN" sz="3600" dirty="0">
                <a:solidFill>
                  <a:srgbClr val="202124"/>
                </a:solidFill>
                <a:effectLst/>
                <a:latin typeface="Times New Roman" panose="02020603050405020304" pitchFamily="18" charset="0"/>
                <a:ea typeface="Times New Roman" panose="02020603050405020304" pitchFamily="18" charset="0"/>
              </a:rPr>
              <a:t>Nghĩa bóng: Nhắc nhở con người phải có lòng biết ơn, có nhớ đến người đã giúp đỡ ta trong lúc khó khăn hoạn nạn.</a:t>
            </a:r>
            <a:endParaRPr lang="en-US" sz="3600" dirty="0">
              <a:effectLst/>
              <a:latin typeface="Times New Roman" panose="02020603050405020304" pitchFamily="18" charset="0"/>
              <a:ea typeface="Times New Roman" panose="02020603050405020304" pitchFamily="18" charset="0"/>
            </a:endParaRPr>
          </a:p>
          <a:p>
            <a:endParaRPr lang="en-US" sz="3600" dirty="0"/>
          </a:p>
        </p:txBody>
      </p:sp>
    </p:spTree>
    <p:extLst>
      <p:ext uri="{BB962C8B-B14F-4D97-AF65-F5344CB8AC3E}">
        <p14:creationId xmlns:p14="http://schemas.microsoft.com/office/powerpoint/2010/main" val="2646475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7294305"/>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15.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nên</a:t>
            </a:r>
            <a:r>
              <a:rPr lang="en-US" sz="2400" b="1" dirty="0">
                <a:latin typeface="Times New Roman" panose="02020603050405020304" pitchFamily="18" charset="0"/>
                <a:cs typeface="Times New Roman" panose="02020603050405020304" pitchFamily="18" charset="0"/>
              </a:rPr>
              <a:t> non</a:t>
            </a: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Ba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núi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Nghĩa đen: Nếu chỉ có một cái cây nhỏ bé thì sẽ không làm nên khu rừng rộng lớn.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Nghĩa bóng:</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“Ba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lớn</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=&gt; Như vậy, câu tục ngữ trên đề cao vai trò của sự đoàn kết trong cuộc sống.</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Một cây làm chẳng nên non ba cây chụm lại nên hòn núi cao - Từ xưa đến nay ông cha ta đã sử dụng câu tục ngữ này để dạy con cháu đức tính đoàn kết, tương trợ lẫn nhau thì mới hoàn thành được việc lớn. Từ lâu tinh thần đoàn kết từ lâu đã thấm nhuần tư tưởng của người dân Việt Nam, chính vì vậy mà trải qua bao cuộc chiến chống giặc ngoại xâm nhân dân ta đều có thể đánh tan kẻ thù bảo vệ nền độc lập tự chủ của nước nhà.</a:t>
            </a:r>
            <a:endParaRPr lang="en-US" sz="2400"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44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600164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ngoài</a:t>
            </a:r>
            <a:r>
              <a:rPr lang="en-US" sz="2400" b="1" dirty="0">
                <a:latin typeface="Times New Roman" panose="02020603050405020304" pitchFamily="18" charset="0"/>
                <a:cs typeface="Times New Roman" panose="02020603050405020304" pitchFamily="18" charset="0"/>
              </a:rPr>
              <a:t> SGK</a:t>
            </a:r>
            <a:endParaRPr lang="en-US" sz="2400" dirty="0">
              <a:latin typeface="Times New Roman" panose="02020603050405020304" pitchFamily="18" charset="0"/>
              <a:cs typeface="Times New Roman" panose="02020603050405020304" pitchFamily="18" charset="0"/>
            </a:endParaRPr>
          </a:p>
          <a:p>
            <a:pPr algn="ctr"/>
            <a:r>
              <a:rPr lang="pt-BR" sz="2400" b="1" dirty="0">
                <a:latin typeface="Times New Roman" panose="02020603050405020304" pitchFamily="18" charset="0"/>
                <a:cs typeface="Times New Roman" panose="02020603050405020304" pitchFamily="18" charset="0"/>
              </a:rPr>
              <a:t>PHIẾU HỌC TẬP SỐ 1</a:t>
            </a:r>
            <a:endParaRPr lang="en-US" sz="2400" dirty="0">
              <a:latin typeface="Times New Roman" panose="02020603050405020304" pitchFamily="18" charset="0"/>
              <a:cs typeface="Times New Roman" panose="02020603050405020304" pitchFamily="18" charset="0"/>
            </a:endParaRPr>
          </a:p>
          <a:p>
            <a:r>
              <a:rPr lang="nb-NO" sz="2400" b="1" dirty="0">
                <a:latin typeface="Times New Roman" panose="02020603050405020304" pitchFamily="18" charset="0"/>
                <a:cs typeface="Times New Roman" panose="02020603050405020304" pitchFamily="18" charset="0"/>
              </a:rPr>
              <a:t>Đọc ngữ liệu sau và trả lời các câu hỏi bên dưới:</a:t>
            </a:r>
            <a:endParaRPr lang="en-US" sz="2400" dirty="0">
              <a:latin typeface="Times New Roman" panose="02020603050405020304" pitchFamily="18" charset="0"/>
              <a:cs typeface="Times New Roman" panose="02020603050405020304" pitchFamily="18" charset="0"/>
            </a:endParaRPr>
          </a:p>
          <a:p>
            <a:r>
              <a:rPr lang="nb-NO" sz="2400" i="1" dirty="0">
                <a:latin typeface="Times New Roman" panose="02020603050405020304" pitchFamily="18" charset="0"/>
                <a:cs typeface="Times New Roman" panose="02020603050405020304" pitchFamily="18" charset="0"/>
              </a:rPr>
              <a:t>- Tấc đất tấc vàng</a:t>
            </a:r>
            <a:endParaRPr lang="en-US" sz="2400" dirty="0">
              <a:latin typeface="Times New Roman" panose="02020603050405020304" pitchFamily="18" charset="0"/>
              <a:cs typeface="Times New Roman" panose="02020603050405020304" pitchFamily="18" charset="0"/>
            </a:endParaRPr>
          </a:p>
          <a:p>
            <a:r>
              <a:rPr lang="nb-NO" sz="2400" i="1" dirty="0">
                <a:latin typeface="Times New Roman" panose="02020603050405020304" pitchFamily="18" charset="0"/>
                <a:cs typeface="Times New Roman" panose="02020603050405020304" pitchFamily="18" charset="0"/>
              </a:rPr>
              <a:t>- Ráng mỡ gà, có nhà thì giữ</a:t>
            </a:r>
            <a:endParaRPr lang="en-US" sz="2400" dirty="0">
              <a:latin typeface="Times New Roman" panose="02020603050405020304" pitchFamily="18" charset="0"/>
              <a:cs typeface="Times New Roman" panose="02020603050405020304" pitchFamily="18" charset="0"/>
            </a:endParaRPr>
          </a:p>
          <a:p>
            <a:r>
              <a:rPr lang="nb-NO" sz="2400" i="1" dirty="0">
                <a:latin typeface="Times New Roman" panose="02020603050405020304" pitchFamily="18" charset="0"/>
                <a:cs typeface="Times New Roman" panose="02020603050405020304" pitchFamily="18" charset="0"/>
              </a:rPr>
              <a:t>- Mau sao thì nắng, vắng sao thì mưa</a:t>
            </a:r>
            <a:endParaRPr lang="en-US" sz="2400" dirty="0">
              <a:latin typeface="Times New Roman" panose="02020603050405020304" pitchFamily="18" charset="0"/>
              <a:cs typeface="Times New Roman" panose="02020603050405020304" pitchFamily="18" charset="0"/>
            </a:endParaRPr>
          </a:p>
          <a:p>
            <a:r>
              <a:rPr lang="nb-NO" sz="2400" i="1" dirty="0">
                <a:latin typeface="Times New Roman" panose="02020603050405020304" pitchFamily="18" charset="0"/>
                <a:cs typeface="Times New Roman" panose="02020603050405020304" pitchFamily="18" charset="0"/>
              </a:rPr>
              <a:t>- Tháng hai trồng cà, tháng ba trồng đỗ</a:t>
            </a:r>
            <a:endParaRPr lang="en-US" sz="2400" dirty="0">
              <a:latin typeface="Times New Roman" panose="02020603050405020304" pitchFamily="18" charset="0"/>
              <a:cs typeface="Times New Roman" panose="02020603050405020304" pitchFamily="18" charset="0"/>
            </a:endParaRPr>
          </a:p>
          <a:p>
            <a:r>
              <a:rPr lang="nb-NO" sz="2400" i="1" dirty="0">
                <a:latin typeface="Times New Roman" panose="02020603050405020304" pitchFamily="18" charset="0"/>
                <a:cs typeface="Times New Roman" panose="02020603050405020304" pitchFamily="18" charset="0"/>
              </a:rPr>
              <a:t>                                                                 (Ngữ văn 7- tập 2)</a:t>
            </a:r>
            <a:endParaRPr lang="en-US" sz="2400" dirty="0">
              <a:latin typeface="Times New Roman" panose="02020603050405020304" pitchFamily="18" charset="0"/>
              <a:cs typeface="Times New Roman" panose="02020603050405020304" pitchFamily="18" charset="0"/>
            </a:endParaRPr>
          </a:p>
          <a:p>
            <a:r>
              <a:rPr lang="nb-NO" sz="2400" b="1" dirty="0">
                <a:latin typeface="Times New Roman" panose="02020603050405020304" pitchFamily="18" charset="0"/>
                <a:cs typeface="Times New Roman" panose="02020603050405020304" pitchFamily="18" charset="0"/>
              </a:rPr>
              <a:t>Câu 1</a:t>
            </a:r>
            <a:r>
              <a:rPr lang="nb-NO" sz="2400" dirty="0">
                <a:latin typeface="Times New Roman" panose="02020603050405020304" pitchFamily="18" charset="0"/>
                <a:cs typeface="Times New Roman" panose="02020603050405020304" pitchFamily="18" charset="0"/>
              </a:rPr>
              <a:t>: Xác định thể loại và phương thức biểu đạt chính của những câu trên. Trình bày khái niệm thể loại đó</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nb-NO" sz="2400" b="1" dirty="0">
                <a:latin typeface="Times New Roman" panose="02020603050405020304" pitchFamily="18" charset="0"/>
                <a:cs typeface="Times New Roman" panose="02020603050405020304" pitchFamily="18" charset="0"/>
              </a:rPr>
              <a:t>Câu 2</a:t>
            </a:r>
            <a:r>
              <a:rPr lang="nb-NO" sz="2400" dirty="0">
                <a:latin typeface="Times New Roman" panose="02020603050405020304" pitchFamily="18" charset="0"/>
                <a:cs typeface="Times New Roman" panose="02020603050405020304" pitchFamily="18" charset="0"/>
              </a:rPr>
              <a:t>: Liệt kê những phép tu từ được sử dụng trong ngữ liệu.</a:t>
            </a:r>
            <a:endParaRPr lang="en-US" sz="2400" dirty="0">
              <a:latin typeface="Times New Roman" panose="02020603050405020304" pitchFamily="18" charset="0"/>
              <a:cs typeface="Times New Roman" panose="02020603050405020304" pitchFamily="18" charset="0"/>
            </a:endParaRPr>
          </a:p>
          <a:p>
            <a:r>
              <a:rPr lang="nb-NO" sz="2400" b="1" dirty="0">
                <a:latin typeface="Times New Roman" panose="02020603050405020304" pitchFamily="18" charset="0"/>
                <a:cs typeface="Times New Roman" panose="02020603050405020304" pitchFamily="18" charset="0"/>
              </a:rPr>
              <a:t>Câu 3</a:t>
            </a:r>
            <a:r>
              <a:rPr lang="nb-NO" sz="2400" dirty="0">
                <a:latin typeface="Times New Roman" panose="02020603050405020304" pitchFamily="18" charset="0"/>
                <a:cs typeface="Times New Roman" panose="02020603050405020304" pitchFamily="18" charset="0"/>
              </a:rPr>
              <a:t>: Trong những câu trên, câu nào là câu rút gọn và rút gọn thành phần nào?</a:t>
            </a:r>
            <a:endParaRPr lang="en-US" sz="2400" dirty="0">
              <a:latin typeface="Times New Roman" panose="02020603050405020304" pitchFamily="18" charset="0"/>
              <a:cs typeface="Times New Roman" panose="02020603050405020304" pitchFamily="18" charset="0"/>
            </a:endParaRPr>
          </a:p>
          <a:p>
            <a:r>
              <a:rPr lang="nb-NO" sz="2400" b="1" dirty="0">
                <a:latin typeface="Times New Roman" panose="02020603050405020304" pitchFamily="18" charset="0"/>
                <a:cs typeface="Times New Roman" panose="02020603050405020304" pitchFamily="18" charset="0"/>
              </a:rPr>
              <a:t>Câu 4</a:t>
            </a:r>
            <a:r>
              <a:rPr lang="nb-NO" sz="2400" dirty="0">
                <a:latin typeface="Times New Roman" panose="02020603050405020304" pitchFamily="18" charset="0"/>
                <a:cs typeface="Times New Roman" panose="02020603050405020304" pitchFamily="18" charset="0"/>
              </a:rPr>
              <a:t>: Giải thích ý nghĩa câu: </a:t>
            </a:r>
            <a:r>
              <a:rPr lang="vi-VN" sz="2400" dirty="0">
                <a:latin typeface="Times New Roman" panose="02020603050405020304" pitchFamily="18" charset="0"/>
                <a:cs typeface="Times New Roman" panose="02020603050405020304" pitchFamily="18" charset="0"/>
              </a:rPr>
              <a:t>“</a:t>
            </a:r>
            <a:r>
              <a:rPr lang="nb-NO" sz="2400" dirty="0">
                <a:latin typeface="Times New Roman" panose="02020603050405020304" pitchFamily="18" charset="0"/>
                <a:cs typeface="Times New Roman" panose="02020603050405020304" pitchFamily="18" charset="0"/>
              </a:rPr>
              <a:t>Ráng mỡ gà, có nhà thì giữ</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nb-NO" sz="2400" b="1" dirty="0">
                <a:latin typeface="Times New Roman" panose="02020603050405020304" pitchFamily="18" charset="0"/>
                <a:cs typeface="Times New Roman" panose="02020603050405020304" pitchFamily="18" charset="0"/>
              </a:rPr>
              <a:t>Câu 5</a:t>
            </a:r>
            <a:r>
              <a:rPr lang="nb-NO" sz="2400" dirty="0">
                <a:latin typeface="Times New Roman" panose="02020603050405020304" pitchFamily="18" charset="0"/>
                <a:cs typeface="Times New Roman" panose="02020603050405020304" pitchFamily="18" charset="0"/>
              </a:rPr>
              <a:t>: Tìm trong chương trình một câu em đã học có cùng thể loại và ý nghĩa với câu em vừa giải thích</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6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fade">
                                      <p:cBhvr>
                                        <p:cTn id="17" dur="500"/>
                                        <p:tgtEl>
                                          <p:spTgt spid="3">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6186309"/>
          </a:xfrm>
          <a:prstGeom prst="rect">
            <a:avLst/>
          </a:prstGeom>
          <a:noFill/>
        </p:spPr>
        <p:txBody>
          <a:bodyPr wrap="square" rtlCol="0">
            <a:spAutoFit/>
          </a:bodyPr>
          <a:lstStyle/>
          <a:p>
            <a:pPr algn="ctr"/>
            <a:r>
              <a:rPr lang="vi-VN" sz="2800" b="1" dirty="0">
                <a:latin typeface="Times New Roman" panose="02020603050405020304" pitchFamily="18" charset="0"/>
                <a:cs typeface="Times New Roman" panose="02020603050405020304" pitchFamily="18" charset="0"/>
              </a:rPr>
              <a:t>Gợi ý trả lời</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1: </a:t>
            </a:r>
            <a:r>
              <a:rPr lang="vi-VN" sz="2800" dirty="0">
                <a:latin typeface="Times New Roman" panose="02020603050405020304" pitchFamily="18" charset="0"/>
                <a:cs typeface="Times New Roman" panose="02020603050405020304" pitchFamily="18" charset="0"/>
              </a:rPr>
              <a:t> Thể loại: Tục ngữ</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PTBĐ chính: Nghị luận</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Khái niệm tục ngữ: Tục ngữ là những câu nói dân gian ngắn gọn, ổn định, có nhịp điệu, hình ảnh, thể hiện những kinh nghiệm của nhân dân về mọi mặt, được nhân dân vận dụng vào đời sống, suy nghĩ và lời ăn, tiếng nói hằng ngày</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2: </a:t>
            </a:r>
            <a:r>
              <a:rPr lang="vi-VN" sz="2800" dirty="0">
                <a:latin typeface="Times New Roman" panose="02020603050405020304" pitchFamily="18" charset="0"/>
                <a:cs typeface="Times New Roman" panose="02020603050405020304" pitchFamily="18" charset="0"/>
              </a:rPr>
              <a:t>Những phép tu từ được sử dụng trong ngữ liệu: so sánh, điệp ngữ</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3: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Các câu rút gọn là:  Ráng mỡ gà, có nhà thì giữ, Mau sao thì nắng, vắng sao thì mưa, Tháng hai trồng cà, tháng ba trồng đỗ</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Rút gọn thành phần chủ ngữ</a:t>
            </a:r>
            <a:endParaRPr lang="en-US" sz="28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501675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Câu 4:</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 Ý nghĩa câu: “Ráng mỡ gà, có nhà thì giữ”  Màu mỡ gà theo kinh nghiệm của ông cha là màu trời báo bão. Vậy nên nếu nhìn trời ráng mỡ gà thì phải lo dựng nhà cho chắc, che đậy những chỗ hỏng hóc, chỗ tụt mái để không bị bão làm cho sập nhà.</a:t>
            </a:r>
            <a:endParaRPr lang="en-US" sz="3200" dirty="0">
              <a:latin typeface="Times New Roman" panose="02020603050405020304" pitchFamily="18" charset="0"/>
              <a:cs typeface="Times New Roman" panose="02020603050405020304" pitchFamily="18" charset="0"/>
            </a:endParaRPr>
          </a:p>
          <a:p>
            <a:pPr algn="just"/>
            <a:r>
              <a:rPr lang="vi-VN" sz="3200" b="1" dirty="0">
                <a:latin typeface="Times New Roman" panose="02020603050405020304" pitchFamily="18" charset="0"/>
                <a:cs typeface="Times New Roman" panose="02020603050405020304" pitchFamily="18" charset="0"/>
              </a:rPr>
              <a:t>Câu 5:</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HS tìm một câu cùng nói về kinh nghiệm thiên nhiên: </a:t>
            </a:r>
            <a:endParaRPr lang="en-US" sz="3200" dirty="0">
              <a:latin typeface="Times New Roman" panose="02020603050405020304" pitchFamily="18" charset="0"/>
              <a:cs typeface="Times New Roman" panose="02020603050405020304" pitchFamily="18" charset="0"/>
            </a:endParaRPr>
          </a:p>
          <a:p>
            <a:pPr algn="just"/>
            <a:r>
              <a:rPr lang="vi-VN" sz="3200" i="1" dirty="0">
                <a:latin typeface="Times New Roman" panose="02020603050405020304" pitchFamily="18" charset="0"/>
                <a:cs typeface="Times New Roman" panose="02020603050405020304" pitchFamily="18" charset="0"/>
              </a:rPr>
              <a:t>Mống đông vồng tây, chẳng mưa dây cũng bão giật</a:t>
            </a: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48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637097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PHIẾU HỌC TẬP SỐ 2</a:t>
            </a:r>
            <a:endParaRPr lang="en-US" sz="2400" dirty="0">
              <a:latin typeface="Times New Roman" panose="02020603050405020304" pitchFamily="18" charset="0"/>
              <a:cs typeface="Times New Roman" panose="02020603050405020304" pitchFamily="18" charset="0"/>
            </a:endParaRPr>
          </a:p>
          <a:p>
            <a:r>
              <a:rPr lang="nb-NO" sz="2400" b="1" dirty="0">
                <a:latin typeface="Times New Roman" panose="02020603050405020304" pitchFamily="18" charset="0"/>
                <a:cs typeface="Times New Roman" panose="02020603050405020304" pitchFamily="18" charset="0"/>
              </a:rPr>
              <a:t>Đọc các câu tục ngữ sau và trả lời các câu hỏi bên dưới:</a:t>
            </a:r>
            <a:endParaRPr lang="en-US" sz="2400" dirty="0">
              <a:latin typeface="Times New Roman" panose="02020603050405020304" pitchFamily="18" charset="0"/>
              <a:cs typeface="Times New Roman" panose="02020603050405020304" pitchFamily="18" charset="0"/>
            </a:endParaRPr>
          </a:p>
          <a:p>
            <a:r>
              <a:rPr lang="nb-NO" sz="2400" i="1" dirty="0">
                <a:latin typeface="Times New Roman" panose="02020603050405020304" pitchFamily="18" charset="0"/>
                <a:cs typeface="Times New Roman" panose="02020603050405020304" pitchFamily="18" charset="0"/>
              </a:rPr>
              <a:t>- Nhất nước, nhì phân, tam cần, tứ giống</a:t>
            </a:r>
            <a:endParaRPr lang="en-US" sz="2400" dirty="0">
              <a:latin typeface="Times New Roman" panose="02020603050405020304" pitchFamily="18" charset="0"/>
              <a:cs typeface="Times New Roman" panose="02020603050405020304" pitchFamily="18" charset="0"/>
            </a:endParaRPr>
          </a:p>
          <a:p>
            <a:r>
              <a:rPr lang="nb-NO" sz="2400" i="1" dirty="0">
                <a:latin typeface="Times New Roman" panose="02020603050405020304" pitchFamily="18" charset="0"/>
                <a:cs typeface="Times New Roman" panose="02020603050405020304" pitchFamily="18" charset="0"/>
              </a:rPr>
              <a:t>- Tôm đi chạng vạng, cá đi rạng đông</a:t>
            </a:r>
            <a:endParaRPr lang="en-US" sz="2400" dirty="0">
              <a:latin typeface="Times New Roman" panose="02020603050405020304" pitchFamily="18" charset="0"/>
              <a:cs typeface="Times New Roman" panose="02020603050405020304" pitchFamily="18" charset="0"/>
            </a:endParaRPr>
          </a:p>
          <a:p>
            <a:r>
              <a:rPr lang="nb-NO" sz="2400" i="1" dirty="0">
                <a:latin typeface="Times New Roman" panose="02020603050405020304" pitchFamily="18" charset="0"/>
                <a:cs typeface="Times New Roman" panose="02020603050405020304" pitchFamily="18" charset="0"/>
              </a:rPr>
              <a:t>- Đêm tháng năm chưa nằm đã sáng</a:t>
            </a:r>
            <a:endParaRPr lang="en-US" sz="2400" dirty="0">
              <a:latin typeface="Times New Roman" panose="02020603050405020304" pitchFamily="18" charset="0"/>
              <a:cs typeface="Times New Roman" panose="02020603050405020304" pitchFamily="18" charset="0"/>
            </a:endParaRPr>
          </a:p>
          <a:p>
            <a:r>
              <a:rPr lang="nb-NO" sz="2400" i="1" dirty="0">
                <a:latin typeface="Times New Roman" panose="02020603050405020304" pitchFamily="18" charset="0"/>
                <a:cs typeface="Times New Roman" panose="02020603050405020304" pitchFamily="18" charset="0"/>
              </a:rPr>
              <a:t>Ngày tháng mười chưa cười đã tối</a:t>
            </a:r>
            <a:endParaRPr lang="en-US" sz="2400" dirty="0">
              <a:latin typeface="Times New Roman" panose="02020603050405020304" pitchFamily="18" charset="0"/>
              <a:cs typeface="Times New Roman" panose="02020603050405020304" pitchFamily="18" charset="0"/>
            </a:endParaRPr>
          </a:p>
          <a:p>
            <a:r>
              <a:rPr lang="nb-NO" sz="2400" i="1" dirty="0">
                <a:latin typeface="Times New Roman" panose="02020603050405020304" pitchFamily="18" charset="0"/>
                <a:cs typeface="Times New Roman" panose="02020603050405020304" pitchFamily="18" charset="0"/>
              </a:rPr>
              <a:t>                                                                 (Ngữ văn 7- tập 1, trang 3- 5)</a:t>
            </a:r>
            <a:endParaRPr lang="en-US" sz="2400" dirty="0">
              <a:latin typeface="Times New Roman" panose="02020603050405020304" pitchFamily="18" charset="0"/>
              <a:cs typeface="Times New Roman" panose="02020603050405020304" pitchFamily="18" charset="0"/>
            </a:endParaRPr>
          </a:p>
          <a:p>
            <a:r>
              <a:rPr lang="nb-NO" sz="2400" b="1" dirty="0">
                <a:latin typeface="Times New Roman" panose="02020603050405020304" pitchFamily="18" charset="0"/>
                <a:cs typeface="Times New Roman" panose="02020603050405020304" pitchFamily="18" charset="0"/>
              </a:rPr>
              <a:t>Câu 1</a:t>
            </a:r>
            <a:r>
              <a:rPr lang="nb-NO" sz="2400" dirty="0">
                <a:latin typeface="Times New Roman" panose="02020603050405020304" pitchFamily="18" charset="0"/>
                <a:cs typeface="Times New Roman" panose="02020603050405020304" pitchFamily="18" charset="0"/>
              </a:rPr>
              <a:t>: Xác định thể loại và phương thức biểu đạt chính của những câu trên. Trình bày khái niệm thể loại đó </a:t>
            </a:r>
            <a:endParaRPr lang="en-US" sz="2400" dirty="0">
              <a:latin typeface="Times New Roman" panose="02020603050405020304" pitchFamily="18" charset="0"/>
              <a:cs typeface="Times New Roman" panose="02020603050405020304" pitchFamily="18" charset="0"/>
            </a:endParaRPr>
          </a:p>
          <a:p>
            <a:r>
              <a:rPr lang="nb-NO" sz="2400" b="1" dirty="0">
                <a:latin typeface="Times New Roman" panose="02020603050405020304" pitchFamily="18" charset="0"/>
                <a:cs typeface="Times New Roman" panose="02020603050405020304" pitchFamily="18" charset="0"/>
              </a:rPr>
              <a:t>Câu 2</a:t>
            </a:r>
            <a:r>
              <a:rPr lang="nb-NO" sz="2400" dirty="0">
                <a:latin typeface="Times New Roman" panose="02020603050405020304" pitchFamily="18" charset="0"/>
                <a:cs typeface="Times New Roman" panose="02020603050405020304" pitchFamily="18" charset="0"/>
              </a:rPr>
              <a:t>: Những câu tục ngữ trên viết về chủ đề gì?</a:t>
            </a:r>
            <a:endParaRPr lang="en-US" sz="2400" dirty="0">
              <a:latin typeface="Times New Roman" panose="02020603050405020304" pitchFamily="18" charset="0"/>
              <a:cs typeface="Times New Roman" panose="02020603050405020304" pitchFamily="18" charset="0"/>
            </a:endParaRPr>
          </a:p>
          <a:p>
            <a:r>
              <a:rPr lang="nb-NO" sz="2400" b="1" dirty="0">
                <a:latin typeface="Times New Roman" panose="02020603050405020304" pitchFamily="18" charset="0"/>
                <a:cs typeface="Times New Roman" panose="02020603050405020304" pitchFamily="18" charset="0"/>
              </a:rPr>
              <a:t>Câu 3</a:t>
            </a:r>
            <a:r>
              <a:rPr lang="nb-NO" sz="2400" dirty="0">
                <a:latin typeface="Times New Roman" panose="02020603050405020304" pitchFamily="18" charset="0"/>
                <a:cs typeface="Times New Roman" panose="02020603050405020304" pitchFamily="18" charset="0"/>
              </a:rPr>
              <a:t>: Những câu trên có sử dụng cùng một phép tu từ, em hãy cho biết đó là phép tu từ nào? Tại sao trong tục ngữ, nhân dân ta thường sử dụng phép tu từ ấy?</a:t>
            </a:r>
            <a:endParaRPr lang="en-US" sz="2400" dirty="0">
              <a:latin typeface="Times New Roman" panose="02020603050405020304" pitchFamily="18" charset="0"/>
              <a:cs typeface="Times New Roman" panose="02020603050405020304" pitchFamily="18" charset="0"/>
            </a:endParaRPr>
          </a:p>
          <a:p>
            <a:r>
              <a:rPr lang="nb-NO" sz="2400" b="1" dirty="0">
                <a:latin typeface="Times New Roman" panose="02020603050405020304" pitchFamily="18" charset="0"/>
                <a:cs typeface="Times New Roman" panose="02020603050405020304" pitchFamily="18" charset="0"/>
              </a:rPr>
              <a:t>Câu 4</a:t>
            </a:r>
            <a:r>
              <a:rPr lang="nb-NO" sz="2400" dirty="0">
                <a:latin typeface="Times New Roman" panose="02020603050405020304" pitchFamily="18" charset="0"/>
                <a:cs typeface="Times New Roman" panose="02020603050405020304" pitchFamily="18" charset="0"/>
              </a:rPr>
              <a:t>: Giải thích ý nghĩa câu: «</a:t>
            </a:r>
            <a:r>
              <a:rPr lang="nb-NO" sz="2400" i="1" dirty="0">
                <a:latin typeface="Times New Roman" panose="02020603050405020304" pitchFamily="18" charset="0"/>
                <a:cs typeface="Times New Roman" panose="02020603050405020304" pitchFamily="18" charset="0"/>
              </a:rPr>
              <a:t>Đêm tháng năm chưa nằm đã sáng</a:t>
            </a:r>
            <a:endParaRPr lang="en-US" sz="2400" dirty="0">
              <a:latin typeface="Times New Roman" panose="02020603050405020304" pitchFamily="18" charset="0"/>
              <a:cs typeface="Times New Roman" panose="02020603050405020304" pitchFamily="18" charset="0"/>
            </a:endParaRPr>
          </a:p>
          <a:p>
            <a:r>
              <a:rPr lang="nb-NO" sz="2400" i="1" dirty="0">
                <a:latin typeface="Times New Roman" panose="02020603050405020304" pitchFamily="18" charset="0"/>
                <a:cs typeface="Times New Roman" panose="02020603050405020304" pitchFamily="18" charset="0"/>
              </a:rPr>
              <a:t>                                                    Ngày tháng mười chưa cười đã tối”</a:t>
            </a:r>
            <a:endParaRPr lang="en-US" sz="2400" dirty="0">
              <a:latin typeface="Times New Roman" panose="02020603050405020304" pitchFamily="18" charset="0"/>
              <a:cs typeface="Times New Roman" panose="02020603050405020304" pitchFamily="18" charset="0"/>
            </a:endParaRPr>
          </a:p>
          <a:p>
            <a:r>
              <a:rPr lang="nb-NO" sz="2400" b="1" dirty="0">
                <a:latin typeface="Times New Roman" panose="02020603050405020304" pitchFamily="18" charset="0"/>
                <a:cs typeface="Times New Roman" panose="02020603050405020304" pitchFamily="18" charset="0"/>
              </a:rPr>
              <a:t>Câu 5</a:t>
            </a:r>
            <a:r>
              <a:rPr lang="nb-NO" sz="2400" dirty="0">
                <a:latin typeface="Times New Roman" panose="02020603050405020304" pitchFamily="18" charset="0"/>
                <a:cs typeface="Times New Roman" panose="02020603050405020304" pitchFamily="18" charset="0"/>
              </a:rPr>
              <a:t>: Tìm một câu tục ngữ có cùng chủ đề với những câu tục ngữ trên mà em biết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52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fade">
                                      <p:cBhvr>
                                        <p:cTn id="12" dur="500"/>
                                        <p:tgtEl>
                                          <p:spTgt spid="3">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6863417"/>
          </a:xfrm>
          <a:prstGeom prst="rect">
            <a:avLst/>
          </a:prstGeom>
          <a:noFill/>
        </p:spPr>
        <p:txBody>
          <a:bodyPr wrap="square" rtlCol="0">
            <a:spAutoFit/>
          </a:bodyPr>
          <a:lstStyle/>
          <a:p>
            <a:pPr algn="just"/>
            <a:r>
              <a:rPr lang="nb-NO" sz="2400" b="1" dirty="0">
                <a:latin typeface="Times New Roman" panose="02020603050405020304" pitchFamily="18" charset="0"/>
                <a:cs typeface="Times New Roman" panose="02020603050405020304" pitchFamily="18" charset="0"/>
              </a:rPr>
              <a:t>Gợi ý trả lời</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1: </a:t>
            </a:r>
            <a:r>
              <a:rPr lang="vi-VN" sz="2400" dirty="0">
                <a:latin typeface="Times New Roman" panose="02020603050405020304" pitchFamily="18" charset="0"/>
                <a:cs typeface="Times New Roman" panose="02020603050405020304" pitchFamily="18" charset="0"/>
              </a:rPr>
              <a:t> Thể loại: Tục ngữ</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PTBĐ chính: Nghị luận</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Khái niệm tục ngữ: Tục ngữ là những câu nói dân gian ngắn gọn, ổn định, có nhịp điệu, hình ảnh, thể hiện những kinh nghiệm của nhân dân về mọi mặt, được nhân dân vận dụng vào đời sống, suy nghĩ và lời ăn, tiếng nói hằng ngày</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2: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Những câu tục ngữ trên viết về chủ đề: Thiên nhiên và lao động sản xuất</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Câu 3: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Các câu trên cùng sử dụng biện pháp tu từ: điệp ngữ (điệp cấu trúc)</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T</a:t>
            </a:r>
            <a:r>
              <a:rPr lang="nb-NO" sz="2400" dirty="0">
                <a:latin typeface="Times New Roman" panose="02020603050405020304" pitchFamily="18" charset="0"/>
                <a:cs typeface="Times New Roman" panose="02020603050405020304" pitchFamily="18" charset="0"/>
              </a:rPr>
              <a:t>rong tục ngữ, nhân dân ta thường sử dụng phép tu từ ấy</a:t>
            </a:r>
            <a:r>
              <a:rPr lang="vi-VN" sz="2400" dirty="0">
                <a:latin typeface="Times New Roman" panose="02020603050405020304" pitchFamily="18" charset="0"/>
                <a:cs typeface="Times New Roman" panose="02020603050405020304" pitchFamily="18" charset="0"/>
              </a:rPr>
              <a:t> bởi tục ngữ là những sáng tác dân gian nhằm thể hiện kinh nghiệm đời sống nên sử dụng phép tu từ này sẽ có tác dụng hiệu quả trong nhấn mạnh, tạo ấn tượng, liên tưởng, cảm xúc, tạo nhịp điệu dễ thuộc, dễ nhớ nên nhân dân (ngay cả người lao động) cũng có thể thuận lợi nhớ và áp dụng</a:t>
            </a:r>
            <a:endParaRPr lang="en-US" sz="24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08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9DA8A-07A6-4A2F-B66C-79D076F70C1A}"/>
              </a:ext>
            </a:extLst>
          </p:cNvPr>
          <p:cNvSpPr txBox="1"/>
          <p:nvPr/>
        </p:nvSpPr>
        <p:spPr>
          <a:xfrm>
            <a:off x="86360" y="0"/>
            <a:ext cx="9067800" cy="677108"/>
          </a:xfrm>
          <a:prstGeom prst="rect">
            <a:avLst/>
          </a:prstGeom>
          <a:noFill/>
        </p:spPr>
        <p:txBody>
          <a:bodyPr wrap="square" rtlCol="0">
            <a:spAutoFit/>
          </a:bodyPr>
          <a:lstStyle/>
          <a:p>
            <a:pPr algn="ct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6: </a:t>
            </a:r>
            <a:r>
              <a:rPr lang="en-US" b="1" dirty="0">
                <a:solidFill>
                  <a:srgbClr val="FF0000"/>
                </a:solidFill>
                <a:latin typeface="Times New Roman" panose="02020603050405020304" pitchFamily="18" charset="0"/>
                <a:cs typeface="Times New Roman" panose="02020603050405020304" pitchFamily="18" charset="0"/>
              </a:rPr>
              <a:t>ÔN TẬP VĂN BẢN: MỘT SỐ CÂU TỤC NGỮ VIỆT NAM</a:t>
            </a:r>
            <a:endParaRPr lang="en-US" dirty="0">
              <a:solidFill>
                <a:srgbClr val="FF0000"/>
              </a:solidFill>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dirty="0"/>
          </a:p>
        </p:txBody>
      </p:sp>
      <p:sp>
        <p:nvSpPr>
          <p:cNvPr id="3" name="TextBox 2">
            <a:extLst>
              <a:ext uri="{FF2B5EF4-FFF2-40B4-BE49-F238E27FC236}">
                <a16:creationId xmlns:a16="http://schemas.microsoft.com/office/drawing/2014/main" id="{6CDFAB64-4BB8-4D7E-AC52-5DC843A3203F}"/>
              </a:ext>
            </a:extLst>
          </p:cNvPr>
          <p:cNvSpPr txBox="1"/>
          <p:nvPr/>
        </p:nvSpPr>
        <p:spPr>
          <a:xfrm>
            <a:off x="38100" y="358874"/>
            <a:ext cx="9067800" cy="6740307"/>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Câu 4:</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Ý nghĩa câu: “Đêm tháng năm chưa nằm đã sáng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Ngày tháng mười chưa cười đã tối”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Dựa trên cơ sở quan sát và trải nghiệm thực tế, câu tục ngữ đưa đến một kinh nghiệm về thời gian: mùa hè ngày dài đêm ngắn hơn, mùa đông ngày ngắn đêm dài hơn giúp con người có ý thức chủ động để sử dụng thời gian hợp lí cho công việc, sức khỏe vào những thời điểm khác nhau trong năm.</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Câu 5:</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HS tìm một câu cùng nói về chủ đề thiên nhiên và lao động sản xuất:</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Rét tháng ba bà già chết cóng</a:t>
            </a:r>
            <a:endParaRPr lang="en-US"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Tháng ba mưa đám, tháng tám mưa cơn.</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Vàng mây thì gió, đỏ mây thì mưa</a:t>
            </a:r>
            <a:endParaRPr lang="en-US" sz="28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30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65578</Words>
  <Application>Microsoft Office PowerPoint</Application>
  <PresentationFormat>On-screen Show (4:3)</PresentationFormat>
  <Paragraphs>2847</Paragraphs>
  <Slides>297</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297</vt:i4>
      </vt:variant>
    </vt:vector>
  </HeadingPairs>
  <TitlesOfParts>
    <vt:vector size="303"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2022-08-28T09:30:36Z</dcterms:created>
  <dcterms:modified xsi:type="dcterms:W3CDTF">2024-01-11T07:45:33Z</dcterms:modified>
</cp:coreProperties>
</file>