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mp3" ContentType="audio/m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1" r:id="rId2"/>
    <p:sldMasterId id="2147483684" r:id="rId3"/>
    <p:sldMasterId id="2147483697" r:id="rId4"/>
  </p:sldMasterIdLst>
  <p:notesMasterIdLst>
    <p:notesMasterId r:id="rId35"/>
  </p:notesMasterIdLst>
  <p:handoutMasterIdLst>
    <p:handoutMasterId r:id="rId36"/>
  </p:handoutMasterIdLst>
  <p:sldIdLst>
    <p:sldId id="12576" r:id="rId5"/>
    <p:sldId id="12558" r:id="rId6"/>
    <p:sldId id="12562" r:id="rId7"/>
    <p:sldId id="12559" r:id="rId8"/>
    <p:sldId id="12561" r:id="rId9"/>
    <p:sldId id="12525" r:id="rId10"/>
    <p:sldId id="12526" r:id="rId11"/>
    <p:sldId id="12527" r:id="rId12"/>
    <p:sldId id="12564" r:id="rId13"/>
    <p:sldId id="12563" r:id="rId14"/>
    <p:sldId id="12565" r:id="rId15"/>
    <p:sldId id="12528" r:id="rId16"/>
    <p:sldId id="12566" r:id="rId17"/>
    <p:sldId id="12567" r:id="rId18"/>
    <p:sldId id="12568" r:id="rId19"/>
    <p:sldId id="12531" r:id="rId20"/>
    <p:sldId id="12529" r:id="rId21"/>
    <p:sldId id="12569" r:id="rId22"/>
    <p:sldId id="12570" r:id="rId23"/>
    <p:sldId id="12533" r:id="rId24"/>
    <p:sldId id="12571" r:id="rId25"/>
    <p:sldId id="12539" r:id="rId26"/>
    <p:sldId id="12572" r:id="rId27"/>
    <p:sldId id="12577" r:id="rId28"/>
    <p:sldId id="12578" r:id="rId29"/>
    <p:sldId id="12579" r:id="rId30"/>
    <p:sldId id="12556" r:id="rId31"/>
    <p:sldId id="12574" r:id="rId32"/>
    <p:sldId id="12575" r:id="rId33"/>
    <p:sldId id="259"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6">
          <p15:clr>
            <a:srgbClr val="A4A3A4"/>
          </p15:clr>
        </p15:guide>
        <p15:guide id="2" pos="384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FF"/>
    <a:srgbClr val="B5DFE7"/>
    <a:srgbClr val="9AA4C1"/>
    <a:srgbClr val="54A68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55" d="100"/>
          <a:sy n="55" d="100"/>
        </p:scale>
        <p:origin x="138" y="486"/>
      </p:cViewPr>
      <p:guideLst>
        <p:guide orient="horz" pos="2196"/>
        <p:guide pos="3847"/>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slideMaster" Target="slideMasters/slideMaster3.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6.wmf"/><Relationship Id="rId1" Type="http://schemas.openxmlformats.org/officeDocument/2006/relationships/image" Target="../media/image3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2022/8/31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22107138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4BD14C6-FBF2-4380-9FF0-B28B61D21FC8}" type="datetimeFigureOut">
              <a:rPr lang="zh-CN" altLang="en-US" smtClean="0"/>
              <a:t>2022/8/31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5723D5-2651-4373-80F6-6210EA702ACE}" type="slidenum">
              <a:rPr lang="zh-CN" altLang="en-US" smtClean="0"/>
              <a:t>‹#›</a:t>
            </a:fld>
            <a:endParaRPr lang="zh-CN" altLang="en-US"/>
          </a:p>
        </p:txBody>
      </p:sp>
    </p:spTree>
    <p:extLst>
      <p:ext uri="{BB962C8B-B14F-4D97-AF65-F5344CB8AC3E}">
        <p14:creationId xmlns:p14="http://schemas.microsoft.com/office/powerpoint/2010/main" val="10268499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77334B10-1BAA-4F86-8112-CC1F1B123847}" type="datetimeFigureOut">
              <a:rPr lang="zh-CN" altLang="en-US" smtClean="0"/>
              <a:t>2022/8/31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620D2FB-AB3F-4652-A92E-B20259EF7F60}"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7334B10-1BAA-4F86-8112-CC1F1B123847}" type="datetimeFigureOut">
              <a:rPr lang="zh-CN" altLang="en-US" smtClean="0"/>
              <a:t>2022/8/31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620D2FB-AB3F-4652-A92E-B20259EF7F60}"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1"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7334B10-1BAA-4F86-8112-CC1F1B123847}" type="datetimeFigureOut">
              <a:rPr lang="zh-CN" altLang="en-US" smtClean="0"/>
              <a:t>2022/8/31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620D2FB-AB3F-4652-A92E-B20259EF7F60}"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内容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9D26EDC-E73B-4342-9AF4-79CD261E2BB1}" type="datetime1">
              <a:rPr lang="en-US" smtClean="0"/>
              <a:t>8/31/2022</a:t>
            </a:fld>
            <a:endParaRPr lang="en-US"/>
          </a:p>
        </p:txBody>
      </p:sp>
      <p:sp>
        <p:nvSpPr>
          <p:cNvPr id="4" name="Footer Placeholder 3"/>
          <p:cNvSpPr>
            <a:spLocks noGrp="1"/>
          </p:cNvSpPr>
          <p:nvPr>
            <p:ph type="ftr" sz="quarter" idx="1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2_제목 및 내용">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Main">
    <p:spTree>
      <p:nvGrpSpPr>
        <p:cNvPr id="1" name=""/>
        <p:cNvGrpSpPr/>
        <p:nvPr/>
      </p:nvGrpSpPr>
      <p:grpSpPr>
        <a:xfrm>
          <a:off x="0" y="0"/>
          <a:ext cx="0" cy="0"/>
          <a:chOff x="0" y="0"/>
          <a:chExt cx="0" cy="0"/>
        </a:xfrm>
      </p:grpSpPr>
      <p:sp>
        <p:nvSpPr>
          <p:cNvPr id="8" name="Text Placeholder 3"/>
          <p:cNvSpPr>
            <a:spLocks noGrp="1"/>
          </p:cNvSpPr>
          <p:nvPr>
            <p:ph type="body" sz="half" idx="2" hasCustomPrompt="1"/>
          </p:nvPr>
        </p:nvSpPr>
        <p:spPr>
          <a:xfrm>
            <a:off x="508002" y="1178429"/>
            <a:ext cx="11157817" cy="231007"/>
          </a:xfrm>
          <a:prstGeom prst="rect">
            <a:avLst/>
          </a:prstGeom>
        </p:spPr>
        <p:txBody>
          <a:bodyPr wrap="none" lIns="0" tIns="0" rIns="0" bIns="0" anchor="ctr">
            <a:noAutofit/>
          </a:bodyPr>
          <a:lstStyle>
            <a:lvl1pPr marL="0" indent="0" algn="ctr">
              <a:buNone/>
              <a:defRPr sz="1600" b="0" baseline="0">
                <a:solidFill>
                  <a:schemeClr val="bg1">
                    <a:lumMod val="65000"/>
                  </a:schemeClr>
                </a:solidFill>
                <a:latin typeface="+mn-lt"/>
                <a:ea typeface="Roboto"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CLICK TO EDITE SUBTITLE</a:t>
            </a:r>
          </a:p>
        </p:txBody>
      </p:sp>
      <p:sp>
        <p:nvSpPr>
          <p:cNvPr id="9" name="Title 2"/>
          <p:cNvSpPr>
            <a:spLocks noGrp="1"/>
          </p:cNvSpPr>
          <p:nvPr>
            <p:ph type="title"/>
          </p:nvPr>
        </p:nvSpPr>
        <p:spPr>
          <a:xfrm>
            <a:off x="508002" y="455087"/>
            <a:ext cx="11157817" cy="660511"/>
          </a:xfrm>
          <a:prstGeom prst="rect">
            <a:avLst/>
          </a:prstGeom>
        </p:spPr>
        <p:txBody>
          <a:bodyPr lIns="0" tIns="0" rIns="0" bIns="0" anchor="ctr"/>
          <a:lstStyle>
            <a:lvl1pPr algn="ctr">
              <a:defRPr sz="4800">
                <a:solidFill>
                  <a:schemeClr val="bg1">
                    <a:lumMod val="50000"/>
                  </a:schemeClr>
                </a:solidFill>
              </a:defRPr>
            </a:lvl1pPr>
          </a:lstStyle>
          <a:p>
            <a:r>
              <a:rPr lang="zh-CN" altLang="en-US"/>
              <a:t>单击此处编辑母版标题样式</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1475452" y="2314638"/>
            <a:ext cx="2850365" cy="2850365"/>
          </a:xfrm>
          <a:custGeom>
            <a:avLst/>
            <a:gdLst>
              <a:gd name="connsiteX0" fmla="*/ 1015705 w 2031410"/>
              <a:gd name="connsiteY0" fmla="*/ 0 h 2031410"/>
              <a:gd name="connsiteX1" fmla="*/ 2031410 w 2031410"/>
              <a:gd name="connsiteY1" fmla="*/ 1015705 h 2031410"/>
              <a:gd name="connsiteX2" fmla="*/ 1015705 w 2031410"/>
              <a:gd name="connsiteY2" fmla="*/ 2031410 h 2031410"/>
              <a:gd name="connsiteX3" fmla="*/ 0 w 2031410"/>
              <a:gd name="connsiteY3" fmla="*/ 1015705 h 2031410"/>
              <a:gd name="connsiteX4" fmla="*/ 1015705 w 2031410"/>
              <a:gd name="connsiteY4" fmla="*/ 0 h 20314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1410" h="2031410">
                <a:moveTo>
                  <a:pt x="1015705" y="0"/>
                </a:moveTo>
                <a:cubicBezTo>
                  <a:pt x="1576663" y="0"/>
                  <a:pt x="2031410" y="454747"/>
                  <a:pt x="2031410" y="1015705"/>
                </a:cubicBezTo>
                <a:cubicBezTo>
                  <a:pt x="2031410" y="1576663"/>
                  <a:pt x="1576663" y="2031410"/>
                  <a:pt x="1015705" y="2031410"/>
                </a:cubicBezTo>
                <a:cubicBezTo>
                  <a:pt x="454747" y="2031410"/>
                  <a:pt x="0" y="1576663"/>
                  <a:pt x="0" y="1015705"/>
                </a:cubicBezTo>
                <a:cubicBezTo>
                  <a:pt x="0" y="454747"/>
                  <a:pt x="454747" y="0"/>
                  <a:pt x="1015705" y="0"/>
                </a:cubicBezTo>
                <a:close/>
              </a:path>
            </a:pathLst>
          </a:custGeom>
        </p:spPr>
        <p:txBody>
          <a:bodyPr wrap="square">
            <a:noAutofit/>
          </a:bodyPr>
          <a:lstStyle/>
          <a:p>
            <a:r>
              <a:rPr lang="zh-CN" altLang="en-US"/>
              <a:t>单击图标添加图片</a:t>
            </a:r>
            <a:endParaRPr lang="en-US"/>
          </a:p>
        </p:txBody>
      </p:sp>
    </p:spTree>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34_Title Slide">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8450377" y="1843789"/>
            <a:ext cx="2158584" cy="2158584"/>
          </a:xfrm>
          <a:custGeom>
            <a:avLst/>
            <a:gdLst>
              <a:gd name="connsiteX0" fmla="*/ 1079292 w 2158584"/>
              <a:gd name="connsiteY0" fmla="*/ 0 h 2158584"/>
              <a:gd name="connsiteX1" fmla="*/ 2158584 w 2158584"/>
              <a:gd name="connsiteY1" fmla="*/ 1079292 h 2158584"/>
              <a:gd name="connsiteX2" fmla="*/ 1079292 w 2158584"/>
              <a:gd name="connsiteY2" fmla="*/ 2158584 h 2158584"/>
              <a:gd name="connsiteX3" fmla="*/ 0 w 2158584"/>
              <a:gd name="connsiteY3" fmla="*/ 1079292 h 2158584"/>
              <a:gd name="connsiteX4" fmla="*/ 1079292 w 2158584"/>
              <a:gd name="connsiteY4" fmla="*/ 0 h 2158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8584" h="2158584">
                <a:moveTo>
                  <a:pt x="1079292" y="0"/>
                </a:moveTo>
                <a:cubicBezTo>
                  <a:pt x="1675369" y="0"/>
                  <a:pt x="2158584" y="483215"/>
                  <a:pt x="2158584" y="1079292"/>
                </a:cubicBezTo>
                <a:cubicBezTo>
                  <a:pt x="2158584" y="1675369"/>
                  <a:pt x="1675369" y="2158584"/>
                  <a:pt x="1079292" y="2158584"/>
                </a:cubicBezTo>
                <a:cubicBezTo>
                  <a:pt x="483215" y="2158584"/>
                  <a:pt x="0" y="1675369"/>
                  <a:pt x="0" y="1079292"/>
                </a:cubicBezTo>
                <a:cubicBezTo>
                  <a:pt x="0" y="483215"/>
                  <a:pt x="483215" y="0"/>
                  <a:pt x="1079292" y="0"/>
                </a:cubicBezTo>
                <a:close/>
              </a:path>
            </a:pathLst>
          </a:custGeom>
        </p:spPr>
        <p:txBody>
          <a:bodyPr wrap="square">
            <a:noAutofit/>
          </a:bodyPr>
          <a:lstStyle/>
          <a:p>
            <a:r>
              <a:rPr lang="zh-CN" altLang="en-US"/>
              <a:t>单击图标添加图片</a:t>
            </a:r>
            <a:endParaRPr lang="en-US"/>
          </a:p>
        </p:txBody>
      </p:sp>
      <p:sp>
        <p:nvSpPr>
          <p:cNvPr id="17" name="Picture Placeholder 16"/>
          <p:cNvSpPr>
            <a:spLocks noGrp="1"/>
          </p:cNvSpPr>
          <p:nvPr>
            <p:ph type="pic" sz="quarter" idx="11"/>
          </p:nvPr>
        </p:nvSpPr>
        <p:spPr>
          <a:xfrm>
            <a:off x="1588957" y="1843789"/>
            <a:ext cx="2158584" cy="2158584"/>
          </a:xfrm>
          <a:custGeom>
            <a:avLst/>
            <a:gdLst>
              <a:gd name="connsiteX0" fmla="*/ 1079292 w 2158584"/>
              <a:gd name="connsiteY0" fmla="*/ 0 h 2158584"/>
              <a:gd name="connsiteX1" fmla="*/ 2158584 w 2158584"/>
              <a:gd name="connsiteY1" fmla="*/ 1079292 h 2158584"/>
              <a:gd name="connsiteX2" fmla="*/ 1079292 w 2158584"/>
              <a:gd name="connsiteY2" fmla="*/ 2158584 h 2158584"/>
              <a:gd name="connsiteX3" fmla="*/ 0 w 2158584"/>
              <a:gd name="connsiteY3" fmla="*/ 1079292 h 2158584"/>
              <a:gd name="connsiteX4" fmla="*/ 1079292 w 2158584"/>
              <a:gd name="connsiteY4" fmla="*/ 0 h 2158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8584" h="2158584">
                <a:moveTo>
                  <a:pt x="1079292" y="0"/>
                </a:moveTo>
                <a:cubicBezTo>
                  <a:pt x="1675369" y="0"/>
                  <a:pt x="2158584" y="483215"/>
                  <a:pt x="2158584" y="1079292"/>
                </a:cubicBezTo>
                <a:cubicBezTo>
                  <a:pt x="2158584" y="1675369"/>
                  <a:pt x="1675369" y="2158584"/>
                  <a:pt x="1079292" y="2158584"/>
                </a:cubicBezTo>
                <a:cubicBezTo>
                  <a:pt x="483215" y="2158584"/>
                  <a:pt x="0" y="1675369"/>
                  <a:pt x="0" y="1079292"/>
                </a:cubicBezTo>
                <a:cubicBezTo>
                  <a:pt x="0" y="483215"/>
                  <a:pt x="483215" y="0"/>
                  <a:pt x="1079292" y="0"/>
                </a:cubicBezTo>
                <a:close/>
              </a:path>
            </a:pathLst>
          </a:custGeom>
        </p:spPr>
        <p:txBody>
          <a:bodyPr wrap="square">
            <a:noAutofit/>
          </a:bodyPr>
          <a:lstStyle/>
          <a:p>
            <a:r>
              <a:rPr lang="zh-CN" altLang="en-US"/>
              <a:t>单击图标添加图片</a:t>
            </a:r>
            <a:endParaRPr lang="en-US"/>
          </a:p>
        </p:txBody>
      </p:sp>
      <p:sp>
        <p:nvSpPr>
          <p:cNvPr id="14" name="Picture Placeholder 13"/>
          <p:cNvSpPr>
            <a:spLocks noGrp="1"/>
          </p:cNvSpPr>
          <p:nvPr>
            <p:ph type="pic" sz="quarter" idx="12"/>
          </p:nvPr>
        </p:nvSpPr>
        <p:spPr>
          <a:xfrm>
            <a:off x="5016708" y="1843789"/>
            <a:ext cx="2158584" cy="2158584"/>
          </a:xfrm>
          <a:custGeom>
            <a:avLst/>
            <a:gdLst>
              <a:gd name="connsiteX0" fmla="*/ 1079292 w 2158584"/>
              <a:gd name="connsiteY0" fmla="*/ 0 h 2158584"/>
              <a:gd name="connsiteX1" fmla="*/ 2158584 w 2158584"/>
              <a:gd name="connsiteY1" fmla="*/ 1079292 h 2158584"/>
              <a:gd name="connsiteX2" fmla="*/ 1079292 w 2158584"/>
              <a:gd name="connsiteY2" fmla="*/ 2158584 h 2158584"/>
              <a:gd name="connsiteX3" fmla="*/ 0 w 2158584"/>
              <a:gd name="connsiteY3" fmla="*/ 1079292 h 2158584"/>
              <a:gd name="connsiteX4" fmla="*/ 1079292 w 2158584"/>
              <a:gd name="connsiteY4" fmla="*/ 0 h 2158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8584" h="2158584">
                <a:moveTo>
                  <a:pt x="1079292" y="0"/>
                </a:moveTo>
                <a:cubicBezTo>
                  <a:pt x="1675369" y="0"/>
                  <a:pt x="2158584" y="483215"/>
                  <a:pt x="2158584" y="1079292"/>
                </a:cubicBezTo>
                <a:cubicBezTo>
                  <a:pt x="2158584" y="1675369"/>
                  <a:pt x="1675369" y="2158584"/>
                  <a:pt x="1079292" y="2158584"/>
                </a:cubicBezTo>
                <a:cubicBezTo>
                  <a:pt x="483215" y="2158584"/>
                  <a:pt x="0" y="1675369"/>
                  <a:pt x="0" y="1079292"/>
                </a:cubicBezTo>
                <a:cubicBezTo>
                  <a:pt x="0" y="483215"/>
                  <a:pt x="483215" y="0"/>
                  <a:pt x="1079292" y="0"/>
                </a:cubicBezTo>
                <a:close/>
              </a:path>
            </a:pathLst>
          </a:custGeom>
        </p:spPr>
        <p:txBody>
          <a:bodyPr wrap="square">
            <a:noAutofit/>
          </a:bodyPr>
          <a:lstStyle/>
          <a:p>
            <a:r>
              <a:rPr lang="zh-CN" altLang="en-US"/>
              <a:t>单击图标添加图片</a:t>
            </a:r>
            <a:endParaRPr lang="en-US"/>
          </a:p>
        </p:txBody>
      </p:sp>
    </p:spTree>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7334B10-1BAA-4F86-8112-CC1F1B123847}" type="datetimeFigureOut">
              <a:rPr lang="zh-CN" altLang="en-US" smtClean="0"/>
              <a:t>2022/8/31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620D2FB-AB3F-4652-A92E-B20259EF7F60}"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1_ScreenMockup">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1362077" y="1471631"/>
            <a:ext cx="3491945" cy="3491944"/>
          </a:xfrm>
          <a:custGeom>
            <a:avLst/>
            <a:gdLst>
              <a:gd name="connsiteX0" fmla="*/ 1745973 w 3491945"/>
              <a:gd name="connsiteY0" fmla="*/ 0 h 3491944"/>
              <a:gd name="connsiteX1" fmla="*/ 3491945 w 3491945"/>
              <a:gd name="connsiteY1" fmla="*/ 1745972 h 3491944"/>
              <a:gd name="connsiteX2" fmla="*/ 1745973 w 3491945"/>
              <a:gd name="connsiteY2" fmla="*/ 3491944 h 3491944"/>
              <a:gd name="connsiteX3" fmla="*/ 0 w 3491945"/>
              <a:gd name="connsiteY3" fmla="*/ 1745972 h 3491944"/>
            </a:gdLst>
            <a:ahLst/>
            <a:cxnLst>
              <a:cxn ang="0">
                <a:pos x="connsiteX0" y="connsiteY0"/>
              </a:cxn>
              <a:cxn ang="0">
                <a:pos x="connsiteX1" y="connsiteY1"/>
              </a:cxn>
              <a:cxn ang="0">
                <a:pos x="connsiteX2" y="connsiteY2"/>
              </a:cxn>
              <a:cxn ang="0">
                <a:pos x="connsiteX3" y="connsiteY3"/>
              </a:cxn>
            </a:cxnLst>
            <a:rect l="l" t="t" r="r" b="b"/>
            <a:pathLst>
              <a:path w="3491945" h="3491944">
                <a:moveTo>
                  <a:pt x="1745973" y="0"/>
                </a:moveTo>
                <a:lnTo>
                  <a:pt x="3491945" y="1745972"/>
                </a:lnTo>
                <a:lnTo>
                  <a:pt x="1745973" y="3491944"/>
                </a:lnTo>
                <a:lnTo>
                  <a:pt x="0" y="1745972"/>
                </a:lnTo>
                <a:close/>
              </a:path>
            </a:pathLst>
          </a:custGeom>
        </p:spPr>
        <p:txBody>
          <a:bodyPr wrap="square">
            <a:noAutofit/>
          </a:bodyPr>
          <a:lstStyle/>
          <a:p>
            <a:r>
              <a:rPr lang="zh-CN" altLang="en-US"/>
              <a:t>单击图标添加图片</a:t>
            </a:r>
            <a:endParaRPr lang="en-US"/>
          </a:p>
        </p:txBody>
      </p:sp>
      <p:sp>
        <p:nvSpPr>
          <p:cNvPr id="13" name="Picture Placeholder 12"/>
          <p:cNvSpPr>
            <a:spLocks noGrp="1"/>
          </p:cNvSpPr>
          <p:nvPr>
            <p:ph type="pic" sz="quarter" idx="11"/>
          </p:nvPr>
        </p:nvSpPr>
        <p:spPr>
          <a:xfrm>
            <a:off x="4350029" y="247649"/>
            <a:ext cx="3491945" cy="3491944"/>
          </a:xfrm>
          <a:custGeom>
            <a:avLst/>
            <a:gdLst>
              <a:gd name="connsiteX0" fmla="*/ 1745973 w 3491945"/>
              <a:gd name="connsiteY0" fmla="*/ 0 h 3491944"/>
              <a:gd name="connsiteX1" fmla="*/ 3491945 w 3491945"/>
              <a:gd name="connsiteY1" fmla="*/ 1745972 h 3491944"/>
              <a:gd name="connsiteX2" fmla="*/ 1745973 w 3491945"/>
              <a:gd name="connsiteY2" fmla="*/ 3491944 h 3491944"/>
              <a:gd name="connsiteX3" fmla="*/ 0 w 3491945"/>
              <a:gd name="connsiteY3" fmla="*/ 1745972 h 3491944"/>
            </a:gdLst>
            <a:ahLst/>
            <a:cxnLst>
              <a:cxn ang="0">
                <a:pos x="connsiteX0" y="connsiteY0"/>
              </a:cxn>
              <a:cxn ang="0">
                <a:pos x="connsiteX1" y="connsiteY1"/>
              </a:cxn>
              <a:cxn ang="0">
                <a:pos x="connsiteX2" y="connsiteY2"/>
              </a:cxn>
              <a:cxn ang="0">
                <a:pos x="connsiteX3" y="connsiteY3"/>
              </a:cxn>
            </a:cxnLst>
            <a:rect l="l" t="t" r="r" b="b"/>
            <a:pathLst>
              <a:path w="3491945" h="3491944">
                <a:moveTo>
                  <a:pt x="1745973" y="0"/>
                </a:moveTo>
                <a:lnTo>
                  <a:pt x="3491945" y="1745972"/>
                </a:lnTo>
                <a:lnTo>
                  <a:pt x="1745973" y="3491944"/>
                </a:lnTo>
                <a:lnTo>
                  <a:pt x="0" y="1745972"/>
                </a:lnTo>
                <a:close/>
              </a:path>
            </a:pathLst>
          </a:custGeom>
        </p:spPr>
        <p:txBody>
          <a:bodyPr wrap="square">
            <a:noAutofit/>
          </a:bodyPr>
          <a:lstStyle/>
          <a:p>
            <a:r>
              <a:rPr lang="zh-CN" altLang="en-US"/>
              <a:t>单击图标添加图片</a:t>
            </a:r>
            <a:endParaRPr lang="en-US"/>
          </a:p>
        </p:txBody>
      </p:sp>
      <p:sp>
        <p:nvSpPr>
          <p:cNvPr id="15" name="Picture Placeholder 14"/>
          <p:cNvSpPr>
            <a:spLocks noGrp="1"/>
          </p:cNvSpPr>
          <p:nvPr>
            <p:ph type="pic" sz="quarter" idx="12"/>
          </p:nvPr>
        </p:nvSpPr>
        <p:spPr>
          <a:xfrm>
            <a:off x="7337981" y="1345633"/>
            <a:ext cx="3491945" cy="3491944"/>
          </a:xfrm>
          <a:custGeom>
            <a:avLst/>
            <a:gdLst>
              <a:gd name="connsiteX0" fmla="*/ 1745973 w 3491945"/>
              <a:gd name="connsiteY0" fmla="*/ 0 h 3491944"/>
              <a:gd name="connsiteX1" fmla="*/ 3491945 w 3491945"/>
              <a:gd name="connsiteY1" fmla="*/ 1745972 h 3491944"/>
              <a:gd name="connsiteX2" fmla="*/ 1745973 w 3491945"/>
              <a:gd name="connsiteY2" fmla="*/ 3491944 h 3491944"/>
              <a:gd name="connsiteX3" fmla="*/ 0 w 3491945"/>
              <a:gd name="connsiteY3" fmla="*/ 1745972 h 3491944"/>
            </a:gdLst>
            <a:ahLst/>
            <a:cxnLst>
              <a:cxn ang="0">
                <a:pos x="connsiteX0" y="connsiteY0"/>
              </a:cxn>
              <a:cxn ang="0">
                <a:pos x="connsiteX1" y="connsiteY1"/>
              </a:cxn>
              <a:cxn ang="0">
                <a:pos x="connsiteX2" y="connsiteY2"/>
              </a:cxn>
              <a:cxn ang="0">
                <a:pos x="connsiteX3" y="connsiteY3"/>
              </a:cxn>
            </a:cxnLst>
            <a:rect l="l" t="t" r="r" b="b"/>
            <a:pathLst>
              <a:path w="3491945" h="3491944">
                <a:moveTo>
                  <a:pt x="1745973" y="0"/>
                </a:moveTo>
                <a:lnTo>
                  <a:pt x="3491945" y="1745972"/>
                </a:lnTo>
                <a:lnTo>
                  <a:pt x="1745973" y="3491944"/>
                </a:lnTo>
                <a:lnTo>
                  <a:pt x="0" y="1745972"/>
                </a:lnTo>
                <a:close/>
              </a:path>
            </a:pathLst>
          </a:custGeom>
        </p:spPr>
        <p:txBody>
          <a:bodyPr wrap="square">
            <a:noAutofit/>
          </a:bodyPr>
          <a:lstStyle/>
          <a:p>
            <a:r>
              <a:rPr lang="zh-CN" altLang="en-US"/>
              <a:t>单击图标添加图片</a:t>
            </a:r>
            <a:endParaRPr lang="en-US"/>
          </a:p>
        </p:txBody>
      </p:sp>
    </p:spTree>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84FE038-33FB-479F-956D-A060F85D3FF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0281915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716D767-ABEC-48C1-A92F-A96713E194C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45409455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875AA3F-3CD0-433B-99F2-1580222E767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842854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24D444E-997F-43F6-8156-2C2EC769D41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833407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47B81419-08A1-43FC-AA58-4F812DDE670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0692430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A7FD070-A580-4533-BD43-0223B31775B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3148347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0E0B6CA3-71E0-4FC2-ABCC-2266BB0C8BC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3274954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77334B10-1BAA-4F86-8112-CC1F1B123847}" type="datetimeFigureOut">
              <a:rPr lang="zh-CN" altLang="en-US" smtClean="0"/>
              <a:t>2022/8/31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620D2FB-AB3F-4652-A92E-B20259EF7F60}"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B65788-04FC-43C8-8EBC-68988484A6A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08142668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CF23099-711C-4D49-813D-878B76F5E10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6469716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4C7D4B3-AD38-463A-9BA7-B36F128DC38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681405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1E7DF85-FB54-4A86-8A7A-2EC47BDBFAA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6224814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41"/>
            <a:ext cx="109728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19BB3B8-55A0-4C79-9A3D-B725C068A62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1385589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84FE038-33FB-479F-956D-A060F85D3FF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7904983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716D767-ABEC-48C1-A92F-A96713E194C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0950721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875AA3F-3CD0-433B-99F2-1580222E767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9381905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24D444E-997F-43F6-8156-2C2EC769D41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9593175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47B81419-08A1-43FC-AA58-4F812DDE670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549236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77334B10-1BAA-4F86-8112-CC1F1B123847}" type="datetimeFigureOut">
              <a:rPr lang="zh-CN" altLang="en-US" smtClean="0"/>
              <a:t>2022/8/31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620D2FB-AB3F-4652-A92E-B20259EF7F60}"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A7FD070-A580-4533-BD43-0223B31775B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2317878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0E0B6CA3-71E0-4FC2-ABCC-2266BB0C8BC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69352298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B65788-04FC-43C8-8EBC-68988484A6A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8696547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CF23099-711C-4D49-813D-878B76F5E10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3737757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4C7D4B3-AD38-463A-9BA7-B36F128DC38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67442995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1E7DF85-FB54-4A86-8A7A-2EC47BDBFAA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6365471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E19BB3B8-55A0-4C79-9A3D-B725C068A62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73397340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F7FAA9-0797-459A-9DDC-60AF31E5865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5875974-2CCF-4A28-9DE5-C32BEC3E4DD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FF8F5FF-506E-4093-88E4-B6335DFC8E2F}"/>
              </a:ext>
            </a:extLst>
          </p:cNvPr>
          <p:cNvSpPr>
            <a:spLocks noGrp="1"/>
          </p:cNvSpPr>
          <p:nvPr>
            <p:ph type="dt" sz="half" idx="10"/>
          </p:nvPr>
        </p:nvSpPr>
        <p:spPr/>
        <p:txBody>
          <a:bodyPr/>
          <a:lstStyle/>
          <a:p>
            <a:pPr>
              <a:defRPr/>
            </a:pPr>
            <a:endParaRPr lang="en-US">
              <a:solidFill>
                <a:prstClr val="black">
                  <a:tint val="75000"/>
                </a:prstClr>
              </a:solidFill>
            </a:endParaRPr>
          </a:p>
        </p:txBody>
      </p:sp>
      <p:sp>
        <p:nvSpPr>
          <p:cNvPr id="5" name="Footer Placeholder 4">
            <a:extLst>
              <a:ext uri="{FF2B5EF4-FFF2-40B4-BE49-F238E27FC236}">
                <a16:creationId xmlns:a16="http://schemas.microsoft.com/office/drawing/2014/main" id="{C3ECB38B-AEBD-499C-AE7B-5F6085F6404D}"/>
              </a:ext>
            </a:extLst>
          </p:cNvPr>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C9F8A1FD-F559-44C6-9C31-56C1B1BC04CF}"/>
              </a:ext>
            </a:extLst>
          </p:cNvPr>
          <p:cNvSpPr>
            <a:spLocks noGrp="1"/>
          </p:cNvSpPr>
          <p:nvPr>
            <p:ph type="sldNum" sz="quarter" idx="12"/>
          </p:nvPr>
        </p:nvSpPr>
        <p:spPr/>
        <p:txBody>
          <a:bodyPr/>
          <a:lstStyle/>
          <a:p>
            <a:fld id="{49581DF2-B961-4A43-8B93-FE9979AA9AC1}"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345237439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58939-70BC-40D1-852F-4B22446DB90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1B4CD1E-A1B4-4A03-B224-33D828934A4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3BCF2DA-1CD5-433D-8597-AD8A0A551CD5}"/>
              </a:ext>
            </a:extLst>
          </p:cNvPr>
          <p:cNvSpPr>
            <a:spLocks noGrp="1"/>
          </p:cNvSpPr>
          <p:nvPr>
            <p:ph type="dt" sz="half" idx="10"/>
          </p:nvPr>
        </p:nvSpPr>
        <p:spPr/>
        <p:txBody>
          <a:bodyPr/>
          <a:lstStyle/>
          <a:p>
            <a:pPr>
              <a:defRPr/>
            </a:pPr>
            <a:endParaRPr lang="en-US">
              <a:solidFill>
                <a:prstClr val="black">
                  <a:tint val="75000"/>
                </a:prstClr>
              </a:solidFill>
            </a:endParaRPr>
          </a:p>
        </p:txBody>
      </p:sp>
      <p:sp>
        <p:nvSpPr>
          <p:cNvPr id="5" name="Footer Placeholder 4">
            <a:extLst>
              <a:ext uri="{FF2B5EF4-FFF2-40B4-BE49-F238E27FC236}">
                <a16:creationId xmlns:a16="http://schemas.microsoft.com/office/drawing/2014/main" id="{32CAD618-837E-4107-AE34-36BB1D980F74}"/>
              </a:ext>
            </a:extLst>
          </p:cNvPr>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96C747F4-25AF-4FFF-81AB-FAFC091C4532}"/>
              </a:ext>
            </a:extLst>
          </p:cNvPr>
          <p:cNvSpPr>
            <a:spLocks noGrp="1"/>
          </p:cNvSpPr>
          <p:nvPr>
            <p:ph type="sldNum" sz="quarter" idx="12"/>
          </p:nvPr>
        </p:nvSpPr>
        <p:spPr/>
        <p:txBody>
          <a:bodyPr/>
          <a:lstStyle/>
          <a:p>
            <a:fld id="{49581DF2-B961-4A43-8B93-FE9979AA9AC1}"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337129204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99E61F-6057-47E9-A50C-B41118FF266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AF20EAC-53FA-4099-A1B5-9B68AA85694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34FE59E-42BB-431F-B6DD-E7837926D266}"/>
              </a:ext>
            </a:extLst>
          </p:cNvPr>
          <p:cNvSpPr>
            <a:spLocks noGrp="1"/>
          </p:cNvSpPr>
          <p:nvPr>
            <p:ph type="dt" sz="half" idx="10"/>
          </p:nvPr>
        </p:nvSpPr>
        <p:spPr/>
        <p:txBody>
          <a:bodyPr/>
          <a:lstStyle/>
          <a:p>
            <a:pPr>
              <a:defRPr/>
            </a:pPr>
            <a:endParaRPr lang="en-US">
              <a:solidFill>
                <a:prstClr val="black">
                  <a:tint val="75000"/>
                </a:prstClr>
              </a:solidFill>
            </a:endParaRPr>
          </a:p>
        </p:txBody>
      </p:sp>
      <p:sp>
        <p:nvSpPr>
          <p:cNvPr id="5" name="Footer Placeholder 4">
            <a:extLst>
              <a:ext uri="{FF2B5EF4-FFF2-40B4-BE49-F238E27FC236}">
                <a16:creationId xmlns:a16="http://schemas.microsoft.com/office/drawing/2014/main" id="{F4778F29-8DAD-4F66-9A9F-07BF23F31998}"/>
              </a:ext>
            </a:extLst>
          </p:cNvPr>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2524F01A-1056-4DDB-85AB-180AEEA14A93}"/>
              </a:ext>
            </a:extLst>
          </p:cNvPr>
          <p:cNvSpPr>
            <a:spLocks noGrp="1"/>
          </p:cNvSpPr>
          <p:nvPr>
            <p:ph type="sldNum" sz="quarter" idx="12"/>
          </p:nvPr>
        </p:nvSpPr>
        <p:spPr/>
        <p:txBody>
          <a:bodyPr/>
          <a:lstStyle/>
          <a:p>
            <a:fld id="{49581DF2-B961-4A43-8B93-FE9979AA9AC1}"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32727691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9"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1"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77334B10-1BAA-4F86-8112-CC1F1B123847}" type="datetimeFigureOut">
              <a:rPr lang="zh-CN" altLang="en-US" smtClean="0"/>
              <a:t>2022/8/31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620D2FB-AB3F-4652-A92E-B20259EF7F60}"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5EDF39-ABF5-446D-BAAB-4D564D4F723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8F32148-B6EE-49B6-9897-890CA65F3C2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99BE846-7945-4CBD-996F-CD7AECDC60F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AD7488A-DC32-4854-92FA-E1C67D4D7750}"/>
              </a:ext>
            </a:extLst>
          </p:cNvPr>
          <p:cNvSpPr>
            <a:spLocks noGrp="1"/>
          </p:cNvSpPr>
          <p:nvPr>
            <p:ph type="dt" sz="half" idx="10"/>
          </p:nvPr>
        </p:nvSpPr>
        <p:spPr/>
        <p:txBody>
          <a:bodyPr/>
          <a:lstStyle/>
          <a:p>
            <a:pPr>
              <a:defRPr/>
            </a:pPr>
            <a:endParaRPr lang="en-US">
              <a:solidFill>
                <a:prstClr val="black">
                  <a:tint val="75000"/>
                </a:prstClr>
              </a:solidFill>
            </a:endParaRPr>
          </a:p>
        </p:txBody>
      </p:sp>
      <p:sp>
        <p:nvSpPr>
          <p:cNvPr id="6" name="Footer Placeholder 5">
            <a:extLst>
              <a:ext uri="{FF2B5EF4-FFF2-40B4-BE49-F238E27FC236}">
                <a16:creationId xmlns:a16="http://schemas.microsoft.com/office/drawing/2014/main" id="{803EB1F2-1F80-4C49-ACC5-D166A8E4A55A}"/>
              </a:ext>
            </a:extLst>
          </p:cNvPr>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A33158AA-AED6-4347-8E80-69F1CA77D765}"/>
              </a:ext>
            </a:extLst>
          </p:cNvPr>
          <p:cNvSpPr>
            <a:spLocks noGrp="1"/>
          </p:cNvSpPr>
          <p:nvPr>
            <p:ph type="sldNum" sz="quarter" idx="12"/>
          </p:nvPr>
        </p:nvSpPr>
        <p:spPr/>
        <p:txBody>
          <a:bodyPr/>
          <a:lstStyle/>
          <a:p>
            <a:fld id="{49581DF2-B961-4A43-8B93-FE9979AA9AC1}"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422962648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46516C-30DF-425E-94E5-3D9DCF47E96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8FF750B-417B-41E3-920A-DA318CAB269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2DE2D2E-3395-432D-B6CC-A4421291088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0728D25-7F46-4AF7-A948-2E1ACE114FF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C7B626C-C118-465A-A34B-482EF3680A6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7C7E667-D97F-4B74-A5F8-3D3F775E5F1E}"/>
              </a:ext>
            </a:extLst>
          </p:cNvPr>
          <p:cNvSpPr>
            <a:spLocks noGrp="1"/>
          </p:cNvSpPr>
          <p:nvPr>
            <p:ph type="dt" sz="half" idx="10"/>
          </p:nvPr>
        </p:nvSpPr>
        <p:spPr/>
        <p:txBody>
          <a:bodyPr/>
          <a:lstStyle/>
          <a:p>
            <a:pPr>
              <a:defRPr/>
            </a:pPr>
            <a:endParaRPr lang="en-US">
              <a:solidFill>
                <a:prstClr val="black">
                  <a:tint val="75000"/>
                </a:prstClr>
              </a:solidFill>
            </a:endParaRPr>
          </a:p>
        </p:txBody>
      </p:sp>
      <p:sp>
        <p:nvSpPr>
          <p:cNvPr id="8" name="Footer Placeholder 7">
            <a:extLst>
              <a:ext uri="{FF2B5EF4-FFF2-40B4-BE49-F238E27FC236}">
                <a16:creationId xmlns:a16="http://schemas.microsoft.com/office/drawing/2014/main" id="{CF10FA65-DB34-4462-8479-733096EAEA40}"/>
              </a:ext>
            </a:extLst>
          </p:cNvPr>
          <p:cNvSpPr>
            <a:spLocks noGrp="1"/>
          </p:cNvSpPr>
          <p:nvPr>
            <p:ph type="ftr" sz="quarter" idx="11"/>
          </p:nvPr>
        </p:nvSpPr>
        <p:spPr/>
        <p:txBody>
          <a:bodyPr/>
          <a:lstStyle/>
          <a:p>
            <a:pPr>
              <a:defRPr/>
            </a:pPr>
            <a:endParaRPr lang="en-US">
              <a:solidFill>
                <a:prstClr val="black">
                  <a:tint val="75000"/>
                </a:prstClr>
              </a:solidFill>
            </a:endParaRPr>
          </a:p>
        </p:txBody>
      </p:sp>
      <p:sp>
        <p:nvSpPr>
          <p:cNvPr id="9" name="Slide Number Placeholder 8">
            <a:extLst>
              <a:ext uri="{FF2B5EF4-FFF2-40B4-BE49-F238E27FC236}">
                <a16:creationId xmlns:a16="http://schemas.microsoft.com/office/drawing/2014/main" id="{18B1572C-B771-4677-BC85-6BFCACCE3A58}"/>
              </a:ext>
            </a:extLst>
          </p:cNvPr>
          <p:cNvSpPr>
            <a:spLocks noGrp="1"/>
          </p:cNvSpPr>
          <p:nvPr>
            <p:ph type="sldNum" sz="quarter" idx="12"/>
          </p:nvPr>
        </p:nvSpPr>
        <p:spPr/>
        <p:txBody>
          <a:bodyPr/>
          <a:lstStyle/>
          <a:p>
            <a:fld id="{49581DF2-B961-4A43-8B93-FE9979AA9AC1}"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170477300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75350B-39AB-44BC-A510-71F23373B73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5986D1C-A2CD-40AE-A45A-6F3973464C4E}"/>
              </a:ext>
            </a:extLst>
          </p:cNvPr>
          <p:cNvSpPr>
            <a:spLocks noGrp="1"/>
          </p:cNvSpPr>
          <p:nvPr>
            <p:ph type="dt" sz="half" idx="10"/>
          </p:nvPr>
        </p:nvSpPr>
        <p:spPr/>
        <p:txBody>
          <a:bodyPr/>
          <a:lstStyle/>
          <a:p>
            <a:pPr>
              <a:defRPr/>
            </a:pPr>
            <a:endParaRPr lang="en-US">
              <a:solidFill>
                <a:prstClr val="black">
                  <a:tint val="75000"/>
                </a:prstClr>
              </a:solidFill>
            </a:endParaRPr>
          </a:p>
        </p:txBody>
      </p:sp>
      <p:sp>
        <p:nvSpPr>
          <p:cNvPr id="4" name="Footer Placeholder 3">
            <a:extLst>
              <a:ext uri="{FF2B5EF4-FFF2-40B4-BE49-F238E27FC236}">
                <a16:creationId xmlns:a16="http://schemas.microsoft.com/office/drawing/2014/main" id="{83AC07C9-B8D9-45A8-99FC-2AC9ED734BE8}"/>
              </a:ext>
            </a:extLst>
          </p:cNvPr>
          <p:cNvSpPr>
            <a:spLocks noGrp="1"/>
          </p:cNvSpPr>
          <p:nvPr>
            <p:ph type="ftr" sz="quarter" idx="11"/>
          </p:nvPr>
        </p:nvSpPr>
        <p:spPr/>
        <p:txBody>
          <a:bodyPr/>
          <a:lstStyle/>
          <a:p>
            <a:pPr>
              <a:defRPr/>
            </a:pPr>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id="{CD5A4D27-9D6C-4811-8F2D-6712C8550B23}"/>
              </a:ext>
            </a:extLst>
          </p:cNvPr>
          <p:cNvSpPr>
            <a:spLocks noGrp="1"/>
          </p:cNvSpPr>
          <p:nvPr>
            <p:ph type="sldNum" sz="quarter" idx="12"/>
          </p:nvPr>
        </p:nvSpPr>
        <p:spPr/>
        <p:txBody>
          <a:bodyPr/>
          <a:lstStyle/>
          <a:p>
            <a:fld id="{49581DF2-B961-4A43-8B93-FE9979AA9AC1}"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402521104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52FFB9D-1CF4-446E-8DFD-DC02C2D53F96}"/>
              </a:ext>
            </a:extLst>
          </p:cNvPr>
          <p:cNvSpPr>
            <a:spLocks noGrp="1"/>
          </p:cNvSpPr>
          <p:nvPr>
            <p:ph type="dt" sz="half" idx="10"/>
          </p:nvPr>
        </p:nvSpPr>
        <p:spPr/>
        <p:txBody>
          <a:bodyPr/>
          <a:lstStyle/>
          <a:p>
            <a:pPr>
              <a:defRPr/>
            </a:pPr>
            <a:endParaRPr lang="en-US">
              <a:solidFill>
                <a:prstClr val="black">
                  <a:tint val="75000"/>
                </a:prstClr>
              </a:solidFill>
            </a:endParaRPr>
          </a:p>
        </p:txBody>
      </p:sp>
      <p:sp>
        <p:nvSpPr>
          <p:cNvPr id="3" name="Footer Placeholder 2">
            <a:extLst>
              <a:ext uri="{FF2B5EF4-FFF2-40B4-BE49-F238E27FC236}">
                <a16:creationId xmlns:a16="http://schemas.microsoft.com/office/drawing/2014/main" id="{2608C77E-9C22-43AA-B179-0C3C69476B0F}"/>
              </a:ext>
            </a:extLst>
          </p:cNvPr>
          <p:cNvSpPr>
            <a:spLocks noGrp="1"/>
          </p:cNvSpPr>
          <p:nvPr>
            <p:ph type="ftr" sz="quarter" idx="11"/>
          </p:nvPr>
        </p:nvSpPr>
        <p:spPr/>
        <p:txBody>
          <a:bodyPr/>
          <a:lstStyle/>
          <a:p>
            <a:pPr>
              <a:defRPr/>
            </a:pPr>
            <a:endParaRPr lang="en-US">
              <a:solidFill>
                <a:prstClr val="black">
                  <a:tint val="75000"/>
                </a:prstClr>
              </a:solidFill>
            </a:endParaRPr>
          </a:p>
        </p:txBody>
      </p:sp>
      <p:sp>
        <p:nvSpPr>
          <p:cNvPr id="4" name="Slide Number Placeholder 3">
            <a:extLst>
              <a:ext uri="{FF2B5EF4-FFF2-40B4-BE49-F238E27FC236}">
                <a16:creationId xmlns:a16="http://schemas.microsoft.com/office/drawing/2014/main" id="{C04FACC6-65C2-4A6A-937D-AF68F54A07FC}"/>
              </a:ext>
            </a:extLst>
          </p:cNvPr>
          <p:cNvSpPr>
            <a:spLocks noGrp="1"/>
          </p:cNvSpPr>
          <p:nvPr>
            <p:ph type="sldNum" sz="quarter" idx="12"/>
          </p:nvPr>
        </p:nvSpPr>
        <p:spPr/>
        <p:txBody>
          <a:bodyPr/>
          <a:lstStyle/>
          <a:p>
            <a:fld id="{49581DF2-B961-4A43-8B93-FE9979AA9AC1}"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215595033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E74D6-7A89-4C06-9A1B-662FAAC0FC7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AFFECAD-3DE0-4C62-8BB1-F01CA5C9B7B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E23EE00-159F-4D36-B948-F6C6C616211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FEB7696-0AAA-4E5A-89B9-FE591AB80EE0}"/>
              </a:ext>
            </a:extLst>
          </p:cNvPr>
          <p:cNvSpPr>
            <a:spLocks noGrp="1"/>
          </p:cNvSpPr>
          <p:nvPr>
            <p:ph type="dt" sz="half" idx="10"/>
          </p:nvPr>
        </p:nvSpPr>
        <p:spPr/>
        <p:txBody>
          <a:bodyPr/>
          <a:lstStyle/>
          <a:p>
            <a:pPr>
              <a:defRPr/>
            </a:pPr>
            <a:endParaRPr lang="en-US">
              <a:solidFill>
                <a:prstClr val="black">
                  <a:tint val="75000"/>
                </a:prstClr>
              </a:solidFill>
            </a:endParaRPr>
          </a:p>
        </p:txBody>
      </p:sp>
      <p:sp>
        <p:nvSpPr>
          <p:cNvPr id="6" name="Footer Placeholder 5">
            <a:extLst>
              <a:ext uri="{FF2B5EF4-FFF2-40B4-BE49-F238E27FC236}">
                <a16:creationId xmlns:a16="http://schemas.microsoft.com/office/drawing/2014/main" id="{FE5AE5D0-34CD-413E-BD2E-091DF24A116C}"/>
              </a:ext>
            </a:extLst>
          </p:cNvPr>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2388E662-FEDD-47BA-BEA8-E108B936B428}"/>
              </a:ext>
            </a:extLst>
          </p:cNvPr>
          <p:cNvSpPr>
            <a:spLocks noGrp="1"/>
          </p:cNvSpPr>
          <p:nvPr>
            <p:ph type="sldNum" sz="quarter" idx="12"/>
          </p:nvPr>
        </p:nvSpPr>
        <p:spPr/>
        <p:txBody>
          <a:bodyPr/>
          <a:lstStyle/>
          <a:p>
            <a:fld id="{49581DF2-B961-4A43-8B93-FE9979AA9AC1}"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404504961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983A6-3DB1-45B6-8B85-998A932E03C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01F2E7C-EF7E-4C6E-ADE8-B2F30A917FA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8A8E69C-7FAF-4C20-A3B4-D7945CE2E9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1E374EA-1756-4EAA-BFC5-D0F7B61E315D}"/>
              </a:ext>
            </a:extLst>
          </p:cNvPr>
          <p:cNvSpPr>
            <a:spLocks noGrp="1"/>
          </p:cNvSpPr>
          <p:nvPr>
            <p:ph type="dt" sz="half" idx="10"/>
          </p:nvPr>
        </p:nvSpPr>
        <p:spPr/>
        <p:txBody>
          <a:bodyPr/>
          <a:lstStyle/>
          <a:p>
            <a:pPr>
              <a:defRPr/>
            </a:pPr>
            <a:endParaRPr lang="en-US">
              <a:solidFill>
                <a:prstClr val="black">
                  <a:tint val="75000"/>
                </a:prstClr>
              </a:solidFill>
            </a:endParaRPr>
          </a:p>
        </p:txBody>
      </p:sp>
      <p:sp>
        <p:nvSpPr>
          <p:cNvPr id="6" name="Footer Placeholder 5">
            <a:extLst>
              <a:ext uri="{FF2B5EF4-FFF2-40B4-BE49-F238E27FC236}">
                <a16:creationId xmlns:a16="http://schemas.microsoft.com/office/drawing/2014/main" id="{5FB0CC2F-DB2A-4976-9DC1-7C1DBF46EC58}"/>
              </a:ext>
            </a:extLst>
          </p:cNvPr>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758B8417-9F8B-4609-8B23-ACF9B086682B}"/>
              </a:ext>
            </a:extLst>
          </p:cNvPr>
          <p:cNvSpPr>
            <a:spLocks noGrp="1"/>
          </p:cNvSpPr>
          <p:nvPr>
            <p:ph type="sldNum" sz="quarter" idx="12"/>
          </p:nvPr>
        </p:nvSpPr>
        <p:spPr/>
        <p:txBody>
          <a:bodyPr/>
          <a:lstStyle/>
          <a:p>
            <a:fld id="{49581DF2-B961-4A43-8B93-FE9979AA9AC1}"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220496398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46C5B-19CD-41D1-9132-4B557BDE51D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DEA42BF-3120-4E76-884E-0CEC6819212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564130-D43C-4C8C-A12F-3DE1D20983E4}"/>
              </a:ext>
            </a:extLst>
          </p:cNvPr>
          <p:cNvSpPr>
            <a:spLocks noGrp="1"/>
          </p:cNvSpPr>
          <p:nvPr>
            <p:ph type="dt" sz="half" idx="10"/>
          </p:nvPr>
        </p:nvSpPr>
        <p:spPr/>
        <p:txBody>
          <a:bodyPr/>
          <a:lstStyle/>
          <a:p>
            <a:pPr>
              <a:defRPr/>
            </a:pPr>
            <a:endParaRPr lang="en-US">
              <a:solidFill>
                <a:prstClr val="black">
                  <a:tint val="75000"/>
                </a:prstClr>
              </a:solidFill>
            </a:endParaRPr>
          </a:p>
        </p:txBody>
      </p:sp>
      <p:sp>
        <p:nvSpPr>
          <p:cNvPr id="5" name="Footer Placeholder 4">
            <a:extLst>
              <a:ext uri="{FF2B5EF4-FFF2-40B4-BE49-F238E27FC236}">
                <a16:creationId xmlns:a16="http://schemas.microsoft.com/office/drawing/2014/main" id="{1B259756-8432-4456-88F5-6345E3053D38}"/>
              </a:ext>
            </a:extLst>
          </p:cNvPr>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DB978EF2-FDDE-41E0-9ECA-20FA235B4625}"/>
              </a:ext>
            </a:extLst>
          </p:cNvPr>
          <p:cNvSpPr>
            <a:spLocks noGrp="1"/>
          </p:cNvSpPr>
          <p:nvPr>
            <p:ph type="sldNum" sz="quarter" idx="12"/>
          </p:nvPr>
        </p:nvSpPr>
        <p:spPr/>
        <p:txBody>
          <a:bodyPr/>
          <a:lstStyle/>
          <a:p>
            <a:fld id="{49581DF2-B961-4A43-8B93-FE9979AA9AC1}"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172165377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6EAB19A-A275-4334-BBD8-852322B71F7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466FD98-FFBC-4F1B-BCE7-1F21202BA6A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730E5B2-D5F2-443F-BA61-0F871C6A6FD5}"/>
              </a:ext>
            </a:extLst>
          </p:cNvPr>
          <p:cNvSpPr>
            <a:spLocks noGrp="1"/>
          </p:cNvSpPr>
          <p:nvPr>
            <p:ph type="dt" sz="half" idx="10"/>
          </p:nvPr>
        </p:nvSpPr>
        <p:spPr/>
        <p:txBody>
          <a:bodyPr/>
          <a:lstStyle/>
          <a:p>
            <a:pPr>
              <a:defRPr/>
            </a:pPr>
            <a:endParaRPr lang="en-US">
              <a:solidFill>
                <a:prstClr val="black">
                  <a:tint val="75000"/>
                </a:prstClr>
              </a:solidFill>
            </a:endParaRPr>
          </a:p>
        </p:txBody>
      </p:sp>
      <p:sp>
        <p:nvSpPr>
          <p:cNvPr id="5" name="Footer Placeholder 4">
            <a:extLst>
              <a:ext uri="{FF2B5EF4-FFF2-40B4-BE49-F238E27FC236}">
                <a16:creationId xmlns:a16="http://schemas.microsoft.com/office/drawing/2014/main" id="{8D3AD875-7D32-4D5F-A51B-F8694B3174F9}"/>
              </a:ext>
            </a:extLst>
          </p:cNvPr>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4E60F68A-15C9-4184-9377-52EEABB4EFC2}"/>
              </a:ext>
            </a:extLst>
          </p:cNvPr>
          <p:cNvSpPr>
            <a:spLocks noGrp="1"/>
          </p:cNvSpPr>
          <p:nvPr>
            <p:ph type="sldNum" sz="quarter" idx="12"/>
          </p:nvPr>
        </p:nvSpPr>
        <p:spPr/>
        <p:txBody>
          <a:bodyPr/>
          <a:lstStyle/>
          <a:p>
            <a:fld id="{49581DF2-B961-4A43-8B93-FE9979AA9AC1}"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15767356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7334B10-1BAA-4F86-8112-CC1F1B123847}" type="datetimeFigureOut">
              <a:rPr lang="zh-CN" altLang="en-US" smtClean="0"/>
              <a:t>2022/8/31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620D2FB-AB3F-4652-A92E-B20259EF7F60}"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7334B10-1BAA-4F86-8112-CC1F1B123847}" type="datetimeFigureOut">
              <a:rPr lang="zh-CN" altLang="en-US" smtClean="0"/>
              <a:t>2022/8/31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620D2FB-AB3F-4652-A92E-B20259EF7F60}"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7334B10-1BAA-4F86-8112-CC1F1B123847}" type="datetimeFigureOut">
              <a:rPr lang="zh-CN" altLang="en-US" smtClean="0"/>
              <a:t>2022/8/31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620D2FB-AB3F-4652-A92E-B20259EF7F60}"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7334B10-1BAA-4F86-8112-CC1F1B123847}" type="datetimeFigureOut">
              <a:rPr lang="zh-CN" altLang="en-US" smtClean="0"/>
              <a:t>2022/8/31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620D2FB-AB3F-4652-A92E-B20259EF7F60}"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2.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theme" Target="../theme/theme3.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4.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334B10-1BAA-4F86-8112-CC1F1B123847}" type="datetimeFigureOut">
              <a:rPr lang="zh-CN" altLang="en-US" smtClean="0"/>
              <a:t>2022/8/31</a:t>
            </a:fld>
            <a:endParaRPr lang="zh-CN" altLang="en-US"/>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620D2FB-AB3F-4652-A92E-B20259EF7F60}"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Yeseva One" panose="00000500000000000000" charset="0"/>
          <a:ea typeface="Yeseva One" panose="00000500000000000000"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051" name="Rectangle 3"/>
          <p:cNvSpPr>
            <a:spLocks noGrp="1" noChangeArrowheads="1"/>
          </p:cNvSpPr>
          <p:nvPr>
            <p:ph type="body" idx="1"/>
          </p:nvPr>
        </p:nvSpPr>
        <p:spPr bwMode="auto">
          <a:xfrm>
            <a:off x="609600" y="1600203"/>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6AC886CA-0461-40C8-87DF-791FC389E6D8}" type="slidenum">
              <a:rPr lang="en-US">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4290190648"/>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051" name="Rectangle 3"/>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6AC886CA-0461-40C8-87DF-791FC389E6D8}" type="slidenum">
              <a:rPr lang="en-US">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320292397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2A905A1-B0BA-40AD-A229-2828D5B6DB9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92CDACB-D038-441F-BFB0-50458B8D84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01176A6-B0E3-41CC-B3B6-1822956F28F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solidFill>
                <a:prstClr val="black">
                  <a:tint val="75000"/>
                </a:prstClr>
              </a:solidFill>
            </a:endParaRPr>
          </a:p>
        </p:txBody>
      </p:sp>
      <p:sp>
        <p:nvSpPr>
          <p:cNvPr id="5" name="Footer Placeholder 4">
            <a:extLst>
              <a:ext uri="{FF2B5EF4-FFF2-40B4-BE49-F238E27FC236}">
                <a16:creationId xmlns:a16="http://schemas.microsoft.com/office/drawing/2014/main" id="{CF1F2AA0-E0A1-4E3F-A3AE-A9D779EB9B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62B959DA-681D-4127-AE60-01C4F3E9C01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581DF2-B961-4A43-8B93-FE9979AA9AC1}" type="slidenum">
              <a:rPr lang="en-US" altLang="en-US" smtClean="0">
                <a:solidFill>
                  <a:prstClr val="black">
                    <a:tint val="75000"/>
                  </a:prstClr>
                </a:solidFill>
              </a:rPr>
              <a:pPr/>
              <a:t>‹#›</a:t>
            </a:fld>
            <a:endParaRPr lang="en-US" altLang="en-US">
              <a:solidFill>
                <a:prstClr val="black">
                  <a:tint val="75000"/>
                </a:prstClr>
              </a:solidFill>
            </a:endParaRPr>
          </a:p>
        </p:txBody>
      </p:sp>
    </p:spTree>
    <p:extLst>
      <p:ext uri="{BB962C8B-B14F-4D97-AF65-F5344CB8AC3E}">
        <p14:creationId xmlns:p14="http://schemas.microsoft.com/office/powerpoint/2010/main" val="1240583653"/>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8.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5.jpeg"/><Relationship Id="rId1" Type="http://schemas.openxmlformats.org/officeDocument/2006/relationships/slideLayout" Target="../slideLayouts/slideLayout12.xml"/><Relationship Id="rId4" Type="http://schemas.openxmlformats.org/officeDocument/2006/relationships/image" Target="../media/image190.pn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3.png"/><Relationship Id="rId1" Type="http://schemas.openxmlformats.org/officeDocument/2006/relationships/slideLayout" Target="../slideLayouts/slideLayout12.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image" Target="../media/image21.wmf"/><Relationship Id="rId1" Type="http://schemas.openxmlformats.org/officeDocument/2006/relationships/slideLayout" Target="../slideLayouts/slideLayout24.xm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image" Target="../media/image21.wmf"/><Relationship Id="rId1" Type="http://schemas.openxmlformats.org/officeDocument/2006/relationships/slideLayout" Target="../slideLayouts/slideLayout36.xml"/><Relationship Id="rId5" Type="http://schemas.openxmlformats.org/officeDocument/2006/relationships/image" Target="../media/image26.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15.jpeg"/><Relationship Id="rId7" Type="http://schemas.openxmlformats.org/officeDocument/2006/relationships/image" Target="../media/image30.png"/><Relationship Id="rId2"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png"/><Relationship Id="rId1" Type="http://schemas.openxmlformats.org/officeDocument/2006/relationships/slideLayout" Target="../slideLayouts/slideLayout12.xml"/><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3.png"/><Relationship Id="rId1" Type="http://schemas.openxmlformats.org/officeDocument/2006/relationships/slideLayout" Target="../slideLayouts/slideLayout12.xml"/><Relationship Id="rId4" Type="http://schemas.openxmlformats.org/officeDocument/2006/relationships/image" Target="../media/image34.png"/></Relationships>
</file>

<file path=ppt/slides/_rels/slide2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3.png"/><Relationship Id="rId1" Type="http://schemas.openxmlformats.org/officeDocument/2006/relationships/slideLayout" Target="../slideLayouts/slideLayout12.xml"/><Relationship Id="rId5" Type="http://schemas.openxmlformats.org/officeDocument/2006/relationships/image" Target="../media/image36.png"/><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image" Target="../media/image36.wmf"/><Relationship Id="rId5" Type="http://schemas.openxmlformats.org/officeDocument/2006/relationships/oleObject" Target="../embeddings/oleObject2.bin"/><Relationship Id="rId4" Type="http://schemas.openxmlformats.org/officeDocument/2006/relationships/image" Target="../media/image35.wmf"/></Relationships>
</file>

<file path=ppt/slides/_rels/slide2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1.xml"/><Relationship Id="rId7" Type="http://schemas.openxmlformats.org/officeDocument/2006/relationships/image" Target="../media/image7.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1.png"/><Relationship Id="rId9"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3.png"/><Relationship Id="rId1" Type="http://schemas.openxmlformats.org/officeDocument/2006/relationships/slideLayout" Target="../slideLayouts/slideLayout12.xml"/><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3.png"/><Relationship Id="rId1" Type="http://schemas.openxmlformats.org/officeDocument/2006/relationships/slideLayout" Target="../slideLayouts/slideLayout12.xm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prstClr val="white"/>
              </a:solidFill>
            </a:endParaRPr>
          </a:p>
        </p:txBody>
      </p:sp>
      <p:pic>
        <p:nvPicPr>
          <p:cNvPr id="3" name="Picture 2">
            <a:extLst>
              <a:ext uri="{FF2B5EF4-FFF2-40B4-BE49-F238E27FC236}">
                <a16:creationId xmlns:a16="http://schemas.microsoft.com/office/drawing/2014/main" id="{F236D6EB-DA54-ACCF-D1FC-4ABB72CA9E2A}"/>
              </a:ext>
            </a:extLst>
          </p:cNvPr>
          <p:cNvPicPr>
            <a:picLocks noChangeAspect="1"/>
          </p:cNvPicPr>
          <p:nvPr/>
        </p:nvPicPr>
        <p:blipFill>
          <a:blip r:embed="rId4"/>
          <a:stretch>
            <a:fillRect/>
          </a:stretch>
        </p:blipFill>
        <p:spPr>
          <a:xfrm>
            <a:off x="0" y="0"/>
            <a:ext cx="12233477" cy="6858000"/>
          </a:xfrm>
          <a:prstGeom prst="rect">
            <a:avLst/>
          </a:prstGeom>
          <a:solidFill>
            <a:schemeClr val="accent2"/>
          </a:solidFill>
        </p:spPr>
      </p:pic>
      <p:sp>
        <p:nvSpPr>
          <p:cNvPr id="14" name="Rectangle 8">
            <a:extLst>
              <a:ext uri="{FF2B5EF4-FFF2-40B4-BE49-F238E27FC236}">
                <a16:creationId xmlns:a16="http://schemas.microsoft.com/office/drawing/2014/main" id="{85C250D4-EDF6-E585-A7D1-C1F5464CDE4D}"/>
              </a:ext>
            </a:extLst>
          </p:cNvPr>
          <p:cNvSpPr>
            <a:spLocks noChangeArrowheads="1"/>
          </p:cNvSpPr>
          <p:nvPr/>
        </p:nvSpPr>
        <p:spPr bwMode="auto">
          <a:xfrm>
            <a:off x="0" y="2895600"/>
            <a:ext cx="12192000" cy="853627"/>
          </a:xfrm>
          <a:prstGeom prst="rect">
            <a:avLst/>
          </a:prstGeom>
          <a:solidFill>
            <a:schemeClr val="bg1">
              <a:alpha val="58000"/>
            </a:schemeClr>
          </a:solidFill>
          <a:ln>
            <a:noFill/>
          </a:ln>
        </p:spPr>
        <p:txBody>
          <a:bodyPr wrap="none" lIns="90000" tIns="46800" rIns="90000" bIns="46800" anchor="ct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endParaRPr lang="en-US" altLang="en-US">
              <a:solidFill>
                <a:prstClr val="black"/>
              </a:solidFill>
            </a:endParaRPr>
          </a:p>
        </p:txBody>
      </p:sp>
      <p:sp>
        <p:nvSpPr>
          <p:cNvPr id="15" name="TextBox 10">
            <a:extLst>
              <a:ext uri="{FF2B5EF4-FFF2-40B4-BE49-F238E27FC236}">
                <a16:creationId xmlns:a16="http://schemas.microsoft.com/office/drawing/2014/main" id="{A864A6F8-7FB6-E7E4-F928-5FE6DB8F8CA3}"/>
              </a:ext>
            </a:extLst>
          </p:cNvPr>
          <p:cNvSpPr>
            <a:spLocks noChangeArrowheads="1"/>
          </p:cNvSpPr>
          <p:nvPr>
            <p:custDataLst>
              <p:tags r:id="rId1"/>
            </p:custDataLst>
          </p:nvPr>
        </p:nvSpPr>
        <p:spPr bwMode="auto">
          <a:xfrm>
            <a:off x="1143000" y="2889208"/>
            <a:ext cx="10772539" cy="749141"/>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a:spAutoFit/>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pPr algn="ctr"/>
            <a:r>
              <a:rPr lang="en-US" altLang="en-US" sz="3800" b="1">
                <a:solidFill>
                  <a:srgbClr val="7030A0"/>
                </a:solidFill>
                <a:ea typeface="ＭＳ Ｐゴシック" panose="020B0600070205080204" pitchFamily="50" charset="-128"/>
              </a:rPr>
              <a:t>Độ dịch chuyển và quãng đường đi được</a:t>
            </a:r>
            <a:endParaRPr lang="en-US" altLang="en-US" sz="3800" b="1">
              <a:solidFill>
                <a:srgbClr val="7030A0"/>
              </a:solidFill>
            </a:endParaRPr>
          </a:p>
        </p:txBody>
      </p:sp>
      <p:sp>
        <p:nvSpPr>
          <p:cNvPr id="16" name="TextBox 11">
            <a:extLst>
              <a:ext uri="{FF2B5EF4-FFF2-40B4-BE49-F238E27FC236}">
                <a16:creationId xmlns:a16="http://schemas.microsoft.com/office/drawing/2014/main" id="{07D8CA84-1CD6-D895-8ACA-C128B9075317}"/>
              </a:ext>
            </a:extLst>
          </p:cNvPr>
          <p:cNvSpPr>
            <a:spLocks noChangeArrowheads="1"/>
          </p:cNvSpPr>
          <p:nvPr>
            <p:custDataLst>
              <p:tags r:id="rId2"/>
            </p:custDataLst>
          </p:nvPr>
        </p:nvSpPr>
        <p:spPr bwMode="auto">
          <a:xfrm>
            <a:off x="-304800" y="2902061"/>
            <a:ext cx="2067910" cy="646986"/>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a:spAutoFit/>
          </a:bodyPr>
          <a:lstStyle>
            <a:lvl1pPr>
              <a:defRPr sz="2000">
                <a:solidFill>
                  <a:schemeClr val="tx1"/>
                </a:solidFill>
                <a:latin typeface="Arial" panose="020B0604020202020204" pitchFamily="34" charset="0"/>
                <a:cs typeface="Arial" panose="020B0604020202020204" pitchFamily="34" charset="0"/>
              </a:defRPr>
            </a:lvl1pPr>
            <a:lvl2pPr marL="742950" indent="-285750">
              <a:defRPr sz="2000">
                <a:solidFill>
                  <a:schemeClr val="tx1"/>
                </a:solidFill>
                <a:latin typeface="Arial" panose="020B0604020202020204" pitchFamily="34" charset="0"/>
                <a:cs typeface="Arial" panose="020B0604020202020204" pitchFamily="34" charset="0"/>
              </a:defRPr>
            </a:lvl2pPr>
            <a:lvl3pPr marL="1143000" indent="-228600">
              <a:defRPr sz="2000">
                <a:solidFill>
                  <a:schemeClr val="tx1"/>
                </a:solidFill>
                <a:latin typeface="Arial" panose="020B0604020202020204" pitchFamily="34" charset="0"/>
                <a:cs typeface="Arial" panose="020B0604020202020204" pitchFamily="34" charset="0"/>
              </a:defRPr>
            </a:lvl3pPr>
            <a:lvl4pPr marL="1600200" indent="-228600">
              <a:defRPr sz="2000">
                <a:solidFill>
                  <a:schemeClr val="tx1"/>
                </a:solidFill>
                <a:latin typeface="Arial" panose="020B0604020202020204" pitchFamily="34" charset="0"/>
                <a:cs typeface="Arial" panose="020B0604020202020204" pitchFamily="34" charset="0"/>
              </a:defRPr>
            </a:lvl4pPr>
            <a:lvl5pPr marL="2057400" indent="-228600">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cs typeface="Arial" panose="020B0604020202020204" pitchFamily="34" charset="0"/>
              </a:defRPr>
            </a:lvl9pPr>
          </a:lstStyle>
          <a:p>
            <a:pPr algn="ctr">
              <a:spcBef>
                <a:spcPct val="50000"/>
              </a:spcBef>
            </a:pPr>
            <a:r>
              <a:rPr lang="en-US" altLang="en-US" sz="3200" b="1" i="1">
                <a:solidFill>
                  <a:prstClr val="black"/>
                </a:solidFill>
                <a:latin typeface="Times New Roman" panose="02020603050405020304" pitchFamily="18" charset="0"/>
                <a:cs typeface="Times New Roman" panose="02020603050405020304" pitchFamily="18" charset="0"/>
              </a:rPr>
              <a:t>Bài 4:</a:t>
            </a:r>
          </a:p>
        </p:txBody>
      </p:sp>
    </p:spTree>
    <p:extLst>
      <p:ext uri="{BB962C8B-B14F-4D97-AF65-F5344CB8AC3E}">
        <p14:creationId xmlns:p14="http://schemas.microsoft.com/office/powerpoint/2010/main" val="17360220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 descr="Bài tập dấu chấm hỏi - Luyện tập về dấu chấm hỏi lớp 2 - VnDoc.com - Hệ  Thống PP BĐS Nghỉ Dưỡng Cao Cấp Địa ốc 5 Sa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7243" y="355201"/>
            <a:ext cx="1140196" cy="96386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65037" y="2761353"/>
            <a:ext cx="1361912" cy="584775"/>
          </a:xfrm>
          <a:prstGeom prst="rect">
            <a:avLst/>
          </a:prstGeom>
        </p:spPr>
        <p:txBody>
          <a:bodyPr wrap="square">
            <a:spAutoFit/>
          </a:bodyPr>
          <a:lstStyle/>
          <a:p>
            <a:pPr algn="just"/>
            <a:r>
              <a:rPr lang="en-US" sz="3200" dirty="0" err="1">
                <a:latin typeface="+mj-lt"/>
              </a:rPr>
              <a:t>Ví</a:t>
            </a:r>
            <a:r>
              <a:rPr lang="en-US" sz="3200" dirty="0">
                <a:latin typeface="+mj-lt"/>
              </a:rPr>
              <a:t> </a:t>
            </a:r>
            <a:r>
              <a:rPr lang="en-US" sz="3200" dirty="0" err="1">
                <a:latin typeface="+mj-lt"/>
              </a:rPr>
              <a:t>dụ</a:t>
            </a:r>
            <a:r>
              <a:rPr lang="en-US" sz="3200" dirty="0">
                <a:latin typeface="+mj-lt"/>
              </a:rPr>
              <a:t>: </a:t>
            </a:r>
          </a:p>
        </p:txBody>
      </p:sp>
      <p:sp>
        <p:nvSpPr>
          <p:cNvPr id="6" name="Rectangle 5"/>
          <p:cNvSpPr/>
          <p:nvPr/>
        </p:nvSpPr>
        <p:spPr>
          <a:xfrm>
            <a:off x="1251083" y="355202"/>
            <a:ext cx="9739952" cy="584775"/>
          </a:xfrm>
          <a:prstGeom prst="rect">
            <a:avLst/>
          </a:prstGeom>
        </p:spPr>
        <p:txBody>
          <a:bodyPr wrap="square">
            <a:spAutoFit/>
          </a:bodyPr>
          <a:lstStyle/>
          <a:p>
            <a:pPr algn="just"/>
            <a:r>
              <a:rPr lang="en-US" sz="3200" dirty="0" err="1">
                <a:latin typeface="Times New Roman" pitchFamily="18" charset="0"/>
                <a:cs typeface="Times New Roman" pitchFamily="18" charset="0"/>
              </a:rPr>
              <a:t>Làm</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thế</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nào</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để</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xác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định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thời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điểm</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các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em</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tới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trường</a:t>
            </a:r>
            <a:r>
              <a:rPr lang="en-US" sz="3200" dirty="0">
                <a:latin typeface="Times New Roman" pitchFamily="18" charset="0"/>
                <a:cs typeface="Times New Roman" pitchFamily="18" charset="0"/>
              </a:rPr>
              <a:t> ?</a:t>
            </a:r>
          </a:p>
        </p:txBody>
      </p:sp>
      <p:sp>
        <p:nvSpPr>
          <p:cNvPr id="7" name="Rectangle 6"/>
          <p:cNvSpPr/>
          <p:nvPr/>
        </p:nvSpPr>
        <p:spPr>
          <a:xfrm>
            <a:off x="1378467" y="1026679"/>
            <a:ext cx="4869976" cy="584775"/>
          </a:xfrm>
          <a:prstGeom prst="rect">
            <a:avLst/>
          </a:prstGeom>
        </p:spPr>
        <p:txBody>
          <a:bodyPr wrap="square">
            <a:spAutoFit/>
          </a:bodyPr>
          <a:lstStyle/>
          <a:p>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Chọn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gốc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thời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gian</a:t>
            </a:r>
            <a:r>
              <a:rPr lang="en-US" sz="3200" dirty="0">
                <a:latin typeface="+mj-lt"/>
              </a:rPr>
              <a:t>.</a:t>
            </a:r>
          </a:p>
        </p:txBody>
      </p:sp>
      <p:sp>
        <p:nvSpPr>
          <p:cNvPr id="8" name="Rectangle 7"/>
          <p:cNvSpPr/>
          <p:nvPr/>
        </p:nvSpPr>
        <p:spPr>
          <a:xfrm>
            <a:off x="1287439" y="1656141"/>
            <a:ext cx="9794544" cy="1077218"/>
          </a:xfrm>
          <a:prstGeom prst="rect">
            <a:avLst/>
          </a:prstGeom>
        </p:spPr>
        <p:txBody>
          <a:bodyPr wrap="square">
            <a:spAutoFit/>
          </a:bodyPr>
          <a:lstStyle/>
          <a:p>
            <a:pPr algn="just"/>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Đo</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khoảng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thời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gian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từ</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thời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điểm</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được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chọn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làm</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mốc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đến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thời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điểm</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cần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xác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định</a:t>
            </a:r>
            <a:r>
              <a:rPr lang="en-US" sz="3200" dirty="0">
                <a:latin typeface="Times New Roman" pitchFamily="18" charset="0"/>
                <a:cs typeface="Times New Roman" pitchFamily="18" charset="0"/>
              </a:rPr>
              <a:t>.</a:t>
            </a:r>
          </a:p>
        </p:txBody>
      </p:sp>
      <p:pic>
        <p:nvPicPr>
          <p:cNvPr id="4103"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4395" y="4570910"/>
            <a:ext cx="3581576" cy="2082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Oval 4"/>
          <p:cNvSpPr/>
          <p:nvPr/>
        </p:nvSpPr>
        <p:spPr>
          <a:xfrm>
            <a:off x="265037" y="4684595"/>
            <a:ext cx="2723824" cy="1855003"/>
          </a:xfrm>
          <a:prstGeom prst="ellipse">
            <a:avLst/>
          </a:prstGeom>
          <a:solidFill>
            <a:srgbClr val="0070C0"/>
          </a:solidFill>
          <a:ln/>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3200" dirty="0" err="1">
                <a:ln w="18415" cmpd="sng">
                  <a:solidFill>
                    <a:srgbClr val="FFFFFF"/>
                  </a:solidFill>
                  <a:prstDash val="solid"/>
                </a:ln>
                <a:solidFill>
                  <a:srgbClr val="FFFFFF"/>
                </a:solidFill>
                <a:effectLst>
                  <a:outerShdw blurRad="63500" dir="3600000" algn="tl" rotWithShape="0">
                    <a:srgbClr val="000000">
                      <a:alpha val="70000"/>
                    </a:srgbClr>
                  </a:outerShdw>
                </a:effectLst>
              </a:rPr>
              <a:t>Hệ</a:t>
            </a:r>
            <a:r>
              <a:rPr 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sz="3200" dirty="0" err="1">
                <a:ln w="18415" cmpd="sng">
                  <a:solidFill>
                    <a:srgbClr val="FFFFFF"/>
                  </a:solidFill>
                  <a:prstDash val="solid"/>
                </a:ln>
                <a:solidFill>
                  <a:srgbClr val="FFFFFF"/>
                </a:solidFill>
                <a:effectLst>
                  <a:outerShdw blurRad="63500" dir="3600000" algn="tl" rotWithShape="0">
                    <a:srgbClr val="000000">
                      <a:alpha val="70000"/>
                    </a:srgbClr>
                  </a:outerShdw>
                </a:effectLst>
              </a:rPr>
              <a:t>toạ</a:t>
            </a:r>
            <a:r>
              <a:rPr 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sz="3200" dirty="0" err="1">
                <a:ln w="18415" cmpd="sng">
                  <a:solidFill>
                    <a:srgbClr val="FFFFFF"/>
                  </a:solidFill>
                  <a:prstDash val="solid"/>
                </a:ln>
                <a:solidFill>
                  <a:srgbClr val="FFFFFF"/>
                </a:solidFill>
                <a:effectLst>
                  <a:outerShdw blurRad="63500" dir="3600000" algn="tl" rotWithShape="0">
                    <a:srgbClr val="000000">
                      <a:alpha val="70000"/>
                    </a:srgbClr>
                  </a:outerShdw>
                </a:effectLst>
              </a:rPr>
              <a:t>độ</a:t>
            </a:r>
            <a:endParaRPr 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1" name="Right Arrow 10"/>
          <p:cNvSpPr/>
          <p:nvPr/>
        </p:nvSpPr>
        <p:spPr>
          <a:xfrm>
            <a:off x="8352426" y="5319526"/>
            <a:ext cx="1296537" cy="5851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840029" y="4457228"/>
            <a:ext cx="1692323" cy="2082368"/>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err="1">
                <a:ln>
                  <a:solidFill>
                    <a:srgbClr val="FF0000"/>
                  </a:solidFill>
                </a:ln>
                <a:solidFill>
                  <a:schemeClr val="tx1"/>
                </a:solidFill>
                <a:latin typeface="Times New Roman" pitchFamily="18" charset="0"/>
                <a:cs typeface="Times New Roman" pitchFamily="18" charset="0"/>
              </a:rPr>
              <a:t>Hệ</a:t>
            </a:r>
            <a:r>
              <a:rPr lang="en-US" sz="4000" dirty="0">
                <a:ln>
                  <a:solidFill>
                    <a:srgbClr val="FF0000"/>
                  </a:solidFill>
                </a:ln>
                <a:solidFill>
                  <a:schemeClr val="tx1"/>
                </a:solidFill>
                <a:latin typeface="Times New Roman" pitchFamily="18" charset="0"/>
                <a:cs typeface="Times New Roman" pitchFamily="18" charset="0"/>
              </a:rPr>
              <a:t> qui </a:t>
            </a:r>
            <a:r>
              <a:rPr lang="en-US" sz="4000" dirty="0" err="1">
                <a:ln>
                  <a:solidFill>
                    <a:srgbClr val="FF0000"/>
                  </a:solidFill>
                </a:ln>
                <a:solidFill>
                  <a:schemeClr val="tx1"/>
                </a:solidFill>
                <a:latin typeface="Times New Roman" pitchFamily="18" charset="0"/>
                <a:cs typeface="Times New Roman" pitchFamily="18" charset="0"/>
              </a:rPr>
              <a:t>chiếu</a:t>
            </a:r>
            <a:endParaRPr lang="en-US" sz="4000" dirty="0">
              <a:ln>
                <a:solidFill>
                  <a:srgbClr val="FF0000"/>
                </a:solidFill>
              </a:ln>
              <a:solidFill>
                <a:schemeClr val="tx1"/>
              </a:solidFill>
              <a:latin typeface="Times New Roman" pitchFamily="18" charset="0"/>
              <a:cs typeface="Times New Roman" pitchFamily="18" charset="0"/>
            </a:endParaRPr>
          </a:p>
        </p:txBody>
      </p:sp>
      <mc:AlternateContent xmlns:mc="http://schemas.openxmlformats.org/markup-compatibility/2006" xmlns:a14="http://schemas.microsoft.com/office/drawing/2010/main">
        <mc:Choice Requires="a14">
          <p:sp>
            <p:nvSpPr>
              <p:cNvPr id="13" name="Oval 12"/>
              <p:cNvSpPr/>
              <p:nvPr/>
            </p:nvSpPr>
            <p:spPr>
              <a:xfrm>
                <a:off x="1978926" y="2661856"/>
                <a:ext cx="2040343" cy="148706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sSub>
                        <m:sSubPr>
                          <m:ctrlPr>
                            <a:rPr lang="en-US" sz="2800" b="0" i="1" smtClean="0">
                              <a:latin typeface="Cambria Math" panose="02040503050406030204" pitchFamily="18" charset="0"/>
                            </a:rPr>
                          </m:ctrlPr>
                        </m:sSubPr>
                        <m:e>
                          <m:r>
                            <a:rPr lang="en-US" sz="2800" b="0" i="1" smtClean="0">
                              <a:latin typeface="Cambria Math"/>
                            </a:rPr>
                            <m:t>𝑡</m:t>
                          </m:r>
                        </m:e>
                        <m:sub>
                          <m:r>
                            <a:rPr lang="en-US" sz="2800" b="0" i="1" smtClean="0">
                              <a:latin typeface="Cambria Math"/>
                            </a:rPr>
                            <m:t>0</m:t>
                          </m:r>
                        </m:sub>
                      </m:sSub>
                      <m:r>
                        <a:rPr lang="en-US" sz="2800" b="0" i="1" smtClean="0">
                          <a:latin typeface="Cambria Math"/>
                        </a:rPr>
                        <m:t>=6</m:t>
                      </m:r>
                      <m:r>
                        <a:rPr lang="en-US" sz="2800" b="0" i="1" smtClean="0">
                          <a:latin typeface="Cambria Math"/>
                        </a:rPr>
                        <m:t>h</m:t>
                      </m:r>
                    </m:oMath>
                  </m:oMathPara>
                </a14:m>
                <a:endParaRPr lang="en-US" sz="2800" dirty="0"/>
              </a:p>
            </p:txBody>
          </p:sp>
        </mc:Choice>
        <mc:Fallback xmlns="">
          <p:sp>
            <p:nvSpPr>
              <p:cNvPr id="13" name="Oval 12"/>
              <p:cNvSpPr>
                <a:spLocks noRot="1" noChangeAspect="1" noMove="1" noResize="1" noEditPoints="1" noAdjustHandles="1" noChangeArrowheads="1" noChangeShapeType="1" noTextEdit="1"/>
              </p:cNvSpPr>
              <p:nvPr/>
            </p:nvSpPr>
            <p:spPr>
              <a:xfrm>
                <a:off x="1978925" y="2661854"/>
                <a:ext cx="2040342" cy="1487065"/>
              </a:xfrm>
              <a:prstGeom prst="ellipse">
                <a:avLst/>
              </a:prstGeom>
              <a:blipFill rotWithShape="1">
                <a:blip r:embed="rId4"/>
                <a:stretch>
                  <a:fillRect/>
                </a:stretch>
              </a:blipFill>
            </p:spPr>
            <p:txBody>
              <a:bodyPr/>
              <a:lstStyle/>
              <a:p>
                <a:r>
                  <a:rPr lang="en-US">
                    <a:noFill/>
                  </a:rPr>
                  <a:t> </a:t>
                </a:r>
              </a:p>
            </p:txBody>
          </p:sp>
        </mc:Fallback>
      </mc:AlternateContent>
      <p:sp>
        <p:nvSpPr>
          <p:cNvPr id="14" name="Plus 13"/>
          <p:cNvSpPr/>
          <p:nvPr/>
        </p:nvSpPr>
        <p:spPr>
          <a:xfrm>
            <a:off x="3137891" y="5071607"/>
            <a:ext cx="1351128" cy="1330657"/>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Plus 28"/>
          <p:cNvSpPr/>
          <p:nvPr/>
        </p:nvSpPr>
        <p:spPr>
          <a:xfrm>
            <a:off x="4019267" y="2649128"/>
            <a:ext cx="1351128" cy="1330657"/>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5370395" y="2761353"/>
            <a:ext cx="2668136" cy="15376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t>Khoảng</a:t>
            </a:r>
            <a:r>
              <a:rPr lang="en-US" sz="2800" dirty="0"/>
              <a:t> </a:t>
            </a:r>
            <a:r>
              <a:rPr lang="en-US" sz="2800" dirty="0" err="1"/>
              <a:t>thời</a:t>
            </a:r>
            <a:r>
              <a:rPr lang="en-US" sz="2800" dirty="0"/>
              <a:t> </a:t>
            </a:r>
            <a:r>
              <a:rPr lang="en-US" sz="2800" dirty="0" err="1"/>
              <a:t>gian</a:t>
            </a:r>
            <a:r>
              <a:rPr lang="en-US" sz="2800" dirty="0"/>
              <a:t> </a:t>
            </a:r>
            <a:r>
              <a:rPr lang="en-US" sz="2800" dirty="0" err="1"/>
              <a:t>chuyển</a:t>
            </a:r>
            <a:r>
              <a:rPr lang="en-US" sz="2800" dirty="0"/>
              <a:t> </a:t>
            </a:r>
            <a:r>
              <a:rPr lang="en-US" sz="2800" dirty="0" err="1"/>
              <a:t>động</a:t>
            </a:r>
            <a:r>
              <a:rPr lang="en-US" sz="2800" dirty="0"/>
              <a:t> </a:t>
            </a:r>
            <a:r>
              <a:rPr lang="el-GR" sz="2800" dirty="0">
                <a:latin typeface="Times New Roman"/>
                <a:cs typeface="Times New Roman"/>
              </a:rPr>
              <a:t>Δ</a:t>
            </a:r>
            <a:r>
              <a:rPr lang="en-US" sz="2800" dirty="0">
                <a:latin typeface="Times New Roman"/>
                <a:cs typeface="Times New Roman"/>
              </a:rPr>
              <a:t>t =1h</a:t>
            </a:r>
            <a:endParaRPr lang="en-US" sz="2800" dirty="0"/>
          </a:p>
        </p:txBody>
      </p:sp>
      <p:sp>
        <p:nvSpPr>
          <p:cNvPr id="31" name="Right Arrow 30"/>
          <p:cNvSpPr/>
          <p:nvPr/>
        </p:nvSpPr>
        <p:spPr>
          <a:xfrm>
            <a:off x="8255973" y="3053740"/>
            <a:ext cx="1296537" cy="5851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9413585" y="2559648"/>
            <a:ext cx="2723824" cy="1855003"/>
          </a:xfrm>
          <a:prstGeom prst="ellipse">
            <a:avLst/>
          </a:prstGeom>
          <a:solidFill>
            <a:srgbClr val="0070C0"/>
          </a:solidFill>
          <a:ln/>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2800" dirty="0" err="1">
                <a:ln w="18415" cmpd="sng">
                  <a:solidFill>
                    <a:srgbClr val="FFFFFF"/>
                  </a:solidFill>
                  <a:prstDash val="solid"/>
                </a:ln>
                <a:solidFill>
                  <a:srgbClr val="FFFFFF"/>
                </a:solidFill>
                <a:effectLst>
                  <a:outerShdw blurRad="63500" dir="3600000" algn="tl" rotWithShape="0">
                    <a:srgbClr val="000000">
                      <a:alpha val="70000"/>
                    </a:srgbClr>
                  </a:outerShdw>
                </a:effectLst>
              </a:rPr>
              <a:t>Thời</a:t>
            </a:r>
            <a:r>
              <a:rPr lang="en-US" sz="2800" dirty="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sz="2800" dirty="0" err="1">
                <a:ln w="18415" cmpd="sng">
                  <a:solidFill>
                    <a:srgbClr val="FFFFFF"/>
                  </a:solidFill>
                  <a:prstDash val="solid"/>
                </a:ln>
                <a:solidFill>
                  <a:srgbClr val="FFFFFF"/>
                </a:solidFill>
                <a:effectLst>
                  <a:outerShdw blurRad="63500" dir="3600000" algn="tl" rotWithShape="0">
                    <a:srgbClr val="000000">
                      <a:alpha val="70000"/>
                    </a:srgbClr>
                  </a:outerShdw>
                </a:effectLst>
              </a:rPr>
              <a:t>điểm</a:t>
            </a:r>
            <a:r>
              <a:rPr lang="en-US" sz="2800" dirty="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sz="2800" dirty="0" err="1">
                <a:ln w="18415" cmpd="sng">
                  <a:solidFill>
                    <a:srgbClr val="FFFFFF"/>
                  </a:solidFill>
                  <a:prstDash val="solid"/>
                </a:ln>
                <a:solidFill>
                  <a:srgbClr val="FFFFFF"/>
                </a:solidFill>
                <a:effectLst>
                  <a:outerShdw blurRad="63500" dir="3600000" algn="tl" rotWithShape="0">
                    <a:srgbClr val="000000">
                      <a:alpha val="70000"/>
                    </a:srgbClr>
                  </a:outerShdw>
                </a:effectLst>
              </a:rPr>
              <a:t>đến</a:t>
            </a:r>
            <a:r>
              <a:rPr lang="en-US" sz="2800" dirty="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sz="2800" dirty="0" err="1">
                <a:ln w="18415" cmpd="sng">
                  <a:solidFill>
                    <a:srgbClr val="FFFFFF"/>
                  </a:solidFill>
                  <a:prstDash val="solid"/>
                </a:ln>
                <a:solidFill>
                  <a:srgbClr val="FFFFFF"/>
                </a:solidFill>
                <a:effectLst>
                  <a:outerShdw blurRad="63500" dir="3600000" algn="tl" rotWithShape="0">
                    <a:srgbClr val="000000">
                      <a:alpha val="70000"/>
                    </a:srgbClr>
                  </a:outerShdw>
                </a:effectLst>
              </a:rPr>
              <a:t>trường</a:t>
            </a:r>
            <a:r>
              <a:rPr lang="en-US" sz="2800" dirty="0">
                <a:ln w="18415" cmpd="sng">
                  <a:solidFill>
                    <a:srgbClr val="FFFFFF"/>
                  </a:solidFill>
                  <a:prstDash val="solid"/>
                </a:ln>
                <a:solidFill>
                  <a:srgbClr val="FFFFFF"/>
                </a:solidFill>
                <a:effectLst>
                  <a:outerShdw blurRad="63500" dir="3600000" algn="tl" rotWithShape="0">
                    <a:srgbClr val="000000">
                      <a:alpha val="70000"/>
                    </a:srgbClr>
                  </a:outerShdw>
                </a:effectLst>
              </a:rPr>
              <a:t> 7h</a:t>
            </a:r>
          </a:p>
        </p:txBody>
      </p:sp>
    </p:spTree>
    <p:extLst>
      <p:ext uri="{BB962C8B-B14F-4D97-AF65-F5344CB8AC3E}">
        <p14:creationId xmlns:p14="http://schemas.microsoft.com/office/powerpoint/2010/main" val="3694768157"/>
      </p:ext>
    </p:extLst>
  </p:cSld>
  <p:clrMapOvr>
    <a:masterClrMapping/>
  </p:clrMapOvr>
  <mc:AlternateContent xmlns:mc="http://schemas.openxmlformats.org/markup-compatibility/2006" xmlns:p14="http://schemas.microsoft.com/office/powerpoint/2010/main">
    <mc:Choice Requires="p14">
      <p:transition spd="slow" p14:dur="1250" advClick="0">
        <p:push dir="u"/>
      </p:transition>
    </mc:Choice>
    <mc:Fallback xmlns="">
      <p:transition spd="slow" advClick="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500"/>
                                        <p:tgtEl>
                                          <p:spTgt spid="2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500"/>
                                        <p:tgtEl>
                                          <p:spTgt spid="31"/>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fade">
                                      <p:cBhvr>
                                        <p:cTn id="44" dur="500"/>
                                        <p:tgtEl>
                                          <p:spTgt spid="32"/>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500"/>
                                        <p:tgtEl>
                                          <p:spTgt spid="5"/>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4103"/>
                                        </p:tgtEl>
                                        <p:attrNameLst>
                                          <p:attrName>style.visibility</p:attrName>
                                        </p:attrNameLst>
                                      </p:cBhvr>
                                      <p:to>
                                        <p:strVal val="visible"/>
                                      </p:to>
                                    </p:set>
                                    <p:animEffect transition="in" filter="fade">
                                      <p:cBhvr>
                                        <p:cTn id="59" dur="500"/>
                                        <p:tgtEl>
                                          <p:spTgt spid="4103"/>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fade">
                                      <p:cBhvr>
                                        <p:cTn id="64" dur="500"/>
                                        <p:tgtEl>
                                          <p:spTgt spid="11"/>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12"/>
                                        </p:tgtEl>
                                        <p:attrNameLst>
                                          <p:attrName>style.visibility</p:attrName>
                                        </p:attrNameLst>
                                      </p:cBhvr>
                                      <p:to>
                                        <p:strVal val="visible"/>
                                      </p:to>
                                    </p:set>
                                    <p:animEffect transition="in" filter="fade">
                                      <p:cBhvr>
                                        <p:cTn id="6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P spid="5" grpId="0" animBg="1"/>
      <p:bldP spid="11" grpId="0" animBg="1"/>
      <p:bldP spid="12" grpId="0" animBg="1"/>
      <p:bldP spid="13" grpId="0" animBg="1"/>
      <p:bldP spid="14" grpId="0" animBg="1"/>
      <p:bldP spid="29" grpId="0" animBg="1"/>
      <p:bldP spid="15" grpId="0" animBg="1"/>
      <p:bldP spid="31" grpId="0" animBg="1"/>
      <p:bldP spid="3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135974"/>
            <a:ext cx="2959931" cy="965371"/>
          </a:xfrm>
          <a:prstGeom prst="rect">
            <a:avLst/>
          </a:prstGeom>
        </p:spPr>
      </p:pic>
      <p:pic>
        <p:nvPicPr>
          <p:cNvPr id="18" name="Picture 2" descr="Bài tập dấu chấm hỏi - Luyện tập về dấu chấm hỏi lớp 2 - VnDoc.com - Hệ  Thống PP BĐS Nghỉ Dưỡng Cao Cấp Địa ốc 5 Sa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375" y="1045911"/>
            <a:ext cx="1140196" cy="96386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251083" y="1064081"/>
            <a:ext cx="5777515" cy="2062103"/>
          </a:xfrm>
          <a:prstGeom prst="rect">
            <a:avLst/>
          </a:prstGeom>
        </p:spPr>
        <p:txBody>
          <a:bodyPr wrap="square">
            <a:spAutoFit/>
          </a:bodyPr>
          <a:lstStyle/>
          <a:p>
            <a:pPr algn="just"/>
            <a:r>
              <a:rPr lang="vi-VN" sz="3200" dirty="0">
                <a:latin typeface="+mj-lt"/>
              </a:rPr>
              <a:t>Xác định vị trí của vật A trên trục ox vẽ trên hình 4.3 tại thời điểm 11h. Biết vật chuyển động thẳng mỗi giờ đi được 40km</a:t>
            </a:r>
            <a:endParaRPr lang="en-US" sz="3200" dirty="0">
              <a:latin typeface="+mj-lt"/>
            </a:endParaRP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17077" y="1211536"/>
            <a:ext cx="4224715" cy="31400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641446" y="3487972"/>
            <a:ext cx="7438031" cy="584775"/>
          </a:xfrm>
          <a:prstGeom prst="rect">
            <a:avLst/>
          </a:prstGeom>
        </p:spPr>
        <p:txBody>
          <a:bodyPr wrap="square">
            <a:spAutoFit/>
          </a:bodyPr>
          <a:lstStyle/>
          <a:p>
            <a:r>
              <a:rPr lang="vi-VN"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Thời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gian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vật</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dịch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chuyển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là</a:t>
            </a:r>
            <a:r>
              <a:rPr lang="en-US" sz="3200" dirty="0">
                <a:latin typeface="Times New Roman" pitchFamily="18" charset="0"/>
                <a:cs typeface="Times New Roman" pitchFamily="18" charset="0"/>
              </a:rPr>
              <a:t>: 11 - 8 =3h</a:t>
            </a:r>
            <a:endParaRPr lang="vi-VN" sz="3200" dirty="0">
              <a:latin typeface="Times New Roman" pitchFamily="18" charset="0"/>
              <a:cs typeface="Times New Roman" pitchFamily="18" charset="0"/>
            </a:endParaRPr>
          </a:p>
        </p:txBody>
      </p:sp>
      <p:sp>
        <p:nvSpPr>
          <p:cNvPr id="5" name="Rectangle 4"/>
          <p:cNvSpPr/>
          <p:nvPr/>
        </p:nvSpPr>
        <p:spPr>
          <a:xfrm>
            <a:off x="838622" y="4254271"/>
            <a:ext cx="8852103" cy="584775"/>
          </a:xfrm>
          <a:prstGeom prst="rect">
            <a:avLst/>
          </a:prstGeom>
        </p:spPr>
        <p:txBody>
          <a:bodyPr wrap="none">
            <a:spAutoFit/>
          </a:bodyPr>
          <a:lstStyle/>
          <a:p>
            <a:r>
              <a:rPr lang="en-US" sz="3200" dirty="0">
                <a:latin typeface="Times New Roman" pitchFamily="18" charset="0"/>
                <a:cs typeface="Times New Roman" pitchFamily="18" charset="0"/>
              </a:rPr>
              <a:t>M</a:t>
            </a:r>
            <a:r>
              <a:rPr lang="vi-VN" sz="3200" dirty="0">
                <a:latin typeface="Times New Roman" pitchFamily="18" charset="0"/>
                <a:cs typeface="Times New Roman" pitchFamily="18" charset="0"/>
              </a:rPr>
              <a:t>ỗi giờ đi được 40km</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nên</a:t>
            </a:r>
            <a:r>
              <a:rPr lang="en-US" sz="3200" dirty="0">
                <a:latin typeface="Times New Roman" pitchFamily="18" charset="0"/>
                <a:cs typeface="Times New Roman" pitchFamily="18" charset="0"/>
              </a:rPr>
              <a:t> 3h </a:t>
            </a:r>
            <a:r>
              <a:rPr lang="en-US" sz="3200" dirty="0" err="1">
                <a:latin typeface="Times New Roman" pitchFamily="18" charset="0"/>
                <a:cs typeface="Times New Roman" pitchFamily="18" charset="0"/>
              </a:rPr>
              <a:t>đi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được</a:t>
            </a:r>
            <a:r>
              <a:rPr lang="en-US" sz="3200" dirty="0">
                <a:latin typeface="Times New Roman" pitchFamily="18" charset="0"/>
                <a:cs typeface="Times New Roman" pitchFamily="18" charset="0"/>
              </a:rPr>
              <a:t> 40.3=120km </a:t>
            </a:r>
          </a:p>
        </p:txBody>
      </p:sp>
    </p:spTree>
    <p:extLst>
      <p:ext uri="{BB962C8B-B14F-4D97-AF65-F5344CB8AC3E}">
        <p14:creationId xmlns:p14="http://schemas.microsoft.com/office/powerpoint/2010/main" val="2041086283"/>
      </p:ext>
    </p:extLst>
  </p:cSld>
  <p:clrMapOvr>
    <a:masterClrMapping/>
  </p:clrMapOvr>
  <mc:AlternateContent xmlns:mc="http://schemas.openxmlformats.org/markup-compatibility/2006" xmlns:p14="http://schemas.microsoft.com/office/powerpoint/2010/main">
    <mc:Choice Requires="p14">
      <p:transition spd="slow" p14:dur="1250" advClick="0">
        <p:push dir="u"/>
      </p:transition>
    </mc:Choice>
    <mc:Fallback xmlns="">
      <p:transition spd="slow" advClick="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135974"/>
            <a:ext cx="2959931" cy="965371"/>
          </a:xfrm>
          <a:prstGeom prst="rect">
            <a:avLst/>
          </a:prstGeom>
        </p:spPr>
      </p:pic>
      <p:sp>
        <p:nvSpPr>
          <p:cNvPr id="3" name="文本框 30"/>
          <p:cNvSpPr txBox="1"/>
          <p:nvPr/>
        </p:nvSpPr>
        <p:spPr>
          <a:xfrm>
            <a:off x="1051498" y="0"/>
            <a:ext cx="3714478" cy="523220"/>
          </a:xfrm>
          <a:prstGeom prst="rect">
            <a:avLst/>
          </a:prstGeom>
          <a:solidFill>
            <a:schemeClr val="accent1">
              <a:lumMod val="20000"/>
              <a:lumOff val="80000"/>
            </a:schemeClr>
          </a:solidFill>
        </p:spPr>
        <p:txBody>
          <a:bodyPr wrap="none" rtlCol="0">
            <a:spAutoFit/>
          </a:bodyPr>
          <a:lstStyle/>
          <a:p>
            <a:r>
              <a:rPr lang="en-US" altLang="zh-CN" sz="2800" b="1" dirty="0">
                <a:solidFill>
                  <a:srgbClr val="FF0000"/>
                </a:solidFill>
                <a:latin typeface="Yeseva One" panose="00000500000000000000" charset="0"/>
                <a:ea typeface="Yeseva One" panose="00000500000000000000" charset="0"/>
                <a:sym typeface="Yeseva One" panose="00000500000000000000" charset="0"/>
              </a:rPr>
              <a:t>II. ĐỘ DỊCH CHUYỂN</a:t>
            </a:r>
            <a:endParaRPr lang="zh-CN" altLang="en-US" sz="2800" b="1" dirty="0">
              <a:solidFill>
                <a:srgbClr val="FF0000"/>
              </a:solidFill>
              <a:latin typeface="Yeseva One" panose="00000500000000000000" charset="0"/>
              <a:ea typeface="Yeseva One" panose="00000500000000000000" charset="0"/>
              <a:sym typeface="Yeseva One" panose="00000500000000000000" charset="0"/>
            </a:endParaRPr>
          </a:p>
        </p:txBody>
      </p:sp>
      <p:sp>
        <p:nvSpPr>
          <p:cNvPr id="4" name="TextBox 3"/>
          <p:cNvSpPr txBox="1"/>
          <p:nvPr/>
        </p:nvSpPr>
        <p:spPr>
          <a:xfrm>
            <a:off x="582910" y="1038227"/>
            <a:ext cx="6983957" cy="954107"/>
          </a:xfrm>
          <a:prstGeom prst="rect">
            <a:avLst/>
          </a:prstGeom>
          <a:noFill/>
        </p:spPr>
        <p:txBody>
          <a:bodyPr wrap="square" rtlCol="0">
            <a:spAutoFit/>
          </a:bodyPr>
          <a:lstStyle/>
          <a:p>
            <a:r>
              <a:rPr lang="en-US" sz="2800" b="1" dirty="0" err="1">
                <a:solidFill>
                  <a:srgbClr val="FF0000"/>
                </a:solidFill>
              </a:rPr>
              <a:t>Muốn</a:t>
            </a:r>
            <a:r>
              <a:rPr lang="en-US" sz="2800" b="1" dirty="0">
                <a:solidFill>
                  <a:srgbClr val="FF0000"/>
                </a:solidFill>
              </a:rPr>
              <a:t> </a:t>
            </a:r>
            <a:r>
              <a:rPr lang="en-US" sz="2800" b="1" dirty="0" err="1">
                <a:solidFill>
                  <a:srgbClr val="FF0000"/>
                </a:solidFill>
              </a:rPr>
              <a:t>xác</a:t>
            </a:r>
            <a:r>
              <a:rPr lang="en-US" sz="2800" b="1" dirty="0">
                <a:solidFill>
                  <a:srgbClr val="FF0000"/>
                </a:solidFill>
              </a:rPr>
              <a:t> </a:t>
            </a:r>
            <a:r>
              <a:rPr lang="en-US" sz="2800" b="1" dirty="0" err="1">
                <a:solidFill>
                  <a:srgbClr val="FF0000"/>
                </a:solidFill>
              </a:rPr>
              <a:t>định</a:t>
            </a:r>
            <a:r>
              <a:rPr lang="en-US" sz="2800" b="1" dirty="0">
                <a:solidFill>
                  <a:srgbClr val="FF0000"/>
                </a:solidFill>
              </a:rPr>
              <a:t> </a:t>
            </a:r>
            <a:r>
              <a:rPr lang="en-US" sz="2800" b="1" dirty="0" err="1">
                <a:solidFill>
                  <a:srgbClr val="FF0000"/>
                </a:solidFill>
              </a:rPr>
              <a:t>được</a:t>
            </a:r>
            <a:r>
              <a:rPr lang="en-US" sz="2800" b="1" dirty="0">
                <a:solidFill>
                  <a:srgbClr val="FF0000"/>
                </a:solidFill>
              </a:rPr>
              <a:t> </a:t>
            </a:r>
            <a:r>
              <a:rPr lang="en-US" sz="2800" b="1" dirty="0" err="1">
                <a:solidFill>
                  <a:srgbClr val="FF0000"/>
                </a:solidFill>
              </a:rPr>
              <a:t>vị</a:t>
            </a:r>
            <a:r>
              <a:rPr lang="en-US" sz="2800" b="1" dirty="0">
                <a:solidFill>
                  <a:srgbClr val="FF0000"/>
                </a:solidFill>
              </a:rPr>
              <a:t> </a:t>
            </a:r>
            <a:r>
              <a:rPr lang="en-US" sz="2800" b="1" dirty="0" err="1">
                <a:solidFill>
                  <a:srgbClr val="FF0000"/>
                </a:solidFill>
              </a:rPr>
              <a:t>trí</a:t>
            </a:r>
            <a:r>
              <a:rPr lang="en-US" sz="2800" b="1" dirty="0">
                <a:solidFill>
                  <a:srgbClr val="FF0000"/>
                </a:solidFill>
              </a:rPr>
              <a:t> </a:t>
            </a:r>
            <a:r>
              <a:rPr lang="en-US" sz="2800" b="1" dirty="0" err="1">
                <a:solidFill>
                  <a:srgbClr val="FF0000"/>
                </a:solidFill>
              </a:rPr>
              <a:t>của</a:t>
            </a:r>
            <a:r>
              <a:rPr lang="en-US" sz="2800" b="1" dirty="0">
                <a:solidFill>
                  <a:srgbClr val="FF0000"/>
                </a:solidFill>
              </a:rPr>
              <a:t> </a:t>
            </a:r>
            <a:r>
              <a:rPr lang="en-US" sz="2800" b="1" dirty="0" err="1">
                <a:solidFill>
                  <a:srgbClr val="FF0000"/>
                </a:solidFill>
              </a:rPr>
              <a:t>vật</a:t>
            </a:r>
            <a:r>
              <a:rPr lang="en-US" sz="2800" b="1" dirty="0">
                <a:solidFill>
                  <a:srgbClr val="FF0000"/>
                </a:solidFill>
              </a:rPr>
              <a:t> ta </a:t>
            </a:r>
            <a:r>
              <a:rPr lang="en-US" sz="2800" b="1" dirty="0" err="1">
                <a:solidFill>
                  <a:srgbClr val="FF0000"/>
                </a:solidFill>
              </a:rPr>
              <a:t>cần</a:t>
            </a:r>
            <a:r>
              <a:rPr lang="en-US" sz="2800" b="1" dirty="0">
                <a:solidFill>
                  <a:srgbClr val="FF0000"/>
                </a:solidFill>
              </a:rPr>
              <a:t> </a:t>
            </a:r>
            <a:r>
              <a:rPr lang="en-US" sz="2800" b="1" dirty="0" err="1">
                <a:solidFill>
                  <a:srgbClr val="FF0000"/>
                </a:solidFill>
              </a:rPr>
              <a:t>biết</a:t>
            </a:r>
            <a:r>
              <a:rPr lang="en-US" sz="2800" b="1" dirty="0">
                <a:solidFill>
                  <a:srgbClr val="FF0000"/>
                </a:solidFill>
              </a:rPr>
              <a:t> </a:t>
            </a:r>
            <a:r>
              <a:rPr lang="en-US" sz="2800" b="1" dirty="0" err="1">
                <a:solidFill>
                  <a:srgbClr val="FF0000"/>
                </a:solidFill>
              </a:rPr>
              <a:t>thêm</a:t>
            </a:r>
            <a:r>
              <a:rPr lang="en-US" sz="2800" b="1" dirty="0">
                <a:solidFill>
                  <a:srgbClr val="FF0000"/>
                </a:solidFill>
              </a:rPr>
              <a:t> </a:t>
            </a:r>
            <a:r>
              <a:rPr lang="en-US" sz="2800" b="1" dirty="0" err="1">
                <a:solidFill>
                  <a:srgbClr val="FF0000"/>
                </a:solidFill>
              </a:rPr>
              <a:t>thông</a:t>
            </a:r>
            <a:r>
              <a:rPr lang="en-US" sz="2800" b="1" dirty="0">
                <a:solidFill>
                  <a:srgbClr val="FF0000"/>
                </a:solidFill>
              </a:rPr>
              <a:t> tin </a:t>
            </a:r>
            <a:r>
              <a:rPr lang="en-US" sz="2800" b="1" dirty="0" err="1">
                <a:solidFill>
                  <a:srgbClr val="FF0000"/>
                </a:solidFill>
              </a:rPr>
              <a:t>gì</a:t>
            </a:r>
            <a:r>
              <a:rPr lang="en-US" sz="2800" b="1" dirty="0">
                <a:solidFill>
                  <a:srgbClr val="FF0000"/>
                </a:solidFill>
              </a:rPr>
              <a:t>?</a:t>
            </a:r>
            <a:endParaRPr lang="vi-VN" sz="2800" b="1" dirty="0">
              <a:solidFill>
                <a:srgbClr val="FF0000"/>
              </a:solidFill>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94792" y="346711"/>
            <a:ext cx="3860397" cy="3909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Box 15"/>
          <p:cNvSpPr txBox="1"/>
          <p:nvPr/>
        </p:nvSpPr>
        <p:spPr>
          <a:xfrm>
            <a:off x="1068231" y="2084904"/>
            <a:ext cx="5510000" cy="523220"/>
          </a:xfrm>
          <a:prstGeom prst="rect">
            <a:avLst/>
          </a:prstGeom>
          <a:noFill/>
        </p:spPr>
        <p:txBody>
          <a:bodyPr wrap="square" rtlCol="0">
            <a:spAutoFit/>
          </a:bodyPr>
          <a:lstStyle/>
          <a:p>
            <a:r>
              <a:rPr lang="en-US" sz="2800" b="1" dirty="0" err="1">
                <a:solidFill>
                  <a:srgbClr val="FF0000"/>
                </a:solidFill>
              </a:rPr>
              <a:t>Biết</a:t>
            </a:r>
            <a:r>
              <a:rPr lang="en-US" sz="2800" b="1" dirty="0">
                <a:solidFill>
                  <a:srgbClr val="FF0000"/>
                </a:solidFill>
              </a:rPr>
              <a:t> </a:t>
            </a:r>
            <a:r>
              <a:rPr lang="en-US" sz="2800" b="1" dirty="0" err="1">
                <a:solidFill>
                  <a:srgbClr val="FF0000"/>
                </a:solidFill>
              </a:rPr>
              <a:t>thêm</a:t>
            </a:r>
            <a:r>
              <a:rPr lang="en-US" sz="2800" b="1" dirty="0">
                <a:solidFill>
                  <a:srgbClr val="FF0000"/>
                </a:solidFill>
              </a:rPr>
              <a:t> </a:t>
            </a:r>
            <a:r>
              <a:rPr lang="en-US" sz="2800" b="1" dirty="0" err="1">
                <a:solidFill>
                  <a:srgbClr val="FF0000"/>
                </a:solidFill>
              </a:rPr>
              <a:t>hướng</a:t>
            </a:r>
            <a:r>
              <a:rPr lang="en-US" sz="2800" b="1" dirty="0">
                <a:solidFill>
                  <a:srgbClr val="FF0000"/>
                </a:solidFill>
              </a:rPr>
              <a:t> </a:t>
            </a:r>
            <a:r>
              <a:rPr lang="en-US" sz="2800" b="1" dirty="0" err="1">
                <a:solidFill>
                  <a:srgbClr val="FF0000"/>
                </a:solidFill>
              </a:rPr>
              <a:t>chuyển</a:t>
            </a:r>
            <a:r>
              <a:rPr lang="en-US" sz="2800" b="1" dirty="0">
                <a:solidFill>
                  <a:srgbClr val="FF0000"/>
                </a:solidFill>
              </a:rPr>
              <a:t> </a:t>
            </a:r>
            <a:r>
              <a:rPr lang="en-US" sz="2800" b="1" dirty="0" err="1">
                <a:solidFill>
                  <a:srgbClr val="FF0000"/>
                </a:solidFill>
              </a:rPr>
              <a:t>động</a:t>
            </a:r>
            <a:endParaRPr lang="vi-VN" sz="2800" b="1" dirty="0">
              <a:solidFill>
                <a:srgbClr val="FF0000"/>
              </a:solidFill>
            </a:endParaRPr>
          </a:p>
        </p:txBody>
      </p:sp>
      <p:sp>
        <p:nvSpPr>
          <p:cNvPr id="18" name="Rectangle 17"/>
          <p:cNvSpPr/>
          <p:nvPr/>
        </p:nvSpPr>
        <p:spPr>
          <a:xfrm>
            <a:off x="582910" y="3015963"/>
            <a:ext cx="7087133" cy="1569660"/>
          </a:xfrm>
          <a:prstGeom prst="rect">
            <a:avLst/>
          </a:prstGeom>
        </p:spPr>
        <p:txBody>
          <a:bodyPr wrap="square">
            <a:spAutoFit/>
          </a:bodyPr>
          <a:lstStyle/>
          <a:p>
            <a:r>
              <a:rPr lang="en-US" sz="3200" b="1" dirty="0" err="1">
                <a:solidFill>
                  <a:srgbClr val="00B050"/>
                </a:solidFill>
                <a:latin typeface="Times New Roman" pitchFamily="18" charset="0"/>
                <a:cs typeface="Times New Roman" pitchFamily="18" charset="0"/>
              </a:rPr>
              <a:t>Giả</a:t>
            </a:r>
            <a:r>
              <a:rPr lang="en-US" sz="3200" b="1" dirty="0">
                <a:solidFill>
                  <a:srgbClr val="00B050"/>
                </a:solidFill>
                <a:latin typeface="Times New Roman" pitchFamily="18" charset="0"/>
                <a:cs typeface="Times New Roman" pitchFamily="18" charset="0"/>
              </a:rPr>
              <a:t> </a:t>
            </a:r>
            <a:r>
              <a:rPr lang="en-US" sz="3200" b="1" dirty="0" err="1">
                <a:solidFill>
                  <a:srgbClr val="00B050"/>
                </a:solidFill>
                <a:latin typeface="Times New Roman" pitchFamily="18" charset="0"/>
                <a:cs typeface="Times New Roman" pitchFamily="18" charset="0"/>
              </a:rPr>
              <a:t>sử</a:t>
            </a:r>
            <a:r>
              <a:rPr lang="en-US" sz="3200" b="1" dirty="0">
                <a:solidFill>
                  <a:srgbClr val="00B050"/>
                </a:solidFill>
                <a:latin typeface="Times New Roman" pitchFamily="18" charset="0"/>
                <a:cs typeface="Times New Roman" pitchFamily="18" charset="0"/>
              </a:rPr>
              <a:t> </a:t>
            </a:r>
            <a:r>
              <a:rPr lang="en-US" sz="3200" b="1" dirty="0" err="1">
                <a:solidFill>
                  <a:srgbClr val="00B050"/>
                </a:solidFill>
                <a:latin typeface="Times New Roman" pitchFamily="18" charset="0"/>
                <a:cs typeface="Times New Roman" pitchFamily="18" charset="0"/>
              </a:rPr>
              <a:t>hướng</a:t>
            </a:r>
            <a:r>
              <a:rPr lang="en-US" sz="3200" b="1" dirty="0">
                <a:solidFill>
                  <a:srgbClr val="00B050"/>
                </a:solidFill>
                <a:latin typeface="Times New Roman" pitchFamily="18" charset="0"/>
                <a:cs typeface="Times New Roman" pitchFamily="18" charset="0"/>
              </a:rPr>
              <a:t> </a:t>
            </a:r>
            <a:r>
              <a:rPr lang="en-US" sz="3200" b="1" dirty="0" err="1">
                <a:solidFill>
                  <a:srgbClr val="00B050"/>
                </a:solidFill>
                <a:latin typeface="Times New Roman" pitchFamily="18" charset="0"/>
                <a:cs typeface="Times New Roman" pitchFamily="18" charset="0"/>
              </a:rPr>
              <a:t>chuyển</a:t>
            </a:r>
            <a:r>
              <a:rPr lang="en-US" sz="3200" b="1" dirty="0">
                <a:solidFill>
                  <a:srgbClr val="00B050"/>
                </a:solidFill>
                <a:latin typeface="Times New Roman" pitchFamily="18" charset="0"/>
                <a:cs typeface="Times New Roman" pitchFamily="18" charset="0"/>
              </a:rPr>
              <a:t> </a:t>
            </a:r>
            <a:r>
              <a:rPr lang="en-US" sz="3200" b="1" dirty="0" err="1">
                <a:solidFill>
                  <a:srgbClr val="00B050"/>
                </a:solidFill>
                <a:latin typeface="Times New Roman" pitchFamily="18" charset="0"/>
                <a:cs typeface="Times New Roman" pitchFamily="18" charset="0"/>
              </a:rPr>
              <a:t>động</a:t>
            </a:r>
            <a:r>
              <a:rPr lang="en-US" sz="3200" b="1" dirty="0">
                <a:solidFill>
                  <a:srgbClr val="00B050"/>
                </a:solidFill>
                <a:latin typeface="Times New Roman" pitchFamily="18" charset="0"/>
                <a:cs typeface="Times New Roman" pitchFamily="18" charset="0"/>
              </a:rPr>
              <a:t> </a:t>
            </a:r>
            <a:r>
              <a:rPr lang="en-US" sz="3200" b="1" dirty="0" err="1">
                <a:solidFill>
                  <a:srgbClr val="00B050"/>
                </a:solidFill>
                <a:latin typeface="Times New Roman" pitchFamily="18" charset="0"/>
                <a:cs typeface="Times New Roman" pitchFamily="18" charset="0"/>
              </a:rPr>
              <a:t>của</a:t>
            </a:r>
            <a:r>
              <a:rPr lang="en-US" sz="3200" b="1" dirty="0">
                <a:solidFill>
                  <a:srgbClr val="00B050"/>
                </a:solidFill>
                <a:latin typeface="Times New Roman" pitchFamily="18" charset="0"/>
                <a:cs typeface="Times New Roman" pitchFamily="18" charset="0"/>
              </a:rPr>
              <a:t> ô </a:t>
            </a:r>
            <a:r>
              <a:rPr lang="en-US" sz="3200" b="1" dirty="0" err="1">
                <a:solidFill>
                  <a:srgbClr val="00B050"/>
                </a:solidFill>
                <a:latin typeface="Times New Roman" pitchFamily="18" charset="0"/>
                <a:cs typeface="Times New Roman" pitchFamily="18" charset="0"/>
              </a:rPr>
              <a:t>tô</a:t>
            </a:r>
            <a:r>
              <a:rPr lang="en-US" sz="3200" b="1" dirty="0">
                <a:solidFill>
                  <a:srgbClr val="00B050"/>
                </a:solidFill>
                <a:latin typeface="Times New Roman" pitchFamily="18" charset="0"/>
                <a:cs typeface="Times New Roman" pitchFamily="18" charset="0"/>
              </a:rPr>
              <a:t> </a:t>
            </a:r>
            <a:r>
              <a:rPr lang="en-US" sz="3200" b="1" dirty="0" err="1">
                <a:solidFill>
                  <a:srgbClr val="00B050"/>
                </a:solidFill>
                <a:latin typeface="Times New Roman" pitchFamily="18" charset="0"/>
                <a:cs typeface="Times New Roman" pitchFamily="18" charset="0"/>
              </a:rPr>
              <a:t>là</a:t>
            </a:r>
            <a:r>
              <a:rPr lang="en-US" sz="3200" b="1" dirty="0">
                <a:solidFill>
                  <a:srgbClr val="00B050"/>
                </a:solidFill>
                <a:latin typeface="Times New Roman" pitchFamily="18" charset="0"/>
                <a:cs typeface="Times New Roman" pitchFamily="18" charset="0"/>
              </a:rPr>
              <a:t> </a:t>
            </a:r>
            <a:r>
              <a:rPr lang="en-US" sz="3200" b="1" dirty="0" err="1">
                <a:solidFill>
                  <a:srgbClr val="00B050"/>
                </a:solidFill>
                <a:latin typeface="Times New Roman" pitchFamily="18" charset="0"/>
                <a:cs typeface="Times New Roman" pitchFamily="18" charset="0"/>
              </a:rPr>
              <a:t>Bắc</a:t>
            </a:r>
            <a:r>
              <a:rPr lang="en-US" sz="3200" b="1" dirty="0">
                <a:solidFill>
                  <a:srgbClr val="00B050"/>
                </a:solidFill>
                <a:latin typeface="Times New Roman" pitchFamily="18" charset="0"/>
                <a:cs typeface="Times New Roman" pitchFamily="18" charset="0"/>
              </a:rPr>
              <a:t> –Nam </a:t>
            </a:r>
            <a:r>
              <a:rPr lang="en-US" sz="3200" b="1" dirty="0" err="1">
                <a:solidFill>
                  <a:srgbClr val="00B050"/>
                </a:solidFill>
                <a:latin typeface="Times New Roman" pitchFamily="18" charset="0"/>
                <a:cs typeface="Times New Roman" pitchFamily="18" charset="0"/>
              </a:rPr>
              <a:t>thì</a:t>
            </a:r>
            <a:r>
              <a:rPr lang="en-US" sz="3200" b="1" dirty="0">
                <a:solidFill>
                  <a:srgbClr val="00B050"/>
                </a:solidFill>
                <a:latin typeface="Times New Roman" pitchFamily="18" charset="0"/>
                <a:cs typeface="Times New Roman" pitchFamily="18" charset="0"/>
              </a:rPr>
              <a:t> ô </a:t>
            </a:r>
            <a:r>
              <a:rPr lang="en-US" sz="3200" b="1" dirty="0" err="1">
                <a:solidFill>
                  <a:srgbClr val="00B050"/>
                </a:solidFill>
                <a:latin typeface="Times New Roman" pitchFamily="18" charset="0"/>
                <a:cs typeface="Times New Roman" pitchFamily="18" charset="0"/>
              </a:rPr>
              <a:t>tô</a:t>
            </a:r>
            <a:r>
              <a:rPr lang="en-US" sz="3200" b="1" dirty="0">
                <a:solidFill>
                  <a:srgbClr val="00B050"/>
                </a:solidFill>
                <a:latin typeface="Times New Roman" pitchFamily="18" charset="0"/>
                <a:cs typeface="Times New Roman" pitchFamily="18" charset="0"/>
              </a:rPr>
              <a:t> ở </a:t>
            </a:r>
            <a:r>
              <a:rPr lang="en-US" sz="3200" b="1" dirty="0" err="1">
                <a:solidFill>
                  <a:srgbClr val="00B050"/>
                </a:solidFill>
                <a:latin typeface="Times New Roman" pitchFamily="18" charset="0"/>
                <a:cs typeface="Times New Roman" pitchFamily="18" charset="0"/>
              </a:rPr>
              <a:t>vị</a:t>
            </a:r>
            <a:r>
              <a:rPr lang="en-US" sz="3200" b="1" dirty="0">
                <a:solidFill>
                  <a:srgbClr val="00B050"/>
                </a:solidFill>
                <a:latin typeface="Times New Roman" pitchFamily="18" charset="0"/>
                <a:cs typeface="Times New Roman" pitchFamily="18" charset="0"/>
              </a:rPr>
              <a:t> </a:t>
            </a:r>
            <a:r>
              <a:rPr lang="en-US" sz="3200" b="1" dirty="0" err="1">
                <a:solidFill>
                  <a:srgbClr val="00B050"/>
                </a:solidFill>
                <a:latin typeface="Times New Roman" pitchFamily="18" charset="0"/>
                <a:cs typeface="Times New Roman" pitchFamily="18" charset="0"/>
              </a:rPr>
              <a:t>trí</a:t>
            </a:r>
            <a:r>
              <a:rPr lang="en-US" sz="3200" b="1" dirty="0">
                <a:solidFill>
                  <a:srgbClr val="00B050"/>
                </a:solidFill>
                <a:latin typeface="Times New Roman" pitchFamily="18" charset="0"/>
                <a:cs typeface="Times New Roman" pitchFamily="18" charset="0"/>
              </a:rPr>
              <a:t> </a:t>
            </a:r>
            <a:r>
              <a:rPr lang="en-US" sz="3200" b="1" dirty="0" err="1">
                <a:solidFill>
                  <a:srgbClr val="00B050"/>
                </a:solidFill>
                <a:latin typeface="Times New Roman" pitchFamily="18" charset="0"/>
                <a:cs typeface="Times New Roman" pitchFamily="18" charset="0"/>
              </a:rPr>
              <a:t>nào</a:t>
            </a:r>
            <a:r>
              <a:rPr lang="en-US" sz="3200" b="1" dirty="0">
                <a:solidFill>
                  <a:srgbClr val="00B050"/>
                </a:solidFill>
                <a:latin typeface="Times New Roman" pitchFamily="18" charset="0"/>
                <a:cs typeface="Times New Roman" pitchFamily="18" charset="0"/>
              </a:rPr>
              <a:t> </a:t>
            </a:r>
            <a:r>
              <a:rPr lang="en-US" sz="3200" b="1" dirty="0" err="1">
                <a:solidFill>
                  <a:srgbClr val="00B050"/>
                </a:solidFill>
                <a:latin typeface="Times New Roman" pitchFamily="18" charset="0"/>
                <a:cs typeface="Times New Roman" pitchFamily="18" charset="0"/>
              </a:rPr>
              <a:t>trên</a:t>
            </a:r>
            <a:r>
              <a:rPr lang="en-US" sz="3200" b="1" dirty="0">
                <a:solidFill>
                  <a:srgbClr val="00B050"/>
                </a:solidFill>
                <a:latin typeface="Times New Roman" pitchFamily="18" charset="0"/>
                <a:cs typeface="Times New Roman" pitchFamily="18" charset="0"/>
              </a:rPr>
              <a:t> </a:t>
            </a:r>
            <a:r>
              <a:rPr lang="en-US" sz="3200" b="1" dirty="0" err="1">
                <a:solidFill>
                  <a:srgbClr val="00B050"/>
                </a:solidFill>
                <a:latin typeface="Times New Roman" pitchFamily="18" charset="0"/>
                <a:cs typeface="Times New Roman" pitchFamily="18" charset="0"/>
              </a:rPr>
              <a:t>bản</a:t>
            </a:r>
            <a:r>
              <a:rPr lang="en-US" sz="3200" b="1" dirty="0">
                <a:solidFill>
                  <a:srgbClr val="00B050"/>
                </a:solidFill>
                <a:latin typeface="Times New Roman" pitchFamily="18" charset="0"/>
                <a:cs typeface="Times New Roman" pitchFamily="18" charset="0"/>
              </a:rPr>
              <a:t> </a:t>
            </a:r>
            <a:r>
              <a:rPr lang="en-US" sz="3200" b="1" dirty="0" err="1">
                <a:solidFill>
                  <a:srgbClr val="00B050"/>
                </a:solidFill>
                <a:latin typeface="Times New Roman" pitchFamily="18" charset="0"/>
                <a:cs typeface="Times New Roman" pitchFamily="18" charset="0"/>
              </a:rPr>
              <a:t>đồ</a:t>
            </a:r>
            <a:r>
              <a:rPr lang="en-US" sz="3200" b="1" dirty="0">
                <a:solidFill>
                  <a:srgbClr val="00B050"/>
                </a:solidFill>
                <a:latin typeface="Times New Roman" pitchFamily="18" charset="0"/>
                <a:cs typeface="Times New Roman" pitchFamily="18" charset="0"/>
              </a:rPr>
              <a:t>?</a:t>
            </a:r>
            <a:endParaRPr lang="vi-VN" sz="3200" dirty="0">
              <a:solidFill>
                <a:srgbClr val="00B050"/>
              </a:solidFill>
              <a:latin typeface="Times New Roman" pitchFamily="18" charset="0"/>
              <a:cs typeface="Times New Roman" pitchFamily="18" charset="0"/>
            </a:endParaRPr>
          </a:p>
        </p:txBody>
      </p:sp>
      <p:sp>
        <p:nvSpPr>
          <p:cNvPr id="7" name="Right Arrow 6"/>
          <p:cNvSpPr/>
          <p:nvPr/>
        </p:nvSpPr>
        <p:spPr>
          <a:xfrm>
            <a:off x="590551" y="4667528"/>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1644324" y="4649464"/>
            <a:ext cx="7087133" cy="584775"/>
          </a:xfrm>
          <a:prstGeom prst="rect">
            <a:avLst/>
          </a:prstGeom>
        </p:spPr>
        <p:txBody>
          <a:bodyPr wrap="square">
            <a:spAutoFit/>
          </a:bodyPr>
          <a:lstStyle/>
          <a:p>
            <a:r>
              <a:rPr lang="en-US" sz="3200" b="1" dirty="0">
                <a:solidFill>
                  <a:srgbClr val="00B050"/>
                </a:solidFill>
                <a:latin typeface="Times New Roman" pitchFamily="18" charset="0"/>
                <a:cs typeface="Times New Roman" pitchFamily="18" charset="0"/>
              </a:rPr>
              <a:t>Ô </a:t>
            </a:r>
            <a:r>
              <a:rPr lang="en-US" sz="3200" b="1" dirty="0" err="1">
                <a:solidFill>
                  <a:srgbClr val="00B050"/>
                </a:solidFill>
                <a:latin typeface="Times New Roman" pitchFamily="18" charset="0"/>
                <a:cs typeface="Times New Roman" pitchFamily="18" charset="0"/>
              </a:rPr>
              <a:t>tô</a:t>
            </a:r>
            <a:r>
              <a:rPr lang="en-US" sz="3200" b="1" dirty="0">
                <a:solidFill>
                  <a:srgbClr val="00B050"/>
                </a:solidFill>
                <a:latin typeface="Times New Roman" pitchFamily="18" charset="0"/>
                <a:cs typeface="Times New Roman" pitchFamily="18" charset="0"/>
              </a:rPr>
              <a:t> ở </a:t>
            </a:r>
            <a:r>
              <a:rPr lang="en-US" sz="3200" b="1" dirty="0" err="1">
                <a:solidFill>
                  <a:srgbClr val="00B050"/>
                </a:solidFill>
                <a:latin typeface="Times New Roman" pitchFamily="18" charset="0"/>
                <a:cs typeface="Times New Roman" pitchFamily="18" charset="0"/>
              </a:rPr>
              <a:t>vị</a:t>
            </a:r>
            <a:r>
              <a:rPr lang="en-US" sz="3200" b="1" dirty="0">
                <a:solidFill>
                  <a:srgbClr val="00B050"/>
                </a:solidFill>
                <a:latin typeface="Times New Roman" pitchFamily="18" charset="0"/>
                <a:cs typeface="Times New Roman" pitchFamily="18" charset="0"/>
              </a:rPr>
              <a:t> </a:t>
            </a:r>
            <a:r>
              <a:rPr lang="en-US" sz="3200" b="1" dirty="0" err="1">
                <a:solidFill>
                  <a:srgbClr val="00B050"/>
                </a:solidFill>
                <a:latin typeface="Times New Roman" pitchFamily="18" charset="0"/>
                <a:cs typeface="Times New Roman" pitchFamily="18" charset="0"/>
              </a:rPr>
              <a:t>trí</a:t>
            </a:r>
            <a:r>
              <a:rPr lang="en-US" sz="3200" b="1" dirty="0">
                <a:solidFill>
                  <a:srgbClr val="00B050"/>
                </a:solidFill>
                <a:latin typeface="Times New Roman" pitchFamily="18" charset="0"/>
                <a:cs typeface="Times New Roman" pitchFamily="18" charset="0"/>
              </a:rPr>
              <a:t> </a:t>
            </a:r>
            <a:r>
              <a:rPr lang="en-US" sz="3200" b="1" dirty="0" err="1">
                <a:solidFill>
                  <a:srgbClr val="00B050"/>
                </a:solidFill>
                <a:latin typeface="Times New Roman" pitchFamily="18" charset="0"/>
                <a:cs typeface="Times New Roman" pitchFamily="18" charset="0"/>
              </a:rPr>
              <a:t>điểm</a:t>
            </a:r>
            <a:r>
              <a:rPr lang="en-US" sz="3200" b="1" dirty="0">
                <a:solidFill>
                  <a:srgbClr val="00B050"/>
                </a:solidFill>
                <a:latin typeface="Times New Roman" pitchFamily="18" charset="0"/>
                <a:cs typeface="Times New Roman" pitchFamily="18" charset="0"/>
              </a:rPr>
              <a:t> B </a:t>
            </a:r>
            <a:r>
              <a:rPr lang="en-US" sz="3200" b="1" dirty="0" err="1">
                <a:solidFill>
                  <a:srgbClr val="00B050"/>
                </a:solidFill>
                <a:latin typeface="Times New Roman" pitchFamily="18" charset="0"/>
                <a:cs typeface="Times New Roman" pitchFamily="18" charset="0"/>
              </a:rPr>
              <a:t>trên</a:t>
            </a:r>
            <a:r>
              <a:rPr lang="en-US" sz="3200" b="1" dirty="0">
                <a:solidFill>
                  <a:srgbClr val="00B050"/>
                </a:solidFill>
                <a:latin typeface="Times New Roman" pitchFamily="18" charset="0"/>
                <a:cs typeface="Times New Roman" pitchFamily="18" charset="0"/>
              </a:rPr>
              <a:t> </a:t>
            </a:r>
            <a:r>
              <a:rPr lang="en-US" sz="3200" b="1" dirty="0" err="1">
                <a:solidFill>
                  <a:srgbClr val="00B050"/>
                </a:solidFill>
                <a:latin typeface="Times New Roman" pitchFamily="18" charset="0"/>
                <a:cs typeface="Times New Roman" pitchFamily="18" charset="0"/>
              </a:rPr>
              <a:t>bản</a:t>
            </a:r>
            <a:r>
              <a:rPr lang="en-US" sz="3200" b="1" dirty="0">
                <a:solidFill>
                  <a:srgbClr val="00B050"/>
                </a:solidFill>
                <a:latin typeface="Times New Roman" pitchFamily="18" charset="0"/>
                <a:cs typeface="Times New Roman" pitchFamily="18" charset="0"/>
              </a:rPr>
              <a:t> </a:t>
            </a:r>
            <a:r>
              <a:rPr lang="en-US" sz="3200" b="1" dirty="0" err="1">
                <a:solidFill>
                  <a:srgbClr val="00B050"/>
                </a:solidFill>
                <a:latin typeface="Times New Roman" pitchFamily="18" charset="0"/>
                <a:cs typeface="Times New Roman" pitchFamily="18" charset="0"/>
              </a:rPr>
              <a:t>đồ</a:t>
            </a:r>
            <a:endParaRPr lang="vi-VN" sz="3200" dirty="0">
              <a:solidFill>
                <a:srgbClr val="00B050"/>
              </a:solidFill>
              <a:latin typeface="Times New Roman" pitchFamily="18" charset="0"/>
              <a:cs typeface="Times New Roman" pitchFamily="18" charset="0"/>
            </a:endParaRPr>
          </a:p>
        </p:txBody>
      </p:sp>
      <p:sp>
        <p:nvSpPr>
          <p:cNvPr id="8" name="Chevron 7"/>
          <p:cNvSpPr/>
          <p:nvPr/>
        </p:nvSpPr>
        <p:spPr>
          <a:xfrm>
            <a:off x="917178" y="5390866"/>
            <a:ext cx="2663173" cy="1228299"/>
          </a:xfrm>
          <a:prstGeom prst="chevron">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2800" dirty="0" err="1">
                <a:solidFill>
                  <a:srgbClr val="FF0000"/>
                </a:solidFill>
              </a:rPr>
              <a:t>Độ</a:t>
            </a:r>
            <a:r>
              <a:rPr lang="en-US" sz="2800" dirty="0">
                <a:solidFill>
                  <a:srgbClr val="FF0000"/>
                </a:solidFill>
              </a:rPr>
              <a:t> </a:t>
            </a:r>
            <a:r>
              <a:rPr lang="en-US" sz="2800" dirty="0" err="1">
                <a:solidFill>
                  <a:srgbClr val="FF0000"/>
                </a:solidFill>
              </a:rPr>
              <a:t>dịch</a:t>
            </a:r>
            <a:r>
              <a:rPr lang="en-US" sz="2800" dirty="0">
                <a:solidFill>
                  <a:srgbClr val="FF0000"/>
                </a:solidFill>
              </a:rPr>
              <a:t> </a:t>
            </a:r>
            <a:r>
              <a:rPr lang="en-US" sz="2800" dirty="0" err="1">
                <a:solidFill>
                  <a:srgbClr val="FF0000"/>
                </a:solidFill>
              </a:rPr>
              <a:t>chuyển</a:t>
            </a:r>
            <a:endParaRPr lang="en-US" sz="2800" dirty="0">
              <a:solidFill>
                <a:srgbClr val="FF0000"/>
              </a:solidFill>
            </a:endParaRPr>
          </a:p>
        </p:txBody>
      </p:sp>
      <p:sp>
        <p:nvSpPr>
          <p:cNvPr id="22" name="Chevron 21"/>
          <p:cNvSpPr/>
          <p:nvPr/>
        </p:nvSpPr>
        <p:spPr>
          <a:xfrm>
            <a:off x="3578586" y="5429529"/>
            <a:ext cx="3218607" cy="1228299"/>
          </a:xfrm>
          <a:prstGeom prst="chevron">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2800" dirty="0" err="1">
                <a:solidFill>
                  <a:srgbClr val="FF0000"/>
                </a:solidFill>
              </a:rPr>
              <a:t>Vừa</a:t>
            </a:r>
            <a:r>
              <a:rPr lang="en-US" sz="2800" dirty="0">
                <a:solidFill>
                  <a:srgbClr val="FF0000"/>
                </a:solidFill>
              </a:rPr>
              <a:t> </a:t>
            </a:r>
            <a:r>
              <a:rPr lang="en-US" sz="2800" dirty="0" err="1">
                <a:solidFill>
                  <a:srgbClr val="FF0000"/>
                </a:solidFill>
              </a:rPr>
              <a:t>cho</a:t>
            </a:r>
            <a:r>
              <a:rPr lang="en-US" sz="2800" dirty="0">
                <a:solidFill>
                  <a:srgbClr val="FF0000"/>
                </a:solidFill>
              </a:rPr>
              <a:t> </a:t>
            </a:r>
            <a:r>
              <a:rPr lang="en-US" sz="2800" dirty="0" err="1">
                <a:solidFill>
                  <a:srgbClr val="FF0000"/>
                </a:solidFill>
              </a:rPr>
              <a:t>biết</a:t>
            </a:r>
            <a:r>
              <a:rPr lang="en-US" sz="2800" dirty="0">
                <a:solidFill>
                  <a:srgbClr val="FF0000"/>
                </a:solidFill>
              </a:rPr>
              <a:t> </a:t>
            </a:r>
            <a:r>
              <a:rPr lang="en-US" sz="2800" dirty="0" err="1">
                <a:solidFill>
                  <a:srgbClr val="FF0000"/>
                </a:solidFill>
              </a:rPr>
              <a:t>độ</a:t>
            </a:r>
            <a:r>
              <a:rPr lang="en-US" sz="2800" dirty="0">
                <a:solidFill>
                  <a:srgbClr val="FF0000"/>
                </a:solidFill>
              </a:rPr>
              <a:t> </a:t>
            </a:r>
            <a:r>
              <a:rPr lang="en-US" sz="2800" dirty="0" err="1">
                <a:solidFill>
                  <a:srgbClr val="FF0000"/>
                </a:solidFill>
              </a:rPr>
              <a:t>dài</a:t>
            </a:r>
            <a:endParaRPr lang="en-US" sz="2800" dirty="0">
              <a:solidFill>
                <a:srgbClr val="FF0000"/>
              </a:solidFill>
            </a:endParaRPr>
          </a:p>
        </p:txBody>
      </p:sp>
      <p:sp>
        <p:nvSpPr>
          <p:cNvPr id="23" name="Chevron 22"/>
          <p:cNvSpPr/>
          <p:nvPr/>
        </p:nvSpPr>
        <p:spPr>
          <a:xfrm>
            <a:off x="7020932" y="5429530"/>
            <a:ext cx="3421048" cy="1228299"/>
          </a:xfrm>
          <a:prstGeom prst="chevron">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2800" dirty="0" err="1">
                <a:solidFill>
                  <a:srgbClr val="FF0000"/>
                </a:solidFill>
              </a:rPr>
              <a:t>Vừa</a:t>
            </a:r>
            <a:r>
              <a:rPr lang="en-US" sz="2800" dirty="0">
                <a:solidFill>
                  <a:srgbClr val="FF0000"/>
                </a:solidFill>
              </a:rPr>
              <a:t> </a:t>
            </a:r>
            <a:r>
              <a:rPr lang="en-US" sz="2800" dirty="0" err="1">
                <a:solidFill>
                  <a:srgbClr val="FF0000"/>
                </a:solidFill>
              </a:rPr>
              <a:t>cho</a:t>
            </a:r>
            <a:r>
              <a:rPr lang="en-US" sz="2800" dirty="0">
                <a:solidFill>
                  <a:srgbClr val="FF0000"/>
                </a:solidFill>
              </a:rPr>
              <a:t> </a:t>
            </a:r>
            <a:r>
              <a:rPr lang="en-US" sz="2800" dirty="0" err="1">
                <a:solidFill>
                  <a:srgbClr val="FF0000"/>
                </a:solidFill>
              </a:rPr>
              <a:t>biết</a:t>
            </a:r>
            <a:r>
              <a:rPr lang="en-US" sz="2800" dirty="0">
                <a:solidFill>
                  <a:srgbClr val="FF0000"/>
                </a:solidFill>
              </a:rPr>
              <a:t> </a:t>
            </a:r>
            <a:r>
              <a:rPr lang="en-US" sz="2800" dirty="0" err="1">
                <a:solidFill>
                  <a:srgbClr val="FF0000"/>
                </a:solidFill>
              </a:rPr>
              <a:t>hướng</a:t>
            </a:r>
            <a:r>
              <a:rPr lang="en-US" sz="2800" dirty="0">
                <a:solidFill>
                  <a:srgbClr val="FF0000"/>
                </a:solidFill>
              </a:rPr>
              <a:t> </a:t>
            </a:r>
            <a:r>
              <a:rPr lang="en-US" sz="2800" dirty="0" err="1">
                <a:solidFill>
                  <a:srgbClr val="FF0000"/>
                </a:solidFill>
              </a:rPr>
              <a:t>dịch</a:t>
            </a:r>
            <a:r>
              <a:rPr lang="en-US" sz="2800" dirty="0">
                <a:solidFill>
                  <a:srgbClr val="FF0000"/>
                </a:solidFill>
              </a:rPr>
              <a:t> </a:t>
            </a:r>
            <a:r>
              <a:rPr lang="en-US" sz="2800" dirty="0" err="1">
                <a:solidFill>
                  <a:srgbClr val="FF0000"/>
                </a:solidFill>
              </a:rPr>
              <a:t>chuyển</a:t>
            </a:r>
            <a:endParaRPr lang="en-US" sz="2800" dirty="0">
              <a:solidFill>
                <a:srgbClr val="FF0000"/>
              </a:solidFill>
            </a:endParaRPr>
          </a:p>
        </p:txBody>
      </p:sp>
      <p:sp>
        <p:nvSpPr>
          <p:cNvPr id="13" name="Right Arrow 12"/>
          <p:cNvSpPr/>
          <p:nvPr/>
        </p:nvSpPr>
        <p:spPr>
          <a:xfrm>
            <a:off x="423081" y="2123492"/>
            <a:ext cx="656674"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93266772"/>
      </p:ext>
    </p:extLst>
  </p:cSld>
  <p:clrMapOvr>
    <a:masterClrMapping/>
  </p:clrMapOvr>
  <mc:AlternateContent xmlns:mc="http://schemas.openxmlformats.org/markup-compatibility/2006" xmlns:p14="http://schemas.microsoft.com/office/powerpoint/2010/main">
    <mc:Choice Requires="p14">
      <p:transition spd="slow" p14:dur="1250" advClick="0">
        <p:push dir="u"/>
      </p:transition>
    </mc:Choice>
    <mc:Fallback xmlns="">
      <p:transition spd="slow" advClick="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22"/>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p:bldP spid="18" grpId="0"/>
      <p:bldP spid="7" grpId="0" animBg="1"/>
      <p:bldP spid="20" grpId="0"/>
      <p:bldP spid="8" grpId="0" animBg="1"/>
      <p:bldP spid="22" grpId="0" animBg="1"/>
      <p:bldP spid="23" grpId="0" animBg="1"/>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135974"/>
            <a:ext cx="2959931" cy="965371"/>
          </a:xfrm>
          <a:prstGeom prst="rect">
            <a:avLst/>
          </a:prstGeom>
        </p:spPr>
      </p:pic>
      <p:sp>
        <p:nvSpPr>
          <p:cNvPr id="3" name="文本框 30"/>
          <p:cNvSpPr txBox="1"/>
          <p:nvPr/>
        </p:nvSpPr>
        <p:spPr>
          <a:xfrm>
            <a:off x="1051498" y="0"/>
            <a:ext cx="3714478" cy="523220"/>
          </a:xfrm>
          <a:prstGeom prst="rect">
            <a:avLst/>
          </a:prstGeom>
          <a:solidFill>
            <a:schemeClr val="accent1">
              <a:lumMod val="20000"/>
              <a:lumOff val="80000"/>
            </a:schemeClr>
          </a:solidFill>
        </p:spPr>
        <p:txBody>
          <a:bodyPr wrap="none" rtlCol="0">
            <a:spAutoFit/>
          </a:bodyPr>
          <a:lstStyle/>
          <a:p>
            <a:r>
              <a:rPr lang="en-US" altLang="zh-CN" sz="2800" b="1" dirty="0">
                <a:solidFill>
                  <a:srgbClr val="7030A0"/>
                </a:solidFill>
                <a:latin typeface="Yeseva One" panose="00000500000000000000" charset="0"/>
                <a:ea typeface="Yeseva One" panose="00000500000000000000" charset="0"/>
                <a:sym typeface="Yeseva One" panose="00000500000000000000" charset="0"/>
              </a:rPr>
              <a:t>II. ĐỘ DỊCH CHUYỂN</a:t>
            </a:r>
            <a:endParaRPr lang="zh-CN" altLang="en-US" sz="2800" b="1" dirty="0">
              <a:solidFill>
                <a:srgbClr val="7030A0"/>
              </a:solidFill>
              <a:latin typeface="Yeseva One" panose="00000500000000000000" charset="0"/>
              <a:ea typeface="Yeseva One" panose="00000500000000000000" charset="0"/>
              <a:sym typeface="Yeseva One" panose="00000500000000000000" charset="0"/>
            </a:endParaRPr>
          </a:p>
        </p:txBody>
      </p:sp>
      <p:sp>
        <p:nvSpPr>
          <p:cNvPr id="8" name="Chevron 7"/>
          <p:cNvSpPr/>
          <p:nvPr/>
        </p:nvSpPr>
        <p:spPr>
          <a:xfrm>
            <a:off x="917178" y="900674"/>
            <a:ext cx="2663173" cy="1228299"/>
          </a:xfrm>
          <a:prstGeom prst="chevron">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solidFill>
                  <a:srgbClr val="FF0000"/>
                </a:solidFill>
              </a:rPr>
              <a:t>Độ</a:t>
            </a:r>
            <a:r>
              <a:rPr lang="en-US" sz="2800" dirty="0">
                <a:solidFill>
                  <a:srgbClr val="FF0000"/>
                </a:solidFill>
              </a:rPr>
              <a:t> </a:t>
            </a:r>
            <a:r>
              <a:rPr lang="en-US" sz="2800" dirty="0" err="1">
                <a:solidFill>
                  <a:srgbClr val="FF0000"/>
                </a:solidFill>
              </a:rPr>
              <a:t>dịch</a:t>
            </a:r>
            <a:r>
              <a:rPr lang="en-US" sz="2800" dirty="0">
                <a:solidFill>
                  <a:srgbClr val="FF0000"/>
                </a:solidFill>
              </a:rPr>
              <a:t> </a:t>
            </a:r>
            <a:r>
              <a:rPr lang="en-US" sz="2800" dirty="0" err="1">
                <a:solidFill>
                  <a:srgbClr val="FF0000"/>
                </a:solidFill>
              </a:rPr>
              <a:t>chuyển</a:t>
            </a:r>
            <a:endParaRPr lang="en-US" sz="2800" dirty="0">
              <a:solidFill>
                <a:srgbClr val="FF0000"/>
              </a:solidFill>
            </a:endParaRPr>
          </a:p>
        </p:txBody>
      </p:sp>
      <p:sp>
        <p:nvSpPr>
          <p:cNvPr id="22" name="Chevron 21"/>
          <p:cNvSpPr/>
          <p:nvPr/>
        </p:nvSpPr>
        <p:spPr>
          <a:xfrm>
            <a:off x="3578586" y="939337"/>
            <a:ext cx="3218607" cy="1228299"/>
          </a:xfrm>
          <a:prstGeom prst="chevron">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800" dirty="0" err="1">
                <a:solidFill>
                  <a:srgbClr val="FF0000"/>
                </a:solidFill>
              </a:rPr>
              <a:t>Vừa</a:t>
            </a:r>
            <a:r>
              <a:rPr lang="en-US" sz="2800" dirty="0">
                <a:solidFill>
                  <a:srgbClr val="FF0000"/>
                </a:solidFill>
              </a:rPr>
              <a:t> </a:t>
            </a:r>
            <a:r>
              <a:rPr lang="en-US" sz="2800" dirty="0" err="1">
                <a:solidFill>
                  <a:srgbClr val="FF0000"/>
                </a:solidFill>
              </a:rPr>
              <a:t>cho</a:t>
            </a:r>
            <a:r>
              <a:rPr lang="en-US" sz="2800" dirty="0">
                <a:solidFill>
                  <a:srgbClr val="FF0000"/>
                </a:solidFill>
              </a:rPr>
              <a:t> </a:t>
            </a:r>
            <a:r>
              <a:rPr lang="en-US" sz="2800" dirty="0" err="1">
                <a:solidFill>
                  <a:srgbClr val="FF0000"/>
                </a:solidFill>
              </a:rPr>
              <a:t>biết</a:t>
            </a:r>
            <a:r>
              <a:rPr lang="en-US" sz="2800" dirty="0">
                <a:solidFill>
                  <a:srgbClr val="FF0000"/>
                </a:solidFill>
              </a:rPr>
              <a:t> </a:t>
            </a:r>
            <a:r>
              <a:rPr lang="en-US" sz="2800" dirty="0" err="1">
                <a:solidFill>
                  <a:srgbClr val="FF0000"/>
                </a:solidFill>
              </a:rPr>
              <a:t>độ</a:t>
            </a:r>
            <a:r>
              <a:rPr lang="en-US" sz="2800" dirty="0">
                <a:solidFill>
                  <a:srgbClr val="FF0000"/>
                </a:solidFill>
              </a:rPr>
              <a:t> </a:t>
            </a:r>
            <a:r>
              <a:rPr lang="en-US" sz="2800" dirty="0" err="1">
                <a:solidFill>
                  <a:srgbClr val="FF0000"/>
                </a:solidFill>
              </a:rPr>
              <a:t>dài</a:t>
            </a:r>
            <a:endParaRPr lang="en-US" sz="2800" dirty="0">
              <a:solidFill>
                <a:srgbClr val="FF0000"/>
              </a:solidFill>
            </a:endParaRPr>
          </a:p>
        </p:txBody>
      </p:sp>
      <p:sp>
        <p:nvSpPr>
          <p:cNvPr id="23" name="Chevron 22"/>
          <p:cNvSpPr/>
          <p:nvPr/>
        </p:nvSpPr>
        <p:spPr>
          <a:xfrm>
            <a:off x="7020932" y="939338"/>
            <a:ext cx="3421048" cy="1228299"/>
          </a:xfrm>
          <a:prstGeom prst="chevron">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2800" dirty="0" err="1">
                <a:solidFill>
                  <a:srgbClr val="FF0000"/>
                </a:solidFill>
              </a:rPr>
              <a:t>Vừa</a:t>
            </a:r>
            <a:r>
              <a:rPr lang="en-US" sz="2800" dirty="0">
                <a:solidFill>
                  <a:srgbClr val="FF0000"/>
                </a:solidFill>
              </a:rPr>
              <a:t> </a:t>
            </a:r>
            <a:r>
              <a:rPr lang="en-US" sz="2800" dirty="0" err="1">
                <a:solidFill>
                  <a:srgbClr val="FF0000"/>
                </a:solidFill>
              </a:rPr>
              <a:t>cho</a:t>
            </a:r>
            <a:r>
              <a:rPr lang="en-US" sz="2800" dirty="0">
                <a:solidFill>
                  <a:srgbClr val="FF0000"/>
                </a:solidFill>
              </a:rPr>
              <a:t> </a:t>
            </a:r>
            <a:r>
              <a:rPr lang="en-US" sz="2800" dirty="0" err="1">
                <a:solidFill>
                  <a:srgbClr val="FF0000"/>
                </a:solidFill>
              </a:rPr>
              <a:t>biết</a:t>
            </a:r>
            <a:r>
              <a:rPr lang="en-US" sz="2800" dirty="0">
                <a:solidFill>
                  <a:srgbClr val="FF0000"/>
                </a:solidFill>
              </a:rPr>
              <a:t> </a:t>
            </a:r>
            <a:r>
              <a:rPr lang="en-US" sz="2800" dirty="0" err="1">
                <a:solidFill>
                  <a:srgbClr val="FF0000"/>
                </a:solidFill>
              </a:rPr>
              <a:t>hướng</a:t>
            </a:r>
            <a:r>
              <a:rPr lang="en-US" sz="2800" dirty="0">
                <a:solidFill>
                  <a:srgbClr val="FF0000"/>
                </a:solidFill>
              </a:rPr>
              <a:t> </a:t>
            </a:r>
            <a:r>
              <a:rPr lang="en-US" sz="2800" dirty="0" err="1">
                <a:solidFill>
                  <a:srgbClr val="FF0000"/>
                </a:solidFill>
              </a:rPr>
              <a:t>dịch</a:t>
            </a:r>
            <a:r>
              <a:rPr lang="en-US" sz="2800" dirty="0">
                <a:solidFill>
                  <a:srgbClr val="FF0000"/>
                </a:solidFill>
              </a:rPr>
              <a:t> </a:t>
            </a:r>
            <a:r>
              <a:rPr lang="en-US" sz="2800" dirty="0" err="1">
                <a:solidFill>
                  <a:srgbClr val="FF0000"/>
                </a:solidFill>
              </a:rPr>
              <a:t>chuyển</a:t>
            </a:r>
            <a:endParaRPr lang="en-US" sz="2800" dirty="0">
              <a:solidFill>
                <a:srgbClr val="FF0000"/>
              </a:solidFill>
            </a:endParaRPr>
          </a:p>
        </p:txBody>
      </p:sp>
      <mc:AlternateContent xmlns:mc="http://schemas.openxmlformats.org/markup-compatibility/2006" xmlns:a14="http://schemas.microsoft.com/office/drawing/2010/main">
        <mc:Choice Requires="a14">
          <p:sp>
            <p:nvSpPr>
              <p:cNvPr id="5" name="Rectangle 4"/>
              <p:cNvSpPr/>
              <p:nvPr/>
            </p:nvSpPr>
            <p:spPr>
              <a:xfrm>
                <a:off x="641445" y="2366823"/>
                <a:ext cx="10972800" cy="1642566"/>
              </a:xfrm>
              <a:prstGeom prst="rect">
                <a:avLst/>
              </a:prstGeom>
            </p:spPr>
            <p:txBody>
              <a:bodyPr wrap="square">
                <a:spAutoFit/>
              </a:bodyPr>
              <a:lstStyle/>
              <a:p>
                <a:pPr algn="just"/>
                <a:r>
                  <a:rPr lang="vi-VN" sz="3200" dirty="0"/>
                  <a:t>Độ dịch chuyển được mô tả bằng một mũi tên nối vị trí đầu và vị trí cuối của chuyển động, có độ dài tỉ lệ với độ dịch chuyển. Kí hiệu </a:t>
                </a:r>
                <a14:m>
                  <m:oMath xmlns:m="http://schemas.openxmlformats.org/officeDocument/2006/math">
                    <m:acc>
                      <m:accPr>
                        <m:chr m:val="⃗"/>
                        <m:ctrlPr>
                          <a:rPr lang="vi-VN" sz="3200" i="1" smtClean="0">
                            <a:latin typeface="Cambria Math" panose="02040503050406030204" pitchFamily="18" charset="0"/>
                          </a:rPr>
                        </m:ctrlPr>
                      </m:accPr>
                      <m:e>
                        <m:r>
                          <a:rPr lang="en-US" sz="3200" b="0" i="1" smtClean="0">
                            <a:latin typeface="Cambria Math"/>
                          </a:rPr>
                          <m:t>𝑑</m:t>
                        </m:r>
                      </m:e>
                    </m:acc>
                  </m:oMath>
                </a14:m>
                <a:endParaRPr lang="en-US" sz="3200" dirty="0"/>
              </a:p>
            </p:txBody>
          </p:sp>
        </mc:Choice>
        <mc:Fallback xmlns="">
          <p:sp>
            <p:nvSpPr>
              <p:cNvPr id="5" name="Rectangle 4"/>
              <p:cNvSpPr>
                <a:spLocks noRot="1" noChangeAspect="1" noMove="1" noResize="1" noEditPoints="1" noAdjustHandles="1" noChangeArrowheads="1" noChangeShapeType="1" noTextEdit="1"/>
              </p:cNvSpPr>
              <p:nvPr/>
            </p:nvSpPr>
            <p:spPr>
              <a:xfrm>
                <a:off x="641445" y="2366823"/>
                <a:ext cx="10972800" cy="1675202"/>
              </a:xfrm>
              <a:prstGeom prst="rect">
                <a:avLst/>
              </a:prstGeom>
              <a:blipFill rotWithShape="1">
                <a:blip r:embed="rId3"/>
                <a:stretch>
                  <a:fillRect l="-1389" t="-4727" r="-1444" b="-9091"/>
                </a:stretch>
              </a:blipFill>
            </p:spPr>
            <p:txBody>
              <a:bodyPr/>
              <a:lstStyle/>
              <a:p>
                <a:r>
                  <a:rPr lang="en-US">
                    <a:noFill/>
                  </a:rPr>
                  <a:t> </a:t>
                </a:r>
              </a:p>
            </p:txBody>
          </p:sp>
        </mc:Fallback>
      </mc:AlternateContent>
    </p:spTree>
    <p:extLst>
      <p:ext uri="{BB962C8B-B14F-4D97-AF65-F5344CB8AC3E}">
        <p14:creationId xmlns:p14="http://schemas.microsoft.com/office/powerpoint/2010/main" val="3766064142"/>
      </p:ext>
    </p:extLst>
  </p:cSld>
  <p:clrMapOvr>
    <a:masterClrMapping/>
  </p:clrMapOvr>
  <mc:AlternateContent xmlns:mc="http://schemas.openxmlformats.org/markup-compatibility/2006" xmlns:p14="http://schemas.microsoft.com/office/powerpoint/2010/main">
    <mc:Choice Requires="p14">
      <p:transition spd="slow" p14:dur="1250" advClick="0">
        <p:push dir="u"/>
      </p:transition>
    </mc:Choice>
    <mc:Fallback xmlns="">
      <p:transition spd="slow" advClick="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9458" name="Line 2"/>
          <p:cNvSpPr>
            <a:spLocks noChangeShapeType="1"/>
          </p:cNvSpPr>
          <p:nvPr/>
        </p:nvSpPr>
        <p:spPr bwMode="auto">
          <a:xfrm>
            <a:off x="508000" y="3336925"/>
            <a:ext cx="10176933" cy="0"/>
          </a:xfrm>
          <a:prstGeom prst="line">
            <a:avLst/>
          </a:prstGeom>
          <a:noFill/>
          <a:ln w="76200">
            <a:solidFill>
              <a:schemeClr val="bg1"/>
            </a:solidFill>
            <a:round/>
            <a:headEnd type="none" w="sm" len="sm"/>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grpSp>
        <p:nvGrpSpPr>
          <p:cNvPr id="19459" name="Group 3"/>
          <p:cNvGrpSpPr>
            <a:grpSpLocks/>
          </p:cNvGrpSpPr>
          <p:nvPr/>
        </p:nvGrpSpPr>
        <p:grpSpPr bwMode="auto">
          <a:xfrm>
            <a:off x="4724401" y="3259146"/>
            <a:ext cx="872067" cy="804863"/>
            <a:chOff x="839" y="3654"/>
            <a:chExt cx="412" cy="507"/>
          </a:xfrm>
        </p:grpSpPr>
        <p:sp>
          <p:nvSpPr>
            <p:cNvPr id="19468" name="Oval 4"/>
            <p:cNvSpPr>
              <a:spLocks noChangeArrowheads="1"/>
            </p:cNvSpPr>
            <p:nvPr/>
          </p:nvSpPr>
          <p:spPr bwMode="auto">
            <a:xfrm flipV="1">
              <a:off x="1152" y="3654"/>
              <a:ext cx="99" cy="99"/>
            </a:xfrm>
            <a:prstGeom prst="ellipse">
              <a:avLst/>
            </a:prstGeom>
            <a:solidFill>
              <a:srgbClr val="FF0066"/>
            </a:solidFill>
            <a:ln>
              <a:noFill/>
            </a:ln>
            <a:extLst>
              <a:ext uri="{91240B29-F687-4F45-9708-019B960494DF}">
                <a14:hiddenLine xmlns:a14="http://schemas.microsoft.com/office/drawing/2010/main" w="3175">
                  <a:solidFill>
                    <a:srgbClr val="000000"/>
                  </a:solidFill>
                  <a:round/>
                  <a:headEnd type="none" w="sm" len="sm"/>
                  <a:tailEnd/>
                </a14:hiddenLine>
              </a:ext>
            </a:extLst>
          </p:spPr>
          <p:txBody>
            <a:bodyPr wrap="none" anchor="ctr"/>
            <a:lstStyle/>
            <a:p>
              <a:pPr fontAlgn="base">
                <a:spcBef>
                  <a:spcPct val="0"/>
                </a:spcBef>
                <a:spcAft>
                  <a:spcPct val="0"/>
                </a:spcAft>
              </a:pPr>
              <a:endParaRPr lang="en-US">
                <a:solidFill>
                  <a:srgbClr val="000000"/>
                </a:solidFill>
              </a:endParaRPr>
            </a:p>
          </p:txBody>
        </p:sp>
        <p:sp>
          <p:nvSpPr>
            <p:cNvPr id="19469" name="Rectangle 5"/>
            <p:cNvSpPr>
              <a:spLocks noChangeArrowheads="1"/>
            </p:cNvSpPr>
            <p:nvPr/>
          </p:nvSpPr>
          <p:spPr bwMode="auto">
            <a:xfrm>
              <a:off x="839" y="3793"/>
              <a:ext cx="236"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solidFill>
                    <a:srgbClr val="000000"/>
                  </a:solidFill>
                  <a:miter lim="800000"/>
                  <a:headEnd type="none" w="sm" len="sm"/>
                  <a:tailEnd/>
                </a14:hiddenLine>
              </a:ext>
            </a:extLst>
          </p:spPr>
          <p:txBody>
            <a:bodyPr wrap="none">
              <a:spAutoFit/>
            </a:bodyPr>
            <a:lstStyle/>
            <a:p>
              <a:pPr fontAlgn="base">
                <a:spcBef>
                  <a:spcPct val="0"/>
                </a:spcBef>
                <a:spcAft>
                  <a:spcPct val="0"/>
                </a:spcAft>
              </a:pPr>
              <a:r>
                <a:rPr lang="en-US" sz="3200">
                  <a:solidFill>
                    <a:srgbClr val="FFFFFF"/>
                  </a:solidFill>
                  <a:latin typeface="VNI-Helve" pitchFamily="2" charset="0"/>
                </a:rPr>
                <a:t>O</a:t>
              </a:r>
            </a:p>
          </p:txBody>
        </p:sp>
      </p:grpSp>
      <p:sp>
        <p:nvSpPr>
          <p:cNvPr id="19460" name="Rectangle 6"/>
          <p:cNvSpPr>
            <a:spLocks noChangeArrowheads="1"/>
          </p:cNvSpPr>
          <p:nvPr/>
        </p:nvSpPr>
        <p:spPr bwMode="auto">
          <a:xfrm>
            <a:off x="10708217" y="3479804"/>
            <a:ext cx="40267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solidFill>
                  <a:srgbClr val="000000"/>
                </a:solidFill>
                <a:miter lim="800000"/>
                <a:headEnd type="none" w="sm" len="sm"/>
                <a:tailEnd/>
              </a14:hiddenLine>
            </a:ext>
          </a:extLst>
        </p:spPr>
        <p:txBody>
          <a:bodyPr wrap="none">
            <a:spAutoFit/>
          </a:bodyPr>
          <a:lstStyle/>
          <a:p>
            <a:pPr fontAlgn="base">
              <a:spcBef>
                <a:spcPct val="0"/>
              </a:spcBef>
              <a:spcAft>
                <a:spcPct val="0"/>
              </a:spcAft>
            </a:pPr>
            <a:r>
              <a:rPr lang="en-US" sz="3200">
                <a:solidFill>
                  <a:srgbClr val="FFFFFF"/>
                </a:solidFill>
                <a:latin typeface="VNI-Helve" pitchFamily="2" charset="0"/>
              </a:rPr>
              <a:t>x</a:t>
            </a:r>
          </a:p>
        </p:txBody>
      </p:sp>
      <p:pic>
        <p:nvPicPr>
          <p:cNvPr id="29703" name="Picture 7" descr="CAR00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35500" y="2898775"/>
            <a:ext cx="1729317"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4" name="Line 8"/>
          <p:cNvSpPr>
            <a:spLocks noChangeShapeType="1"/>
          </p:cNvSpPr>
          <p:nvPr/>
        </p:nvSpPr>
        <p:spPr bwMode="auto">
          <a:xfrm>
            <a:off x="8572500" y="2611443"/>
            <a:ext cx="0" cy="1152525"/>
          </a:xfrm>
          <a:prstGeom prst="line">
            <a:avLst/>
          </a:prstGeom>
          <a:noFill/>
          <a:ln w="19050">
            <a:solidFill>
              <a:srgbClr val="FF0066"/>
            </a:solidFill>
            <a:round/>
            <a:headEnd type="none" w="sm" len="sm"/>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grpSp>
        <p:nvGrpSpPr>
          <p:cNvPr id="3" name="Group 9"/>
          <p:cNvGrpSpPr>
            <a:grpSpLocks/>
          </p:cNvGrpSpPr>
          <p:nvPr/>
        </p:nvGrpSpPr>
        <p:grpSpPr bwMode="auto">
          <a:xfrm>
            <a:off x="5501220" y="3475035"/>
            <a:ext cx="3058583" cy="866774"/>
            <a:chOff x="2744" y="3430"/>
            <a:chExt cx="1445" cy="546"/>
          </a:xfrm>
        </p:grpSpPr>
        <p:sp>
          <p:nvSpPr>
            <p:cNvPr id="19466" name="AutoShape 10"/>
            <p:cNvSpPr>
              <a:spLocks/>
            </p:cNvSpPr>
            <p:nvPr/>
          </p:nvSpPr>
          <p:spPr bwMode="auto">
            <a:xfrm rot="-5400000">
              <a:off x="3397" y="2777"/>
              <a:ext cx="140" cy="1445"/>
            </a:xfrm>
            <a:prstGeom prst="leftBrace">
              <a:avLst>
                <a:gd name="adj1" fmla="val 86012"/>
                <a:gd name="adj2" fmla="val 50000"/>
              </a:avLst>
            </a:prstGeom>
            <a:noFill/>
            <a:ln w="57150">
              <a:solidFill>
                <a:schemeClr val="bg1"/>
              </a:solidFill>
              <a:round/>
              <a:headEnd type="none" w="sm" len="sm"/>
              <a:tailEnd/>
            </a:ln>
            <a:extLst>
              <a:ext uri="{909E8E84-426E-40DD-AFC4-6F175D3DCCD1}">
                <a14:hiddenFill xmlns:a14="http://schemas.microsoft.com/office/drawing/2010/main">
                  <a:solidFill>
                    <a:srgbClr val="FFFFFF"/>
                  </a:solidFill>
                </a14:hiddenFill>
              </a:ext>
            </a:extLst>
          </p:spPr>
          <p:txBody>
            <a:bodyPr vert="eaVert" wrap="none" anchor="ctr"/>
            <a:lstStyle/>
            <a:p>
              <a:pPr algn="ctr" fontAlgn="base">
                <a:spcBef>
                  <a:spcPct val="0"/>
                </a:spcBef>
                <a:spcAft>
                  <a:spcPct val="0"/>
                </a:spcAft>
              </a:pPr>
              <a:endParaRPr lang="en-US" sz="2400">
                <a:solidFill>
                  <a:srgbClr val="FFFFFF"/>
                </a:solidFill>
              </a:endParaRPr>
            </a:p>
          </p:txBody>
        </p:sp>
        <p:sp>
          <p:nvSpPr>
            <p:cNvPr id="19467" name="Rectangle 11"/>
            <p:cNvSpPr>
              <a:spLocks noChangeArrowheads="1"/>
            </p:cNvSpPr>
            <p:nvPr/>
          </p:nvSpPr>
          <p:spPr bwMode="auto">
            <a:xfrm>
              <a:off x="3152" y="3627"/>
              <a:ext cx="436" cy="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solidFill>
                    <a:srgbClr val="000000"/>
                  </a:solidFill>
                  <a:miter lim="800000"/>
                  <a:headEnd type="none" w="sm" len="sm"/>
                  <a:tailEnd/>
                </a14:hiddenLine>
              </a:ext>
            </a:extLst>
          </p:spPr>
          <p:txBody>
            <a:bodyPr wrap="none">
              <a:spAutoFit/>
            </a:bodyPr>
            <a:lstStyle/>
            <a:p>
              <a:pPr fontAlgn="base">
                <a:spcBef>
                  <a:spcPct val="0"/>
                </a:spcBef>
                <a:spcAft>
                  <a:spcPct val="0"/>
                </a:spcAft>
              </a:pPr>
              <a:r>
                <a:rPr lang="en-US" sz="3000" dirty="0">
                  <a:solidFill>
                    <a:srgbClr val="FFFFFF"/>
                  </a:solidFill>
                  <a:latin typeface="VNI-Helve" pitchFamily="2" charset="0"/>
                  <a:sym typeface="Wingdings" pitchFamily="2" charset="2"/>
                </a:rPr>
                <a:t>X&gt;0</a:t>
              </a:r>
            </a:p>
          </p:txBody>
        </p:sp>
      </p:grpSp>
      <p:sp>
        <p:nvSpPr>
          <p:cNvPr id="19464" name="Text Box 12"/>
          <p:cNvSpPr txBox="1">
            <a:spLocks noChangeArrowheads="1"/>
          </p:cNvSpPr>
          <p:nvPr/>
        </p:nvSpPr>
        <p:spPr bwMode="auto">
          <a:xfrm>
            <a:off x="9954684" y="2754313"/>
            <a:ext cx="812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fontAlgn="base">
              <a:spcBef>
                <a:spcPct val="50000"/>
              </a:spcBef>
              <a:spcAft>
                <a:spcPct val="0"/>
              </a:spcAft>
            </a:pPr>
            <a:r>
              <a:rPr lang="en-US" b="1">
                <a:solidFill>
                  <a:srgbClr val="FFFFFF"/>
                </a:solidFill>
              </a:rPr>
              <a:t>(+)</a:t>
            </a:r>
          </a:p>
        </p:txBody>
      </p:sp>
      <p:pic>
        <p:nvPicPr>
          <p:cNvPr id="19465" name="Picture 13" descr="STA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0589687" y="1676400"/>
            <a:ext cx="190500"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Line 2"/>
          <p:cNvSpPr>
            <a:spLocks noChangeShapeType="1"/>
          </p:cNvSpPr>
          <p:nvPr/>
        </p:nvSpPr>
        <p:spPr bwMode="auto">
          <a:xfrm flipV="1">
            <a:off x="5502277" y="3351409"/>
            <a:ext cx="3058584" cy="15084"/>
          </a:xfrm>
          <a:prstGeom prst="line">
            <a:avLst/>
          </a:prstGeom>
          <a:noFill/>
          <a:ln w="76200">
            <a:solidFill>
              <a:srgbClr val="FF0000"/>
            </a:solidFill>
            <a:round/>
            <a:headEnd type="none" w="sm" len="sm"/>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mc:AlternateContent xmlns:mc="http://schemas.openxmlformats.org/markup-compatibility/2006" xmlns:a14="http://schemas.microsoft.com/office/drawing/2010/main">
        <mc:Choice Requires="a14">
          <p:sp>
            <p:nvSpPr>
              <p:cNvPr id="16" name="Rectangle 11"/>
              <p:cNvSpPr>
                <a:spLocks noChangeArrowheads="1"/>
              </p:cNvSpPr>
              <p:nvPr/>
            </p:nvSpPr>
            <p:spPr bwMode="auto">
              <a:xfrm>
                <a:off x="6872061" y="2602695"/>
                <a:ext cx="533400" cy="622300"/>
              </a:xfrm>
              <a:prstGeom prst="rect">
                <a:avLst/>
              </a:prstGeom>
              <a:noFill/>
              <a:ln>
                <a:noFill/>
              </a:ln>
              <a:extLst>
                <a:ext uri="{909E8E84-426E-40DD-AFC4-6F175D3DCCD1}">
                  <a14:hiddenFill>
                    <a:solidFill>
                      <a:srgbClr val="FFFFFF"/>
                    </a:solidFill>
                  </a14:hiddenFill>
                </a:ext>
                <a:ext uri="{91240B29-F687-4F45-9708-019B960494DF}">
                  <a14:hiddenLine w="76200">
                    <a:solidFill>
                      <a:srgbClr val="000000"/>
                    </a:solidFill>
                    <a:miter lim="800000"/>
                    <a:headEnd type="none" w="sm" len="sm"/>
                    <a:tailEnd/>
                  </a14:hiddenLine>
                </a:ext>
              </a:extLst>
            </p:spPr>
            <p:txBody>
              <a:bodyPr wrap="none">
                <a:spAutoFit/>
              </a:bodyPr>
              <a:lstStyle/>
              <a:p>
                <a:pPr fontAlgn="base">
                  <a:spcBef>
                    <a:spcPct val="0"/>
                  </a:spcBef>
                  <a:spcAft>
                    <a:spcPct val="0"/>
                  </a:spcAft>
                </a:pPr>
                <a14:m>
                  <m:oMathPara xmlns:m="http://schemas.openxmlformats.org/officeDocument/2006/math">
                    <m:oMathParaPr>
                      <m:jc m:val="centerGroup"/>
                    </m:oMathParaPr>
                    <m:oMath xmlns:m="http://schemas.openxmlformats.org/officeDocument/2006/math">
                      <m:acc>
                        <m:accPr>
                          <m:chr m:val="⃗"/>
                          <m:ctrlPr>
                            <a:rPr lang="en-US" sz="3000" i="1" smtClean="0">
                              <a:solidFill>
                                <a:srgbClr val="FFFFFF"/>
                              </a:solidFill>
                              <a:latin typeface="Cambria Math" panose="02040503050406030204" pitchFamily="18" charset="0"/>
                              <a:sym typeface="Wingdings" pitchFamily="2" charset="2"/>
                            </a:rPr>
                          </m:ctrlPr>
                        </m:accPr>
                        <m:e>
                          <m:r>
                            <a:rPr lang="en-US" sz="3000" b="0" i="1" smtClean="0">
                              <a:solidFill>
                                <a:srgbClr val="FFFFFF"/>
                              </a:solidFill>
                              <a:latin typeface="Cambria Math"/>
                              <a:sym typeface="Wingdings" pitchFamily="2" charset="2"/>
                            </a:rPr>
                            <m:t>𝑑</m:t>
                          </m:r>
                        </m:e>
                      </m:acc>
                    </m:oMath>
                  </m:oMathPara>
                </a14:m>
                <a:endParaRPr lang="en-US" sz="3000" dirty="0">
                  <a:solidFill>
                    <a:srgbClr val="FFFFFF"/>
                  </a:solidFill>
                  <a:latin typeface="VNI-Helve" pitchFamily="2" charset="0"/>
                  <a:sym typeface="Wingdings" pitchFamily="2" charset="2"/>
                </a:endParaRPr>
              </a:p>
            </p:txBody>
          </p:sp>
        </mc:Choice>
        <mc:Fallback xmlns="">
          <p:sp>
            <p:nvSpPr>
              <p:cNvPr id="16" name="Rectangle 11"/>
              <p:cNvSpPr>
                <a:spLocks noRot="1" noChangeAspect="1" noMove="1" noResize="1" noEditPoints="1" noAdjustHandles="1" noChangeArrowheads="1" noChangeShapeType="1" noTextEdit="1"/>
              </p:cNvSpPr>
              <p:nvPr/>
            </p:nvSpPr>
            <p:spPr bwMode="auto">
              <a:xfrm>
                <a:off x="6872061" y="2602695"/>
                <a:ext cx="533400" cy="622300"/>
              </a:xfrm>
              <a:prstGeom prst="rect">
                <a:avLst/>
              </a:prstGeom>
              <a:blipFill rotWithShape="1">
                <a:blip r:embed="rId4"/>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solidFill>
                      <a:srgbClr val="000000"/>
                    </a:solidFill>
                    <a:miter lim="800000"/>
                    <a:headEnd type="none" w="sm" len="sm"/>
                    <a:tailEnd/>
                  </a14:hiddenLine>
                </a:ext>
              </a:extLst>
            </p:spPr>
            <p:txBody>
              <a:bodyPr/>
              <a:lstStyle/>
              <a:p>
                <a:r>
                  <a:rPr lang="en-US">
                    <a:noFill/>
                  </a:rPr>
                  <a:t> </a:t>
                </a:r>
              </a:p>
            </p:txBody>
          </p:sp>
        </mc:Fallback>
      </mc:AlternateContent>
    </p:spTree>
    <p:extLst>
      <p:ext uri="{BB962C8B-B14F-4D97-AF65-F5344CB8AC3E}">
        <p14:creationId xmlns:p14="http://schemas.microsoft.com/office/powerpoint/2010/main" val="42463212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3" presetClass="path" presetSubtype="0" accel="50000" decel="50000" fill="hold" nodeType="clickEffect">
                                  <p:stCondLst>
                                    <p:cond delay="0"/>
                                  </p:stCondLst>
                                  <p:childTnLst>
                                    <p:animMotion origin="layout" path="M 0.0 0.0  L 0.25 0.0  E" pathEditMode="relative" ptsTypes="">
                                      <p:cBhvr>
                                        <p:cTn id="6" dur="2000" fill="hold"/>
                                        <p:tgtEl>
                                          <p:spTgt spid="29703"/>
                                        </p:tgtEl>
                                        <p:attrNameLst>
                                          <p:attrName>ppt_x</p:attrName>
                                          <p:attrName>ppt_y</p:attrName>
                                        </p:attrNameLst>
                                      </p:cBhvr>
                                    </p:animMotion>
                                  </p:childTnLst>
                                </p:cTn>
                              </p:par>
                            </p:childTnLst>
                          </p:cTn>
                        </p:par>
                      </p:childTnLst>
                    </p:cTn>
                  </p:par>
                  <p:par>
                    <p:cTn id="7" fill="hold" nodeType="clickPar">
                      <p:stCondLst>
                        <p:cond delay="indefinite"/>
                      </p:stCondLst>
                      <p:childTnLst>
                        <p:par>
                          <p:cTn id="8" fill="hold" nodeType="withGroup">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29704"/>
                                        </p:tgtEl>
                                        <p:attrNameLst>
                                          <p:attrName>style.visibility</p:attrName>
                                        </p:attrNameLst>
                                      </p:cBhvr>
                                      <p:to>
                                        <p:strVal val="visible"/>
                                      </p:to>
                                    </p:set>
                                    <p:animEffect transition="in" filter="wipe(up)">
                                      <p:cBhvr>
                                        <p:cTn id="11" dur="500"/>
                                        <p:tgtEl>
                                          <p:spTgt spid="29704"/>
                                        </p:tgtEl>
                                      </p:cBhvr>
                                    </p:animEffect>
                                  </p:childTnLst>
                                </p:cTn>
                              </p:par>
                            </p:childTnLst>
                          </p:cTn>
                        </p:par>
                        <p:par>
                          <p:cTn id="12" fill="hold" nodeType="afterGroup">
                            <p:stCondLst>
                              <p:cond delay="500"/>
                            </p:stCondLst>
                            <p:childTnLst>
                              <p:par>
                                <p:cTn id="13" presetID="22" presetClass="entr" presetSubtype="1"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4" grpId="0" animBg="1"/>
      <p:bldP spid="15" grpId="0" animBg="1"/>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0482" name="Line 2"/>
          <p:cNvSpPr>
            <a:spLocks noChangeShapeType="1"/>
          </p:cNvSpPr>
          <p:nvPr/>
        </p:nvSpPr>
        <p:spPr bwMode="auto">
          <a:xfrm>
            <a:off x="543984" y="3276600"/>
            <a:ext cx="10176933" cy="0"/>
          </a:xfrm>
          <a:prstGeom prst="line">
            <a:avLst/>
          </a:prstGeom>
          <a:noFill/>
          <a:ln w="76200">
            <a:solidFill>
              <a:srgbClr val="00FFFF"/>
            </a:solidFill>
            <a:round/>
            <a:headEnd type="none" w="sm" len="sm"/>
            <a:tailEnd type="triangle" w="med" len="me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grpSp>
        <p:nvGrpSpPr>
          <p:cNvPr id="20483" name="Group 3"/>
          <p:cNvGrpSpPr>
            <a:grpSpLocks/>
          </p:cNvGrpSpPr>
          <p:nvPr/>
        </p:nvGrpSpPr>
        <p:grpSpPr bwMode="auto">
          <a:xfrm>
            <a:off x="5226051" y="3198819"/>
            <a:ext cx="628650" cy="804863"/>
            <a:chOff x="1059" y="3654"/>
            <a:chExt cx="297" cy="507"/>
          </a:xfrm>
        </p:grpSpPr>
        <p:sp>
          <p:nvSpPr>
            <p:cNvPr id="20492" name="Oval 4"/>
            <p:cNvSpPr>
              <a:spLocks noChangeArrowheads="1"/>
            </p:cNvSpPr>
            <p:nvPr/>
          </p:nvSpPr>
          <p:spPr bwMode="auto">
            <a:xfrm flipV="1">
              <a:off x="1152" y="3654"/>
              <a:ext cx="99" cy="99"/>
            </a:xfrm>
            <a:prstGeom prst="ellipse">
              <a:avLst/>
            </a:prstGeom>
            <a:solidFill>
              <a:srgbClr val="FF0066"/>
            </a:solidFill>
            <a:ln w="3175">
              <a:solidFill>
                <a:srgbClr val="FFFF66"/>
              </a:solidFill>
              <a:round/>
              <a:headEnd type="none" w="sm" len="sm"/>
              <a:tailEnd/>
            </a:ln>
          </p:spPr>
          <p:txBody>
            <a:bodyPr wrap="none" anchor="ctr"/>
            <a:lstStyle/>
            <a:p>
              <a:pPr fontAlgn="base">
                <a:spcBef>
                  <a:spcPct val="0"/>
                </a:spcBef>
                <a:spcAft>
                  <a:spcPct val="0"/>
                </a:spcAft>
              </a:pPr>
              <a:endParaRPr lang="en-US">
                <a:solidFill>
                  <a:srgbClr val="000000"/>
                </a:solidFill>
              </a:endParaRPr>
            </a:p>
          </p:txBody>
        </p:sp>
        <p:sp>
          <p:nvSpPr>
            <p:cNvPr id="20493" name="Rectangle 5"/>
            <p:cNvSpPr>
              <a:spLocks noChangeArrowheads="1"/>
            </p:cNvSpPr>
            <p:nvPr/>
          </p:nvSpPr>
          <p:spPr bwMode="auto">
            <a:xfrm>
              <a:off x="1059" y="3793"/>
              <a:ext cx="297"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solidFill>
                    <a:srgbClr val="000000"/>
                  </a:solidFill>
                  <a:miter lim="800000"/>
                  <a:headEnd type="none" w="sm" len="sm"/>
                  <a:tailEnd/>
                </a14:hiddenLine>
              </a:ext>
            </a:extLst>
          </p:spPr>
          <p:txBody>
            <a:bodyPr wrap="square">
              <a:spAutoFit/>
            </a:bodyPr>
            <a:lstStyle/>
            <a:p>
              <a:pPr fontAlgn="base">
                <a:spcBef>
                  <a:spcPct val="0"/>
                </a:spcBef>
                <a:spcAft>
                  <a:spcPct val="0"/>
                </a:spcAft>
              </a:pPr>
              <a:r>
                <a:rPr lang="en-US" sz="3200" dirty="0">
                  <a:solidFill>
                    <a:srgbClr val="FFFFFF"/>
                  </a:solidFill>
                  <a:latin typeface="VNI-Helve" pitchFamily="2" charset="0"/>
                </a:rPr>
                <a:t>O</a:t>
              </a:r>
            </a:p>
          </p:txBody>
        </p:sp>
      </p:grpSp>
      <p:sp>
        <p:nvSpPr>
          <p:cNvPr id="20484" name="Rectangle 6"/>
          <p:cNvSpPr>
            <a:spLocks noChangeArrowheads="1"/>
          </p:cNvSpPr>
          <p:nvPr/>
        </p:nvSpPr>
        <p:spPr bwMode="auto">
          <a:xfrm>
            <a:off x="10744200" y="3419477"/>
            <a:ext cx="40267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solidFill>
                  <a:srgbClr val="000000"/>
                </a:solidFill>
                <a:miter lim="800000"/>
                <a:headEnd type="none" w="sm" len="sm"/>
                <a:tailEnd/>
              </a14:hiddenLine>
            </a:ext>
          </a:extLst>
        </p:spPr>
        <p:txBody>
          <a:bodyPr wrap="none">
            <a:spAutoFit/>
          </a:bodyPr>
          <a:lstStyle/>
          <a:p>
            <a:pPr fontAlgn="base">
              <a:spcBef>
                <a:spcPct val="0"/>
              </a:spcBef>
              <a:spcAft>
                <a:spcPct val="0"/>
              </a:spcAft>
            </a:pPr>
            <a:r>
              <a:rPr lang="en-US" sz="3200">
                <a:solidFill>
                  <a:srgbClr val="FFFFFF"/>
                </a:solidFill>
                <a:latin typeface="VNI-Helve" pitchFamily="2" charset="0"/>
              </a:rPr>
              <a:t>x</a:t>
            </a:r>
          </a:p>
        </p:txBody>
      </p:sp>
      <p:pic>
        <p:nvPicPr>
          <p:cNvPr id="30727" name="Picture 7" descr="CAR00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4671486" y="2838450"/>
            <a:ext cx="1729316"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8" name="Line 8"/>
          <p:cNvSpPr>
            <a:spLocks noChangeShapeType="1"/>
          </p:cNvSpPr>
          <p:nvPr/>
        </p:nvSpPr>
        <p:spPr bwMode="auto">
          <a:xfrm>
            <a:off x="2463800" y="2551116"/>
            <a:ext cx="0" cy="1152525"/>
          </a:xfrm>
          <a:prstGeom prst="line">
            <a:avLst/>
          </a:prstGeom>
          <a:noFill/>
          <a:ln w="19050">
            <a:solidFill>
              <a:srgbClr val="FF0066"/>
            </a:solidFill>
            <a:round/>
            <a:headEnd type="none" w="sm" len="sm"/>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a:solidFill>
                <a:srgbClr val="000000"/>
              </a:solidFill>
            </a:endParaRPr>
          </a:p>
        </p:txBody>
      </p:sp>
      <p:grpSp>
        <p:nvGrpSpPr>
          <p:cNvPr id="3" name="Group 9"/>
          <p:cNvGrpSpPr>
            <a:grpSpLocks/>
          </p:cNvGrpSpPr>
          <p:nvPr/>
        </p:nvGrpSpPr>
        <p:grpSpPr bwMode="auto">
          <a:xfrm>
            <a:off x="2463800" y="3414719"/>
            <a:ext cx="3058584" cy="769938"/>
            <a:chOff x="2744" y="3430"/>
            <a:chExt cx="1445" cy="485"/>
          </a:xfrm>
        </p:grpSpPr>
        <p:sp>
          <p:nvSpPr>
            <p:cNvPr id="20490" name="AutoShape 10"/>
            <p:cNvSpPr>
              <a:spLocks/>
            </p:cNvSpPr>
            <p:nvPr/>
          </p:nvSpPr>
          <p:spPr bwMode="auto">
            <a:xfrm rot="-5400000">
              <a:off x="3397" y="2777"/>
              <a:ext cx="140" cy="1445"/>
            </a:xfrm>
            <a:prstGeom prst="leftBrace">
              <a:avLst>
                <a:gd name="adj1" fmla="val 86012"/>
                <a:gd name="adj2" fmla="val 50000"/>
              </a:avLst>
            </a:prstGeom>
            <a:noFill/>
            <a:ln w="57150">
              <a:solidFill>
                <a:schemeClr val="bg1"/>
              </a:solidFill>
              <a:round/>
              <a:headEnd type="none" w="sm" len="sm"/>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en-US">
                <a:solidFill>
                  <a:srgbClr val="000000"/>
                </a:solidFill>
              </a:endParaRPr>
            </a:p>
          </p:txBody>
        </p:sp>
        <p:sp>
          <p:nvSpPr>
            <p:cNvPr id="20491" name="Rectangle 11"/>
            <p:cNvSpPr>
              <a:spLocks noChangeArrowheads="1"/>
            </p:cNvSpPr>
            <p:nvPr/>
          </p:nvSpPr>
          <p:spPr bwMode="auto">
            <a:xfrm>
              <a:off x="3152" y="3566"/>
              <a:ext cx="436" cy="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solidFill>
                    <a:srgbClr val="000000"/>
                  </a:solidFill>
                  <a:miter lim="800000"/>
                  <a:headEnd type="none" w="sm" len="sm"/>
                  <a:tailEnd/>
                </a14:hiddenLine>
              </a:ext>
            </a:extLst>
          </p:spPr>
          <p:txBody>
            <a:bodyPr wrap="none">
              <a:spAutoFit/>
            </a:bodyPr>
            <a:lstStyle/>
            <a:p>
              <a:pPr fontAlgn="base">
                <a:spcBef>
                  <a:spcPct val="0"/>
                </a:spcBef>
                <a:spcAft>
                  <a:spcPct val="0"/>
                </a:spcAft>
              </a:pPr>
              <a:r>
                <a:rPr lang="en-US" sz="3000" dirty="0">
                  <a:solidFill>
                    <a:srgbClr val="FFFFFF"/>
                  </a:solidFill>
                  <a:latin typeface="VNI-Helve" pitchFamily="2" charset="0"/>
                  <a:sym typeface="Wingdings" pitchFamily="2" charset="2"/>
                </a:rPr>
                <a:t>X&lt;0</a:t>
              </a:r>
            </a:p>
          </p:txBody>
        </p:sp>
      </p:grpSp>
      <p:sp>
        <p:nvSpPr>
          <p:cNvPr id="20488" name="Text Box 12"/>
          <p:cNvSpPr txBox="1">
            <a:spLocks noChangeArrowheads="1"/>
          </p:cNvSpPr>
          <p:nvPr/>
        </p:nvSpPr>
        <p:spPr bwMode="auto">
          <a:xfrm>
            <a:off x="9990667" y="2693988"/>
            <a:ext cx="812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fontAlgn="base">
              <a:spcBef>
                <a:spcPct val="50000"/>
              </a:spcBef>
              <a:spcAft>
                <a:spcPct val="0"/>
              </a:spcAft>
            </a:pPr>
            <a:r>
              <a:rPr lang="en-US" b="1">
                <a:solidFill>
                  <a:srgbClr val="FFFFFF"/>
                </a:solidFill>
              </a:rPr>
              <a:t>(+)</a:t>
            </a:r>
          </a:p>
        </p:txBody>
      </p:sp>
      <p:pic>
        <p:nvPicPr>
          <p:cNvPr id="20489" name="Picture 13" descr="STA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0930467" y="1752601"/>
            <a:ext cx="190500"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2210935" y="3040747"/>
            <a:ext cx="3256968"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15" name="Rectangle 11"/>
              <p:cNvSpPr>
                <a:spLocks noChangeArrowheads="1"/>
              </p:cNvSpPr>
              <p:nvPr/>
            </p:nvSpPr>
            <p:spPr bwMode="auto">
              <a:xfrm>
                <a:off x="3469754" y="2460509"/>
                <a:ext cx="533400" cy="622300"/>
              </a:xfrm>
              <a:prstGeom prst="rect">
                <a:avLst/>
              </a:prstGeom>
              <a:noFill/>
              <a:ln>
                <a:noFill/>
              </a:ln>
              <a:extLst>
                <a:ext uri="{909E8E84-426E-40DD-AFC4-6F175D3DCCD1}">
                  <a14:hiddenFill>
                    <a:solidFill>
                      <a:srgbClr val="FFFFFF"/>
                    </a:solidFill>
                  </a14:hiddenFill>
                </a:ext>
                <a:ext uri="{91240B29-F687-4F45-9708-019B960494DF}">
                  <a14:hiddenLine w="76200">
                    <a:solidFill>
                      <a:srgbClr val="000000"/>
                    </a:solidFill>
                    <a:miter lim="800000"/>
                    <a:headEnd type="none" w="sm" len="sm"/>
                    <a:tailEnd/>
                  </a14:hiddenLine>
                </a:ext>
              </a:extLst>
            </p:spPr>
            <p:txBody>
              <a:bodyPr wrap="none">
                <a:spAutoFit/>
              </a:bodyPr>
              <a:lstStyle/>
              <a:p>
                <a:pPr fontAlgn="base">
                  <a:spcBef>
                    <a:spcPct val="0"/>
                  </a:spcBef>
                  <a:spcAft>
                    <a:spcPct val="0"/>
                  </a:spcAft>
                </a:pPr>
                <a14:m>
                  <m:oMathPara xmlns:m="http://schemas.openxmlformats.org/officeDocument/2006/math">
                    <m:oMathParaPr>
                      <m:jc m:val="centerGroup"/>
                    </m:oMathParaPr>
                    <m:oMath xmlns:m="http://schemas.openxmlformats.org/officeDocument/2006/math">
                      <m:acc>
                        <m:accPr>
                          <m:chr m:val="⃗"/>
                          <m:ctrlPr>
                            <a:rPr lang="en-US" sz="3000" i="1" dirty="0" smtClean="0">
                              <a:solidFill>
                                <a:srgbClr val="FFFFFF"/>
                              </a:solidFill>
                              <a:latin typeface="Cambria Math" panose="02040503050406030204" pitchFamily="18" charset="0"/>
                              <a:sym typeface="Wingdings" pitchFamily="2" charset="2"/>
                            </a:rPr>
                          </m:ctrlPr>
                        </m:accPr>
                        <m:e>
                          <m:r>
                            <a:rPr lang="en-US" sz="3000" b="0" i="1" dirty="0" smtClean="0">
                              <a:solidFill>
                                <a:srgbClr val="FFFFFF"/>
                              </a:solidFill>
                              <a:latin typeface="Cambria Math"/>
                              <a:sym typeface="Wingdings" pitchFamily="2" charset="2"/>
                            </a:rPr>
                            <m:t>𝑑</m:t>
                          </m:r>
                        </m:e>
                      </m:acc>
                    </m:oMath>
                  </m:oMathPara>
                </a14:m>
                <a:endParaRPr lang="en-US" sz="3000" dirty="0">
                  <a:solidFill>
                    <a:srgbClr val="FFFFFF"/>
                  </a:solidFill>
                  <a:latin typeface="VNI-Helve" pitchFamily="2" charset="0"/>
                  <a:sym typeface="Wingdings" pitchFamily="2" charset="2"/>
                </a:endParaRPr>
              </a:p>
            </p:txBody>
          </p:sp>
        </mc:Choice>
        <mc:Fallback xmlns="">
          <p:sp>
            <p:nvSpPr>
              <p:cNvPr id="15" name="Rectangle 11"/>
              <p:cNvSpPr>
                <a:spLocks noRot="1" noChangeAspect="1" noMove="1" noResize="1" noEditPoints="1" noAdjustHandles="1" noChangeArrowheads="1" noChangeShapeType="1" noTextEdit="1"/>
              </p:cNvSpPr>
              <p:nvPr/>
            </p:nvSpPr>
            <p:spPr bwMode="auto">
              <a:xfrm>
                <a:off x="3469754" y="2460509"/>
                <a:ext cx="533400" cy="622300"/>
              </a:xfrm>
              <a:prstGeom prst="rect">
                <a:avLst/>
              </a:prstGeom>
              <a:blipFill rotWithShape="1">
                <a:blip r:embed="rId5"/>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6200">
                    <a:solidFill>
                      <a:srgbClr val="000000"/>
                    </a:solidFill>
                    <a:miter lim="800000"/>
                    <a:headEnd type="none" w="sm" len="sm"/>
                    <a:tailEnd/>
                  </a14:hiddenLine>
                </a:ext>
              </a:extLst>
            </p:spPr>
            <p:txBody>
              <a:bodyPr/>
              <a:lstStyle/>
              <a:p>
                <a:r>
                  <a:rPr lang="en-US">
                    <a:noFill/>
                  </a:rPr>
                  <a:t> </a:t>
                </a:r>
              </a:p>
            </p:txBody>
          </p:sp>
        </mc:Fallback>
      </mc:AlternateContent>
    </p:spTree>
    <p:extLst>
      <p:ext uri="{BB962C8B-B14F-4D97-AF65-F5344CB8AC3E}">
        <p14:creationId xmlns:p14="http://schemas.microsoft.com/office/powerpoint/2010/main" val="106156595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5" presetClass="path" presetSubtype="0" accel="50000" decel="50000" fill="hold" nodeType="clickEffect">
                                  <p:stCondLst>
                                    <p:cond delay="0"/>
                                  </p:stCondLst>
                                  <p:childTnLst>
                                    <p:animMotion origin="layout" path="M 0.0 0.0  L -0.25 0.0  E" pathEditMode="relative" ptsTypes="">
                                      <p:cBhvr>
                                        <p:cTn id="6" dur="2000" fill="hold"/>
                                        <p:tgtEl>
                                          <p:spTgt spid="30727"/>
                                        </p:tgtEl>
                                        <p:attrNameLst>
                                          <p:attrName>ppt_x</p:attrName>
                                          <p:attrName>ppt_y</p:attrName>
                                        </p:attrNameLst>
                                      </p:cBhvr>
                                    </p:animMotion>
                                  </p:childTnLst>
                                </p:cTn>
                              </p:par>
                            </p:childTnLst>
                          </p:cTn>
                        </p:par>
                      </p:childTnLst>
                    </p:cTn>
                  </p:par>
                  <p:par>
                    <p:cTn id="7" fill="hold" nodeType="clickPar">
                      <p:stCondLst>
                        <p:cond delay="indefinite"/>
                      </p:stCondLst>
                      <p:childTnLst>
                        <p:par>
                          <p:cTn id="8" fill="hold" nodeType="withGroup">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30728"/>
                                        </p:tgtEl>
                                        <p:attrNameLst>
                                          <p:attrName>style.visibility</p:attrName>
                                        </p:attrNameLst>
                                      </p:cBhvr>
                                      <p:to>
                                        <p:strVal val="visible"/>
                                      </p:to>
                                    </p:set>
                                    <p:animEffect transition="in" filter="wipe(up)">
                                      <p:cBhvr>
                                        <p:cTn id="11" dur="500"/>
                                        <p:tgtEl>
                                          <p:spTgt spid="30728"/>
                                        </p:tgtEl>
                                      </p:cBhvr>
                                    </p:animEffect>
                                  </p:childTnLst>
                                </p:cTn>
                              </p:par>
                            </p:childTnLst>
                          </p:cTn>
                        </p:par>
                        <p:par>
                          <p:cTn id="12" fill="hold" nodeType="afterGroup">
                            <p:stCondLst>
                              <p:cond delay="500"/>
                            </p:stCondLst>
                            <p:childTnLst>
                              <p:par>
                                <p:cTn id="13" presetID="22" presetClass="entr" presetSubtype="1"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135974"/>
            <a:ext cx="2959931" cy="965371"/>
          </a:xfrm>
          <a:prstGeom prst="rect">
            <a:avLst/>
          </a:prstGeom>
        </p:spPr>
      </p:pic>
      <p:pic>
        <p:nvPicPr>
          <p:cNvPr id="24" name="Picture 2" descr="Bài tập dấu chấm hỏi - Luyện tập về dấu chấm hỏi lớp 2 - VnDoc.com - Hệ  Thống PP BĐS Nghỉ Dưỡng Cao Cấp Địa ốc 5 Sa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375" y="1045911"/>
            <a:ext cx="1140196" cy="96386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5"/>
          <p:cNvPicPr/>
          <p:nvPr/>
        </p:nvPicPr>
        <p:blipFill>
          <a:blip r:embed="rId4"/>
          <a:stretch>
            <a:fillRect/>
          </a:stretch>
        </p:blipFill>
        <p:spPr>
          <a:xfrm>
            <a:off x="7167989" y="1527843"/>
            <a:ext cx="4650972" cy="4176921"/>
          </a:xfrm>
          <a:prstGeom prst="rect">
            <a:avLst/>
          </a:prstGeom>
        </p:spPr>
      </p:pic>
      <p:sp>
        <p:nvSpPr>
          <p:cNvPr id="5" name="Rectangle 4"/>
          <p:cNvSpPr/>
          <p:nvPr/>
        </p:nvSpPr>
        <p:spPr>
          <a:xfrm>
            <a:off x="1180571" y="932557"/>
            <a:ext cx="6096000" cy="1077218"/>
          </a:xfrm>
          <a:prstGeom prst="rect">
            <a:avLst/>
          </a:prstGeom>
        </p:spPr>
        <p:txBody>
          <a:bodyPr>
            <a:spAutoFit/>
          </a:bodyPr>
          <a:lstStyle/>
          <a:p>
            <a:r>
              <a:rPr lang="en-US" sz="3200" i="1" dirty="0" err="1">
                <a:latin typeface="Times New Roman" pitchFamily="18" charset="0"/>
                <a:cs typeface="Times New Roman" pitchFamily="18" charset="0"/>
              </a:rPr>
              <a:t>Xác</a:t>
            </a:r>
            <a:r>
              <a:rPr lang="en-US" sz="3200" i="1" dirty="0">
                <a:latin typeface="Times New Roman" pitchFamily="18" charset="0"/>
                <a:cs typeface="Times New Roman" pitchFamily="18" charset="0"/>
              </a:rPr>
              <a:t> </a:t>
            </a:r>
            <a:r>
              <a:rPr lang="en-US" sz="3200" i="1" dirty="0" err="1">
                <a:latin typeface="Times New Roman" pitchFamily="18" charset="0"/>
                <a:cs typeface="Times New Roman" pitchFamily="18" charset="0"/>
              </a:rPr>
              <a:t>định</a:t>
            </a:r>
            <a:r>
              <a:rPr lang="en-US" sz="3200" i="1" dirty="0">
                <a:latin typeface="Times New Roman" pitchFamily="18" charset="0"/>
                <a:cs typeface="Times New Roman" pitchFamily="18" charset="0"/>
              </a:rPr>
              <a:t> </a:t>
            </a:r>
            <a:r>
              <a:rPr lang="en-US" sz="3200" i="1" dirty="0" err="1">
                <a:latin typeface="Times New Roman" pitchFamily="18" charset="0"/>
                <a:cs typeface="Times New Roman" pitchFamily="18" charset="0"/>
              </a:rPr>
              <a:t>các</a:t>
            </a:r>
            <a:r>
              <a:rPr lang="en-US" sz="3200" i="1" dirty="0">
                <a:latin typeface="Times New Roman" pitchFamily="18" charset="0"/>
                <a:cs typeface="Times New Roman" pitchFamily="18" charset="0"/>
              </a:rPr>
              <a:t> </a:t>
            </a:r>
            <a:r>
              <a:rPr lang="en-US" sz="3200" i="1" dirty="0" err="1">
                <a:latin typeface="Times New Roman" pitchFamily="18" charset="0"/>
                <a:cs typeface="Times New Roman" pitchFamily="18" charset="0"/>
              </a:rPr>
              <a:t>độ</a:t>
            </a:r>
            <a:r>
              <a:rPr lang="en-US" sz="3200" i="1" dirty="0">
                <a:latin typeface="Times New Roman" pitchFamily="18" charset="0"/>
                <a:cs typeface="Times New Roman" pitchFamily="18" charset="0"/>
              </a:rPr>
              <a:t> </a:t>
            </a:r>
            <a:r>
              <a:rPr lang="en-US" sz="3200" i="1" dirty="0" err="1">
                <a:latin typeface="Times New Roman" pitchFamily="18" charset="0"/>
                <a:cs typeface="Times New Roman" pitchFamily="18" charset="0"/>
              </a:rPr>
              <a:t>dịch</a:t>
            </a:r>
            <a:r>
              <a:rPr lang="en-US" sz="3200" i="1" dirty="0">
                <a:latin typeface="Times New Roman" pitchFamily="18" charset="0"/>
                <a:cs typeface="Times New Roman" pitchFamily="18" charset="0"/>
              </a:rPr>
              <a:t> </a:t>
            </a:r>
            <a:r>
              <a:rPr lang="en-US" sz="3200" i="1" dirty="0" err="1">
                <a:latin typeface="Times New Roman" pitchFamily="18" charset="0"/>
                <a:cs typeface="Times New Roman" pitchFamily="18" charset="0"/>
              </a:rPr>
              <a:t>chuyển</a:t>
            </a:r>
            <a:r>
              <a:rPr lang="en-US" sz="3200" i="1" dirty="0">
                <a:latin typeface="Times New Roman" pitchFamily="18" charset="0"/>
                <a:cs typeface="Times New Roman" pitchFamily="18" charset="0"/>
              </a:rPr>
              <a:t> </a:t>
            </a:r>
            <a:r>
              <a:rPr lang="en-US" sz="3200" i="1" dirty="0" err="1">
                <a:latin typeface="Times New Roman" pitchFamily="18" charset="0"/>
                <a:cs typeface="Times New Roman" pitchFamily="18" charset="0"/>
              </a:rPr>
              <a:t>mô</a:t>
            </a:r>
            <a:r>
              <a:rPr lang="en-US" sz="3200" i="1" dirty="0">
                <a:latin typeface="Times New Roman" pitchFamily="18" charset="0"/>
                <a:cs typeface="Times New Roman" pitchFamily="18" charset="0"/>
              </a:rPr>
              <a:t> </a:t>
            </a:r>
            <a:r>
              <a:rPr lang="en-US" sz="3200" i="1" dirty="0" err="1">
                <a:latin typeface="Times New Roman" pitchFamily="18" charset="0"/>
                <a:cs typeface="Times New Roman" pitchFamily="18" charset="0"/>
              </a:rPr>
              <a:t>tả</a:t>
            </a:r>
            <a:r>
              <a:rPr lang="en-US" sz="3200" i="1" dirty="0">
                <a:latin typeface="Times New Roman" pitchFamily="18" charset="0"/>
                <a:cs typeface="Times New Roman" pitchFamily="18" charset="0"/>
              </a:rPr>
              <a:t> ở </a:t>
            </a:r>
            <a:r>
              <a:rPr lang="en-US" sz="3200" i="1" dirty="0" err="1">
                <a:latin typeface="Times New Roman" pitchFamily="18" charset="0"/>
                <a:cs typeface="Times New Roman" pitchFamily="18" charset="0"/>
              </a:rPr>
              <a:t>hình</a:t>
            </a:r>
            <a:r>
              <a:rPr lang="en-US" sz="3200" i="1" dirty="0">
                <a:latin typeface="Times New Roman" pitchFamily="18" charset="0"/>
                <a:cs typeface="Times New Roman" pitchFamily="18" charset="0"/>
              </a:rPr>
              <a:t> 4.5 </a:t>
            </a:r>
            <a:r>
              <a:rPr lang="en-US" sz="3200" i="1" dirty="0" err="1">
                <a:latin typeface="Times New Roman" pitchFamily="18" charset="0"/>
                <a:cs typeface="Times New Roman" pitchFamily="18" charset="0"/>
              </a:rPr>
              <a:t>trong</a:t>
            </a:r>
            <a:r>
              <a:rPr lang="en-US" sz="3200" i="1" dirty="0">
                <a:latin typeface="Times New Roman" pitchFamily="18" charset="0"/>
                <a:cs typeface="Times New Roman" pitchFamily="18" charset="0"/>
              </a:rPr>
              <a:t> </a:t>
            </a:r>
            <a:r>
              <a:rPr lang="en-US" sz="3200" i="1" dirty="0" err="1">
                <a:latin typeface="Times New Roman" pitchFamily="18" charset="0"/>
                <a:cs typeface="Times New Roman" pitchFamily="18" charset="0"/>
              </a:rPr>
              <a:t>toạ</a:t>
            </a:r>
            <a:r>
              <a:rPr lang="en-US" sz="3200" i="1" dirty="0">
                <a:latin typeface="Times New Roman" pitchFamily="18" charset="0"/>
                <a:cs typeface="Times New Roman" pitchFamily="18" charset="0"/>
              </a:rPr>
              <a:t> </a:t>
            </a:r>
            <a:r>
              <a:rPr lang="en-US" sz="3200" i="1" dirty="0" err="1">
                <a:latin typeface="Times New Roman" pitchFamily="18" charset="0"/>
                <a:cs typeface="Times New Roman" pitchFamily="18" charset="0"/>
              </a:rPr>
              <a:t>độ</a:t>
            </a:r>
            <a:r>
              <a:rPr lang="en-US" sz="3200" i="1" dirty="0">
                <a:latin typeface="Times New Roman" pitchFamily="18" charset="0"/>
                <a:cs typeface="Times New Roman" pitchFamily="18" charset="0"/>
              </a:rPr>
              <a:t> </a:t>
            </a:r>
            <a:r>
              <a:rPr lang="en-US" sz="3200" i="1" dirty="0" err="1">
                <a:latin typeface="Times New Roman" pitchFamily="18" charset="0"/>
                <a:cs typeface="Times New Roman" pitchFamily="18" charset="0"/>
              </a:rPr>
              <a:t>địa</a:t>
            </a:r>
            <a:r>
              <a:rPr lang="en-US" sz="3200" i="1" dirty="0">
                <a:latin typeface="Times New Roman" pitchFamily="18" charset="0"/>
                <a:cs typeface="Times New Roman" pitchFamily="18" charset="0"/>
              </a:rPr>
              <a:t> </a:t>
            </a:r>
            <a:r>
              <a:rPr lang="en-US" sz="3200" i="1" dirty="0" err="1">
                <a:latin typeface="Times New Roman" pitchFamily="18" charset="0"/>
                <a:cs typeface="Times New Roman" pitchFamily="18" charset="0"/>
              </a:rPr>
              <a:t>lí</a:t>
            </a:r>
            <a:r>
              <a:rPr lang="en-US" sz="3200" i="1" dirty="0">
                <a:latin typeface="Times New Roman" pitchFamily="18" charset="0"/>
                <a:cs typeface="Times New Roman" pitchFamily="18" charset="0"/>
              </a:rPr>
              <a:t>.</a:t>
            </a:r>
            <a:endParaRPr lang="en-US" sz="3200" dirty="0">
              <a:latin typeface="Times New Roman" pitchFamily="18" charset="0"/>
              <a:cs typeface="Times New Roman" pitchFamily="18" charset="0"/>
            </a:endParaRPr>
          </a:p>
        </p:txBody>
      </p:sp>
      <p:sp>
        <p:nvSpPr>
          <p:cNvPr id="27" name="Rectangle 26"/>
          <p:cNvSpPr/>
          <p:nvPr/>
        </p:nvSpPr>
        <p:spPr>
          <a:xfrm>
            <a:off x="1071989" y="2222595"/>
            <a:ext cx="1887942" cy="584775"/>
          </a:xfrm>
          <a:prstGeom prst="rect">
            <a:avLst/>
          </a:prstGeom>
        </p:spPr>
        <p:txBody>
          <a:bodyPr wrap="square">
            <a:spAutoFit/>
          </a:bodyPr>
          <a:lstStyle/>
          <a:p>
            <a:r>
              <a:rPr lang="en-US" sz="3200" i="1" dirty="0" err="1">
                <a:latin typeface="Times New Roman" pitchFamily="18" charset="0"/>
                <a:cs typeface="Times New Roman" pitchFamily="18" charset="0"/>
              </a:rPr>
              <a:t>Trả</a:t>
            </a:r>
            <a:r>
              <a:rPr lang="en-US" sz="3200" i="1" dirty="0">
                <a:latin typeface="Times New Roman" pitchFamily="18" charset="0"/>
                <a:cs typeface="Times New Roman" pitchFamily="18" charset="0"/>
              </a:rPr>
              <a:t> </a:t>
            </a:r>
            <a:r>
              <a:rPr lang="en-US" sz="3200" i="1" dirty="0" err="1">
                <a:latin typeface="Times New Roman" pitchFamily="18" charset="0"/>
                <a:cs typeface="Times New Roman" pitchFamily="18" charset="0"/>
              </a:rPr>
              <a:t>lời</a:t>
            </a:r>
            <a:r>
              <a:rPr lang="en-US" sz="3200" i="1" dirty="0">
                <a:latin typeface="Times New Roman" pitchFamily="18" charset="0"/>
                <a:cs typeface="Times New Roman" pitchFamily="18" charset="0"/>
              </a:rPr>
              <a:t>: </a:t>
            </a:r>
            <a:endParaRPr lang="en-US" sz="3200" dirty="0">
              <a:latin typeface="Times New Roman" pitchFamily="18" charset="0"/>
              <a:cs typeface="Times New Roman" pitchFamily="18" charset="0"/>
            </a:endParaRPr>
          </a:p>
        </p:txBody>
      </p:sp>
      <mc:AlternateContent xmlns:mc="http://schemas.openxmlformats.org/markup-compatibility/2006" xmlns:a14="http://schemas.microsoft.com/office/drawing/2010/main">
        <mc:Choice Requires="a14">
          <p:sp>
            <p:nvSpPr>
              <p:cNvPr id="28" name="Rectangle 27"/>
              <p:cNvSpPr/>
              <p:nvPr/>
            </p:nvSpPr>
            <p:spPr>
              <a:xfrm>
                <a:off x="950834" y="2854142"/>
                <a:ext cx="3277737" cy="584775"/>
              </a:xfrm>
              <a:prstGeom prst="rect">
                <a:avLst/>
              </a:prstGeom>
            </p:spPr>
            <p:txBody>
              <a:bodyPr wrap="square">
                <a:spAutoFit/>
              </a:bodyPr>
              <a:lstStyle/>
              <a:p>
                <a14:m>
                  <m:oMath xmlns:m="http://schemas.openxmlformats.org/officeDocument/2006/math">
                    <m:sSub>
                      <m:sSubPr>
                        <m:ctrlPr>
                          <a:rPr lang="en-US" sz="3200" i="1" smtClean="0">
                            <a:latin typeface="Cambria Math" panose="02040503050406030204" pitchFamily="18" charset="0"/>
                            <a:cs typeface="Times New Roman" pitchFamily="18" charset="0"/>
                          </a:rPr>
                        </m:ctrlPr>
                      </m:sSubPr>
                      <m:e>
                        <m:r>
                          <a:rPr lang="en-US" sz="3200" b="0" i="1" smtClean="0">
                            <a:latin typeface="Cambria Math"/>
                            <a:cs typeface="Times New Roman" pitchFamily="18" charset="0"/>
                          </a:rPr>
                          <m:t>𝑑</m:t>
                        </m:r>
                      </m:e>
                      <m:sub>
                        <m:r>
                          <a:rPr lang="en-US" sz="3200" b="0" i="1" smtClean="0">
                            <a:latin typeface="Cambria Math"/>
                            <a:cs typeface="Times New Roman" pitchFamily="18" charset="0"/>
                          </a:rPr>
                          <m:t>1</m:t>
                        </m:r>
                      </m:sub>
                    </m:sSub>
                  </m:oMath>
                </a14:m>
                <a:r>
                  <a:rPr lang="en-US" sz="3200" dirty="0">
                    <a:latin typeface="Times New Roman" pitchFamily="18" charset="0"/>
                    <a:cs typeface="Times New Roman" pitchFamily="18" charset="0"/>
                  </a:rPr>
                  <a:t>= 200 m ( </a:t>
                </a:r>
                <a:r>
                  <a:rPr lang="en-US" sz="3200" dirty="0" err="1">
                    <a:latin typeface="Times New Roman" pitchFamily="18" charset="0"/>
                    <a:cs typeface="Times New Roman" pitchFamily="18" charset="0"/>
                  </a:rPr>
                  <a:t>Bắc</a:t>
                </a:r>
                <a:r>
                  <a:rPr lang="en-US" sz="3200" dirty="0">
                    <a:latin typeface="Times New Roman" pitchFamily="18" charset="0"/>
                    <a:cs typeface="Times New Roman" pitchFamily="18" charset="0"/>
                  </a:rPr>
                  <a:t>)</a:t>
                </a:r>
              </a:p>
            </p:txBody>
          </p:sp>
        </mc:Choice>
        <mc:Fallback xmlns="">
          <p:sp>
            <p:nvSpPr>
              <p:cNvPr id="28" name="Rectangle 27"/>
              <p:cNvSpPr>
                <a:spLocks noRot="1" noChangeAspect="1" noMove="1" noResize="1" noEditPoints="1" noAdjustHandles="1" noChangeArrowheads="1" noChangeShapeType="1" noTextEdit="1"/>
              </p:cNvSpPr>
              <p:nvPr/>
            </p:nvSpPr>
            <p:spPr>
              <a:xfrm>
                <a:off x="950834" y="2854142"/>
                <a:ext cx="3277737" cy="584775"/>
              </a:xfrm>
              <a:prstGeom prst="rect">
                <a:avLst/>
              </a:prstGeom>
              <a:blipFill rotWithShape="1">
                <a:blip r:embed="rId5"/>
                <a:stretch>
                  <a:fillRect t="-14583" b="-3229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0" name="Rectangle 29"/>
              <p:cNvSpPr/>
              <p:nvPr/>
            </p:nvSpPr>
            <p:spPr>
              <a:xfrm>
                <a:off x="1045270" y="3591317"/>
                <a:ext cx="4645846" cy="584775"/>
              </a:xfrm>
              <a:prstGeom prst="rect">
                <a:avLst/>
              </a:prstGeom>
            </p:spPr>
            <p:txBody>
              <a:bodyPr wrap="square">
                <a:spAutoFit/>
              </a:bodyPr>
              <a:lstStyle/>
              <a:p>
                <a14:m>
                  <m:oMath xmlns:m="http://schemas.openxmlformats.org/officeDocument/2006/math">
                    <m:sSub>
                      <m:sSubPr>
                        <m:ctrlPr>
                          <a:rPr lang="en-US" sz="3200" i="1" smtClean="0">
                            <a:latin typeface="Cambria Math" panose="02040503050406030204" pitchFamily="18" charset="0"/>
                            <a:cs typeface="Times New Roman" pitchFamily="18" charset="0"/>
                          </a:rPr>
                        </m:ctrlPr>
                      </m:sSubPr>
                      <m:e>
                        <m:r>
                          <a:rPr lang="en-US" sz="3200" b="0" i="1" smtClean="0">
                            <a:latin typeface="Cambria Math"/>
                            <a:cs typeface="Times New Roman" pitchFamily="18" charset="0"/>
                          </a:rPr>
                          <m:t>𝑑</m:t>
                        </m:r>
                      </m:e>
                      <m:sub>
                        <m:r>
                          <a:rPr lang="en-US" sz="3200" b="0" i="1" smtClean="0">
                            <a:latin typeface="Cambria Math"/>
                            <a:cs typeface="Times New Roman" pitchFamily="18" charset="0"/>
                          </a:rPr>
                          <m:t>2</m:t>
                        </m:r>
                      </m:sub>
                    </m:sSub>
                  </m:oMath>
                </a14:m>
                <a:r>
                  <a:rPr lang="en-US" sz="3200" dirty="0">
                    <a:latin typeface="Times New Roman" pitchFamily="18" charset="0"/>
                    <a:cs typeface="Times New Roman" pitchFamily="18" charset="0"/>
                  </a:rPr>
                  <a:t>= 200 m (</a:t>
                </a:r>
                <a:r>
                  <a:rPr lang="en-US" sz="3200" dirty="0" err="1">
                    <a:latin typeface="Times New Roman" pitchFamily="18" charset="0"/>
                    <a:cs typeface="Times New Roman" pitchFamily="18" charset="0"/>
                  </a:rPr>
                  <a:t>Đông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Bắc</a:t>
                </a:r>
                <a:r>
                  <a:rPr lang="en-US" sz="3200" dirty="0">
                    <a:latin typeface="Times New Roman" pitchFamily="18" charset="0"/>
                    <a:cs typeface="Times New Roman" pitchFamily="18" charset="0"/>
                  </a:rPr>
                  <a:t>)</a:t>
                </a:r>
              </a:p>
            </p:txBody>
          </p:sp>
        </mc:Choice>
        <mc:Fallback xmlns="">
          <p:sp>
            <p:nvSpPr>
              <p:cNvPr id="30" name="Rectangle 29"/>
              <p:cNvSpPr>
                <a:spLocks noRot="1" noChangeAspect="1" noMove="1" noResize="1" noEditPoints="1" noAdjustHandles="1" noChangeArrowheads="1" noChangeShapeType="1" noTextEdit="1"/>
              </p:cNvSpPr>
              <p:nvPr/>
            </p:nvSpPr>
            <p:spPr>
              <a:xfrm>
                <a:off x="1045270" y="3591317"/>
                <a:ext cx="4645846" cy="584775"/>
              </a:xfrm>
              <a:prstGeom prst="rect">
                <a:avLst/>
              </a:prstGeom>
              <a:blipFill rotWithShape="1">
                <a:blip r:embed="rId6"/>
                <a:stretch>
                  <a:fillRect t="-14583" b="-3229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1" name="Rectangle 30"/>
              <p:cNvSpPr/>
              <p:nvPr/>
            </p:nvSpPr>
            <p:spPr>
              <a:xfrm>
                <a:off x="1103233" y="4316727"/>
                <a:ext cx="3277737" cy="584775"/>
              </a:xfrm>
              <a:prstGeom prst="rect">
                <a:avLst/>
              </a:prstGeom>
            </p:spPr>
            <p:txBody>
              <a:bodyPr wrap="square">
                <a:spAutoFit/>
              </a:bodyPr>
              <a:lstStyle/>
              <a:p>
                <a14:m>
                  <m:oMath xmlns:m="http://schemas.openxmlformats.org/officeDocument/2006/math">
                    <m:sSub>
                      <m:sSubPr>
                        <m:ctrlPr>
                          <a:rPr lang="en-US" sz="3200" i="1" smtClean="0">
                            <a:latin typeface="Cambria Math" panose="02040503050406030204" pitchFamily="18" charset="0"/>
                            <a:cs typeface="Times New Roman" pitchFamily="18" charset="0"/>
                          </a:rPr>
                        </m:ctrlPr>
                      </m:sSubPr>
                      <m:e>
                        <m:r>
                          <a:rPr lang="en-US" sz="3200" b="0" i="1" smtClean="0">
                            <a:latin typeface="Cambria Math"/>
                            <a:cs typeface="Times New Roman" pitchFamily="18" charset="0"/>
                          </a:rPr>
                          <m:t>𝑑</m:t>
                        </m:r>
                      </m:e>
                      <m:sub>
                        <m:r>
                          <a:rPr lang="en-US" sz="3200" b="0" i="1" smtClean="0">
                            <a:latin typeface="Cambria Math"/>
                            <a:cs typeface="Times New Roman" pitchFamily="18" charset="0"/>
                          </a:rPr>
                          <m:t>3</m:t>
                        </m:r>
                      </m:sub>
                    </m:sSub>
                  </m:oMath>
                </a14:m>
                <a:r>
                  <a:rPr lang="en-US" sz="3200" dirty="0">
                    <a:latin typeface="Times New Roman" pitchFamily="18" charset="0"/>
                    <a:cs typeface="Times New Roman" pitchFamily="18" charset="0"/>
                  </a:rPr>
                  <a:t>= 300 m ( </a:t>
                </a:r>
                <a:r>
                  <a:rPr lang="en-US" sz="3200" dirty="0" err="1">
                    <a:latin typeface="Times New Roman" pitchFamily="18" charset="0"/>
                    <a:cs typeface="Times New Roman" pitchFamily="18" charset="0"/>
                  </a:rPr>
                  <a:t>Tây</a:t>
                </a:r>
                <a:r>
                  <a:rPr lang="en-US" sz="3200" dirty="0">
                    <a:latin typeface="Times New Roman" pitchFamily="18" charset="0"/>
                    <a:cs typeface="Times New Roman" pitchFamily="18" charset="0"/>
                  </a:rPr>
                  <a:t>)</a:t>
                </a:r>
              </a:p>
            </p:txBody>
          </p:sp>
        </mc:Choice>
        <mc:Fallback xmlns="">
          <p:sp>
            <p:nvSpPr>
              <p:cNvPr id="31" name="Rectangle 30"/>
              <p:cNvSpPr>
                <a:spLocks noRot="1" noChangeAspect="1" noMove="1" noResize="1" noEditPoints="1" noAdjustHandles="1" noChangeArrowheads="1" noChangeShapeType="1" noTextEdit="1"/>
              </p:cNvSpPr>
              <p:nvPr/>
            </p:nvSpPr>
            <p:spPr>
              <a:xfrm>
                <a:off x="1103233" y="4316727"/>
                <a:ext cx="3277737" cy="584775"/>
              </a:xfrm>
              <a:prstGeom prst="rect">
                <a:avLst/>
              </a:prstGeom>
              <a:blipFill rotWithShape="1">
                <a:blip r:embed="rId7"/>
                <a:stretch>
                  <a:fillRect t="-14583" b="-3229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Rectangle 31"/>
              <p:cNvSpPr/>
              <p:nvPr/>
            </p:nvSpPr>
            <p:spPr>
              <a:xfrm>
                <a:off x="1103234" y="4944401"/>
                <a:ext cx="4164802" cy="584775"/>
              </a:xfrm>
              <a:prstGeom prst="rect">
                <a:avLst/>
              </a:prstGeom>
            </p:spPr>
            <p:txBody>
              <a:bodyPr wrap="square">
                <a:spAutoFit/>
              </a:bodyPr>
              <a:lstStyle/>
              <a:p>
                <a14:m>
                  <m:oMath xmlns:m="http://schemas.openxmlformats.org/officeDocument/2006/math">
                    <m:sSub>
                      <m:sSubPr>
                        <m:ctrlPr>
                          <a:rPr lang="en-US" sz="3200" i="1" smtClean="0">
                            <a:latin typeface="Cambria Math" panose="02040503050406030204" pitchFamily="18" charset="0"/>
                            <a:cs typeface="Times New Roman" pitchFamily="18" charset="0"/>
                          </a:rPr>
                        </m:ctrlPr>
                      </m:sSubPr>
                      <m:e>
                        <m:r>
                          <a:rPr lang="en-US" sz="3200" b="0" i="1" smtClean="0">
                            <a:latin typeface="Cambria Math"/>
                            <a:cs typeface="Times New Roman" pitchFamily="18" charset="0"/>
                          </a:rPr>
                          <m:t>𝑑</m:t>
                        </m:r>
                      </m:e>
                      <m:sub>
                        <m:r>
                          <a:rPr lang="en-US" sz="3200" b="0" i="1" smtClean="0">
                            <a:latin typeface="Cambria Math"/>
                            <a:cs typeface="Times New Roman" pitchFamily="18" charset="0"/>
                          </a:rPr>
                          <m:t>4</m:t>
                        </m:r>
                      </m:sub>
                    </m:sSub>
                  </m:oMath>
                </a14:m>
                <a:r>
                  <a:rPr lang="en-US" sz="3200" dirty="0">
                    <a:latin typeface="Times New Roman" pitchFamily="18" charset="0"/>
                    <a:cs typeface="Times New Roman" pitchFamily="18" charset="0"/>
                  </a:rPr>
                  <a:t>= 100 m ( </a:t>
                </a:r>
                <a:r>
                  <a:rPr lang="en-US" sz="3200" dirty="0" err="1">
                    <a:latin typeface="Times New Roman" pitchFamily="18" charset="0"/>
                    <a:cs typeface="Times New Roman" pitchFamily="18" charset="0"/>
                  </a:rPr>
                  <a:t>Đông</a:t>
                </a:r>
                <a:r>
                  <a:rPr lang="en-US" sz="3200" dirty="0">
                    <a:latin typeface="Times New Roman" pitchFamily="18" charset="0"/>
                    <a:cs typeface="Times New Roman" pitchFamily="18" charset="0"/>
                  </a:rPr>
                  <a:t>)</a:t>
                </a:r>
              </a:p>
            </p:txBody>
          </p:sp>
        </mc:Choice>
        <mc:Fallback xmlns="">
          <p:sp>
            <p:nvSpPr>
              <p:cNvPr id="32" name="Rectangle 31"/>
              <p:cNvSpPr>
                <a:spLocks noRot="1" noChangeAspect="1" noMove="1" noResize="1" noEditPoints="1" noAdjustHandles="1" noChangeArrowheads="1" noChangeShapeType="1" noTextEdit="1"/>
              </p:cNvSpPr>
              <p:nvPr/>
            </p:nvSpPr>
            <p:spPr>
              <a:xfrm>
                <a:off x="1103234" y="4944401"/>
                <a:ext cx="4164802" cy="584775"/>
              </a:xfrm>
              <a:prstGeom prst="rect">
                <a:avLst/>
              </a:prstGeom>
              <a:blipFill rotWithShape="1">
                <a:blip r:embed="rId8"/>
                <a:stretch>
                  <a:fillRect t="-14583" b="-32292"/>
                </a:stretch>
              </a:blipFill>
            </p:spPr>
            <p:txBody>
              <a:bodyPr/>
              <a:lstStyle/>
              <a:p>
                <a:r>
                  <a:rPr lang="en-US">
                    <a:noFill/>
                  </a:rPr>
                  <a:t> </a:t>
                </a:r>
              </a:p>
            </p:txBody>
          </p:sp>
        </mc:Fallback>
      </mc:AlternateContent>
    </p:spTree>
    <p:extLst>
      <p:ext uri="{BB962C8B-B14F-4D97-AF65-F5344CB8AC3E}">
        <p14:creationId xmlns:p14="http://schemas.microsoft.com/office/powerpoint/2010/main" val="4121111053"/>
      </p:ext>
    </p:extLst>
  </p:cSld>
  <p:clrMapOvr>
    <a:masterClrMapping/>
  </p:clrMapOvr>
  <mc:AlternateContent xmlns:mc="http://schemas.openxmlformats.org/markup-compatibility/2006" xmlns:p14="http://schemas.microsoft.com/office/powerpoint/2010/main">
    <mc:Choice Requires="p14">
      <p:transition spd="slow" p14:dur="1250" advClick="0">
        <p:push dir="u"/>
      </p:transition>
    </mc:Choice>
    <mc:Fallback xmlns="">
      <p:transition spd="slow" advClick="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8"/>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30"/>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31"/>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7" grpId="0"/>
      <p:bldP spid="28" grpId="0"/>
      <p:bldP spid="30" grpId="0"/>
      <p:bldP spid="31" grpId="0"/>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135974"/>
            <a:ext cx="2959931" cy="965371"/>
          </a:xfrm>
          <a:prstGeom prst="rect">
            <a:avLst/>
          </a:prstGeom>
        </p:spPr>
      </p:pic>
      <p:sp>
        <p:nvSpPr>
          <p:cNvPr id="3" name="文本框 30"/>
          <p:cNvSpPr txBox="1"/>
          <p:nvPr/>
        </p:nvSpPr>
        <p:spPr>
          <a:xfrm>
            <a:off x="1051500" y="0"/>
            <a:ext cx="11065850" cy="523220"/>
          </a:xfrm>
          <a:prstGeom prst="rect">
            <a:avLst/>
          </a:prstGeom>
          <a:solidFill>
            <a:schemeClr val="accent1">
              <a:lumMod val="20000"/>
              <a:lumOff val="80000"/>
            </a:schemeClr>
          </a:solidFill>
        </p:spPr>
        <p:txBody>
          <a:bodyPr wrap="none" rtlCol="0">
            <a:spAutoFit/>
          </a:bodyPr>
          <a:lstStyle/>
          <a:p>
            <a:r>
              <a:rPr lang="en-US" altLang="zh-CN" sz="2800" b="1" dirty="0">
                <a:solidFill>
                  <a:srgbClr val="7030A0"/>
                </a:solidFill>
                <a:latin typeface="Yeseva One" panose="00000500000000000000" charset="0"/>
                <a:ea typeface="Yeseva One" panose="00000500000000000000" charset="0"/>
                <a:sym typeface="Yeseva One" panose="00000500000000000000" charset="0"/>
              </a:rPr>
              <a:t>III. PHÂN BIỆT ĐỘ DỊCH CHUYỂN VÀ QUÃNG ĐƯỜNG ĐI ĐƯỢC</a:t>
            </a:r>
            <a:endParaRPr lang="zh-CN" altLang="en-US" sz="2800" b="1" dirty="0">
              <a:solidFill>
                <a:srgbClr val="7030A0"/>
              </a:solidFill>
              <a:latin typeface="Yeseva One" panose="00000500000000000000" charset="0"/>
              <a:ea typeface="Yeseva One" panose="00000500000000000000" charset="0"/>
              <a:sym typeface="Yeseva One" panose="00000500000000000000"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43638" y="1076046"/>
            <a:ext cx="4529664" cy="45409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488425" y="1253797"/>
            <a:ext cx="5778718" cy="2677656"/>
          </a:xfrm>
          <a:prstGeom prst="rect">
            <a:avLst/>
          </a:prstGeom>
        </p:spPr>
        <p:txBody>
          <a:bodyPr wrap="square">
            <a:spAutoFit/>
          </a:bodyPr>
          <a:lstStyle/>
          <a:p>
            <a:pPr algn="just"/>
            <a:r>
              <a:rPr lang="en-US" sz="2800" dirty="0"/>
              <a:t>1</a:t>
            </a:r>
            <a:r>
              <a:rPr lang="vi-VN" sz="2800" dirty="0"/>
              <a:t>. Hãy so sánh độ lớn của độ dịch và quãng đường đi được của ba chuyển động ở hình 4.6.</a:t>
            </a:r>
          </a:p>
          <a:p>
            <a:pPr algn="just"/>
            <a:r>
              <a:rPr lang="vi-VN" sz="2800" dirty="0"/>
              <a:t>2. Theo em, khi nào độ lớn của độ dịch chuyển và quãng đường đi được có độ lớn bằng nhau?</a:t>
            </a:r>
          </a:p>
        </p:txBody>
      </p:sp>
      <p:sp>
        <p:nvSpPr>
          <p:cNvPr id="15" name="Rectangle 14"/>
          <p:cNvSpPr/>
          <p:nvPr/>
        </p:nvSpPr>
        <p:spPr>
          <a:xfrm>
            <a:off x="799029" y="3833059"/>
            <a:ext cx="1887942" cy="584775"/>
          </a:xfrm>
          <a:prstGeom prst="rect">
            <a:avLst/>
          </a:prstGeom>
        </p:spPr>
        <p:txBody>
          <a:bodyPr wrap="square">
            <a:spAutoFit/>
          </a:bodyPr>
          <a:lstStyle/>
          <a:p>
            <a:r>
              <a:rPr lang="en-US" sz="3200" i="1" dirty="0" err="1">
                <a:latin typeface="Arial" pitchFamily="34" charset="0"/>
                <a:cs typeface="Arial" pitchFamily="34" charset="0"/>
              </a:rPr>
              <a:t>Trả</a:t>
            </a:r>
            <a:r>
              <a:rPr lang="en-US" sz="3200" i="1" dirty="0">
                <a:latin typeface="Arial" pitchFamily="34" charset="0"/>
                <a:cs typeface="Arial" pitchFamily="34" charset="0"/>
              </a:rPr>
              <a:t> </a:t>
            </a:r>
            <a:r>
              <a:rPr lang="en-US" sz="3200" i="1" dirty="0" err="1">
                <a:latin typeface="Arial" pitchFamily="34" charset="0"/>
                <a:cs typeface="Arial" pitchFamily="34" charset="0"/>
              </a:rPr>
              <a:t>lời</a:t>
            </a:r>
            <a:r>
              <a:rPr lang="en-US" sz="3200" i="1" dirty="0">
                <a:latin typeface="Arial" pitchFamily="34" charset="0"/>
                <a:cs typeface="Arial" pitchFamily="34" charset="0"/>
              </a:rPr>
              <a:t>: </a:t>
            </a:r>
            <a:endParaRPr lang="en-US" sz="3200" dirty="0">
              <a:latin typeface="Arial" pitchFamily="34" charset="0"/>
              <a:cs typeface="Arial" pitchFamily="34" charset="0"/>
            </a:endParaRPr>
          </a:p>
        </p:txBody>
      </p:sp>
      <p:sp>
        <p:nvSpPr>
          <p:cNvPr id="16" name="Rectangle 15"/>
          <p:cNvSpPr/>
          <p:nvPr/>
        </p:nvSpPr>
        <p:spPr>
          <a:xfrm>
            <a:off x="565761" y="4353955"/>
            <a:ext cx="5316424" cy="954107"/>
          </a:xfrm>
          <a:prstGeom prst="rect">
            <a:avLst/>
          </a:prstGeom>
        </p:spPr>
        <p:txBody>
          <a:bodyPr wrap="square">
            <a:spAutoFit/>
          </a:bodyPr>
          <a:lstStyle/>
          <a:p>
            <a:r>
              <a:rPr lang="en-US" sz="2800" i="1" dirty="0">
                <a:latin typeface="Arial" pitchFamily="34" charset="0"/>
                <a:cs typeface="Arial" pitchFamily="34" charset="0"/>
              </a:rPr>
              <a:t>1</a:t>
            </a:r>
            <a:r>
              <a:rPr lang="en-US" sz="2800" dirty="0">
                <a:latin typeface="Times New Roman" pitchFamily="18" charset="0"/>
                <a:cs typeface="Times New Roman" pitchFamily="18" charset="0"/>
              </a:rPr>
              <a:t>. </a:t>
            </a:r>
            <a:r>
              <a:rPr lang="en-US" sz="2800" dirty="0" err="1">
                <a:latin typeface="Arial" pitchFamily="34" charset="0"/>
                <a:cs typeface="Arial" pitchFamily="34" charset="0"/>
              </a:rPr>
              <a:t>Quãng</a:t>
            </a:r>
            <a:r>
              <a:rPr lang="en-US" sz="2800" dirty="0">
                <a:latin typeface="Arial" pitchFamily="34" charset="0"/>
                <a:cs typeface="Arial" pitchFamily="34" charset="0"/>
              </a:rPr>
              <a:t> </a:t>
            </a:r>
            <a:r>
              <a:rPr lang="en-US" sz="2800" dirty="0" err="1">
                <a:latin typeface="Arial" pitchFamily="34" charset="0"/>
                <a:cs typeface="Arial" pitchFamily="34" charset="0"/>
              </a:rPr>
              <a:t>đường</a:t>
            </a:r>
            <a:r>
              <a:rPr lang="en-US" sz="2800" dirty="0">
                <a:latin typeface="Arial" pitchFamily="34" charset="0"/>
                <a:cs typeface="Arial" pitchFamily="34" charset="0"/>
              </a:rPr>
              <a:t> </a:t>
            </a:r>
            <a:r>
              <a:rPr lang="en-US" sz="2800" dirty="0" err="1">
                <a:latin typeface="Arial" pitchFamily="34" charset="0"/>
                <a:cs typeface="Arial" pitchFamily="34" charset="0"/>
              </a:rPr>
              <a:t>đi</a:t>
            </a:r>
            <a:r>
              <a:rPr lang="en-US" sz="2800" dirty="0">
                <a:latin typeface="Arial" pitchFamily="34" charset="0"/>
                <a:cs typeface="Arial" pitchFamily="34" charset="0"/>
              </a:rPr>
              <a:t> </a:t>
            </a:r>
            <a:r>
              <a:rPr lang="en-US" sz="2800" dirty="0" err="1">
                <a:latin typeface="Arial" pitchFamily="34" charset="0"/>
                <a:cs typeface="Arial" pitchFamily="34" charset="0"/>
              </a:rPr>
              <a:t>được</a:t>
            </a:r>
            <a:r>
              <a:rPr lang="en-US" sz="2800" dirty="0">
                <a:latin typeface="Arial" pitchFamily="34" charset="0"/>
                <a:cs typeface="Arial" pitchFamily="34" charset="0"/>
              </a:rPr>
              <a:t> </a:t>
            </a:r>
            <a:r>
              <a:rPr lang="en-US" sz="2800" dirty="0" err="1">
                <a:latin typeface="Arial" pitchFamily="34" charset="0"/>
                <a:cs typeface="Arial" pitchFamily="34" charset="0"/>
              </a:rPr>
              <a:t>từ</a:t>
            </a:r>
            <a:r>
              <a:rPr lang="en-US" sz="2800" dirty="0">
                <a:latin typeface="Arial" pitchFamily="34" charset="0"/>
                <a:cs typeface="Arial" pitchFamily="34" charset="0"/>
              </a:rPr>
              <a:t> </a:t>
            </a:r>
            <a:r>
              <a:rPr lang="en-US" sz="2800" dirty="0" err="1">
                <a:latin typeface="Arial" pitchFamily="34" charset="0"/>
                <a:cs typeface="Arial" pitchFamily="34" charset="0"/>
              </a:rPr>
              <a:t>ngắn</a:t>
            </a:r>
            <a:r>
              <a:rPr lang="en-US" sz="2800" dirty="0">
                <a:latin typeface="Arial" pitchFamily="34" charset="0"/>
                <a:cs typeface="Arial" pitchFamily="34" charset="0"/>
              </a:rPr>
              <a:t> </a:t>
            </a:r>
            <a:r>
              <a:rPr lang="en-US" sz="2800" dirty="0" err="1">
                <a:latin typeface="Arial" pitchFamily="34" charset="0"/>
                <a:cs typeface="Arial" pitchFamily="34" charset="0"/>
              </a:rPr>
              <a:t>đến</a:t>
            </a:r>
            <a:r>
              <a:rPr lang="en-US" sz="2800" dirty="0">
                <a:latin typeface="Arial" pitchFamily="34" charset="0"/>
                <a:cs typeface="Arial" pitchFamily="34" charset="0"/>
              </a:rPr>
              <a:t> </a:t>
            </a:r>
            <a:r>
              <a:rPr lang="en-US" sz="2800" dirty="0" err="1">
                <a:latin typeface="Arial" pitchFamily="34" charset="0"/>
                <a:cs typeface="Arial" pitchFamily="34" charset="0"/>
              </a:rPr>
              <a:t>dài</a:t>
            </a:r>
            <a:r>
              <a:rPr lang="en-US" sz="2800" dirty="0">
                <a:latin typeface="Arial" pitchFamily="34" charset="0"/>
                <a:cs typeface="Arial" pitchFamily="34" charset="0"/>
              </a:rPr>
              <a:t> : 2 -1 -3</a:t>
            </a:r>
          </a:p>
        </p:txBody>
      </p:sp>
      <p:sp>
        <p:nvSpPr>
          <p:cNvPr id="9" name="Rectangle 8"/>
          <p:cNvSpPr/>
          <p:nvPr/>
        </p:nvSpPr>
        <p:spPr>
          <a:xfrm>
            <a:off x="565761" y="5617024"/>
            <a:ext cx="9902072" cy="954107"/>
          </a:xfrm>
          <a:prstGeom prst="rect">
            <a:avLst/>
          </a:prstGeom>
        </p:spPr>
        <p:txBody>
          <a:bodyPr wrap="square">
            <a:spAutoFit/>
          </a:bodyPr>
          <a:lstStyle/>
          <a:p>
            <a:r>
              <a:rPr lang="en-US" sz="2800" dirty="0"/>
              <a:t>2. Đ</a:t>
            </a:r>
            <a:r>
              <a:rPr lang="vi-VN" sz="2800" dirty="0"/>
              <a:t>ộ lớn của độ dịch chuyển và quãng đường đi được có độ lớn bằng nhau</a:t>
            </a:r>
            <a:r>
              <a:rPr lang="en-US" sz="2800" dirty="0"/>
              <a:t> </a:t>
            </a:r>
            <a:r>
              <a:rPr lang="en-US" sz="2800" dirty="0" err="1"/>
              <a:t>khi</a:t>
            </a:r>
            <a:r>
              <a:rPr lang="en-US" sz="2800" dirty="0"/>
              <a:t> </a:t>
            </a:r>
            <a:r>
              <a:rPr lang="en-US" sz="2800" dirty="0" err="1"/>
              <a:t>vật</a:t>
            </a:r>
            <a:r>
              <a:rPr lang="en-US" sz="2800" dirty="0"/>
              <a:t> </a:t>
            </a:r>
            <a:r>
              <a:rPr lang="en-US" sz="2800" dirty="0" err="1"/>
              <a:t>chuyển</a:t>
            </a:r>
            <a:r>
              <a:rPr lang="en-US" sz="2800" dirty="0"/>
              <a:t> </a:t>
            </a:r>
            <a:r>
              <a:rPr lang="en-US" sz="2800" dirty="0" err="1"/>
              <a:t>động</a:t>
            </a:r>
            <a:r>
              <a:rPr lang="en-US" sz="2800" dirty="0"/>
              <a:t> </a:t>
            </a:r>
            <a:r>
              <a:rPr lang="en-US" sz="2800" dirty="0" err="1"/>
              <a:t>thẳng</a:t>
            </a:r>
            <a:r>
              <a:rPr lang="en-US" sz="2800" dirty="0"/>
              <a:t> </a:t>
            </a:r>
            <a:r>
              <a:rPr lang="en-US" sz="2800" dirty="0" err="1"/>
              <a:t>không</a:t>
            </a:r>
            <a:r>
              <a:rPr lang="en-US" sz="2800" dirty="0"/>
              <a:t> </a:t>
            </a:r>
            <a:r>
              <a:rPr lang="en-US" sz="2800" dirty="0" err="1"/>
              <a:t>đổi</a:t>
            </a:r>
            <a:r>
              <a:rPr lang="en-US" sz="2800" dirty="0"/>
              <a:t> </a:t>
            </a:r>
            <a:r>
              <a:rPr lang="en-US" sz="2800" dirty="0" err="1"/>
              <a:t>chiều</a:t>
            </a:r>
            <a:endParaRPr lang="en-US" sz="2800" dirty="0"/>
          </a:p>
        </p:txBody>
      </p:sp>
    </p:spTree>
    <p:extLst>
      <p:ext uri="{BB962C8B-B14F-4D97-AF65-F5344CB8AC3E}">
        <p14:creationId xmlns:p14="http://schemas.microsoft.com/office/powerpoint/2010/main" val="581107940"/>
      </p:ext>
    </p:extLst>
  </p:cSld>
  <p:clrMapOvr>
    <a:masterClrMapping/>
  </p:clrMapOvr>
  <mc:AlternateContent xmlns:mc="http://schemas.openxmlformats.org/markup-compatibility/2006" xmlns:p14="http://schemas.microsoft.com/office/powerpoint/2010/main">
    <mc:Choice Requires="p14">
      <p:transition spd="slow" p14:dur="1250" advClick="0">
        <p:push dir="u"/>
      </p:transition>
    </mc:Choice>
    <mc:Fallback xmlns="">
      <p:transition spd="slow" advClick="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p:bldP spid="16"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135974"/>
            <a:ext cx="2959931" cy="965371"/>
          </a:xfrm>
          <a:prstGeom prst="rect">
            <a:avLst/>
          </a:prstGeom>
        </p:spPr>
      </p:pic>
      <p:sp>
        <p:nvSpPr>
          <p:cNvPr id="3" name="文本框 30"/>
          <p:cNvSpPr txBox="1"/>
          <p:nvPr/>
        </p:nvSpPr>
        <p:spPr>
          <a:xfrm>
            <a:off x="1051500" y="0"/>
            <a:ext cx="11065850" cy="523220"/>
          </a:xfrm>
          <a:prstGeom prst="rect">
            <a:avLst/>
          </a:prstGeom>
          <a:solidFill>
            <a:schemeClr val="accent1">
              <a:lumMod val="20000"/>
              <a:lumOff val="80000"/>
            </a:schemeClr>
          </a:solidFill>
        </p:spPr>
        <p:txBody>
          <a:bodyPr wrap="none" rtlCol="0">
            <a:spAutoFit/>
          </a:bodyPr>
          <a:lstStyle/>
          <a:p>
            <a:r>
              <a:rPr lang="en-US" altLang="zh-CN" sz="2800" b="1" dirty="0">
                <a:solidFill>
                  <a:srgbClr val="7030A0"/>
                </a:solidFill>
                <a:latin typeface="Yeseva One" panose="00000500000000000000" charset="0"/>
                <a:ea typeface="Yeseva One" panose="00000500000000000000" charset="0"/>
                <a:sym typeface="Yeseva One" panose="00000500000000000000" charset="0"/>
              </a:rPr>
              <a:t>III. PHÂN BIỆT ĐỘ DỊCH CHUYỂN VÀ QUÃNG ĐƯỜNG ĐI ĐƯỢC</a:t>
            </a:r>
            <a:endParaRPr lang="zh-CN" altLang="en-US" sz="2800" b="1" dirty="0">
              <a:solidFill>
                <a:srgbClr val="7030A0"/>
              </a:solidFill>
              <a:latin typeface="Yeseva One" panose="00000500000000000000" charset="0"/>
              <a:ea typeface="Yeseva One" panose="00000500000000000000" charset="0"/>
              <a:sym typeface="Yeseva One" panose="00000500000000000000" charset="0"/>
            </a:endParaRPr>
          </a:p>
        </p:txBody>
      </p:sp>
      <p:sp>
        <p:nvSpPr>
          <p:cNvPr id="16" name="Rectangle 15"/>
          <p:cNvSpPr/>
          <p:nvPr/>
        </p:nvSpPr>
        <p:spPr>
          <a:xfrm>
            <a:off x="565761" y="3495143"/>
            <a:ext cx="10434335" cy="1077218"/>
          </a:xfrm>
          <a:prstGeom prst="rect">
            <a:avLst/>
          </a:prstGeom>
        </p:spPr>
        <p:txBody>
          <a:bodyPr wrap="square">
            <a:spAutoFit/>
          </a:bodyPr>
          <a:lstStyle/>
          <a:p>
            <a:pPr algn="just"/>
            <a:r>
              <a:rPr lang="en-US" sz="3200" dirty="0">
                <a:latin typeface="Times New Roman" pitchFamily="18" charset="0"/>
                <a:cs typeface="Times New Roman" pitchFamily="18" charset="0"/>
              </a:rPr>
              <a:t>1. </a:t>
            </a:r>
            <a:r>
              <a:rPr lang="en-US" sz="3200" dirty="0" err="1">
                <a:latin typeface="Times New Roman" pitchFamily="18" charset="0"/>
                <a:cs typeface="Times New Roman" pitchFamily="18" charset="0"/>
              </a:rPr>
              <a:t>Chọn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gốc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toạ</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độ</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là</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vị</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trí</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nhà</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bạn</a:t>
            </a:r>
            <a:r>
              <a:rPr lang="en-US" sz="3200" dirty="0">
                <a:latin typeface="Times New Roman" pitchFamily="18" charset="0"/>
                <a:cs typeface="Times New Roman" pitchFamily="18" charset="0"/>
              </a:rPr>
              <a:t> A, </a:t>
            </a:r>
            <a:r>
              <a:rPr lang="en-US" sz="3200" dirty="0" err="1">
                <a:latin typeface="Times New Roman" pitchFamily="18" charset="0"/>
                <a:cs typeface="Times New Roman" pitchFamily="18" charset="0"/>
              </a:rPr>
              <a:t>trục</a:t>
            </a:r>
            <a:r>
              <a:rPr lang="en-US" sz="3200" dirty="0">
                <a:latin typeface="Times New Roman" pitchFamily="18" charset="0"/>
                <a:cs typeface="Times New Roman" pitchFamily="18" charset="0"/>
              </a:rPr>
              <a:t> OX </a:t>
            </a:r>
            <a:r>
              <a:rPr lang="en-US" sz="3200" dirty="0" err="1">
                <a:latin typeface="Times New Roman" pitchFamily="18" charset="0"/>
                <a:cs typeface="Times New Roman" pitchFamily="18" charset="0"/>
              </a:rPr>
              <a:t>trùng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với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đường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từ</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nhà</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bạn</a:t>
            </a:r>
            <a:r>
              <a:rPr lang="en-US" sz="3200" dirty="0">
                <a:latin typeface="Times New Roman" pitchFamily="18" charset="0"/>
                <a:cs typeface="Times New Roman" pitchFamily="18" charset="0"/>
              </a:rPr>
              <a:t> A </a:t>
            </a:r>
            <a:r>
              <a:rPr lang="en-US" sz="3200" dirty="0" err="1">
                <a:latin typeface="Times New Roman" pitchFamily="18" charset="0"/>
                <a:cs typeface="Times New Roman" pitchFamily="18" charset="0"/>
              </a:rPr>
              <a:t>tới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trường</a:t>
            </a:r>
            <a:r>
              <a:rPr lang="en-US" sz="3200" dirty="0">
                <a:latin typeface="Times New Roman" pitchFamily="18" charset="0"/>
                <a:cs typeface="Times New Roman" pitchFamily="18" charset="0"/>
              </a:rPr>
              <a:t>.</a:t>
            </a:r>
          </a:p>
        </p:txBody>
      </p:sp>
      <p:sp>
        <p:nvSpPr>
          <p:cNvPr id="9" name="Rectangle 8"/>
          <p:cNvSpPr/>
          <p:nvPr/>
        </p:nvSpPr>
        <p:spPr>
          <a:xfrm>
            <a:off x="565760" y="4730525"/>
            <a:ext cx="11007541" cy="1815882"/>
          </a:xfrm>
          <a:prstGeom prst="rect">
            <a:avLst/>
          </a:prstGeom>
        </p:spPr>
        <p:txBody>
          <a:bodyPr wrap="square">
            <a:spAutoFit/>
          </a:bodyPr>
          <a:lstStyle/>
          <a:p>
            <a:pPr algn="just"/>
            <a:r>
              <a:rPr lang="en-US" sz="2800" dirty="0">
                <a:latin typeface="Times New Roman" pitchFamily="18" charset="0"/>
                <a:cs typeface="Times New Roman" pitchFamily="18" charset="0"/>
              </a:rPr>
              <a:t>a. </a:t>
            </a:r>
            <a:r>
              <a:rPr lang="en-US" sz="2800" dirty="0" err="1">
                <a:latin typeface="Times New Roman" pitchFamily="18" charset="0"/>
                <a:cs typeface="Times New Roman" pitchFamily="18" charset="0"/>
              </a:rPr>
              <a:t>Tính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quãng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đường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dịch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chuyển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bạn</a:t>
            </a:r>
            <a:r>
              <a:rPr lang="en-US" sz="2800" dirty="0">
                <a:latin typeface="Times New Roman" pitchFamily="18" charset="0"/>
                <a:cs typeface="Times New Roman" pitchFamily="18" charset="0"/>
              </a:rPr>
              <a:t> A </a:t>
            </a:r>
            <a:r>
              <a:rPr lang="en-US" sz="2800" dirty="0" err="1">
                <a:latin typeface="Times New Roman" pitchFamily="18" charset="0"/>
                <a:cs typeface="Times New Roman" pitchFamily="18" charset="0"/>
              </a:rPr>
              <a:t>khi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từ</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trạm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xăng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siêu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thị</a:t>
            </a:r>
            <a:r>
              <a:rPr lang="en-US" sz="2800" dirty="0">
                <a:latin typeface="Times New Roman" pitchFamily="18" charset="0"/>
                <a:cs typeface="Times New Roman" pitchFamily="18" charset="0"/>
              </a:rPr>
              <a:t>.</a:t>
            </a:r>
          </a:p>
          <a:p>
            <a:pPr algn="just"/>
            <a:r>
              <a:rPr lang="en-US" sz="2800" dirty="0">
                <a:latin typeface="Times New Roman" pitchFamily="18" charset="0"/>
                <a:cs typeface="Times New Roman" pitchFamily="18" charset="0"/>
              </a:rPr>
              <a:t>b. </a:t>
            </a:r>
            <a:r>
              <a:rPr lang="en-US" sz="2800" dirty="0" err="1">
                <a:latin typeface="Times New Roman" pitchFamily="18" charset="0"/>
                <a:cs typeface="Times New Roman" pitchFamily="18" charset="0"/>
              </a:rPr>
              <a:t>Tính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quãng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đường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dịch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chuyển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bạn</a:t>
            </a:r>
            <a:r>
              <a:rPr lang="en-US" sz="2800" dirty="0">
                <a:latin typeface="Times New Roman" pitchFamily="18" charset="0"/>
                <a:cs typeface="Times New Roman" pitchFamily="18" charset="0"/>
              </a:rPr>
              <a:t> A </a:t>
            </a:r>
            <a:r>
              <a:rPr lang="en-US" sz="2800" dirty="0" err="1">
                <a:latin typeface="Times New Roman" pitchFamily="18" charset="0"/>
                <a:cs typeface="Times New Roman" pitchFamily="18" charset="0"/>
              </a:rPr>
              <a:t>trên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chuyển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trên</a:t>
            </a:r>
            <a:r>
              <a:rPr lang="en-US" sz="2800" dirty="0">
                <a:latin typeface="Times New Roman" pitchFamily="18" charset="0"/>
                <a:cs typeface="Times New Roman" pitchFamily="18" charset="0"/>
              </a:rPr>
              <a:t>.</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59104" y="1325374"/>
            <a:ext cx="6593932" cy="2113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318447" y="1289953"/>
            <a:ext cx="5004180" cy="1815882"/>
          </a:xfrm>
          <a:prstGeom prst="rect">
            <a:avLst/>
          </a:prstGeom>
        </p:spPr>
        <p:txBody>
          <a:bodyPr wrap="square">
            <a:spAutoFit/>
          </a:bodyPr>
          <a:lstStyle/>
          <a:p>
            <a:pPr algn="just"/>
            <a:r>
              <a:rPr lang="vi-VN" sz="2800" dirty="0"/>
              <a:t>Bạn A đi từ nhà qua trạm xăng, tới siêu thị mua đồ rồi quay về nhà cất đồ, sau đó đi xe đến trường ( hình 4.7)</a:t>
            </a:r>
            <a:endParaRPr lang="en-US" sz="2800" dirty="0"/>
          </a:p>
        </p:txBody>
      </p:sp>
    </p:spTree>
    <p:extLst>
      <p:ext uri="{BB962C8B-B14F-4D97-AF65-F5344CB8AC3E}">
        <p14:creationId xmlns:p14="http://schemas.microsoft.com/office/powerpoint/2010/main" val="2232621972"/>
      </p:ext>
    </p:extLst>
  </p:cSld>
  <p:clrMapOvr>
    <a:masterClrMapping/>
  </p:clrMapOvr>
  <mc:AlternateContent xmlns:mc="http://schemas.openxmlformats.org/markup-compatibility/2006" xmlns:p14="http://schemas.microsoft.com/office/powerpoint/2010/main">
    <mc:Choice Requires="p14">
      <p:transition spd="slow" p14:dur="1250" advClick="0">
        <p:push dir="u"/>
      </p:transition>
    </mc:Choice>
    <mc:Fallback xmlns="">
      <p:transition spd="slow" advClick="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135974"/>
            <a:ext cx="2959931" cy="965371"/>
          </a:xfrm>
          <a:prstGeom prst="rect">
            <a:avLst/>
          </a:prstGeom>
        </p:spPr>
      </p:pic>
      <p:sp>
        <p:nvSpPr>
          <p:cNvPr id="3" name="文本框 30"/>
          <p:cNvSpPr txBox="1"/>
          <p:nvPr/>
        </p:nvSpPr>
        <p:spPr>
          <a:xfrm>
            <a:off x="1051500" y="0"/>
            <a:ext cx="11065850" cy="523220"/>
          </a:xfrm>
          <a:prstGeom prst="rect">
            <a:avLst/>
          </a:prstGeom>
          <a:solidFill>
            <a:schemeClr val="accent1">
              <a:lumMod val="20000"/>
              <a:lumOff val="80000"/>
            </a:schemeClr>
          </a:solidFill>
        </p:spPr>
        <p:txBody>
          <a:bodyPr wrap="none" rtlCol="0">
            <a:spAutoFit/>
          </a:bodyPr>
          <a:lstStyle/>
          <a:p>
            <a:r>
              <a:rPr lang="en-US" altLang="zh-CN" sz="2800" b="1" dirty="0">
                <a:solidFill>
                  <a:srgbClr val="7030A0"/>
                </a:solidFill>
                <a:latin typeface="Yeseva One" panose="00000500000000000000" charset="0"/>
                <a:ea typeface="Yeseva One" panose="00000500000000000000" charset="0"/>
                <a:sym typeface="Yeseva One" panose="00000500000000000000" charset="0"/>
              </a:rPr>
              <a:t>III. PHÂN BIỆT ĐỘ DỊCH CHUYỂN VÀ QUÃNG ĐƯỜNG ĐI ĐƯỢC</a:t>
            </a:r>
            <a:endParaRPr lang="zh-CN" altLang="en-US" sz="2800" b="1" dirty="0">
              <a:solidFill>
                <a:srgbClr val="7030A0"/>
              </a:solidFill>
              <a:latin typeface="Yeseva One" panose="00000500000000000000" charset="0"/>
              <a:ea typeface="Yeseva One" panose="00000500000000000000" charset="0"/>
              <a:sym typeface="Yeseva One" panose="00000500000000000000" charset="0"/>
            </a:endParaRPr>
          </a:p>
        </p:txBody>
      </p:sp>
      <p:sp>
        <p:nvSpPr>
          <p:cNvPr id="9" name="Rectangle 8"/>
          <p:cNvSpPr/>
          <p:nvPr/>
        </p:nvSpPr>
        <p:spPr>
          <a:xfrm>
            <a:off x="565760" y="5467517"/>
            <a:ext cx="11551590" cy="954107"/>
          </a:xfrm>
          <a:prstGeom prst="rect">
            <a:avLst/>
          </a:prstGeom>
        </p:spPr>
        <p:txBody>
          <a:bodyPr wrap="square">
            <a:spAutoFit/>
          </a:bodyPr>
          <a:lstStyle/>
          <a:p>
            <a:r>
              <a:rPr lang="en-US" sz="2800" i="1" dirty="0"/>
              <a:t>3</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Dựa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bảng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số</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liệu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hãy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biết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quãng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đường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dịch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chuyển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bằng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nhau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vật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chuyển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thẳng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đổi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chiều</a:t>
            </a:r>
            <a:r>
              <a:rPr lang="en-US" sz="2800" dirty="0">
                <a:latin typeface="Times New Roman" pitchFamily="18" charset="0"/>
                <a:cs typeface="Times New Roman" pitchFamily="18" charset="0"/>
              </a:rPr>
              <a:t>?</a:t>
            </a:r>
          </a:p>
        </p:txBody>
      </p:sp>
      <p:sp>
        <p:nvSpPr>
          <p:cNvPr id="18" name="Rectangle 17"/>
          <p:cNvSpPr/>
          <p:nvPr/>
        </p:nvSpPr>
        <p:spPr>
          <a:xfrm>
            <a:off x="2686970" y="537009"/>
            <a:ext cx="8886332" cy="584775"/>
          </a:xfrm>
          <a:prstGeom prst="rect">
            <a:avLst/>
          </a:prstGeom>
        </p:spPr>
        <p:txBody>
          <a:bodyPr wrap="square">
            <a:spAutoFit/>
          </a:bodyPr>
          <a:lstStyle/>
          <a:p>
            <a:r>
              <a:rPr lang="en-US" sz="3200" i="1" dirty="0" err="1">
                <a:solidFill>
                  <a:srgbClr val="FF0000"/>
                </a:solidFill>
                <a:latin typeface="Arial" pitchFamily="34" charset="0"/>
                <a:cs typeface="Arial" pitchFamily="34" charset="0"/>
              </a:rPr>
              <a:t>Thảo</a:t>
            </a:r>
            <a:r>
              <a:rPr lang="en-US" sz="3200" i="1" dirty="0">
                <a:solidFill>
                  <a:srgbClr val="FF0000"/>
                </a:solidFill>
                <a:latin typeface="Arial" pitchFamily="34" charset="0"/>
                <a:cs typeface="Arial" pitchFamily="34" charset="0"/>
              </a:rPr>
              <a:t> </a:t>
            </a:r>
            <a:r>
              <a:rPr lang="en-US" sz="3200" i="1" dirty="0" err="1">
                <a:solidFill>
                  <a:srgbClr val="FF0000"/>
                </a:solidFill>
                <a:latin typeface="Arial" pitchFamily="34" charset="0"/>
                <a:cs typeface="Arial" pitchFamily="34" charset="0"/>
              </a:rPr>
              <a:t>luận</a:t>
            </a:r>
            <a:r>
              <a:rPr lang="en-US" sz="3200" i="1" dirty="0">
                <a:solidFill>
                  <a:srgbClr val="FF0000"/>
                </a:solidFill>
                <a:latin typeface="Arial" pitchFamily="34" charset="0"/>
                <a:cs typeface="Arial" pitchFamily="34" charset="0"/>
              </a:rPr>
              <a:t> </a:t>
            </a:r>
            <a:r>
              <a:rPr lang="en-US" sz="3200" i="1" dirty="0" err="1">
                <a:solidFill>
                  <a:srgbClr val="FF0000"/>
                </a:solidFill>
                <a:latin typeface="Arial" pitchFamily="34" charset="0"/>
                <a:cs typeface="Arial" pitchFamily="34" charset="0"/>
              </a:rPr>
              <a:t>nhóm</a:t>
            </a:r>
            <a:r>
              <a:rPr lang="en-US" sz="3200" i="1" dirty="0">
                <a:solidFill>
                  <a:srgbClr val="FF0000"/>
                </a:solidFill>
                <a:latin typeface="Arial" pitchFamily="34" charset="0"/>
                <a:cs typeface="Arial" pitchFamily="34" charset="0"/>
              </a:rPr>
              <a:t> </a:t>
            </a:r>
            <a:r>
              <a:rPr lang="en-US" sz="3200" i="1" dirty="0" err="1">
                <a:solidFill>
                  <a:srgbClr val="FF0000"/>
                </a:solidFill>
                <a:latin typeface="Arial" pitchFamily="34" charset="0"/>
                <a:cs typeface="Arial" pitchFamily="34" charset="0"/>
              </a:rPr>
              <a:t>hoàn</a:t>
            </a:r>
            <a:r>
              <a:rPr lang="en-US" sz="3200" i="1" dirty="0">
                <a:solidFill>
                  <a:srgbClr val="FF0000"/>
                </a:solidFill>
                <a:latin typeface="Arial" pitchFamily="34" charset="0"/>
                <a:cs typeface="Arial" pitchFamily="34" charset="0"/>
              </a:rPr>
              <a:t> </a:t>
            </a:r>
            <a:r>
              <a:rPr lang="en-US" sz="3200" i="1" dirty="0" err="1">
                <a:solidFill>
                  <a:srgbClr val="FF0000"/>
                </a:solidFill>
                <a:latin typeface="Arial" pitchFamily="34" charset="0"/>
                <a:cs typeface="Arial" pitchFamily="34" charset="0"/>
              </a:rPr>
              <a:t>thành</a:t>
            </a:r>
            <a:r>
              <a:rPr lang="en-US" sz="3200" i="1" dirty="0">
                <a:solidFill>
                  <a:srgbClr val="FF0000"/>
                </a:solidFill>
                <a:latin typeface="Arial" pitchFamily="34" charset="0"/>
                <a:cs typeface="Arial" pitchFamily="34" charset="0"/>
              </a:rPr>
              <a:t> </a:t>
            </a:r>
            <a:r>
              <a:rPr lang="en-US" sz="3200" i="1" dirty="0" err="1">
                <a:solidFill>
                  <a:srgbClr val="FF0000"/>
                </a:solidFill>
                <a:latin typeface="Arial" pitchFamily="34" charset="0"/>
                <a:cs typeface="Arial" pitchFamily="34" charset="0"/>
              </a:rPr>
              <a:t>phiếu</a:t>
            </a:r>
            <a:r>
              <a:rPr lang="en-US" sz="3200" i="1" dirty="0">
                <a:solidFill>
                  <a:srgbClr val="FF0000"/>
                </a:solidFill>
                <a:latin typeface="Arial" pitchFamily="34" charset="0"/>
                <a:cs typeface="Arial" pitchFamily="34" charset="0"/>
              </a:rPr>
              <a:t> </a:t>
            </a:r>
            <a:r>
              <a:rPr lang="en-US" sz="3200" i="1" dirty="0" err="1">
                <a:solidFill>
                  <a:srgbClr val="FF0000"/>
                </a:solidFill>
                <a:latin typeface="Arial" pitchFamily="34" charset="0"/>
                <a:cs typeface="Arial" pitchFamily="34" charset="0"/>
              </a:rPr>
              <a:t>học</a:t>
            </a:r>
            <a:r>
              <a:rPr lang="en-US" sz="3200" i="1" dirty="0">
                <a:solidFill>
                  <a:srgbClr val="FF0000"/>
                </a:solidFill>
                <a:latin typeface="Arial" pitchFamily="34" charset="0"/>
                <a:cs typeface="Arial" pitchFamily="34" charset="0"/>
              </a:rPr>
              <a:t> </a:t>
            </a:r>
            <a:r>
              <a:rPr lang="en-US" sz="3200" i="1" dirty="0" err="1">
                <a:solidFill>
                  <a:srgbClr val="FF0000"/>
                </a:solidFill>
                <a:latin typeface="Arial" pitchFamily="34" charset="0"/>
                <a:cs typeface="Arial" pitchFamily="34" charset="0"/>
              </a:rPr>
              <a:t>tập</a:t>
            </a:r>
            <a:r>
              <a:rPr lang="en-US" sz="3200" i="1" dirty="0">
                <a:solidFill>
                  <a:srgbClr val="FF0000"/>
                </a:solidFill>
                <a:latin typeface="Arial" pitchFamily="34" charset="0"/>
                <a:cs typeface="Arial" pitchFamily="34" charset="0"/>
              </a:rPr>
              <a:t> 5</a:t>
            </a:r>
            <a:endParaRPr lang="en-US" sz="3200" dirty="0">
              <a:solidFill>
                <a:srgbClr val="FF0000"/>
              </a:solidFill>
              <a:latin typeface="Arial" pitchFamily="34" charset="0"/>
              <a:cs typeface="Arial" pitchFamily="34" charset="0"/>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59104" y="1325374"/>
            <a:ext cx="6593932" cy="2113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318447" y="1289953"/>
            <a:ext cx="5004180" cy="1815882"/>
          </a:xfrm>
          <a:prstGeom prst="rect">
            <a:avLst/>
          </a:prstGeom>
        </p:spPr>
        <p:txBody>
          <a:bodyPr wrap="square">
            <a:spAutoFit/>
          </a:bodyPr>
          <a:lstStyle/>
          <a:p>
            <a:pPr algn="just"/>
            <a:r>
              <a:rPr lang="vi-VN" sz="2800" dirty="0"/>
              <a:t>Bạn A đi từ nhà qua trạm xăng, tới siêu thị mua đồ rồi quay về nhà cất đồ, sau đó đi xe đến trường ( hình 4.7)</a:t>
            </a:r>
            <a:endParaRPr lang="en-US" sz="2800" dirty="0"/>
          </a:p>
        </p:txBody>
      </p:sp>
      <p:sp>
        <p:nvSpPr>
          <p:cNvPr id="7" name="Rectangle 1"/>
          <p:cNvSpPr>
            <a:spLocks noChangeArrowheads="1"/>
          </p:cNvSpPr>
          <p:nvPr/>
        </p:nvSpPr>
        <p:spPr bwMode="auto">
          <a:xfrm>
            <a:off x="436714" y="3533007"/>
            <a:ext cx="4340005"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800" b="0" i="1"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2. </a:t>
            </a:r>
            <a:r>
              <a:rPr kumimoji="0" lang="en-US" sz="2800" b="0" u="none" strike="noStrike" cap="none" normalizeH="0" baseline="0" dirty="0" err="1">
                <a:ln>
                  <a:noFill/>
                </a:ln>
                <a:solidFill>
                  <a:schemeClr val="tx1"/>
                </a:solidFill>
                <a:effectLst/>
                <a:latin typeface="Times New Roman" pitchFamily="18" charset="0"/>
                <a:ea typeface="Calibri" pitchFamily="34" charset="0"/>
                <a:cs typeface="Times New Roman" pitchFamily="18" charset="0"/>
              </a:rPr>
              <a:t>Vẽ</a:t>
            </a:r>
            <a:r>
              <a:rPr kumimoji="0" lang="en-US" sz="2800" b="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a:t>
            </a:r>
            <a:r>
              <a:rPr kumimoji="0" lang="en-US" sz="2800" b="0" u="none" strike="noStrike" cap="none" normalizeH="0" baseline="0" dirty="0" err="1">
                <a:ln>
                  <a:noFill/>
                </a:ln>
                <a:solidFill>
                  <a:schemeClr val="tx1"/>
                </a:solidFill>
                <a:effectLst/>
                <a:latin typeface="Times New Roman" pitchFamily="18" charset="0"/>
                <a:ea typeface="Calibri" pitchFamily="34" charset="0"/>
                <a:cs typeface="Times New Roman" pitchFamily="18" charset="0"/>
              </a:rPr>
              <a:t>bảng</a:t>
            </a:r>
            <a:r>
              <a:rPr kumimoji="0" lang="en-US" sz="2800" b="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4.1 </a:t>
            </a:r>
            <a:r>
              <a:rPr kumimoji="0" lang="en-US" sz="2800" b="0" u="none" strike="noStrike" cap="none" normalizeH="0" baseline="0" dirty="0" err="1">
                <a:ln>
                  <a:noFill/>
                </a:ln>
                <a:solidFill>
                  <a:schemeClr val="tx1"/>
                </a:solidFill>
                <a:effectLst/>
                <a:latin typeface="Times New Roman" pitchFamily="18" charset="0"/>
                <a:ea typeface="Calibri" pitchFamily="34" charset="0"/>
                <a:cs typeface="Times New Roman" pitchFamily="18" charset="0"/>
              </a:rPr>
              <a:t>vào</a:t>
            </a:r>
            <a:r>
              <a:rPr kumimoji="0" lang="en-US" sz="2800" b="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a:t>
            </a:r>
            <a:r>
              <a:rPr kumimoji="0" lang="en-US" sz="2800" b="0" u="none" strike="noStrike" cap="none" normalizeH="0" baseline="0" dirty="0" err="1">
                <a:ln>
                  <a:noFill/>
                </a:ln>
                <a:solidFill>
                  <a:schemeClr val="tx1"/>
                </a:solidFill>
                <a:effectLst/>
                <a:latin typeface="Times New Roman" pitchFamily="18" charset="0"/>
                <a:ea typeface="Calibri" pitchFamily="34" charset="0"/>
                <a:cs typeface="Times New Roman" pitchFamily="18" charset="0"/>
              </a:rPr>
              <a:t>vở</a:t>
            </a:r>
            <a:r>
              <a:rPr kumimoji="0" lang="en-US" sz="2800" b="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a:t>
            </a:r>
            <a:r>
              <a:rPr kumimoji="0" lang="en-US" sz="2800" b="0" u="none" strike="noStrike" cap="none" normalizeH="0" baseline="0" dirty="0" err="1">
                <a:ln>
                  <a:noFill/>
                </a:ln>
                <a:solidFill>
                  <a:schemeClr val="tx1"/>
                </a:solidFill>
                <a:effectLst/>
                <a:latin typeface="Times New Roman" pitchFamily="18" charset="0"/>
                <a:ea typeface="Calibri" pitchFamily="34" charset="0"/>
                <a:cs typeface="Times New Roman" pitchFamily="18" charset="0"/>
              </a:rPr>
              <a:t>và</a:t>
            </a:r>
            <a:r>
              <a:rPr kumimoji="0" lang="en-US" sz="2800" b="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a:t>
            </a:r>
            <a:r>
              <a:rPr kumimoji="0" lang="en-US" sz="2800" b="0" u="none" strike="noStrike" cap="none" normalizeH="0" baseline="0" dirty="0" err="1">
                <a:ln>
                  <a:noFill/>
                </a:ln>
                <a:solidFill>
                  <a:schemeClr val="tx1"/>
                </a:solidFill>
                <a:effectLst/>
                <a:latin typeface="Times New Roman" pitchFamily="18" charset="0"/>
                <a:ea typeface="Calibri" pitchFamily="34" charset="0"/>
                <a:cs typeface="Times New Roman" pitchFamily="18" charset="0"/>
              </a:rPr>
              <a:t>ghi</a:t>
            </a:r>
            <a:r>
              <a:rPr kumimoji="0" lang="en-US" sz="2800" b="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a:t>
            </a:r>
            <a:r>
              <a:rPr kumimoji="0" lang="en-US" sz="2800" b="0" u="none" strike="noStrike" cap="none" normalizeH="0" baseline="0" dirty="0" err="1">
                <a:ln>
                  <a:noFill/>
                </a:ln>
                <a:solidFill>
                  <a:schemeClr val="tx1"/>
                </a:solidFill>
                <a:effectLst/>
                <a:latin typeface="Times New Roman" pitchFamily="18" charset="0"/>
                <a:ea typeface="Calibri" pitchFamily="34" charset="0"/>
                <a:cs typeface="Times New Roman" pitchFamily="18" charset="0"/>
              </a:rPr>
              <a:t>kết</a:t>
            </a:r>
            <a:r>
              <a:rPr kumimoji="0" lang="en-US" sz="2800" b="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a:t>
            </a:r>
            <a:r>
              <a:rPr kumimoji="0" lang="en-US" sz="2800" b="0" u="none" strike="noStrike" cap="none" normalizeH="0" baseline="0" dirty="0" err="1">
                <a:ln>
                  <a:noFill/>
                </a:ln>
                <a:solidFill>
                  <a:schemeClr val="tx1"/>
                </a:solidFill>
                <a:effectLst/>
                <a:latin typeface="Times New Roman" pitchFamily="18" charset="0"/>
                <a:ea typeface="Calibri" pitchFamily="34" charset="0"/>
                <a:cs typeface="Times New Roman" pitchFamily="18" charset="0"/>
              </a:rPr>
              <a:t>quả</a:t>
            </a:r>
            <a:r>
              <a:rPr kumimoji="0" lang="en-US" sz="2800" b="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a:t>
            </a:r>
            <a:r>
              <a:rPr kumimoji="0" lang="en-US" sz="2800" b="0" u="none" strike="noStrike" cap="none" normalizeH="0" baseline="0" dirty="0" err="1">
                <a:ln>
                  <a:noFill/>
                </a:ln>
                <a:solidFill>
                  <a:schemeClr val="tx1"/>
                </a:solidFill>
                <a:effectLst/>
                <a:latin typeface="Times New Roman" pitchFamily="18" charset="0"/>
                <a:ea typeface="Calibri" pitchFamily="34" charset="0"/>
                <a:cs typeface="Times New Roman" pitchFamily="18" charset="0"/>
              </a:rPr>
              <a:t>tính</a:t>
            </a:r>
            <a:r>
              <a:rPr kumimoji="0" lang="en-US" sz="2800" b="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a:t>
            </a:r>
            <a:r>
              <a:rPr kumimoji="0" lang="en-US" sz="2800" b="0" u="none" strike="noStrike" cap="none" normalizeH="0" baseline="0" dirty="0" err="1">
                <a:ln>
                  <a:noFill/>
                </a:ln>
                <a:solidFill>
                  <a:schemeClr val="tx1"/>
                </a:solidFill>
                <a:effectLst/>
                <a:latin typeface="Times New Roman" pitchFamily="18" charset="0"/>
                <a:ea typeface="Calibri" pitchFamily="34" charset="0"/>
                <a:cs typeface="Times New Roman" pitchFamily="18" charset="0"/>
              </a:rPr>
              <a:t>được</a:t>
            </a:r>
            <a:r>
              <a:rPr kumimoji="0" lang="en-US" sz="2800" b="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ở </a:t>
            </a:r>
            <a:r>
              <a:rPr kumimoji="0" lang="en-US" sz="2800" b="0" u="none" strike="noStrike" cap="none" normalizeH="0" baseline="0" dirty="0" err="1">
                <a:ln>
                  <a:noFill/>
                </a:ln>
                <a:solidFill>
                  <a:schemeClr val="tx1"/>
                </a:solidFill>
                <a:effectLst/>
                <a:latin typeface="Times New Roman" pitchFamily="18" charset="0"/>
                <a:ea typeface="Calibri" pitchFamily="34" charset="0"/>
                <a:cs typeface="Times New Roman" pitchFamily="18" charset="0"/>
              </a:rPr>
              <a:t>câu</a:t>
            </a:r>
            <a:r>
              <a:rPr kumimoji="0" lang="en-US" sz="2800" b="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1 </a:t>
            </a:r>
            <a:r>
              <a:rPr kumimoji="0" lang="en-US" sz="2800" b="0" u="none" strike="noStrike" cap="none" normalizeH="0" baseline="0" dirty="0" err="1">
                <a:ln>
                  <a:noFill/>
                </a:ln>
                <a:solidFill>
                  <a:schemeClr val="tx1"/>
                </a:solidFill>
                <a:effectLst/>
                <a:latin typeface="Times New Roman" pitchFamily="18" charset="0"/>
                <a:ea typeface="Calibri" pitchFamily="34" charset="0"/>
                <a:cs typeface="Times New Roman" pitchFamily="18" charset="0"/>
              </a:rPr>
              <a:t>vào</a:t>
            </a:r>
            <a:r>
              <a:rPr kumimoji="0" lang="en-US" sz="2800" b="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ô </a:t>
            </a:r>
            <a:r>
              <a:rPr kumimoji="0" lang="en-US" sz="2800" b="0" u="none" strike="noStrike" cap="none" normalizeH="0" baseline="0" dirty="0" err="1">
                <a:ln>
                  <a:noFill/>
                </a:ln>
                <a:solidFill>
                  <a:schemeClr val="tx1"/>
                </a:solidFill>
                <a:effectLst/>
                <a:latin typeface="Times New Roman" pitchFamily="18" charset="0"/>
                <a:ea typeface="Calibri" pitchFamily="34" charset="0"/>
                <a:cs typeface="Times New Roman" pitchFamily="18" charset="0"/>
              </a:rPr>
              <a:t>thích</a:t>
            </a:r>
            <a:r>
              <a:rPr kumimoji="0" lang="en-US" sz="2800" b="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a:t>
            </a:r>
            <a:r>
              <a:rPr kumimoji="0" lang="en-US" sz="2800" b="0" u="none" strike="noStrike" cap="none" normalizeH="0" baseline="0" dirty="0" err="1">
                <a:ln>
                  <a:noFill/>
                </a:ln>
                <a:solidFill>
                  <a:schemeClr val="tx1"/>
                </a:solidFill>
                <a:effectLst/>
                <a:latin typeface="Times New Roman" pitchFamily="18" charset="0"/>
                <a:ea typeface="Calibri" pitchFamily="34" charset="0"/>
                <a:cs typeface="Times New Roman" pitchFamily="18" charset="0"/>
              </a:rPr>
              <a:t>hợp</a:t>
            </a:r>
            <a:r>
              <a:rPr kumimoji="0" lang="en-US" sz="2800" b="0" i="1"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a:t>
            </a:r>
            <a:endParaRPr kumimoji="0" lang="en-US" sz="2800" b="0"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11" name="Table 10"/>
          <p:cNvGraphicFramePr>
            <a:graphicFrameLocks noGrp="1"/>
          </p:cNvGraphicFramePr>
          <p:nvPr>
            <p:extLst>
              <p:ext uri="{D42A27DB-BD31-4B8C-83A1-F6EECF244321}">
                <p14:modId xmlns:p14="http://schemas.microsoft.com/office/powerpoint/2010/main" val="946325940"/>
              </p:ext>
            </p:extLst>
          </p:nvPr>
        </p:nvGraphicFramePr>
        <p:xfrm>
          <a:off x="5049672" y="3414334"/>
          <a:ext cx="6700387" cy="2069629"/>
        </p:xfrm>
        <a:graphic>
          <a:graphicData uri="http://schemas.openxmlformats.org/drawingml/2006/table">
            <a:tbl>
              <a:tblPr firstRow="1" firstCol="1" bandRow="1">
                <a:tableStyleId>{5C22544A-7EE6-4342-B048-85BDC9FD1C3A}</a:tableStyleId>
              </a:tblPr>
              <a:tblGrid>
                <a:gridCol w="2233223">
                  <a:extLst>
                    <a:ext uri="{9D8B030D-6E8A-4147-A177-3AD203B41FA5}">
                      <a16:colId xmlns:a16="http://schemas.microsoft.com/office/drawing/2014/main" val="20000"/>
                    </a:ext>
                  </a:extLst>
                </a:gridCol>
                <a:gridCol w="2233223">
                  <a:extLst>
                    <a:ext uri="{9D8B030D-6E8A-4147-A177-3AD203B41FA5}">
                      <a16:colId xmlns:a16="http://schemas.microsoft.com/office/drawing/2014/main" val="20001"/>
                    </a:ext>
                  </a:extLst>
                </a:gridCol>
                <a:gridCol w="2233941">
                  <a:extLst>
                    <a:ext uri="{9D8B030D-6E8A-4147-A177-3AD203B41FA5}">
                      <a16:colId xmlns:a16="http://schemas.microsoft.com/office/drawing/2014/main" val="20002"/>
                    </a:ext>
                  </a:extLst>
                </a:gridCol>
              </a:tblGrid>
              <a:tr h="464251">
                <a:tc>
                  <a:txBody>
                    <a:bodyPr/>
                    <a:lstStyle/>
                    <a:p>
                      <a:pPr algn="ctr">
                        <a:lnSpc>
                          <a:spcPct val="107000"/>
                        </a:lnSpc>
                        <a:spcAft>
                          <a:spcPts val="0"/>
                        </a:spcAft>
                      </a:pPr>
                      <a:r>
                        <a:rPr lang="en-US" sz="2000" dirty="0" err="1">
                          <a:solidFill>
                            <a:schemeClr val="tx1"/>
                          </a:solidFill>
                          <a:effectLst/>
                        </a:rPr>
                        <a:t>Chuyển</a:t>
                      </a:r>
                      <a:r>
                        <a:rPr lang="en-US" sz="2000" dirty="0">
                          <a:solidFill>
                            <a:schemeClr val="tx1"/>
                          </a:solidFill>
                          <a:effectLst/>
                        </a:rPr>
                        <a:t> </a:t>
                      </a:r>
                      <a:r>
                        <a:rPr lang="en-US" sz="2000" dirty="0" err="1">
                          <a:solidFill>
                            <a:schemeClr val="tx1"/>
                          </a:solidFill>
                          <a:effectLst/>
                        </a:rPr>
                        <a:t>động</a:t>
                      </a:r>
                      <a:endParaRPr lang="en-US" sz="2000" dirty="0">
                        <a:solidFill>
                          <a:schemeClr val="tx1"/>
                        </a:solidFill>
                        <a:effectLst/>
                        <a:latin typeface="Calibri"/>
                        <a:ea typeface="Calibri"/>
                        <a:cs typeface="Times New Roman"/>
                      </a:endParaRPr>
                    </a:p>
                  </a:txBody>
                  <a:tcPr marL="68580" marR="68580" marT="0" marB="0"/>
                </a:tc>
                <a:tc>
                  <a:txBody>
                    <a:bodyPr/>
                    <a:lstStyle/>
                    <a:p>
                      <a:pPr algn="ctr">
                        <a:lnSpc>
                          <a:spcPct val="107000"/>
                        </a:lnSpc>
                        <a:spcAft>
                          <a:spcPts val="0"/>
                        </a:spcAft>
                      </a:pPr>
                      <a:r>
                        <a:rPr lang="en-US" sz="2000">
                          <a:solidFill>
                            <a:schemeClr val="tx1"/>
                          </a:solidFill>
                          <a:effectLst/>
                        </a:rPr>
                        <a:t>Quãng đường đi được</a:t>
                      </a:r>
                      <a:endParaRPr lang="en-US" sz="2000">
                        <a:solidFill>
                          <a:schemeClr val="tx1"/>
                        </a:solidFill>
                        <a:effectLst/>
                        <a:latin typeface="Calibri"/>
                        <a:ea typeface="Calibri"/>
                        <a:cs typeface="Times New Roman"/>
                      </a:endParaRPr>
                    </a:p>
                  </a:txBody>
                  <a:tcPr marL="68580" marR="68580" marT="0" marB="0"/>
                </a:tc>
                <a:tc>
                  <a:txBody>
                    <a:bodyPr/>
                    <a:lstStyle/>
                    <a:p>
                      <a:pPr algn="ctr">
                        <a:lnSpc>
                          <a:spcPct val="107000"/>
                        </a:lnSpc>
                        <a:spcAft>
                          <a:spcPts val="0"/>
                        </a:spcAft>
                      </a:pPr>
                      <a:r>
                        <a:rPr lang="en-US" sz="2000">
                          <a:solidFill>
                            <a:schemeClr val="tx1"/>
                          </a:solidFill>
                          <a:effectLst/>
                        </a:rPr>
                        <a:t>Độ dịch chuyển</a:t>
                      </a:r>
                      <a:endParaRPr lang="en-US" sz="2000">
                        <a:solidFill>
                          <a:schemeClr val="tx1"/>
                        </a:solidFill>
                        <a:effectLst/>
                        <a:latin typeface="Calibri"/>
                        <a:ea typeface="Calibri"/>
                        <a:cs typeface="Times New Roman"/>
                      </a:endParaRPr>
                    </a:p>
                  </a:txBody>
                  <a:tcPr marL="68580" marR="68580" marT="0" marB="0"/>
                </a:tc>
                <a:extLst>
                  <a:ext uri="{0D108BD9-81ED-4DB2-BD59-A6C34878D82A}">
                    <a16:rowId xmlns:a16="http://schemas.microsoft.com/office/drawing/2014/main" val="10000"/>
                  </a:ext>
                </a:extLst>
              </a:tr>
              <a:tr h="953106">
                <a:tc>
                  <a:txBody>
                    <a:bodyPr/>
                    <a:lstStyle/>
                    <a:p>
                      <a:pPr algn="ctr">
                        <a:lnSpc>
                          <a:spcPct val="107000"/>
                        </a:lnSpc>
                        <a:spcAft>
                          <a:spcPts val="0"/>
                        </a:spcAft>
                      </a:pPr>
                      <a:r>
                        <a:rPr lang="en-US" sz="2000" dirty="0" err="1">
                          <a:solidFill>
                            <a:schemeClr val="tx1"/>
                          </a:solidFill>
                          <a:effectLst/>
                        </a:rPr>
                        <a:t>Từ</a:t>
                      </a:r>
                      <a:r>
                        <a:rPr lang="en-US" sz="2000" dirty="0">
                          <a:solidFill>
                            <a:schemeClr val="tx1"/>
                          </a:solidFill>
                          <a:effectLst/>
                        </a:rPr>
                        <a:t> </a:t>
                      </a:r>
                      <a:r>
                        <a:rPr lang="en-US" sz="2000" dirty="0" err="1">
                          <a:solidFill>
                            <a:schemeClr val="tx1"/>
                          </a:solidFill>
                          <a:effectLst/>
                        </a:rPr>
                        <a:t>trạm</a:t>
                      </a:r>
                      <a:r>
                        <a:rPr lang="en-US" sz="2000" dirty="0">
                          <a:solidFill>
                            <a:schemeClr val="tx1"/>
                          </a:solidFill>
                          <a:effectLst/>
                        </a:rPr>
                        <a:t> </a:t>
                      </a:r>
                      <a:r>
                        <a:rPr lang="en-US" sz="2000" dirty="0" err="1">
                          <a:solidFill>
                            <a:schemeClr val="tx1"/>
                          </a:solidFill>
                          <a:effectLst/>
                        </a:rPr>
                        <a:t>xăng</a:t>
                      </a:r>
                      <a:r>
                        <a:rPr lang="en-US" sz="2000" dirty="0">
                          <a:solidFill>
                            <a:schemeClr val="tx1"/>
                          </a:solidFill>
                          <a:effectLst/>
                        </a:rPr>
                        <a:t> </a:t>
                      </a:r>
                      <a:r>
                        <a:rPr lang="en-US" sz="2000" dirty="0" err="1">
                          <a:solidFill>
                            <a:schemeClr val="tx1"/>
                          </a:solidFill>
                          <a:effectLst/>
                        </a:rPr>
                        <a:t>tới</a:t>
                      </a:r>
                      <a:r>
                        <a:rPr lang="en-US" sz="2000" dirty="0">
                          <a:solidFill>
                            <a:schemeClr val="tx1"/>
                          </a:solidFill>
                          <a:effectLst/>
                        </a:rPr>
                        <a:t> </a:t>
                      </a:r>
                      <a:r>
                        <a:rPr lang="en-US" sz="2000" dirty="0" err="1">
                          <a:solidFill>
                            <a:schemeClr val="tx1"/>
                          </a:solidFill>
                          <a:effectLst/>
                        </a:rPr>
                        <a:t>siêu</a:t>
                      </a:r>
                      <a:r>
                        <a:rPr lang="en-US" sz="2000" dirty="0">
                          <a:solidFill>
                            <a:schemeClr val="tx1"/>
                          </a:solidFill>
                          <a:effectLst/>
                        </a:rPr>
                        <a:t> </a:t>
                      </a:r>
                      <a:r>
                        <a:rPr lang="en-US" sz="2000" dirty="0" err="1">
                          <a:solidFill>
                            <a:schemeClr val="tx1"/>
                          </a:solidFill>
                          <a:effectLst/>
                        </a:rPr>
                        <a:t>thị</a:t>
                      </a:r>
                      <a:endParaRPr lang="en-US" sz="2000" dirty="0">
                        <a:solidFill>
                          <a:schemeClr val="tx1"/>
                        </a:solidFill>
                        <a:effectLst/>
                        <a:latin typeface="Calibri"/>
                        <a:ea typeface="Calibri"/>
                        <a:cs typeface="Times New Roman"/>
                      </a:endParaRPr>
                    </a:p>
                  </a:txBody>
                  <a:tcPr marL="68580" marR="68580" marT="0" marB="0"/>
                </a:tc>
                <a:tc>
                  <a:txBody>
                    <a:bodyPr/>
                    <a:lstStyle/>
                    <a:p>
                      <a:pPr algn="just">
                        <a:lnSpc>
                          <a:spcPct val="107000"/>
                        </a:lnSpc>
                        <a:spcAft>
                          <a:spcPts val="0"/>
                        </a:spcAft>
                      </a:pPr>
                      <a:r>
                        <a:rPr lang="en-US" sz="2000" dirty="0" err="1">
                          <a:solidFill>
                            <a:schemeClr val="tx1"/>
                          </a:solidFill>
                          <a:effectLst/>
                        </a:rPr>
                        <a:t>S</a:t>
                      </a:r>
                      <a:r>
                        <a:rPr lang="en-US" sz="2000" baseline="-25000" dirty="0" err="1">
                          <a:solidFill>
                            <a:schemeClr val="tx1"/>
                          </a:solidFill>
                          <a:effectLst/>
                        </a:rPr>
                        <a:t>xs</a:t>
                      </a:r>
                      <a:r>
                        <a:rPr lang="en-US" sz="2000" dirty="0">
                          <a:solidFill>
                            <a:schemeClr val="tx1"/>
                          </a:solidFill>
                          <a:effectLst/>
                        </a:rPr>
                        <a:t>=</a:t>
                      </a:r>
                      <a:endParaRPr lang="en-US" sz="2000" dirty="0">
                        <a:solidFill>
                          <a:schemeClr val="tx1"/>
                        </a:solidFill>
                        <a:effectLst/>
                        <a:latin typeface="Calibri"/>
                        <a:ea typeface="Calibri"/>
                        <a:cs typeface="Times New Roman"/>
                      </a:endParaRPr>
                    </a:p>
                  </a:txBody>
                  <a:tcPr marL="68580" marR="68580" marT="0" marB="0"/>
                </a:tc>
                <a:tc>
                  <a:txBody>
                    <a:bodyPr/>
                    <a:lstStyle/>
                    <a:p>
                      <a:pPr algn="just">
                        <a:lnSpc>
                          <a:spcPct val="107000"/>
                        </a:lnSpc>
                        <a:spcAft>
                          <a:spcPts val="0"/>
                        </a:spcAft>
                      </a:pPr>
                      <a:r>
                        <a:rPr lang="en-US" sz="2000" dirty="0" err="1">
                          <a:solidFill>
                            <a:schemeClr val="tx1"/>
                          </a:solidFill>
                          <a:effectLst/>
                        </a:rPr>
                        <a:t>d</a:t>
                      </a:r>
                      <a:r>
                        <a:rPr lang="en-US" sz="2000" baseline="-25000" dirty="0" err="1">
                          <a:solidFill>
                            <a:schemeClr val="tx1"/>
                          </a:solidFill>
                          <a:effectLst/>
                        </a:rPr>
                        <a:t>xs</a:t>
                      </a:r>
                      <a:r>
                        <a:rPr lang="en-US" sz="2000" dirty="0">
                          <a:solidFill>
                            <a:schemeClr val="tx1"/>
                          </a:solidFill>
                          <a:effectLst/>
                        </a:rPr>
                        <a:t>=</a:t>
                      </a:r>
                      <a:endParaRPr lang="en-US" sz="2000" dirty="0">
                        <a:solidFill>
                          <a:schemeClr val="tx1"/>
                        </a:solidFill>
                        <a:effectLst/>
                        <a:latin typeface="Calibri"/>
                        <a:ea typeface="Calibri"/>
                        <a:cs typeface="Times New Roman"/>
                      </a:endParaRPr>
                    </a:p>
                  </a:txBody>
                  <a:tcPr marL="68580" marR="68580" marT="0" marB="0"/>
                </a:tc>
                <a:extLst>
                  <a:ext uri="{0D108BD9-81ED-4DB2-BD59-A6C34878D82A}">
                    <a16:rowId xmlns:a16="http://schemas.microsoft.com/office/drawing/2014/main" val="10001"/>
                  </a:ext>
                </a:extLst>
              </a:tr>
              <a:tr h="464251">
                <a:tc>
                  <a:txBody>
                    <a:bodyPr/>
                    <a:lstStyle/>
                    <a:p>
                      <a:pPr algn="ctr">
                        <a:lnSpc>
                          <a:spcPct val="107000"/>
                        </a:lnSpc>
                        <a:spcAft>
                          <a:spcPts val="0"/>
                        </a:spcAft>
                      </a:pPr>
                      <a:r>
                        <a:rPr lang="en-US" sz="2000" dirty="0" err="1">
                          <a:solidFill>
                            <a:schemeClr val="tx1"/>
                          </a:solidFill>
                          <a:effectLst/>
                        </a:rPr>
                        <a:t>Cả</a:t>
                      </a:r>
                      <a:r>
                        <a:rPr lang="en-US" sz="2000" dirty="0">
                          <a:solidFill>
                            <a:schemeClr val="tx1"/>
                          </a:solidFill>
                          <a:effectLst/>
                        </a:rPr>
                        <a:t> </a:t>
                      </a:r>
                      <a:r>
                        <a:rPr lang="en-US" sz="2000" dirty="0" err="1">
                          <a:solidFill>
                            <a:schemeClr val="tx1"/>
                          </a:solidFill>
                          <a:effectLst/>
                        </a:rPr>
                        <a:t>chuyển</a:t>
                      </a:r>
                      <a:r>
                        <a:rPr lang="en-US" sz="2000" dirty="0">
                          <a:solidFill>
                            <a:schemeClr val="tx1"/>
                          </a:solidFill>
                          <a:effectLst/>
                        </a:rPr>
                        <a:t> </a:t>
                      </a:r>
                      <a:r>
                        <a:rPr lang="en-US" sz="2000" dirty="0" err="1">
                          <a:solidFill>
                            <a:schemeClr val="tx1"/>
                          </a:solidFill>
                          <a:effectLst/>
                        </a:rPr>
                        <a:t>đi</a:t>
                      </a:r>
                      <a:endParaRPr lang="en-US" sz="2000" dirty="0">
                        <a:solidFill>
                          <a:schemeClr val="tx1"/>
                        </a:solidFill>
                        <a:effectLst/>
                        <a:latin typeface="Calibri"/>
                        <a:ea typeface="Calibri"/>
                        <a:cs typeface="Times New Roman"/>
                      </a:endParaRPr>
                    </a:p>
                  </a:txBody>
                  <a:tcPr marL="68580" marR="68580" marT="0" marB="0"/>
                </a:tc>
                <a:tc>
                  <a:txBody>
                    <a:bodyPr/>
                    <a:lstStyle/>
                    <a:p>
                      <a:pPr algn="just">
                        <a:lnSpc>
                          <a:spcPct val="107000"/>
                        </a:lnSpc>
                        <a:spcAft>
                          <a:spcPts val="0"/>
                        </a:spcAft>
                      </a:pPr>
                      <a:r>
                        <a:rPr lang="en-US" sz="2000" dirty="0">
                          <a:solidFill>
                            <a:schemeClr val="tx1"/>
                          </a:solidFill>
                          <a:effectLst/>
                        </a:rPr>
                        <a:t>S =</a:t>
                      </a:r>
                      <a:endParaRPr lang="en-US" sz="2000" dirty="0">
                        <a:solidFill>
                          <a:schemeClr val="tx1"/>
                        </a:solidFill>
                        <a:effectLst/>
                        <a:latin typeface="Calibri"/>
                        <a:ea typeface="Calibri"/>
                        <a:cs typeface="Times New Roman"/>
                      </a:endParaRPr>
                    </a:p>
                  </a:txBody>
                  <a:tcPr marL="68580" marR="68580" marT="0" marB="0"/>
                </a:tc>
                <a:tc>
                  <a:txBody>
                    <a:bodyPr/>
                    <a:lstStyle/>
                    <a:p>
                      <a:pPr algn="just">
                        <a:lnSpc>
                          <a:spcPct val="107000"/>
                        </a:lnSpc>
                        <a:spcAft>
                          <a:spcPts val="0"/>
                        </a:spcAft>
                      </a:pPr>
                      <a:r>
                        <a:rPr lang="en-US" sz="2000" dirty="0">
                          <a:solidFill>
                            <a:schemeClr val="tx1"/>
                          </a:solidFill>
                          <a:effectLst/>
                        </a:rPr>
                        <a:t>d =</a:t>
                      </a:r>
                      <a:endParaRPr lang="en-US" sz="2000" dirty="0">
                        <a:solidFill>
                          <a:schemeClr val="tx1"/>
                        </a:solidFill>
                        <a:effectLst/>
                        <a:latin typeface="Calibri"/>
                        <a:ea typeface="Calibri"/>
                        <a:cs typeface="Times New Roman"/>
                      </a:endParaRPr>
                    </a:p>
                  </a:txBody>
                  <a:tcPr marL="68580" marR="68580" marT="0" marB="0"/>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473218557"/>
      </p:ext>
    </p:extLst>
  </p:cSld>
  <p:clrMapOvr>
    <a:masterClrMapping/>
  </p:clrMapOvr>
  <mc:AlternateContent xmlns:mc="http://schemas.openxmlformats.org/markup-compatibility/2006" xmlns:p14="http://schemas.microsoft.com/office/powerpoint/2010/main">
    <mc:Choice Requires="p14">
      <p:transition spd="slow" p14:dur="1250" advClick="0">
        <p:push dir="u"/>
      </p:transition>
    </mc:Choice>
    <mc:Fallback xmlns="">
      <p:transition spd="slow" advClick="0">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195114"/>
            <a:ext cx="2959931" cy="965371"/>
          </a:xfrm>
          <a:prstGeom prst="rect">
            <a:avLst/>
          </a:prstGeom>
        </p:spPr>
      </p:pic>
      <p:sp>
        <p:nvSpPr>
          <p:cNvPr id="3" name="文本框 30"/>
          <p:cNvSpPr txBox="1"/>
          <p:nvPr/>
        </p:nvSpPr>
        <p:spPr>
          <a:xfrm>
            <a:off x="1051499" y="331086"/>
            <a:ext cx="4976042" cy="523220"/>
          </a:xfrm>
          <a:prstGeom prst="rect">
            <a:avLst/>
          </a:prstGeom>
          <a:noFill/>
        </p:spPr>
        <p:txBody>
          <a:bodyPr wrap="none" rtlCol="0">
            <a:spAutoFit/>
          </a:bodyPr>
          <a:lstStyle/>
          <a:p>
            <a:r>
              <a:rPr lang="en-US" altLang="zh-CN" sz="2800" b="1" dirty="0" err="1">
                <a:solidFill>
                  <a:schemeClr val="accent1"/>
                </a:solidFill>
                <a:latin typeface="Yeseva One" panose="00000500000000000000" charset="0"/>
                <a:ea typeface="Yeseva One" panose="00000500000000000000" charset="0"/>
                <a:sym typeface="Yeseva One" panose="00000500000000000000" charset="0"/>
              </a:rPr>
              <a:t>Thảo</a:t>
            </a:r>
            <a:r>
              <a:rPr lang="en-US" altLang="zh-CN" sz="2800" b="1" dirty="0">
                <a:solidFill>
                  <a:schemeClr val="accent1"/>
                </a:solidFill>
                <a:latin typeface="Yeseva One" panose="00000500000000000000" charset="0"/>
                <a:ea typeface="Yeseva One" panose="00000500000000000000" charset="0"/>
                <a:sym typeface="Yeseva One" panose="00000500000000000000" charset="0"/>
              </a:rPr>
              <a:t> </a:t>
            </a:r>
            <a:r>
              <a:rPr lang="en-US" altLang="zh-CN" sz="2800" b="1" dirty="0" err="1">
                <a:solidFill>
                  <a:schemeClr val="accent1"/>
                </a:solidFill>
                <a:latin typeface="Yeseva One" panose="00000500000000000000" charset="0"/>
                <a:ea typeface="Yeseva One" panose="00000500000000000000" charset="0"/>
                <a:sym typeface="Yeseva One" panose="00000500000000000000" charset="0"/>
              </a:rPr>
              <a:t>luận</a:t>
            </a:r>
            <a:r>
              <a:rPr lang="en-US" altLang="zh-CN" sz="2800" b="1" dirty="0">
                <a:solidFill>
                  <a:schemeClr val="accent1"/>
                </a:solidFill>
                <a:latin typeface="Yeseva One" panose="00000500000000000000" charset="0"/>
                <a:ea typeface="Yeseva One" panose="00000500000000000000" charset="0"/>
                <a:sym typeface="Yeseva One" panose="00000500000000000000" charset="0"/>
              </a:rPr>
              <a:t>  </a:t>
            </a:r>
            <a:r>
              <a:rPr lang="en-US" altLang="zh-CN" sz="2800" b="1" dirty="0" err="1">
                <a:solidFill>
                  <a:schemeClr val="accent1"/>
                </a:solidFill>
                <a:latin typeface="Yeseva One" panose="00000500000000000000" charset="0"/>
                <a:ea typeface="Yeseva One" panose="00000500000000000000" charset="0"/>
                <a:sym typeface="Yeseva One" panose="00000500000000000000" charset="0"/>
              </a:rPr>
              <a:t>cặp</a:t>
            </a:r>
            <a:r>
              <a:rPr lang="en-US" altLang="zh-CN" sz="2800" b="1" dirty="0">
                <a:solidFill>
                  <a:schemeClr val="accent1"/>
                </a:solidFill>
                <a:latin typeface="Yeseva One" panose="00000500000000000000" charset="0"/>
                <a:ea typeface="Yeseva One" panose="00000500000000000000" charset="0"/>
                <a:sym typeface="Yeseva One" panose="00000500000000000000" charset="0"/>
              </a:rPr>
              <a:t> </a:t>
            </a:r>
            <a:r>
              <a:rPr lang="en-US" altLang="zh-CN" sz="2800" b="1" dirty="0" err="1">
                <a:solidFill>
                  <a:schemeClr val="accent1"/>
                </a:solidFill>
                <a:latin typeface="Yeseva One" panose="00000500000000000000" charset="0"/>
                <a:ea typeface="Yeseva One" panose="00000500000000000000" charset="0"/>
                <a:sym typeface="Yeseva One" panose="00000500000000000000" charset="0"/>
              </a:rPr>
              <a:t>đôi</a:t>
            </a:r>
            <a:r>
              <a:rPr lang="en-US" altLang="zh-CN" sz="2800" b="1" dirty="0">
                <a:solidFill>
                  <a:schemeClr val="accent1"/>
                </a:solidFill>
                <a:latin typeface="Yeseva One" panose="00000500000000000000" charset="0"/>
                <a:ea typeface="Yeseva One" panose="00000500000000000000" charset="0"/>
                <a:sym typeface="Yeseva One" panose="00000500000000000000" charset="0"/>
              </a:rPr>
              <a:t> ( 5 </a:t>
            </a:r>
            <a:r>
              <a:rPr lang="en-US" altLang="zh-CN" sz="2800" b="1" dirty="0" err="1">
                <a:solidFill>
                  <a:schemeClr val="accent1"/>
                </a:solidFill>
                <a:latin typeface="Yeseva One" panose="00000500000000000000" charset="0"/>
                <a:ea typeface="Yeseva One" panose="00000500000000000000" charset="0"/>
                <a:sym typeface="Yeseva One" panose="00000500000000000000" charset="0"/>
              </a:rPr>
              <a:t>Phút</a:t>
            </a:r>
            <a:r>
              <a:rPr lang="en-US" altLang="zh-CN" sz="2800" b="1" dirty="0">
                <a:solidFill>
                  <a:schemeClr val="accent1"/>
                </a:solidFill>
                <a:latin typeface="Yeseva One" panose="00000500000000000000" charset="0"/>
                <a:ea typeface="Yeseva One" panose="00000500000000000000" charset="0"/>
                <a:sym typeface="Yeseva One" panose="00000500000000000000" charset="0"/>
              </a:rPr>
              <a:t>)</a:t>
            </a:r>
            <a:endParaRPr lang="zh-CN" altLang="en-US" sz="2800" b="1" dirty="0">
              <a:solidFill>
                <a:schemeClr val="accent1"/>
              </a:solidFill>
              <a:latin typeface="Yeseva One" panose="00000500000000000000" charset="0"/>
              <a:ea typeface="Yeseva One" panose="00000500000000000000" charset="0"/>
              <a:sym typeface="Yeseva One" panose="00000500000000000000" charset="0"/>
            </a:endParaRPr>
          </a:p>
        </p:txBody>
      </p:sp>
      <p:sp>
        <p:nvSpPr>
          <p:cNvPr id="14" name="文本框 30"/>
          <p:cNvSpPr txBox="1"/>
          <p:nvPr/>
        </p:nvSpPr>
        <p:spPr>
          <a:xfrm>
            <a:off x="5801609" y="377253"/>
            <a:ext cx="5728220" cy="523220"/>
          </a:xfrm>
          <a:prstGeom prst="rect">
            <a:avLst/>
          </a:prstGeom>
          <a:noFill/>
        </p:spPr>
        <p:txBody>
          <a:bodyPr wrap="square" rtlCol="0">
            <a:spAutoFit/>
          </a:bodyPr>
          <a:lstStyle/>
          <a:p>
            <a:r>
              <a:rPr lang="en-US" altLang="zh-CN" sz="2800" b="1" dirty="0">
                <a:solidFill>
                  <a:schemeClr val="accent1"/>
                </a:solidFill>
                <a:latin typeface="Yeseva One" panose="00000500000000000000" charset="0"/>
                <a:ea typeface="Yeseva One" panose="00000500000000000000" charset="0"/>
                <a:sym typeface="Yeseva One" panose="00000500000000000000" charset="0"/>
              </a:rPr>
              <a:t>: </a:t>
            </a:r>
            <a:endParaRPr lang="zh-CN" altLang="en-US" sz="2800" b="1" dirty="0">
              <a:solidFill>
                <a:schemeClr val="accent1"/>
              </a:solidFill>
              <a:latin typeface="Yeseva One" panose="00000500000000000000" charset="0"/>
              <a:ea typeface="Yeseva One" panose="00000500000000000000" charset="0"/>
              <a:sym typeface="Yeseva One" panose="00000500000000000000" charset="0"/>
            </a:endParaRPr>
          </a:p>
        </p:txBody>
      </p:sp>
      <p:sp>
        <p:nvSpPr>
          <p:cNvPr id="10" name="Rectangle 9"/>
          <p:cNvSpPr/>
          <p:nvPr/>
        </p:nvSpPr>
        <p:spPr>
          <a:xfrm>
            <a:off x="367780" y="985422"/>
            <a:ext cx="6096000" cy="5693866"/>
          </a:xfrm>
          <a:prstGeom prst="rect">
            <a:avLst/>
          </a:prstGeom>
        </p:spPr>
        <p:txBody>
          <a:bodyPr>
            <a:spAutoFit/>
          </a:bodyPr>
          <a:lstStyle/>
          <a:p>
            <a:r>
              <a:rPr lang="en-US" sz="2800" i="1" dirty="0"/>
              <a:t>1</a:t>
            </a:r>
            <a:r>
              <a:rPr lang="en-US" sz="2800" i="1" dirty="0">
                <a:latin typeface="Times New Roman" pitchFamily="18" charset="0"/>
                <a:cs typeface="Times New Roman" pitchFamily="18" charset="0"/>
              </a:rPr>
              <a:t>. Tan </a:t>
            </a:r>
            <a:r>
              <a:rPr lang="en-US" sz="2800" i="1" dirty="0" err="1">
                <a:latin typeface="Times New Roman" pitchFamily="18" charset="0"/>
                <a:cs typeface="Times New Roman" pitchFamily="18" charset="0"/>
              </a:rPr>
              <a:t>học</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em</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đứng</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dưới</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gốc</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cây</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gần</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cổng</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trường</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học</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em</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hãy</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nêu</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cách</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chỉ</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vị</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trí</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chính</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xác</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của</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mình</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để</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ba</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mẹ</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đến</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dón</a:t>
            </a:r>
            <a:r>
              <a:rPr lang="en-US" sz="2800" i="1" dirty="0">
                <a:latin typeface="Times New Roman" pitchFamily="18" charset="0"/>
                <a:cs typeface="Times New Roman" pitchFamily="18" charset="0"/>
              </a:rPr>
              <a:t>.?</a:t>
            </a:r>
            <a:endParaRPr lang="en-US" sz="2800" dirty="0">
              <a:latin typeface="Times New Roman" pitchFamily="18" charset="0"/>
              <a:cs typeface="Times New Roman" pitchFamily="18" charset="0"/>
            </a:endParaRPr>
          </a:p>
          <a:p>
            <a:r>
              <a:rPr lang="en-US" sz="2800" i="1" dirty="0">
                <a:latin typeface="Times New Roman" pitchFamily="18" charset="0"/>
                <a:cs typeface="Times New Roman" pitchFamily="18" charset="0"/>
              </a:rPr>
              <a:t>2.Hãy </a:t>
            </a:r>
            <a:r>
              <a:rPr lang="en-US" sz="2800" i="1" dirty="0" err="1">
                <a:latin typeface="Times New Roman" pitchFamily="18" charset="0"/>
                <a:cs typeface="Times New Roman" pitchFamily="18" charset="0"/>
              </a:rPr>
              <a:t>nêu</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cách</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chỉ</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đường</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tứ</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nhà</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em</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đến</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trường</a:t>
            </a:r>
            <a:r>
              <a:rPr lang="en-US" sz="2800" i="1" dirty="0">
                <a:latin typeface="Times New Roman" pitchFamily="18" charset="0"/>
                <a:cs typeface="Times New Roman" pitchFamily="18" charset="0"/>
              </a:rPr>
              <a:t>? </a:t>
            </a:r>
            <a:endParaRPr lang="en-US" sz="2800" dirty="0">
              <a:latin typeface="Times New Roman" pitchFamily="18" charset="0"/>
              <a:cs typeface="Times New Roman" pitchFamily="18" charset="0"/>
            </a:endParaRPr>
          </a:p>
          <a:p>
            <a:pPr algn="just"/>
            <a:r>
              <a:rPr lang="en-US" sz="2800" i="1" dirty="0">
                <a:latin typeface="Times New Roman" pitchFamily="18" charset="0"/>
                <a:cs typeface="Times New Roman" pitchFamily="18" charset="0"/>
              </a:rPr>
              <a:t>3. </a:t>
            </a:r>
            <a:r>
              <a:rPr lang="en-US" sz="2800" i="1" dirty="0" err="1">
                <a:latin typeface="Times New Roman" pitchFamily="18" charset="0"/>
                <a:cs typeface="Times New Roman" pitchFamily="18" charset="0"/>
              </a:rPr>
              <a:t>Một</a:t>
            </a:r>
            <a:r>
              <a:rPr lang="en-US" sz="2800" i="1" dirty="0">
                <a:latin typeface="Times New Roman" pitchFamily="18" charset="0"/>
                <a:cs typeface="Times New Roman" pitchFamily="18" charset="0"/>
              </a:rPr>
              <a:t> ô </a:t>
            </a:r>
            <a:r>
              <a:rPr lang="en-US" sz="2800" i="1" dirty="0" err="1">
                <a:latin typeface="Times New Roman" pitchFamily="18" charset="0"/>
                <a:cs typeface="Times New Roman" pitchFamily="18" charset="0"/>
              </a:rPr>
              <a:t>tô</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đi</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tới</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điểm</a:t>
            </a:r>
            <a:r>
              <a:rPr lang="en-US" sz="2800" i="1" dirty="0">
                <a:latin typeface="Times New Roman" pitchFamily="18" charset="0"/>
                <a:cs typeface="Times New Roman" pitchFamily="18" charset="0"/>
              </a:rPr>
              <a:t> O </a:t>
            </a:r>
            <a:r>
              <a:rPr lang="en-US" sz="2800" i="1" dirty="0" err="1">
                <a:latin typeface="Times New Roman" pitchFamily="18" charset="0"/>
                <a:cs typeface="Times New Roman" pitchFamily="18" charset="0"/>
              </a:rPr>
              <a:t>của</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một</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ngã</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tư</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đường</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có</a:t>
            </a:r>
            <a:r>
              <a:rPr lang="en-US" sz="2800" i="1" dirty="0">
                <a:latin typeface="Times New Roman" pitchFamily="18" charset="0"/>
                <a:cs typeface="Times New Roman" pitchFamily="18" charset="0"/>
              </a:rPr>
              <a:t> 4 </a:t>
            </a:r>
            <a:r>
              <a:rPr lang="en-US" sz="2800" i="1" dirty="0" err="1">
                <a:latin typeface="Times New Roman" pitchFamily="18" charset="0"/>
                <a:cs typeface="Times New Roman" pitchFamily="18" charset="0"/>
              </a:rPr>
              <a:t>hướng</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Đông</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Tây</a:t>
            </a:r>
            <a:r>
              <a:rPr lang="en-US" sz="2800" i="1" dirty="0">
                <a:latin typeface="Times New Roman" pitchFamily="18" charset="0"/>
                <a:cs typeface="Times New Roman" pitchFamily="18" charset="0"/>
              </a:rPr>
              <a:t>, Nam, </a:t>
            </a:r>
            <a:r>
              <a:rPr lang="en-US" sz="2800" i="1" dirty="0" err="1">
                <a:latin typeface="Times New Roman" pitchFamily="18" charset="0"/>
                <a:cs typeface="Times New Roman" pitchFamily="18" charset="0"/>
              </a:rPr>
              <a:t>Bắc</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với</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tốc</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độ</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không</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đổi</a:t>
            </a:r>
            <a:r>
              <a:rPr lang="en-US" sz="2800" i="1" dirty="0">
                <a:latin typeface="Times New Roman" pitchFamily="18" charset="0"/>
                <a:cs typeface="Times New Roman" pitchFamily="18" charset="0"/>
              </a:rPr>
              <a:t> 36km/h. </a:t>
            </a:r>
            <a:r>
              <a:rPr lang="en-US" sz="2800" i="1" dirty="0" err="1">
                <a:latin typeface="Times New Roman" pitchFamily="18" charset="0"/>
                <a:cs typeface="Times New Roman" pitchFamily="18" charset="0"/>
              </a:rPr>
              <a:t>Nếu</a:t>
            </a:r>
            <a:r>
              <a:rPr lang="en-US" sz="2800" i="1" dirty="0">
                <a:latin typeface="Times New Roman" pitchFamily="18" charset="0"/>
                <a:cs typeface="Times New Roman" pitchFamily="18" charset="0"/>
              </a:rPr>
              <a:t> ô </a:t>
            </a:r>
            <a:r>
              <a:rPr lang="en-US" sz="2800" i="1" dirty="0" err="1">
                <a:latin typeface="Times New Roman" pitchFamily="18" charset="0"/>
                <a:cs typeface="Times New Roman" pitchFamily="18" charset="0"/>
              </a:rPr>
              <a:t>tô</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đi</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tiếp</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thì</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sau</a:t>
            </a:r>
            <a:r>
              <a:rPr lang="en-US" sz="2800" i="1" dirty="0">
                <a:latin typeface="Times New Roman" pitchFamily="18" charset="0"/>
                <a:cs typeface="Times New Roman" pitchFamily="18" charset="0"/>
              </a:rPr>
              <a:t> 10s</a:t>
            </a:r>
            <a:endParaRPr lang="en-US" sz="2800" dirty="0">
              <a:latin typeface="Times New Roman" pitchFamily="18" charset="0"/>
              <a:cs typeface="Times New Roman" pitchFamily="18" charset="0"/>
            </a:endParaRPr>
          </a:p>
          <a:p>
            <a:pPr algn="just"/>
            <a:r>
              <a:rPr lang="en-US" sz="2800" i="1" dirty="0">
                <a:latin typeface="Times New Roman" pitchFamily="18" charset="0"/>
                <a:cs typeface="Times New Roman" pitchFamily="18" charset="0"/>
              </a:rPr>
              <a:t>a. </a:t>
            </a:r>
            <a:r>
              <a:rPr lang="en-US" sz="2800" i="1" dirty="0" err="1">
                <a:latin typeface="Times New Roman" pitchFamily="18" charset="0"/>
                <a:cs typeface="Times New Roman" pitchFamily="18" charset="0"/>
              </a:rPr>
              <a:t>Quãng</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đường</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đi</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được</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của</a:t>
            </a:r>
            <a:r>
              <a:rPr lang="en-US" sz="2800" i="1" dirty="0">
                <a:latin typeface="Times New Roman" pitchFamily="18" charset="0"/>
                <a:cs typeface="Times New Roman" pitchFamily="18" charset="0"/>
              </a:rPr>
              <a:t> ô </a:t>
            </a:r>
            <a:r>
              <a:rPr lang="en-US" sz="2800" i="1" dirty="0" err="1">
                <a:latin typeface="Times New Roman" pitchFamily="18" charset="0"/>
                <a:cs typeface="Times New Roman" pitchFamily="18" charset="0"/>
              </a:rPr>
              <a:t>tô</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là</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bao</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nhiêu</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mét</a:t>
            </a:r>
            <a:r>
              <a:rPr lang="en-US" sz="2800" i="1" dirty="0">
                <a:latin typeface="Times New Roman" pitchFamily="18" charset="0"/>
                <a:cs typeface="Times New Roman" pitchFamily="18" charset="0"/>
              </a:rPr>
              <a:t>?</a:t>
            </a:r>
            <a:endParaRPr lang="en-US" sz="2800" dirty="0">
              <a:latin typeface="Times New Roman" pitchFamily="18" charset="0"/>
              <a:cs typeface="Times New Roman" pitchFamily="18" charset="0"/>
            </a:endParaRPr>
          </a:p>
          <a:p>
            <a:pPr algn="just"/>
            <a:r>
              <a:rPr lang="en-US" sz="2800" i="1" dirty="0">
                <a:latin typeface="Times New Roman" pitchFamily="18" charset="0"/>
                <a:cs typeface="Times New Roman" pitchFamily="18" charset="0"/>
              </a:rPr>
              <a:t>b. </a:t>
            </a:r>
            <a:r>
              <a:rPr lang="en-US" sz="2800" i="1" dirty="0" err="1">
                <a:latin typeface="Times New Roman" pitchFamily="18" charset="0"/>
                <a:cs typeface="Times New Roman" pitchFamily="18" charset="0"/>
              </a:rPr>
              <a:t>Vị</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trí</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của</a:t>
            </a:r>
            <a:r>
              <a:rPr lang="en-US" sz="2800" i="1" dirty="0">
                <a:latin typeface="Times New Roman" pitchFamily="18" charset="0"/>
                <a:cs typeface="Times New Roman" pitchFamily="18" charset="0"/>
              </a:rPr>
              <a:t> ô </a:t>
            </a:r>
            <a:r>
              <a:rPr lang="en-US" sz="2800" i="1" dirty="0" err="1">
                <a:latin typeface="Times New Roman" pitchFamily="18" charset="0"/>
                <a:cs typeface="Times New Roman" pitchFamily="18" charset="0"/>
              </a:rPr>
              <a:t>tô</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là</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điểm</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nào</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trên</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hình</a:t>
            </a:r>
            <a:r>
              <a:rPr lang="en-US" sz="2800" i="1" dirty="0">
                <a:latin typeface="Times New Roman" pitchFamily="18" charset="0"/>
                <a:cs typeface="Times New Roman" pitchFamily="18" charset="0"/>
              </a:rPr>
              <a:t> </a:t>
            </a:r>
            <a:r>
              <a:rPr lang="en-US" sz="2800" i="1" dirty="0" err="1">
                <a:latin typeface="Times New Roman" pitchFamily="18" charset="0"/>
                <a:cs typeface="Times New Roman" pitchFamily="18" charset="0"/>
              </a:rPr>
              <a:t>vẽ</a:t>
            </a:r>
            <a:endParaRPr lang="en-US" sz="2800" dirty="0">
              <a:latin typeface="Times New Roman" pitchFamily="18" charset="0"/>
              <a:cs typeface="Times New Roman" pitchFamily="18" charset="0"/>
            </a:endParaRPr>
          </a:p>
        </p:txBody>
      </p:sp>
      <p:pic>
        <p:nvPicPr>
          <p:cNvPr id="1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99587" y="1409266"/>
            <a:ext cx="4782376" cy="48461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9176423"/>
      </p:ext>
    </p:extLst>
  </p:cSld>
  <p:clrMapOvr>
    <a:masterClrMapping/>
  </p:clrMapOvr>
  <mc:AlternateContent xmlns:mc="http://schemas.openxmlformats.org/markup-compatibility/2006" xmlns:p14="http://schemas.microsoft.com/office/powerpoint/2010/main">
    <mc:Choice Requires="p14">
      <p:transition spd="slow" p14:dur="1250" advClick="0">
        <p:push dir="u"/>
      </p:transition>
    </mc:Choice>
    <mc:Fallback xmlns="">
      <p:transition spd="slow" advClick="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135974"/>
            <a:ext cx="2959931" cy="965371"/>
          </a:xfrm>
          <a:prstGeom prst="rect">
            <a:avLst/>
          </a:prstGeom>
        </p:spPr>
      </p:pic>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59104" y="670270"/>
            <a:ext cx="6593932" cy="2113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文本框 30"/>
          <p:cNvSpPr txBox="1"/>
          <p:nvPr/>
        </p:nvSpPr>
        <p:spPr>
          <a:xfrm>
            <a:off x="1051500" y="0"/>
            <a:ext cx="11065850" cy="523220"/>
          </a:xfrm>
          <a:prstGeom prst="rect">
            <a:avLst/>
          </a:prstGeom>
          <a:solidFill>
            <a:schemeClr val="accent1">
              <a:lumMod val="20000"/>
              <a:lumOff val="80000"/>
            </a:schemeClr>
          </a:solidFill>
        </p:spPr>
        <p:txBody>
          <a:bodyPr wrap="none" rtlCol="0">
            <a:spAutoFit/>
          </a:bodyPr>
          <a:lstStyle/>
          <a:p>
            <a:r>
              <a:rPr lang="en-US" altLang="zh-CN" sz="2800" b="1" dirty="0">
                <a:solidFill>
                  <a:srgbClr val="7030A0"/>
                </a:solidFill>
                <a:latin typeface="Yeseva One" panose="00000500000000000000" charset="0"/>
                <a:ea typeface="Yeseva One" panose="00000500000000000000" charset="0"/>
                <a:sym typeface="Yeseva One" panose="00000500000000000000" charset="0"/>
              </a:rPr>
              <a:t>III. PHÂN BIỆT ĐỘ DỊCH CHUYỂN VÀ QUÃNG ĐƯỜNG ĐI ĐƯỢC</a:t>
            </a:r>
            <a:endParaRPr lang="zh-CN" altLang="en-US" sz="2800" b="1" dirty="0">
              <a:solidFill>
                <a:srgbClr val="7030A0"/>
              </a:solidFill>
              <a:latin typeface="Yeseva One" panose="00000500000000000000" charset="0"/>
              <a:ea typeface="Yeseva One" panose="00000500000000000000" charset="0"/>
              <a:sym typeface="Yeseva One" panose="00000500000000000000" charset="0"/>
            </a:endParaRPr>
          </a:p>
        </p:txBody>
      </p:sp>
      <p:sp>
        <p:nvSpPr>
          <p:cNvPr id="11" name="Rectangle 10"/>
          <p:cNvSpPr/>
          <p:nvPr/>
        </p:nvSpPr>
        <p:spPr>
          <a:xfrm>
            <a:off x="250209" y="1002208"/>
            <a:ext cx="4908645" cy="954107"/>
          </a:xfrm>
          <a:prstGeom prst="rect">
            <a:avLst/>
          </a:prstGeom>
        </p:spPr>
        <p:txBody>
          <a:bodyPr wrap="square">
            <a:spAutoFit/>
          </a:bodyPr>
          <a:lstStyle/>
          <a:p>
            <a:pPr algn="just"/>
            <a:r>
              <a:rPr lang="en-US" sz="2800" dirty="0">
                <a:latin typeface="Times New Roman" pitchFamily="18" charset="0"/>
                <a:cs typeface="Times New Roman" pitchFamily="18" charset="0"/>
              </a:rPr>
              <a:t>a. </a:t>
            </a:r>
            <a:r>
              <a:rPr lang="en-US" sz="2800" dirty="0" err="1">
                <a:latin typeface="Times New Roman" pitchFamily="18" charset="0"/>
                <a:cs typeface="Times New Roman" pitchFamily="18" charset="0"/>
              </a:rPr>
              <a:t>Quãng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đường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bạn</a:t>
            </a:r>
            <a:r>
              <a:rPr lang="en-US" sz="2800" dirty="0">
                <a:latin typeface="Times New Roman" pitchFamily="18" charset="0"/>
                <a:cs typeface="Times New Roman" pitchFamily="18" charset="0"/>
              </a:rPr>
              <a:t> A </a:t>
            </a:r>
            <a:r>
              <a:rPr lang="en-US" sz="2800" dirty="0" err="1">
                <a:latin typeface="Times New Roman" pitchFamily="18" charset="0"/>
                <a:cs typeface="Times New Roman" pitchFamily="18" charset="0"/>
              </a:rPr>
              <a:t>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từ</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trạm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xăng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siêu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thị</a:t>
            </a:r>
            <a:r>
              <a:rPr lang="en-US" sz="2800" dirty="0">
                <a:latin typeface="Times New Roman" pitchFamily="18" charset="0"/>
                <a:cs typeface="Times New Roman" pitchFamily="18" charset="0"/>
              </a:rPr>
              <a:t>:</a:t>
            </a:r>
          </a:p>
        </p:txBody>
      </p:sp>
      <p:sp>
        <p:nvSpPr>
          <p:cNvPr id="16" name="Rectangle 15"/>
          <p:cNvSpPr/>
          <p:nvPr/>
        </p:nvSpPr>
        <p:spPr>
          <a:xfrm>
            <a:off x="1126651" y="1956315"/>
            <a:ext cx="3492194" cy="523220"/>
          </a:xfrm>
          <a:prstGeom prst="rect">
            <a:avLst/>
          </a:prstGeom>
        </p:spPr>
        <p:txBody>
          <a:bodyPr wrap="square">
            <a:spAutoFit/>
          </a:bodyPr>
          <a:lstStyle/>
          <a:p>
            <a:pPr algn="just"/>
            <a:r>
              <a:rPr lang="en-US" sz="2800" dirty="0">
                <a:latin typeface="Times New Roman" pitchFamily="18" charset="0"/>
                <a:cs typeface="Times New Roman" pitchFamily="18" charset="0"/>
              </a:rPr>
              <a:t>800-400 = 400 (m)</a:t>
            </a:r>
          </a:p>
        </p:txBody>
      </p:sp>
      <p:sp>
        <p:nvSpPr>
          <p:cNvPr id="15" name="Rectangle 14"/>
          <p:cNvSpPr/>
          <p:nvPr/>
        </p:nvSpPr>
        <p:spPr>
          <a:xfrm>
            <a:off x="202285" y="2522523"/>
            <a:ext cx="8496685" cy="523220"/>
          </a:xfrm>
          <a:prstGeom prst="rect">
            <a:avLst/>
          </a:prstGeom>
        </p:spPr>
        <p:txBody>
          <a:bodyPr wrap="none">
            <a:spAutoFit/>
          </a:bodyPr>
          <a:lstStyle/>
          <a:p>
            <a:r>
              <a:rPr lang="en-US" sz="2800" dirty="0">
                <a:latin typeface="Times New Roman" pitchFamily="18" charset="0"/>
                <a:cs typeface="Times New Roman" pitchFamily="18" charset="0"/>
              </a:rPr>
              <a:t>Đ</a:t>
            </a:r>
            <a:r>
              <a:rPr lang="vi-VN" sz="2800" dirty="0">
                <a:latin typeface="Times New Roman" pitchFamily="18" charset="0"/>
                <a:cs typeface="Times New Roman" pitchFamily="18" charset="0"/>
              </a:rPr>
              <a:t>ộ dịch chuyển của bạn A khi đi từ trạm xăng tới siêu thị.</a:t>
            </a:r>
            <a:endParaRPr lang="en-US" sz="2800" dirty="0">
              <a:latin typeface="Times New Roman" pitchFamily="18" charset="0"/>
              <a:cs typeface="Times New Roman" pitchFamily="18" charset="0"/>
            </a:endParaRPr>
          </a:p>
        </p:txBody>
      </p:sp>
      <p:sp>
        <p:nvSpPr>
          <p:cNvPr id="18" name="Rectangle 17"/>
          <p:cNvSpPr/>
          <p:nvPr/>
        </p:nvSpPr>
        <p:spPr>
          <a:xfrm>
            <a:off x="2704530" y="3045743"/>
            <a:ext cx="3492194" cy="523220"/>
          </a:xfrm>
          <a:prstGeom prst="rect">
            <a:avLst/>
          </a:prstGeom>
        </p:spPr>
        <p:txBody>
          <a:bodyPr wrap="square">
            <a:spAutoFit/>
          </a:bodyPr>
          <a:lstStyle/>
          <a:p>
            <a:pPr algn="just"/>
            <a:r>
              <a:rPr lang="en-US" sz="2800" dirty="0">
                <a:latin typeface="Times New Roman" pitchFamily="18" charset="0"/>
                <a:cs typeface="Times New Roman" pitchFamily="18" charset="0"/>
              </a:rPr>
              <a:t>800-400 = 400 (m)</a:t>
            </a:r>
          </a:p>
        </p:txBody>
      </p:sp>
      <p:sp>
        <p:nvSpPr>
          <p:cNvPr id="17" name="Rectangle 16"/>
          <p:cNvSpPr/>
          <p:nvPr/>
        </p:nvSpPr>
        <p:spPr>
          <a:xfrm>
            <a:off x="450376" y="3557601"/>
            <a:ext cx="8598090" cy="523220"/>
          </a:xfrm>
          <a:prstGeom prst="rect">
            <a:avLst/>
          </a:prstGeom>
        </p:spPr>
        <p:txBody>
          <a:bodyPr wrap="square">
            <a:spAutoFit/>
          </a:bodyPr>
          <a:lstStyle/>
          <a:p>
            <a:r>
              <a:rPr lang="en-US" sz="2800" dirty="0">
                <a:latin typeface="Times New Roman" pitchFamily="18" charset="0"/>
                <a:cs typeface="Times New Roman" pitchFamily="18" charset="0"/>
              </a:rPr>
              <a:t>b. </a:t>
            </a:r>
            <a:r>
              <a:rPr lang="en-US" sz="2800" dirty="0" err="1">
                <a:latin typeface="Times New Roman" pitchFamily="18" charset="0"/>
                <a:cs typeface="Times New Roman" pitchFamily="18" charset="0"/>
              </a:rPr>
              <a:t>Quãng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đường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bạn</a:t>
            </a:r>
            <a:r>
              <a:rPr lang="en-US" sz="2800" dirty="0">
                <a:latin typeface="Times New Roman" pitchFamily="18" charset="0"/>
                <a:cs typeface="Times New Roman" pitchFamily="18" charset="0"/>
              </a:rPr>
              <a:t> A </a:t>
            </a:r>
            <a:r>
              <a:rPr lang="en-US" sz="2800" dirty="0" err="1">
                <a:latin typeface="Times New Roman" pitchFamily="18" charset="0"/>
                <a:cs typeface="Times New Roman" pitchFamily="18" charset="0"/>
              </a:rPr>
              <a:t>trên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chuyển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trên</a:t>
            </a:r>
            <a:r>
              <a:rPr lang="en-US" dirty="0">
                <a:latin typeface="Times New Roman" pitchFamily="18" charset="0"/>
                <a:cs typeface="Times New Roman" pitchFamily="18" charset="0"/>
              </a:rPr>
              <a:t>.</a:t>
            </a:r>
            <a:endParaRPr lang="en-US" dirty="0"/>
          </a:p>
        </p:txBody>
      </p:sp>
      <p:sp>
        <p:nvSpPr>
          <p:cNvPr id="20" name="Rectangle 19"/>
          <p:cNvSpPr/>
          <p:nvPr/>
        </p:nvSpPr>
        <p:spPr>
          <a:xfrm>
            <a:off x="561832" y="4001327"/>
            <a:ext cx="10069773" cy="523220"/>
          </a:xfrm>
          <a:prstGeom prst="rect">
            <a:avLst/>
          </a:prstGeom>
        </p:spPr>
        <p:txBody>
          <a:bodyPr wrap="square">
            <a:spAutoFit/>
          </a:bodyPr>
          <a:lstStyle/>
          <a:p>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Quãng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đường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bạn</a:t>
            </a:r>
            <a:r>
              <a:rPr lang="en-US" sz="2800" dirty="0">
                <a:latin typeface="Times New Roman" pitchFamily="18" charset="0"/>
                <a:cs typeface="Times New Roman" pitchFamily="18" charset="0"/>
              </a:rPr>
              <a:t> A </a:t>
            </a:r>
            <a:r>
              <a:rPr lang="en-US" sz="2800" dirty="0" err="1">
                <a:latin typeface="Times New Roman" pitchFamily="18" charset="0"/>
                <a:cs typeface="Times New Roman" pitchFamily="18" charset="0"/>
              </a:rPr>
              <a:t>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từ</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siêu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800m</a:t>
            </a:r>
            <a:r>
              <a:rPr lang="en-US" dirty="0">
                <a:latin typeface="Times New Roman" pitchFamily="18" charset="0"/>
                <a:cs typeface="Times New Roman" pitchFamily="18" charset="0"/>
              </a:rPr>
              <a:t>.</a:t>
            </a:r>
            <a:endParaRPr lang="en-US" dirty="0"/>
          </a:p>
        </p:txBody>
      </p:sp>
      <p:sp>
        <p:nvSpPr>
          <p:cNvPr id="21" name="Rectangle 20"/>
          <p:cNvSpPr/>
          <p:nvPr/>
        </p:nvSpPr>
        <p:spPr>
          <a:xfrm>
            <a:off x="561831" y="4465698"/>
            <a:ext cx="10069773" cy="523220"/>
          </a:xfrm>
          <a:prstGeom prst="rect">
            <a:avLst/>
          </a:prstGeom>
        </p:spPr>
        <p:txBody>
          <a:bodyPr wrap="square">
            <a:spAutoFit/>
          </a:bodyPr>
          <a:lstStyle/>
          <a:p>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Quãng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đường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bạn</a:t>
            </a:r>
            <a:r>
              <a:rPr lang="en-US" sz="2800" dirty="0">
                <a:latin typeface="Times New Roman" pitchFamily="18" charset="0"/>
                <a:cs typeface="Times New Roman" pitchFamily="18" charset="0"/>
              </a:rPr>
              <a:t> A quay </a:t>
            </a:r>
            <a:r>
              <a:rPr lang="en-US" sz="2800" dirty="0" err="1">
                <a:latin typeface="Times New Roman" pitchFamily="18" charset="0"/>
                <a:cs typeface="Times New Roman" pitchFamily="18" charset="0"/>
              </a:rPr>
              <a:t>về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đồ</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800m</a:t>
            </a:r>
            <a:r>
              <a:rPr lang="en-US" dirty="0">
                <a:latin typeface="Times New Roman" pitchFamily="18" charset="0"/>
                <a:cs typeface="Times New Roman" pitchFamily="18" charset="0"/>
              </a:rPr>
              <a:t>.</a:t>
            </a:r>
            <a:endParaRPr lang="en-US" dirty="0"/>
          </a:p>
        </p:txBody>
      </p:sp>
      <p:sp>
        <p:nvSpPr>
          <p:cNvPr id="22" name="Rectangle 21"/>
          <p:cNvSpPr/>
          <p:nvPr/>
        </p:nvSpPr>
        <p:spPr>
          <a:xfrm>
            <a:off x="561832" y="4988918"/>
            <a:ext cx="10069773" cy="523220"/>
          </a:xfrm>
          <a:prstGeom prst="rect">
            <a:avLst/>
          </a:prstGeom>
        </p:spPr>
        <p:txBody>
          <a:bodyPr wrap="square">
            <a:spAutoFit/>
          </a:bodyPr>
          <a:lstStyle/>
          <a:p>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Quãng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đường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bạn</a:t>
            </a:r>
            <a:r>
              <a:rPr lang="en-US" sz="2800" dirty="0">
                <a:latin typeface="Times New Roman" pitchFamily="18" charset="0"/>
                <a:cs typeface="Times New Roman" pitchFamily="18" charset="0"/>
              </a:rPr>
              <a:t> A </a:t>
            </a:r>
            <a:r>
              <a:rPr lang="en-US" sz="2800" dirty="0" err="1">
                <a:latin typeface="Times New Roman" pitchFamily="18" charset="0"/>
                <a:cs typeface="Times New Roman" pitchFamily="18" charset="0"/>
              </a:rPr>
              <a:t>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từ</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trường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1200m</a:t>
            </a:r>
            <a:r>
              <a:rPr lang="en-US" dirty="0">
                <a:latin typeface="Times New Roman" pitchFamily="18" charset="0"/>
                <a:cs typeface="Times New Roman" pitchFamily="18" charset="0"/>
              </a:rPr>
              <a:t>.</a:t>
            </a:r>
            <a:endParaRPr lang="en-US" dirty="0"/>
          </a:p>
        </p:txBody>
      </p: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0376" y="5594026"/>
            <a:ext cx="67627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Rectangle 23"/>
          <p:cNvSpPr/>
          <p:nvPr/>
        </p:nvSpPr>
        <p:spPr>
          <a:xfrm>
            <a:off x="1197165" y="5594681"/>
            <a:ext cx="10266954" cy="523220"/>
          </a:xfrm>
          <a:prstGeom prst="rect">
            <a:avLst/>
          </a:prstGeom>
        </p:spPr>
        <p:txBody>
          <a:bodyPr wrap="square">
            <a:spAutoFit/>
          </a:bodyPr>
          <a:lstStyle/>
          <a:p>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Quãng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đường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bạn</a:t>
            </a:r>
            <a:r>
              <a:rPr lang="en-US" sz="2800" dirty="0">
                <a:latin typeface="Times New Roman" pitchFamily="18" charset="0"/>
                <a:cs typeface="Times New Roman" pitchFamily="18" charset="0"/>
              </a:rPr>
              <a:t> A </a:t>
            </a:r>
            <a:r>
              <a:rPr lang="en-US" sz="2800" dirty="0" err="1">
                <a:latin typeface="Times New Roman" pitchFamily="18" charset="0"/>
                <a:cs typeface="Times New Roman" pitchFamily="18" charset="0"/>
              </a:rPr>
              <a:t>trên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chuyển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dirty="0">
                <a:latin typeface="Times New Roman" pitchFamily="18" charset="0"/>
                <a:cs typeface="Times New Roman" pitchFamily="18" charset="0"/>
              </a:rPr>
              <a:t>.</a:t>
            </a:r>
            <a:endParaRPr lang="en-US" dirty="0"/>
          </a:p>
        </p:txBody>
      </p:sp>
      <p:sp>
        <p:nvSpPr>
          <p:cNvPr id="25" name="Rectangle 24"/>
          <p:cNvSpPr/>
          <p:nvPr/>
        </p:nvSpPr>
        <p:spPr>
          <a:xfrm>
            <a:off x="2379259" y="6099777"/>
            <a:ext cx="4949589" cy="523220"/>
          </a:xfrm>
          <a:prstGeom prst="rect">
            <a:avLst/>
          </a:prstGeom>
        </p:spPr>
        <p:txBody>
          <a:bodyPr wrap="square">
            <a:spAutoFit/>
          </a:bodyPr>
          <a:lstStyle/>
          <a:p>
            <a:pPr algn="just"/>
            <a:r>
              <a:rPr lang="en-US" sz="2800" dirty="0">
                <a:latin typeface="Times New Roman" pitchFamily="18" charset="0"/>
                <a:cs typeface="Times New Roman" pitchFamily="18" charset="0"/>
              </a:rPr>
              <a:t>800 + 800 +1200 = 2800 (m)</a:t>
            </a:r>
          </a:p>
        </p:txBody>
      </p:sp>
    </p:spTree>
    <p:extLst>
      <p:ext uri="{BB962C8B-B14F-4D97-AF65-F5344CB8AC3E}">
        <p14:creationId xmlns:p14="http://schemas.microsoft.com/office/powerpoint/2010/main" val="1655678431"/>
      </p:ext>
    </p:extLst>
  </p:cSld>
  <p:clrMapOvr>
    <a:masterClrMapping/>
  </p:clrMapOvr>
  <mc:AlternateContent xmlns:mc="http://schemas.openxmlformats.org/markup-compatibility/2006" xmlns:p14="http://schemas.microsoft.com/office/powerpoint/2010/main">
    <mc:Choice Requires="p14">
      <p:transition spd="slow" p14:dur="1250" advClick="0">
        <p:push dir="u"/>
      </p:transition>
    </mc:Choice>
    <mc:Fallback xmlns="">
      <p:transition spd="slow" advClick="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819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 grpId="0"/>
      <p:bldP spid="15" grpId="0"/>
      <p:bldP spid="18" grpId="0"/>
      <p:bldP spid="17" grpId="0"/>
      <p:bldP spid="20" grpId="0"/>
      <p:bldP spid="21" grpId="0"/>
      <p:bldP spid="22" grpId="0"/>
      <p:bldP spid="24" grpId="0"/>
      <p:bldP spid="2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135974"/>
            <a:ext cx="2959931" cy="965371"/>
          </a:xfrm>
          <a:prstGeom prst="rect">
            <a:avLst/>
          </a:prstGeom>
        </p:spPr>
      </p:pic>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59104" y="670270"/>
            <a:ext cx="6593932" cy="2113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文本框 30"/>
          <p:cNvSpPr txBox="1"/>
          <p:nvPr/>
        </p:nvSpPr>
        <p:spPr>
          <a:xfrm>
            <a:off x="1051500" y="0"/>
            <a:ext cx="11065850" cy="523220"/>
          </a:xfrm>
          <a:prstGeom prst="rect">
            <a:avLst/>
          </a:prstGeom>
          <a:solidFill>
            <a:schemeClr val="accent1">
              <a:lumMod val="20000"/>
              <a:lumOff val="80000"/>
            </a:schemeClr>
          </a:solidFill>
        </p:spPr>
        <p:txBody>
          <a:bodyPr wrap="none" rtlCol="0">
            <a:spAutoFit/>
          </a:bodyPr>
          <a:lstStyle/>
          <a:p>
            <a:r>
              <a:rPr lang="en-US" altLang="zh-CN" sz="2800" b="1" dirty="0">
                <a:solidFill>
                  <a:srgbClr val="7030A0"/>
                </a:solidFill>
                <a:latin typeface="Yeseva One" panose="00000500000000000000" charset="0"/>
                <a:ea typeface="Yeseva One" panose="00000500000000000000" charset="0"/>
                <a:sym typeface="Yeseva One" panose="00000500000000000000" charset="0"/>
              </a:rPr>
              <a:t>III. PHÂN BIỆT ĐỘ DỊCH CHUYỂN VÀ QUÃNG ĐƯỜNG ĐI ĐƯỢC</a:t>
            </a:r>
            <a:endParaRPr lang="zh-CN" altLang="en-US" sz="2800" b="1" dirty="0">
              <a:solidFill>
                <a:srgbClr val="7030A0"/>
              </a:solidFill>
              <a:latin typeface="Yeseva One" panose="00000500000000000000" charset="0"/>
              <a:ea typeface="Yeseva One" panose="00000500000000000000" charset="0"/>
              <a:sym typeface="Yeseva One" panose="00000500000000000000" charset="0"/>
            </a:endParaRPr>
          </a:p>
        </p:txBody>
      </p:sp>
      <p:sp>
        <p:nvSpPr>
          <p:cNvPr id="3" name="Rectangle 2"/>
          <p:cNvSpPr/>
          <p:nvPr/>
        </p:nvSpPr>
        <p:spPr>
          <a:xfrm>
            <a:off x="296854" y="1203981"/>
            <a:ext cx="4971182" cy="1815882"/>
          </a:xfrm>
          <a:prstGeom prst="rect">
            <a:avLst/>
          </a:prstGeom>
        </p:spPr>
        <p:txBody>
          <a:bodyPr wrap="square">
            <a:spAutoFit/>
          </a:bodyPr>
          <a:lstStyle/>
          <a:p>
            <a:pPr algn="just"/>
            <a:r>
              <a:rPr lang="en-US" sz="2800" dirty="0" err="1">
                <a:latin typeface="Times New Roman" pitchFamily="18" charset="0"/>
                <a:cs typeface="Times New Roman" pitchFamily="18" charset="0"/>
              </a:rPr>
              <a:t>Điểm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xuất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phát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bạn</a:t>
            </a:r>
            <a:r>
              <a:rPr lang="en-US" sz="2800" dirty="0">
                <a:latin typeface="Times New Roman" pitchFamily="18" charset="0"/>
                <a:cs typeface="Times New Roman" pitchFamily="18" charset="0"/>
              </a:rPr>
              <a:t> A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điểm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thúc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Trường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nên</a:t>
            </a:r>
            <a:r>
              <a:rPr lang="en-US" sz="2800" dirty="0">
                <a:latin typeface="Times New Roman" pitchFamily="18" charset="0"/>
                <a:cs typeface="Times New Roman" pitchFamily="18" charset="0"/>
              </a:rPr>
              <a:t> đ</a:t>
            </a:r>
            <a:r>
              <a:rPr lang="vi-VN" sz="2800" dirty="0">
                <a:latin typeface="Times New Roman" pitchFamily="18" charset="0"/>
                <a:cs typeface="Times New Roman" pitchFamily="18" charset="0"/>
              </a:rPr>
              <a:t>ộ dịch chuyển của bạn 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chuyến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a:t>
            </a:r>
            <a:r>
              <a:rPr lang="en-US" sz="2800" dirty="0">
                <a:latin typeface="Times New Roman" pitchFamily="18" charset="0"/>
                <a:cs typeface="Times New Roman" pitchFamily="18" charset="0"/>
              </a:rPr>
              <a:t> 1200 m.</a:t>
            </a:r>
            <a:endParaRPr lang="en-US" sz="2800" dirty="0"/>
          </a:p>
        </p:txBody>
      </p:sp>
      <p:graphicFrame>
        <p:nvGraphicFramePr>
          <p:cNvPr id="4" name="Table 3"/>
          <p:cNvGraphicFramePr>
            <a:graphicFrameLocks noGrp="1"/>
          </p:cNvGraphicFramePr>
          <p:nvPr>
            <p:extLst>
              <p:ext uri="{D42A27DB-BD31-4B8C-83A1-F6EECF244321}">
                <p14:modId xmlns:p14="http://schemas.microsoft.com/office/powerpoint/2010/main" val="1209896468"/>
              </p:ext>
            </p:extLst>
          </p:nvPr>
        </p:nvGraphicFramePr>
        <p:xfrm>
          <a:off x="1302224" y="3238231"/>
          <a:ext cx="8060139" cy="2234525"/>
        </p:xfrm>
        <a:graphic>
          <a:graphicData uri="http://schemas.openxmlformats.org/drawingml/2006/table">
            <a:tbl>
              <a:tblPr firstRow="1" firstCol="1" bandRow="1">
                <a:tableStyleId>{5C22544A-7EE6-4342-B048-85BDC9FD1C3A}</a:tableStyleId>
              </a:tblPr>
              <a:tblGrid>
                <a:gridCol w="2686425">
                  <a:extLst>
                    <a:ext uri="{9D8B030D-6E8A-4147-A177-3AD203B41FA5}">
                      <a16:colId xmlns:a16="http://schemas.microsoft.com/office/drawing/2014/main" val="20000"/>
                    </a:ext>
                  </a:extLst>
                </a:gridCol>
                <a:gridCol w="2686425">
                  <a:extLst>
                    <a:ext uri="{9D8B030D-6E8A-4147-A177-3AD203B41FA5}">
                      <a16:colId xmlns:a16="http://schemas.microsoft.com/office/drawing/2014/main" val="20001"/>
                    </a:ext>
                  </a:extLst>
                </a:gridCol>
                <a:gridCol w="2687289">
                  <a:extLst>
                    <a:ext uri="{9D8B030D-6E8A-4147-A177-3AD203B41FA5}">
                      <a16:colId xmlns:a16="http://schemas.microsoft.com/office/drawing/2014/main" val="20002"/>
                    </a:ext>
                  </a:extLst>
                </a:gridCol>
              </a:tblGrid>
              <a:tr h="704241">
                <a:tc>
                  <a:txBody>
                    <a:bodyPr/>
                    <a:lstStyle/>
                    <a:p>
                      <a:pPr algn="ctr">
                        <a:lnSpc>
                          <a:spcPct val="107000"/>
                        </a:lnSpc>
                        <a:spcAft>
                          <a:spcPts val="0"/>
                        </a:spcAft>
                      </a:pPr>
                      <a:r>
                        <a:rPr lang="en-US" sz="2000" dirty="0" err="1">
                          <a:solidFill>
                            <a:schemeClr val="tx1"/>
                          </a:solidFill>
                          <a:effectLst/>
                        </a:rPr>
                        <a:t>Chuyển</a:t>
                      </a:r>
                      <a:r>
                        <a:rPr lang="en-US" sz="2000" dirty="0">
                          <a:solidFill>
                            <a:schemeClr val="tx1"/>
                          </a:solidFill>
                          <a:effectLst/>
                        </a:rPr>
                        <a:t> </a:t>
                      </a:r>
                      <a:r>
                        <a:rPr lang="en-US" sz="2000" dirty="0" err="1">
                          <a:solidFill>
                            <a:schemeClr val="tx1"/>
                          </a:solidFill>
                          <a:effectLst/>
                        </a:rPr>
                        <a:t>động</a:t>
                      </a:r>
                      <a:endParaRPr lang="en-US" sz="2000" dirty="0">
                        <a:solidFill>
                          <a:schemeClr val="tx1"/>
                        </a:solidFill>
                        <a:effectLst/>
                        <a:latin typeface="Calibri"/>
                        <a:ea typeface="Calibri"/>
                        <a:cs typeface="Times New Roman"/>
                      </a:endParaRPr>
                    </a:p>
                  </a:txBody>
                  <a:tcPr marL="68580" marR="68580" marT="0" marB="0"/>
                </a:tc>
                <a:tc>
                  <a:txBody>
                    <a:bodyPr/>
                    <a:lstStyle/>
                    <a:p>
                      <a:pPr algn="ctr">
                        <a:lnSpc>
                          <a:spcPct val="107000"/>
                        </a:lnSpc>
                        <a:spcAft>
                          <a:spcPts val="0"/>
                        </a:spcAft>
                      </a:pPr>
                      <a:r>
                        <a:rPr lang="en-US" sz="2000">
                          <a:solidFill>
                            <a:schemeClr val="tx1"/>
                          </a:solidFill>
                          <a:effectLst/>
                        </a:rPr>
                        <a:t>Quãng đường đi được</a:t>
                      </a:r>
                      <a:endParaRPr lang="en-US" sz="2000">
                        <a:solidFill>
                          <a:schemeClr val="tx1"/>
                        </a:solidFill>
                        <a:effectLst/>
                        <a:latin typeface="Calibri"/>
                        <a:ea typeface="Calibri"/>
                        <a:cs typeface="Times New Roman"/>
                      </a:endParaRPr>
                    </a:p>
                  </a:txBody>
                  <a:tcPr marL="68580" marR="68580" marT="0" marB="0"/>
                </a:tc>
                <a:tc>
                  <a:txBody>
                    <a:bodyPr/>
                    <a:lstStyle/>
                    <a:p>
                      <a:pPr algn="ctr">
                        <a:lnSpc>
                          <a:spcPct val="107000"/>
                        </a:lnSpc>
                        <a:spcAft>
                          <a:spcPts val="0"/>
                        </a:spcAft>
                      </a:pPr>
                      <a:r>
                        <a:rPr lang="en-US" sz="2000">
                          <a:solidFill>
                            <a:schemeClr val="tx1"/>
                          </a:solidFill>
                          <a:effectLst/>
                        </a:rPr>
                        <a:t>Độ dịch chuyển</a:t>
                      </a:r>
                      <a:endParaRPr lang="en-US" sz="2000">
                        <a:solidFill>
                          <a:schemeClr val="tx1"/>
                        </a:solidFill>
                        <a:effectLst/>
                        <a:latin typeface="Calibri"/>
                        <a:ea typeface="Calibri"/>
                        <a:cs typeface="Times New Roman"/>
                      </a:endParaRPr>
                    </a:p>
                  </a:txBody>
                  <a:tcPr marL="68580" marR="68580" marT="0" marB="0"/>
                </a:tc>
                <a:extLst>
                  <a:ext uri="{0D108BD9-81ED-4DB2-BD59-A6C34878D82A}">
                    <a16:rowId xmlns:a16="http://schemas.microsoft.com/office/drawing/2014/main" val="10000"/>
                  </a:ext>
                </a:extLst>
              </a:tr>
              <a:tr h="1029044">
                <a:tc>
                  <a:txBody>
                    <a:bodyPr/>
                    <a:lstStyle/>
                    <a:p>
                      <a:pPr algn="ctr">
                        <a:lnSpc>
                          <a:spcPct val="107000"/>
                        </a:lnSpc>
                        <a:spcAft>
                          <a:spcPts val="0"/>
                        </a:spcAft>
                      </a:pPr>
                      <a:r>
                        <a:rPr lang="en-US" sz="2000" dirty="0" err="1">
                          <a:solidFill>
                            <a:schemeClr val="tx1"/>
                          </a:solidFill>
                          <a:effectLst/>
                        </a:rPr>
                        <a:t>Từ</a:t>
                      </a:r>
                      <a:r>
                        <a:rPr lang="en-US" sz="2000" dirty="0">
                          <a:solidFill>
                            <a:schemeClr val="tx1"/>
                          </a:solidFill>
                          <a:effectLst/>
                        </a:rPr>
                        <a:t> </a:t>
                      </a:r>
                      <a:r>
                        <a:rPr lang="en-US" sz="2000" dirty="0" err="1">
                          <a:solidFill>
                            <a:schemeClr val="tx1"/>
                          </a:solidFill>
                          <a:effectLst/>
                        </a:rPr>
                        <a:t>trạm</a:t>
                      </a:r>
                      <a:r>
                        <a:rPr lang="en-US" sz="2000" dirty="0">
                          <a:solidFill>
                            <a:schemeClr val="tx1"/>
                          </a:solidFill>
                          <a:effectLst/>
                        </a:rPr>
                        <a:t> </a:t>
                      </a:r>
                      <a:r>
                        <a:rPr lang="en-US" sz="2000" dirty="0" err="1">
                          <a:solidFill>
                            <a:schemeClr val="tx1"/>
                          </a:solidFill>
                          <a:effectLst/>
                        </a:rPr>
                        <a:t>xăng</a:t>
                      </a:r>
                      <a:r>
                        <a:rPr lang="en-US" sz="2000" dirty="0">
                          <a:solidFill>
                            <a:schemeClr val="tx1"/>
                          </a:solidFill>
                          <a:effectLst/>
                        </a:rPr>
                        <a:t> </a:t>
                      </a:r>
                      <a:r>
                        <a:rPr lang="en-US" sz="2000" dirty="0" err="1">
                          <a:solidFill>
                            <a:schemeClr val="tx1"/>
                          </a:solidFill>
                          <a:effectLst/>
                        </a:rPr>
                        <a:t>tới</a:t>
                      </a:r>
                      <a:r>
                        <a:rPr lang="en-US" sz="2000" dirty="0">
                          <a:solidFill>
                            <a:schemeClr val="tx1"/>
                          </a:solidFill>
                          <a:effectLst/>
                        </a:rPr>
                        <a:t> </a:t>
                      </a:r>
                      <a:r>
                        <a:rPr lang="en-US" sz="2000" dirty="0" err="1">
                          <a:solidFill>
                            <a:schemeClr val="tx1"/>
                          </a:solidFill>
                          <a:effectLst/>
                        </a:rPr>
                        <a:t>siêu</a:t>
                      </a:r>
                      <a:r>
                        <a:rPr lang="en-US" sz="2000" dirty="0">
                          <a:solidFill>
                            <a:schemeClr val="tx1"/>
                          </a:solidFill>
                          <a:effectLst/>
                        </a:rPr>
                        <a:t> </a:t>
                      </a:r>
                      <a:r>
                        <a:rPr lang="en-US" sz="2000" dirty="0" err="1">
                          <a:solidFill>
                            <a:schemeClr val="tx1"/>
                          </a:solidFill>
                          <a:effectLst/>
                        </a:rPr>
                        <a:t>thị</a:t>
                      </a:r>
                      <a:endParaRPr lang="en-US" sz="2000" dirty="0">
                        <a:solidFill>
                          <a:schemeClr val="tx1"/>
                        </a:solidFill>
                        <a:effectLst/>
                        <a:latin typeface="Calibri"/>
                        <a:ea typeface="Calibri"/>
                        <a:cs typeface="Times New Roman"/>
                      </a:endParaRPr>
                    </a:p>
                  </a:txBody>
                  <a:tcPr marL="68580" marR="68580" marT="0" marB="0"/>
                </a:tc>
                <a:tc>
                  <a:txBody>
                    <a:bodyPr/>
                    <a:lstStyle/>
                    <a:p>
                      <a:pPr algn="just">
                        <a:lnSpc>
                          <a:spcPct val="107000"/>
                        </a:lnSpc>
                        <a:spcAft>
                          <a:spcPts val="0"/>
                        </a:spcAft>
                      </a:pPr>
                      <a:r>
                        <a:rPr lang="en-US" sz="2000" dirty="0" err="1">
                          <a:solidFill>
                            <a:schemeClr val="tx1"/>
                          </a:solidFill>
                          <a:effectLst/>
                        </a:rPr>
                        <a:t>S</a:t>
                      </a:r>
                      <a:r>
                        <a:rPr lang="en-US" sz="2000" baseline="-25000" dirty="0" err="1">
                          <a:solidFill>
                            <a:schemeClr val="tx1"/>
                          </a:solidFill>
                          <a:effectLst/>
                        </a:rPr>
                        <a:t>xs</a:t>
                      </a:r>
                      <a:r>
                        <a:rPr lang="en-US" sz="2000" dirty="0">
                          <a:solidFill>
                            <a:schemeClr val="tx1"/>
                          </a:solidFill>
                          <a:effectLst/>
                        </a:rPr>
                        <a:t>= 400 m</a:t>
                      </a:r>
                      <a:endParaRPr lang="en-US" sz="2000" dirty="0">
                        <a:solidFill>
                          <a:schemeClr val="tx1"/>
                        </a:solidFill>
                        <a:effectLst/>
                        <a:latin typeface="Calibri"/>
                        <a:ea typeface="Calibri"/>
                        <a:cs typeface="Times New Roman"/>
                      </a:endParaRPr>
                    </a:p>
                  </a:txBody>
                  <a:tcPr marL="68580" marR="68580" marT="0" marB="0"/>
                </a:tc>
                <a:tc>
                  <a:txBody>
                    <a:bodyPr/>
                    <a:lstStyle/>
                    <a:p>
                      <a:pPr algn="just">
                        <a:lnSpc>
                          <a:spcPct val="107000"/>
                        </a:lnSpc>
                        <a:spcAft>
                          <a:spcPts val="0"/>
                        </a:spcAft>
                      </a:pPr>
                      <a:r>
                        <a:rPr lang="en-US" sz="2000" dirty="0" err="1">
                          <a:solidFill>
                            <a:schemeClr val="tx1"/>
                          </a:solidFill>
                          <a:effectLst/>
                        </a:rPr>
                        <a:t>d</a:t>
                      </a:r>
                      <a:r>
                        <a:rPr lang="en-US" sz="2000" baseline="-25000" dirty="0" err="1">
                          <a:solidFill>
                            <a:schemeClr val="tx1"/>
                          </a:solidFill>
                          <a:effectLst/>
                        </a:rPr>
                        <a:t>xs</a:t>
                      </a:r>
                      <a:r>
                        <a:rPr lang="en-US" sz="2000" dirty="0">
                          <a:solidFill>
                            <a:schemeClr val="tx1"/>
                          </a:solidFill>
                          <a:effectLst/>
                        </a:rPr>
                        <a:t>= 400 m</a:t>
                      </a:r>
                      <a:endParaRPr lang="en-US" sz="2000" dirty="0">
                        <a:solidFill>
                          <a:schemeClr val="tx1"/>
                        </a:solidFill>
                        <a:effectLst/>
                        <a:latin typeface="Calibri"/>
                        <a:ea typeface="Calibri"/>
                        <a:cs typeface="Times New Roman"/>
                      </a:endParaRPr>
                    </a:p>
                  </a:txBody>
                  <a:tcPr marL="68580" marR="68580" marT="0" marB="0"/>
                </a:tc>
                <a:extLst>
                  <a:ext uri="{0D108BD9-81ED-4DB2-BD59-A6C34878D82A}">
                    <a16:rowId xmlns:a16="http://schemas.microsoft.com/office/drawing/2014/main" val="10001"/>
                  </a:ext>
                </a:extLst>
              </a:tr>
              <a:tr h="501240">
                <a:tc>
                  <a:txBody>
                    <a:bodyPr/>
                    <a:lstStyle/>
                    <a:p>
                      <a:pPr algn="ctr">
                        <a:lnSpc>
                          <a:spcPct val="107000"/>
                        </a:lnSpc>
                        <a:spcAft>
                          <a:spcPts val="0"/>
                        </a:spcAft>
                      </a:pPr>
                      <a:r>
                        <a:rPr lang="en-US" sz="2000" dirty="0" err="1">
                          <a:solidFill>
                            <a:schemeClr val="tx1"/>
                          </a:solidFill>
                          <a:effectLst/>
                        </a:rPr>
                        <a:t>Cả</a:t>
                      </a:r>
                      <a:r>
                        <a:rPr lang="en-US" sz="2000" dirty="0">
                          <a:solidFill>
                            <a:schemeClr val="tx1"/>
                          </a:solidFill>
                          <a:effectLst/>
                        </a:rPr>
                        <a:t> </a:t>
                      </a:r>
                      <a:r>
                        <a:rPr lang="en-US" sz="2000" dirty="0" err="1">
                          <a:solidFill>
                            <a:schemeClr val="tx1"/>
                          </a:solidFill>
                          <a:effectLst/>
                        </a:rPr>
                        <a:t>chuyển</a:t>
                      </a:r>
                      <a:r>
                        <a:rPr lang="en-US" sz="2000" dirty="0">
                          <a:solidFill>
                            <a:schemeClr val="tx1"/>
                          </a:solidFill>
                          <a:effectLst/>
                        </a:rPr>
                        <a:t> </a:t>
                      </a:r>
                      <a:r>
                        <a:rPr lang="en-US" sz="2000" dirty="0" err="1">
                          <a:solidFill>
                            <a:schemeClr val="tx1"/>
                          </a:solidFill>
                          <a:effectLst/>
                        </a:rPr>
                        <a:t>đi</a:t>
                      </a:r>
                      <a:endParaRPr lang="en-US" sz="2000" dirty="0">
                        <a:solidFill>
                          <a:schemeClr val="tx1"/>
                        </a:solidFill>
                        <a:effectLst/>
                        <a:latin typeface="Calibri"/>
                        <a:ea typeface="Calibri"/>
                        <a:cs typeface="Times New Roman"/>
                      </a:endParaRPr>
                    </a:p>
                  </a:txBody>
                  <a:tcPr marL="68580" marR="68580" marT="0" marB="0"/>
                </a:tc>
                <a:tc>
                  <a:txBody>
                    <a:bodyPr/>
                    <a:lstStyle/>
                    <a:p>
                      <a:pPr algn="just">
                        <a:lnSpc>
                          <a:spcPct val="107000"/>
                        </a:lnSpc>
                        <a:spcAft>
                          <a:spcPts val="0"/>
                        </a:spcAft>
                      </a:pPr>
                      <a:r>
                        <a:rPr lang="en-US" sz="2000" dirty="0">
                          <a:solidFill>
                            <a:schemeClr val="tx1"/>
                          </a:solidFill>
                          <a:effectLst/>
                        </a:rPr>
                        <a:t>S = 2800 m</a:t>
                      </a:r>
                      <a:endParaRPr lang="en-US" sz="2000" dirty="0">
                        <a:solidFill>
                          <a:schemeClr val="tx1"/>
                        </a:solidFill>
                        <a:effectLst/>
                        <a:latin typeface="Calibri"/>
                        <a:ea typeface="Calibri"/>
                        <a:cs typeface="Times New Roman"/>
                      </a:endParaRPr>
                    </a:p>
                  </a:txBody>
                  <a:tcPr marL="68580" marR="68580" marT="0" marB="0"/>
                </a:tc>
                <a:tc>
                  <a:txBody>
                    <a:bodyPr/>
                    <a:lstStyle/>
                    <a:p>
                      <a:pPr algn="just">
                        <a:lnSpc>
                          <a:spcPct val="107000"/>
                        </a:lnSpc>
                        <a:spcAft>
                          <a:spcPts val="0"/>
                        </a:spcAft>
                      </a:pPr>
                      <a:r>
                        <a:rPr lang="en-US" sz="2000" dirty="0">
                          <a:solidFill>
                            <a:schemeClr val="tx1"/>
                          </a:solidFill>
                          <a:effectLst/>
                        </a:rPr>
                        <a:t>d = 1200 m</a:t>
                      </a:r>
                      <a:endParaRPr lang="en-US" sz="2000" dirty="0">
                        <a:solidFill>
                          <a:schemeClr val="tx1"/>
                        </a:solidFill>
                        <a:effectLst/>
                        <a:latin typeface="Calibri"/>
                        <a:ea typeface="Calibri"/>
                        <a:cs typeface="Times New Roman"/>
                      </a:endParaRPr>
                    </a:p>
                  </a:txBody>
                  <a:tcPr marL="68580" marR="68580" marT="0" marB="0"/>
                </a:tc>
                <a:extLst>
                  <a:ext uri="{0D108BD9-81ED-4DB2-BD59-A6C34878D82A}">
                    <a16:rowId xmlns:a16="http://schemas.microsoft.com/office/drawing/2014/main" val="10002"/>
                  </a:ext>
                </a:extLst>
              </a:tr>
            </a:tbl>
          </a:graphicData>
        </a:graphic>
      </p:graphicFrame>
      <p:sp>
        <p:nvSpPr>
          <p:cNvPr id="5" name="Rectangle 4"/>
          <p:cNvSpPr/>
          <p:nvPr/>
        </p:nvSpPr>
        <p:spPr>
          <a:xfrm>
            <a:off x="627797" y="5521489"/>
            <a:ext cx="10945504" cy="954107"/>
          </a:xfrm>
          <a:prstGeom prst="rect">
            <a:avLst/>
          </a:prstGeom>
        </p:spPr>
        <p:txBody>
          <a:bodyPr wrap="square">
            <a:spAutoFit/>
          </a:bodyPr>
          <a:lstStyle/>
          <a:p>
            <a:r>
              <a:rPr lang="en-US" sz="2800" dirty="0">
                <a:latin typeface="Times New Roman" pitchFamily="18" charset="0"/>
                <a:cs typeface="Times New Roman" pitchFamily="18" charset="0"/>
              </a:rPr>
              <a:t>3. </a:t>
            </a:r>
            <a:r>
              <a:rPr lang="en-US" sz="2800" dirty="0" err="1">
                <a:latin typeface="Times New Roman" pitchFamily="18" charset="0"/>
                <a:cs typeface="Times New Roman" pitchFamily="18" charset="0"/>
              </a:rPr>
              <a:t>Quãng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đường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dịch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chuyển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bằng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nhau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vật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chuyển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thẳng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đổi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chiều</a:t>
            </a:r>
            <a:endParaRPr lang="en-US" sz="2800" dirty="0"/>
          </a:p>
        </p:txBody>
      </p:sp>
    </p:spTree>
    <p:extLst>
      <p:ext uri="{BB962C8B-B14F-4D97-AF65-F5344CB8AC3E}">
        <p14:creationId xmlns:p14="http://schemas.microsoft.com/office/powerpoint/2010/main" val="659728066"/>
      </p:ext>
    </p:extLst>
  </p:cSld>
  <p:clrMapOvr>
    <a:masterClrMapping/>
  </p:clrMapOvr>
  <mc:AlternateContent xmlns:mc="http://schemas.openxmlformats.org/markup-compatibility/2006" xmlns:p14="http://schemas.microsoft.com/office/powerpoint/2010/main">
    <mc:Choice Requires="p14">
      <p:transition spd="slow" p14:dur="1250" advClick="0">
        <p:push dir="u"/>
      </p:transition>
    </mc:Choice>
    <mc:Fallback xmlns="">
      <p:transition spd="slow" advClick="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135974"/>
            <a:ext cx="2959931" cy="965371"/>
          </a:xfrm>
          <a:prstGeom prst="rect">
            <a:avLst/>
          </a:prstGeom>
        </p:spPr>
      </p:pic>
      <p:sp>
        <p:nvSpPr>
          <p:cNvPr id="4" name="文本框 30"/>
          <p:cNvSpPr txBox="1"/>
          <p:nvPr/>
        </p:nvSpPr>
        <p:spPr>
          <a:xfrm>
            <a:off x="1051500" y="0"/>
            <a:ext cx="5855129" cy="523220"/>
          </a:xfrm>
          <a:prstGeom prst="rect">
            <a:avLst/>
          </a:prstGeom>
          <a:solidFill>
            <a:schemeClr val="accent1">
              <a:lumMod val="20000"/>
              <a:lumOff val="80000"/>
            </a:schemeClr>
          </a:solidFill>
        </p:spPr>
        <p:txBody>
          <a:bodyPr wrap="none" rtlCol="0">
            <a:spAutoFit/>
          </a:bodyPr>
          <a:lstStyle/>
          <a:p>
            <a:r>
              <a:rPr lang="en-US" altLang="zh-CN" sz="2800" b="1" dirty="0">
                <a:solidFill>
                  <a:srgbClr val="7030A0"/>
                </a:solidFill>
                <a:latin typeface="Yeseva One" panose="00000500000000000000" charset="0"/>
                <a:ea typeface="Yeseva One" panose="00000500000000000000" charset="0"/>
                <a:sym typeface="Yeseva One" panose="00000500000000000000" charset="0"/>
              </a:rPr>
              <a:t>IV. TỔNG HỢP ĐỘ DỊCH CHUYỂN</a:t>
            </a:r>
            <a:endParaRPr lang="zh-CN" altLang="en-US" sz="2800" b="1" dirty="0">
              <a:solidFill>
                <a:srgbClr val="7030A0"/>
              </a:solidFill>
              <a:latin typeface="Yeseva One" panose="00000500000000000000" charset="0"/>
              <a:ea typeface="Yeseva One" panose="00000500000000000000" charset="0"/>
              <a:sym typeface="Yeseva One" panose="00000500000000000000" charset="0"/>
            </a:endParaRPr>
          </a:p>
        </p:txBody>
      </p:sp>
      <p:pic>
        <p:nvPicPr>
          <p:cNvPr id="12" name="Picture 2" descr="Bài tập dấu chấm hỏi - Luyện tập về dấu chấm hỏi lớp 2 - VnDoc.com - Hệ  Thống PP BĐS Nghỉ Dưỡng Cao Cấp Địa ốc 5 Sa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375" y="1045911"/>
            <a:ext cx="1140196" cy="963864"/>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1198324" y="1095963"/>
            <a:ext cx="6096000" cy="3539430"/>
          </a:xfrm>
          <a:prstGeom prst="rect">
            <a:avLst/>
          </a:prstGeom>
        </p:spPr>
        <p:txBody>
          <a:bodyPr>
            <a:spAutoFit/>
          </a:bodyPr>
          <a:lstStyle/>
          <a:p>
            <a:r>
              <a:rPr lang="en-US" sz="2800" dirty="0" err="1">
                <a:latin typeface="Times New Roman" pitchFamily="18" charset="0"/>
                <a:cs typeface="Times New Roman" pitchFamily="18" charset="0"/>
              </a:rPr>
              <a:t>Hai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xe</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đạp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từ</a:t>
            </a:r>
            <a:r>
              <a:rPr lang="en-US" sz="2800" dirty="0">
                <a:latin typeface="Times New Roman" pitchFamily="18" charset="0"/>
                <a:cs typeface="Times New Roman" pitchFamily="18" charset="0"/>
              </a:rPr>
              <a:t> A </a:t>
            </a:r>
            <a:r>
              <a:rPr lang="en-US" sz="2800" dirty="0" err="1">
                <a:latin typeface="Times New Roman" pitchFamily="18" charset="0"/>
                <a:cs typeface="Times New Roman" pitchFamily="18" charset="0"/>
              </a:rPr>
              <a:t>đến</a:t>
            </a:r>
            <a:r>
              <a:rPr lang="en-US" sz="2800" dirty="0">
                <a:latin typeface="Times New Roman" pitchFamily="18" charset="0"/>
                <a:cs typeface="Times New Roman" pitchFamily="18" charset="0"/>
              </a:rPr>
              <a:t> C ,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thứ</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từ</a:t>
            </a:r>
            <a:r>
              <a:rPr lang="en-US" sz="2800" dirty="0">
                <a:latin typeface="Times New Roman" pitchFamily="18" charset="0"/>
                <a:cs typeface="Times New Roman" pitchFamily="18" charset="0"/>
              </a:rPr>
              <a:t> A </a:t>
            </a:r>
            <a:r>
              <a:rPr lang="en-US" sz="2800" dirty="0" err="1">
                <a:latin typeface="Times New Roman" pitchFamily="18" charset="0"/>
                <a:cs typeface="Times New Roman" pitchFamily="18" charset="0"/>
              </a:rPr>
              <a:t>đến</a:t>
            </a:r>
            <a:r>
              <a:rPr lang="en-US" sz="2800" dirty="0">
                <a:latin typeface="Times New Roman" pitchFamily="18" charset="0"/>
                <a:cs typeface="Times New Roman" pitchFamily="18" charset="0"/>
              </a:rPr>
              <a:t> B, </a:t>
            </a:r>
            <a:r>
              <a:rPr lang="en-US" sz="2800" dirty="0" err="1">
                <a:latin typeface="Times New Roman" pitchFamily="18" charset="0"/>
                <a:cs typeface="Times New Roman" pitchFamily="18" charset="0"/>
              </a:rPr>
              <a:t>rồi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từ</a:t>
            </a:r>
            <a:r>
              <a:rPr lang="en-US" sz="2800" dirty="0">
                <a:latin typeface="Times New Roman" pitchFamily="18" charset="0"/>
                <a:cs typeface="Times New Roman" pitchFamily="18" charset="0"/>
              </a:rPr>
              <a:t> B </a:t>
            </a:r>
            <a:r>
              <a:rPr lang="en-US" sz="2800" dirty="0" err="1">
                <a:latin typeface="Times New Roman" pitchFamily="18" charset="0"/>
                <a:cs typeface="Times New Roman" pitchFamily="18" charset="0"/>
              </a:rPr>
              <a:t>đến</a:t>
            </a:r>
            <a:r>
              <a:rPr lang="en-US" sz="2800" dirty="0">
                <a:latin typeface="Times New Roman" pitchFamily="18" charset="0"/>
                <a:cs typeface="Times New Roman" pitchFamily="18" charset="0"/>
              </a:rPr>
              <a:t> C.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thứ</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hai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thẳng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từ</a:t>
            </a:r>
            <a:r>
              <a:rPr lang="en-US" sz="2800" dirty="0">
                <a:latin typeface="Times New Roman" pitchFamily="18" charset="0"/>
                <a:cs typeface="Times New Roman" pitchFamily="18" charset="0"/>
              </a:rPr>
              <a:t> A </a:t>
            </a:r>
            <a:r>
              <a:rPr lang="en-US" sz="2800" dirty="0" err="1">
                <a:latin typeface="Times New Roman" pitchFamily="18" charset="0"/>
                <a:cs typeface="Times New Roman" pitchFamily="18" charset="0"/>
              </a:rPr>
              <a:t>đến</a:t>
            </a:r>
            <a:r>
              <a:rPr lang="en-US" sz="2800" dirty="0">
                <a:latin typeface="Times New Roman" pitchFamily="18" charset="0"/>
                <a:cs typeface="Times New Roman" pitchFamily="18" charset="0"/>
              </a:rPr>
              <a:t> C. </a:t>
            </a:r>
            <a:r>
              <a:rPr lang="en-US" sz="2800" dirty="0" err="1">
                <a:latin typeface="Times New Roman" pitchFamily="18" charset="0"/>
                <a:cs typeface="Times New Roman" pitchFamily="18" charset="0"/>
              </a:rPr>
              <a:t>Cả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hai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đích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cùng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lúc</a:t>
            </a:r>
            <a:r>
              <a:rPr lang="en-US" sz="2800" dirty="0">
                <a:latin typeface="Times New Roman" pitchFamily="18" charset="0"/>
                <a:cs typeface="Times New Roman" pitchFamily="18" charset="0"/>
              </a:rPr>
              <a:t>.</a:t>
            </a:r>
          </a:p>
          <a:p>
            <a:pPr algn="just"/>
            <a:r>
              <a:rPr lang="en-US" sz="2800" dirty="0">
                <a:latin typeface="Times New Roman" pitchFamily="18" charset="0"/>
                <a:cs typeface="Times New Roman" pitchFamily="18" charset="0"/>
              </a:rPr>
              <a:t>a. </a:t>
            </a:r>
            <a:r>
              <a:rPr lang="en-US" sz="2800" dirty="0" err="1">
                <a:latin typeface="Times New Roman" pitchFamily="18" charset="0"/>
                <a:cs typeface="Times New Roman" pitchFamily="18" charset="0"/>
              </a:rPr>
              <a:t>Hãy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tính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quãng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đường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dịch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chuyển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thứ</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thứ</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hai</a:t>
            </a:r>
            <a:r>
              <a:rPr lang="en-US" sz="2800" dirty="0">
                <a:latin typeface="Times New Roman" pitchFamily="18" charset="0"/>
                <a:cs typeface="Times New Roman" pitchFamily="18" charset="0"/>
              </a:rPr>
              <a:t>.</a:t>
            </a:r>
          </a:p>
          <a:p>
            <a:r>
              <a:rPr lang="en-US" sz="2800" dirty="0">
                <a:latin typeface="Times New Roman" pitchFamily="18" charset="0"/>
                <a:cs typeface="Times New Roman" pitchFamily="18" charset="0"/>
              </a:rPr>
              <a:t> </a:t>
            </a:r>
          </a:p>
        </p:txBody>
      </p:sp>
      <p:pic>
        <p:nvPicPr>
          <p:cNvPr id="102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88275" y="261610"/>
            <a:ext cx="3839618" cy="4153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7" name="Table 16"/>
          <p:cNvGraphicFramePr>
            <a:graphicFrameLocks noGrp="1"/>
          </p:cNvGraphicFramePr>
          <p:nvPr>
            <p:extLst>
              <p:ext uri="{D42A27DB-BD31-4B8C-83A1-F6EECF244321}">
                <p14:modId xmlns:p14="http://schemas.microsoft.com/office/powerpoint/2010/main" val="809870118"/>
              </p:ext>
            </p:extLst>
          </p:nvPr>
        </p:nvGraphicFramePr>
        <p:xfrm>
          <a:off x="1962694" y="4162566"/>
          <a:ext cx="7677150" cy="1506980"/>
        </p:xfrm>
        <a:graphic>
          <a:graphicData uri="http://schemas.openxmlformats.org/drawingml/2006/table">
            <a:tbl>
              <a:tblPr firstRow="1" firstCol="1" bandRow="1">
                <a:tableStyleId>{5C22544A-7EE6-4342-B048-85BDC9FD1C3A}</a:tableStyleId>
              </a:tblPr>
              <a:tblGrid>
                <a:gridCol w="2558776">
                  <a:extLst>
                    <a:ext uri="{9D8B030D-6E8A-4147-A177-3AD203B41FA5}">
                      <a16:colId xmlns:a16="http://schemas.microsoft.com/office/drawing/2014/main" val="20000"/>
                    </a:ext>
                  </a:extLst>
                </a:gridCol>
                <a:gridCol w="2558776">
                  <a:extLst>
                    <a:ext uri="{9D8B030D-6E8A-4147-A177-3AD203B41FA5}">
                      <a16:colId xmlns:a16="http://schemas.microsoft.com/office/drawing/2014/main" val="20001"/>
                    </a:ext>
                  </a:extLst>
                </a:gridCol>
                <a:gridCol w="2559598">
                  <a:extLst>
                    <a:ext uri="{9D8B030D-6E8A-4147-A177-3AD203B41FA5}">
                      <a16:colId xmlns:a16="http://schemas.microsoft.com/office/drawing/2014/main" val="20002"/>
                    </a:ext>
                  </a:extLst>
                </a:gridCol>
              </a:tblGrid>
              <a:tr h="427354">
                <a:tc>
                  <a:txBody>
                    <a:bodyPr/>
                    <a:lstStyle/>
                    <a:p>
                      <a:pPr algn="ctr">
                        <a:lnSpc>
                          <a:spcPct val="107000"/>
                        </a:lnSpc>
                        <a:spcAft>
                          <a:spcPts val="0"/>
                        </a:spcAft>
                      </a:pPr>
                      <a:r>
                        <a:rPr lang="vi-VN" sz="2000" dirty="0">
                          <a:solidFill>
                            <a:schemeClr val="tx1"/>
                          </a:solidFill>
                          <a:effectLst/>
                          <a:latin typeface="+mj-lt"/>
                        </a:rPr>
                        <a:t> </a:t>
                      </a:r>
                      <a:endParaRPr lang="en-US" sz="2000" dirty="0">
                        <a:solidFill>
                          <a:schemeClr val="tx1"/>
                        </a:solidFill>
                        <a:effectLst/>
                        <a:latin typeface="+mj-lt"/>
                        <a:ea typeface="Calibri"/>
                        <a:cs typeface="Times New Roman"/>
                      </a:endParaRPr>
                    </a:p>
                  </a:txBody>
                  <a:tcPr marL="68580" marR="68580" marT="0" marB="0"/>
                </a:tc>
                <a:tc>
                  <a:txBody>
                    <a:bodyPr/>
                    <a:lstStyle/>
                    <a:p>
                      <a:pPr algn="ctr">
                        <a:lnSpc>
                          <a:spcPct val="107000"/>
                        </a:lnSpc>
                        <a:spcAft>
                          <a:spcPts val="0"/>
                        </a:spcAft>
                      </a:pPr>
                      <a:r>
                        <a:rPr lang="en-US" sz="2000" dirty="0" err="1">
                          <a:solidFill>
                            <a:schemeClr val="tx1"/>
                          </a:solidFill>
                          <a:effectLst/>
                          <a:latin typeface="+mj-lt"/>
                        </a:rPr>
                        <a:t>Người</a:t>
                      </a:r>
                      <a:r>
                        <a:rPr lang="en-US" sz="2000" dirty="0">
                          <a:solidFill>
                            <a:schemeClr val="tx1"/>
                          </a:solidFill>
                          <a:effectLst/>
                          <a:latin typeface="+mj-lt"/>
                        </a:rPr>
                        <a:t> </a:t>
                      </a:r>
                      <a:r>
                        <a:rPr lang="en-US" sz="2000" dirty="0" err="1">
                          <a:solidFill>
                            <a:schemeClr val="tx1"/>
                          </a:solidFill>
                          <a:effectLst/>
                          <a:latin typeface="+mj-lt"/>
                        </a:rPr>
                        <a:t>thứ</a:t>
                      </a:r>
                      <a:r>
                        <a:rPr lang="en-US" sz="2000" dirty="0">
                          <a:solidFill>
                            <a:schemeClr val="tx1"/>
                          </a:solidFill>
                          <a:effectLst/>
                          <a:latin typeface="+mj-lt"/>
                        </a:rPr>
                        <a:t> </a:t>
                      </a:r>
                      <a:r>
                        <a:rPr lang="en-US" sz="2000" dirty="0" err="1">
                          <a:solidFill>
                            <a:schemeClr val="tx1"/>
                          </a:solidFill>
                          <a:effectLst/>
                          <a:latin typeface="+mj-lt"/>
                        </a:rPr>
                        <a:t>nhất</a:t>
                      </a:r>
                      <a:endParaRPr lang="en-US" sz="2000" dirty="0">
                        <a:solidFill>
                          <a:schemeClr val="tx1"/>
                        </a:solidFill>
                        <a:effectLst/>
                        <a:latin typeface="+mj-lt"/>
                        <a:ea typeface="Calibri"/>
                        <a:cs typeface="Times New Roman"/>
                      </a:endParaRPr>
                    </a:p>
                  </a:txBody>
                  <a:tcPr marL="68580" marR="68580" marT="0" marB="0"/>
                </a:tc>
                <a:tc>
                  <a:txBody>
                    <a:bodyPr/>
                    <a:lstStyle/>
                    <a:p>
                      <a:pPr algn="ctr">
                        <a:lnSpc>
                          <a:spcPct val="107000"/>
                        </a:lnSpc>
                        <a:spcAft>
                          <a:spcPts val="0"/>
                        </a:spcAft>
                      </a:pPr>
                      <a:r>
                        <a:rPr lang="en-US" sz="2000">
                          <a:solidFill>
                            <a:schemeClr val="tx1"/>
                          </a:solidFill>
                          <a:effectLst/>
                          <a:latin typeface="+mj-lt"/>
                        </a:rPr>
                        <a:t>Người thứ hai</a:t>
                      </a:r>
                      <a:endParaRPr lang="en-US" sz="2000">
                        <a:solidFill>
                          <a:schemeClr val="tx1"/>
                        </a:solidFill>
                        <a:effectLst/>
                        <a:latin typeface="+mj-lt"/>
                        <a:ea typeface="Calibri"/>
                        <a:cs typeface="Times New Roman"/>
                      </a:endParaRPr>
                    </a:p>
                  </a:txBody>
                  <a:tcPr marL="68580" marR="68580" marT="0" marB="0"/>
                </a:tc>
                <a:extLst>
                  <a:ext uri="{0D108BD9-81ED-4DB2-BD59-A6C34878D82A}">
                    <a16:rowId xmlns:a16="http://schemas.microsoft.com/office/drawing/2014/main" val="10000"/>
                  </a:ext>
                </a:extLst>
              </a:tr>
              <a:tr h="646548">
                <a:tc>
                  <a:txBody>
                    <a:bodyPr/>
                    <a:lstStyle/>
                    <a:p>
                      <a:pPr algn="ctr">
                        <a:lnSpc>
                          <a:spcPct val="107000"/>
                        </a:lnSpc>
                        <a:spcAft>
                          <a:spcPts val="0"/>
                        </a:spcAft>
                      </a:pPr>
                      <a:r>
                        <a:rPr lang="en-US" sz="2000" dirty="0" err="1">
                          <a:solidFill>
                            <a:schemeClr val="tx1"/>
                          </a:solidFill>
                          <a:effectLst/>
                          <a:latin typeface="+mj-lt"/>
                        </a:rPr>
                        <a:t>Quãng</a:t>
                      </a:r>
                      <a:r>
                        <a:rPr lang="en-US" sz="2000" dirty="0">
                          <a:solidFill>
                            <a:schemeClr val="tx1"/>
                          </a:solidFill>
                          <a:effectLst/>
                          <a:latin typeface="+mj-lt"/>
                        </a:rPr>
                        <a:t> </a:t>
                      </a:r>
                      <a:r>
                        <a:rPr lang="en-US" sz="2000" dirty="0" err="1">
                          <a:solidFill>
                            <a:schemeClr val="tx1"/>
                          </a:solidFill>
                          <a:effectLst/>
                          <a:latin typeface="+mj-lt"/>
                          <a:cs typeface="Times New Roman" pitchFamily="18" charset="0"/>
                        </a:rPr>
                        <a:t>đường</a:t>
                      </a:r>
                      <a:r>
                        <a:rPr lang="en-US" sz="2000" dirty="0">
                          <a:solidFill>
                            <a:schemeClr val="tx1"/>
                          </a:solidFill>
                          <a:effectLst/>
                          <a:latin typeface="+mj-lt"/>
                        </a:rPr>
                        <a:t> </a:t>
                      </a:r>
                      <a:r>
                        <a:rPr lang="en-US" sz="2000" dirty="0" err="1">
                          <a:solidFill>
                            <a:schemeClr val="tx1"/>
                          </a:solidFill>
                          <a:effectLst/>
                          <a:latin typeface="+mj-lt"/>
                        </a:rPr>
                        <a:t>đi</a:t>
                      </a:r>
                      <a:r>
                        <a:rPr lang="en-US" sz="2000" dirty="0">
                          <a:solidFill>
                            <a:schemeClr val="tx1"/>
                          </a:solidFill>
                          <a:effectLst/>
                          <a:latin typeface="+mj-lt"/>
                        </a:rPr>
                        <a:t> </a:t>
                      </a:r>
                      <a:r>
                        <a:rPr lang="en-US" sz="2000" dirty="0" err="1">
                          <a:solidFill>
                            <a:schemeClr val="tx1"/>
                          </a:solidFill>
                          <a:effectLst/>
                          <a:latin typeface="+mj-lt"/>
                        </a:rPr>
                        <a:t>được</a:t>
                      </a:r>
                      <a:endParaRPr lang="en-US" sz="2000" dirty="0">
                        <a:solidFill>
                          <a:schemeClr val="tx1"/>
                        </a:solidFill>
                        <a:effectLst/>
                        <a:latin typeface="+mj-lt"/>
                        <a:ea typeface="Calibri"/>
                        <a:cs typeface="Times New Roman"/>
                      </a:endParaRPr>
                    </a:p>
                  </a:txBody>
                  <a:tcPr marL="68580" marR="68580" marT="0" marB="0"/>
                </a:tc>
                <a:tc>
                  <a:txBody>
                    <a:bodyPr/>
                    <a:lstStyle/>
                    <a:p>
                      <a:pPr algn="ctr">
                        <a:lnSpc>
                          <a:spcPct val="107000"/>
                        </a:lnSpc>
                        <a:spcAft>
                          <a:spcPts val="0"/>
                        </a:spcAft>
                      </a:pPr>
                      <a:r>
                        <a:rPr lang="vi-VN" sz="2000" dirty="0">
                          <a:solidFill>
                            <a:schemeClr val="tx1"/>
                          </a:solidFill>
                          <a:effectLst/>
                          <a:latin typeface="+mj-lt"/>
                        </a:rPr>
                        <a:t> </a:t>
                      </a:r>
                      <a:endParaRPr lang="en-US" sz="2000" dirty="0">
                        <a:solidFill>
                          <a:schemeClr val="tx1"/>
                        </a:solidFill>
                        <a:effectLst/>
                        <a:latin typeface="+mj-lt"/>
                        <a:ea typeface="Calibri"/>
                        <a:cs typeface="Times New Roman"/>
                      </a:endParaRPr>
                    </a:p>
                  </a:txBody>
                  <a:tcPr marL="68580" marR="68580" marT="0" marB="0"/>
                </a:tc>
                <a:tc>
                  <a:txBody>
                    <a:bodyPr/>
                    <a:lstStyle/>
                    <a:p>
                      <a:pPr algn="ctr">
                        <a:lnSpc>
                          <a:spcPct val="107000"/>
                        </a:lnSpc>
                        <a:spcAft>
                          <a:spcPts val="0"/>
                        </a:spcAft>
                      </a:pPr>
                      <a:r>
                        <a:rPr lang="vi-VN" sz="2000" dirty="0">
                          <a:solidFill>
                            <a:schemeClr val="tx1"/>
                          </a:solidFill>
                          <a:effectLst/>
                          <a:latin typeface="+mj-lt"/>
                        </a:rPr>
                        <a:t> </a:t>
                      </a:r>
                      <a:endParaRPr lang="en-US" sz="2000" dirty="0">
                        <a:solidFill>
                          <a:schemeClr val="tx1"/>
                        </a:solidFill>
                        <a:effectLst/>
                        <a:latin typeface="+mj-lt"/>
                        <a:ea typeface="Calibri"/>
                        <a:cs typeface="Times New Roman"/>
                      </a:endParaRPr>
                    </a:p>
                  </a:txBody>
                  <a:tcPr marL="68580" marR="68580" marT="0" marB="0"/>
                </a:tc>
                <a:extLst>
                  <a:ext uri="{0D108BD9-81ED-4DB2-BD59-A6C34878D82A}">
                    <a16:rowId xmlns:a16="http://schemas.microsoft.com/office/drawing/2014/main" val="10001"/>
                  </a:ext>
                </a:extLst>
              </a:tr>
              <a:tr h="427354">
                <a:tc>
                  <a:txBody>
                    <a:bodyPr/>
                    <a:lstStyle/>
                    <a:p>
                      <a:pPr algn="ctr">
                        <a:lnSpc>
                          <a:spcPct val="107000"/>
                        </a:lnSpc>
                        <a:spcAft>
                          <a:spcPts val="0"/>
                        </a:spcAft>
                      </a:pPr>
                      <a:r>
                        <a:rPr lang="en-US" sz="2000">
                          <a:solidFill>
                            <a:schemeClr val="tx1"/>
                          </a:solidFill>
                          <a:effectLst/>
                          <a:latin typeface="+mj-lt"/>
                        </a:rPr>
                        <a:t>Độ dịch chuyển</a:t>
                      </a:r>
                      <a:endParaRPr lang="en-US" sz="2000">
                        <a:solidFill>
                          <a:schemeClr val="tx1"/>
                        </a:solidFill>
                        <a:effectLst/>
                        <a:latin typeface="+mj-lt"/>
                        <a:ea typeface="Calibri"/>
                        <a:cs typeface="Times New Roman"/>
                      </a:endParaRPr>
                    </a:p>
                  </a:txBody>
                  <a:tcPr marL="68580" marR="68580" marT="0" marB="0"/>
                </a:tc>
                <a:tc>
                  <a:txBody>
                    <a:bodyPr/>
                    <a:lstStyle/>
                    <a:p>
                      <a:pPr algn="ctr">
                        <a:lnSpc>
                          <a:spcPct val="107000"/>
                        </a:lnSpc>
                        <a:spcAft>
                          <a:spcPts val="0"/>
                        </a:spcAft>
                      </a:pPr>
                      <a:r>
                        <a:rPr lang="vi-VN" sz="2000" dirty="0">
                          <a:solidFill>
                            <a:schemeClr val="tx1"/>
                          </a:solidFill>
                          <a:effectLst/>
                          <a:latin typeface="+mj-lt"/>
                        </a:rPr>
                        <a:t> </a:t>
                      </a:r>
                      <a:endParaRPr lang="en-US" sz="2000" dirty="0">
                        <a:solidFill>
                          <a:schemeClr val="tx1"/>
                        </a:solidFill>
                        <a:effectLst/>
                        <a:latin typeface="+mj-lt"/>
                        <a:ea typeface="Calibri"/>
                        <a:cs typeface="Times New Roman"/>
                      </a:endParaRPr>
                    </a:p>
                  </a:txBody>
                  <a:tcPr marL="68580" marR="68580" marT="0" marB="0"/>
                </a:tc>
                <a:tc>
                  <a:txBody>
                    <a:bodyPr/>
                    <a:lstStyle/>
                    <a:p>
                      <a:pPr algn="ctr">
                        <a:lnSpc>
                          <a:spcPct val="107000"/>
                        </a:lnSpc>
                        <a:spcAft>
                          <a:spcPts val="0"/>
                        </a:spcAft>
                      </a:pPr>
                      <a:r>
                        <a:rPr lang="vi-VN" sz="2000" dirty="0">
                          <a:solidFill>
                            <a:schemeClr val="tx1"/>
                          </a:solidFill>
                          <a:effectLst/>
                          <a:latin typeface="+mj-lt"/>
                        </a:rPr>
                        <a:t> </a:t>
                      </a:r>
                      <a:endParaRPr lang="en-US" sz="2000" dirty="0">
                        <a:solidFill>
                          <a:schemeClr val="tx1"/>
                        </a:solidFill>
                        <a:effectLst/>
                        <a:latin typeface="+mj-lt"/>
                        <a:ea typeface="Calibri"/>
                        <a:cs typeface="Times New Roman"/>
                      </a:endParaRPr>
                    </a:p>
                  </a:txBody>
                  <a:tcPr marL="68580" marR="68580" marT="0" marB="0"/>
                </a:tc>
                <a:extLst>
                  <a:ext uri="{0D108BD9-81ED-4DB2-BD59-A6C34878D82A}">
                    <a16:rowId xmlns:a16="http://schemas.microsoft.com/office/drawing/2014/main" val="10002"/>
                  </a:ext>
                </a:extLst>
              </a:tr>
            </a:tbl>
          </a:graphicData>
        </a:graphic>
      </p:graphicFrame>
      <p:sp>
        <p:nvSpPr>
          <p:cNvPr id="20" name="Rectangle 19"/>
          <p:cNvSpPr/>
          <p:nvPr/>
        </p:nvSpPr>
        <p:spPr>
          <a:xfrm>
            <a:off x="1226481" y="5796465"/>
            <a:ext cx="4548040" cy="523220"/>
          </a:xfrm>
          <a:prstGeom prst="rect">
            <a:avLst/>
          </a:prstGeom>
        </p:spPr>
        <p:txBody>
          <a:bodyPr wrap="none">
            <a:spAutoFit/>
          </a:bodyPr>
          <a:lstStyle/>
          <a:p>
            <a:r>
              <a:rPr lang="en-US" sz="2800" dirty="0">
                <a:latin typeface="Times New Roman" pitchFamily="18" charset="0"/>
                <a:cs typeface="Times New Roman" pitchFamily="18" charset="0"/>
              </a:rPr>
              <a:t>b</a:t>
            </a:r>
            <a:r>
              <a:rPr lang="en-US" sz="2800" b="1" dirty="0">
                <a:latin typeface="Times New Roman" pitchFamily="18" charset="0"/>
                <a:cs typeface="Times New Roman" pitchFamily="18" charset="0"/>
              </a:rPr>
              <a:t>. </a:t>
            </a:r>
            <a:r>
              <a:rPr lang="en-US" sz="2800" dirty="0">
                <a:latin typeface="Times New Roman" pitchFamily="18" charset="0"/>
                <a:cs typeface="Times New Roman" pitchFamily="18" charset="0"/>
              </a:rPr>
              <a:t>So </a:t>
            </a:r>
            <a:r>
              <a:rPr lang="en-US" sz="2800" dirty="0" err="1">
                <a:latin typeface="Times New Roman" pitchFamily="18" charset="0"/>
                <a:cs typeface="Times New Roman" pitchFamily="18" charset="0"/>
              </a:rPr>
              <a:t>sánh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nhận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xét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quả</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4000495515"/>
      </p:ext>
    </p:extLst>
  </p:cSld>
  <p:clrMapOvr>
    <a:masterClrMapping/>
  </p:clrMapOvr>
  <mc:AlternateContent xmlns:mc="http://schemas.openxmlformats.org/markup-compatibility/2006" xmlns:p14="http://schemas.microsoft.com/office/powerpoint/2010/main">
    <mc:Choice Requires="p14">
      <p:transition spd="slow" p14:dur="1250" advClick="0">
        <p:push dir="u"/>
      </p:transition>
    </mc:Choice>
    <mc:Fallback xmlns="">
      <p:transition spd="slow" advClick="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024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7"/>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135974"/>
            <a:ext cx="2959931" cy="965371"/>
          </a:xfrm>
          <a:prstGeom prst="rect">
            <a:avLst/>
          </a:prstGeom>
        </p:spPr>
      </p:pic>
      <p:sp>
        <p:nvSpPr>
          <p:cNvPr id="4" name="文本框 30"/>
          <p:cNvSpPr txBox="1"/>
          <p:nvPr/>
        </p:nvSpPr>
        <p:spPr>
          <a:xfrm>
            <a:off x="1051500" y="0"/>
            <a:ext cx="5855129" cy="523220"/>
          </a:xfrm>
          <a:prstGeom prst="rect">
            <a:avLst/>
          </a:prstGeom>
          <a:solidFill>
            <a:schemeClr val="accent1">
              <a:lumMod val="20000"/>
              <a:lumOff val="80000"/>
            </a:schemeClr>
          </a:solidFill>
        </p:spPr>
        <p:txBody>
          <a:bodyPr wrap="none" rtlCol="0">
            <a:spAutoFit/>
          </a:bodyPr>
          <a:lstStyle/>
          <a:p>
            <a:r>
              <a:rPr lang="en-US" altLang="zh-CN" sz="2800" b="1" dirty="0">
                <a:solidFill>
                  <a:srgbClr val="7030A0"/>
                </a:solidFill>
                <a:latin typeface="Yeseva One" panose="00000500000000000000" charset="0"/>
                <a:ea typeface="Yeseva One" panose="00000500000000000000" charset="0"/>
                <a:sym typeface="Yeseva One" panose="00000500000000000000" charset="0"/>
              </a:rPr>
              <a:t>IV. TỔNG HỢP ĐỘ DỊCH CHUYỂN</a:t>
            </a:r>
            <a:endParaRPr lang="zh-CN" altLang="en-US" sz="2800" b="1" dirty="0">
              <a:solidFill>
                <a:srgbClr val="7030A0"/>
              </a:solidFill>
              <a:latin typeface="Yeseva One" panose="00000500000000000000" charset="0"/>
              <a:ea typeface="Yeseva One" panose="00000500000000000000" charset="0"/>
              <a:sym typeface="Yeseva One" panose="00000500000000000000" charset="0"/>
            </a:endParaRPr>
          </a:p>
        </p:txBody>
      </p:sp>
      <p:pic>
        <p:nvPicPr>
          <p:cNvPr id="12" name="Picture 2" descr="Bài tập dấu chấm hỏi - Luyện tập về dấu chấm hỏi lớp 2 - VnDoc.com - Hệ  Thống PP BĐS Nghỉ Dưỡng Cao Cấp Địa ốc 5 Sa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375" y="1045911"/>
            <a:ext cx="1140196" cy="963864"/>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3230905" y="522691"/>
            <a:ext cx="3279424" cy="523220"/>
          </a:xfrm>
          <a:prstGeom prst="rect">
            <a:avLst/>
          </a:prstGeom>
        </p:spPr>
        <p:txBody>
          <a:bodyPr wrap="none">
            <a:spAutoFit/>
          </a:bodyPr>
          <a:lstStyle/>
          <a:p>
            <a:r>
              <a:rPr lang="en-US" sz="2800" b="1" dirty="0">
                <a:solidFill>
                  <a:srgbClr val="FF0000"/>
                </a:solidFill>
                <a:latin typeface="Times New Roman" pitchFamily="18" charset="0"/>
                <a:cs typeface="Times New Roman" pitchFamily="18" charset="0"/>
              </a:rPr>
              <a:t>PHIẾU HỌC TẬP 6</a:t>
            </a:r>
            <a:endParaRPr lang="en-US" sz="2800" dirty="0">
              <a:solidFill>
                <a:srgbClr val="FF0000"/>
              </a:solidFill>
              <a:latin typeface="Times New Roman" pitchFamily="18" charset="0"/>
              <a:cs typeface="Times New Roman" pitchFamily="18" charset="0"/>
            </a:endParaRPr>
          </a:p>
        </p:txBody>
      </p:sp>
      <p:pic>
        <p:nvPicPr>
          <p:cNvPr id="102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65955" y="261610"/>
            <a:ext cx="3839618" cy="4153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graphicFrame>
            <p:nvGraphicFramePr>
              <p:cNvPr id="17" name="Table 16"/>
              <p:cNvGraphicFramePr>
                <a:graphicFrameLocks noGrp="1"/>
              </p:cNvGraphicFramePr>
              <p:nvPr>
                <p:extLst>
                  <p:ext uri="{D42A27DB-BD31-4B8C-83A1-F6EECF244321}">
                    <p14:modId xmlns:p14="http://schemas.microsoft.com/office/powerpoint/2010/main" val="1266459224"/>
                  </p:ext>
                </p:extLst>
              </p:nvPr>
            </p:nvGraphicFramePr>
            <p:xfrm>
              <a:off x="453836" y="2238232"/>
              <a:ext cx="7677150" cy="1501256"/>
            </p:xfrm>
            <a:graphic>
              <a:graphicData uri="http://schemas.openxmlformats.org/drawingml/2006/table">
                <a:tbl>
                  <a:tblPr firstRow="1" firstCol="1" bandRow="1">
                    <a:tableStyleId>{5C22544A-7EE6-4342-B048-85BDC9FD1C3A}</a:tableStyleId>
                  </a:tblPr>
                  <a:tblGrid>
                    <a:gridCol w="2558776">
                      <a:extLst>
                        <a:ext uri="{9D8B030D-6E8A-4147-A177-3AD203B41FA5}">
                          <a16:colId xmlns:a16="http://schemas.microsoft.com/office/drawing/2014/main" val="20000"/>
                        </a:ext>
                      </a:extLst>
                    </a:gridCol>
                    <a:gridCol w="2558776">
                      <a:extLst>
                        <a:ext uri="{9D8B030D-6E8A-4147-A177-3AD203B41FA5}">
                          <a16:colId xmlns:a16="http://schemas.microsoft.com/office/drawing/2014/main" val="20001"/>
                        </a:ext>
                      </a:extLst>
                    </a:gridCol>
                    <a:gridCol w="2559598">
                      <a:extLst>
                        <a:ext uri="{9D8B030D-6E8A-4147-A177-3AD203B41FA5}">
                          <a16:colId xmlns:a16="http://schemas.microsoft.com/office/drawing/2014/main" val="20002"/>
                        </a:ext>
                      </a:extLst>
                    </a:gridCol>
                  </a:tblGrid>
                  <a:tr h="427354">
                    <a:tc>
                      <a:txBody>
                        <a:bodyPr/>
                        <a:lstStyle/>
                        <a:p>
                          <a:pPr algn="ctr">
                            <a:lnSpc>
                              <a:spcPct val="107000"/>
                            </a:lnSpc>
                            <a:spcAft>
                              <a:spcPts val="0"/>
                            </a:spcAft>
                          </a:pPr>
                          <a:r>
                            <a:rPr lang="vi-VN" sz="2000" dirty="0">
                              <a:solidFill>
                                <a:schemeClr val="tx1"/>
                              </a:solidFill>
                              <a:effectLst/>
                              <a:latin typeface="+mj-lt"/>
                            </a:rPr>
                            <a:t> </a:t>
                          </a:r>
                          <a:endParaRPr lang="en-US" sz="2000" dirty="0">
                            <a:solidFill>
                              <a:schemeClr val="tx1"/>
                            </a:solidFill>
                            <a:effectLst/>
                            <a:latin typeface="+mj-lt"/>
                            <a:ea typeface="Calibri"/>
                            <a:cs typeface="Times New Roman"/>
                          </a:endParaRPr>
                        </a:p>
                      </a:txBody>
                      <a:tcPr marL="68580" marR="68580" marT="0" marB="0"/>
                    </a:tc>
                    <a:tc>
                      <a:txBody>
                        <a:bodyPr/>
                        <a:lstStyle/>
                        <a:p>
                          <a:pPr algn="ctr">
                            <a:lnSpc>
                              <a:spcPct val="107000"/>
                            </a:lnSpc>
                            <a:spcAft>
                              <a:spcPts val="0"/>
                            </a:spcAft>
                          </a:pPr>
                          <a:r>
                            <a:rPr lang="en-US" sz="2000" dirty="0" err="1">
                              <a:solidFill>
                                <a:schemeClr val="tx1"/>
                              </a:solidFill>
                              <a:effectLst/>
                              <a:latin typeface="+mj-lt"/>
                            </a:rPr>
                            <a:t>Người</a:t>
                          </a:r>
                          <a:r>
                            <a:rPr lang="en-US" sz="2000" dirty="0">
                              <a:solidFill>
                                <a:schemeClr val="tx1"/>
                              </a:solidFill>
                              <a:effectLst/>
                              <a:latin typeface="+mj-lt"/>
                            </a:rPr>
                            <a:t> </a:t>
                          </a:r>
                          <a:r>
                            <a:rPr lang="en-US" sz="2000" dirty="0" err="1">
                              <a:solidFill>
                                <a:schemeClr val="tx1"/>
                              </a:solidFill>
                              <a:effectLst/>
                              <a:latin typeface="+mj-lt"/>
                            </a:rPr>
                            <a:t>thứ</a:t>
                          </a:r>
                          <a:r>
                            <a:rPr lang="en-US" sz="2000" dirty="0">
                              <a:solidFill>
                                <a:schemeClr val="tx1"/>
                              </a:solidFill>
                              <a:effectLst/>
                              <a:latin typeface="+mj-lt"/>
                            </a:rPr>
                            <a:t> </a:t>
                          </a:r>
                          <a:r>
                            <a:rPr lang="en-US" sz="2000" dirty="0" err="1">
                              <a:solidFill>
                                <a:schemeClr val="tx1"/>
                              </a:solidFill>
                              <a:effectLst/>
                              <a:latin typeface="+mj-lt"/>
                            </a:rPr>
                            <a:t>nhất</a:t>
                          </a:r>
                          <a:endParaRPr lang="en-US" sz="2000" dirty="0">
                            <a:solidFill>
                              <a:schemeClr val="tx1"/>
                            </a:solidFill>
                            <a:effectLst/>
                            <a:latin typeface="+mj-lt"/>
                            <a:ea typeface="Calibri"/>
                            <a:cs typeface="Times New Roman"/>
                          </a:endParaRPr>
                        </a:p>
                      </a:txBody>
                      <a:tcPr marL="68580" marR="68580" marT="0" marB="0"/>
                    </a:tc>
                    <a:tc>
                      <a:txBody>
                        <a:bodyPr/>
                        <a:lstStyle/>
                        <a:p>
                          <a:pPr algn="ctr">
                            <a:lnSpc>
                              <a:spcPct val="107000"/>
                            </a:lnSpc>
                            <a:spcAft>
                              <a:spcPts val="0"/>
                            </a:spcAft>
                          </a:pPr>
                          <a:r>
                            <a:rPr lang="en-US" sz="2000">
                              <a:solidFill>
                                <a:schemeClr val="tx1"/>
                              </a:solidFill>
                              <a:effectLst/>
                              <a:latin typeface="+mj-lt"/>
                            </a:rPr>
                            <a:t>Người thứ hai</a:t>
                          </a:r>
                          <a:endParaRPr lang="en-US" sz="2000">
                            <a:solidFill>
                              <a:schemeClr val="tx1"/>
                            </a:solidFill>
                            <a:effectLst/>
                            <a:latin typeface="+mj-lt"/>
                            <a:ea typeface="Calibri"/>
                            <a:cs typeface="Times New Roman"/>
                          </a:endParaRPr>
                        </a:p>
                      </a:txBody>
                      <a:tcPr marL="68580" marR="68580" marT="0" marB="0"/>
                    </a:tc>
                    <a:extLst>
                      <a:ext uri="{0D108BD9-81ED-4DB2-BD59-A6C34878D82A}">
                        <a16:rowId xmlns:a16="http://schemas.microsoft.com/office/drawing/2014/main" val="10000"/>
                      </a:ext>
                    </a:extLst>
                  </a:tr>
                  <a:tr h="646548">
                    <a:tc>
                      <a:txBody>
                        <a:bodyPr/>
                        <a:lstStyle/>
                        <a:p>
                          <a:pPr algn="ctr">
                            <a:lnSpc>
                              <a:spcPct val="107000"/>
                            </a:lnSpc>
                            <a:spcAft>
                              <a:spcPts val="0"/>
                            </a:spcAft>
                          </a:pPr>
                          <a:r>
                            <a:rPr lang="en-US" sz="2000" dirty="0" err="1">
                              <a:solidFill>
                                <a:schemeClr val="tx1"/>
                              </a:solidFill>
                              <a:effectLst/>
                              <a:latin typeface="+mj-lt"/>
                            </a:rPr>
                            <a:t>Quãng</a:t>
                          </a:r>
                          <a:r>
                            <a:rPr lang="en-US" sz="2000" dirty="0">
                              <a:solidFill>
                                <a:schemeClr val="tx1"/>
                              </a:solidFill>
                              <a:effectLst/>
                              <a:latin typeface="+mj-lt"/>
                            </a:rPr>
                            <a:t> </a:t>
                          </a:r>
                          <a:r>
                            <a:rPr lang="en-US" sz="2000" dirty="0" err="1">
                              <a:solidFill>
                                <a:schemeClr val="tx1"/>
                              </a:solidFill>
                              <a:effectLst/>
                              <a:latin typeface="+mj-lt"/>
                              <a:cs typeface="Times New Roman" pitchFamily="18" charset="0"/>
                            </a:rPr>
                            <a:t>đường</a:t>
                          </a:r>
                          <a:r>
                            <a:rPr lang="en-US" sz="2000" dirty="0">
                              <a:solidFill>
                                <a:schemeClr val="tx1"/>
                              </a:solidFill>
                              <a:effectLst/>
                              <a:latin typeface="+mj-lt"/>
                            </a:rPr>
                            <a:t> </a:t>
                          </a:r>
                          <a:r>
                            <a:rPr lang="en-US" sz="2000" dirty="0" err="1">
                              <a:solidFill>
                                <a:schemeClr val="tx1"/>
                              </a:solidFill>
                              <a:effectLst/>
                              <a:latin typeface="+mj-lt"/>
                            </a:rPr>
                            <a:t>đi</a:t>
                          </a:r>
                          <a:r>
                            <a:rPr lang="en-US" sz="2000" dirty="0">
                              <a:solidFill>
                                <a:schemeClr val="tx1"/>
                              </a:solidFill>
                              <a:effectLst/>
                              <a:latin typeface="+mj-lt"/>
                            </a:rPr>
                            <a:t> </a:t>
                          </a:r>
                          <a:r>
                            <a:rPr lang="en-US" sz="2000" dirty="0" err="1">
                              <a:solidFill>
                                <a:schemeClr val="tx1"/>
                              </a:solidFill>
                              <a:effectLst/>
                              <a:latin typeface="+mj-lt"/>
                            </a:rPr>
                            <a:t>được</a:t>
                          </a:r>
                          <a:endParaRPr lang="en-US" sz="2000" dirty="0">
                            <a:solidFill>
                              <a:schemeClr val="tx1"/>
                            </a:solidFill>
                            <a:effectLst/>
                            <a:latin typeface="+mj-lt"/>
                            <a:ea typeface="Calibri"/>
                            <a:cs typeface="Times New Roman"/>
                          </a:endParaRPr>
                        </a:p>
                      </a:txBody>
                      <a:tcPr marL="68580" marR="68580" marT="0" marB="0"/>
                    </a:tc>
                    <a:tc>
                      <a:txBody>
                        <a:bodyPr/>
                        <a:lstStyle/>
                        <a:p>
                          <a:pPr algn="ctr">
                            <a:lnSpc>
                              <a:spcPct val="107000"/>
                            </a:lnSpc>
                            <a:spcAft>
                              <a:spcPts val="0"/>
                            </a:spcAft>
                          </a:pPr>
                          <a14:m>
                            <m:oMath xmlns:m="http://schemas.openxmlformats.org/officeDocument/2006/math">
                              <m:sSub>
                                <m:sSubPr>
                                  <m:ctrlPr>
                                    <a:rPr lang="en-US" sz="2000" i="1" smtClean="0">
                                      <a:solidFill>
                                        <a:srgbClr val="FF0000"/>
                                      </a:solidFill>
                                      <a:effectLst/>
                                      <a:latin typeface="Cambria Math" panose="02040503050406030204" pitchFamily="18" charset="0"/>
                                    </a:rPr>
                                  </m:ctrlPr>
                                </m:sSubPr>
                                <m:e>
                                  <m:r>
                                    <a:rPr lang="en-US" sz="2000" b="0" i="1" smtClean="0">
                                      <a:solidFill>
                                        <a:srgbClr val="FF0000"/>
                                      </a:solidFill>
                                      <a:effectLst/>
                                      <a:latin typeface="Cambria Math"/>
                                    </a:rPr>
                                    <m:t>𝑠</m:t>
                                  </m:r>
                                </m:e>
                                <m:sub>
                                  <m:r>
                                    <a:rPr lang="en-US" sz="2000" b="0" i="1" smtClean="0">
                                      <a:solidFill>
                                        <a:srgbClr val="FF0000"/>
                                      </a:solidFill>
                                      <a:effectLst/>
                                      <a:latin typeface="Cambria Math"/>
                                    </a:rPr>
                                    <m:t>1</m:t>
                                  </m:r>
                                </m:sub>
                              </m:sSub>
                              <m:r>
                                <a:rPr lang="en-US" sz="2000" b="0" i="1" smtClean="0">
                                  <a:solidFill>
                                    <a:srgbClr val="FF0000"/>
                                  </a:solidFill>
                                  <a:effectLst/>
                                  <a:latin typeface="Cambria Math"/>
                                </a:rPr>
                                <m:t>= </m:t>
                              </m:r>
                            </m:oMath>
                          </a14:m>
                          <a:r>
                            <a:rPr lang="en-US" sz="2000" dirty="0">
                              <a:solidFill>
                                <a:srgbClr val="FF0000"/>
                              </a:solidFill>
                              <a:effectLst/>
                              <a:latin typeface="+mj-lt"/>
                            </a:rPr>
                            <a:t>8km</a:t>
                          </a:r>
                          <a:r>
                            <a:rPr lang="vi-VN" sz="2000" dirty="0">
                              <a:solidFill>
                                <a:srgbClr val="FF0000"/>
                              </a:solidFill>
                              <a:effectLst/>
                              <a:latin typeface="+mj-lt"/>
                            </a:rPr>
                            <a:t> </a:t>
                          </a:r>
                          <a:endParaRPr lang="en-US" sz="2000" dirty="0">
                            <a:solidFill>
                              <a:srgbClr val="FF0000"/>
                            </a:solidFill>
                            <a:effectLst/>
                            <a:latin typeface="+mj-lt"/>
                            <a:ea typeface="Calibri"/>
                            <a:cs typeface="Times New Roman"/>
                          </a:endParaRPr>
                        </a:p>
                      </a:txBody>
                      <a:tcPr marL="68580" marR="68580" marT="0" marB="0"/>
                    </a:tc>
                    <a:tc>
                      <a:txBody>
                        <a:bodyPr/>
                        <a:lstStyle/>
                        <a:p>
                          <a:pPr algn="ctr">
                            <a:lnSpc>
                              <a:spcPct val="107000"/>
                            </a:lnSpc>
                            <a:spcAft>
                              <a:spcPts val="0"/>
                            </a:spcAft>
                          </a:pPr>
                          <a14:m>
                            <m:oMath xmlns:m="http://schemas.openxmlformats.org/officeDocument/2006/math">
                              <m:sSub>
                                <m:sSubPr>
                                  <m:ctrlPr>
                                    <a:rPr lang="en-US" sz="2000" i="1" smtClean="0">
                                      <a:solidFill>
                                        <a:srgbClr val="FF0000"/>
                                      </a:solidFill>
                                      <a:effectLst/>
                                      <a:latin typeface="Cambria Math" panose="02040503050406030204" pitchFamily="18" charset="0"/>
                                    </a:rPr>
                                  </m:ctrlPr>
                                </m:sSubPr>
                                <m:e>
                                  <m:r>
                                    <a:rPr lang="en-US" sz="2000" b="0" i="1" smtClean="0">
                                      <a:solidFill>
                                        <a:srgbClr val="FF0000"/>
                                      </a:solidFill>
                                      <a:effectLst/>
                                      <a:latin typeface="Cambria Math"/>
                                    </a:rPr>
                                    <m:t>𝑠</m:t>
                                  </m:r>
                                </m:e>
                                <m:sub>
                                  <m:r>
                                    <a:rPr lang="en-US" sz="2000" b="0" i="1" smtClean="0">
                                      <a:solidFill>
                                        <a:srgbClr val="FF0000"/>
                                      </a:solidFill>
                                      <a:effectLst/>
                                      <a:latin typeface="Cambria Math"/>
                                    </a:rPr>
                                    <m:t>2</m:t>
                                  </m:r>
                                </m:sub>
                              </m:sSub>
                              <m:r>
                                <a:rPr lang="en-US" sz="2000" b="0" i="1" smtClean="0">
                                  <a:solidFill>
                                    <a:srgbClr val="FF0000"/>
                                  </a:solidFill>
                                  <a:effectLst/>
                                  <a:latin typeface="Cambria Math"/>
                                </a:rPr>
                                <m:t>= </m:t>
                              </m:r>
                            </m:oMath>
                          </a14:m>
                          <a:r>
                            <a:rPr lang="en-US" sz="2000" dirty="0">
                              <a:solidFill>
                                <a:srgbClr val="FF0000"/>
                              </a:solidFill>
                              <a:effectLst/>
                              <a:latin typeface="+mj-lt"/>
                            </a:rPr>
                            <a:t>5,7km</a:t>
                          </a:r>
                          <a:r>
                            <a:rPr lang="vi-VN" sz="2000" dirty="0">
                              <a:solidFill>
                                <a:srgbClr val="FF0000"/>
                              </a:solidFill>
                              <a:effectLst/>
                              <a:latin typeface="+mj-lt"/>
                            </a:rPr>
                            <a:t> </a:t>
                          </a:r>
                          <a:endParaRPr lang="en-US" sz="2000" dirty="0">
                            <a:solidFill>
                              <a:srgbClr val="FF0000"/>
                            </a:solidFill>
                            <a:effectLst/>
                            <a:latin typeface="+mj-lt"/>
                            <a:ea typeface="Calibri"/>
                            <a:cs typeface="Times New Roman"/>
                          </a:endParaRPr>
                        </a:p>
                      </a:txBody>
                      <a:tcPr marL="68580" marR="68580" marT="0" marB="0"/>
                    </a:tc>
                    <a:extLst>
                      <a:ext uri="{0D108BD9-81ED-4DB2-BD59-A6C34878D82A}">
                        <a16:rowId xmlns:a16="http://schemas.microsoft.com/office/drawing/2014/main" val="10001"/>
                      </a:ext>
                    </a:extLst>
                  </a:tr>
                  <a:tr h="427354">
                    <a:tc>
                      <a:txBody>
                        <a:bodyPr/>
                        <a:lstStyle/>
                        <a:p>
                          <a:pPr algn="ctr">
                            <a:lnSpc>
                              <a:spcPct val="107000"/>
                            </a:lnSpc>
                            <a:spcAft>
                              <a:spcPts val="0"/>
                            </a:spcAft>
                          </a:pPr>
                          <a:r>
                            <a:rPr lang="en-US" sz="2000">
                              <a:solidFill>
                                <a:schemeClr val="tx1"/>
                              </a:solidFill>
                              <a:effectLst/>
                              <a:latin typeface="+mj-lt"/>
                            </a:rPr>
                            <a:t>Độ dịch chuyển</a:t>
                          </a:r>
                          <a:endParaRPr lang="en-US" sz="2000">
                            <a:solidFill>
                              <a:schemeClr val="tx1"/>
                            </a:solidFill>
                            <a:effectLst/>
                            <a:latin typeface="+mj-lt"/>
                            <a:ea typeface="Calibri"/>
                            <a:cs typeface="Times New Roman"/>
                          </a:endParaRPr>
                        </a:p>
                      </a:txBody>
                      <a:tcPr marL="68580" marR="68580" marT="0" marB="0"/>
                    </a:tc>
                    <a:tc>
                      <a:txBody>
                        <a:bodyPr/>
                        <a:lstStyle/>
                        <a:p>
                          <a:pPr algn="ctr">
                            <a:lnSpc>
                              <a:spcPct val="107000"/>
                            </a:lnSpc>
                            <a:spcAft>
                              <a:spcPts val="0"/>
                            </a:spcAft>
                          </a:pPr>
                          <a14:m>
                            <m:oMath xmlns:m="http://schemas.openxmlformats.org/officeDocument/2006/math">
                              <m:sSub>
                                <m:sSubPr>
                                  <m:ctrlPr>
                                    <a:rPr lang="en-US" sz="2000" i="1" smtClean="0">
                                      <a:solidFill>
                                        <a:srgbClr val="FF0000"/>
                                      </a:solidFill>
                                      <a:effectLst/>
                                      <a:latin typeface="Cambria Math" panose="02040503050406030204" pitchFamily="18" charset="0"/>
                                    </a:rPr>
                                  </m:ctrlPr>
                                </m:sSubPr>
                                <m:e>
                                  <m:r>
                                    <a:rPr lang="en-US" sz="2000" b="0" i="1" smtClean="0">
                                      <a:solidFill>
                                        <a:srgbClr val="FF0000"/>
                                      </a:solidFill>
                                      <a:effectLst/>
                                      <a:latin typeface="Cambria Math"/>
                                    </a:rPr>
                                    <m:t>𝑑</m:t>
                                  </m:r>
                                </m:e>
                                <m:sub>
                                  <m:r>
                                    <a:rPr lang="en-US" sz="2000" b="0" i="1" smtClean="0">
                                      <a:solidFill>
                                        <a:srgbClr val="FF0000"/>
                                      </a:solidFill>
                                      <a:effectLst/>
                                      <a:latin typeface="Cambria Math"/>
                                    </a:rPr>
                                    <m:t>1</m:t>
                                  </m:r>
                                </m:sub>
                              </m:sSub>
                              <m:r>
                                <a:rPr lang="en-US" sz="2000" b="0" i="1" smtClean="0">
                                  <a:solidFill>
                                    <a:srgbClr val="FF0000"/>
                                  </a:solidFill>
                                  <a:effectLst/>
                                  <a:latin typeface="Cambria Math"/>
                                </a:rPr>
                                <m:t>= </m:t>
                              </m:r>
                            </m:oMath>
                          </a14:m>
                          <a:r>
                            <a:rPr lang="en-US" sz="2000" dirty="0">
                              <a:solidFill>
                                <a:srgbClr val="FF0000"/>
                              </a:solidFill>
                              <a:effectLst/>
                              <a:latin typeface="+mj-lt"/>
                            </a:rPr>
                            <a:t>5,7</a:t>
                          </a:r>
                          <a:r>
                            <a:rPr lang="en-US" sz="2000" baseline="0" dirty="0">
                              <a:solidFill>
                                <a:srgbClr val="FF0000"/>
                              </a:solidFill>
                              <a:effectLst/>
                              <a:latin typeface="+mj-lt"/>
                            </a:rPr>
                            <a:t> km</a:t>
                          </a:r>
                          <a:r>
                            <a:rPr lang="vi-VN" sz="2000" dirty="0">
                              <a:solidFill>
                                <a:srgbClr val="FF0000"/>
                              </a:solidFill>
                              <a:effectLst/>
                              <a:latin typeface="+mj-lt"/>
                            </a:rPr>
                            <a:t> </a:t>
                          </a:r>
                          <a:endParaRPr lang="en-US" sz="2000" dirty="0">
                            <a:solidFill>
                              <a:srgbClr val="FF0000"/>
                            </a:solidFill>
                            <a:effectLst/>
                            <a:latin typeface="+mj-lt"/>
                            <a:ea typeface="Calibri"/>
                            <a:cs typeface="Times New Roman"/>
                          </a:endParaRPr>
                        </a:p>
                      </a:txBody>
                      <a:tcPr marL="68580" marR="68580" marT="0" marB="0"/>
                    </a:tc>
                    <a:tc>
                      <a:txBody>
                        <a:bodyPr/>
                        <a:lstStyle/>
                        <a:p>
                          <a:pPr algn="ctr">
                            <a:lnSpc>
                              <a:spcPct val="107000"/>
                            </a:lnSpc>
                            <a:spcAft>
                              <a:spcPts val="0"/>
                            </a:spcAft>
                          </a:pPr>
                          <a14:m>
                            <m:oMath xmlns:m="http://schemas.openxmlformats.org/officeDocument/2006/math">
                              <m:sSub>
                                <m:sSubPr>
                                  <m:ctrlPr>
                                    <a:rPr lang="en-US" sz="2000" i="1" smtClean="0">
                                      <a:solidFill>
                                        <a:srgbClr val="FF0000"/>
                                      </a:solidFill>
                                      <a:effectLst/>
                                      <a:latin typeface="Cambria Math" panose="02040503050406030204" pitchFamily="18" charset="0"/>
                                    </a:rPr>
                                  </m:ctrlPr>
                                </m:sSubPr>
                                <m:e>
                                  <m:r>
                                    <a:rPr lang="en-US" sz="2000" b="0" i="1" smtClean="0">
                                      <a:solidFill>
                                        <a:srgbClr val="FF0000"/>
                                      </a:solidFill>
                                      <a:effectLst/>
                                      <a:latin typeface="Cambria Math"/>
                                    </a:rPr>
                                    <m:t>𝑑</m:t>
                                  </m:r>
                                </m:e>
                                <m:sub>
                                  <m:r>
                                    <a:rPr lang="en-US" sz="2000" b="0" i="1" smtClean="0">
                                      <a:solidFill>
                                        <a:srgbClr val="FF0000"/>
                                      </a:solidFill>
                                      <a:effectLst/>
                                      <a:latin typeface="Cambria Math"/>
                                    </a:rPr>
                                    <m:t>2</m:t>
                                  </m:r>
                                </m:sub>
                              </m:sSub>
                              <m:r>
                                <a:rPr lang="en-US" sz="2000" b="0" i="1" smtClean="0">
                                  <a:solidFill>
                                    <a:srgbClr val="FF0000"/>
                                  </a:solidFill>
                                  <a:effectLst/>
                                  <a:latin typeface="Cambria Math"/>
                                </a:rPr>
                                <m:t>=5,7 </m:t>
                              </m:r>
                              <m:r>
                                <a:rPr lang="en-US" sz="2000" b="0" i="1" smtClean="0">
                                  <a:solidFill>
                                    <a:srgbClr val="FF0000"/>
                                  </a:solidFill>
                                  <a:effectLst/>
                                  <a:latin typeface="Cambria Math"/>
                                </a:rPr>
                                <m:t>𝑘𝑚</m:t>
                              </m:r>
                              <m:r>
                                <a:rPr lang="en-US" sz="2000" b="0" i="1" smtClean="0">
                                  <a:solidFill>
                                    <a:srgbClr val="FF0000"/>
                                  </a:solidFill>
                                  <a:effectLst/>
                                  <a:latin typeface="Cambria Math"/>
                                </a:rPr>
                                <m:t> </m:t>
                              </m:r>
                            </m:oMath>
                          </a14:m>
                          <a:r>
                            <a:rPr lang="vi-VN" sz="2000" dirty="0">
                              <a:solidFill>
                                <a:srgbClr val="FF0000"/>
                              </a:solidFill>
                              <a:effectLst/>
                              <a:latin typeface="+mj-lt"/>
                            </a:rPr>
                            <a:t> </a:t>
                          </a:r>
                          <a:endParaRPr lang="en-US" sz="2000" dirty="0">
                            <a:solidFill>
                              <a:srgbClr val="FF0000"/>
                            </a:solidFill>
                            <a:effectLst/>
                            <a:latin typeface="+mj-lt"/>
                            <a:ea typeface="Calibri"/>
                            <a:cs typeface="Times New Roman"/>
                          </a:endParaRPr>
                        </a:p>
                      </a:txBody>
                      <a:tcPr marL="68580" marR="68580" marT="0" marB="0"/>
                    </a:tc>
                    <a:extLst>
                      <a:ext uri="{0D108BD9-81ED-4DB2-BD59-A6C34878D82A}">
                        <a16:rowId xmlns:a16="http://schemas.microsoft.com/office/drawing/2014/main" val="10002"/>
                      </a:ext>
                    </a:extLst>
                  </a:tr>
                </a:tbl>
              </a:graphicData>
            </a:graphic>
          </p:graphicFrame>
        </mc:Choice>
        <mc:Fallback xmlns="">
          <p:graphicFrame>
            <p:nvGraphicFramePr>
              <p:cNvPr id="17" name="Table 16"/>
              <p:cNvGraphicFramePr>
                <a:graphicFrameLocks noGrp="1"/>
              </p:cNvGraphicFramePr>
              <p:nvPr>
                <p:extLst>
                  <p:ext uri="{D42A27DB-BD31-4B8C-83A1-F6EECF244321}">
                    <p14:modId xmlns:p14="http://schemas.microsoft.com/office/powerpoint/2010/main" val="1266459224"/>
                  </p:ext>
                </p:extLst>
              </p:nvPr>
            </p:nvGraphicFramePr>
            <p:xfrm>
              <a:off x="453836" y="2238232"/>
              <a:ext cx="7677150" cy="1506980"/>
            </p:xfrm>
            <a:graphic>
              <a:graphicData uri="http://schemas.openxmlformats.org/drawingml/2006/table">
                <a:tbl>
                  <a:tblPr firstRow="1" firstCol="1" bandRow="1">
                    <a:tableStyleId>{5C22544A-7EE6-4342-B048-85BDC9FD1C3A}</a:tableStyleId>
                  </a:tblPr>
                  <a:tblGrid>
                    <a:gridCol w="2558776"/>
                    <a:gridCol w="2558776"/>
                    <a:gridCol w="2559598"/>
                  </a:tblGrid>
                  <a:tr h="427354">
                    <a:tc>
                      <a:txBody>
                        <a:bodyPr/>
                        <a:lstStyle/>
                        <a:p>
                          <a:pPr algn="ctr">
                            <a:lnSpc>
                              <a:spcPct val="107000"/>
                            </a:lnSpc>
                            <a:spcAft>
                              <a:spcPts val="0"/>
                            </a:spcAft>
                          </a:pPr>
                          <a:r>
                            <a:rPr lang="vi-VN" sz="2000" dirty="0">
                              <a:solidFill>
                                <a:schemeClr val="tx1"/>
                              </a:solidFill>
                              <a:effectLst/>
                              <a:latin typeface="+mj-lt"/>
                            </a:rPr>
                            <a:t> </a:t>
                          </a:r>
                          <a:endParaRPr lang="en-US" sz="2000" dirty="0">
                            <a:solidFill>
                              <a:schemeClr val="tx1"/>
                            </a:solidFill>
                            <a:effectLst/>
                            <a:latin typeface="+mj-lt"/>
                            <a:ea typeface="Calibri"/>
                            <a:cs typeface="Times New Roman"/>
                          </a:endParaRPr>
                        </a:p>
                      </a:txBody>
                      <a:tcPr marL="68580" marR="68580" marT="0" marB="0"/>
                    </a:tc>
                    <a:tc>
                      <a:txBody>
                        <a:bodyPr/>
                        <a:lstStyle/>
                        <a:p>
                          <a:pPr algn="ctr">
                            <a:lnSpc>
                              <a:spcPct val="107000"/>
                            </a:lnSpc>
                            <a:spcAft>
                              <a:spcPts val="0"/>
                            </a:spcAft>
                          </a:pPr>
                          <a:r>
                            <a:rPr lang="en-US" sz="2000" dirty="0" err="1">
                              <a:solidFill>
                                <a:schemeClr val="tx1"/>
                              </a:solidFill>
                              <a:effectLst/>
                              <a:latin typeface="+mj-lt"/>
                            </a:rPr>
                            <a:t>Người</a:t>
                          </a:r>
                          <a:r>
                            <a:rPr lang="en-US" sz="2000" dirty="0">
                              <a:solidFill>
                                <a:schemeClr val="tx1"/>
                              </a:solidFill>
                              <a:effectLst/>
                              <a:latin typeface="+mj-lt"/>
                            </a:rPr>
                            <a:t> </a:t>
                          </a:r>
                          <a:r>
                            <a:rPr lang="en-US" sz="2000" dirty="0" err="1">
                              <a:solidFill>
                                <a:schemeClr val="tx1"/>
                              </a:solidFill>
                              <a:effectLst/>
                              <a:latin typeface="+mj-lt"/>
                            </a:rPr>
                            <a:t>thứ</a:t>
                          </a:r>
                          <a:r>
                            <a:rPr lang="en-US" sz="2000" dirty="0">
                              <a:solidFill>
                                <a:schemeClr val="tx1"/>
                              </a:solidFill>
                              <a:effectLst/>
                              <a:latin typeface="+mj-lt"/>
                            </a:rPr>
                            <a:t> </a:t>
                          </a:r>
                          <a:r>
                            <a:rPr lang="en-US" sz="2000" dirty="0" err="1">
                              <a:solidFill>
                                <a:schemeClr val="tx1"/>
                              </a:solidFill>
                              <a:effectLst/>
                              <a:latin typeface="+mj-lt"/>
                            </a:rPr>
                            <a:t>nhất</a:t>
                          </a:r>
                          <a:endParaRPr lang="en-US" sz="2000" dirty="0">
                            <a:solidFill>
                              <a:schemeClr val="tx1"/>
                            </a:solidFill>
                            <a:effectLst/>
                            <a:latin typeface="+mj-lt"/>
                            <a:ea typeface="Calibri"/>
                            <a:cs typeface="Times New Roman"/>
                          </a:endParaRPr>
                        </a:p>
                      </a:txBody>
                      <a:tcPr marL="68580" marR="68580" marT="0" marB="0"/>
                    </a:tc>
                    <a:tc>
                      <a:txBody>
                        <a:bodyPr/>
                        <a:lstStyle/>
                        <a:p>
                          <a:pPr algn="ctr">
                            <a:lnSpc>
                              <a:spcPct val="107000"/>
                            </a:lnSpc>
                            <a:spcAft>
                              <a:spcPts val="0"/>
                            </a:spcAft>
                          </a:pPr>
                          <a:r>
                            <a:rPr lang="en-US" sz="2000">
                              <a:solidFill>
                                <a:schemeClr val="tx1"/>
                              </a:solidFill>
                              <a:effectLst/>
                              <a:latin typeface="+mj-lt"/>
                            </a:rPr>
                            <a:t>Người thứ hai</a:t>
                          </a:r>
                          <a:endParaRPr lang="en-US" sz="2000">
                            <a:solidFill>
                              <a:schemeClr val="tx1"/>
                            </a:solidFill>
                            <a:effectLst/>
                            <a:latin typeface="+mj-lt"/>
                            <a:ea typeface="Calibri"/>
                            <a:cs typeface="Times New Roman"/>
                          </a:endParaRPr>
                        </a:p>
                      </a:txBody>
                      <a:tcPr marL="68580" marR="68580" marT="0" marB="0"/>
                    </a:tc>
                  </a:tr>
                  <a:tr h="652272">
                    <a:tc>
                      <a:txBody>
                        <a:bodyPr/>
                        <a:lstStyle/>
                        <a:p>
                          <a:pPr algn="ctr">
                            <a:lnSpc>
                              <a:spcPct val="107000"/>
                            </a:lnSpc>
                            <a:spcAft>
                              <a:spcPts val="0"/>
                            </a:spcAft>
                          </a:pPr>
                          <a:r>
                            <a:rPr lang="en-US" sz="2000" dirty="0" err="1">
                              <a:solidFill>
                                <a:schemeClr val="tx1"/>
                              </a:solidFill>
                              <a:effectLst/>
                              <a:latin typeface="+mj-lt"/>
                            </a:rPr>
                            <a:t>Quãng</a:t>
                          </a:r>
                          <a:r>
                            <a:rPr lang="en-US" sz="2000" dirty="0">
                              <a:solidFill>
                                <a:schemeClr val="tx1"/>
                              </a:solidFill>
                              <a:effectLst/>
                              <a:latin typeface="+mj-lt"/>
                            </a:rPr>
                            <a:t> </a:t>
                          </a:r>
                          <a:r>
                            <a:rPr lang="en-US" sz="2000" dirty="0" err="1">
                              <a:solidFill>
                                <a:schemeClr val="tx1"/>
                              </a:solidFill>
                              <a:effectLst/>
                              <a:latin typeface="+mj-lt"/>
                              <a:cs typeface="Times New Roman" pitchFamily="18" charset="0"/>
                            </a:rPr>
                            <a:t>đường</a:t>
                          </a:r>
                          <a:r>
                            <a:rPr lang="en-US" sz="2000" dirty="0">
                              <a:solidFill>
                                <a:schemeClr val="tx1"/>
                              </a:solidFill>
                              <a:effectLst/>
                              <a:latin typeface="+mj-lt"/>
                            </a:rPr>
                            <a:t> </a:t>
                          </a:r>
                          <a:r>
                            <a:rPr lang="en-US" sz="2000" dirty="0" err="1">
                              <a:solidFill>
                                <a:schemeClr val="tx1"/>
                              </a:solidFill>
                              <a:effectLst/>
                              <a:latin typeface="+mj-lt"/>
                            </a:rPr>
                            <a:t>đi</a:t>
                          </a:r>
                          <a:r>
                            <a:rPr lang="en-US" sz="2000" dirty="0">
                              <a:solidFill>
                                <a:schemeClr val="tx1"/>
                              </a:solidFill>
                              <a:effectLst/>
                              <a:latin typeface="+mj-lt"/>
                            </a:rPr>
                            <a:t> </a:t>
                          </a:r>
                          <a:r>
                            <a:rPr lang="en-US" sz="2000" dirty="0" err="1">
                              <a:solidFill>
                                <a:schemeClr val="tx1"/>
                              </a:solidFill>
                              <a:effectLst/>
                              <a:latin typeface="+mj-lt"/>
                            </a:rPr>
                            <a:t>được</a:t>
                          </a:r>
                          <a:endParaRPr lang="en-US" sz="2000" dirty="0">
                            <a:solidFill>
                              <a:schemeClr val="tx1"/>
                            </a:solidFill>
                            <a:effectLst/>
                            <a:latin typeface="+mj-lt"/>
                            <a:ea typeface="Calibri"/>
                            <a:cs typeface="Times New Roman"/>
                          </a:endParaRPr>
                        </a:p>
                      </a:txBody>
                      <a:tcPr marL="68580" marR="68580" marT="0" marB="0"/>
                    </a:tc>
                    <a:tc>
                      <a:txBody>
                        <a:bodyPr/>
                        <a:lstStyle/>
                        <a:p>
                          <a:endParaRPr lang="en-US"/>
                        </a:p>
                      </a:txBody>
                      <a:tcPr marL="68580" marR="68580" marT="0" marB="0">
                        <a:blipFill rotWithShape="1">
                          <a:blip r:embed="rId5"/>
                          <a:stretch>
                            <a:fillRect l="-100000" t="-76636" r="-100000" b="-71028"/>
                          </a:stretch>
                        </a:blipFill>
                      </a:tcPr>
                    </a:tc>
                    <a:tc>
                      <a:txBody>
                        <a:bodyPr/>
                        <a:lstStyle/>
                        <a:p>
                          <a:endParaRPr lang="en-US"/>
                        </a:p>
                      </a:txBody>
                      <a:tcPr marL="68580" marR="68580" marT="0" marB="0">
                        <a:blipFill rotWithShape="1">
                          <a:blip r:embed="rId5"/>
                          <a:stretch>
                            <a:fillRect l="-200000" t="-76636" b="-71028"/>
                          </a:stretch>
                        </a:blipFill>
                      </a:tcPr>
                    </a:tc>
                  </a:tr>
                  <a:tr h="427354">
                    <a:tc>
                      <a:txBody>
                        <a:bodyPr/>
                        <a:lstStyle/>
                        <a:p>
                          <a:pPr algn="ctr">
                            <a:lnSpc>
                              <a:spcPct val="107000"/>
                            </a:lnSpc>
                            <a:spcAft>
                              <a:spcPts val="0"/>
                            </a:spcAft>
                          </a:pPr>
                          <a:r>
                            <a:rPr lang="en-US" sz="2000">
                              <a:solidFill>
                                <a:schemeClr val="tx1"/>
                              </a:solidFill>
                              <a:effectLst/>
                              <a:latin typeface="+mj-lt"/>
                            </a:rPr>
                            <a:t>Độ dịch chuyển</a:t>
                          </a:r>
                          <a:endParaRPr lang="en-US" sz="2000">
                            <a:solidFill>
                              <a:schemeClr val="tx1"/>
                            </a:solidFill>
                            <a:effectLst/>
                            <a:latin typeface="+mj-lt"/>
                            <a:ea typeface="Calibri"/>
                            <a:cs typeface="Times New Roman"/>
                          </a:endParaRPr>
                        </a:p>
                      </a:txBody>
                      <a:tcPr marL="68580" marR="68580" marT="0" marB="0"/>
                    </a:tc>
                    <a:tc>
                      <a:txBody>
                        <a:bodyPr/>
                        <a:lstStyle/>
                        <a:p>
                          <a:endParaRPr lang="en-US"/>
                        </a:p>
                      </a:txBody>
                      <a:tcPr marL="68580" marR="68580" marT="0" marB="0">
                        <a:blipFill rotWithShape="1">
                          <a:blip r:embed="rId5"/>
                          <a:stretch>
                            <a:fillRect l="-100000" t="-270000" r="-100000" b="-8571"/>
                          </a:stretch>
                        </a:blipFill>
                      </a:tcPr>
                    </a:tc>
                    <a:tc>
                      <a:txBody>
                        <a:bodyPr/>
                        <a:lstStyle/>
                        <a:p>
                          <a:endParaRPr lang="en-US"/>
                        </a:p>
                      </a:txBody>
                      <a:tcPr marL="68580" marR="68580" marT="0" marB="0">
                        <a:blipFill rotWithShape="1">
                          <a:blip r:embed="rId5"/>
                          <a:stretch>
                            <a:fillRect l="-200000" t="-270000" b="-8571"/>
                          </a:stretch>
                        </a:blipFill>
                      </a:tcPr>
                    </a:tc>
                  </a:tr>
                </a:tbl>
              </a:graphicData>
            </a:graphic>
          </p:graphicFrame>
        </mc:Fallback>
      </mc:AlternateContent>
      <p:sp>
        <p:nvSpPr>
          <p:cNvPr id="20" name="Rectangle 19"/>
          <p:cNvSpPr/>
          <p:nvPr/>
        </p:nvSpPr>
        <p:spPr>
          <a:xfrm>
            <a:off x="817041" y="4254241"/>
            <a:ext cx="4548040" cy="523220"/>
          </a:xfrm>
          <a:prstGeom prst="rect">
            <a:avLst/>
          </a:prstGeom>
        </p:spPr>
        <p:txBody>
          <a:bodyPr wrap="none">
            <a:spAutoFit/>
          </a:bodyPr>
          <a:lstStyle/>
          <a:p>
            <a:r>
              <a:rPr lang="en-US" sz="2800" dirty="0">
                <a:solidFill>
                  <a:srgbClr val="0070C0"/>
                </a:solidFill>
                <a:latin typeface="Times New Roman" pitchFamily="18" charset="0"/>
                <a:cs typeface="Times New Roman" pitchFamily="18" charset="0"/>
              </a:rPr>
              <a:t>b</a:t>
            </a:r>
            <a:r>
              <a:rPr lang="en-US" sz="2800" b="1" dirty="0">
                <a:solidFill>
                  <a:srgbClr val="0070C0"/>
                </a:solidFill>
                <a:latin typeface="Times New Roman" pitchFamily="18" charset="0"/>
                <a:cs typeface="Times New Roman" pitchFamily="18" charset="0"/>
              </a:rPr>
              <a:t>. </a:t>
            </a:r>
            <a:r>
              <a:rPr lang="en-US" sz="2800" dirty="0">
                <a:solidFill>
                  <a:srgbClr val="0070C0"/>
                </a:solidFill>
                <a:latin typeface="Times New Roman" pitchFamily="18" charset="0"/>
                <a:cs typeface="Times New Roman" pitchFamily="18" charset="0"/>
              </a:rPr>
              <a:t>So </a:t>
            </a:r>
            <a:r>
              <a:rPr lang="en-US" sz="2800" dirty="0" err="1">
                <a:solidFill>
                  <a:srgbClr val="0070C0"/>
                </a:solidFill>
                <a:latin typeface="Times New Roman" pitchFamily="18" charset="0"/>
                <a:cs typeface="Times New Roman" pitchFamily="18" charset="0"/>
              </a:rPr>
              <a:t>sánh</a:t>
            </a:r>
            <a:r>
              <a:rPr lang="en-US" sz="2800" dirty="0">
                <a:solidFill>
                  <a:srgbClr val="0070C0"/>
                </a:solidFill>
                <a:latin typeface="Times New Roman" pitchFamily="18" charset="0"/>
                <a:cs typeface="Times New Roman" pitchFamily="18" charset="0"/>
              </a:rPr>
              <a:t> </a:t>
            </a:r>
            <a:r>
              <a:rPr lang="en-US" sz="2800" dirty="0" err="1">
                <a:solidFill>
                  <a:srgbClr val="0070C0"/>
                </a:solidFill>
                <a:latin typeface="Times New Roman" pitchFamily="18" charset="0"/>
                <a:cs typeface="Times New Roman" pitchFamily="18" charset="0"/>
              </a:rPr>
              <a:t>và</a:t>
            </a:r>
            <a:r>
              <a:rPr lang="en-US" sz="2800" dirty="0">
                <a:solidFill>
                  <a:srgbClr val="0070C0"/>
                </a:solidFill>
                <a:latin typeface="Times New Roman" pitchFamily="18" charset="0"/>
                <a:cs typeface="Times New Roman" pitchFamily="18" charset="0"/>
              </a:rPr>
              <a:t> </a:t>
            </a:r>
            <a:r>
              <a:rPr lang="en-US" sz="2800" dirty="0" err="1">
                <a:solidFill>
                  <a:srgbClr val="0070C0"/>
                </a:solidFill>
                <a:latin typeface="Times New Roman" pitchFamily="18" charset="0"/>
                <a:cs typeface="Times New Roman" pitchFamily="18" charset="0"/>
              </a:rPr>
              <a:t>nhận</a:t>
            </a:r>
            <a:r>
              <a:rPr lang="en-US" sz="2800" dirty="0">
                <a:solidFill>
                  <a:srgbClr val="0070C0"/>
                </a:solidFill>
                <a:latin typeface="Times New Roman" pitchFamily="18" charset="0"/>
                <a:cs typeface="Times New Roman" pitchFamily="18" charset="0"/>
              </a:rPr>
              <a:t> </a:t>
            </a:r>
            <a:r>
              <a:rPr lang="en-US" sz="2800" dirty="0" err="1">
                <a:solidFill>
                  <a:srgbClr val="0070C0"/>
                </a:solidFill>
                <a:latin typeface="Times New Roman" pitchFamily="18" charset="0"/>
                <a:cs typeface="Times New Roman" pitchFamily="18" charset="0"/>
              </a:rPr>
              <a:t>xét</a:t>
            </a:r>
            <a:r>
              <a:rPr lang="en-US" sz="2800" dirty="0">
                <a:solidFill>
                  <a:srgbClr val="0070C0"/>
                </a:solidFill>
                <a:latin typeface="Times New Roman" pitchFamily="18" charset="0"/>
                <a:cs typeface="Times New Roman" pitchFamily="18" charset="0"/>
              </a:rPr>
              <a:t> </a:t>
            </a:r>
            <a:r>
              <a:rPr lang="en-US" sz="2800" dirty="0" err="1">
                <a:solidFill>
                  <a:srgbClr val="0070C0"/>
                </a:solidFill>
                <a:latin typeface="Times New Roman" pitchFamily="18" charset="0"/>
                <a:cs typeface="Times New Roman" pitchFamily="18" charset="0"/>
              </a:rPr>
              <a:t>kết</a:t>
            </a:r>
            <a:r>
              <a:rPr lang="en-US" sz="2800" dirty="0">
                <a:solidFill>
                  <a:srgbClr val="0070C0"/>
                </a:solidFill>
                <a:latin typeface="Times New Roman" pitchFamily="18" charset="0"/>
                <a:cs typeface="Times New Roman" pitchFamily="18" charset="0"/>
              </a:rPr>
              <a:t> </a:t>
            </a:r>
            <a:r>
              <a:rPr lang="en-US" sz="2800" dirty="0" err="1">
                <a:solidFill>
                  <a:srgbClr val="0070C0"/>
                </a:solidFill>
                <a:latin typeface="Times New Roman" pitchFamily="18" charset="0"/>
                <a:cs typeface="Times New Roman" pitchFamily="18" charset="0"/>
              </a:rPr>
              <a:t>quả</a:t>
            </a:r>
            <a:endParaRPr lang="en-US" sz="2800" dirty="0">
              <a:solidFill>
                <a:srgbClr val="0070C0"/>
              </a:solidFill>
              <a:latin typeface="Times New Roman" pitchFamily="18" charset="0"/>
              <a:cs typeface="Times New Roman" pitchFamily="18" charset="0"/>
            </a:endParaRPr>
          </a:p>
        </p:txBody>
      </p:sp>
      <p:sp>
        <p:nvSpPr>
          <p:cNvPr id="10" name="Rectangle 9"/>
          <p:cNvSpPr/>
          <p:nvPr/>
        </p:nvSpPr>
        <p:spPr>
          <a:xfrm>
            <a:off x="921517" y="4929861"/>
            <a:ext cx="8613255" cy="523220"/>
          </a:xfrm>
          <a:prstGeom prst="rect">
            <a:avLst/>
          </a:prstGeom>
        </p:spPr>
        <p:txBody>
          <a:bodyPr wrap="none">
            <a:spAutoFit/>
          </a:bodyPr>
          <a:lstStyle/>
          <a:p>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thứ</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thứ</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hai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cùng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dịch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chuyển</a:t>
            </a:r>
            <a:endParaRPr lang="en-US" sz="2800" dirty="0">
              <a:latin typeface="Times New Roman" pitchFamily="18" charset="0"/>
              <a:cs typeface="Times New Roman" pitchFamily="18" charset="0"/>
            </a:endParaRPr>
          </a:p>
        </p:txBody>
      </p:sp>
      <p:sp>
        <p:nvSpPr>
          <p:cNvPr id="11" name="Rectangle 10"/>
          <p:cNvSpPr/>
          <p:nvPr/>
        </p:nvSpPr>
        <p:spPr>
          <a:xfrm>
            <a:off x="882845" y="5450757"/>
            <a:ext cx="8449749" cy="523220"/>
          </a:xfrm>
          <a:prstGeom prst="rect">
            <a:avLst/>
          </a:prstGeom>
        </p:spPr>
        <p:txBody>
          <a:bodyPr wrap="none">
            <a:spAutoFit/>
          </a:bodyPr>
          <a:lstStyle/>
          <a:p>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thứ</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quãng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đường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dài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thứ</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hai</a:t>
            </a:r>
            <a:r>
              <a:rPr lang="en-US" sz="2800" dirty="0">
                <a:latin typeface="Times New Roman" pitchFamily="18" charset="0"/>
                <a:cs typeface="Times New Roman" pitchFamily="18" charset="0"/>
              </a:rPr>
              <a:t>.</a:t>
            </a:r>
          </a:p>
        </p:txBody>
      </p:sp>
    </p:spTree>
    <p:extLst>
      <p:ext uri="{BB962C8B-B14F-4D97-AF65-F5344CB8AC3E}">
        <p14:creationId xmlns:p14="http://schemas.microsoft.com/office/powerpoint/2010/main" val="2207926482"/>
      </p:ext>
    </p:extLst>
  </p:cSld>
  <p:clrMapOvr>
    <a:masterClrMapping/>
  </p:clrMapOvr>
  <mc:AlternateContent xmlns:mc="http://schemas.openxmlformats.org/markup-compatibility/2006" xmlns:p14="http://schemas.microsoft.com/office/powerpoint/2010/main">
    <mc:Choice Requires="p14">
      <p:transition spd="slow" p14:dur="1250" advClick="0">
        <p:push dir="u"/>
      </p:transition>
    </mc:Choice>
    <mc:Fallback xmlns="">
      <p:transition spd="slow" advClick="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0"/>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0"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3555" y="678555"/>
            <a:ext cx="9143850" cy="523220"/>
          </a:xfrm>
          <a:prstGeom prst="rect">
            <a:avLst/>
          </a:prstGeom>
        </p:spPr>
        <p:txBody>
          <a:bodyPr wrap="none">
            <a:spAutoFit/>
          </a:bodyPr>
          <a:lstStyle/>
          <a:p>
            <a:r>
              <a:rPr lang="de-DE" sz="2800" dirty="0">
                <a:solidFill>
                  <a:srgbClr val="000000"/>
                </a:solidFill>
                <a:latin typeface="Times New Roman"/>
                <a:ea typeface="Calibri"/>
              </a:rPr>
              <a:t>- Có thể sử dụng phép cộng vecto để tổng hợp độ dịch chuyển</a:t>
            </a:r>
            <a:r>
              <a:rPr lang="de-DE" dirty="0">
                <a:solidFill>
                  <a:srgbClr val="000000"/>
                </a:solidFill>
                <a:latin typeface="Times New Roman"/>
                <a:ea typeface="Calibri"/>
              </a:rPr>
              <a:t>.</a:t>
            </a:r>
            <a:endParaRPr lang="en-US" dirty="0"/>
          </a:p>
        </p:txBody>
      </p:sp>
      <p:sp>
        <p:nvSpPr>
          <p:cNvPr id="3" name="文本框 30"/>
          <p:cNvSpPr txBox="1"/>
          <p:nvPr/>
        </p:nvSpPr>
        <p:spPr>
          <a:xfrm>
            <a:off x="1051500" y="0"/>
            <a:ext cx="5855129" cy="523220"/>
          </a:xfrm>
          <a:prstGeom prst="rect">
            <a:avLst/>
          </a:prstGeom>
          <a:solidFill>
            <a:schemeClr val="accent1">
              <a:lumMod val="20000"/>
              <a:lumOff val="80000"/>
            </a:schemeClr>
          </a:solidFill>
        </p:spPr>
        <p:txBody>
          <a:bodyPr wrap="none" rtlCol="0">
            <a:spAutoFit/>
          </a:bodyPr>
          <a:lstStyle/>
          <a:p>
            <a:r>
              <a:rPr lang="en-US" altLang="zh-CN" sz="2800" b="1" dirty="0">
                <a:solidFill>
                  <a:srgbClr val="7030A0"/>
                </a:solidFill>
                <a:latin typeface="Yeseva One" panose="00000500000000000000" charset="0"/>
                <a:ea typeface="Yeseva One" panose="00000500000000000000" charset="0"/>
                <a:sym typeface="Yeseva One" panose="00000500000000000000" charset="0"/>
              </a:rPr>
              <a:t>IV. TỔNG HỢP ĐỘ DỊCH CHUYỂN</a:t>
            </a:r>
            <a:endParaRPr lang="zh-CN" altLang="en-US" sz="2800" b="1" dirty="0">
              <a:solidFill>
                <a:srgbClr val="7030A0"/>
              </a:solidFill>
              <a:latin typeface="Yeseva One" panose="00000500000000000000" charset="0"/>
              <a:ea typeface="Yeseva One" panose="00000500000000000000" charset="0"/>
              <a:sym typeface="Yeseva One" panose="00000500000000000000" charset="0"/>
            </a:endParaRPr>
          </a:p>
        </p:txBody>
      </p:sp>
    </p:spTree>
    <p:extLst>
      <p:ext uri="{BB962C8B-B14F-4D97-AF65-F5344CB8AC3E}">
        <p14:creationId xmlns:p14="http://schemas.microsoft.com/office/powerpoint/2010/main" val="310970584"/>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414180" y="241828"/>
            <a:ext cx="2787943" cy="769441"/>
          </a:xfrm>
          <a:prstGeom prst="rect">
            <a:avLst/>
          </a:prstGeom>
        </p:spPr>
        <p:txBody>
          <a:bodyPr wrap="none">
            <a:spAutoFit/>
          </a:bodyPr>
          <a:lstStyle/>
          <a:p>
            <a:r>
              <a:rPr lang="en-US" sz="4400" b="1" dirty="0" err="1">
                <a:solidFill>
                  <a:srgbClr val="FF0000"/>
                </a:solidFill>
                <a:latin typeface="Times New Roman" pitchFamily="18" charset="0"/>
                <a:cs typeface="Times New Roman" pitchFamily="18" charset="0"/>
              </a:rPr>
              <a:t>Luyện</a:t>
            </a:r>
            <a:r>
              <a:rPr lang="en-US" sz="4400" b="1" dirty="0">
                <a:solidFill>
                  <a:srgbClr val="FF0000"/>
                </a:solidFill>
                <a:latin typeface="Times New Roman" pitchFamily="18" charset="0"/>
                <a:cs typeface="Times New Roman" pitchFamily="18" charset="0"/>
              </a:rPr>
              <a:t> </a:t>
            </a:r>
            <a:r>
              <a:rPr lang="en-US" sz="4400" b="1" dirty="0" err="1">
                <a:solidFill>
                  <a:srgbClr val="FF0000"/>
                </a:solidFill>
                <a:latin typeface="Times New Roman" pitchFamily="18" charset="0"/>
                <a:cs typeface="Times New Roman" pitchFamily="18" charset="0"/>
              </a:rPr>
              <a:t>tập</a:t>
            </a:r>
            <a:r>
              <a:rPr lang="en-US" sz="4400" b="1" dirty="0">
                <a:solidFill>
                  <a:srgbClr val="FF0000"/>
                </a:solidFill>
                <a:latin typeface="Times New Roman" pitchFamily="18" charset="0"/>
                <a:cs typeface="Times New Roman" pitchFamily="18" charset="0"/>
              </a:rPr>
              <a:t> </a:t>
            </a:r>
          </a:p>
        </p:txBody>
      </p:sp>
      <p:sp>
        <p:nvSpPr>
          <p:cNvPr id="8" name="Rectangle 7"/>
          <p:cNvSpPr/>
          <p:nvPr/>
        </p:nvSpPr>
        <p:spPr>
          <a:xfrm>
            <a:off x="603978" y="1285780"/>
            <a:ext cx="7080785" cy="515782"/>
          </a:xfrm>
          <a:prstGeom prst="rect">
            <a:avLst/>
          </a:prstGeom>
        </p:spPr>
        <p:txBody>
          <a:bodyPr wrap="none">
            <a:spAutoFit/>
          </a:bodyPr>
          <a:lstStyle/>
          <a:p>
            <a:pPr algn="just">
              <a:lnSpc>
                <a:spcPct val="105000"/>
              </a:lnSpc>
              <a:spcBef>
                <a:spcPts val="600"/>
              </a:spcBef>
              <a:spcAft>
                <a:spcPts val="600"/>
              </a:spcAft>
            </a:pPr>
            <a:r>
              <a:rPr lang="en-US" sz="2800" dirty="0" err="1">
                <a:solidFill>
                  <a:srgbClr val="000000"/>
                </a:solidFill>
                <a:latin typeface="Times New Roman"/>
                <a:ea typeface="Calibri"/>
              </a:rPr>
              <a:t>Bài</a:t>
            </a:r>
            <a:r>
              <a:rPr lang="en-US" sz="2800" dirty="0">
                <a:solidFill>
                  <a:srgbClr val="000000"/>
                </a:solidFill>
                <a:latin typeface="Times New Roman"/>
                <a:ea typeface="Calibri"/>
              </a:rPr>
              <a:t> 1: s= 13 km, d=5km (</a:t>
            </a:r>
            <a:r>
              <a:rPr lang="en-US" sz="2800" dirty="0" err="1">
                <a:solidFill>
                  <a:srgbClr val="000000"/>
                </a:solidFill>
                <a:latin typeface="Times New Roman"/>
                <a:ea typeface="Calibri"/>
              </a:rPr>
              <a:t>theo</a:t>
            </a:r>
            <a:r>
              <a:rPr lang="en-US" sz="2800" dirty="0">
                <a:solidFill>
                  <a:srgbClr val="000000"/>
                </a:solidFill>
                <a:latin typeface="Times New Roman"/>
                <a:ea typeface="Calibri"/>
              </a:rPr>
              <a:t> </a:t>
            </a:r>
            <a:r>
              <a:rPr lang="en-US" sz="2800" dirty="0" err="1">
                <a:solidFill>
                  <a:srgbClr val="000000"/>
                </a:solidFill>
                <a:latin typeface="Times New Roman"/>
                <a:ea typeface="Calibri"/>
              </a:rPr>
              <a:t>hướng</a:t>
            </a:r>
            <a:r>
              <a:rPr lang="en-US" sz="2800" dirty="0">
                <a:solidFill>
                  <a:srgbClr val="000000"/>
                </a:solidFill>
                <a:latin typeface="Times New Roman"/>
                <a:ea typeface="Calibri"/>
              </a:rPr>
              <a:t> </a:t>
            </a:r>
            <a:r>
              <a:rPr lang="en-US" sz="2800" dirty="0" err="1">
                <a:solidFill>
                  <a:srgbClr val="000000"/>
                </a:solidFill>
                <a:latin typeface="Times New Roman"/>
                <a:ea typeface="Calibri"/>
              </a:rPr>
              <a:t>tây</a:t>
            </a:r>
            <a:r>
              <a:rPr lang="en-US" sz="2800" dirty="0">
                <a:solidFill>
                  <a:srgbClr val="000000"/>
                </a:solidFill>
                <a:latin typeface="Times New Roman"/>
                <a:ea typeface="Calibri"/>
              </a:rPr>
              <a:t> - </a:t>
            </a:r>
            <a:r>
              <a:rPr lang="en-US" sz="2800" dirty="0" err="1">
                <a:solidFill>
                  <a:srgbClr val="000000"/>
                </a:solidFill>
                <a:latin typeface="Times New Roman"/>
                <a:ea typeface="Calibri"/>
              </a:rPr>
              <a:t>nam</a:t>
            </a:r>
            <a:r>
              <a:rPr lang="en-US" sz="2800" dirty="0">
                <a:solidFill>
                  <a:srgbClr val="000000"/>
                </a:solidFill>
                <a:latin typeface="Times New Roman"/>
                <a:ea typeface="Calibri"/>
              </a:rPr>
              <a:t>)</a:t>
            </a:r>
            <a:endParaRPr lang="en-US" sz="2800" dirty="0">
              <a:solidFill>
                <a:srgbClr val="000000"/>
              </a:solidFill>
              <a:effectLst/>
              <a:latin typeface="Times New Roman"/>
              <a:ea typeface="Calibri"/>
            </a:endParaRPr>
          </a:p>
        </p:txBody>
      </p:sp>
      <p:graphicFrame>
        <p:nvGraphicFramePr>
          <p:cNvPr id="9" name="Object 8"/>
          <p:cNvGraphicFramePr>
            <a:graphicFrameLocks noChangeAspect="1"/>
          </p:cNvGraphicFramePr>
          <p:nvPr>
            <p:extLst>
              <p:ext uri="{D42A27DB-BD31-4B8C-83A1-F6EECF244321}">
                <p14:modId xmlns:p14="http://schemas.microsoft.com/office/powerpoint/2010/main" val="2779792931"/>
              </p:ext>
            </p:extLst>
          </p:nvPr>
        </p:nvGraphicFramePr>
        <p:xfrm>
          <a:off x="3527209" y="2772882"/>
          <a:ext cx="1773942" cy="642554"/>
        </p:xfrm>
        <a:graphic>
          <a:graphicData uri="http://schemas.openxmlformats.org/presentationml/2006/ole">
            <mc:AlternateContent xmlns:mc="http://schemas.openxmlformats.org/markup-compatibility/2006">
              <mc:Choice xmlns:v="urn:schemas-microsoft-com:vml" Requires="v">
                <p:oleObj spid="_x0000_s1047" r:id="rId3" imgW="825500" imgH="254000" progId="Equation.DSMT4">
                  <p:embed/>
                </p:oleObj>
              </mc:Choice>
              <mc:Fallback>
                <p:oleObj r:id="rId3" imgW="825500" imgH="254000" progId="Equation.DSMT4">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27209" y="2772882"/>
                        <a:ext cx="1773942" cy="642554"/>
                      </a:xfrm>
                      <a:prstGeom prst="rect">
                        <a:avLst/>
                      </a:prstGeom>
                      <a:noFill/>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466876864"/>
              </p:ext>
            </p:extLst>
          </p:nvPr>
        </p:nvGraphicFramePr>
        <p:xfrm>
          <a:off x="5390864" y="2892216"/>
          <a:ext cx="2702258" cy="517320"/>
        </p:xfrm>
        <a:graphic>
          <a:graphicData uri="http://schemas.openxmlformats.org/presentationml/2006/ole">
            <mc:AlternateContent xmlns:mc="http://schemas.openxmlformats.org/markup-compatibility/2006">
              <mc:Choice xmlns:v="urn:schemas-microsoft-com:vml" Requires="v">
                <p:oleObj spid="_x0000_s1048" r:id="rId5" imgW="1587500" imgH="292100" progId="Equation.DSMT4">
                  <p:embed/>
                </p:oleObj>
              </mc:Choice>
              <mc:Fallback>
                <p:oleObj r:id="rId5" imgW="1587500" imgH="292100" progId="Equation.DSMT4">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90864" y="2892216"/>
                        <a:ext cx="2702258" cy="517320"/>
                      </a:xfrm>
                      <a:prstGeom prst="rect">
                        <a:avLst/>
                      </a:prstGeom>
                      <a:noFill/>
                    </p:spPr>
                  </p:pic>
                </p:oleObj>
              </mc:Fallback>
            </mc:AlternateContent>
          </a:graphicData>
        </a:graphic>
      </p:graphicFrame>
      <p:sp>
        <p:nvSpPr>
          <p:cNvPr id="11" name="Rectangle 8"/>
          <p:cNvSpPr>
            <a:spLocks noChangeArrowheads="1"/>
          </p:cNvSpPr>
          <p:nvPr/>
        </p:nvSpPr>
        <p:spPr bwMode="auto">
          <a:xfrm>
            <a:off x="702748" y="2892216"/>
            <a:ext cx="285046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err="1">
                <a:ln>
                  <a:noFill/>
                </a:ln>
                <a:solidFill>
                  <a:srgbClr val="000000"/>
                </a:solidFill>
                <a:effectLst/>
                <a:latin typeface="Times New Roman" pitchFamily="18" charset="0"/>
                <a:ea typeface="Calibri" pitchFamily="34" charset="0"/>
                <a:cs typeface="Times New Roman" pitchFamily="18" charset="0"/>
              </a:rPr>
              <a:t>Bài</a:t>
            </a:r>
            <a:r>
              <a:rPr kumimoji="0" lang="en-US" sz="2800" b="0" i="0" u="none" strike="noStrike" cap="none" normalizeH="0" baseline="0" dirty="0">
                <a:ln>
                  <a:noFill/>
                </a:ln>
                <a:solidFill>
                  <a:srgbClr val="000000"/>
                </a:solidFill>
                <a:effectLst/>
                <a:latin typeface="Times New Roman" pitchFamily="18" charset="0"/>
                <a:ea typeface="Calibri" pitchFamily="34" charset="0"/>
                <a:cs typeface="Times New Roman" pitchFamily="18" charset="0"/>
              </a:rPr>
              <a:t> 2:  d  = OB =  </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
        <p:nvSpPr>
          <p:cNvPr id="12" name="Rectangle 9"/>
          <p:cNvSpPr>
            <a:spLocks noChangeArrowheads="1"/>
          </p:cNvSpPr>
          <p:nvPr/>
        </p:nvSpPr>
        <p:spPr bwMode="auto">
          <a:xfrm>
            <a:off x="0" y="71437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a:ln>
                  <a:noFill/>
                </a:ln>
                <a:solidFill>
                  <a:srgbClr val="000000"/>
                </a:solidFill>
                <a:effectLst/>
                <a:latin typeface="Times New Roman" pitchFamily="18" charset="0"/>
                <a:ea typeface="Calibri" pitchFamily="34" charset="0"/>
                <a:cs typeface="Times New Roman" pitchFamily="18" charset="0"/>
              </a:rPr>
              <a:t>                </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13" name="Rectangle 10"/>
          <p:cNvSpPr>
            <a:spLocks noChangeArrowheads="1"/>
          </p:cNvSpPr>
          <p:nvPr/>
        </p:nvSpPr>
        <p:spPr bwMode="auto">
          <a:xfrm>
            <a:off x="603978" y="3671788"/>
            <a:ext cx="671369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d = 70,7 m (45</a:t>
            </a:r>
            <a:r>
              <a:rPr kumimoji="0" lang="en-US" sz="2800" b="0" i="0" u="none" strike="noStrike" cap="none" normalizeH="0" baseline="30000" dirty="0">
                <a:ln>
                  <a:noFill/>
                </a:ln>
                <a:solidFill>
                  <a:schemeClr val="tx1"/>
                </a:solidFill>
                <a:effectLst/>
                <a:latin typeface="Times New Roman" pitchFamily="18" charset="0"/>
                <a:ea typeface="Calibri" pitchFamily="34" charset="0"/>
                <a:cs typeface="Times New Roman" pitchFamily="18" charset="0"/>
              </a:rPr>
              <a:t>0</a:t>
            </a:r>
            <a:r>
              <a:rPr kumimoji="0" lang="en-US" sz="28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a:ln>
                  <a:noFill/>
                </a:ln>
                <a:solidFill>
                  <a:schemeClr val="tx1"/>
                </a:solidFill>
                <a:effectLst/>
                <a:latin typeface="Times New Roman" pitchFamily="18" charset="0"/>
                <a:ea typeface="Calibri" pitchFamily="34" charset="0"/>
                <a:cs typeface="Times New Roman" pitchFamily="18" charset="0"/>
              </a:rPr>
              <a:t>theo</a:t>
            </a:r>
            <a:r>
              <a:rPr kumimoji="0" lang="en-US" sz="28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a:ln>
                  <a:noFill/>
                </a:ln>
                <a:solidFill>
                  <a:schemeClr val="tx1"/>
                </a:solidFill>
                <a:effectLst/>
                <a:latin typeface="Times New Roman" pitchFamily="18" charset="0"/>
                <a:ea typeface="Calibri" pitchFamily="34" charset="0"/>
                <a:cs typeface="Times New Roman" pitchFamily="18" charset="0"/>
              </a:rPr>
              <a:t>hướng</a:t>
            </a:r>
            <a:r>
              <a:rPr kumimoji="0" lang="en-US" sz="28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a:t>
            </a:r>
            <a:r>
              <a:rPr kumimoji="0" lang="en-US" sz="2800" b="0" i="0" u="none" strike="noStrike" cap="none" normalizeH="0" baseline="0" dirty="0" err="1">
                <a:ln>
                  <a:noFill/>
                </a:ln>
                <a:solidFill>
                  <a:schemeClr val="tx1"/>
                </a:solidFill>
                <a:effectLst/>
                <a:latin typeface="Times New Roman" pitchFamily="18" charset="0"/>
                <a:ea typeface="Calibri" pitchFamily="34" charset="0"/>
                <a:cs typeface="Times New Roman" pitchFamily="18" charset="0"/>
              </a:rPr>
              <a:t>động</a:t>
            </a:r>
            <a:r>
              <a:rPr kumimoji="0" lang="en-US" sz="28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 </a:t>
            </a:r>
            <a:r>
              <a:rPr kumimoji="0" lang="en-US" sz="2800" b="0" i="0" u="none" strike="noStrike" cap="none" normalizeH="0" baseline="0" dirty="0" err="1">
                <a:ln>
                  <a:noFill/>
                </a:ln>
                <a:solidFill>
                  <a:schemeClr val="tx1"/>
                </a:solidFill>
                <a:effectLst/>
                <a:latin typeface="Times New Roman" pitchFamily="18" charset="0"/>
                <a:ea typeface="Calibri" pitchFamily="34" charset="0"/>
                <a:cs typeface="Times New Roman" pitchFamily="18" charset="0"/>
              </a:rPr>
              <a:t>nam</a:t>
            </a:r>
            <a:r>
              <a:rPr kumimoji="0" lang="en-US" sz="28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a:t>
            </a:r>
            <a:r>
              <a:rPr kumimoji="0" lang="en-US" sz="2800" b="0" i="1"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a:t>
            </a:r>
            <a:endParaRPr kumimoji="0" lang="en-US" sz="28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61562125"/>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arn(inVertical)">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giáo án 10 mới\treasure-map-5a294bbfe04f87.523978801512655807918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182" y="0"/>
            <a:ext cx="12301182"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807725" y="4749421"/>
            <a:ext cx="800219" cy="369332"/>
          </a:xfrm>
          <a:prstGeom prst="rect">
            <a:avLst/>
          </a:prstGeom>
          <a:noFill/>
        </p:spPr>
        <p:txBody>
          <a:bodyPr wrap="none" rtlCol="0">
            <a:spAutoFit/>
          </a:bodyPr>
          <a:lstStyle/>
          <a:p>
            <a:r>
              <a:rPr lang="en-US" dirty="0" err="1">
                <a:solidFill>
                  <a:prstClr val="black"/>
                </a:solidFill>
              </a:rPr>
              <a:t>Câu</a:t>
            </a:r>
            <a:r>
              <a:rPr lang="en-US" dirty="0">
                <a:solidFill>
                  <a:prstClr val="black"/>
                </a:solidFill>
              </a:rPr>
              <a:t> 1</a:t>
            </a:r>
          </a:p>
        </p:txBody>
      </p:sp>
      <p:sp>
        <p:nvSpPr>
          <p:cNvPr id="3" name="TextBox 2"/>
          <p:cNvSpPr txBox="1"/>
          <p:nvPr/>
        </p:nvSpPr>
        <p:spPr>
          <a:xfrm>
            <a:off x="7342496" y="3971499"/>
            <a:ext cx="800219" cy="369332"/>
          </a:xfrm>
          <a:prstGeom prst="rect">
            <a:avLst/>
          </a:prstGeom>
          <a:noFill/>
        </p:spPr>
        <p:txBody>
          <a:bodyPr wrap="none" rtlCol="0">
            <a:spAutoFit/>
          </a:bodyPr>
          <a:lstStyle/>
          <a:p>
            <a:r>
              <a:rPr lang="en-US" dirty="0" err="1">
                <a:solidFill>
                  <a:prstClr val="black"/>
                </a:solidFill>
              </a:rPr>
              <a:t>Câu</a:t>
            </a:r>
            <a:r>
              <a:rPr lang="en-US" dirty="0">
                <a:solidFill>
                  <a:prstClr val="black"/>
                </a:solidFill>
              </a:rPr>
              <a:t> 2</a:t>
            </a:r>
          </a:p>
        </p:txBody>
      </p:sp>
      <p:sp>
        <p:nvSpPr>
          <p:cNvPr id="4" name="TextBox 3"/>
          <p:cNvSpPr txBox="1"/>
          <p:nvPr/>
        </p:nvSpPr>
        <p:spPr>
          <a:xfrm>
            <a:off x="7342496" y="2156346"/>
            <a:ext cx="800219" cy="369332"/>
          </a:xfrm>
          <a:prstGeom prst="rect">
            <a:avLst/>
          </a:prstGeom>
          <a:noFill/>
        </p:spPr>
        <p:txBody>
          <a:bodyPr wrap="none" rtlCol="0">
            <a:spAutoFit/>
          </a:bodyPr>
          <a:lstStyle/>
          <a:p>
            <a:r>
              <a:rPr lang="en-US" dirty="0" err="1">
                <a:solidFill>
                  <a:prstClr val="black"/>
                </a:solidFill>
              </a:rPr>
              <a:t>Câu</a:t>
            </a:r>
            <a:r>
              <a:rPr lang="en-US" dirty="0">
                <a:solidFill>
                  <a:prstClr val="black"/>
                </a:solidFill>
              </a:rPr>
              <a:t> 3</a:t>
            </a:r>
          </a:p>
        </p:txBody>
      </p:sp>
      <p:sp>
        <p:nvSpPr>
          <p:cNvPr id="5" name="TextBox 4"/>
          <p:cNvSpPr txBox="1"/>
          <p:nvPr/>
        </p:nvSpPr>
        <p:spPr>
          <a:xfrm>
            <a:off x="5066873" y="245660"/>
            <a:ext cx="2675732" cy="523220"/>
          </a:xfrm>
          <a:prstGeom prst="rect">
            <a:avLst/>
          </a:prstGeom>
          <a:noFill/>
        </p:spPr>
        <p:txBody>
          <a:bodyPr wrap="none" rtlCol="0">
            <a:spAutoFit/>
          </a:bodyPr>
          <a:lstStyle/>
          <a:p>
            <a:r>
              <a:rPr lang="en-US" sz="2800" b="1" dirty="0">
                <a:latin typeface="Times New Roman" pitchFamily="18" charset="0"/>
                <a:cs typeface="Times New Roman" pitchFamily="18" charset="0"/>
              </a:rPr>
              <a:t>TÌM KHO BÁU</a:t>
            </a:r>
          </a:p>
        </p:txBody>
      </p:sp>
    </p:spTree>
    <p:extLst>
      <p:ext uri="{BB962C8B-B14F-4D97-AF65-F5344CB8AC3E}">
        <p14:creationId xmlns:p14="http://schemas.microsoft.com/office/powerpoint/2010/main" val="3910810830"/>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16912" y="1186589"/>
            <a:ext cx="10125739" cy="1384995"/>
          </a:xfrm>
          <a:prstGeom prst="rect">
            <a:avLst/>
          </a:prstGeom>
        </p:spPr>
        <p:txBody>
          <a:bodyPr wrap="square">
            <a:spAutoFit/>
          </a:bodyPr>
          <a:lstStyle/>
          <a:p>
            <a:r>
              <a:rPr lang="vi-VN" sz="2800" b="1" dirty="0"/>
              <a:t>Câu </a:t>
            </a:r>
            <a:r>
              <a:rPr lang="en-US" sz="2800" b="1" dirty="0"/>
              <a:t>1</a:t>
            </a:r>
            <a:r>
              <a:rPr lang="vi-VN" sz="2800" b="1" dirty="0"/>
              <a:t>: </a:t>
            </a:r>
            <a:r>
              <a:rPr lang="vi-VN" sz="2800" dirty="0"/>
              <a:t>Đối với một vật chuyển động, đặc điểm nào sau đây chỉ là của quãng đường đi được, không phải của độ dịch chuyển? </a:t>
            </a:r>
          </a:p>
        </p:txBody>
      </p:sp>
      <p:sp>
        <p:nvSpPr>
          <p:cNvPr id="3" name="Rectangle 2"/>
          <p:cNvSpPr/>
          <p:nvPr/>
        </p:nvSpPr>
        <p:spPr>
          <a:xfrm>
            <a:off x="1516914" y="2600994"/>
            <a:ext cx="5338321" cy="523220"/>
          </a:xfrm>
          <a:prstGeom prst="rect">
            <a:avLst/>
          </a:prstGeom>
        </p:spPr>
        <p:txBody>
          <a:bodyPr wrap="none">
            <a:spAutoFit/>
          </a:bodyPr>
          <a:lstStyle/>
          <a:p>
            <a:r>
              <a:rPr lang="vi-VN" sz="2800" dirty="0"/>
              <a:t>A. Có phương và chiều xác định</a:t>
            </a:r>
          </a:p>
        </p:txBody>
      </p:sp>
      <p:sp>
        <p:nvSpPr>
          <p:cNvPr id="4" name="Rectangle 3"/>
          <p:cNvSpPr/>
          <p:nvPr/>
        </p:nvSpPr>
        <p:spPr>
          <a:xfrm>
            <a:off x="1516912" y="3564644"/>
            <a:ext cx="3954929" cy="523220"/>
          </a:xfrm>
          <a:prstGeom prst="rect">
            <a:avLst/>
          </a:prstGeom>
        </p:spPr>
        <p:txBody>
          <a:bodyPr wrap="none">
            <a:spAutoFit/>
          </a:bodyPr>
          <a:lstStyle/>
          <a:p>
            <a:r>
              <a:rPr lang="vi-VN" sz="2800" dirty="0"/>
              <a:t>B. Có đơn vị đo là mét. </a:t>
            </a:r>
          </a:p>
        </p:txBody>
      </p:sp>
      <p:sp>
        <p:nvSpPr>
          <p:cNvPr id="5" name="Rectangle 4"/>
          <p:cNvSpPr/>
          <p:nvPr/>
        </p:nvSpPr>
        <p:spPr>
          <a:xfrm>
            <a:off x="1516912" y="4461691"/>
            <a:ext cx="4895892" cy="523220"/>
          </a:xfrm>
          <a:prstGeom prst="rect">
            <a:avLst/>
          </a:prstGeom>
        </p:spPr>
        <p:txBody>
          <a:bodyPr wrap="none">
            <a:spAutoFit/>
          </a:bodyPr>
          <a:lstStyle/>
          <a:p>
            <a:r>
              <a:rPr lang="vi-VN" sz="2800" dirty="0"/>
              <a:t>C. Có thể có độ lớn bằng 0.  </a:t>
            </a:r>
          </a:p>
        </p:txBody>
      </p:sp>
      <p:sp>
        <p:nvSpPr>
          <p:cNvPr id="6" name="Rectangle 5"/>
          <p:cNvSpPr/>
          <p:nvPr/>
        </p:nvSpPr>
        <p:spPr>
          <a:xfrm>
            <a:off x="1516912" y="5386724"/>
            <a:ext cx="5277407" cy="523220"/>
          </a:xfrm>
          <a:prstGeom prst="rect">
            <a:avLst/>
          </a:prstGeom>
        </p:spPr>
        <p:txBody>
          <a:bodyPr wrap="none">
            <a:spAutoFit/>
          </a:bodyPr>
          <a:lstStyle/>
          <a:p>
            <a:r>
              <a:rPr lang="vi-VN" sz="2800" dirty="0"/>
              <a:t>D. </a:t>
            </a:r>
            <a:r>
              <a:rPr lang="en-US" sz="2800" dirty="0" err="1"/>
              <a:t>Không</a:t>
            </a:r>
            <a:r>
              <a:rPr lang="vi-VN" sz="2800" dirty="0"/>
              <a:t> thể có độ lớn bằng 0. </a:t>
            </a:r>
          </a:p>
        </p:txBody>
      </p:sp>
      <p:sp>
        <p:nvSpPr>
          <p:cNvPr id="7" name="Rectangle 6"/>
          <p:cNvSpPr/>
          <p:nvPr/>
        </p:nvSpPr>
        <p:spPr>
          <a:xfrm>
            <a:off x="940230" y="4269327"/>
            <a:ext cx="800219" cy="830997"/>
          </a:xfrm>
          <a:prstGeom prst="rect">
            <a:avLst/>
          </a:prstGeom>
        </p:spPr>
        <p:txBody>
          <a:bodyPr wrap="none">
            <a:spAutoFit/>
          </a:bodyPr>
          <a:lstStyle/>
          <a:p>
            <a:r>
              <a:rPr lang="en-US" sz="4800" dirty="0">
                <a:solidFill>
                  <a:srgbClr val="FF0000"/>
                </a:solidFill>
              </a:rPr>
              <a:t>✗</a:t>
            </a:r>
            <a:endParaRPr lang="vi-VN" sz="4800" dirty="0">
              <a:solidFill>
                <a:srgbClr val="FF0000"/>
              </a:solidFill>
            </a:endParaRPr>
          </a:p>
        </p:txBody>
      </p:sp>
      <p:sp>
        <p:nvSpPr>
          <p:cNvPr id="8" name="Rectangle 7"/>
          <p:cNvSpPr/>
          <p:nvPr/>
        </p:nvSpPr>
        <p:spPr>
          <a:xfrm>
            <a:off x="942934" y="5183728"/>
            <a:ext cx="803425" cy="830997"/>
          </a:xfrm>
          <a:prstGeom prst="rect">
            <a:avLst/>
          </a:prstGeom>
        </p:spPr>
        <p:txBody>
          <a:bodyPr wrap="none">
            <a:spAutoFit/>
          </a:bodyPr>
          <a:lstStyle/>
          <a:p>
            <a:r>
              <a:rPr lang="en-US" sz="4800" b="1" dirty="0">
                <a:solidFill>
                  <a:srgbClr val="00B050"/>
                </a:solidFill>
              </a:rPr>
              <a:t>✔</a:t>
            </a:r>
            <a:endParaRPr lang="vi-VN" sz="4800" dirty="0">
              <a:solidFill>
                <a:srgbClr val="00B050"/>
              </a:solidFill>
            </a:endParaRPr>
          </a:p>
        </p:txBody>
      </p:sp>
      <p:sp>
        <p:nvSpPr>
          <p:cNvPr id="9" name="Rectangle 8"/>
          <p:cNvSpPr/>
          <p:nvPr/>
        </p:nvSpPr>
        <p:spPr>
          <a:xfrm>
            <a:off x="946135" y="2466919"/>
            <a:ext cx="800219" cy="830997"/>
          </a:xfrm>
          <a:prstGeom prst="rect">
            <a:avLst/>
          </a:prstGeom>
        </p:spPr>
        <p:txBody>
          <a:bodyPr wrap="none">
            <a:spAutoFit/>
          </a:bodyPr>
          <a:lstStyle/>
          <a:p>
            <a:r>
              <a:rPr lang="en-US" sz="4800" dirty="0">
                <a:solidFill>
                  <a:srgbClr val="FF0000"/>
                </a:solidFill>
              </a:rPr>
              <a:t>✗</a:t>
            </a:r>
            <a:endParaRPr lang="vi-VN" sz="4800" dirty="0">
              <a:solidFill>
                <a:srgbClr val="FF0000"/>
              </a:solidFill>
            </a:endParaRPr>
          </a:p>
        </p:txBody>
      </p:sp>
      <p:sp>
        <p:nvSpPr>
          <p:cNvPr id="10" name="Rectangle 9"/>
          <p:cNvSpPr/>
          <p:nvPr/>
        </p:nvSpPr>
        <p:spPr>
          <a:xfrm>
            <a:off x="946134" y="3393280"/>
            <a:ext cx="800219" cy="830997"/>
          </a:xfrm>
          <a:prstGeom prst="rect">
            <a:avLst/>
          </a:prstGeom>
        </p:spPr>
        <p:txBody>
          <a:bodyPr wrap="none">
            <a:spAutoFit/>
          </a:bodyPr>
          <a:lstStyle/>
          <a:p>
            <a:r>
              <a:rPr lang="en-US" sz="4800" dirty="0">
                <a:solidFill>
                  <a:srgbClr val="FF0000"/>
                </a:solidFill>
              </a:rPr>
              <a:t>✗</a:t>
            </a:r>
            <a:endParaRPr lang="vi-VN" sz="4800" dirty="0">
              <a:solidFill>
                <a:srgbClr val="FF0000"/>
              </a:solidFill>
            </a:endParaRPr>
          </a:p>
        </p:txBody>
      </p:sp>
      <p:sp>
        <p:nvSpPr>
          <p:cNvPr id="11" name="Rectangle 10"/>
          <p:cNvSpPr/>
          <p:nvPr/>
        </p:nvSpPr>
        <p:spPr>
          <a:xfrm>
            <a:off x="4414180" y="241828"/>
            <a:ext cx="2787943" cy="769441"/>
          </a:xfrm>
          <a:prstGeom prst="rect">
            <a:avLst/>
          </a:prstGeom>
        </p:spPr>
        <p:txBody>
          <a:bodyPr wrap="none">
            <a:spAutoFit/>
          </a:bodyPr>
          <a:lstStyle/>
          <a:p>
            <a:r>
              <a:rPr lang="en-US" sz="4400" b="1" dirty="0" err="1">
                <a:solidFill>
                  <a:srgbClr val="FF0000"/>
                </a:solidFill>
                <a:latin typeface="Times New Roman" pitchFamily="18" charset="0"/>
                <a:cs typeface="Times New Roman" pitchFamily="18" charset="0"/>
              </a:rPr>
              <a:t>Luyện</a:t>
            </a:r>
            <a:r>
              <a:rPr lang="en-US" sz="4400" b="1" dirty="0">
                <a:solidFill>
                  <a:srgbClr val="FF0000"/>
                </a:solidFill>
                <a:latin typeface="Times New Roman" pitchFamily="18" charset="0"/>
                <a:cs typeface="Times New Roman" pitchFamily="18" charset="0"/>
              </a:rPr>
              <a:t> </a:t>
            </a:r>
            <a:r>
              <a:rPr lang="en-US" sz="4400" b="1" dirty="0" err="1">
                <a:solidFill>
                  <a:srgbClr val="FF0000"/>
                </a:solidFill>
                <a:latin typeface="Times New Roman" pitchFamily="18" charset="0"/>
                <a:cs typeface="Times New Roman" pitchFamily="18" charset="0"/>
              </a:rPr>
              <a:t>tập</a:t>
            </a:r>
            <a:r>
              <a:rPr lang="en-US" sz="4400" b="1" dirty="0">
                <a:solidFill>
                  <a:srgbClr val="FF0000"/>
                </a:solidFill>
                <a:latin typeface="Times New Roman" pitchFamily="18" charset="0"/>
                <a:cs typeface="Times New Roman" pitchFamily="18" charset="0"/>
              </a:rPr>
              <a:t> </a:t>
            </a:r>
          </a:p>
        </p:txBody>
      </p:sp>
    </p:spTree>
    <p:extLst>
      <p:ext uri="{BB962C8B-B14F-4D97-AF65-F5344CB8AC3E}">
        <p14:creationId xmlns:p14="http://schemas.microsoft.com/office/powerpoint/2010/main" val="2975662256"/>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6"/>
                    </p:tgtEl>
                  </p:cond>
                </p:stCondLst>
                <p:endSync evt="end" delay="0">
                  <p:rtn val="all"/>
                </p:endSync>
                <p:childTnLst>
                  <p:par>
                    <p:cTn id="24" fill="hold">
                      <p:stCondLst>
                        <p:cond delay="0"/>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childTnLst>
                    </p:cTn>
                  </p:par>
                </p:childTnLst>
              </p:cTn>
              <p:nextCondLst>
                <p:cond evt="onClick" delay="0">
                  <p:tgtEl>
                    <p:spTgt spid="6"/>
                  </p:tgtEl>
                </p:cond>
              </p:nextCondLst>
            </p:seq>
            <p:seq concurrent="1" nextAc="seek">
              <p:cTn id="29" restart="whenNotActive" fill="hold" evtFilter="cancelBubble" nodeType="interactiveSeq">
                <p:stCondLst>
                  <p:cond evt="onClick" delay="0">
                    <p:tgtEl>
                      <p:spTgt spid="5"/>
                    </p:tgtEl>
                  </p:cond>
                </p:stCondLst>
                <p:endSync evt="end" delay="0">
                  <p:rtn val="all"/>
                </p:endSync>
                <p:childTnLst>
                  <p:par>
                    <p:cTn id="30" fill="hold">
                      <p:stCondLst>
                        <p:cond delay="0"/>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childTnLst>
                    </p:cTn>
                  </p:par>
                </p:childTnLst>
              </p:cTn>
              <p:nextCondLst>
                <p:cond evt="onClick" delay="0">
                  <p:tgtEl>
                    <p:spTgt spid="5"/>
                  </p:tgtEl>
                </p:cond>
              </p:nextCondLst>
            </p:seq>
            <p:seq concurrent="1" nextAc="seek">
              <p:cTn id="35" restart="whenNotActive" fill="hold" evtFilter="cancelBubble" nodeType="interactiveSeq">
                <p:stCondLst>
                  <p:cond evt="onClick" delay="0">
                    <p:tgtEl>
                      <p:spTgt spid="3"/>
                    </p:tgtEl>
                  </p:cond>
                </p:stCondLst>
                <p:endSync evt="end" delay="0">
                  <p:rtn val="all"/>
                </p:endSync>
                <p:childTnLst>
                  <p:par>
                    <p:cTn id="36" fill="hold">
                      <p:stCondLst>
                        <p:cond delay="0"/>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childTnLst>
                          </p:cTn>
                        </p:par>
                      </p:childTnLst>
                    </p:cTn>
                  </p:par>
                </p:childTnLst>
              </p:cTn>
              <p:nextCondLst>
                <p:cond evt="onClick" delay="0">
                  <p:tgtEl>
                    <p:spTgt spid="3"/>
                  </p:tgtEl>
                </p:cond>
              </p:nextCondLst>
            </p:seq>
            <p:seq concurrent="1" nextAc="seek">
              <p:cTn id="41" restart="whenNotActive" fill="hold" evtFilter="cancelBubble" nodeType="interactiveSeq">
                <p:stCondLst>
                  <p:cond evt="onClick" delay="0">
                    <p:tgtEl>
                      <p:spTgt spid="4"/>
                    </p:tgtEl>
                  </p:cond>
                </p:stCondLst>
                <p:endSync evt="end" delay="0">
                  <p:rtn val="all"/>
                </p:endSync>
                <p:childTnLst>
                  <p:par>
                    <p:cTn id="42" fill="hold">
                      <p:stCondLst>
                        <p:cond delay="0"/>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500"/>
                                        <p:tgtEl>
                                          <p:spTgt spid="10"/>
                                        </p:tgtEl>
                                      </p:cBhvr>
                                    </p:animEffect>
                                  </p:childTnLst>
                                </p:cTn>
                              </p:par>
                            </p:childTnLst>
                          </p:cTn>
                        </p:par>
                      </p:childTnLst>
                    </p:cTn>
                  </p:par>
                </p:childTnLst>
              </p:cTn>
              <p:nextCondLst>
                <p:cond evt="onClick" delay="0">
                  <p:tgtEl>
                    <p:spTgt spid="4"/>
                  </p:tgtEl>
                </p:cond>
              </p:nextCondLst>
            </p:seq>
          </p:childTnLst>
        </p:cTn>
      </p:par>
    </p:tnLst>
    <p:bldLst>
      <p:bldP spid="2" grpId="0"/>
      <p:bldP spid="3" grpId="0"/>
      <p:bldP spid="4" grpId="0"/>
      <p:bldP spid="5" grpId="0"/>
      <p:bldP spid="6" grpId="0"/>
      <p:bldP spid="7" grpId="0"/>
      <p:bldP spid="8" grpId="0"/>
      <p:bldP spid="9"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16912" y="1186589"/>
            <a:ext cx="10125739" cy="954107"/>
          </a:xfrm>
          <a:prstGeom prst="rect">
            <a:avLst/>
          </a:prstGeom>
        </p:spPr>
        <p:txBody>
          <a:bodyPr wrap="square">
            <a:spAutoFit/>
          </a:bodyPr>
          <a:lstStyle/>
          <a:p>
            <a:r>
              <a:rPr lang="vi-VN" sz="2800" b="1" dirty="0"/>
              <a:t>Câu </a:t>
            </a:r>
            <a:r>
              <a:rPr lang="en-US" sz="2800" b="1" dirty="0"/>
              <a:t>2</a:t>
            </a:r>
            <a:r>
              <a:rPr lang="vi-VN" sz="2800" b="1" dirty="0"/>
              <a:t>: </a:t>
            </a:r>
            <a:r>
              <a:rPr lang="vi-VN" sz="2800" dirty="0"/>
              <a:t> Độ dịch chuyển và quãng đường đi được của vật có độ lớn bằng nhau khi vật </a:t>
            </a:r>
          </a:p>
        </p:txBody>
      </p:sp>
      <p:sp>
        <p:nvSpPr>
          <p:cNvPr id="3" name="Rectangle 2"/>
          <p:cNvSpPr/>
          <p:nvPr/>
        </p:nvSpPr>
        <p:spPr>
          <a:xfrm>
            <a:off x="1516914" y="2600994"/>
            <a:ext cx="3403496" cy="523220"/>
          </a:xfrm>
          <a:prstGeom prst="rect">
            <a:avLst/>
          </a:prstGeom>
        </p:spPr>
        <p:txBody>
          <a:bodyPr wrap="none">
            <a:spAutoFit/>
          </a:bodyPr>
          <a:lstStyle/>
          <a:p>
            <a:r>
              <a:rPr lang="vi-VN" sz="2800" dirty="0"/>
              <a:t>A. chuyển động tròn</a:t>
            </a:r>
          </a:p>
        </p:txBody>
      </p:sp>
      <p:sp>
        <p:nvSpPr>
          <p:cNvPr id="4" name="Rectangle 3"/>
          <p:cNvSpPr/>
          <p:nvPr/>
        </p:nvSpPr>
        <p:spPr>
          <a:xfrm>
            <a:off x="1516912" y="3564644"/>
            <a:ext cx="6983002" cy="523220"/>
          </a:xfrm>
          <a:prstGeom prst="rect">
            <a:avLst/>
          </a:prstGeom>
        </p:spPr>
        <p:txBody>
          <a:bodyPr wrap="none">
            <a:spAutoFit/>
          </a:bodyPr>
          <a:lstStyle/>
          <a:p>
            <a:r>
              <a:rPr lang="vi-VN" sz="2800" dirty="0"/>
              <a:t>B. chuyển động thẳng và không đổi chiều. </a:t>
            </a:r>
          </a:p>
        </p:txBody>
      </p:sp>
      <p:sp>
        <p:nvSpPr>
          <p:cNvPr id="5" name="Rectangle 4"/>
          <p:cNvSpPr/>
          <p:nvPr/>
        </p:nvSpPr>
        <p:spPr>
          <a:xfrm>
            <a:off x="1516912" y="4461691"/>
            <a:ext cx="7362913" cy="523220"/>
          </a:xfrm>
          <a:prstGeom prst="rect">
            <a:avLst/>
          </a:prstGeom>
        </p:spPr>
        <p:txBody>
          <a:bodyPr wrap="none">
            <a:spAutoFit/>
          </a:bodyPr>
          <a:lstStyle/>
          <a:p>
            <a:r>
              <a:rPr lang="vi-VN" sz="2800" dirty="0"/>
              <a:t>C. chuyển động thẳng và chỉ đổi chiều 1 lần. </a:t>
            </a:r>
          </a:p>
        </p:txBody>
      </p:sp>
      <p:sp>
        <p:nvSpPr>
          <p:cNvPr id="6" name="Rectangle 5"/>
          <p:cNvSpPr/>
          <p:nvPr/>
        </p:nvSpPr>
        <p:spPr>
          <a:xfrm>
            <a:off x="1516912" y="5386724"/>
            <a:ext cx="7362913" cy="523220"/>
          </a:xfrm>
          <a:prstGeom prst="rect">
            <a:avLst/>
          </a:prstGeom>
        </p:spPr>
        <p:txBody>
          <a:bodyPr wrap="none">
            <a:spAutoFit/>
          </a:bodyPr>
          <a:lstStyle/>
          <a:p>
            <a:r>
              <a:rPr lang="vi-VN" sz="2800" dirty="0"/>
              <a:t>D. chuyển động thẳng và chỉ đổi chiều 2 lần. </a:t>
            </a:r>
          </a:p>
        </p:txBody>
      </p:sp>
      <p:sp>
        <p:nvSpPr>
          <p:cNvPr id="7" name="Rectangle 6"/>
          <p:cNvSpPr/>
          <p:nvPr/>
        </p:nvSpPr>
        <p:spPr>
          <a:xfrm>
            <a:off x="940230" y="4269327"/>
            <a:ext cx="800219" cy="830997"/>
          </a:xfrm>
          <a:prstGeom prst="rect">
            <a:avLst/>
          </a:prstGeom>
        </p:spPr>
        <p:txBody>
          <a:bodyPr wrap="none">
            <a:spAutoFit/>
          </a:bodyPr>
          <a:lstStyle/>
          <a:p>
            <a:r>
              <a:rPr lang="en-US" sz="4800" dirty="0">
                <a:solidFill>
                  <a:srgbClr val="FF0000"/>
                </a:solidFill>
              </a:rPr>
              <a:t>✗</a:t>
            </a:r>
            <a:endParaRPr lang="vi-VN" sz="4800" dirty="0">
              <a:solidFill>
                <a:srgbClr val="FF0000"/>
              </a:solidFill>
            </a:endParaRPr>
          </a:p>
        </p:txBody>
      </p:sp>
      <p:sp>
        <p:nvSpPr>
          <p:cNvPr id="8" name="Rectangle 7"/>
          <p:cNvSpPr/>
          <p:nvPr/>
        </p:nvSpPr>
        <p:spPr>
          <a:xfrm>
            <a:off x="937024" y="3438330"/>
            <a:ext cx="803425" cy="830997"/>
          </a:xfrm>
          <a:prstGeom prst="rect">
            <a:avLst/>
          </a:prstGeom>
        </p:spPr>
        <p:txBody>
          <a:bodyPr wrap="none">
            <a:spAutoFit/>
          </a:bodyPr>
          <a:lstStyle/>
          <a:p>
            <a:r>
              <a:rPr lang="en-US" sz="4800" b="1" dirty="0">
                <a:solidFill>
                  <a:srgbClr val="00B050"/>
                </a:solidFill>
              </a:rPr>
              <a:t>✔</a:t>
            </a:r>
            <a:endParaRPr lang="vi-VN" sz="4800" dirty="0">
              <a:solidFill>
                <a:srgbClr val="00B050"/>
              </a:solidFill>
            </a:endParaRPr>
          </a:p>
        </p:txBody>
      </p:sp>
      <p:sp>
        <p:nvSpPr>
          <p:cNvPr id="9" name="Rectangle 8"/>
          <p:cNvSpPr/>
          <p:nvPr/>
        </p:nvSpPr>
        <p:spPr>
          <a:xfrm>
            <a:off x="946135" y="2466919"/>
            <a:ext cx="800219" cy="830997"/>
          </a:xfrm>
          <a:prstGeom prst="rect">
            <a:avLst/>
          </a:prstGeom>
        </p:spPr>
        <p:txBody>
          <a:bodyPr wrap="none">
            <a:spAutoFit/>
          </a:bodyPr>
          <a:lstStyle/>
          <a:p>
            <a:r>
              <a:rPr lang="en-US" sz="4800" dirty="0">
                <a:solidFill>
                  <a:srgbClr val="FF0000"/>
                </a:solidFill>
              </a:rPr>
              <a:t>✗</a:t>
            </a:r>
            <a:endParaRPr lang="vi-VN" sz="4800" dirty="0">
              <a:solidFill>
                <a:srgbClr val="FF0000"/>
              </a:solidFill>
            </a:endParaRPr>
          </a:p>
        </p:txBody>
      </p:sp>
      <p:sp>
        <p:nvSpPr>
          <p:cNvPr id="10" name="Rectangle 9"/>
          <p:cNvSpPr/>
          <p:nvPr/>
        </p:nvSpPr>
        <p:spPr>
          <a:xfrm>
            <a:off x="716692" y="5232835"/>
            <a:ext cx="800219" cy="830997"/>
          </a:xfrm>
          <a:prstGeom prst="rect">
            <a:avLst/>
          </a:prstGeom>
        </p:spPr>
        <p:txBody>
          <a:bodyPr wrap="none">
            <a:spAutoFit/>
          </a:bodyPr>
          <a:lstStyle/>
          <a:p>
            <a:r>
              <a:rPr lang="en-US" sz="4800" dirty="0">
                <a:solidFill>
                  <a:srgbClr val="FF0000"/>
                </a:solidFill>
              </a:rPr>
              <a:t>✗</a:t>
            </a:r>
            <a:endParaRPr lang="vi-VN" sz="4800" dirty="0">
              <a:solidFill>
                <a:srgbClr val="FF0000"/>
              </a:solidFill>
            </a:endParaRPr>
          </a:p>
        </p:txBody>
      </p:sp>
      <p:sp>
        <p:nvSpPr>
          <p:cNvPr id="11" name="Rectangle 10"/>
          <p:cNvSpPr/>
          <p:nvPr/>
        </p:nvSpPr>
        <p:spPr>
          <a:xfrm>
            <a:off x="4414180" y="241828"/>
            <a:ext cx="2787943" cy="769441"/>
          </a:xfrm>
          <a:prstGeom prst="rect">
            <a:avLst/>
          </a:prstGeom>
        </p:spPr>
        <p:txBody>
          <a:bodyPr wrap="none">
            <a:spAutoFit/>
          </a:bodyPr>
          <a:lstStyle/>
          <a:p>
            <a:r>
              <a:rPr lang="en-US" sz="4400" b="1" dirty="0" err="1">
                <a:solidFill>
                  <a:srgbClr val="FF0000"/>
                </a:solidFill>
                <a:latin typeface="Times New Roman" pitchFamily="18" charset="0"/>
                <a:cs typeface="Times New Roman" pitchFamily="18" charset="0"/>
              </a:rPr>
              <a:t>Luyện</a:t>
            </a:r>
            <a:r>
              <a:rPr lang="en-US" sz="4400" b="1" dirty="0">
                <a:solidFill>
                  <a:srgbClr val="FF0000"/>
                </a:solidFill>
                <a:latin typeface="Times New Roman" pitchFamily="18" charset="0"/>
                <a:cs typeface="Times New Roman" pitchFamily="18" charset="0"/>
              </a:rPr>
              <a:t> </a:t>
            </a:r>
            <a:r>
              <a:rPr lang="en-US" sz="4400" b="1" dirty="0" err="1">
                <a:solidFill>
                  <a:srgbClr val="FF0000"/>
                </a:solidFill>
                <a:latin typeface="Times New Roman" pitchFamily="18" charset="0"/>
                <a:cs typeface="Times New Roman" pitchFamily="18" charset="0"/>
              </a:rPr>
              <a:t>tập</a:t>
            </a:r>
            <a:r>
              <a:rPr lang="en-US" sz="4400" b="1" dirty="0">
                <a:solidFill>
                  <a:srgbClr val="FF0000"/>
                </a:solidFill>
                <a:latin typeface="Times New Roman" pitchFamily="18" charset="0"/>
                <a:cs typeface="Times New Roman" pitchFamily="18" charset="0"/>
              </a:rPr>
              <a:t> </a:t>
            </a:r>
          </a:p>
        </p:txBody>
      </p:sp>
    </p:spTree>
    <p:extLst>
      <p:ext uri="{BB962C8B-B14F-4D97-AF65-F5344CB8AC3E}">
        <p14:creationId xmlns:p14="http://schemas.microsoft.com/office/powerpoint/2010/main" val="2879589495"/>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4" restart="whenNotActive" fill="hold" evtFilter="cancelBubble" nodeType="interactiveSeq">
                <p:stCondLst>
                  <p:cond evt="onClick" delay="0">
                    <p:tgtEl>
                      <p:spTgt spid="6"/>
                    </p:tgtEl>
                  </p:cond>
                </p:stCondLst>
                <p:endSync evt="end" delay="0">
                  <p:rtn val="all"/>
                </p:endSync>
                <p:childTnLst>
                  <p:par>
                    <p:cTn id="25" fill="hold">
                      <p:stCondLst>
                        <p:cond delay="0"/>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childTnLst>
                    </p:cTn>
                  </p:par>
                </p:childTnLst>
              </p:cTn>
              <p:nextCondLst>
                <p:cond evt="onClick" delay="0">
                  <p:tgtEl>
                    <p:spTgt spid="6"/>
                  </p:tgtEl>
                </p:cond>
              </p:nextCondLst>
            </p:seq>
            <p:seq concurrent="1" nextAc="seek">
              <p:cTn id="30" restart="whenNotActive" fill="hold" evtFilter="cancelBubble" nodeType="interactiveSeq">
                <p:stCondLst>
                  <p:cond evt="onClick" delay="0">
                    <p:tgtEl>
                      <p:spTgt spid="5"/>
                    </p:tgtEl>
                  </p:cond>
                </p:stCondLst>
                <p:endSync evt="end" delay="0">
                  <p:rtn val="all"/>
                </p:endSync>
                <p:childTnLst>
                  <p:par>
                    <p:cTn id="31" fill="hold">
                      <p:stCondLst>
                        <p:cond delay="0"/>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childTnLst>
                          </p:cTn>
                        </p:par>
                      </p:childTnLst>
                    </p:cTn>
                  </p:par>
                </p:childTnLst>
              </p:cTn>
              <p:nextCondLst>
                <p:cond evt="onClick" delay="0">
                  <p:tgtEl>
                    <p:spTgt spid="5"/>
                  </p:tgtEl>
                </p:cond>
              </p:nextCondLst>
            </p:seq>
            <p:seq concurrent="1" nextAc="seek">
              <p:cTn id="36" restart="whenNotActive" fill="hold" evtFilter="cancelBubble" nodeType="interactiveSeq">
                <p:stCondLst>
                  <p:cond evt="onClick" delay="0">
                    <p:tgtEl>
                      <p:spTgt spid="3"/>
                    </p:tgtEl>
                  </p:cond>
                </p:stCondLst>
                <p:endSync evt="end" delay="0">
                  <p:rtn val="all"/>
                </p:endSync>
                <p:childTnLst>
                  <p:par>
                    <p:cTn id="37" fill="hold">
                      <p:stCondLst>
                        <p:cond delay="0"/>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childTnLst>
              </p:cTn>
              <p:nextCondLst>
                <p:cond evt="onClick" delay="0">
                  <p:tgtEl>
                    <p:spTgt spid="3"/>
                  </p:tgtEl>
                </p:cond>
              </p:nextCondLst>
            </p:seq>
            <p:seq concurrent="1" nextAc="seek">
              <p:cTn id="42" restart="whenNotActive" fill="hold" evtFilter="cancelBubble" nodeType="interactiveSeq">
                <p:stCondLst>
                  <p:cond evt="onClick" delay="0">
                    <p:tgtEl>
                      <p:spTgt spid="4"/>
                    </p:tgtEl>
                  </p:cond>
                </p:stCondLst>
                <p:endSync evt="end" delay="0">
                  <p:rtn val="all"/>
                </p:endSync>
                <p:childTnLst>
                  <p:par>
                    <p:cTn id="43" fill="hold">
                      <p:stCondLst>
                        <p:cond delay="0"/>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childTnLst>
                                </p:cTn>
                              </p:par>
                            </p:childTnLst>
                          </p:cTn>
                        </p:par>
                      </p:childTnLst>
                    </p:cTn>
                  </p:par>
                </p:childTnLst>
              </p:cTn>
              <p:nextCondLst>
                <p:cond evt="onClick" delay="0">
                  <p:tgtEl>
                    <p:spTgt spid="4"/>
                  </p:tgtEl>
                </p:cond>
              </p:nextCondLst>
            </p:seq>
          </p:childTnLst>
        </p:cTn>
      </p:par>
    </p:tnLst>
    <p:bldLst>
      <p:bldP spid="2" grpId="0"/>
      <p:bldP spid="3" grpId="0"/>
      <p:bldP spid="4" grpId="0"/>
      <p:bldP spid="5" grpId="0"/>
      <p:bldP spid="6" grpId="0"/>
      <p:bldP spid="7" grpId="0"/>
      <p:bldP spid="8" grpId="0"/>
      <p:bldP spid="9" grpId="0"/>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16912" y="1186589"/>
            <a:ext cx="10125739" cy="954107"/>
          </a:xfrm>
          <a:prstGeom prst="rect">
            <a:avLst/>
          </a:prstGeom>
        </p:spPr>
        <p:txBody>
          <a:bodyPr wrap="square">
            <a:spAutoFit/>
          </a:bodyPr>
          <a:lstStyle/>
          <a:p>
            <a:r>
              <a:rPr lang="vi-VN" sz="2800" b="1" dirty="0"/>
              <a:t>Câu </a:t>
            </a:r>
            <a:r>
              <a:rPr lang="en-US" sz="2800" b="1" dirty="0"/>
              <a:t>2</a:t>
            </a:r>
            <a:r>
              <a:rPr lang="vi-VN" sz="2800" b="1" dirty="0"/>
              <a:t>: </a:t>
            </a:r>
            <a:r>
              <a:rPr lang="vi-VN" sz="2800" dirty="0"/>
              <a:t> Độ dịch chuyển và quãng đường đi được của vật có độ lớn bằng nhau khi vật </a:t>
            </a:r>
          </a:p>
        </p:txBody>
      </p:sp>
      <p:sp>
        <p:nvSpPr>
          <p:cNvPr id="3" name="Rectangle 2"/>
          <p:cNvSpPr/>
          <p:nvPr/>
        </p:nvSpPr>
        <p:spPr>
          <a:xfrm>
            <a:off x="1516914" y="2600994"/>
            <a:ext cx="3403496" cy="523220"/>
          </a:xfrm>
          <a:prstGeom prst="rect">
            <a:avLst/>
          </a:prstGeom>
        </p:spPr>
        <p:txBody>
          <a:bodyPr wrap="none">
            <a:spAutoFit/>
          </a:bodyPr>
          <a:lstStyle/>
          <a:p>
            <a:r>
              <a:rPr lang="vi-VN" sz="2800" dirty="0"/>
              <a:t>A. chuyển động tròn</a:t>
            </a:r>
          </a:p>
        </p:txBody>
      </p:sp>
      <p:sp>
        <p:nvSpPr>
          <p:cNvPr id="4" name="Rectangle 3"/>
          <p:cNvSpPr/>
          <p:nvPr/>
        </p:nvSpPr>
        <p:spPr>
          <a:xfrm>
            <a:off x="1516912" y="3564644"/>
            <a:ext cx="6983002" cy="523220"/>
          </a:xfrm>
          <a:prstGeom prst="rect">
            <a:avLst/>
          </a:prstGeom>
        </p:spPr>
        <p:txBody>
          <a:bodyPr wrap="none">
            <a:spAutoFit/>
          </a:bodyPr>
          <a:lstStyle/>
          <a:p>
            <a:r>
              <a:rPr lang="vi-VN" sz="2800" dirty="0"/>
              <a:t>B. chuyển động thẳng và không đổi chiều. </a:t>
            </a:r>
          </a:p>
        </p:txBody>
      </p:sp>
      <p:sp>
        <p:nvSpPr>
          <p:cNvPr id="5" name="Rectangle 4"/>
          <p:cNvSpPr/>
          <p:nvPr/>
        </p:nvSpPr>
        <p:spPr>
          <a:xfrm>
            <a:off x="1516912" y="4461691"/>
            <a:ext cx="7362913" cy="523220"/>
          </a:xfrm>
          <a:prstGeom prst="rect">
            <a:avLst/>
          </a:prstGeom>
        </p:spPr>
        <p:txBody>
          <a:bodyPr wrap="none">
            <a:spAutoFit/>
          </a:bodyPr>
          <a:lstStyle/>
          <a:p>
            <a:r>
              <a:rPr lang="vi-VN" sz="2800" dirty="0"/>
              <a:t>C. chuyển động thẳng và chỉ đổi chiều 1 lần. </a:t>
            </a:r>
          </a:p>
        </p:txBody>
      </p:sp>
      <p:sp>
        <p:nvSpPr>
          <p:cNvPr id="6" name="Rectangle 5"/>
          <p:cNvSpPr/>
          <p:nvPr/>
        </p:nvSpPr>
        <p:spPr>
          <a:xfrm>
            <a:off x="1516912" y="5386724"/>
            <a:ext cx="7362913" cy="523220"/>
          </a:xfrm>
          <a:prstGeom prst="rect">
            <a:avLst/>
          </a:prstGeom>
        </p:spPr>
        <p:txBody>
          <a:bodyPr wrap="none">
            <a:spAutoFit/>
          </a:bodyPr>
          <a:lstStyle/>
          <a:p>
            <a:r>
              <a:rPr lang="vi-VN" sz="2800" dirty="0"/>
              <a:t>D. chuyển động thẳng và chỉ đổi chiều 2 lần. </a:t>
            </a:r>
          </a:p>
        </p:txBody>
      </p:sp>
      <p:sp>
        <p:nvSpPr>
          <p:cNvPr id="7" name="Rectangle 6"/>
          <p:cNvSpPr/>
          <p:nvPr/>
        </p:nvSpPr>
        <p:spPr>
          <a:xfrm>
            <a:off x="940230" y="4269327"/>
            <a:ext cx="800219" cy="830997"/>
          </a:xfrm>
          <a:prstGeom prst="rect">
            <a:avLst/>
          </a:prstGeom>
        </p:spPr>
        <p:txBody>
          <a:bodyPr wrap="none">
            <a:spAutoFit/>
          </a:bodyPr>
          <a:lstStyle/>
          <a:p>
            <a:r>
              <a:rPr lang="en-US" sz="4800" dirty="0">
                <a:solidFill>
                  <a:srgbClr val="FF0000"/>
                </a:solidFill>
              </a:rPr>
              <a:t>✗</a:t>
            </a:r>
            <a:endParaRPr lang="vi-VN" sz="4800" dirty="0">
              <a:solidFill>
                <a:srgbClr val="FF0000"/>
              </a:solidFill>
            </a:endParaRPr>
          </a:p>
        </p:txBody>
      </p:sp>
      <p:sp>
        <p:nvSpPr>
          <p:cNvPr id="8" name="Rectangle 7"/>
          <p:cNvSpPr/>
          <p:nvPr/>
        </p:nvSpPr>
        <p:spPr>
          <a:xfrm>
            <a:off x="937024" y="3438330"/>
            <a:ext cx="803425" cy="830997"/>
          </a:xfrm>
          <a:prstGeom prst="rect">
            <a:avLst/>
          </a:prstGeom>
        </p:spPr>
        <p:txBody>
          <a:bodyPr wrap="none">
            <a:spAutoFit/>
          </a:bodyPr>
          <a:lstStyle/>
          <a:p>
            <a:r>
              <a:rPr lang="en-US" sz="4800" b="1" dirty="0">
                <a:solidFill>
                  <a:srgbClr val="00B050"/>
                </a:solidFill>
              </a:rPr>
              <a:t>✔</a:t>
            </a:r>
            <a:endParaRPr lang="vi-VN" sz="4800" dirty="0">
              <a:solidFill>
                <a:srgbClr val="00B050"/>
              </a:solidFill>
            </a:endParaRPr>
          </a:p>
        </p:txBody>
      </p:sp>
      <p:sp>
        <p:nvSpPr>
          <p:cNvPr id="9" name="Rectangle 8"/>
          <p:cNvSpPr/>
          <p:nvPr/>
        </p:nvSpPr>
        <p:spPr>
          <a:xfrm>
            <a:off x="946135" y="2466919"/>
            <a:ext cx="800219" cy="830997"/>
          </a:xfrm>
          <a:prstGeom prst="rect">
            <a:avLst/>
          </a:prstGeom>
        </p:spPr>
        <p:txBody>
          <a:bodyPr wrap="none">
            <a:spAutoFit/>
          </a:bodyPr>
          <a:lstStyle/>
          <a:p>
            <a:r>
              <a:rPr lang="en-US" sz="4800" dirty="0">
                <a:solidFill>
                  <a:srgbClr val="FF0000"/>
                </a:solidFill>
              </a:rPr>
              <a:t>✗</a:t>
            </a:r>
            <a:endParaRPr lang="vi-VN" sz="4800" dirty="0">
              <a:solidFill>
                <a:srgbClr val="FF0000"/>
              </a:solidFill>
            </a:endParaRPr>
          </a:p>
        </p:txBody>
      </p:sp>
      <p:sp>
        <p:nvSpPr>
          <p:cNvPr id="10" name="Rectangle 9"/>
          <p:cNvSpPr/>
          <p:nvPr/>
        </p:nvSpPr>
        <p:spPr>
          <a:xfrm>
            <a:off x="716692" y="5232835"/>
            <a:ext cx="800219" cy="830997"/>
          </a:xfrm>
          <a:prstGeom prst="rect">
            <a:avLst/>
          </a:prstGeom>
        </p:spPr>
        <p:txBody>
          <a:bodyPr wrap="none">
            <a:spAutoFit/>
          </a:bodyPr>
          <a:lstStyle/>
          <a:p>
            <a:r>
              <a:rPr lang="en-US" sz="4800" dirty="0">
                <a:solidFill>
                  <a:srgbClr val="FF0000"/>
                </a:solidFill>
              </a:rPr>
              <a:t>✗</a:t>
            </a:r>
            <a:endParaRPr lang="vi-VN" sz="4800" dirty="0">
              <a:solidFill>
                <a:srgbClr val="FF0000"/>
              </a:solidFill>
            </a:endParaRPr>
          </a:p>
        </p:txBody>
      </p:sp>
      <p:sp>
        <p:nvSpPr>
          <p:cNvPr id="11" name="Rectangle 10"/>
          <p:cNvSpPr/>
          <p:nvPr/>
        </p:nvSpPr>
        <p:spPr>
          <a:xfrm>
            <a:off x="4414180" y="241828"/>
            <a:ext cx="2787943" cy="769441"/>
          </a:xfrm>
          <a:prstGeom prst="rect">
            <a:avLst/>
          </a:prstGeom>
        </p:spPr>
        <p:txBody>
          <a:bodyPr wrap="none">
            <a:spAutoFit/>
          </a:bodyPr>
          <a:lstStyle/>
          <a:p>
            <a:r>
              <a:rPr lang="en-US" sz="4400" b="1" dirty="0" err="1">
                <a:solidFill>
                  <a:srgbClr val="FF0000"/>
                </a:solidFill>
                <a:latin typeface="Times New Roman" pitchFamily="18" charset="0"/>
                <a:cs typeface="Times New Roman" pitchFamily="18" charset="0"/>
              </a:rPr>
              <a:t>Luyện</a:t>
            </a:r>
            <a:r>
              <a:rPr lang="en-US" sz="4400" b="1" dirty="0">
                <a:solidFill>
                  <a:srgbClr val="FF0000"/>
                </a:solidFill>
                <a:latin typeface="Times New Roman" pitchFamily="18" charset="0"/>
                <a:cs typeface="Times New Roman" pitchFamily="18" charset="0"/>
              </a:rPr>
              <a:t> </a:t>
            </a:r>
            <a:r>
              <a:rPr lang="en-US" sz="4400" b="1" dirty="0" err="1">
                <a:solidFill>
                  <a:srgbClr val="FF0000"/>
                </a:solidFill>
                <a:latin typeface="Times New Roman" pitchFamily="18" charset="0"/>
                <a:cs typeface="Times New Roman" pitchFamily="18" charset="0"/>
              </a:rPr>
              <a:t>tập</a:t>
            </a:r>
            <a:r>
              <a:rPr lang="en-US" sz="4400" b="1" dirty="0">
                <a:solidFill>
                  <a:srgbClr val="FF0000"/>
                </a:solidFill>
                <a:latin typeface="Times New Roman" pitchFamily="18" charset="0"/>
                <a:cs typeface="Times New Roman" pitchFamily="18" charset="0"/>
              </a:rPr>
              <a:t> </a:t>
            </a:r>
          </a:p>
        </p:txBody>
      </p:sp>
    </p:spTree>
    <p:extLst>
      <p:ext uri="{BB962C8B-B14F-4D97-AF65-F5344CB8AC3E}">
        <p14:creationId xmlns:p14="http://schemas.microsoft.com/office/powerpoint/2010/main" val="430056094"/>
      </p:ext>
    </p:extLst>
  </p:cSld>
  <p:clrMapOvr>
    <a:masterClrMapping/>
  </p:clrMapOvr>
  <mc:AlternateContent xmlns:mc="http://schemas.openxmlformats.org/markup-compatibility/2006" xmlns:p14="http://schemas.microsoft.com/office/powerpoint/2010/main">
    <mc:Choice Requires="p14">
      <p:transition spd="slow" p14:dur="1250" advClick="0" advTm="0">
        <p:push dir="u"/>
      </p:transition>
    </mc:Choice>
    <mc:Fallback xmlns="">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4" restart="whenNotActive" fill="hold" evtFilter="cancelBubble" nodeType="interactiveSeq">
                <p:stCondLst>
                  <p:cond evt="onClick" delay="0">
                    <p:tgtEl>
                      <p:spTgt spid="6"/>
                    </p:tgtEl>
                  </p:cond>
                </p:stCondLst>
                <p:endSync evt="end" delay="0">
                  <p:rtn val="all"/>
                </p:endSync>
                <p:childTnLst>
                  <p:par>
                    <p:cTn id="25" fill="hold">
                      <p:stCondLst>
                        <p:cond delay="0"/>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childTnLst>
                    </p:cTn>
                  </p:par>
                </p:childTnLst>
              </p:cTn>
              <p:nextCondLst>
                <p:cond evt="onClick" delay="0">
                  <p:tgtEl>
                    <p:spTgt spid="6"/>
                  </p:tgtEl>
                </p:cond>
              </p:nextCondLst>
            </p:seq>
            <p:seq concurrent="1" nextAc="seek">
              <p:cTn id="30" restart="whenNotActive" fill="hold" evtFilter="cancelBubble" nodeType="interactiveSeq">
                <p:stCondLst>
                  <p:cond evt="onClick" delay="0">
                    <p:tgtEl>
                      <p:spTgt spid="5"/>
                    </p:tgtEl>
                  </p:cond>
                </p:stCondLst>
                <p:endSync evt="end" delay="0">
                  <p:rtn val="all"/>
                </p:endSync>
                <p:childTnLst>
                  <p:par>
                    <p:cTn id="31" fill="hold">
                      <p:stCondLst>
                        <p:cond delay="0"/>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childTnLst>
                          </p:cTn>
                        </p:par>
                      </p:childTnLst>
                    </p:cTn>
                  </p:par>
                </p:childTnLst>
              </p:cTn>
              <p:nextCondLst>
                <p:cond evt="onClick" delay="0">
                  <p:tgtEl>
                    <p:spTgt spid="5"/>
                  </p:tgtEl>
                </p:cond>
              </p:nextCondLst>
            </p:seq>
            <p:seq concurrent="1" nextAc="seek">
              <p:cTn id="36" restart="whenNotActive" fill="hold" evtFilter="cancelBubble" nodeType="interactiveSeq">
                <p:stCondLst>
                  <p:cond evt="onClick" delay="0">
                    <p:tgtEl>
                      <p:spTgt spid="3"/>
                    </p:tgtEl>
                  </p:cond>
                </p:stCondLst>
                <p:endSync evt="end" delay="0">
                  <p:rtn val="all"/>
                </p:endSync>
                <p:childTnLst>
                  <p:par>
                    <p:cTn id="37" fill="hold">
                      <p:stCondLst>
                        <p:cond delay="0"/>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childTnLst>
              </p:cTn>
              <p:nextCondLst>
                <p:cond evt="onClick" delay="0">
                  <p:tgtEl>
                    <p:spTgt spid="3"/>
                  </p:tgtEl>
                </p:cond>
              </p:nextCondLst>
            </p:seq>
            <p:seq concurrent="1" nextAc="seek">
              <p:cTn id="42" restart="whenNotActive" fill="hold" evtFilter="cancelBubble" nodeType="interactiveSeq">
                <p:stCondLst>
                  <p:cond evt="onClick" delay="0">
                    <p:tgtEl>
                      <p:spTgt spid="4"/>
                    </p:tgtEl>
                  </p:cond>
                </p:stCondLst>
                <p:endSync evt="end" delay="0">
                  <p:rtn val="all"/>
                </p:endSync>
                <p:childTnLst>
                  <p:par>
                    <p:cTn id="43" fill="hold">
                      <p:stCondLst>
                        <p:cond delay="0"/>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childTnLst>
                                </p:cTn>
                              </p:par>
                            </p:childTnLst>
                          </p:cTn>
                        </p:par>
                      </p:childTnLst>
                    </p:cTn>
                  </p:par>
                </p:childTnLst>
              </p:cTn>
              <p:nextCondLst>
                <p:cond evt="onClick" delay="0">
                  <p:tgtEl>
                    <p:spTgt spid="4"/>
                  </p:tgtEl>
                </p:cond>
              </p:nextCondLst>
            </p:seq>
          </p:childTnLst>
        </p:cTn>
      </p:par>
    </p:tnLst>
    <p:bldLst>
      <p:bldP spid="2" grpId="0"/>
      <p:bldP spid="3" grpId="0"/>
      <p:bldP spid="4" grpId="0"/>
      <p:bldP spid="5" grpId="0"/>
      <p:bldP spid="6" grpId="0"/>
      <p:bldP spid="7" grpId="0"/>
      <p:bldP spid="8" grpId="0"/>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195114"/>
            <a:ext cx="2959931" cy="965371"/>
          </a:xfrm>
          <a:prstGeom prst="rect">
            <a:avLst/>
          </a:prstGeom>
        </p:spPr>
      </p:pic>
      <p:sp>
        <p:nvSpPr>
          <p:cNvPr id="10" name="Rectangle 9"/>
          <p:cNvSpPr/>
          <p:nvPr/>
        </p:nvSpPr>
        <p:spPr>
          <a:xfrm>
            <a:off x="367780" y="1253444"/>
            <a:ext cx="6096000" cy="523220"/>
          </a:xfrm>
          <a:prstGeom prst="rect">
            <a:avLst/>
          </a:prstGeom>
        </p:spPr>
        <p:txBody>
          <a:bodyPr>
            <a:spAutoFit/>
          </a:bodyPr>
          <a:lstStyle/>
          <a:p>
            <a:pPr algn="just"/>
            <a:r>
              <a:rPr lang="en-US" sz="2800" dirty="0" err="1">
                <a:latin typeface="Times New Roman" pitchFamily="18" charset="0"/>
                <a:cs typeface="Times New Roman" pitchFamily="18" charset="0"/>
              </a:rPr>
              <a:t>a.Quãng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đường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tiếp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ô </a:t>
            </a:r>
            <a:r>
              <a:rPr lang="en-US" sz="2800" dirty="0" err="1">
                <a:latin typeface="Times New Roman" pitchFamily="18" charset="0"/>
                <a:cs typeface="Times New Roman" pitchFamily="18" charset="0"/>
              </a:rPr>
              <a:t>tô</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100m</a:t>
            </a:r>
          </a:p>
        </p:txBody>
      </p:sp>
      <p:pic>
        <p:nvPicPr>
          <p:cNvPr id="1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99587" y="1409266"/>
            <a:ext cx="4782376" cy="48461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520180" y="1973421"/>
            <a:ext cx="6096000" cy="954107"/>
          </a:xfrm>
          <a:prstGeom prst="rect">
            <a:avLst/>
          </a:prstGeom>
        </p:spPr>
        <p:txBody>
          <a:bodyPr>
            <a:spAutoFit/>
          </a:bodyPr>
          <a:lstStyle/>
          <a:p>
            <a:pPr algn="just"/>
            <a:r>
              <a:rPr lang="en-US" sz="2800" dirty="0" err="1">
                <a:latin typeface="Times New Roman" pitchFamily="18" charset="0"/>
                <a:cs typeface="Times New Roman" pitchFamily="18" charset="0"/>
              </a:rPr>
              <a:t>b.Vì</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chưa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biết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hướng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chuyển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ô </a:t>
            </a:r>
            <a:r>
              <a:rPr lang="en-US" sz="2800" dirty="0" err="1">
                <a:latin typeface="Times New Roman" pitchFamily="18" charset="0"/>
                <a:cs typeface="Times New Roman" pitchFamily="18" charset="0"/>
              </a:rPr>
              <a:t>tô</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thể</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trí</a:t>
            </a:r>
            <a:r>
              <a:rPr lang="en-US" sz="2800" dirty="0">
                <a:latin typeface="Times New Roman" pitchFamily="18" charset="0"/>
                <a:cs typeface="Times New Roman" pitchFamily="18" charset="0"/>
              </a:rPr>
              <a:t> B,L,E,H</a:t>
            </a:r>
          </a:p>
        </p:txBody>
      </p:sp>
      <p:sp>
        <p:nvSpPr>
          <p:cNvPr id="6" name="Rectangle 5"/>
          <p:cNvSpPr/>
          <p:nvPr/>
        </p:nvSpPr>
        <p:spPr>
          <a:xfrm>
            <a:off x="368496" y="4050155"/>
            <a:ext cx="6096000" cy="1938992"/>
          </a:xfrm>
          <a:prstGeom prst="rect">
            <a:avLst/>
          </a:prstGeom>
        </p:spPr>
        <p:txBody>
          <a:bodyPr>
            <a:spAutoFit/>
          </a:bodyPr>
          <a:lstStyle/>
          <a:p>
            <a:pPr algn="just"/>
            <a:r>
              <a:rPr lang="en-US" sz="4000" dirty="0" err="1">
                <a:solidFill>
                  <a:srgbClr val="7030A0"/>
                </a:solidFill>
                <a:latin typeface="Times New Roman" pitchFamily="18" charset="0"/>
                <a:cs typeface="Times New Roman" pitchFamily="18" charset="0"/>
              </a:rPr>
              <a:t>Để</a:t>
            </a:r>
            <a:r>
              <a:rPr lang="en-US" sz="4000" dirty="0">
                <a:solidFill>
                  <a:srgbClr val="7030A0"/>
                </a:solidFill>
                <a:latin typeface="Times New Roman" pitchFamily="18" charset="0"/>
                <a:cs typeface="Times New Roman" pitchFamily="18" charset="0"/>
              </a:rPr>
              <a:t> </a:t>
            </a:r>
            <a:r>
              <a:rPr lang="en-US" sz="4000" dirty="0" err="1">
                <a:solidFill>
                  <a:srgbClr val="7030A0"/>
                </a:solidFill>
                <a:latin typeface="Times New Roman" pitchFamily="18" charset="0"/>
                <a:cs typeface="Times New Roman" pitchFamily="18" charset="0"/>
              </a:rPr>
              <a:t>biết</a:t>
            </a:r>
            <a:r>
              <a:rPr lang="en-US" sz="4000" dirty="0">
                <a:solidFill>
                  <a:srgbClr val="7030A0"/>
                </a:solidFill>
                <a:latin typeface="Times New Roman" pitchFamily="18" charset="0"/>
                <a:cs typeface="Times New Roman" pitchFamily="18" charset="0"/>
              </a:rPr>
              <a:t> </a:t>
            </a:r>
            <a:r>
              <a:rPr lang="en-US" sz="4000" dirty="0" err="1">
                <a:solidFill>
                  <a:srgbClr val="7030A0"/>
                </a:solidFill>
                <a:latin typeface="Times New Roman" pitchFamily="18" charset="0"/>
                <a:cs typeface="Times New Roman" pitchFamily="18" charset="0"/>
              </a:rPr>
              <a:t>được</a:t>
            </a:r>
            <a:r>
              <a:rPr lang="en-US" sz="4000" dirty="0">
                <a:solidFill>
                  <a:srgbClr val="7030A0"/>
                </a:solidFill>
                <a:latin typeface="Times New Roman" pitchFamily="18" charset="0"/>
                <a:cs typeface="Times New Roman" pitchFamily="18" charset="0"/>
              </a:rPr>
              <a:t> </a:t>
            </a:r>
            <a:r>
              <a:rPr lang="en-US" sz="4000" dirty="0" err="1">
                <a:solidFill>
                  <a:srgbClr val="7030A0"/>
                </a:solidFill>
                <a:latin typeface="Times New Roman" pitchFamily="18" charset="0"/>
                <a:cs typeface="Times New Roman" pitchFamily="18" charset="0"/>
              </a:rPr>
              <a:t>vị</a:t>
            </a:r>
            <a:r>
              <a:rPr lang="en-US" sz="4000" dirty="0">
                <a:solidFill>
                  <a:srgbClr val="7030A0"/>
                </a:solidFill>
                <a:latin typeface="Times New Roman" pitchFamily="18" charset="0"/>
                <a:cs typeface="Times New Roman" pitchFamily="18" charset="0"/>
              </a:rPr>
              <a:t> </a:t>
            </a:r>
            <a:r>
              <a:rPr lang="en-US" sz="4000" dirty="0" err="1">
                <a:solidFill>
                  <a:srgbClr val="7030A0"/>
                </a:solidFill>
                <a:latin typeface="Times New Roman" pitchFamily="18" charset="0"/>
                <a:cs typeface="Times New Roman" pitchFamily="18" charset="0"/>
              </a:rPr>
              <a:t>trí</a:t>
            </a:r>
            <a:r>
              <a:rPr lang="en-US" sz="4000" dirty="0">
                <a:solidFill>
                  <a:srgbClr val="7030A0"/>
                </a:solidFill>
                <a:latin typeface="Times New Roman" pitchFamily="18" charset="0"/>
                <a:cs typeface="Times New Roman" pitchFamily="18" charset="0"/>
              </a:rPr>
              <a:t> </a:t>
            </a:r>
            <a:r>
              <a:rPr lang="en-US" sz="4000" dirty="0" err="1">
                <a:solidFill>
                  <a:srgbClr val="7030A0"/>
                </a:solidFill>
                <a:latin typeface="Times New Roman" pitchFamily="18" charset="0"/>
                <a:cs typeface="Times New Roman" pitchFamily="18" charset="0"/>
              </a:rPr>
              <a:t>của</a:t>
            </a:r>
            <a:r>
              <a:rPr lang="en-US" sz="4000" dirty="0">
                <a:solidFill>
                  <a:srgbClr val="7030A0"/>
                </a:solidFill>
                <a:latin typeface="Times New Roman" pitchFamily="18" charset="0"/>
                <a:cs typeface="Times New Roman" pitchFamily="18" charset="0"/>
              </a:rPr>
              <a:t> </a:t>
            </a:r>
            <a:r>
              <a:rPr lang="en-US" sz="4000" dirty="0" err="1">
                <a:solidFill>
                  <a:srgbClr val="7030A0"/>
                </a:solidFill>
                <a:latin typeface="Times New Roman" pitchFamily="18" charset="0"/>
                <a:cs typeface="Times New Roman" pitchFamily="18" charset="0"/>
              </a:rPr>
              <a:t>một</a:t>
            </a:r>
            <a:r>
              <a:rPr lang="en-US" sz="4000" dirty="0">
                <a:solidFill>
                  <a:srgbClr val="7030A0"/>
                </a:solidFill>
                <a:latin typeface="Times New Roman" pitchFamily="18" charset="0"/>
                <a:cs typeface="Times New Roman" pitchFamily="18" charset="0"/>
              </a:rPr>
              <a:t> </a:t>
            </a:r>
            <a:r>
              <a:rPr lang="en-US" sz="4000" dirty="0" err="1">
                <a:solidFill>
                  <a:srgbClr val="7030A0"/>
                </a:solidFill>
                <a:latin typeface="Times New Roman" pitchFamily="18" charset="0"/>
                <a:cs typeface="Times New Roman" pitchFamily="18" charset="0"/>
              </a:rPr>
              <a:t>vật</a:t>
            </a:r>
            <a:r>
              <a:rPr lang="en-US" sz="4000" dirty="0">
                <a:solidFill>
                  <a:srgbClr val="7030A0"/>
                </a:solidFill>
                <a:latin typeface="Times New Roman" pitchFamily="18" charset="0"/>
                <a:cs typeface="Times New Roman" pitchFamily="18" charset="0"/>
              </a:rPr>
              <a:t> ta </a:t>
            </a:r>
            <a:r>
              <a:rPr lang="en-US" sz="4000" dirty="0" err="1">
                <a:solidFill>
                  <a:srgbClr val="7030A0"/>
                </a:solidFill>
                <a:latin typeface="Times New Roman" pitchFamily="18" charset="0"/>
                <a:cs typeface="Times New Roman" pitchFamily="18" charset="0"/>
              </a:rPr>
              <a:t>cần</a:t>
            </a:r>
            <a:r>
              <a:rPr lang="en-US" sz="4000" dirty="0">
                <a:solidFill>
                  <a:srgbClr val="7030A0"/>
                </a:solidFill>
                <a:latin typeface="Times New Roman" pitchFamily="18" charset="0"/>
                <a:cs typeface="Times New Roman" pitchFamily="18" charset="0"/>
              </a:rPr>
              <a:t> </a:t>
            </a:r>
            <a:r>
              <a:rPr lang="en-US" sz="4000" dirty="0" err="1">
                <a:solidFill>
                  <a:srgbClr val="7030A0"/>
                </a:solidFill>
                <a:latin typeface="Times New Roman" pitchFamily="18" charset="0"/>
                <a:cs typeface="Times New Roman" pitchFamily="18" charset="0"/>
              </a:rPr>
              <a:t>biết</a:t>
            </a:r>
            <a:r>
              <a:rPr lang="en-US" sz="4000" dirty="0">
                <a:solidFill>
                  <a:srgbClr val="7030A0"/>
                </a:solidFill>
                <a:latin typeface="Times New Roman" pitchFamily="18" charset="0"/>
                <a:cs typeface="Times New Roman" pitchFamily="18" charset="0"/>
              </a:rPr>
              <a:t> </a:t>
            </a:r>
            <a:r>
              <a:rPr lang="en-US" sz="4000" dirty="0" err="1">
                <a:solidFill>
                  <a:srgbClr val="7030A0"/>
                </a:solidFill>
                <a:latin typeface="Times New Roman" pitchFamily="18" charset="0"/>
                <a:cs typeface="Times New Roman" pitchFamily="18" charset="0"/>
              </a:rPr>
              <a:t>những</a:t>
            </a:r>
            <a:r>
              <a:rPr lang="en-US" sz="4000" dirty="0">
                <a:solidFill>
                  <a:srgbClr val="7030A0"/>
                </a:solidFill>
                <a:latin typeface="Times New Roman" pitchFamily="18" charset="0"/>
                <a:cs typeface="Times New Roman" pitchFamily="18" charset="0"/>
              </a:rPr>
              <a:t> </a:t>
            </a:r>
            <a:r>
              <a:rPr lang="en-US" sz="4000" dirty="0" err="1">
                <a:solidFill>
                  <a:srgbClr val="7030A0"/>
                </a:solidFill>
                <a:latin typeface="Times New Roman" pitchFamily="18" charset="0"/>
                <a:cs typeface="Times New Roman" pitchFamily="18" charset="0"/>
              </a:rPr>
              <a:t>đại</a:t>
            </a:r>
            <a:r>
              <a:rPr lang="en-US" sz="4000" dirty="0">
                <a:solidFill>
                  <a:srgbClr val="7030A0"/>
                </a:solidFill>
                <a:latin typeface="Times New Roman" pitchFamily="18" charset="0"/>
                <a:cs typeface="Times New Roman" pitchFamily="18" charset="0"/>
              </a:rPr>
              <a:t> </a:t>
            </a:r>
            <a:r>
              <a:rPr lang="en-US" sz="4000" dirty="0" err="1">
                <a:solidFill>
                  <a:srgbClr val="7030A0"/>
                </a:solidFill>
                <a:latin typeface="Times New Roman" pitchFamily="18" charset="0"/>
                <a:cs typeface="Times New Roman" pitchFamily="18" charset="0"/>
              </a:rPr>
              <a:t>lượng</a:t>
            </a:r>
            <a:r>
              <a:rPr lang="en-US" sz="4000" dirty="0">
                <a:solidFill>
                  <a:srgbClr val="7030A0"/>
                </a:solidFill>
                <a:latin typeface="Times New Roman" pitchFamily="18" charset="0"/>
                <a:cs typeface="Times New Roman" pitchFamily="18" charset="0"/>
              </a:rPr>
              <a:t> </a:t>
            </a:r>
            <a:r>
              <a:rPr lang="en-US" sz="4000" dirty="0" err="1">
                <a:solidFill>
                  <a:srgbClr val="7030A0"/>
                </a:solidFill>
                <a:latin typeface="Times New Roman" pitchFamily="18" charset="0"/>
                <a:cs typeface="Times New Roman" pitchFamily="18" charset="0"/>
              </a:rPr>
              <a:t>vật</a:t>
            </a:r>
            <a:r>
              <a:rPr lang="en-US" sz="4000" dirty="0">
                <a:solidFill>
                  <a:srgbClr val="7030A0"/>
                </a:solidFill>
                <a:latin typeface="Times New Roman" pitchFamily="18" charset="0"/>
                <a:cs typeface="Times New Roman" pitchFamily="18" charset="0"/>
              </a:rPr>
              <a:t> </a:t>
            </a:r>
            <a:r>
              <a:rPr lang="en-US" sz="4000" dirty="0" err="1">
                <a:solidFill>
                  <a:srgbClr val="7030A0"/>
                </a:solidFill>
                <a:latin typeface="Times New Roman" pitchFamily="18" charset="0"/>
                <a:cs typeface="Times New Roman" pitchFamily="18" charset="0"/>
              </a:rPr>
              <a:t>lí</a:t>
            </a:r>
            <a:r>
              <a:rPr lang="en-US" sz="4000" dirty="0">
                <a:solidFill>
                  <a:srgbClr val="7030A0"/>
                </a:solidFill>
                <a:latin typeface="Times New Roman" pitchFamily="18" charset="0"/>
                <a:cs typeface="Times New Roman" pitchFamily="18" charset="0"/>
              </a:rPr>
              <a:t> </a:t>
            </a:r>
            <a:r>
              <a:rPr lang="en-US" sz="4000" dirty="0" err="1">
                <a:solidFill>
                  <a:srgbClr val="7030A0"/>
                </a:solidFill>
                <a:latin typeface="Times New Roman" pitchFamily="18" charset="0"/>
                <a:cs typeface="Times New Roman" pitchFamily="18" charset="0"/>
              </a:rPr>
              <a:t>nào</a:t>
            </a:r>
            <a:r>
              <a:rPr lang="en-US" sz="4000" dirty="0">
                <a:solidFill>
                  <a:srgbClr val="7030A0"/>
                </a:solidFill>
                <a:latin typeface="Times New Roman" pitchFamily="18" charset="0"/>
                <a:cs typeface="Times New Roman" pitchFamily="18" charset="0"/>
              </a:rPr>
              <a:t>?</a:t>
            </a:r>
          </a:p>
        </p:txBody>
      </p:sp>
    </p:spTree>
    <p:extLst>
      <p:ext uri="{BB962C8B-B14F-4D97-AF65-F5344CB8AC3E}">
        <p14:creationId xmlns:p14="http://schemas.microsoft.com/office/powerpoint/2010/main" val="3295304364"/>
      </p:ext>
    </p:extLst>
  </p:cSld>
  <p:clrMapOvr>
    <a:masterClrMapping/>
  </p:clrMapOvr>
  <mc:AlternateContent xmlns:mc="http://schemas.openxmlformats.org/markup-compatibility/2006" xmlns:p14="http://schemas.microsoft.com/office/powerpoint/2010/main">
    <mc:Choice Requires="p14">
      <p:transition spd="slow" p14:dur="1250" advClick="0">
        <p:push dir="u"/>
      </p:transition>
    </mc:Choice>
    <mc:Fallback xmlns="">
      <p:transition spd="slow" advClick="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36800" y="-2255035"/>
            <a:ext cx="1819331" cy="1612031"/>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61663" y="1619574"/>
            <a:ext cx="1122088" cy="892665"/>
          </a:xfrm>
          <a:prstGeom prst="rect">
            <a:avLst/>
          </a:prstGeom>
        </p:spPr>
      </p:pic>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V="1">
            <a:off x="3692069" y="96821"/>
            <a:ext cx="5381399" cy="1256687"/>
          </a:xfrm>
          <a:prstGeom prst="rect">
            <a:avLst/>
          </a:prstGeom>
        </p:spPr>
      </p:pic>
      <p:pic>
        <p:nvPicPr>
          <p:cNvPr id="17"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8687" y="725165"/>
            <a:ext cx="2117968" cy="6132837"/>
          </a:xfrm>
          <a:prstGeom prst="rect">
            <a:avLst/>
          </a:prstGeom>
        </p:spPr>
      </p:pic>
      <p:pic>
        <p:nvPicPr>
          <p:cNvPr id="9" name="图片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99368" y="4615163"/>
            <a:ext cx="5047209" cy="1918372"/>
          </a:xfrm>
          <a:prstGeom prst="rect">
            <a:avLst/>
          </a:prstGeom>
        </p:spPr>
      </p:pic>
      <p:pic>
        <p:nvPicPr>
          <p:cNvPr id="7" name="图片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2987199"/>
            <a:ext cx="12192000" cy="3976379"/>
          </a:xfrm>
          <a:prstGeom prst="rect">
            <a:avLst/>
          </a:prstGeom>
        </p:spPr>
      </p:pic>
      <p:sp>
        <p:nvSpPr>
          <p:cNvPr id="27" name="文本框 26"/>
          <p:cNvSpPr txBox="1"/>
          <p:nvPr/>
        </p:nvSpPr>
        <p:spPr>
          <a:xfrm>
            <a:off x="5156815" y="4004098"/>
            <a:ext cx="1637923" cy="387798"/>
          </a:xfrm>
          <a:prstGeom prst="rect">
            <a:avLst/>
          </a:prstGeom>
          <a:noFill/>
        </p:spPr>
        <p:txBody>
          <a:bodyPr wrap="square" rtlCol="0">
            <a:spAutoFit/>
            <a:scene3d>
              <a:camera prst="orthographicFront"/>
              <a:lightRig rig="threePt" dir="t"/>
            </a:scene3d>
            <a:sp3d contourW="12700"/>
          </a:bodyPr>
          <a:lstStyle/>
          <a:p>
            <a:pPr algn="ctr">
              <a:lnSpc>
                <a:spcPct val="120000"/>
              </a:lnSpc>
            </a:pPr>
            <a:r>
              <a:rPr lang="zh-CN" altLang="en-US" sz="1600" dirty="0">
                <a:solidFill>
                  <a:schemeClr val="bg1"/>
                </a:solidFill>
                <a:latin typeface="Yeseva One" panose="00000500000000000000" charset="0"/>
                <a:ea typeface="Yeseva One" panose="00000500000000000000" charset="0"/>
                <a:sym typeface="Yeseva One" panose="00000500000000000000" charset="0"/>
              </a:rPr>
              <a:t>汇报人：通用名</a:t>
            </a:r>
            <a:endParaRPr lang="en-US" altLang="zh-CN" sz="1600" dirty="0">
              <a:solidFill>
                <a:schemeClr val="bg1"/>
              </a:solidFill>
              <a:latin typeface="Yeseva One" panose="00000500000000000000" charset="0"/>
              <a:ea typeface="Yeseva One" panose="00000500000000000000" charset="0"/>
              <a:sym typeface="Yeseva One" panose="00000500000000000000" charset="0"/>
            </a:endParaRPr>
          </a:p>
        </p:txBody>
      </p:sp>
      <p:sp>
        <p:nvSpPr>
          <p:cNvPr id="28" name="文本框 27"/>
          <p:cNvSpPr txBox="1"/>
          <p:nvPr/>
        </p:nvSpPr>
        <p:spPr>
          <a:xfrm>
            <a:off x="3271836" y="1847482"/>
            <a:ext cx="5612099" cy="741592"/>
          </a:xfrm>
          <a:prstGeom prst="rect">
            <a:avLst/>
          </a:prstGeom>
          <a:noFill/>
        </p:spPr>
        <p:txBody>
          <a:bodyPr wrap="none" rtlCol="0">
            <a:prstTxWarp prst="textArchUp">
              <a:avLst/>
            </a:prstTxWarp>
            <a:spAutoFit/>
          </a:bodyPr>
          <a:lstStyle/>
          <a:p>
            <a:pPr algn="ctr"/>
            <a:r>
              <a:rPr lang="en-US" altLang="zh-CN" sz="5400" dirty="0">
                <a:solidFill>
                  <a:srgbClr val="9AA4C1"/>
                </a:solidFill>
                <a:latin typeface="Barlow Condensed Thin" panose="00000306000000000000" charset="0"/>
                <a:ea typeface="Yeseva One" panose="00000500000000000000" charset="0"/>
                <a:cs typeface="Barlow Condensed Thin" panose="00000306000000000000" charset="0"/>
                <a:sym typeface="Yeseva One" panose="00000500000000000000" charset="0"/>
              </a:rPr>
              <a:t>CHILDREN'S EDUCATION</a:t>
            </a:r>
            <a:endParaRPr lang="zh-CN" altLang="en-US" sz="5400" dirty="0">
              <a:solidFill>
                <a:srgbClr val="9AA4C1"/>
              </a:solidFill>
              <a:latin typeface="Barlow Condensed Thin" panose="00000306000000000000" charset="0"/>
              <a:ea typeface="Yeseva One" panose="00000500000000000000" charset="0"/>
              <a:cs typeface="Barlow Condensed Thin" panose="00000306000000000000" charset="0"/>
              <a:sym typeface="Yeseva One" panose="00000500000000000000" charset="0"/>
            </a:endParaRPr>
          </a:p>
        </p:txBody>
      </p:sp>
      <p:sp>
        <p:nvSpPr>
          <p:cNvPr id="29" name="文本框 28"/>
          <p:cNvSpPr txBox="1"/>
          <p:nvPr/>
        </p:nvSpPr>
        <p:spPr>
          <a:xfrm>
            <a:off x="3780461" y="2436214"/>
            <a:ext cx="4799712" cy="1323439"/>
          </a:xfrm>
          <a:prstGeom prst="rect">
            <a:avLst/>
          </a:prstGeom>
          <a:noFill/>
        </p:spPr>
        <p:txBody>
          <a:bodyPr wrap="none" rtlCol="0">
            <a:spAutoFit/>
          </a:bodyPr>
          <a:lstStyle/>
          <a:p>
            <a:r>
              <a:rPr lang="en-US" altLang="zh-CN" sz="8000" b="1" dirty="0">
                <a:solidFill>
                  <a:srgbClr val="9AA4C1"/>
                </a:solidFill>
                <a:latin typeface="Yeseva One" panose="00000500000000000000" charset="0"/>
                <a:ea typeface="Yeseva One" panose="00000500000000000000" charset="0"/>
                <a:sym typeface="Yeseva One" panose="00000500000000000000" charset="0"/>
              </a:rPr>
              <a:t>THANKS!</a:t>
            </a:r>
          </a:p>
        </p:txBody>
      </p:sp>
      <p:grpSp>
        <p:nvGrpSpPr>
          <p:cNvPr id="3" name="组合 2"/>
          <p:cNvGrpSpPr/>
          <p:nvPr/>
        </p:nvGrpSpPr>
        <p:grpSpPr>
          <a:xfrm>
            <a:off x="4532631" y="3832225"/>
            <a:ext cx="3213100" cy="417195"/>
            <a:chOff x="7522" y="6286"/>
            <a:chExt cx="5060" cy="657"/>
          </a:xfrm>
        </p:grpSpPr>
        <p:sp>
          <p:nvSpPr>
            <p:cNvPr id="4" name="矩形: 圆角 10"/>
            <p:cNvSpPr/>
            <p:nvPr/>
          </p:nvSpPr>
          <p:spPr>
            <a:xfrm>
              <a:off x="7522" y="6286"/>
              <a:ext cx="5060" cy="657"/>
            </a:xfrm>
            <a:prstGeom prst="roundRect">
              <a:avLst>
                <a:gd name="adj" fmla="val 0"/>
              </a:avLst>
            </a:prstGeom>
            <a:solidFill>
              <a:srgbClr val="9AA4C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60B9B3"/>
                </a:solidFill>
                <a:latin typeface="Yeseva One" panose="00000500000000000000" charset="0"/>
                <a:ea typeface="Yeseva One" panose="00000500000000000000" charset="0"/>
                <a:sym typeface="Yeseva One" panose="00000500000000000000" charset="0"/>
              </a:endParaRPr>
            </a:p>
          </p:txBody>
        </p:sp>
        <p:sp>
          <p:nvSpPr>
            <p:cNvPr id="6" name="文本框 5"/>
            <p:cNvSpPr txBox="1"/>
            <p:nvPr/>
          </p:nvSpPr>
          <p:spPr>
            <a:xfrm>
              <a:off x="7750" y="6286"/>
              <a:ext cx="4401" cy="611"/>
            </a:xfrm>
            <a:prstGeom prst="rect">
              <a:avLst/>
            </a:prstGeom>
            <a:noFill/>
          </p:spPr>
          <p:txBody>
            <a:bodyPr wrap="square" rtlCol="0">
              <a:spAutoFit/>
              <a:scene3d>
                <a:camera prst="orthographicFront"/>
                <a:lightRig rig="threePt" dir="t"/>
              </a:scene3d>
              <a:sp3d contourW="12700"/>
            </a:bodyPr>
            <a:lstStyle/>
            <a:p>
              <a:pPr algn="ctr">
                <a:lnSpc>
                  <a:spcPct val="120000"/>
                </a:lnSpc>
              </a:pPr>
              <a:r>
                <a:rPr sz="1600" dirty="0">
                  <a:solidFill>
                    <a:schemeClr val="bg1"/>
                  </a:solidFill>
                  <a:latin typeface="Yeseva One" panose="00000500000000000000" charset="0"/>
                  <a:ea typeface="Yeseva One" panose="00000500000000000000" charset="0"/>
                  <a:sym typeface="Yeseva One" panose="00000500000000000000" charset="0"/>
                </a:rPr>
                <a:t>Reporting Officer：XXX </a:t>
              </a:r>
            </a:p>
          </p:txBody>
        </p:sp>
      </p:grpSp>
    </p:spTree>
  </p:cSld>
  <p:clrMapOvr>
    <a:masterClrMapping/>
  </p:clrMapOvr>
  <mc:AlternateContent xmlns:mc="http://schemas.openxmlformats.org/markup-compatibility/2006" xmlns:p14="http://schemas.microsoft.com/office/powerpoint/2010/main">
    <mc:Choice Requires="p14">
      <p:transition spd="slow" p14:dur="1250" advClick="0">
        <p:wipe/>
      </p:transition>
    </mc:Choice>
    <mc:Fallback xmlns="">
      <p:transition spd="slow" advClick="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1000"/>
                                        <p:tgtEl>
                                          <p:spTgt spid="28"/>
                                        </p:tgtEl>
                                      </p:cBhvr>
                                    </p:animEffect>
                                    <p:anim calcmode="lin" valueType="num">
                                      <p:cBhvr>
                                        <p:cTn id="14" dur="1000" fill="hold"/>
                                        <p:tgtEl>
                                          <p:spTgt spid="28"/>
                                        </p:tgtEl>
                                        <p:attrNameLst>
                                          <p:attrName>ppt_x</p:attrName>
                                        </p:attrNameLst>
                                      </p:cBhvr>
                                      <p:tavLst>
                                        <p:tav tm="0">
                                          <p:val>
                                            <p:strVal val="#ppt_x"/>
                                          </p:val>
                                        </p:tav>
                                        <p:tav tm="100000">
                                          <p:val>
                                            <p:strVal val="#ppt_x"/>
                                          </p:val>
                                        </p:tav>
                                      </p:tavLst>
                                    </p:anim>
                                    <p:anim calcmode="lin" valueType="num">
                                      <p:cBhvr>
                                        <p:cTn id="1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36800" y="-2255035"/>
            <a:ext cx="1819331" cy="1612031"/>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61663" y="1619574"/>
            <a:ext cx="1122088" cy="892665"/>
          </a:xfrm>
          <a:prstGeom prst="rect">
            <a:avLst/>
          </a:prstGeom>
        </p:spPr>
      </p:pic>
      <p:pic>
        <p:nvPicPr>
          <p:cNvPr id="15" name="图片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V="1">
            <a:off x="3692069" y="96821"/>
            <a:ext cx="5381399" cy="1256687"/>
          </a:xfrm>
          <a:prstGeom prst="rect">
            <a:avLst/>
          </a:prstGeom>
        </p:spPr>
      </p:pic>
      <p:pic>
        <p:nvPicPr>
          <p:cNvPr id="17" name="图片 1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58687" y="725165"/>
            <a:ext cx="2117968" cy="6132837"/>
          </a:xfrm>
          <a:prstGeom prst="rect">
            <a:avLst/>
          </a:prstGeom>
        </p:spPr>
      </p:pic>
      <p:pic>
        <p:nvPicPr>
          <p:cNvPr id="9" name="图片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599368" y="4615163"/>
            <a:ext cx="5047209" cy="1918372"/>
          </a:xfrm>
          <a:prstGeom prst="rect">
            <a:avLst/>
          </a:prstGeom>
        </p:spPr>
      </p:pic>
      <p:pic>
        <p:nvPicPr>
          <p:cNvPr id="7" name="图片 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0" y="2987199"/>
            <a:ext cx="12192000" cy="3976379"/>
          </a:xfrm>
          <a:prstGeom prst="rect">
            <a:avLst/>
          </a:prstGeom>
        </p:spPr>
      </p:pic>
      <p:sp>
        <p:nvSpPr>
          <p:cNvPr id="29" name="文本框 28"/>
          <p:cNvSpPr txBox="1"/>
          <p:nvPr/>
        </p:nvSpPr>
        <p:spPr>
          <a:xfrm>
            <a:off x="1417673" y="1790164"/>
            <a:ext cx="9993279" cy="1323439"/>
          </a:xfrm>
          <a:prstGeom prst="rect">
            <a:avLst/>
          </a:prstGeom>
          <a:noFill/>
        </p:spPr>
        <p:txBody>
          <a:bodyPr wrap="square" rtlCol="0">
            <a:spAutoFit/>
          </a:bodyPr>
          <a:lstStyle/>
          <a:p>
            <a:pPr algn="ctr"/>
            <a:r>
              <a:rPr lang="en-US" sz="4000" b="1" dirty="0"/>
              <a:t>BÀI 4: ĐỘ DỊCH CHUYỂN VÀ QUÃNG ĐƯỜNG ĐI ĐƯỢC </a:t>
            </a:r>
            <a:endParaRPr sz="4400" b="1" dirty="0">
              <a:solidFill>
                <a:srgbClr val="9AA4C1"/>
              </a:solidFill>
              <a:latin typeface="Yeseva One" panose="00000500000000000000" charset="0"/>
              <a:ea typeface="Yeseva One" panose="00000500000000000000" charset="0"/>
              <a:sym typeface="Yeseva One" panose="00000500000000000000" charset="0"/>
            </a:endParaRPr>
          </a:p>
        </p:txBody>
      </p:sp>
      <p:pic>
        <p:nvPicPr>
          <p:cNvPr id="30" name="钢琴曲 - 水边的阿狄丽娜 - 理查德 克莱德曼">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cstate="print"/>
          <a:stretch>
            <a:fillRect/>
          </a:stretch>
        </p:blipFill>
        <p:spPr>
          <a:xfrm>
            <a:off x="5156815" y="-2311179"/>
            <a:ext cx="609600" cy="609600"/>
          </a:xfrm>
          <a:prstGeom prst="rect">
            <a:avLst/>
          </a:prstGeom>
        </p:spPr>
      </p:pic>
    </p:spTree>
    <p:extLst>
      <p:ext uri="{BB962C8B-B14F-4D97-AF65-F5344CB8AC3E}">
        <p14:creationId xmlns:p14="http://schemas.microsoft.com/office/powerpoint/2010/main" val="2602995147"/>
      </p:ext>
    </p:extLst>
  </p:cSld>
  <p:clrMapOvr>
    <a:masterClrMapping/>
  </p:clrMapOvr>
  <mc:AlternateContent xmlns:mc="http://schemas.openxmlformats.org/markup-compatibility/2006" xmlns:p14="http://schemas.microsoft.com/office/powerpoint/2010/main">
    <mc:Choice Requires="p14">
      <p:transition spd="slow" p14:dur="1250" advClick="0">
        <p:push dir="u"/>
      </p:transition>
    </mc:Choice>
    <mc:Fallback xmlns="">
      <p:transition spd="slow" advClick="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30"/>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321242"/>
            <a:ext cx="2959931" cy="965371"/>
          </a:xfrm>
          <a:prstGeom prst="rect">
            <a:avLst/>
          </a:prstGeom>
        </p:spPr>
      </p:pic>
      <p:pic>
        <p:nvPicPr>
          <p:cNvPr id="60" name="图片 23"/>
          <p:cNvPicPr>
            <a:picLocks noChangeAspect="1"/>
          </p:cNvPicPr>
          <p:nvPr/>
        </p:nvPicPr>
        <p:blipFill>
          <a:blip r:embed="rId3" cstate="print">
            <a:extLst>
              <a:ext uri="{28A0092B-C50C-407E-A947-70E740481C1C}">
                <a14:useLocalDpi xmlns:a14="http://schemas.microsoft.com/office/drawing/2010/main" val="0"/>
              </a:ext>
            </a:extLst>
          </a:blip>
          <a:srcRect l="17441" t="3952" r="20863" b="3636"/>
          <a:stretch>
            <a:fillRect/>
          </a:stretch>
        </p:blipFill>
        <p:spPr>
          <a:xfrm>
            <a:off x="989944" y="2352299"/>
            <a:ext cx="3646009" cy="3646009"/>
          </a:xfrm>
          <a:custGeom>
            <a:avLst/>
            <a:gdLst>
              <a:gd name="connsiteX0" fmla="*/ 1381496 w 2762992"/>
              <a:gd name="connsiteY0" fmla="*/ 0 h 2762992"/>
              <a:gd name="connsiteX1" fmla="*/ 2762992 w 2762992"/>
              <a:gd name="connsiteY1" fmla="*/ 1381496 h 2762992"/>
              <a:gd name="connsiteX2" fmla="*/ 1381496 w 2762992"/>
              <a:gd name="connsiteY2" fmla="*/ 2762992 h 2762992"/>
              <a:gd name="connsiteX3" fmla="*/ 0 w 2762992"/>
              <a:gd name="connsiteY3" fmla="*/ 1381496 h 2762992"/>
              <a:gd name="connsiteX4" fmla="*/ 1381496 w 2762992"/>
              <a:gd name="connsiteY4" fmla="*/ 0 h 2762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2992" h="2762992">
                <a:moveTo>
                  <a:pt x="1381496" y="0"/>
                </a:moveTo>
                <a:cubicBezTo>
                  <a:pt x="2144475" y="0"/>
                  <a:pt x="2762992" y="618517"/>
                  <a:pt x="2762992" y="1381496"/>
                </a:cubicBezTo>
                <a:cubicBezTo>
                  <a:pt x="2762992" y="2144475"/>
                  <a:pt x="2144475" y="2762992"/>
                  <a:pt x="1381496" y="2762992"/>
                </a:cubicBezTo>
                <a:cubicBezTo>
                  <a:pt x="618517" y="2762992"/>
                  <a:pt x="0" y="2144475"/>
                  <a:pt x="0" y="1381496"/>
                </a:cubicBezTo>
                <a:cubicBezTo>
                  <a:pt x="0" y="618517"/>
                  <a:pt x="618517" y="0"/>
                  <a:pt x="1381496" y="0"/>
                </a:cubicBezTo>
                <a:close/>
              </a:path>
            </a:pathLst>
          </a:custGeom>
          <a:noFill/>
        </p:spPr>
      </p:pic>
      <p:sp>
        <p:nvSpPr>
          <p:cNvPr id="62" name="Oval 6"/>
          <p:cNvSpPr>
            <a:spLocks noChangeArrowheads="1"/>
          </p:cNvSpPr>
          <p:nvPr/>
        </p:nvSpPr>
        <p:spPr bwMode="auto">
          <a:xfrm>
            <a:off x="622593" y="1513098"/>
            <a:ext cx="4663495" cy="4666949"/>
          </a:xfrm>
          <a:prstGeom prst="ellipse">
            <a:avLst/>
          </a:prstGeom>
          <a:noFill/>
          <a:ln w="9">
            <a:solidFill>
              <a:schemeClr val="accent2"/>
            </a:solidFill>
            <a:prstDash val="dash"/>
            <a:round/>
          </a:ln>
          <a:extLst>
            <a:ext uri="{909E8E84-426E-40DD-AFC4-6F175D3DCCD1}">
              <a14:hiddenFill xmlns:a14="http://schemas.microsoft.com/office/drawing/2010/main">
                <a:solidFill>
                  <a:srgbClr val="FFFFFF"/>
                </a:solidFill>
              </a14:hiddenFill>
            </a:ext>
          </a:extLst>
        </p:spPr>
        <p:txBody>
          <a:bodyPr lIns="91389" tIns="45695" rIns="91389" bIns="45695"/>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913765" eaLnBrk="1" hangingPunct="1">
              <a:spcBef>
                <a:spcPct val="0"/>
              </a:spcBef>
              <a:buNone/>
            </a:pPr>
            <a:endParaRPr lang="zh-CN" altLang="en-US" sz="1735" b="1">
              <a:solidFill>
                <a:srgbClr val="393939"/>
              </a:solidFill>
              <a:latin typeface="Yeseva One" panose="00000500000000000000" charset="0"/>
              <a:ea typeface="Yeseva One" panose="00000500000000000000" charset="0"/>
              <a:sym typeface="Yeseva One" panose="00000500000000000000" charset="0"/>
            </a:endParaRPr>
          </a:p>
        </p:txBody>
      </p:sp>
      <p:sp>
        <p:nvSpPr>
          <p:cNvPr id="64" name="Oval 11"/>
          <p:cNvSpPr>
            <a:spLocks noChangeArrowheads="1"/>
          </p:cNvSpPr>
          <p:nvPr/>
        </p:nvSpPr>
        <p:spPr bwMode="auto">
          <a:xfrm>
            <a:off x="5018196" y="2971868"/>
            <a:ext cx="585585" cy="585833"/>
          </a:xfrm>
          <a:prstGeom prst="ellipse">
            <a:avLst/>
          </a:prstGeom>
          <a:solidFill>
            <a:schemeClr val="accent2"/>
          </a:solidFill>
          <a:ln>
            <a:noFill/>
          </a:ln>
        </p:spPr>
        <p:txBody>
          <a:bodyPr lIns="0" tIns="0" rIns="0" bIns="0"/>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3765" eaLnBrk="1" hangingPunct="1">
              <a:spcBef>
                <a:spcPct val="0"/>
              </a:spcBef>
              <a:buNone/>
            </a:pPr>
            <a:r>
              <a:rPr lang="en-US" altLang="zh-CN" sz="2400" dirty="0">
                <a:solidFill>
                  <a:srgbClr val="FFFFFF"/>
                </a:solidFill>
                <a:latin typeface="Yeseva One" panose="00000500000000000000" charset="0"/>
                <a:ea typeface="Yeseva One" panose="00000500000000000000" charset="0"/>
                <a:sym typeface="Yeseva One" panose="00000500000000000000" charset="0"/>
              </a:rPr>
              <a:t>II</a:t>
            </a:r>
            <a:endParaRPr lang="zh-CN" altLang="en-US" sz="2400" dirty="0">
              <a:solidFill>
                <a:srgbClr val="FFFFFF"/>
              </a:solidFill>
              <a:latin typeface="Yeseva One" panose="00000500000000000000" charset="0"/>
              <a:ea typeface="Yeseva One" panose="00000500000000000000" charset="0"/>
              <a:sym typeface="Yeseva One" panose="00000500000000000000" charset="0"/>
            </a:endParaRPr>
          </a:p>
        </p:txBody>
      </p:sp>
      <p:sp>
        <p:nvSpPr>
          <p:cNvPr id="66" name="Oval 13"/>
          <p:cNvSpPr>
            <a:spLocks noChangeArrowheads="1"/>
          </p:cNvSpPr>
          <p:nvPr/>
        </p:nvSpPr>
        <p:spPr bwMode="auto">
          <a:xfrm>
            <a:off x="4193317" y="1673150"/>
            <a:ext cx="587171" cy="585832"/>
          </a:xfrm>
          <a:prstGeom prst="ellipse">
            <a:avLst/>
          </a:prstGeom>
          <a:solidFill>
            <a:schemeClr val="accent2"/>
          </a:solidFill>
          <a:ln>
            <a:noFill/>
          </a:ln>
        </p:spPr>
        <p:txBody>
          <a:bodyPr lIns="0" tIns="0" rIns="0" bIns="0"/>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3765" eaLnBrk="1" hangingPunct="1">
              <a:spcBef>
                <a:spcPct val="0"/>
              </a:spcBef>
              <a:buNone/>
            </a:pPr>
            <a:r>
              <a:rPr lang="en-US" altLang="zh-CN" sz="2400" dirty="0">
                <a:solidFill>
                  <a:srgbClr val="FFFFFF"/>
                </a:solidFill>
                <a:latin typeface="Yeseva One" panose="00000500000000000000" charset="0"/>
                <a:ea typeface="Yeseva One" panose="00000500000000000000" charset="0"/>
                <a:sym typeface="Yeseva One" panose="00000500000000000000" charset="0"/>
              </a:rPr>
              <a:t>I</a:t>
            </a:r>
            <a:endParaRPr lang="zh-CN" altLang="en-US" sz="2400" dirty="0">
              <a:solidFill>
                <a:srgbClr val="FFFFFF"/>
              </a:solidFill>
              <a:latin typeface="Yeseva One" panose="00000500000000000000" charset="0"/>
              <a:ea typeface="Yeseva One" panose="00000500000000000000" charset="0"/>
              <a:sym typeface="Yeseva One" panose="00000500000000000000" charset="0"/>
            </a:endParaRPr>
          </a:p>
        </p:txBody>
      </p:sp>
      <p:sp>
        <p:nvSpPr>
          <p:cNvPr id="71" name="矩形 1"/>
          <p:cNvSpPr>
            <a:spLocks noChangeArrowheads="1"/>
          </p:cNvSpPr>
          <p:nvPr/>
        </p:nvSpPr>
        <p:spPr bwMode="auto">
          <a:xfrm>
            <a:off x="4985446" y="1114388"/>
            <a:ext cx="6050417" cy="1569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5" tIns="45707" rIns="91415" bIns="45707">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3765">
              <a:lnSpc>
                <a:spcPct val="150000"/>
              </a:lnSpc>
            </a:pPr>
            <a:r>
              <a:rPr lang="en-US" altLang="zh-CN" sz="3200" dirty="0" err="1">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Vị</a:t>
            </a:r>
            <a:r>
              <a:rPr lang="en-US" altLang="zh-CN" sz="3200" dirty="0">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3200" dirty="0" err="1">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trí</a:t>
            </a:r>
            <a:r>
              <a:rPr lang="en-US" altLang="zh-CN" sz="3200" dirty="0">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3200" dirty="0" err="1">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của</a:t>
            </a:r>
            <a:r>
              <a:rPr lang="en-US" altLang="zh-CN" sz="3200" dirty="0">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3200" dirty="0" err="1">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các</a:t>
            </a:r>
            <a:r>
              <a:rPr lang="en-US" altLang="zh-CN" sz="3200" dirty="0">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3200" dirty="0" err="1">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chuyển</a:t>
            </a:r>
            <a:r>
              <a:rPr lang="en-US" altLang="zh-CN" sz="3200" dirty="0">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3200" dirty="0" err="1">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động</a:t>
            </a:r>
            <a:r>
              <a:rPr lang="en-US" altLang="zh-CN" sz="3200" dirty="0">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3200" dirty="0" err="1">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tại</a:t>
            </a:r>
            <a:r>
              <a:rPr lang="en-US" altLang="zh-CN" sz="3200" dirty="0">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3200" dirty="0" err="1">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các</a:t>
            </a:r>
            <a:r>
              <a:rPr lang="en-US" altLang="zh-CN" sz="3200" dirty="0">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3200" dirty="0" err="1">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thời</a:t>
            </a:r>
            <a:r>
              <a:rPr lang="en-US" altLang="zh-CN" sz="3200" dirty="0">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3200" dirty="0" err="1">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điểm</a:t>
            </a:r>
            <a:endParaRPr lang="en-US" altLang="zh-CN" sz="3200" dirty="0">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endParaRPr>
          </a:p>
        </p:txBody>
      </p:sp>
      <p:sp>
        <p:nvSpPr>
          <p:cNvPr id="74" name="矩形 1"/>
          <p:cNvSpPr>
            <a:spLocks noChangeArrowheads="1"/>
          </p:cNvSpPr>
          <p:nvPr/>
        </p:nvSpPr>
        <p:spPr bwMode="auto">
          <a:xfrm>
            <a:off x="5701887" y="2828902"/>
            <a:ext cx="4056967" cy="830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5" tIns="45707" rIns="91415" bIns="45707">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3765">
              <a:lnSpc>
                <a:spcPct val="150000"/>
              </a:lnSpc>
            </a:pPr>
            <a:r>
              <a:rPr lang="en-US" altLang="zh-CN" sz="3200" dirty="0" err="1">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Độ</a:t>
            </a:r>
            <a:r>
              <a:rPr lang="en-US" altLang="zh-CN" sz="3200" dirty="0">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3200" dirty="0" err="1">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dịch</a:t>
            </a:r>
            <a:r>
              <a:rPr lang="en-US" altLang="zh-CN" sz="3200" dirty="0">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3200" dirty="0" err="1">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chuyển</a:t>
            </a:r>
            <a:endParaRPr lang="en-US" altLang="zh-CN" sz="3200" dirty="0">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endParaRPr>
          </a:p>
        </p:txBody>
      </p:sp>
      <p:sp>
        <p:nvSpPr>
          <p:cNvPr id="78" name="Oval 11"/>
          <p:cNvSpPr>
            <a:spLocks noChangeArrowheads="1"/>
          </p:cNvSpPr>
          <p:nvPr/>
        </p:nvSpPr>
        <p:spPr bwMode="auto">
          <a:xfrm>
            <a:off x="4895382" y="4110582"/>
            <a:ext cx="585585" cy="585833"/>
          </a:xfrm>
          <a:prstGeom prst="ellipse">
            <a:avLst/>
          </a:prstGeom>
          <a:solidFill>
            <a:schemeClr val="accent2"/>
          </a:solidFill>
          <a:ln>
            <a:noFill/>
          </a:ln>
        </p:spPr>
        <p:txBody>
          <a:bodyPr lIns="0" tIns="0" rIns="0" bIns="0"/>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3765" eaLnBrk="1" hangingPunct="1">
              <a:spcBef>
                <a:spcPct val="0"/>
              </a:spcBef>
              <a:buNone/>
            </a:pPr>
            <a:r>
              <a:rPr lang="en-US" altLang="zh-CN" sz="2400" dirty="0">
                <a:solidFill>
                  <a:srgbClr val="FFFFFF"/>
                </a:solidFill>
                <a:latin typeface="Yeseva One" panose="00000500000000000000" charset="0"/>
                <a:ea typeface="Yeseva One" panose="00000500000000000000" charset="0"/>
                <a:sym typeface="Yeseva One" panose="00000500000000000000" charset="0"/>
              </a:rPr>
              <a:t>III</a:t>
            </a:r>
            <a:endParaRPr lang="zh-CN" altLang="en-US" sz="2400" dirty="0">
              <a:solidFill>
                <a:srgbClr val="FFFFFF"/>
              </a:solidFill>
              <a:latin typeface="Yeseva One" panose="00000500000000000000" charset="0"/>
              <a:ea typeface="Yeseva One" panose="00000500000000000000" charset="0"/>
              <a:sym typeface="Yeseva One" panose="00000500000000000000" charset="0"/>
            </a:endParaRPr>
          </a:p>
        </p:txBody>
      </p:sp>
      <p:sp>
        <p:nvSpPr>
          <p:cNvPr id="79" name="矩形 1"/>
          <p:cNvSpPr>
            <a:spLocks noChangeArrowheads="1"/>
          </p:cNvSpPr>
          <p:nvPr/>
        </p:nvSpPr>
        <p:spPr bwMode="auto">
          <a:xfrm>
            <a:off x="5430549" y="3616470"/>
            <a:ext cx="5983684" cy="1569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5" tIns="45707" rIns="91415" bIns="45707">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3765">
              <a:lnSpc>
                <a:spcPct val="150000"/>
              </a:lnSpc>
            </a:pPr>
            <a:r>
              <a:rPr lang="en-US" altLang="zh-CN" sz="3200" dirty="0" err="1">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Phân</a:t>
            </a:r>
            <a:r>
              <a:rPr lang="en-US" altLang="zh-CN" sz="3200" dirty="0">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3200" dirty="0" err="1">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biệt</a:t>
            </a:r>
            <a:r>
              <a:rPr lang="en-US" altLang="zh-CN" sz="3200" dirty="0">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3200" dirty="0" err="1">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độ</a:t>
            </a:r>
            <a:r>
              <a:rPr lang="en-US" altLang="zh-CN" sz="3200" dirty="0">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3200" dirty="0" err="1">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dịch</a:t>
            </a:r>
            <a:r>
              <a:rPr lang="en-US" altLang="zh-CN" sz="3200" dirty="0">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3200" dirty="0" err="1">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chuyển</a:t>
            </a:r>
            <a:r>
              <a:rPr lang="en-US" altLang="zh-CN" sz="3200" dirty="0">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3200" dirty="0" err="1">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và</a:t>
            </a:r>
            <a:r>
              <a:rPr lang="en-US" altLang="zh-CN" sz="3200" dirty="0">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3200" dirty="0" err="1">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quãng</a:t>
            </a:r>
            <a:r>
              <a:rPr lang="en-US" altLang="zh-CN" sz="3200" dirty="0">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3200" dirty="0" err="1">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đường</a:t>
            </a:r>
            <a:r>
              <a:rPr lang="en-US" altLang="zh-CN" sz="3200" dirty="0">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3200" dirty="0" err="1">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đi</a:t>
            </a:r>
            <a:r>
              <a:rPr lang="en-US" altLang="zh-CN" sz="3200" dirty="0">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3200" dirty="0" err="1">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được</a:t>
            </a:r>
            <a:endParaRPr lang="en-US" altLang="zh-CN" sz="3200" dirty="0">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endParaRPr>
          </a:p>
        </p:txBody>
      </p:sp>
      <p:sp>
        <p:nvSpPr>
          <p:cNvPr id="81" name="矩形 1"/>
          <p:cNvSpPr>
            <a:spLocks noChangeArrowheads="1"/>
          </p:cNvSpPr>
          <p:nvPr/>
        </p:nvSpPr>
        <p:spPr bwMode="auto">
          <a:xfrm>
            <a:off x="4748956" y="5088882"/>
            <a:ext cx="6728333" cy="830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5" tIns="45707" rIns="91415" bIns="45707">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3765">
              <a:lnSpc>
                <a:spcPct val="150000"/>
              </a:lnSpc>
            </a:pPr>
            <a:r>
              <a:rPr lang="en-US" altLang="zh-CN" sz="3200" dirty="0" err="1">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Tổng</a:t>
            </a:r>
            <a:r>
              <a:rPr lang="en-US" altLang="zh-CN" sz="3200" dirty="0">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3200" dirty="0" err="1">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hợp</a:t>
            </a:r>
            <a:r>
              <a:rPr lang="en-US" altLang="zh-CN" sz="3200" dirty="0">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3200" dirty="0" err="1">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độ</a:t>
            </a:r>
            <a:r>
              <a:rPr lang="en-US" altLang="zh-CN" sz="3200" dirty="0">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3200" dirty="0" err="1">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dịch</a:t>
            </a:r>
            <a:r>
              <a:rPr lang="en-US" altLang="zh-CN" sz="3200" dirty="0">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3200" dirty="0" err="1">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rPr>
              <a:t>chuyển</a:t>
            </a:r>
            <a:endParaRPr lang="en-US" altLang="zh-CN" sz="3200" dirty="0">
              <a:solidFill>
                <a:prstClr val="black">
                  <a:lumMod val="85000"/>
                  <a:lumOff val="15000"/>
                </a:prstClr>
              </a:solidFill>
              <a:latin typeface="Times New Roman" pitchFamily="18" charset="0"/>
              <a:ea typeface="Yeseva One" panose="00000500000000000000" charset="0"/>
              <a:cs typeface="Times New Roman" pitchFamily="18" charset="0"/>
              <a:sym typeface="Yeseva One" panose="00000500000000000000" charset="0"/>
            </a:endParaRPr>
          </a:p>
        </p:txBody>
      </p:sp>
      <p:sp>
        <p:nvSpPr>
          <p:cNvPr id="82" name="Oval 11"/>
          <p:cNvSpPr>
            <a:spLocks noChangeArrowheads="1"/>
          </p:cNvSpPr>
          <p:nvPr/>
        </p:nvSpPr>
        <p:spPr bwMode="auto">
          <a:xfrm>
            <a:off x="4253550" y="5338830"/>
            <a:ext cx="585585" cy="585833"/>
          </a:xfrm>
          <a:prstGeom prst="ellipse">
            <a:avLst/>
          </a:prstGeom>
          <a:solidFill>
            <a:schemeClr val="accent2"/>
          </a:solidFill>
          <a:ln>
            <a:noFill/>
          </a:ln>
        </p:spPr>
        <p:txBody>
          <a:bodyPr lIns="0" tIns="0" rIns="0" bIns="0"/>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913765" eaLnBrk="1" hangingPunct="1">
              <a:spcBef>
                <a:spcPct val="0"/>
              </a:spcBef>
              <a:buNone/>
            </a:pPr>
            <a:r>
              <a:rPr lang="en-US" altLang="zh-CN" sz="2400" dirty="0">
                <a:solidFill>
                  <a:srgbClr val="FFFFFF"/>
                </a:solidFill>
                <a:latin typeface="Yeseva One" panose="00000500000000000000" charset="0"/>
                <a:ea typeface="Yeseva One" panose="00000500000000000000" charset="0"/>
                <a:sym typeface="Yeseva One" panose="00000500000000000000" charset="0"/>
              </a:rPr>
              <a:t>09</a:t>
            </a:r>
            <a:endParaRPr lang="zh-CN" altLang="en-US" sz="2400" dirty="0">
              <a:solidFill>
                <a:srgbClr val="FFFFFF"/>
              </a:solidFill>
              <a:latin typeface="Yeseva One" panose="00000500000000000000" charset="0"/>
              <a:ea typeface="Yeseva One" panose="00000500000000000000" charset="0"/>
              <a:sym typeface="Yeseva One" panose="00000500000000000000" charset="0"/>
            </a:endParaRPr>
          </a:p>
        </p:txBody>
      </p:sp>
      <p:sp>
        <p:nvSpPr>
          <p:cNvPr id="84" name="文本框 30"/>
          <p:cNvSpPr txBox="1"/>
          <p:nvPr/>
        </p:nvSpPr>
        <p:spPr>
          <a:xfrm>
            <a:off x="1051499" y="457214"/>
            <a:ext cx="1980029" cy="523220"/>
          </a:xfrm>
          <a:prstGeom prst="rect">
            <a:avLst/>
          </a:prstGeom>
          <a:noFill/>
        </p:spPr>
        <p:txBody>
          <a:bodyPr wrap="none" rtlCol="0">
            <a:spAutoFit/>
          </a:bodyPr>
          <a:lstStyle/>
          <a:p>
            <a:r>
              <a:rPr lang="en-US" altLang="zh-CN" sz="2800" b="1" dirty="0">
                <a:solidFill>
                  <a:schemeClr val="accent1"/>
                </a:solidFill>
                <a:latin typeface="Yeseva One" panose="00000500000000000000" charset="0"/>
                <a:ea typeface="Yeseva One" panose="00000500000000000000" charset="0"/>
                <a:sym typeface="Yeseva One" panose="00000500000000000000" charset="0"/>
              </a:rPr>
              <a:t>NỘI DUNG</a:t>
            </a:r>
            <a:endParaRPr lang="zh-CN" altLang="en-US" sz="2800" b="1" dirty="0">
              <a:solidFill>
                <a:schemeClr val="accent1"/>
              </a:solidFill>
              <a:latin typeface="Yeseva One" panose="00000500000000000000" charset="0"/>
              <a:ea typeface="Yeseva One" panose="00000500000000000000" charset="0"/>
              <a:sym typeface="Yeseva One" panose="00000500000000000000" charset="0"/>
            </a:endParaRPr>
          </a:p>
        </p:txBody>
      </p:sp>
    </p:spTree>
    <p:extLst>
      <p:ext uri="{BB962C8B-B14F-4D97-AF65-F5344CB8AC3E}">
        <p14:creationId xmlns:p14="http://schemas.microsoft.com/office/powerpoint/2010/main" val="3044273038"/>
      </p:ext>
    </p:extLst>
  </p:cSld>
  <p:clrMapOvr>
    <a:masterClrMapping/>
  </p:clrMapOvr>
  <mc:AlternateContent xmlns:mc="http://schemas.openxmlformats.org/markup-compatibility/2006" xmlns:p14="http://schemas.microsoft.com/office/powerpoint/2010/main">
    <mc:Choice Requires="p14">
      <p:transition p14:dur="250" advClick="0">
        <p:push dir="u"/>
      </p:transition>
    </mc:Choice>
    <mc:Fallback xmlns="">
      <p:transition advClick="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heel(2)">
                                      <p:cBhvr>
                                        <p:cTn id="7" dur="750"/>
                                        <p:tgtEl>
                                          <p:spTgt spid="62"/>
                                        </p:tgtEl>
                                      </p:cBhvr>
                                    </p:animEffect>
                                  </p:childTnLst>
                                </p:cTn>
                              </p:par>
                              <p:par>
                                <p:cTn id="8" presetID="1" presetClass="entr" presetSubtype="0" fill="hold" grpId="0" nodeType="withEffect">
                                  <p:stCondLst>
                                    <p:cond delay="0"/>
                                  </p:stCondLst>
                                  <p:childTnLst>
                                    <p:set>
                                      <p:cBhvr>
                                        <p:cTn id="9" dur="1" fill="hold">
                                          <p:stCondLst>
                                            <p:cond delay="0"/>
                                          </p:stCondLst>
                                        </p:cTn>
                                        <p:tgtEl>
                                          <p:spTgt spid="66"/>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499"/>
                                          </p:stCondLst>
                                        </p:cTn>
                                        <p:tgtEl>
                                          <p:spTgt spid="64"/>
                                        </p:tgtEl>
                                        <p:attrNameLst>
                                          <p:attrName>style.visibility</p:attrName>
                                        </p:attrNameLst>
                                      </p:cBhvr>
                                      <p:to>
                                        <p:strVal val="visible"/>
                                      </p:to>
                                    </p:set>
                                  </p:childTnLst>
                                </p:cTn>
                              </p:par>
                              <p:par>
                                <p:cTn id="12" presetID="35" presetClass="path" presetSubtype="0" accel="50000" decel="50000" fill="hold" grpId="1" nodeType="withEffect">
                                  <p:stCondLst>
                                    <p:cond delay="0"/>
                                  </p:stCondLst>
                                  <p:childTnLst>
                                    <p:animMotion origin="layout" path="M 4.44444E-6 1.48148E-6 L -0.23143 0.15555 " pathEditMode="relative" rAng="0" ptsTypes="AA">
                                      <p:cBhvr>
                                        <p:cTn id="13" dur="500" spd="-99900" fill="hold"/>
                                        <p:tgtEl>
                                          <p:spTgt spid="66"/>
                                        </p:tgtEl>
                                        <p:attrNameLst>
                                          <p:attrName>ppt_x</p:attrName>
                                          <p:attrName>ppt_y</p:attrName>
                                        </p:attrNameLst>
                                      </p:cBhvr>
                                      <p:rCtr x="-11580" y="7778"/>
                                    </p:animMotion>
                                  </p:childTnLst>
                                </p:cTn>
                              </p:par>
                              <p:par>
                                <p:cTn id="14" presetID="35" presetClass="path" presetSubtype="0" accel="50000" decel="50000" fill="hold" grpId="1" nodeType="withEffect">
                                  <p:stCondLst>
                                    <p:cond delay="0"/>
                                  </p:stCondLst>
                                  <p:childTnLst>
                                    <p:animMotion origin="layout" path="M -3.05556E-6 -4.81481E-6 L -0.17361 -0.29043 " pathEditMode="relative" rAng="0" ptsTypes="AA">
                                      <p:cBhvr>
                                        <p:cTn id="15" dur="500" spd="-99900" fill="hold"/>
                                        <p:tgtEl>
                                          <p:spTgt spid="64"/>
                                        </p:tgtEl>
                                        <p:attrNameLst>
                                          <p:attrName>ppt_x</p:attrName>
                                          <p:attrName>ppt_y</p:attrName>
                                        </p:attrNameLst>
                                      </p:cBhvr>
                                      <p:rCtr x="-8681" y="-14537"/>
                                    </p:animMotion>
                                  </p:childTnLst>
                                </p:cTn>
                              </p:par>
                              <p:par>
                                <p:cTn id="16" presetID="2" presetClass="entr" presetSubtype="2" decel="53300" fill="hold" grpId="0" nodeType="withEffect">
                                  <p:stCondLst>
                                    <p:cond delay="250"/>
                                  </p:stCondLst>
                                  <p:childTnLst>
                                    <p:set>
                                      <p:cBhvr>
                                        <p:cTn id="17" dur="1" fill="hold">
                                          <p:stCondLst>
                                            <p:cond delay="0"/>
                                          </p:stCondLst>
                                        </p:cTn>
                                        <p:tgtEl>
                                          <p:spTgt spid="71"/>
                                        </p:tgtEl>
                                        <p:attrNameLst>
                                          <p:attrName>style.visibility</p:attrName>
                                        </p:attrNameLst>
                                      </p:cBhvr>
                                      <p:to>
                                        <p:strVal val="visible"/>
                                      </p:to>
                                    </p:set>
                                    <p:anim calcmode="lin" valueType="num">
                                      <p:cBhvr additive="base">
                                        <p:cTn id="18" dur="750" fill="hold"/>
                                        <p:tgtEl>
                                          <p:spTgt spid="71"/>
                                        </p:tgtEl>
                                        <p:attrNameLst>
                                          <p:attrName>ppt_x</p:attrName>
                                        </p:attrNameLst>
                                      </p:cBhvr>
                                      <p:tavLst>
                                        <p:tav tm="0">
                                          <p:val>
                                            <p:strVal val="1+#ppt_w/2"/>
                                          </p:val>
                                        </p:tav>
                                        <p:tav tm="100000">
                                          <p:val>
                                            <p:strVal val="#ppt_x"/>
                                          </p:val>
                                        </p:tav>
                                      </p:tavLst>
                                    </p:anim>
                                    <p:anim calcmode="lin" valueType="num">
                                      <p:cBhvr additive="base">
                                        <p:cTn id="19" dur="750" fill="hold"/>
                                        <p:tgtEl>
                                          <p:spTgt spid="71"/>
                                        </p:tgtEl>
                                        <p:attrNameLst>
                                          <p:attrName>ppt_y</p:attrName>
                                        </p:attrNameLst>
                                      </p:cBhvr>
                                      <p:tavLst>
                                        <p:tav tm="0">
                                          <p:val>
                                            <p:strVal val="#ppt_y"/>
                                          </p:val>
                                        </p:tav>
                                        <p:tav tm="100000">
                                          <p:val>
                                            <p:strVal val="#ppt_y"/>
                                          </p:val>
                                        </p:tav>
                                      </p:tavLst>
                                    </p:anim>
                                  </p:childTnLst>
                                </p:cTn>
                              </p:par>
                              <p:par>
                                <p:cTn id="20" presetID="2" presetClass="entr" presetSubtype="2" decel="53300" fill="hold" grpId="0" nodeType="withEffect">
                                  <p:stCondLst>
                                    <p:cond delay="1000"/>
                                  </p:stCondLst>
                                  <p:childTnLst>
                                    <p:set>
                                      <p:cBhvr>
                                        <p:cTn id="21" dur="1" fill="hold">
                                          <p:stCondLst>
                                            <p:cond delay="0"/>
                                          </p:stCondLst>
                                        </p:cTn>
                                        <p:tgtEl>
                                          <p:spTgt spid="74"/>
                                        </p:tgtEl>
                                        <p:attrNameLst>
                                          <p:attrName>style.visibility</p:attrName>
                                        </p:attrNameLst>
                                      </p:cBhvr>
                                      <p:to>
                                        <p:strVal val="visible"/>
                                      </p:to>
                                    </p:set>
                                    <p:anim calcmode="lin" valueType="num">
                                      <p:cBhvr additive="base">
                                        <p:cTn id="22" dur="750" fill="hold"/>
                                        <p:tgtEl>
                                          <p:spTgt spid="74"/>
                                        </p:tgtEl>
                                        <p:attrNameLst>
                                          <p:attrName>ppt_x</p:attrName>
                                        </p:attrNameLst>
                                      </p:cBhvr>
                                      <p:tavLst>
                                        <p:tav tm="0">
                                          <p:val>
                                            <p:strVal val="1+#ppt_w/2"/>
                                          </p:val>
                                        </p:tav>
                                        <p:tav tm="100000">
                                          <p:val>
                                            <p:strVal val="#ppt_x"/>
                                          </p:val>
                                        </p:tav>
                                      </p:tavLst>
                                    </p:anim>
                                    <p:anim calcmode="lin" valueType="num">
                                      <p:cBhvr additive="base">
                                        <p:cTn id="23" dur="750" fill="hold"/>
                                        <p:tgtEl>
                                          <p:spTgt spid="74"/>
                                        </p:tgtEl>
                                        <p:attrNameLst>
                                          <p:attrName>ppt_y</p:attrName>
                                        </p:attrNameLst>
                                      </p:cBhvr>
                                      <p:tavLst>
                                        <p:tav tm="0">
                                          <p:val>
                                            <p:strVal val="#ppt_y"/>
                                          </p:val>
                                        </p:tav>
                                        <p:tav tm="100000">
                                          <p:val>
                                            <p:strVal val="#ppt_y"/>
                                          </p:val>
                                        </p:tav>
                                      </p:tavLst>
                                    </p:anim>
                                  </p:childTnLst>
                                </p:cTn>
                              </p:par>
                              <p:par>
                                <p:cTn id="24" presetID="1" presetClass="entr" presetSubtype="0" fill="hold" grpId="0" nodeType="withEffect">
                                  <p:stCondLst>
                                    <p:cond delay="0"/>
                                  </p:stCondLst>
                                  <p:childTnLst>
                                    <p:set>
                                      <p:cBhvr>
                                        <p:cTn id="25" dur="1" fill="hold">
                                          <p:stCondLst>
                                            <p:cond delay="499"/>
                                          </p:stCondLst>
                                        </p:cTn>
                                        <p:tgtEl>
                                          <p:spTgt spid="78"/>
                                        </p:tgtEl>
                                        <p:attrNameLst>
                                          <p:attrName>style.visibility</p:attrName>
                                        </p:attrNameLst>
                                      </p:cBhvr>
                                      <p:to>
                                        <p:strVal val="visible"/>
                                      </p:to>
                                    </p:set>
                                  </p:childTnLst>
                                </p:cTn>
                              </p:par>
                              <p:par>
                                <p:cTn id="26" presetID="35" presetClass="path" presetSubtype="0" accel="50000" decel="50000" fill="hold" grpId="1" nodeType="withEffect">
                                  <p:stCondLst>
                                    <p:cond delay="0"/>
                                  </p:stCondLst>
                                  <p:childTnLst>
                                    <p:animMotion origin="layout" path="M -3.05556E-6 -4.81481E-6 L -0.17361 -0.29043 " pathEditMode="relative" rAng="0" ptsTypes="AA">
                                      <p:cBhvr>
                                        <p:cTn id="27" dur="500" spd="-99900" fill="hold"/>
                                        <p:tgtEl>
                                          <p:spTgt spid="78"/>
                                        </p:tgtEl>
                                        <p:attrNameLst>
                                          <p:attrName>ppt_x</p:attrName>
                                          <p:attrName>ppt_y</p:attrName>
                                        </p:attrNameLst>
                                      </p:cBhvr>
                                      <p:rCtr x="-8681" y="-14537"/>
                                    </p:animMotion>
                                  </p:childTnLst>
                                </p:cTn>
                              </p:par>
                              <p:par>
                                <p:cTn id="28" presetID="2" presetClass="entr" presetSubtype="2" decel="53300" fill="hold" grpId="0" nodeType="withEffect">
                                  <p:stCondLst>
                                    <p:cond delay="1000"/>
                                  </p:stCondLst>
                                  <p:childTnLst>
                                    <p:set>
                                      <p:cBhvr>
                                        <p:cTn id="29" dur="1" fill="hold">
                                          <p:stCondLst>
                                            <p:cond delay="0"/>
                                          </p:stCondLst>
                                        </p:cTn>
                                        <p:tgtEl>
                                          <p:spTgt spid="79"/>
                                        </p:tgtEl>
                                        <p:attrNameLst>
                                          <p:attrName>style.visibility</p:attrName>
                                        </p:attrNameLst>
                                      </p:cBhvr>
                                      <p:to>
                                        <p:strVal val="visible"/>
                                      </p:to>
                                    </p:set>
                                    <p:anim calcmode="lin" valueType="num">
                                      <p:cBhvr additive="base">
                                        <p:cTn id="30" dur="750" fill="hold"/>
                                        <p:tgtEl>
                                          <p:spTgt spid="79"/>
                                        </p:tgtEl>
                                        <p:attrNameLst>
                                          <p:attrName>ppt_x</p:attrName>
                                        </p:attrNameLst>
                                      </p:cBhvr>
                                      <p:tavLst>
                                        <p:tav tm="0">
                                          <p:val>
                                            <p:strVal val="1+#ppt_w/2"/>
                                          </p:val>
                                        </p:tav>
                                        <p:tav tm="100000">
                                          <p:val>
                                            <p:strVal val="#ppt_x"/>
                                          </p:val>
                                        </p:tav>
                                      </p:tavLst>
                                    </p:anim>
                                    <p:anim calcmode="lin" valueType="num">
                                      <p:cBhvr additive="base">
                                        <p:cTn id="31" dur="750" fill="hold"/>
                                        <p:tgtEl>
                                          <p:spTgt spid="79"/>
                                        </p:tgtEl>
                                        <p:attrNameLst>
                                          <p:attrName>ppt_y</p:attrName>
                                        </p:attrNameLst>
                                      </p:cBhvr>
                                      <p:tavLst>
                                        <p:tav tm="0">
                                          <p:val>
                                            <p:strVal val="#ppt_y"/>
                                          </p:val>
                                        </p:tav>
                                        <p:tav tm="100000">
                                          <p:val>
                                            <p:strVal val="#ppt_y"/>
                                          </p:val>
                                        </p:tav>
                                      </p:tavLst>
                                    </p:anim>
                                  </p:childTnLst>
                                </p:cTn>
                              </p:par>
                              <p:par>
                                <p:cTn id="32" presetID="2" presetClass="entr" presetSubtype="2" decel="53300" fill="hold" grpId="0" nodeType="withEffect">
                                  <p:stCondLst>
                                    <p:cond delay="1000"/>
                                  </p:stCondLst>
                                  <p:childTnLst>
                                    <p:set>
                                      <p:cBhvr>
                                        <p:cTn id="33" dur="1" fill="hold">
                                          <p:stCondLst>
                                            <p:cond delay="0"/>
                                          </p:stCondLst>
                                        </p:cTn>
                                        <p:tgtEl>
                                          <p:spTgt spid="81"/>
                                        </p:tgtEl>
                                        <p:attrNameLst>
                                          <p:attrName>style.visibility</p:attrName>
                                        </p:attrNameLst>
                                      </p:cBhvr>
                                      <p:to>
                                        <p:strVal val="visible"/>
                                      </p:to>
                                    </p:set>
                                    <p:anim calcmode="lin" valueType="num">
                                      <p:cBhvr additive="base">
                                        <p:cTn id="34" dur="750" fill="hold"/>
                                        <p:tgtEl>
                                          <p:spTgt spid="81"/>
                                        </p:tgtEl>
                                        <p:attrNameLst>
                                          <p:attrName>ppt_x</p:attrName>
                                        </p:attrNameLst>
                                      </p:cBhvr>
                                      <p:tavLst>
                                        <p:tav tm="0">
                                          <p:val>
                                            <p:strVal val="1+#ppt_w/2"/>
                                          </p:val>
                                        </p:tav>
                                        <p:tav tm="100000">
                                          <p:val>
                                            <p:strVal val="#ppt_x"/>
                                          </p:val>
                                        </p:tav>
                                      </p:tavLst>
                                    </p:anim>
                                    <p:anim calcmode="lin" valueType="num">
                                      <p:cBhvr additive="base">
                                        <p:cTn id="35" dur="750" fill="hold"/>
                                        <p:tgtEl>
                                          <p:spTgt spid="81"/>
                                        </p:tgtEl>
                                        <p:attrNameLst>
                                          <p:attrName>ppt_y</p:attrName>
                                        </p:attrNameLst>
                                      </p:cBhvr>
                                      <p:tavLst>
                                        <p:tav tm="0">
                                          <p:val>
                                            <p:strVal val="#ppt_y"/>
                                          </p:val>
                                        </p:tav>
                                        <p:tav tm="100000">
                                          <p:val>
                                            <p:strVal val="#ppt_y"/>
                                          </p:val>
                                        </p:tav>
                                      </p:tavLst>
                                    </p:anim>
                                  </p:childTnLst>
                                </p:cTn>
                              </p:par>
                              <p:par>
                                <p:cTn id="36" presetID="1" presetClass="entr" presetSubtype="0" fill="hold" grpId="0" nodeType="withEffect">
                                  <p:stCondLst>
                                    <p:cond delay="0"/>
                                  </p:stCondLst>
                                  <p:childTnLst>
                                    <p:set>
                                      <p:cBhvr>
                                        <p:cTn id="37" dur="1" fill="hold">
                                          <p:stCondLst>
                                            <p:cond delay="499"/>
                                          </p:stCondLst>
                                        </p:cTn>
                                        <p:tgtEl>
                                          <p:spTgt spid="82"/>
                                        </p:tgtEl>
                                        <p:attrNameLst>
                                          <p:attrName>style.visibility</p:attrName>
                                        </p:attrNameLst>
                                      </p:cBhvr>
                                      <p:to>
                                        <p:strVal val="visible"/>
                                      </p:to>
                                    </p:set>
                                  </p:childTnLst>
                                </p:cTn>
                              </p:par>
                              <p:par>
                                <p:cTn id="38" presetID="35" presetClass="path" presetSubtype="0" accel="50000" decel="50000" fill="hold" grpId="1" nodeType="withEffect">
                                  <p:stCondLst>
                                    <p:cond delay="0"/>
                                  </p:stCondLst>
                                  <p:childTnLst>
                                    <p:animMotion origin="layout" path="M -3.05556E-6 -4.81481E-6 L -0.17361 -0.29043 " pathEditMode="relative" rAng="0" ptsTypes="AA">
                                      <p:cBhvr>
                                        <p:cTn id="39" dur="500" spd="-99900" fill="hold"/>
                                        <p:tgtEl>
                                          <p:spTgt spid="82"/>
                                        </p:tgtEl>
                                        <p:attrNameLst>
                                          <p:attrName>ppt_x</p:attrName>
                                          <p:attrName>ppt_y</p:attrName>
                                        </p:attrNameLst>
                                      </p:cBhvr>
                                      <p:rCtr x="-8681" y="-1453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4" grpId="0" animBg="1" autoUpdateAnimBg="0"/>
      <p:bldP spid="64" grpId="1" animBg="1" autoUpdateAnimBg="0"/>
      <p:bldP spid="66" grpId="0" animBg="1" autoUpdateAnimBg="0"/>
      <p:bldP spid="66" grpId="1" animBg="1" autoUpdateAnimBg="0"/>
      <p:bldP spid="71" grpId="0"/>
      <p:bldP spid="74" grpId="0"/>
      <p:bldP spid="78" grpId="0" animBg="1" autoUpdateAnimBg="0"/>
      <p:bldP spid="78" grpId="1" animBg="1" autoUpdateAnimBg="0"/>
      <p:bldP spid="79" grpId="0"/>
      <p:bldP spid="81" grpId="0"/>
      <p:bldP spid="82" grpId="0" animBg="1" autoUpdateAnimBg="0"/>
      <p:bldP spid="82" grpId="1"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25611"/>
            <a:ext cx="2959931" cy="965371"/>
          </a:xfrm>
          <a:prstGeom prst="rect">
            <a:avLst/>
          </a:prstGeom>
        </p:spPr>
      </p:pic>
      <p:sp>
        <p:nvSpPr>
          <p:cNvPr id="4" name="TextBox 3"/>
          <p:cNvSpPr txBox="1"/>
          <p:nvPr/>
        </p:nvSpPr>
        <p:spPr>
          <a:xfrm>
            <a:off x="765175" y="37158"/>
            <a:ext cx="8016219" cy="738664"/>
          </a:xfrm>
          <a:prstGeom prst="rect">
            <a:avLst/>
          </a:prstGeom>
          <a:solidFill>
            <a:schemeClr val="accent1">
              <a:lumMod val="20000"/>
              <a:lumOff val="80000"/>
            </a:schemeClr>
          </a:solidFill>
        </p:spPr>
        <p:txBody>
          <a:bodyPr wrap="square" rtlCol="0">
            <a:spAutoFit/>
          </a:bodyPr>
          <a:lstStyle/>
          <a:p>
            <a:pPr defTabSz="913765">
              <a:lnSpc>
                <a:spcPct val="150000"/>
              </a:lnSpc>
            </a:pPr>
            <a:r>
              <a:rPr lang="en-US" altLang="zh-CN" sz="2800" b="1" u="sng" dirty="0">
                <a:solidFill>
                  <a:srgbClr val="FF0000"/>
                </a:solidFill>
                <a:latin typeface="Times New Roman" pitchFamily="18" charset="0"/>
                <a:ea typeface="Yeseva One" panose="00000500000000000000" charset="0"/>
                <a:cs typeface="Times New Roman" pitchFamily="18" charset="0"/>
                <a:sym typeface="Yeseva One" panose="00000500000000000000" charset="0"/>
              </a:rPr>
              <a:t>I. </a:t>
            </a:r>
            <a:r>
              <a:rPr lang="en-US" altLang="zh-CN" sz="2800" b="1" u="sng" dirty="0" err="1">
                <a:solidFill>
                  <a:srgbClr val="FF0000"/>
                </a:solidFill>
                <a:latin typeface="Times New Roman" pitchFamily="18" charset="0"/>
                <a:ea typeface="Yeseva One" panose="00000500000000000000" charset="0"/>
                <a:cs typeface="Times New Roman" pitchFamily="18" charset="0"/>
                <a:sym typeface="Yeseva One" panose="00000500000000000000" charset="0"/>
              </a:rPr>
              <a:t>Vị</a:t>
            </a:r>
            <a:r>
              <a:rPr lang="en-US" altLang="zh-CN" sz="2800" b="1" u="sng" dirty="0">
                <a:solidFill>
                  <a:srgbClr val="FF0000"/>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2800" b="1" u="sng" dirty="0" err="1">
                <a:solidFill>
                  <a:srgbClr val="FF0000"/>
                </a:solidFill>
                <a:latin typeface="Times New Roman" pitchFamily="18" charset="0"/>
                <a:ea typeface="Yeseva One" panose="00000500000000000000" charset="0"/>
                <a:cs typeface="Times New Roman" pitchFamily="18" charset="0"/>
                <a:sym typeface="Yeseva One" panose="00000500000000000000" charset="0"/>
              </a:rPr>
              <a:t>trí</a:t>
            </a:r>
            <a:r>
              <a:rPr lang="en-US" altLang="zh-CN" sz="2800" b="1" u="sng" dirty="0">
                <a:solidFill>
                  <a:srgbClr val="FF0000"/>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2800" b="1" u="sng" dirty="0" err="1">
                <a:solidFill>
                  <a:srgbClr val="FF0000"/>
                </a:solidFill>
                <a:latin typeface="Times New Roman" pitchFamily="18" charset="0"/>
                <a:ea typeface="Yeseva One" panose="00000500000000000000" charset="0"/>
                <a:cs typeface="Times New Roman" pitchFamily="18" charset="0"/>
                <a:sym typeface="Yeseva One" panose="00000500000000000000" charset="0"/>
              </a:rPr>
              <a:t>của</a:t>
            </a:r>
            <a:r>
              <a:rPr lang="en-US" altLang="zh-CN" sz="2800" b="1" u="sng" dirty="0">
                <a:solidFill>
                  <a:srgbClr val="FF0000"/>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2800" b="1" u="sng" dirty="0" err="1">
                <a:solidFill>
                  <a:srgbClr val="FF0000"/>
                </a:solidFill>
                <a:latin typeface="Times New Roman" pitchFamily="18" charset="0"/>
                <a:ea typeface="Yeseva One" panose="00000500000000000000" charset="0"/>
                <a:cs typeface="Times New Roman" pitchFamily="18" charset="0"/>
                <a:sym typeface="Yeseva One" panose="00000500000000000000" charset="0"/>
              </a:rPr>
              <a:t>các</a:t>
            </a:r>
            <a:r>
              <a:rPr lang="en-US" altLang="zh-CN" sz="2800" b="1" u="sng" dirty="0">
                <a:solidFill>
                  <a:srgbClr val="FF0000"/>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2800" b="1" u="sng" dirty="0" err="1">
                <a:solidFill>
                  <a:srgbClr val="FF0000"/>
                </a:solidFill>
                <a:latin typeface="Times New Roman" pitchFamily="18" charset="0"/>
                <a:ea typeface="Yeseva One" panose="00000500000000000000" charset="0"/>
                <a:cs typeface="Times New Roman" pitchFamily="18" charset="0"/>
                <a:sym typeface="Yeseva One" panose="00000500000000000000" charset="0"/>
              </a:rPr>
              <a:t>chuyển</a:t>
            </a:r>
            <a:r>
              <a:rPr lang="en-US" altLang="zh-CN" sz="2800" b="1" u="sng" dirty="0">
                <a:solidFill>
                  <a:srgbClr val="FF0000"/>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2800" b="1" u="sng" dirty="0" err="1">
                <a:solidFill>
                  <a:srgbClr val="FF0000"/>
                </a:solidFill>
                <a:latin typeface="Times New Roman" pitchFamily="18" charset="0"/>
                <a:ea typeface="Yeseva One" panose="00000500000000000000" charset="0"/>
                <a:cs typeface="Times New Roman" pitchFamily="18" charset="0"/>
                <a:sym typeface="Yeseva One" panose="00000500000000000000" charset="0"/>
              </a:rPr>
              <a:t>động</a:t>
            </a:r>
            <a:r>
              <a:rPr lang="en-US" altLang="zh-CN" sz="2800" b="1" u="sng" dirty="0">
                <a:solidFill>
                  <a:srgbClr val="FF0000"/>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2800" b="1" u="sng" dirty="0" err="1">
                <a:solidFill>
                  <a:srgbClr val="FF0000"/>
                </a:solidFill>
                <a:latin typeface="Times New Roman" pitchFamily="18" charset="0"/>
                <a:ea typeface="Yeseva One" panose="00000500000000000000" charset="0"/>
                <a:cs typeface="Times New Roman" pitchFamily="18" charset="0"/>
                <a:sym typeface="Yeseva One" panose="00000500000000000000" charset="0"/>
              </a:rPr>
              <a:t>tại</a:t>
            </a:r>
            <a:r>
              <a:rPr lang="en-US" altLang="zh-CN" sz="2800" b="1" u="sng" dirty="0">
                <a:solidFill>
                  <a:srgbClr val="FF0000"/>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2800" b="1" u="sng" dirty="0" err="1">
                <a:solidFill>
                  <a:srgbClr val="FF0000"/>
                </a:solidFill>
                <a:latin typeface="Times New Roman" pitchFamily="18" charset="0"/>
                <a:ea typeface="Yeseva One" panose="00000500000000000000" charset="0"/>
                <a:cs typeface="Times New Roman" pitchFamily="18" charset="0"/>
                <a:sym typeface="Yeseva One" panose="00000500000000000000" charset="0"/>
              </a:rPr>
              <a:t>các</a:t>
            </a:r>
            <a:r>
              <a:rPr lang="en-US" altLang="zh-CN" sz="2800" b="1" u="sng" dirty="0">
                <a:solidFill>
                  <a:srgbClr val="FF0000"/>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2800" b="1" u="sng" dirty="0" err="1">
                <a:solidFill>
                  <a:srgbClr val="FF0000"/>
                </a:solidFill>
                <a:latin typeface="Times New Roman" pitchFamily="18" charset="0"/>
                <a:ea typeface="Yeseva One" panose="00000500000000000000" charset="0"/>
                <a:cs typeface="Times New Roman" pitchFamily="18" charset="0"/>
                <a:sym typeface="Yeseva One" panose="00000500000000000000" charset="0"/>
              </a:rPr>
              <a:t>thời</a:t>
            </a:r>
            <a:r>
              <a:rPr lang="en-US" altLang="zh-CN" sz="2800" b="1" u="sng" dirty="0">
                <a:solidFill>
                  <a:srgbClr val="FF0000"/>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2800" b="1" u="sng" dirty="0" err="1">
                <a:solidFill>
                  <a:srgbClr val="FF0000"/>
                </a:solidFill>
                <a:latin typeface="Times New Roman" pitchFamily="18" charset="0"/>
                <a:ea typeface="Yeseva One" panose="00000500000000000000" charset="0"/>
                <a:cs typeface="Times New Roman" pitchFamily="18" charset="0"/>
                <a:sym typeface="Yeseva One" panose="00000500000000000000" charset="0"/>
              </a:rPr>
              <a:t>điểm</a:t>
            </a:r>
            <a:endParaRPr lang="en-US" altLang="zh-CN" sz="2800" b="1" u="sng" dirty="0">
              <a:solidFill>
                <a:srgbClr val="FF0000"/>
              </a:solidFill>
              <a:latin typeface="Times New Roman" pitchFamily="18" charset="0"/>
              <a:ea typeface="Yeseva One" panose="00000500000000000000" charset="0"/>
              <a:cs typeface="Times New Roman" pitchFamily="18" charset="0"/>
              <a:sym typeface="Yeseva One" panose="00000500000000000000" charset="0"/>
            </a:endParaRPr>
          </a:p>
        </p:txBody>
      </p:sp>
      <p:sp>
        <p:nvSpPr>
          <p:cNvPr id="5" name="AutoShape 4" descr="EVN khởi công dự án nhà máy thủy điện Hòa Bình mở rộng hơn 9.200 tỷ đồ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vi-VN"/>
          </a:p>
        </p:txBody>
      </p:sp>
      <p:sp>
        <p:nvSpPr>
          <p:cNvPr id="6" name="AutoShape 6" descr="EVN khởi công dự án nhà máy thủy điện Hòa Bình mở rộng hơn 9.200 tỷ đồng"/>
          <p:cNvSpPr>
            <a:spLocks noChangeAspect="1" noChangeArrowheads="1"/>
          </p:cNvSpPr>
          <p:nvPr/>
        </p:nvSpPr>
        <p:spPr bwMode="auto">
          <a:xfrm>
            <a:off x="307975" y="7939"/>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vi-VN"/>
          </a:p>
        </p:txBody>
      </p:sp>
      <p:sp>
        <p:nvSpPr>
          <p:cNvPr id="7" name="AutoShape 8" descr="EVN khởi công dự án nhà máy thủy điện Hòa Bình mở rộng hơn 9.200 tỷ đồng"/>
          <p:cNvSpPr>
            <a:spLocks noChangeAspect="1" noChangeArrowheads="1"/>
          </p:cNvSpPr>
          <p:nvPr/>
        </p:nvSpPr>
        <p:spPr bwMode="auto">
          <a:xfrm>
            <a:off x="460375" y="160339"/>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vi-VN"/>
          </a:p>
        </p:txBody>
      </p:sp>
      <p:sp>
        <p:nvSpPr>
          <p:cNvPr id="8" name="AutoShape 10" descr="EVN khởi công dự án nhà máy thủy điện Hòa Bình mở rộng hơn 9.200 tỷ đồng"/>
          <p:cNvSpPr>
            <a:spLocks noChangeAspect="1" noChangeArrowheads="1"/>
          </p:cNvSpPr>
          <p:nvPr/>
        </p:nvSpPr>
        <p:spPr bwMode="auto">
          <a:xfrm>
            <a:off x="612775" y="312739"/>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vi-VN"/>
          </a:p>
        </p:txBody>
      </p:sp>
      <p:sp>
        <p:nvSpPr>
          <p:cNvPr id="10" name="AutoShape 12" descr="DỰ ÁN NHÀ MÁY THỦY ĐIỆN TRỊ AN"/>
          <p:cNvSpPr>
            <a:spLocks noChangeAspect="1" noChangeArrowheads="1"/>
          </p:cNvSpPr>
          <p:nvPr/>
        </p:nvSpPr>
        <p:spPr bwMode="auto">
          <a:xfrm>
            <a:off x="765175" y="465139"/>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vi-VN"/>
          </a:p>
        </p:txBody>
      </p:sp>
      <p:sp>
        <p:nvSpPr>
          <p:cNvPr id="13" name="Rectangle 12"/>
          <p:cNvSpPr/>
          <p:nvPr/>
        </p:nvSpPr>
        <p:spPr>
          <a:xfrm>
            <a:off x="1069975" y="1087788"/>
            <a:ext cx="9146080" cy="523220"/>
          </a:xfrm>
          <a:prstGeom prst="rect">
            <a:avLst/>
          </a:prstGeom>
        </p:spPr>
        <p:txBody>
          <a:bodyPr wrap="square">
            <a:spAutoFit/>
          </a:bodyPr>
          <a:lstStyle/>
          <a:p>
            <a:r>
              <a:rPr lang="en-US" sz="2800" dirty="0" err="1">
                <a:latin typeface="Times New Roman" pitchFamily="18" charset="0"/>
                <a:cs typeface="Times New Roman" pitchFamily="18" charset="0"/>
              </a:rPr>
              <a:t>Tìm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trí</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điểm</a:t>
            </a:r>
            <a:r>
              <a:rPr lang="en-US" sz="2800" dirty="0">
                <a:latin typeface="Times New Roman" pitchFamily="18" charset="0"/>
                <a:cs typeface="Times New Roman" pitchFamily="18" charset="0"/>
              </a:rPr>
              <a:t> A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B </a:t>
            </a:r>
            <a:r>
              <a:rPr lang="en-US" sz="2800" dirty="0" err="1">
                <a:latin typeface="Times New Roman" pitchFamily="18" charset="0"/>
                <a:cs typeface="Times New Roman" pitchFamily="18" charset="0"/>
              </a:rPr>
              <a:t>trên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hệ</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trục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toạ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xoy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hình</a:t>
            </a:r>
            <a:r>
              <a:rPr lang="en-US" sz="2800" dirty="0">
                <a:latin typeface="Times New Roman" pitchFamily="18" charset="0"/>
                <a:cs typeface="Times New Roman" pitchFamily="18" charset="0"/>
              </a:rPr>
              <a:t> 4.1)?</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5200" y="1811389"/>
            <a:ext cx="4761187" cy="4719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Rectangle 25"/>
          <p:cNvSpPr/>
          <p:nvPr/>
        </p:nvSpPr>
        <p:spPr>
          <a:xfrm>
            <a:off x="24828" y="2084000"/>
            <a:ext cx="844685" cy="923330"/>
          </a:xfrm>
          <a:prstGeom prst="rect">
            <a:avLst/>
          </a:prstGeom>
        </p:spPr>
        <p:txBody>
          <a:bodyPr wrap="square">
            <a:spAutoFit/>
          </a:bodyPr>
          <a:lstStyle/>
          <a:p>
            <a:r>
              <a:rPr lang="en-US" altLang="en-US" sz="5400" b="1" i="1" dirty="0">
                <a:ln w="0"/>
                <a:solidFill>
                  <a:srgbClr val="FF0000"/>
                </a:solidFill>
                <a:effectLst>
                  <a:outerShdw blurRad="38100" dist="19050" dir="2700000" algn="tl" rotWithShape="0">
                    <a:schemeClr val="dk1">
                      <a:alpha val="40000"/>
                    </a:schemeClr>
                  </a:outerShdw>
                </a:effectLst>
                <a:latin typeface="Times New Roman" pitchFamily="18" charset="0"/>
                <a:cs typeface="Times New Roman" pitchFamily="18" charset="0"/>
                <a:sym typeface="Wingdings" pitchFamily="2" charset="2"/>
              </a:rPr>
              <a:t></a:t>
            </a:r>
            <a:endParaRPr lang="vi-VN" sz="5400" dirty="0"/>
          </a:p>
        </p:txBody>
      </p:sp>
      <p:sp>
        <p:nvSpPr>
          <p:cNvPr id="27" name="Rectangle 26"/>
          <p:cNvSpPr/>
          <p:nvPr/>
        </p:nvSpPr>
        <p:spPr>
          <a:xfrm>
            <a:off x="917573" y="2284055"/>
            <a:ext cx="5987723" cy="523220"/>
          </a:xfrm>
          <a:prstGeom prst="rect">
            <a:avLst/>
          </a:prstGeom>
        </p:spPr>
        <p:txBody>
          <a:bodyPr wrap="square">
            <a:spAutoFit/>
          </a:bodyPr>
          <a:lstStyle/>
          <a:p>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Chọn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một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vật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mốc</a:t>
            </a:r>
            <a:r>
              <a:rPr lang="en-US" sz="2800" dirty="0">
                <a:latin typeface="Times New Roman" pitchFamily="18" charset="0"/>
                <a:cs typeface="Times New Roman" pitchFamily="18" charset="0"/>
              </a:rPr>
              <a:t> </a:t>
            </a:r>
          </a:p>
        </p:txBody>
      </p:sp>
      <p:sp>
        <p:nvSpPr>
          <p:cNvPr id="28" name="Rectangle 27"/>
          <p:cNvSpPr/>
          <p:nvPr/>
        </p:nvSpPr>
        <p:spPr>
          <a:xfrm>
            <a:off x="991145" y="2909437"/>
            <a:ext cx="5914153" cy="1384995"/>
          </a:xfrm>
          <a:prstGeom prst="rect">
            <a:avLst/>
          </a:prstGeom>
        </p:spPr>
        <p:txBody>
          <a:bodyPr wrap="square">
            <a:spAutoFit/>
          </a:bodyPr>
          <a:lstStyle/>
          <a:p>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Gắn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vật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trục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toạ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a:t>
            </a:r>
            <a:r>
              <a:rPr lang="en-US" sz="2800" dirty="0">
                <a:latin typeface="Times New Roman" pitchFamily="18" charset="0"/>
                <a:cs typeface="Times New Roman" pitchFamily="18" charset="0"/>
              </a:rPr>
              <a:t> ox </a:t>
            </a:r>
            <a:r>
              <a:rPr lang="en-US" sz="2800" dirty="0" err="1">
                <a:latin typeface="Times New Roman" pitchFamily="18" charset="0"/>
                <a:cs typeface="Times New Roman" pitchFamily="18" charset="0"/>
              </a:rPr>
              <a:t>hoặc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hệ</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toạ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xoy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gốc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trùng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trí</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vật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mốc</a:t>
            </a:r>
            <a:endParaRPr lang="en-US" sz="2800" dirty="0">
              <a:latin typeface="Times New Roman" pitchFamily="18" charset="0"/>
              <a:cs typeface="Times New Roman" pitchFamily="18" charset="0"/>
            </a:endParaRPr>
          </a:p>
        </p:txBody>
      </p:sp>
      <p:sp>
        <p:nvSpPr>
          <p:cNvPr id="29" name="Rectangle 28"/>
          <p:cNvSpPr/>
          <p:nvPr/>
        </p:nvSpPr>
        <p:spPr>
          <a:xfrm>
            <a:off x="1014794" y="4294432"/>
            <a:ext cx="5793284" cy="954107"/>
          </a:xfrm>
          <a:prstGeom prst="rect">
            <a:avLst/>
          </a:prstGeom>
        </p:spPr>
        <p:txBody>
          <a:bodyPr wrap="square">
            <a:spAutoFit/>
          </a:bodyPr>
          <a:lstStyle/>
          <a:p>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trục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toạ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định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theo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tỉ</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lệ</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định</a:t>
            </a:r>
            <a:r>
              <a:rPr lang="en-US" sz="2800" dirty="0">
                <a:latin typeface="Times New Roman" pitchFamily="18" charset="0"/>
                <a:cs typeface="Times New Roman" pitchFamily="18" charset="0"/>
              </a:rPr>
              <a:t>.</a:t>
            </a:r>
          </a:p>
        </p:txBody>
      </p:sp>
      <p:sp>
        <p:nvSpPr>
          <p:cNvPr id="15" name="Rectangle 14"/>
          <p:cNvSpPr/>
          <p:nvPr/>
        </p:nvSpPr>
        <p:spPr>
          <a:xfrm>
            <a:off x="1069974" y="1737870"/>
            <a:ext cx="5251999" cy="523220"/>
          </a:xfrm>
          <a:prstGeom prst="rect">
            <a:avLst/>
          </a:prstGeom>
        </p:spPr>
        <p:txBody>
          <a:bodyPr wrap="square">
            <a:spAutoFit/>
          </a:bodyPr>
          <a:lstStyle/>
          <a:p>
            <a:r>
              <a:rPr lang="en-US" sz="2800" dirty="0">
                <a:solidFill>
                  <a:srgbClr val="0070C0"/>
                </a:solidFill>
                <a:latin typeface="Times New Roman" pitchFamily="18" charset="0"/>
                <a:cs typeface="Times New Roman" pitchFamily="18" charset="0"/>
              </a:rPr>
              <a:t>* </a:t>
            </a:r>
            <a:r>
              <a:rPr lang="en-US" sz="2800" dirty="0" err="1">
                <a:solidFill>
                  <a:srgbClr val="0070C0"/>
                </a:solidFill>
                <a:latin typeface="Times New Roman" pitchFamily="18" charset="0"/>
                <a:cs typeface="Times New Roman" pitchFamily="18" charset="0"/>
              </a:rPr>
              <a:t>Để</a:t>
            </a:r>
            <a:r>
              <a:rPr lang="en-US" sz="2800" dirty="0">
                <a:solidFill>
                  <a:srgbClr val="0070C0"/>
                </a:solidFill>
                <a:latin typeface="Times New Roman" pitchFamily="18" charset="0"/>
                <a:cs typeface="Times New Roman" pitchFamily="18" charset="0"/>
              </a:rPr>
              <a:t> </a:t>
            </a:r>
            <a:r>
              <a:rPr lang="en-US" sz="2800" dirty="0" err="1">
                <a:solidFill>
                  <a:srgbClr val="0070C0"/>
                </a:solidFill>
                <a:latin typeface="Times New Roman" pitchFamily="18" charset="0"/>
                <a:cs typeface="Times New Roman" pitchFamily="18" charset="0"/>
              </a:rPr>
              <a:t>xác</a:t>
            </a:r>
            <a:r>
              <a:rPr lang="en-US" sz="2800" dirty="0">
                <a:solidFill>
                  <a:srgbClr val="0070C0"/>
                </a:solidFill>
                <a:latin typeface="Times New Roman" pitchFamily="18" charset="0"/>
                <a:cs typeface="Times New Roman" pitchFamily="18" charset="0"/>
              </a:rPr>
              <a:t> </a:t>
            </a:r>
            <a:r>
              <a:rPr lang="en-US" sz="2800" dirty="0" err="1">
                <a:solidFill>
                  <a:srgbClr val="0070C0"/>
                </a:solidFill>
                <a:latin typeface="Times New Roman" pitchFamily="18" charset="0"/>
                <a:cs typeface="Times New Roman" pitchFamily="18" charset="0"/>
              </a:rPr>
              <a:t>định</a:t>
            </a:r>
            <a:r>
              <a:rPr lang="en-US" sz="2800" dirty="0">
                <a:solidFill>
                  <a:srgbClr val="0070C0"/>
                </a:solidFill>
                <a:latin typeface="Times New Roman" pitchFamily="18" charset="0"/>
                <a:cs typeface="Times New Roman" pitchFamily="18" charset="0"/>
              </a:rPr>
              <a:t> </a:t>
            </a:r>
            <a:r>
              <a:rPr lang="en-US" sz="2800" dirty="0" err="1">
                <a:solidFill>
                  <a:srgbClr val="0070C0"/>
                </a:solidFill>
                <a:latin typeface="Times New Roman" pitchFamily="18" charset="0"/>
                <a:cs typeface="Times New Roman" pitchFamily="18" charset="0"/>
              </a:rPr>
              <a:t>vị</a:t>
            </a:r>
            <a:r>
              <a:rPr lang="en-US" sz="2800" dirty="0">
                <a:solidFill>
                  <a:srgbClr val="0070C0"/>
                </a:solidFill>
                <a:latin typeface="Times New Roman" pitchFamily="18" charset="0"/>
                <a:cs typeface="Times New Roman" pitchFamily="18" charset="0"/>
              </a:rPr>
              <a:t> </a:t>
            </a:r>
            <a:r>
              <a:rPr lang="en-US" sz="2800" dirty="0" err="1">
                <a:solidFill>
                  <a:srgbClr val="0070C0"/>
                </a:solidFill>
                <a:latin typeface="Times New Roman" pitchFamily="18" charset="0"/>
                <a:cs typeface="Times New Roman" pitchFamily="18" charset="0"/>
              </a:rPr>
              <a:t>trí</a:t>
            </a:r>
            <a:r>
              <a:rPr lang="en-US" sz="2800" dirty="0">
                <a:solidFill>
                  <a:srgbClr val="0070C0"/>
                </a:solidFill>
                <a:latin typeface="Times New Roman" pitchFamily="18" charset="0"/>
                <a:cs typeface="Times New Roman" pitchFamily="18" charset="0"/>
              </a:rPr>
              <a:t> </a:t>
            </a:r>
            <a:r>
              <a:rPr lang="en-US" sz="2800" dirty="0" err="1">
                <a:solidFill>
                  <a:srgbClr val="0070C0"/>
                </a:solidFill>
                <a:latin typeface="Times New Roman" pitchFamily="18" charset="0"/>
                <a:cs typeface="Times New Roman" pitchFamily="18" charset="0"/>
              </a:rPr>
              <a:t>của</a:t>
            </a:r>
            <a:r>
              <a:rPr lang="en-US" sz="2800" dirty="0">
                <a:solidFill>
                  <a:srgbClr val="0070C0"/>
                </a:solidFill>
                <a:latin typeface="Times New Roman" pitchFamily="18" charset="0"/>
                <a:cs typeface="Times New Roman" pitchFamily="18" charset="0"/>
              </a:rPr>
              <a:t> </a:t>
            </a:r>
            <a:r>
              <a:rPr lang="en-US" sz="2800" dirty="0" err="1">
                <a:solidFill>
                  <a:srgbClr val="0070C0"/>
                </a:solidFill>
                <a:latin typeface="Times New Roman" pitchFamily="18" charset="0"/>
                <a:cs typeface="Times New Roman" pitchFamily="18" charset="0"/>
              </a:rPr>
              <a:t>vật</a:t>
            </a:r>
            <a:r>
              <a:rPr lang="en-US" sz="2800" dirty="0">
                <a:solidFill>
                  <a:srgbClr val="0070C0"/>
                </a:solidFill>
                <a:latin typeface="Times New Roman" pitchFamily="18" charset="0"/>
                <a:cs typeface="Times New Roman" pitchFamily="18" charset="0"/>
              </a:rPr>
              <a:t> ta </a:t>
            </a:r>
            <a:r>
              <a:rPr lang="en-US" sz="2800" dirty="0" err="1">
                <a:solidFill>
                  <a:srgbClr val="0070C0"/>
                </a:solidFill>
                <a:latin typeface="Times New Roman" pitchFamily="18" charset="0"/>
                <a:cs typeface="Times New Roman" pitchFamily="18" charset="0"/>
              </a:rPr>
              <a:t>cần</a:t>
            </a:r>
            <a:r>
              <a:rPr lang="en-US" sz="2800" dirty="0">
                <a:solidFill>
                  <a:srgbClr val="0070C0"/>
                </a:solidFill>
                <a:latin typeface="Times New Roman" pitchFamily="18" charset="0"/>
                <a:cs typeface="Times New Roman" pitchFamily="18" charset="0"/>
              </a:rPr>
              <a:t>:</a:t>
            </a:r>
          </a:p>
        </p:txBody>
      </p:sp>
    </p:spTree>
    <p:extLst>
      <p:ext uri="{BB962C8B-B14F-4D97-AF65-F5344CB8AC3E}">
        <p14:creationId xmlns:p14="http://schemas.microsoft.com/office/powerpoint/2010/main" val="3184720728"/>
      </p:ext>
    </p:extLst>
  </p:cSld>
  <p:clrMapOvr>
    <a:masterClrMapping/>
  </p:clrMapOvr>
  <mc:AlternateContent xmlns:mc="http://schemas.openxmlformats.org/markup-compatibility/2006" xmlns:p14="http://schemas.microsoft.com/office/powerpoint/2010/main">
    <mc:Choice Requires="p14">
      <p:transition spd="slow" p14:dur="1250" advClick="0">
        <p:push dir="u"/>
      </p:transition>
    </mc:Choice>
    <mc:Fallback xmlns="">
      <p:transition spd="slow" advClick="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27"/>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28"/>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3" grpId="0"/>
      <p:bldP spid="26" grpId="0"/>
      <p:bldP spid="27" grpId="0"/>
      <p:bldP spid="28" grpId="0"/>
      <p:bldP spid="29" grpId="0"/>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135974"/>
            <a:ext cx="2959931" cy="965371"/>
          </a:xfrm>
          <a:prstGeom prst="rect">
            <a:avLst/>
          </a:prstGeom>
        </p:spPr>
      </p:pic>
      <p:sp>
        <p:nvSpPr>
          <p:cNvPr id="5" name="AutoShape 6" descr="Phát hiện một cấu trúc mới trong quang quyển Mặt Trời"/>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vi-VN"/>
          </a:p>
        </p:txBody>
      </p:sp>
      <p:sp>
        <p:nvSpPr>
          <p:cNvPr id="6" name="AutoShape 10" descr="Tại sao bếp gas cháy lửa đỏ, nấu bị đen đáy nồi? - META.vn"/>
          <p:cNvSpPr>
            <a:spLocks noChangeAspect="1" noChangeArrowheads="1"/>
          </p:cNvSpPr>
          <p:nvPr/>
        </p:nvSpPr>
        <p:spPr bwMode="auto">
          <a:xfrm>
            <a:off x="307975" y="7939"/>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vi-VN"/>
          </a:p>
        </p:txBody>
      </p:sp>
      <p:sp>
        <p:nvSpPr>
          <p:cNvPr id="9" name="Rectangle 8"/>
          <p:cNvSpPr/>
          <p:nvPr/>
        </p:nvSpPr>
        <p:spPr>
          <a:xfrm>
            <a:off x="612776" y="945440"/>
            <a:ext cx="10824049" cy="1077218"/>
          </a:xfrm>
          <a:prstGeom prst="rect">
            <a:avLst/>
          </a:prstGeom>
        </p:spPr>
        <p:txBody>
          <a:bodyPr wrap="square">
            <a:spAutoFit/>
          </a:bodyPr>
          <a:lstStyle/>
          <a:p>
            <a:pPr algn="just"/>
            <a:r>
              <a:rPr lang="en-US" sz="3200" dirty="0">
                <a:solidFill>
                  <a:srgbClr val="0070C0"/>
                </a:solidFill>
                <a:latin typeface="Times New Roman" pitchFamily="18" charset="0"/>
                <a:cs typeface="Times New Roman" pitchFamily="18" charset="0"/>
              </a:rPr>
              <a:t>*</a:t>
            </a:r>
            <a:r>
              <a:rPr lang="en-US" sz="3200" dirty="0" err="1">
                <a:solidFill>
                  <a:srgbClr val="0070C0"/>
                </a:solidFill>
                <a:latin typeface="Times New Roman" pitchFamily="18" charset="0"/>
                <a:cs typeface="Times New Roman" pitchFamily="18" charset="0"/>
              </a:rPr>
              <a:t>Trong</a:t>
            </a:r>
            <a:r>
              <a:rPr lang="en-US" sz="3200" dirty="0">
                <a:solidFill>
                  <a:srgbClr val="0070C0"/>
                </a:solidFill>
                <a:latin typeface="Times New Roman" pitchFamily="18" charset="0"/>
                <a:cs typeface="Times New Roman" pitchFamily="18" charset="0"/>
              </a:rPr>
              <a:t> </a:t>
            </a:r>
            <a:r>
              <a:rPr lang="en-US" sz="3200" dirty="0" err="1">
                <a:solidFill>
                  <a:srgbClr val="0070C0"/>
                </a:solidFill>
                <a:latin typeface="Times New Roman" pitchFamily="18" charset="0"/>
                <a:cs typeface="Times New Roman" pitchFamily="18" charset="0"/>
              </a:rPr>
              <a:t>thực</a:t>
            </a:r>
            <a:r>
              <a:rPr lang="en-US" sz="3200" dirty="0">
                <a:solidFill>
                  <a:srgbClr val="0070C0"/>
                </a:solidFill>
                <a:latin typeface="Times New Roman" pitchFamily="18" charset="0"/>
                <a:cs typeface="Times New Roman" pitchFamily="18" charset="0"/>
              </a:rPr>
              <a:t> </a:t>
            </a:r>
            <a:r>
              <a:rPr lang="en-US" sz="3200" dirty="0" err="1">
                <a:solidFill>
                  <a:srgbClr val="0070C0"/>
                </a:solidFill>
                <a:latin typeface="Times New Roman" pitchFamily="18" charset="0"/>
                <a:cs typeface="Times New Roman" pitchFamily="18" charset="0"/>
              </a:rPr>
              <a:t>tế</a:t>
            </a:r>
            <a:r>
              <a:rPr lang="en-US" sz="3200" dirty="0">
                <a:solidFill>
                  <a:srgbClr val="0070C0"/>
                </a:solidFill>
                <a:latin typeface="Times New Roman" pitchFamily="18" charset="0"/>
                <a:cs typeface="Times New Roman" pitchFamily="18" charset="0"/>
              </a:rPr>
              <a:t> </a:t>
            </a:r>
            <a:r>
              <a:rPr lang="en-US" sz="3200" dirty="0" err="1">
                <a:solidFill>
                  <a:srgbClr val="0070C0"/>
                </a:solidFill>
                <a:latin typeface="Times New Roman" pitchFamily="18" charset="0"/>
                <a:cs typeface="Times New Roman" pitchFamily="18" charset="0"/>
              </a:rPr>
              <a:t>người</a:t>
            </a:r>
            <a:r>
              <a:rPr lang="en-US" sz="3200" dirty="0">
                <a:solidFill>
                  <a:srgbClr val="0070C0"/>
                </a:solidFill>
                <a:latin typeface="Times New Roman" pitchFamily="18" charset="0"/>
                <a:cs typeface="Times New Roman" pitchFamily="18" charset="0"/>
              </a:rPr>
              <a:t> ta </a:t>
            </a:r>
            <a:r>
              <a:rPr lang="en-US" sz="3200" dirty="0" err="1">
                <a:solidFill>
                  <a:srgbClr val="0070C0"/>
                </a:solidFill>
                <a:latin typeface="Times New Roman" pitchFamily="18" charset="0"/>
                <a:cs typeface="Times New Roman" pitchFamily="18" charset="0"/>
              </a:rPr>
              <a:t>thường</a:t>
            </a:r>
            <a:r>
              <a:rPr lang="en-US" sz="3200" dirty="0">
                <a:solidFill>
                  <a:srgbClr val="0070C0"/>
                </a:solidFill>
                <a:latin typeface="Times New Roman" pitchFamily="18" charset="0"/>
                <a:cs typeface="Times New Roman" pitchFamily="18" charset="0"/>
              </a:rPr>
              <a:t> </a:t>
            </a:r>
            <a:r>
              <a:rPr lang="en-US" sz="3200" dirty="0" err="1">
                <a:solidFill>
                  <a:srgbClr val="0070C0"/>
                </a:solidFill>
                <a:latin typeface="Times New Roman" pitchFamily="18" charset="0"/>
                <a:cs typeface="Times New Roman" pitchFamily="18" charset="0"/>
              </a:rPr>
              <a:t>chọn</a:t>
            </a:r>
            <a:r>
              <a:rPr lang="en-US" sz="3200" dirty="0">
                <a:solidFill>
                  <a:srgbClr val="0070C0"/>
                </a:solidFill>
                <a:latin typeface="Times New Roman" pitchFamily="18" charset="0"/>
                <a:cs typeface="Times New Roman" pitchFamily="18" charset="0"/>
              </a:rPr>
              <a:t> </a:t>
            </a:r>
            <a:r>
              <a:rPr lang="en-US" sz="3200" dirty="0" err="1">
                <a:solidFill>
                  <a:srgbClr val="0070C0"/>
                </a:solidFill>
                <a:latin typeface="Times New Roman" pitchFamily="18" charset="0"/>
                <a:cs typeface="Times New Roman" pitchFamily="18" charset="0"/>
              </a:rPr>
              <a:t>hệ</a:t>
            </a:r>
            <a:r>
              <a:rPr lang="en-US" sz="3200" dirty="0">
                <a:solidFill>
                  <a:srgbClr val="0070C0"/>
                </a:solidFill>
                <a:latin typeface="Times New Roman" pitchFamily="18" charset="0"/>
                <a:cs typeface="Times New Roman" pitchFamily="18" charset="0"/>
              </a:rPr>
              <a:t> </a:t>
            </a:r>
            <a:r>
              <a:rPr lang="en-US" sz="3200" dirty="0" err="1">
                <a:solidFill>
                  <a:srgbClr val="0070C0"/>
                </a:solidFill>
                <a:latin typeface="Times New Roman" pitchFamily="18" charset="0"/>
                <a:cs typeface="Times New Roman" pitchFamily="18" charset="0"/>
              </a:rPr>
              <a:t>toạ</a:t>
            </a:r>
            <a:r>
              <a:rPr lang="en-US" sz="3200" dirty="0">
                <a:solidFill>
                  <a:srgbClr val="0070C0"/>
                </a:solidFill>
                <a:latin typeface="Times New Roman" pitchFamily="18" charset="0"/>
                <a:cs typeface="Times New Roman" pitchFamily="18" charset="0"/>
              </a:rPr>
              <a:t> </a:t>
            </a:r>
            <a:r>
              <a:rPr lang="en-US" sz="3200" dirty="0" err="1">
                <a:solidFill>
                  <a:srgbClr val="0070C0"/>
                </a:solidFill>
                <a:latin typeface="Times New Roman" pitchFamily="18" charset="0"/>
                <a:cs typeface="Times New Roman" pitchFamily="18" charset="0"/>
              </a:rPr>
              <a:t>độ</a:t>
            </a:r>
            <a:r>
              <a:rPr lang="en-US" sz="3200" dirty="0">
                <a:solidFill>
                  <a:srgbClr val="0070C0"/>
                </a:solidFill>
                <a:latin typeface="Times New Roman" pitchFamily="18" charset="0"/>
                <a:cs typeface="Times New Roman" pitchFamily="18" charset="0"/>
              </a:rPr>
              <a:t> </a:t>
            </a:r>
            <a:r>
              <a:rPr lang="en-US" sz="3200" dirty="0" err="1">
                <a:solidFill>
                  <a:srgbClr val="0070C0"/>
                </a:solidFill>
                <a:latin typeface="Times New Roman" pitchFamily="18" charset="0"/>
                <a:cs typeface="Times New Roman" pitchFamily="18" charset="0"/>
              </a:rPr>
              <a:t>trùng</a:t>
            </a:r>
            <a:r>
              <a:rPr lang="en-US" sz="3200" dirty="0">
                <a:solidFill>
                  <a:srgbClr val="0070C0"/>
                </a:solidFill>
                <a:latin typeface="Times New Roman" pitchFamily="18" charset="0"/>
                <a:cs typeface="Times New Roman" pitchFamily="18" charset="0"/>
              </a:rPr>
              <a:t> </a:t>
            </a:r>
            <a:r>
              <a:rPr lang="en-US" sz="3200" dirty="0" err="1">
                <a:solidFill>
                  <a:srgbClr val="0070C0"/>
                </a:solidFill>
                <a:latin typeface="Times New Roman" pitchFamily="18" charset="0"/>
                <a:cs typeface="Times New Roman" pitchFamily="18" charset="0"/>
              </a:rPr>
              <a:t>với</a:t>
            </a:r>
            <a:r>
              <a:rPr lang="en-US" sz="3200" dirty="0">
                <a:solidFill>
                  <a:srgbClr val="0070C0"/>
                </a:solidFill>
                <a:latin typeface="Times New Roman" pitchFamily="18" charset="0"/>
                <a:cs typeface="Times New Roman" pitchFamily="18" charset="0"/>
              </a:rPr>
              <a:t> </a:t>
            </a:r>
            <a:r>
              <a:rPr lang="en-US" sz="3200" dirty="0" err="1">
                <a:solidFill>
                  <a:srgbClr val="0070C0"/>
                </a:solidFill>
                <a:latin typeface="Times New Roman" pitchFamily="18" charset="0"/>
                <a:cs typeface="Times New Roman" pitchFamily="18" charset="0"/>
              </a:rPr>
              <a:t>hệ</a:t>
            </a:r>
            <a:r>
              <a:rPr lang="en-US" sz="3200" dirty="0">
                <a:solidFill>
                  <a:srgbClr val="0070C0"/>
                </a:solidFill>
                <a:latin typeface="Times New Roman" pitchFamily="18" charset="0"/>
                <a:cs typeface="Times New Roman" pitchFamily="18" charset="0"/>
              </a:rPr>
              <a:t> </a:t>
            </a:r>
            <a:r>
              <a:rPr lang="en-US" sz="3200" dirty="0" err="1">
                <a:solidFill>
                  <a:srgbClr val="0070C0"/>
                </a:solidFill>
                <a:latin typeface="Times New Roman" pitchFamily="18" charset="0"/>
                <a:cs typeface="Times New Roman" pitchFamily="18" charset="0"/>
              </a:rPr>
              <a:t>toạ</a:t>
            </a:r>
            <a:r>
              <a:rPr lang="en-US" sz="3200" dirty="0">
                <a:solidFill>
                  <a:srgbClr val="0070C0"/>
                </a:solidFill>
                <a:latin typeface="Times New Roman" pitchFamily="18" charset="0"/>
                <a:cs typeface="Times New Roman" pitchFamily="18" charset="0"/>
              </a:rPr>
              <a:t> </a:t>
            </a:r>
            <a:r>
              <a:rPr lang="en-US" sz="3200" dirty="0" err="1">
                <a:solidFill>
                  <a:srgbClr val="0070C0"/>
                </a:solidFill>
                <a:latin typeface="Times New Roman" pitchFamily="18" charset="0"/>
                <a:cs typeface="Times New Roman" pitchFamily="18" charset="0"/>
              </a:rPr>
              <a:t>độ</a:t>
            </a:r>
            <a:r>
              <a:rPr lang="en-US" sz="3200" dirty="0">
                <a:solidFill>
                  <a:srgbClr val="0070C0"/>
                </a:solidFill>
                <a:latin typeface="Times New Roman" pitchFamily="18" charset="0"/>
                <a:cs typeface="Times New Roman" pitchFamily="18" charset="0"/>
              </a:rPr>
              <a:t> </a:t>
            </a:r>
            <a:r>
              <a:rPr lang="en-US" sz="3200" dirty="0" err="1">
                <a:solidFill>
                  <a:srgbClr val="0070C0"/>
                </a:solidFill>
                <a:latin typeface="Times New Roman" pitchFamily="18" charset="0"/>
                <a:cs typeface="Times New Roman" pitchFamily="18" charset="0"/>
              </a:rPr>
              <a:t>địa</a:t>
            </a:r>
            <a:r>
              <a:rPr lang="en-US" sz="3200" dirty="0">
                <a:solidFill>
                  <a:srgbClr val="0070C0"/>
                </a:solidFill>
                <a:latin typeface="Times New Roman" pitchFamily="18" charset="0"/>
                <a:cs typeface="Times New Roman" pitchFamily="18" charset="0"/>
              </a:rPr>
              <a:t> </a:t>
            </a:r>
            <a:r>
              <a:rPr lang="en-US" sz="3200" dirty="0" err="1">
                <a:solidFill>
                  <a:srgbClr val="0070C0"/>
                </a:solidFill>
                <a:latin typeface="Times New Roman" pitchFamily="18" charset="0"/>
                <a:cs typeface="Times New Roman" pitchFamily="18" charset="0"/>
              </a:rPr>
              <a:t>lí</a:t>
            </a:r>
            <a:r>
              <a:rPr lang="en-US" sz="3200" dirty="0">
                <a:solidFill>
                  <a:srgbClr val="0070C0"/>
                </a:solidFill>
                <a:latin typeface="Times New Roman" pitchFamily="18" charset="0"/>
                <a:cs typeface="Times New Roman" pitchFamily="18" charset="0"/>
              </a:rPr>
              <a:t> </a:t>
            </a:r>
            <a:r>
              <a:rPr lang="en-US" sz="3200" dirty="0" err="1">
                <a:solidFill>
                  <a:srgbClr val="0070C0"/>
                </a:solidFill>
                <a:latin typeface="Times New Roman" pitchFamily="18" charset="0"/>
                <a:cs typeface="Times New Roman" pitchFamily="18" charset="0"/>
              </a:rPr>
              <a:t>có</a:t>
            </a:r>
            <a:r>
              <a:rPr lang="en-US" sz="3200" dirty="0">
                <a:solidFill>
                  <a:srgbClr val="0070C0"/>
                </a:solidFill>
                <a:latin typeface="Times New Roman" pitchFamily="18" charset="0"/>
                <a:cs typeface="Times New Roman" pitchFamily="18" charset="0"/>
              </a:rPr>
              <a:t>: </a:t>
            </a:r>
          </a:p>
        </p:txBody>
      </p:sp>
      <p:sp>
        <p:nvSpPr>
          <p:cNvPr id="10" name="Rectangle 9"/>
          <p:cNvSpPr/>
          <p:nvPr/>
        </p:nvSpPr>
        <p:spPr>
          <a:xfrm>
            <a:off x="764271" y="2148456"/>
            <a:ext cx="5964076" cy="3785652"/>
          </a:xfrm>
          <a:prstGeom prst="rect">
            <a:avLst/>
          </a:prstGeom>
        </p:spPr>
        <p:txBody>
          <a:bodyPr wrap="square">
            <a:spAutoFit/>
          </a:bodyPr>
          <a:lstStyle/>
          <a:p>
            <a:pPr algn="just">
              <a:lnSpc>
                <a:spcPct val="150000"/>
              </a:lnSpc>
            </a:pP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Gốc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là</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vị</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trí</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vật</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mốc</a:t>
            </a:r>
            <a:r>
              <a:rPr lang="en-US" sz="3200" dirty="0">
                <a:latin typeface="Times New Roman" pitchFamily="18" charset="0"/>
                <a:cs typeface="Times New Roman" pitchFamily="18" charset="0"/>
              </a:rPr>
              <a:t>.</a:t>
            </a:r>
          </a:p>
          <a:p>
            <a:pPr algn="just">
              <a:lnSpc>
                <a:spcPct val="150000"/>
              </a:lnSpc>
            </a:pP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Trục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hoành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là</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đường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nối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hai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hướng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địa</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lí</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Đông</a:t>
            </a:r>
            <a:r>
              <a:rPr lang="en-US" sz="3200" dirty="0">
                <a:latin typeface="Times New Roman" pitchFamily="18" charset="0"/>
                <a:cs typeface="Times New Roman" pitchFamily="18" charset="0"/>
              </a:rPr>
              <a:t> – </a:t>
            </a:r>
            <a:r>
              <a:rPr lang="en-US" sz="3200" dirty="0" err="1">
                <a:latin typeface="Times New Roman" pitchFamily="18" charset="0"/>
                <a:cs typeface="Times New Roman" pitchFamily="18" charset="0"/>
              </a:rPr>
              <a:t>Tây</a:t>
            </a:r>
            <a:endParaRPr lang="en-US" sz="3200" dirty="0">
              <a:latin typeface="Times New Roman" pitchFamily="18" charset="0"/>
              <a:cs typeface="Times New Roman" pitchFamily="18" charset="0"/>
            </a:endParaRPr>
          </a:p>
          <a:p>
            <a:pPr algn="just">
              <a:lnSpc>
                <a:spcPct val="150000"/>
              </a:lnSpc>
            </a:pP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Trục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tung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là</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đường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nối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hai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hướng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địa</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lí</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Bắc</a:t>
            </a:r>
            <a:r>
              <a:rPr lang="en-US" sz="3200" dirty="0">
                <a:latin typeface="Times New Roman" pitchFamily="18" charset="0"/>
                <a:cs typeface="Times New Roman" pitchFamily="18" charset="0"/>
              </a:rPr>
              <a:t> – Nam.</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30526" y="2134809"/>
            <a:ext cx="4704727" cy="40749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47060" y="1117798"/>
            <a:ext cx="844685" cy="923330"/>
          </a:xfrm>
          <a:prstGeom prst="rect">
            <a:avLst/>
          </a:prstGeom>
        </p:spPr>
        <p:txBody>
          <a:bodyPr wrap="square">
            <a:spAutoFit/>
          </a:bodyPr>
          <a:lstStyle/>
          <a:p>
            <a:r>
              <a:rPr lang="en-US" altLang="en-US" sz="5400" b="1" i="1" dirty="0">
                <a:ln w="0"/>
                <a:solidFill>
                  <a:srgbClr val="FF0000"/>
                </a:solidFill>
                <a:effectLst>
                  <a:outerShdw blurRad="38100" dist="19050" dir="2700000" algn="tl" rotWithShape="0">
                    <a:schemeClr val="dk1">
                      <a:alpha val="40000"/>
                    </a:schemeClr>
                  </a:outerShdw>
                </a:effectLst>
                <a:latin typeface="Times New Roman" pitchFamily="18" charset="0"/>
                <a:cs typeface="Times New Roman" pitchFamily="18" charset="0"/>
                <a:sym typeface="Wingdings" pitchFamily="2" charset="2"/>
              </a:rPr>
              <a:t></a:t>
            </a:r>
            <a:endParaRPr lang="vi-VN" sz="5400" dirty="0"/>
          </a:p>
        </p:txBody>
      </p:sp>
    </p:spTree>
    <p:extLst>
      <p:ext uri="{BB962C8B-B14F-4D97-AF65-F5344CB8AC3E}">
        <p14:creationId xmlns:p14="http://schemas.microsoft.com/office/powerpoint/2010/main" val="3687495400"/>
      </p:ext>
    </p:extLst>
  </p:cSld>
  <p:clrMapOvr>
    <a:masterClrMapping/>
  </p:clrMapOvr>
  <mc:AlternateContent xmlns:mc="http://schemas.openxmlformats.org/markup-compatibility/2006" xmlns:p14="http://schemas.microsoft.com/office/powerpoint/2010/main">
    <mc:Choice Requires="p14">
      <p:transition spd="slow" p14:dur="1250" advClick="0">
        <p:push dir="u"/>
      </p:transition>
    </mc:Choice>
    <mc:Fallback xmlns="">
      <p:transition spd="slow" advClick="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135974"/>
            <a:ext cx="2959931" cy="965371"/>
          </a:xfrm>
          <a:prstGeom prst="rect">
            <a:avLst/>
          </a:prstGeom>
        </p:spPr>
      </p:pic>
      <p:sp>
        <p:nvSpPr>
          <p:cNvPr id="3" name="文本框 30"/>
          <p:cNvSpPr txBox="1"/>
          <p:nvPr/>
        </p:nvSpPr>
        <p:spPr>
          <a:xfrm>
            <a:off x="1051500" y="0"/>
            <a:ext cx="7208961" cy="661207"/>
          </a:xfrm>
          <a:prstGeom prst="rect">
            <a:avLst/>
          </a:prstGeom>
          <a:solidFill>
            <a:schemeClr val="accent1">
              <a:lumMod val="20000"/>
              <a:lumOff val="80000"/>
            </a:schemeClr>
          </a:solidFill>
        </p:spPr>
        <p:txBody>
          <a:bodyPr wrap="none" rtlCol="0">
            <a:spAutoFit/>
          </a:bodyPr>
          <a:lstStyle/>
          <a:p>
            <a:pPr defTabSz="913765">
              <a:lnSpc>
                <a:spcPct val="150000"/>
              </a:lnSpc>
            </a:pPr>
            <a:r>
              <a:rPr lang="en-US" altLang="zh-CN" sz="2800" b="1" u="sng" dirty="0">
                <a:solidFill>
                  <a:srgbClr val="FF0000"/>
                </a:solidFill>
                <a:latin typeface="Times New Roman" pitchFamily="18" charset="0"/>
                <a:ea typeface="Yeseva One" panose="00000500000000000000" charset="0"/>
                <a:cs typeface="Times New Roman" pitchFamily="18" charset="0"/>
                <a:sym typeface="Yeseva One" panose="00000500000000000000" charset="0"/>
              </a:rPr>
              <a:t>I. </a:t>
            </a:r>
            <a:r>
              <a:rPr lang="en-US" altLang="zh-CN" sz="2800" b="1" u="sng" dirty="0" err="1">
                <a:solidFill>
                  <a:srgbClr val="FF0000"/>
                </a:solidFill>
                <a:latin typeface="Times New Roman" pitchFamily="18" charset="0"/>
                <a:ea typeface="Yeseva One" panose="00000500000000000000" charset="0"/>
                <a:cs typeface="Times New Roman" pitchFamily="18" charset="0"/>
                <a:sym typeface="Yeseva One" panose="00000500000000000000" charset="0"/>
              </a:rPr>
              <a:t>Vị</a:t>
            </a:r>
            <a:r>
              <a:rPr lang="en-US" altLang="zh-CN" sz="2800" b="1" u="sng" dirty="0">
                <a:solidFill>
                  <a:srgbClr val="FF0000"/>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2800" b="1" u="sng" dirty="0" err="1">
                <a:solidFill>
                  <a:srgbClr val="FF0000"/>
                </a:solidFill>
                <a:latin typeface="Times New Roman" pitchFamily="18" charset="0"/>
                <a:ea typeface="Yeseva One" panose="00000500000000000000" charset="0"/>
                <a:cs typeface="Times New Roman" pitchFamily="18" charset="0"/>
                <a:sym typeface="Yeseva One" panose="00000500000000000000" charset="0"/>
              </a:rPr>
              <a:t>trí</a:t>
            </a:r>
            <a:r>
              <a:rPr lang="en-US" altLang="zh-CN" sz="2800" b="1" u="sng" dirty="0">
                <a:solidFill>
                  <a:srgbClr val="FF0000"/>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2800" b="1" u="sng" dirty="0" err="1">
                <a:solidFill>
                  <a:srgbClr val="FF0000"/>
                </a:solidFill>
                <a:latin typeface="Times New Roman" pitchFamily="18" charset="0"/>
                <a:ea typeface="Yeseva One" panose="00000500000000000000" charset="0"/>
                <a:cs typeface="Times New Roman" pitchFamily="18" charset="0"/>
                <a:sym typeface="Yeseva One" panose="00000500000000000000" charset="0"/>
              </a:rPr>
              <a:t>của</a:t>
            </a:r>
            <a:r>
              <a:rPr lang="en-US" altLang="zh-CN" sz="2800" b="1" u="sng" dirty="0">
                <a:solidFill>
                  <a:srgbClr val="FF0000"/>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2800" b="1" u="sng" dirty="0" err="1">
                <a:solidFill>
                  <a:srgbClr val="FF0000"/>
                </a:solidFill>
                <a:latin typeface="Times New Roman" pitchFamily="18" charset="0"/>
                <a:ea typeface="Yeseva One" panose="00000500000000000000" charset="0"/>
                <a:cs typeface="Times New Roman" pitchFamily="18" charset="0"/>
                <a:sym typeface="Yeseva One" panose="00000500000000000000" charset="0"/>
              </a:rPr>
              <a:t>các</a:t>
            </a:r>
            <a:r>
              <a:rPr lang="en-US" altLang="zh-CN" sz="2800" b="1" u="sng" dirty="0">
                <a:solidFill>
                  <a:srgbClr val="FF0000"/>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2800" b="1" u="sng" dirty="0" err="1">
                <a:solidFill>
                  <a:srgbClr val="FF0000"/>
                </a:solidFill>
                <a:latin typeface="Times New Roman" pitchFamily="18" charset="0"/>
                <a:ea typeface="Yeseva One" panose="00000500000000000000" charset="0"/>
                <a:cs typeface="Times New Roman" pitchFamily="18" charset="0"/>
                <a:sym typeface="Yeseva One" panose="00000500000000000000" charset="0"/>
              </a:rPr>
              <a:t>chuyển</a:t>
            </a:r>
            <a:r>
              <a:rPr lang="en-US" altLang="zh-CN" sz="2800" b="1" u="sng" dirty="0">
                <a:solidFill>
                  <a:srgbClr val="FF0000"/>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2800" b="1" u="sng" dirty="0" err="1">
                <a:solidFill>
                  <a:srgbClr val="FF0000"/>
                </a:solidFill>
                <a:latin typeface="Times New Roman" pitchFamily="18" charset="0"/>
                <a:ea typeface="Yeseva One" panose="00000500000000000000" charset="0"/>
                <a:cs typeface="Times New Roman" pitchFamily="18" charset="0"/>
                <a:sym typeface="Yeseva One" panose="00000500000000000000" charset="0"/>
              </a:rPr>
              <a:t>động</a:t>
            </a:r>
            <a:r>
              <a:rPr lang="en-US" altLang="zh-CN" sz="2800" b="1" u="sng" dirty="0">
                <a:solidFill>
                  <a:srgbClr val="FF0000"/>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2800" b="1" u="sng" dirty="0" err="1">
                <a:solidFill>
                  <a:srgbClr val="FF0000"/>
                </a:solidFill>
                <a:latin typeface="Times New Roman" pitchFamily="18" charset="0"/>
                <a:ea typeface="Yeseva One" panose="00000500000000000000" charset="0"/>
                <a:cs typeface="Times New Roman" pitchFamily="18" charset="0"/>
                <a:sym typeface="Yeseva One" panose="00000500000000000000" charset="0"/>
              </a:rPr>
              <a:t>tại</a:t>
            </a:r>
            <a:r>
              <a:rPr lang="en-US" altLang="zh-CN" sz="2800" b="1" u="sng" dirty="0">
                <a:solidFill>
                  <a:srgbClr val="FF0000"/>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2800" b="1" u="sng" dirty="0" err="1">
                <a:solidFill>
                  <a:srgbClr val="FF0000"/>
                </a:solidFill>
                <a:latin typeface="Times New Roman" pitchFamily="18" charset="0"/>
                <a:ea typeface="Yeseva One" panose="00000500000000000000" charset="0"/>
                <a:cs typeface="Times New Roman" pitchFamily="18" charset="0"/>
                <a:sym typeface="Yeseva One" panose="00000500000000000000" charset="0"/>
              </a:rPr>
              <a:t>các</a:t>
            </a:r>
            <a:r>
              <a:rPr lang="en-US" altLang="zh-CN" sz="2800" b="1" u="sng" dirty="0">
                <a:solidFill>
                  <a:srgbClr val="FF0000"/>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2800" b="1" u="sng" dirty="0" err="1">
                <a:solidFill>
                  <a:srgbClr val="FF0000"/>
                </a:solidFill>
                <a:latin typeface="Times New Roman" pitchFamily="18" charset="0"/>
                <a:ea typeface="Yeseva One" panose="00000500000000000000" charset="0"/>
                <a:cs typeface="Times New Roman" pitchFamily="18" charset="0"/>
                <a:sym typeface="Yeseva One" panose="00000500000000000000" charset="0"/>
              </a:rPr>
              <a:t>thời</a:t>
            </a:r>
            <a:r>
              <a:rPr lang="en-US" altLang="zh-CN" sz="2800" b="1" u="sng" dirty="0">
                <a:solidFill>
                  <a:srgbClr val="FF0000"/>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2800" b="1" u="sng" dirty="0" err="1">
                <a:solidFill>
                  <a:srgbClr val="FF0000"/>
                </a:solidFill>
                <a:latin typeface="Times New Roman" pitchFamily="18" charset="0"/>
                <a:ea typeface="Yeseva One" panose="00000500000000000000" charset="0"/>
                <a:cs typeface="Times New Roman" pitchFamily="18" charset="0"/>
                <a:sym typeface="Yeseva One" panose="00000500000000000000" charset="0"/>
              </a:rPr>
              <a:t>điểm</a:t>
            </a:r>
            <a:endParaRPr lang="en-US" altLang="zh-CN" sz="2800" b="1" u="sng" dirty="0">
              <a:solidFill>
                <a:srgbClr val="FF0000"/>
              </a:solidFill>
              <a:latin typeface="Times New Roman" pitchFamily="18" charset="0"/>
              <a:ea typeface="Yeseva One" panose="00000500000000000000" charset="0"/>
              <a:cs typeface="Times New Roman" pitchFamily="18" charset="0"/>
              <a:sym typeface="Yeseva One" panose="00000500000000000000" charset="0"/>
            </a:endParaRPr>
          </a:p>
        </p:txBody>
      </p:sp>
      <p:pic>
        <p:nvPicPr>
          <p:cNvPr id="18" name="Picture 2" descr="Bài tập dấu chấm hỏi - Luyện tập về dấu chấm hỏi lớp 2 - VnDoc.com - Hệ  Thống PP BĐS Nghỉ Dưỡng Cao Cấp Địa ốc 5 Sa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375" y="1045911"/>
            <a:ext cx="1140196" cy="963864"/>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Admin\Downloads\ban-do-nuoc-cong-hoa-xa-hoi-chu-nghia-viet-nam.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97846" y="829397"/>
            <a:ext cx="4521287" cy="5717586"/>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p:cNvSpPr/>
          <p:nvPr/>
        </p:nvSpPr>
        <p:spPr>
          <a:xfrm>
            <a:off x="1393529" y="1204678"/>
            <a:ext cx="5607772" cy="2062103"/>
          </a:xfrm>
          <a:prstGeom prst="rect">
            <a:avLst/>
          </a:prstGeom>
        </p:spPr>
        <p:txBody>
          <a:bodyPr wrap="square">
            <a:spAutoFit/>
          </a:bodyPr>
          <a:lstStyle/>
          <a:p>
            <a:r>
              <a:rPr lang="en-US" sz="3200" dirty="0" err="1">
                <a:latin typeface="Times New Roman" pitchFamily="18" charset="0"/>
                <a:cs typeface="Times New Roman" pitchFamily="18" charset="0"/>
              </a:rPr>
              <a:t>Hãy</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dùng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bản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đồ</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Việt</a:t>
            </a:r>
            <a:r>
              <a:rPr lang="en-US" sz="3200" dirty="0">
                <a:latin typeface="Times New Roman" pitchFamily="18" charset="0"/>
                <a:cs typeface="Times New Roman" pitchFamily="18" charset="0"/>
              </a:rPr>
              <a:t> Nam </a:t>
            </a:r>
            <a:r>
              <a:rPr lang="en-US" sz="3200" dirty="0" err="1">
                <a:latin typeface="Times New Roman" pitchFamily="18" charset="0"/>
                <a:cs typeface="Times New Roman" pitchFamily="18" charset="0"/>
              </a:rPr>
              <a:t>và</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hệ</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toạ</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độ</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địa</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lí</a:t>
            </a:r>
            <a:r>
              <a:rPr lang="en-US" sz="3200" dirty="0">
                <a:latin typeface="Times New Roman" pitchFamily="18" charset="0"/>
                <a:cs typeface="Times New Roman" pitchFamily="18" charset="0"/>
              </a:rPr>
              <a:t> , </a:t>
            </a:r>
            <a:r>
              <a:rPr lang="en-US" sz="3200" dirty="0" err="1">
                <a:latin typeface="Times New Roman" pitchFamily="18" charset="0"/>
                <a:cs typeface="Times New Roman" pitchFamily="18" charset="0"/>
              </a:rPr>
              <a:t>xác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định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vị</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trí</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của</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thành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phố</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Hải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Phòng</a:t>
            </a:r>
            <a:r>
              <a:rPr lang="en-US" sz="3200" dirty="0">
                <a:latin typeface="Times New Roman" pitchFamily="18" charset="0"/>
                <a:cs typeface="Times New Roman" pitchFamily="18" charset="0"/>
              </a:rPr>
              <a:t> so </a:t>
            </a:r>
            <a:r>
              <a:rPr lang="en-US" sz="3200" dirty="0" err="1">
                <a:latin typeface="Times New Roman" pitchFamily="18" charset="0"/>
                <a:cs typeface="Times New Roman" pitchFamily="18" charset="0"/>
              </a:rPr>
              <a:t>với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vị</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trí</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Thủ</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đô</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Hà</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Nội</a:t>
            </a:r>
            <a:r>
              <a:rPr lang="en-US" sz="3200" dirty="0">
                <a:latin typeface="Times New Roman" pitchFamily="18" charset="0"/>
                <a:cs typeface="Times New Roman" pitchFamily="18" charset="0"/>
              </a:rPr>
              <a:t>?</a:t>
            </a:r>
          </a:p>
        </p:txBody>
      </p:sp>
    </p:spTree>
    <p:extLst>
      <p:ext uri="{BB962C8B-B14F-4D97-AF65-F5344CB8AC3E}">
        <p14:creationId xmlns:p14="http://schemas.microsoft.com/office/powerpoint/2010/main" val="2214110935"/>
      </p:ext>
    </p:extLst>
  </p:cSld>
  <p:clrMapOvr>
    <a:masterClrMapping/>
  </p:clrMapOvr>
  <mc:AlternateContent xmlns:mc="http://schemas.openxmlformats.org/markup-compatibility/2006" xmlns:p14="http://schemas.microsoft.com/office/powerpoint/2010/main">
    <mc:Choice Requires="p14">
      <p:transition spd="slow" p14:dur="1250" advClick="0">
        <p:push dir="u"/>
      </p:transition>
    </mc:Choice>
    <mc:Fallback xmlns="">
      <p:transition spd="slow" advClick="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0" y="-135974"/>
            <a:ext cx="2959931" cy="965371"/>
          </a:xfrm>
          <a:prstGeom prst="rect">
            <a:avLst/>
          </a:prstGeom>
        </p:spPr>
      </p:pic>
      <p:sp>
        <p:nvSpPr>
          <p:cNvPr id="3" name="文本框 30"/>
          <p:cNvSpPr txBox="1"/>
          <p:nvPr/>
        </p:nvSpPr>
        <p:spPr>
          <a:xfrm>
            <a:off x="1051500" y="0"/>
            <a:ext cx="7208961" cy="661207"/>
          </a:xfrm>
          <a:prstGeom prst="rect">
            <a:avLst/>
          </a:prstGeom>
          <a:solidFill>
            <a:schemeClr val="accent1">
              <a:lumMod val="20000"/>
              <a:lumOff val="80000"/>
            </a:schemeClr>
          </a:solidFill>
        </p:spPr>
        <p:txBody>
          <a:bodyPr wrap="none" rtlCol="0">
            <a:spAutoFit/>
          </a:bodyPr>
          <a:lstStyle/>
          <a:p>
            <a:pPr defTabSz="913765">
              <a:lnSpc>
                <a:spcPct val="150000"/>
              </a:lnSpc>
            </a:pPr>
            <a:r>
              <a:rPr lang="en-US" altLang="zh-CN" sz="2800" b="1" u="sng" dirty="0">
                <a:solidFill>
                  <a:srgbClr val="FF0000"/>
                </a:solidFill>
                <a:latin typeface="Times New Roman" pitchFamily="18" charset="0"/>
                <a:ea typeface="Yeseva One" panose="00000500000000000000" charset="0"/>
                <a:cs typeface="Times New Roman" pitchFamily="18" charset="0"/>
                <a:sym typeface="Yeseva One" panose="00000500000000000000" charset="0"/>
              </a:rPr>
              <a:t>I. </a:t>
            </a:r>
            <a:r>
              <a:rPr lang="en-US" altLang="zh-CN" sz="2800" b="1" u="sng" dirty="0" err="1">
                <a:solidFill>
                  <a:srgbClr val="FF0000"/>
                </a:solidFill>
                <a:latin typeface="Times New Roman" pitchFamily="18" charset="0"/>
                <a:ea typeface="Yeseva One" panose="00000500000000000000" charset="0"/>
                <a:cs typeface="Times New Roman" pitchFamily="18" charset="0"/>
                <a:sym typeface="Yeseva One" panose="00000500000000000000" charset="0"/>
              </a:rPr>
              <a:t>Vị</a:t>
            </a:r>
            <a:r>
              <a:rPr lang="en-US" altLang="zh-CN" sz="2800" b="1" u="sng" dirty="0">
                <a:solidFill>
                  <a:srgbClr val="FF0000"/>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2800" b="1" u="sng" dirty="0" err="1">
                <a:solidFill>
                  <a:srgbClr val="FF0000"/>
                </a:solidFill>
                <a:latin typeface="Times New Roman" pitchFamily="18" charset="0"/>
                <a:ea typeface="Yeseva One" panose="00000500000000000000" charset="0"/>
                <a:cs typeface="Times New Roman" pitchFamily="18" charset="0"/>
                <a:sym typeface="Yeseva One" panose="00000500000000000000" charset="0"/>
              </a:rPr>
              <a:t>trí</a:t>
            </a:r>
            <a:r>
              <a:rPr lang="en-US" altLang="zh-CN" sz="2800" b="1" u="sng" dirty="0">
                <a:solidFill>
                  <a:srgbClr val="FF0000"/>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2800" b="1" u="sng" dirty="0" err="1">
                <a:solidFill>
                  <a:srgbClr val="FF0000"/>
                </a:solidFill>
                <a:latin typeface="Times New Roman" pitchFamily="18" charset="0"/>
                <a:ea typeface="Yeseva One" panose="00000500000000000000" charset="0"/>
                <a:cs typeface="Times New Roman" pitchFamily="18" charset="0"/>
                <a:sym typeface="Yeseva One" panose="00000500000000000000" charset="0"/>
              </a:rPr>
              <a:t>của</a:t>
            </a:r>
            <a:r>
              <a:rPr lang="en-US" altLang="zh-CN" sz="2800" b="1" u="sng" dirty="0">
                <a:solidFill>
                  <a:srgbClr val="FF0000"/>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2800" b="1" u="sng" dirty="0" err="1">
                <a:solidFill>
                  <a:srgbClr val="FF0000"/>
                </a:solidFill>
                <a:latin typeface="Times New Roman" pitchFamily="18" charset="0"/>
                <a:ea typeface="Yeseva One" panose="00000500000000000000" charset="0"/>
                <a:cs typeface="Times New Roman" pitchFamily="18" charset="0"/>
                <a:sym typeface="Yeseva One" panose="00000500000000000000" charset="0"/>
              </a:rPr>
              <a:t>các</a:t>
            </a:r>
            <a:r>
              <a:rPr lang="en-US" altLang="zh-CN" sz="2800" b="1" u="sng" dirty="0">
                <a:solidFill>
                  <a:srgbClr val="FF0000"/>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2800" b="1" u="sng" dirty="0" err="1">
                <a:solidFill>
                  <a:srgbClr val="FF0000"/>
                </a:solidFill>
                <a:latin typeface="Times New Roman" pitchFamily="18" charset="0"/>
                <a:ea typeface="Yeseva One" panose="00000500000000000000" charset="0"/>
                <a:cs typeface="Times New Roman" pitchFamily="18" charset="0"/>
                <a:sym typeface="Yeseva One" panose="00000500000000000000" charset="0"/>
              </a:rPr>
              <a:t>chuyển</a:t>
            </a:r>
            <a:r>
              <a:rPr lang="en-US" altLang="zh-CN" sz="2800" b="1" u="sng" dirty="0">
                <a:solidFill>
                  <a:srgbClr val="FF0000"/>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2800" b="1" u="sng" dirty="0" err="1">
                <a:solidFill>
                  <a:srgbClr val="FF0000"/>
                </a:solidFill>
                <a:latin typeface="Times New Roman" pitchFamily="18" charset="0"/>
                <a:ea typeface="Yeseva One" panose="00000500000000000000" charset="0"/>
                <a:cs typeface="Times New Roman" pitchFamily="18" charset="0"/>
                <a:sym typeface="Yeseva One" panose="00000500000000000000" charset="0"/>
              </a:rPr>
              <a:t>động</a:t>
            </a:r>
            <a:r>
              <a:rPr lang="en-US" altLang="zh-CN" sz="2800" b="1" u="sng" dirty="0">
                <a:solidFill>
                  <a:srgbClr val="FF0000"/>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2800" b="1" u="sng" dirty="0" err="1">
                <a:solidFill>
                  <a:srgbClr val="FF0000"/>
                </a:solidFill>
                <a:latin typeface="Times New Roman" pitchFamily="18" charset="0"/>
                <a:ea typeface="Yeseva One" panose="00000500000000000000" charset="0"/>
                <a:cs typeface="Times New Roman" pitchFamily="18" charset="0"/>
                <a:sym typeface="Yeseva One" panose="00000500000000000000" charset="0"/>
              </a:rPr>
              <a:t>tại</a:t>
            </a:r>
            <a:r>
              <a:rPr lang="en-US" altLang="zh-CN" sz="2800" b="1" u="sng" dirty="0">
                <a:solidFill>
                  <a:srgbClr val="FF0000"/>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2800" b="1" u="sng" dirty="0" err="1">
                <a:solidFill>
                  <a:srgbClr val="FF0000"/>
                </a:solidFill>
                <a:latin typeface="Times New Roman" pitchFamily="18" charset="0"/>
                <a:ea typeface="Yeseva One" panose="00000500000000000000" charset="0"/>
                <a:cs typeface="Times New Roman" pitchFamily="18" charset="0"/>
                <a:sym typeface="Yeseva One" panose="00000500000000000000" charset="0"/>
              </a:rPr>
              <a:t>các</a:t>
            </a:r>
            <a:r>
              <a:rPr lang="en-US" altLang="zh-CN" sz="2800" b="1" u="sng" dirty="0">
                <a:solidFill>
                  <a:srgbClr val="FF0000"/>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2800" b="1" u="sng" dirty="0" err="1">
                <a:solidFill>
                  <a:srgbClr val="FF0000"/>
                </a:solidFill>
                <a:latin typeface="Times New Roman" pitchFamily="18" charset="0"/>
                <a:ea typeface="Yeseva One" panose="00000500000000000000" charset="0"/>
                <a:cs typeface="Times New Roman" pitchFamily="18" charset="0"/>
                <a:sym typeface="Yeseva One" panose="00000500000000000000" charset="0"/>
              </a:rPr>
              <a:t>thời</a:t>
            </a:r>
            <a:r>
              <a:rPr lang="en-US" altLang="zh-CN" sz="2800" b="1" u="sng" dirty="0">
                <a:solidFill>
                  <a:srgbClr val="FF0000"/>
                </a:solidFill>
                <a:latin typeface="Times New Roman" pitchFamily="18" charset="0"/>
                <a:ea typeface="Yeseva One" panose="00000500000000000000" charset="0"/>
                <a:cs typeface="Times New Roman" pitchFamily="18" charset="0"/>
                <a:sym typeface="Yeseva One" panose="00000500000000000000" charset="0"/>
              </a:rPr>
              <a:t> </a:t>
            </a:r>
            <a:r>
              <a:rPr lang="en-US" altLang="zh-CN" sz="2800" b="1" u="sng" dirty="0" err="1">
                <a:solidFill>
                  <a:srgbClr val="FF0000"/>
                </a:solidFill>
                <a:latin typeface="Times New Roman" pitchFamily="18" charset="0"/>
                <a:ea typeface="Yeseva One" panose="00000500000000000000" charset="0"/>
                <a:cs typeface="Times New Roman" pitchFamily="18" charset="0"/>
                <a:sym typeface="Yeseva One" panose="00000500000000000000" charset="0"/>
              </a:rPr>
              <a:t>điểm</a:t>
            </a:r>
            <a:endParaRPr lang="en-US" altLang="zh-CN" sz="2800" b="1" u="sng" dirty="0">
              <a:solidFill>
                <a:srgbClr val="FF0000"/>
              </a:solidFill>
              <a:latin typeface="Times New Roman" pitchFamily="18" charset="0"/>
              <a:ea typeface="Yeseva One" panose="00000500000000000000" charset="0"/>
              <a:cs typeface="Times New Roman" pitchFamily="18" charset="0"/>
              <a:sym typeface="Yeseva One" panose="00000500000000000000" charset="0"/>
            </a:endParaRPr>
          </a:p>
        </p:txBody>
      </p:sp>
      <p:pic>
        <p:nvPicPr>
          <p:cNvPr id="18" name="Picture 2" descr="Bài tập dấu chấm hỏi - Luyện tập về dấu chấm hỏi lớp 2 - VnDoc.com - Hệ  Thống PP BĐS Nghỉ Dưỡng Cao Cấp Địa ốc 5 Sa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375" y="1045911"/>
            <a:ext cx="1140196" cy="963864"/>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p:cNvSpPr/>
          <p:nvPr/>
        </p:nvSpPr>
        <p:spPr>
          <a:xfrm>
            <a:off x="1175161" y="945366"/>
            <a:ext cx="10875812" cy="1077218"/>
          </a:xfrm>
          <a:prstGeom prst="rect">
            <a:avLst/>
          </a:prstGeom>
        </p:spPr>
        <p:txBody>
          <a:bodyPr wrap="square">
            <a:spAutoFit/>
          </a:bodyPr>
          <a:lstStyle/>
          <a:p>
            <a:r>
              <a:rPr lang="vi-VN" sz="3200" dirty="0">
                <a:latin typeface="Times New Roman" pitchFamily="18" charset="0"/>
                <a:cs typeface="Times New Roman" pitchFamily="18" charset="0"/>
              </a:rPr>
              <a:t> </a:t>
            </a:r>
            <a:r>
              <a:rPr lang="vi-VN" sz="3200" dirty="0">
                <a:solidFill>
                  <a:srgbClr val="FF0000"/>
                </a:solidFill>
                <a:latin typeface="Times New Roman" pitchFamily="18" charset="0"/>
                <a:cs typeface="Times New Roman" pitchFamily="18" charset="0"/>
              </a:rPr>
              <a:t>Vị trí của </a:t>
            </a:r>
            <a:r>
              <a:rPr lang="en-US" sz="3200" dirty="0" err="1">
                <a:solidFill>
                  <a:srgbClr val="FF0000"/>
                </a:solidFill>
                <a:latin typeface="Times New Roman" pitchFamily="18" charset="0"/>
                <a:cs typeface="Times New Roman" pitchFamily="18" charset="0"/>
              </a:rPr>
              <a:t>thành</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phố</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Hải</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Phòng</a:t>
            </a:r>
            <a:r>
              <a:rPr lang="en-US" sz="3200" dirty="0">
                <a:solidFill>
                  <a:srgbClr val="FF0000"/>
                </a:solidFill>
                <a:latin typeface="Times New Roman" pitchFamily="18" charset="0"/>
                <a:cs typeface="Times New Roman" pitchFamily="18" charset="0"/>
              </a:rPr>
              <a:t> </a:t>
            </a:r>
            <a:r>
              <a:rPr lang="vi-VN" sz="3200" dirty="0">
                <a:solidFill>
                  <a:srgbClr val="FF0000"/>
                </a:solidFill>
                <a:latin typeface="Times New Roman" pitchFamily="18" charset="0"/>
                <a:cs typeface="Times New Roman" pitchFamily="18" charset="0"/>
              </a:rPr>
              <a:t>cách trung tâm thủ đô Hà Nội 120 km về phía Đông – Bắc. </a:t>
            </a:r>
            <a:endParaRPr lang="en-US" sz="3200" dirty="0">
              <a:solidFill>
                <a:srgbClr val="FF0000"/>
              </a:solidFill>
              <a:latin typeface="Times New Roman" pitchFamily="18" charset="0"/>
              <a:cs typeface="Times New Roman" pitchFamily="18" charset="0"/>
            </a:endParaRPr>
          </a:p>
        </p:txBody>
      </p:sp>
      <p:pic>
        <p:nvPicPr>
          <p:cNvPr id="7" name="Picture 6" descr="Map&#10;&#10;Description automatically generated">
            <a:extLst>
              <a:ext uri="{FF2B5EF4-FFF2-40B4-BE49-F238E27FC236}">
                <a16:creationId xmlns:a16="http://schemas.microsoft.com/office/drawing/2014/main" id="{3FAF9783-DD7A-6410-782B-41C4E7A8718F}"/>
              </a:ext>
            </a:extLst>
          </p:cNvPr>
          <p:cNvPicPr>
            <a:picLocks noChangeAspect="1"/>
          </p:cNvPicPr>
          <p:nvPr/>
        </p:nvPicPr>
        <p:blipFill rotWithShape="1">
          <a:blip r:embed="rId4">
            <a:extLst>
              <a:ext uri="{28A0092B-C50C-407E-A947-70E740481C1C}">
                <a14:useLocalDpi xmlns:a14="http://schemas.microsoft.com/office/drawing/2010/main" val="0"/>
              </a:ext>
            </a:extLst>
          </a:blip>
          <a:srcRect l="5567" t="13239" r="55169" b="68896"/>
          <a:stretch/>
        </p:blipFill>
        <p:spPr>
          <a:xfrm>
            <a:off x="2943622" y="2146255"/>
            <a:ext cx="6839533" cy="4401831"/>
          </a:xfrm>
          <a:prstGeom prst="rect">
            <a:avLst/>
          </a:prstGeom>
          <a:ln w="19050">
            <a:solidFill>
              <a:srgbClr val="FF0000"/>
            </a:solidFill>
            <a:prstDash val="sysDash"/>
          </a:ln>
          <a:effectLst>
            <a:outerShdw blurRad="190500" algn="tl" rotWithShape="0">
              <a:srgbClr val="000000">
                <a:alpha val="70000"/>
              </a:srgbClr>
            </a:outerShdw>
          </a:effectLst>
        </p:spPr>
      </p:pic>
    </p:spTree>
    <p:extLst>
      <p:ext uri="{BB962C8B-B14F-4D97-AF65-F5344CB8AC3E}">
        <p14:creationId xmlns:p14="http://schemas.microsoft.com/office/powerpoint/2010/main" val="264403980"/>
      </p:ext>
    </p:extLst>
  </p:cSld>
  <p:clrMapOvr>
    <a:masterClrMapping/>
  </p:clrMapOvr>
  <mc:AlternateContent xmlns:mc="http://schemas.openxmlformats.org/markup-compatibility/2006" xmlns:p14="http://schemas.microsoft.com/office/powerpoint/2010/main">
    <mc:Choice Requires="p14">
      <p:transition spd="slow" p14:dur="1250" advClick="0">
        <p:push dir="u"/>
      </p:transition>
    </mc:Choice>
    <mc:Fallback xmlns="">
      <p:transition spd="slow" advClick="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9&quot;/&gt;&lt;/TableIndex&gt;&lt;/ShapeTextInfo&gt;"/>
</p:tagLst>
</file>

<file path=ppt/tags/tag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29&quot;/&gt;&lt;/TableIndex&gt;&lt;/ShapeTextInfo&gt;"/>
</p:tagLst>
</file>

<file path=ppt/theme/theme1.xml><?xml version="1.0" encoding="utf-8"?>
<a:theme xmlns:a="http://schemas.openxmlformats.org/drawingml/2006/main" name="2-1031-7">
  <a:themeElements>
    <a:clrScheme name="自定义 1429">
      <a:dk1>
        <a:sysClr val="windowText" lastClr="000000"/>
      </a:dk1>
      <a:lt1>
        <a:sysClr val="window" lastClr="FFFFFF"/>
      </a:lt1>
      <a:dk2>
        <a:srgbClr val="44546A"/>
      </a:dk2>
      <a:lt2>
        <a:srgbClr val="E7E6E6"/>
      </a:lt2>
      <a:accent1>
        <a:srgbClr val="9AA4C1"/>
      </a:accent1>
      <a:accent2>
        <a:srgbClr val="9AA4C1"/>
      </a:accent2>
      <a:accent3>
        <a:srgbClr val="9AA4C1"/>
      </a:accent3>
      <a:accent4>
        <a:srgbClr val="9AA4C1"/>
      </a:accent4>
      <a:accent5>
        <a:srgbClr val="9AA4C1"/>
      </a:accent5>
      <a:accent6>
        <a:srgbClr val="9AA4C1"/>
      </a:accent6>
      <a:hlink>
        <a:srgbClr val="9AA4C1"/>
      </a:hlink>
      <a:folHlink>
        <a:srgbClr val="9AA4C1"/>
      </a:folHlink>
    </a:clrScheme>
    <a:fontScheme name="Office">
      <a:majorFont>
        <a:latin typeface="Yeseva One"/>
        <a:ea typeface=""/>
        <a:cs typeface=""/>
        <a:font script="Jpan" typeface="游ゴシック Light"/>
        <a:font script="Hang" typeface="맑은 고딕"/>
        <a:font script="Hans" typeface="Yeseva One"/>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Yeseva One"/>
        <a:ea typeface=""/>
        <a:cs typeface=""/>
        <a:font script="Jpan" typeface="游ゴシック Light"/>
        <a:font script="Hang" typeface="맑은 고딕"/>
        <a:font script="Hans" typeface="Yeseva One"/>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2-1031-7</Template>
  <TotalTime>801</TotalTime>
  <Words>1814</Words>
  <Application>Microsoft Office PowerPoint</Application>
  <PresentationFormat>Widescreen</PresentationFormat>
  <Paragraphs>200</Paragraphs>
  <Slides>30</Slides>
  <Notes>0</Notes>
  <HiddenSlides>0</HiddenSlides>
  <MMClips>1</MMClips>
  <ScaleCrop>false</ScaleCrop>
  <HeadingPairs>
    <vt:vector size="8" baseType="variant">
      <vt:variant>
        <vt:lpstr>Fonts Used</vt:lpstr>
      </vt:variant>
      <vt:variant>
        <vt:i4>9</vt:i4>
      </vt:variant>
      <vt:variant>
        <vt:lpstr>Theme</vt:lpstr>
      </vt:variant>
      <vt:variant>
        <vt:i4>4</vt:i4>
      </vt:variant>
      <vt:variant>
        <vt:lpstr>Embedded OLE Servers</vt:lpstr>
      </vt:variant>
      <vt:variant>
        <vt:i4>1</vt:i4>
      </vt:variant>
      <vt:variant>
        <vt:lpstr>Slide Titles</vt:lpstr>
      </vt:variant>
      <vt:variant>
        <vt:i4>30</vt:i4>
      </vt:variant>
    </vt:vector>
  </HeadingPairs>
  <TitlesOfParts>
    <vt:vector size="44" baseType="lpstr">
      <vt:lpstr>等线</vt:lpstr>
      <vt:lpstr>Arial</vt:lpstr>
      <vt:lpstr>Barlow Condensed Thin</vt:lpstr>
      <vt:lpstr>Calibri</vt:lpstr>
      <vt:lpstr>Calibri Light</vt:lpstr>
      <vt:lpstr>Cambria Math</vt:lpstr>
      <vt:lpstr>Times New Roman</vt:lpstr>
      <vt:lpstr>VNI-Helve</vt:lpstr>
      <vt:lpstr>Yeseva One</vt:lpstr>
      <vt:lpstr>2-1031-7</vt:lpstr>
      <vt:lpstr>Default Design</vt:lpstr>
      <vt:lpstr>1_Default Design</vt:lpstr>
      <vt:lpstr>Office Theme</vt:lpstr>
      <vt:lpstr>Equation.DSMT4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TV-STEM</Manager>
  <Company>TV-STEM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TV-STEM</dc:title>
  <dc:subject>TV-STEM</dc:subject>
  <dc:creator>TV-STEM</dc:creator>
  <cp:keywords>TV-STEM</cp:keywords>
  <dc:description>TV-STEM</dc:description>
  <cp:lastModifiedBy>Nghiêm Xuân</cp:lastModifiedBy>
  <cp:revision>135</cp:revision>
  <dcterms:created xsi:type="dcterms:W3CDTF">2018-12-13T14:11:00Z</dcterms:created>
  <dcterms:modified xsi:type="dcterms:W3CDTF">2022-08-31T09:57:14Z</dcterms:modified>
  <cp:category>TV-STEM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0F19EC5A6A3C40128252B93579862A71</vt:lpwstr>
  </property>
  <property fmtid="{D5CDD505-2E9C-101B-9397-08002B2CF9AE}" pid="3" name="KSOProductBuildVer">
    <vt:lpwstr>2052-11.1.0.10463</vt:lpwstr>
  </property>
</Properties>
</file>