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9" r:id="rId6"/>
    <p:sldId id="270" r:id="rId7"/>
    <p:sldId id="271" r:id="rId8"/>
    <p:sldId id="272" r:id="rId9"/>
    <p:sldId id="273" r:id="rId10"/>
    <p:sldId id="275" r:id="rId11"/>
    <p:sldId id="274" r:id="rId12"/>
    <p:sldId id="261" r:id="rId13"/>
    <p:sldId id="262" r:id="rId14"/>
    <p:sldId id="263" r:id="rId15"/>
    <p:sldId id="264" r:id="rId16"/>
    <p:sldId id="266" r:id="rId17"/>
    <p:sldId id="267" r:id="rId18"/>
    <p:sldId id="26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7" d="100"/>
          <a:sy n="57" d="100"/>
        </p:scale>
        <p:origin x="24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40965-90B9-4749-BC77-5E51F487159A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98BFA-DFCB-4E4B-912F-A4D8728A9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177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40965-90B9-4749-BC77-5E51F487159A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98BFA-DFCB-4E4B-912F-A4D8728A9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419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40965-90B9-4749-BC77-5E51F487159A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98BFA-DFCB-4E4B-912F-A4D8728A9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818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40965-90B9-4749-BC77-5E51F487159A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98BFA-DFCB-4E4B-912F-A4D8728A9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398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40965-90B9-4749-BC77-5E51F487159A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98BFA-DFCB-4E4B-912F-A4D8728A9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388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40965-90B9-4749-BC77-5E51F487159A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98BFA-DFCB-4E4B-912F-A4D8728A9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076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40965-90B9-4749-BC77-5E51F487159A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98BFA-DFCB-4E4B-912F-A4D8728A9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640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40965-90B9-4749-BC77-5E51F487159A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98BFA-DFCB-4E4B-912F-A4D8728A9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12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40965-90B9-4749-BC77-5E51F487159A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98BFA-DFCB-4E4B-912F-A4D8728A9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50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40965-90B9-4749-BC77-5E51F487159A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98BFA-DFCB-4E4B-912F-A4D8728A9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038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40965-90B9-4749-BC77-5E51F487159A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98BFA-DFCB-4E4B-912F-A4D8728A9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929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40965-90B9-4749-BC77-5E51F487159A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98BFA-DFCB-4E4B-912F-A4D8728A9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633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081" y="86106"/>
            <a:ext cx="11882908" cy="6771894"/>
          </a:xfrm>
        </p:spPr>
        <p:txBody>
          <a:bodyPr>
            <a:noAutofit/>
          </a:bodyPr>
          <a:lstStyle/>
          <a:p>
            <a:endParaRPr lang="en-US" sz="7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7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</a:t>
            </a:r>
          </a:p>
          <a:p>
            <a:r>
              <a:rPr lang="en-US" sz="7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ĐOÀN THUYỀN ĐÁNH CÁ</a:t>
            </a:r>
          </a:p>
          <a:p>
            <a:r>
              <a:rPr lang="en-US" sz="7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7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r>
              <a:rPr lang="en-US" sz="7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sz="7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sz="7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56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Sao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mờ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lưới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kịp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xoăn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chum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Vẩy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đuôi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lóe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rạng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Lưới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buồm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980902" y="3308465"/>
            <a:ext cx="4472247" cy="1662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ight Arrow 9"/>
          <p:cNvSpPr/>
          <p:nvPr/>
        </p:nvSpPr>
        <p:spPr>
          <a:xfrm>
            <a:off x="5922818" y="3002488"/>
            <a:ext cx="748145" cy="3226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733206" y="1262960"/>
            <a:ext cx="4685608" cy="38016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endParaRPr lang="en-US" sz="4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vảy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đuôi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rạng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endParaRPr lang="en-US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125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199" y="1941910"/>
            <a:ext cx="660250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dirty="0">
                <a:solidFill>
                  <a:srgbClr val="00264D"/>
                </a:solidFill>
                <a:latin typeface="+mj-lt"/>
              </a:rPr>
              <a:t>Câu hát căng buồm với gió khơi,</a:t>
            </a:r>
            <a:r>
              <a:rPr lang="vi-VN" sz="3200" dirty="0">
                <a:latin typeface="+mj-lt"/>
              </a:rPr>
              <a:t/>
            </a:r>
            <a:br>
              <a:rPr lang="vi-VN" sz="3200" dirty="0">
                <a:latin typeface="+mj-lt"/>
              </a:rPr>
            </a:br>
            <a:r>
              <a:rPr lang="vi-VN" sz="3200" dirty="0">
                <a:solidFill>
                  <a:srgbClr val="00264D"/>
                </a:solidFill>
                <a:latin typeface="+mj-lt"/>
              </a:rPr>
              <a:t>Đoàn thuyền chạy đua cùng mặt trời.</a:t>
            </a:r>
            <a:r>
              <a:rPr lang="vi-VN" sz="3200" dirty="0">
                <a:latin typeface="+mj-lt"/>
              </a:rPr>
              <a:t/>
            </a:r>
            <a:br>
              <a:rPr lang="vi-VN" sz="3200" dirty="0">
                <a:latin typeface="+mj-lt"/>
              </a:rPr>
            </a:br>
            <a:r>
              <a:rPr lang="vi-VN" sz="3200" dirty="0">
                <a:solidFill>
                  <a:srgbClr val="00264D"/>
                </a:solidFill>
                <a:latin typeface="+mj-lt"/>
              </a:rPr>
              <a:t>Mặt trời đội biển nhô màu mới</a:t>
            </a:r>
            <a:r>
              <a:rPr lang="vi-VN" sz="3200" dirty="0">
                <a:latin typeface="+mj-lt"/>
              </a:rPr>
              <a:t/>
            </a:r>
            <a:br>
              <a:rPr lang="vi-VN" sz="3200" dirty="0">
                <a:latin typeface="+mj-lt"/>
              </a:rPr>
            </a:br>
            <a:r>
              <a:rPr lang="vi-VN" sz="3200" dirty="0">
                <a:solidFill>
                  <a:srgbClr val="00264D"/>
                </a:solidFill>
                <a:latin typeface="+mj-lt"/>
              </a:rPr>
              <a:t>Mắt cá huy hoàng muôn dặm phơi.</a:t>
            </a:r>
            <a:endParaRPr lang="en-US" sz="3200" dirty="0">
              <a:latin typeface="+mj-lt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313191" y="3398004"/>
            <a:ext cx="2863369" cy="2260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551329" y="2999856"/>
            <a:ext cx="5958310" cy="268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ight Arrow 5"/>
          <p:cNvSpPr/>
          <p:nvPr/>
        </p:nvSpPr>
        <p:spPr>
          <a:xfrm>
            <a:off x="6509639" y="2772544"/>
            <a:ext cx="661371" cy="2004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7171010" y="67394"/>
            <a:ext cx="4685608" cy="38016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:nhấn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nguời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Elbow Connector 9"/>
          <p:cNvCxnSpPr/>
          <p:nvPr/>
        </p:nvCxnSpPr>
        <p:spPr>
          <a:xfrm rot="16200000" flipH="1">
            <a:off x="255319" y="3672573"/>
            <a:ext cx="1326472" cy="957062"/>
          </a:xfrm>
          <a:prstGeom prst="bentConnector3">
            <a:avLst>
              <a:gd name="adj1" fmla="val 50000"/>
            </a:avLst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0" y="4814340"/>
            <a:ext cx="3807229" cy="189482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:cảnh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551329" y="3880035"/>
            <a:ext cx="5600089" cy="268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/>
          <p:nvPr/>
        </p:nvCxnSpPr>
        <p:spPr>
          <a:xfrm rot="16200000" flipH="1">
            <a:off x="5907324" y="4030710"/>
            <a:ext cx="853287" cy="605719"/>
          </a:xfrm>
          <a:prstGeom prst="bentConnector3">
            <a:avLst>
              <a:gd name="adj1" fmla="val 50000"/>
            </a:avLst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/>
        </p:nvSpPr>
        <p:spPr>
          <a:xfrm>
            <a:off x="4247252" y="4760213"/>
            <a:ext cx="7944748" cy="200055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cá.mỗi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tỏa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hoàng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muôn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rặm</a:t>
            </a: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l/đ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chài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130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6" grpId="0" animBg="1"/>
      <p:bldP spid="2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84950" y="0"/>
            <a:ext cx="4372094" cy="6132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PHIẾU HỌC TẬP SỐ 1</a:t>
            </a:r>
            <a:endParaRPr lang="en-US" sz="2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8788" y="560892"/>
            <a:ext cx="11809927" cy="63094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28600">
              <a:lnSpc>
                <a:spcPct val="115000"/>
              </a:lnSpc>
              <a:spcAft>
                <a:spcPts val="0"/>
              </a:spcAft>
            </a:pPr>
            <a:r>
              <a:rPr lang="en-US" sz="4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Cho </a:t>
            </a:r>
            <a:r>
              <a:rPr lang="en-US" sz="4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4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4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“ </a:t>
            </a:r>
            <a:r>
              <a:rPr lang="en-US" sz="40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Mặt</a:t>
            </a:r>
            <a:r>
              <a:rPr lang="en-US" sz="4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trời</a:t>
            </a:r>
            <a:r>
              <a:rPr lang="en-US" sz="4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xuống</a:t>
            </a:r>
            <a:r>
              <a:rPr lang="en-US" sz="4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biển</a:t>
            </a:r>
            <a:r>
              <a:rPr lang="en-US" sz="4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như</a:t>
            </a:r>
            <a:r>
              <a:rPr lang="en-US" sz="4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hòn</a:t>
            </a:r>
            <a:r>
              <a:rPr lang="en-US" sz="4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lửa</a:t>
            </a:r>
            <a:r>
              <a:rPr lang="en-US" sz="4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”</a:t>
            </a:r>
            <a:endParaRPr lang="en-US" sz="4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4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4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1: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Chép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tiếp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còn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hoàn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thiện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khổ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?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Nêu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giả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hoàn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cảnh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sáng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?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Nêu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nội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dung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chính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khổ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em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vừa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chép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en-US" sz="4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4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4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2: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Kể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tên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văn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bản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khác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cũng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sáng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chuyến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đi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thực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tế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biết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tên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giả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en-US" sz="4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4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4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3: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</a:t>
            </a:r>
            <a:r>
              <a:rPr lang="vi-VN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Chỉ ra và phân tích các biện pháp tu từ trong 2 câu thơ đầu của đoạn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4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7553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78051" y="-21092"/>
            <a:ext cx="5125169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PHIẾU HỌC TẬP SỐ 2</a:t>
            </a:r>
            <a:endParaRPr lang="en-US" sz="32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5910" y="708338"/>
            <a:ext cx="11925836" cy="64633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4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Cho </a:t>
            </a:r>
            <a:r>
              <a:rPr lang="en-US" sz="4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4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4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en-US" sz="4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“ </a:t>
            </a:r>
            <a:r>
              <a:rPr lang="en-US" sz="40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Thuyền</a:t>
            </a:r>
            <a:r>
              <a:rPr lang="en-US" sz="40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ta </a:t>
            </a:r>
            <a:r>
              <a:rPr lang="en-US" sz="40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lái</a:t>
            </a:r>
            <a:r>
              <a:rPr lang="en-US" sz="40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gió</a:t>
            </a:r>
            <a:r>
              <a:rPr lang="en-US" sz="40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40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buồm</a:t>
            </a:r>
            <a:r>
              <a:rPr lang="en-US" sz="40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trăng</a:t>
            </a:r>
            <a:r>
              <a:rPr lang="en-US" sz="40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”</a:t>
            </a:r>
            <a:endParaRPr lang="en-US" sz="4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4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4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1: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Chép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tiếp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còn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hoàn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thiện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khổ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?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Nêu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nội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dung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chính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khổ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đó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en-US" sz="4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4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4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2: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Chỉ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ra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biện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pháp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nghệ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thuật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khổ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em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vừa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chép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?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Nêu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dụng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US" sz="4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US" sz="40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US" sz="4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US" sz="4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0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89" y="0"/>
            <a:ext cx="12027794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s-E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17: (SÔT/ </a:t>
            </a:r>
            <a:r>
              <a:rPr lang="es-E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T72)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 </a:t>
            </a:r>
            <a:r>
              <a:rPr lang="es-E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s-E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s-E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s-E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s-E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s-E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s-E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s-E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s-E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s-E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s-E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căng</a:t>
            </a:r>
            <a:r>
              <a:rPr lang="es-E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buồm</a:t>
            </a:r>
            <a:r>
              <a:rPr lang="es-E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s-E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es-E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khơi</a:t>
            </a:r>
            <a:r>
              <a:rPr lang="es-E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s-E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s-E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s-E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E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s-E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bạc</a:t>
            </a:r>
            <a:r>
              <a:rPr lang="es-E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s-E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s-E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r>
              <a:rPr lang="es-E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s-E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s-E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s-E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s-E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s-E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s-E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s-E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s-E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s-E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s-E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s-E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căng</a:t>
            </a:r>
            <a:r>
              <a:rPr lang="es-E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buồm</a:t>
            </a:r>
            <a:r>
              <a:rPr lang="es-E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s-E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es-E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khơi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s-E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chài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lao </a:t>
            </a:r>
            <a:r>
              <a:rPr lang="es-E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s-E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hăng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say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lạc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s-E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s-E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endParaRPr lang="en-US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suốt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chài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lưới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khơi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nhịp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mê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hề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vóc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bầu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chia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khiến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chài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mến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khơi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ắp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Dường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thắp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vảy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hùng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ngợi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57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983" y="0"/>
            <a:ext cx="11821732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54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5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en-US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5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5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5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5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41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41669"/>
            <a:ext cx="1202886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5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5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5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5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5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95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028868" cy="6135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Mở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Huy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cận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gương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mặt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tiêu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nhất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phong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traò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mới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nhà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tiêu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nền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Việt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Nam.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Huy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Cận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luôn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vận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ở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nhiều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đối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cực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giọng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điệu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mộc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mạc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chân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tình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lắng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đọng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Đoàn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thuyền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đánh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cá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rút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Trời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mỗi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ngày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sáng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( 1958)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Huy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Cận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sáng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chuyến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tế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vùng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mỏ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Quảng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Ninh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năm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1958.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khúc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tráng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khỏe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khoắn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hào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hùng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ngợi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vẻ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đẹp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tráng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lệ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kì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vĩ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thân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thuộc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thiên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nhiên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vẻ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đẹp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lao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mới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công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cuộc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xây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dựng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xây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chủ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nghĩa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xã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hội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ở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Miền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Bắc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nhà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bộc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lộ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niềm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vui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niềm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tự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hào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trước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nước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con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cuộc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sống.</a:t>
            </a:r>
            <a:r>
              <a:rPr lang="en-US" sz="2800" dirty="0" err="1" smtClean="0">
                <a:latin typeface="Times New Roman" panose="02020603050405020304" pitchFamily="18" charset="0"/>
              </a:rPr>
              <a:t>Tiêu</a:t>
            </a:r>
            <a:r>
              <a:rPr lang="en-US" sz="2800" dirty="0" smtClean="0"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</a:rPr>
              <a:t>biểu</a:t>
            </a:r>
            <a:r>
              <a:rPr lang="en-US" sz="2800" dirty="0" smtClean="0"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</a:rPr>
              <a:t>cảnh</a:t>
            </a:r>
            <a:r>
              <a:rPr lang="en-US" sz="2800" dirty="0" smtClean="0"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</a:rPr>
              <a:t>đoàn</a:t>
            </a:r>
            <a:r>
              <a:rPr lang="en-US" sz="2800" dirty="0" smtClean="0"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</a:rPr>
              <a:t>thuyền</a:t>
            </a:r>
            <a:r>
              <a:rPr lang="en-US" sz="2800" dirty="0" smtClean="0"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</a:rPr>
              <a:t>đánh</a:t>
            </a:r>
            <a:r>
              <a:rPr lang="en-US" sz="2800" dirty="0" smtClean="0"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</a:rPr>
              <a:t>cá</a:t>
            </a:r>
            <a:r>
              <a:rPr lang="en-US" sz="2800" dirty="0" smtClean="0"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</a:rPr>
              <a:t>ra</a:t>
            </a:r>
            <a:r>
              <a:rPr lang="en-US" sz="2800" dirty="0" smtClean="0"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</a:rPr>
              <a:t>khơi</a:t>
            </a:r>
            <a:r>
              <a:rPr lang="en-US" sz="2800" dirty="0" smtClean="0"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</a:rPr>
              <a:t> con </a:t>
            </a:r>
            <a:r>
              <a:rPr lang="en-US" sz="2800" dirty="0" err="1" smtClean="0">
                <a:latin typeface="Times New Roman" panose="02020603050405020304" pitchFamily="18" charset="0"/>
              </a:rPr>
              <a:t>người</a:t>
            </a:r>
            <a:r>
              <a:rPr lang="en-US" sz="2800" dirty="0" smtClean="0"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</a:rPr>
              <a:t>chuản</a:t>
            </a:r>
            <a:r>
              <a:rPr lang="en-US" sz="2800" dirty="0" smtClean="0"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</a:rPr>
              <a:t>bị</a:t>
            </a:r>
            <a:r>
              <a:rPr lang="en-US" sz="2800" dirty="0" smtClean="0"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</a:rPr>
              <a:t>ra</a:t>
            </a:r>
            <a:r>
              <a:rPr lang="en-US" sz="2800" dirty="0" smtClean="0"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</a:rPr>
              <a:t>biển</a:t>
            </a:r>
            <a:r>
              <a:rPr lang="en-US" sz="2800" dirty="0" smtClean="0"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</a:rPr>
              <a:t>lúc</a:t>
            </a:r>
            <a:r>
              <a:rPr lang="en-US" sz="2800" dirty="0" smtClean="0"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</a:rPr>
              <a:t>hoàng</a:t>
            </a:r>
            <a:r>
              <a:rPr lang="en-US" sz="2800" dirty="0" smtClean="0"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</a:rPr>
              <a:t>hôn</a:t>
            </a:r>
            <a:r>
              <a:rPr lang="en-US" sz="2800" dirty="0" smtClean="0"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</a:rPr>
              <a:t>cảnh</a:t>
            </a:r>
            <a:r>
              <a:rPr lang="en-US" sz="2800" dirty="0" smtClean="0"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</a:rPr>
              <a:t>đoàn</a:t>
            </a:r>
            <a:r>
              <a:rPr lang="en-US" sz="2800" dirty="0" smtClean="0"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</a:rPr>
              <a:t>thuyền</a:t>
            </a:r>
            <a:r>
              <a:rPr lang="en-US" sz="2800" dirty="0" smtClean="0"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</a:rPr>
              <a:t>đánh</a:t>
            </a:r>
            <a:r>
              <a:rPr lang="en-US" sz="2800" dirty="0" smtClean="0"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</a:rPr>
              <a:t>cá</a:t>
            </a:r>
            <a:r>
              <a:rPr lang="en-US" sz="2800" dirty="0" smtClean="0"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</a:rPr>
              <a:t>trở</a:t>
            </a:r>
            <a:r>
              <a:rPr lang="en-US" sz="2800" dirty="0" smtClean="0"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</a:rPr>
              <a:t>về</a:t>
            </a:r>
            <a:r>
              <a:rPr lang="en-US" sz="2800" dirty="0" smtClean="0"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</a:rPr>
              <a:t>lúc</a:t>
            </a:r>
            <a:r>
              <a:rPr lang="en-US" sz="2800" dirty="0" smtClean="0"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</a:rPr>
              <a:t>bình</a:t>
            </a:r>
            <a:r>
              <a:rPr lang="en-US" sz="2800" dirty="0" smtClean="0">
                <a:latin typeface="Times New Roman" panose="02020603050405020304" pitchFamily="18" charset="0"/>
              </a:rPr>
              <a:t> minh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0219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740" y="112735"/>
            <a:ext cx="11924764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8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8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8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8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47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152" y="35462"/>
            <a:ext cx="12101848" cy="682253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nl-NL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Tác giả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( 1919 – 2005)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uê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Tĩnh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trào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thiêng”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4000" dirty="0" smtClean="0"/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1945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tràn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vũ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trụ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hứng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dồi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63228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2" y="35461"/>
            <a:ext cx="12190927" cy="694488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1958,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mỏ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thắng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Nam).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1986)</a:t>
            </a:r>
            <a:r>
              <a:rPr lang="en-US" dirty="0" smtClean="0"/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8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cục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chuyến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khơi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náo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nức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514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hứng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hứng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vũ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trụ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hứng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lung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lãng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gieo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nhịp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sôi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phới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khiến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khoắn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sưa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e.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dung: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khúc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tráng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khỏe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khoắn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hào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hùng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ngợi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vẻ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đẹp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tráng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lệ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kì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vĩ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thân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thuộc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thiên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nhiên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vẻ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đẹp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lao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mới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cuộc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dựng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xây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CNXH.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bộc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lộ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niềm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vui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niềm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hào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tin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tưởng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trước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đất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nước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con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cuộc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mới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981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1341" y="2299182"/>
            <a:ext cx="5100918" cy="1802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800" dirty="0">
                <a:solidFill>
                  <a:srgbClr val="00264D"/>
                </a:solidFill>
                <a:latin typeface="+mj-lt"/>
              </a:rPr>
              <a:t>Mặt trời xuống biển như hòn lửa</a:t>
            </a:r>
            <a:r>
              <a:rPr lang="vi-VN" sz="2800" dirty="0">
                <a:latin typeface="+mj-lt"/>
              </a:rPr>
              <a:t/>
            </a:r>
            <a:br>
              <a:rPr lang="vi-VN" sz="2800" dirty="0">
                <a:latin typeface="+mj-lt"/>
              </a:rPr>
            </a:br>
            <a:r>
              <a:rPr lang="vi-VN" sz="2800" dirty="0">
                <a:solidFill>
                  <a:srgbClr val="00264D"/>
                </a:solidFill>
                <a:latin typeface="+mj-lt"/>
              </a:rPr>
              <a:t>Sóng đã cài then, đêm sập cửa.</a:t>
            </a:r>
            <a:r>
              <a:rPr lang="vi-VN" sz="2800" dirty="0">
                <a:latin typeface="+mj-lt"/>
              </a:rPr>
              <a:t/>
            </a:r>
            <a:br>
              <a:rPr lang="vi-VN" sz="2800" dirty="0">
                <a:latin typeface="+mj-lt"/>
              </a:rPr>
            </a:br>
            <a:r>
              <a:rPr lang="vi-VN" sz="2800" dirty="0">
                <a:solidFill>
                  <a:srgbClr val="00264D"/>
                </a:solidFill>
                <a:latin typeface="+mj-lt"/>
              </a:rPr>
              <a:t>Đoàn thuyền đánh cá lại ra khơi,</a:t>
            </a:r>
            <a:r>
              <a:rPr lang="vi-VN" sz="2800" dirty="0">
                <a:latin typeface="+mj-lt"/>
              </a:rPr>
              <a:t/>
            </a:r>
            <a:br>
              <a:rPr lang="vi-VN" sz="2800" dirty="0">
                <a:latin typeface="+mj-lt"/>
              </a:rPr>
            </a:br>
            <a:r>
              <a:rPr lang="vi-VN" sz="2800" dirty="0">
                <a:solidFill>
                  <a:srgbClr val="00264D"/>
                </a:solidFill>
                <a:latin typeface="+mj-lt"/>
              </a:rPr>
              <a:t>Câu hát căng buồm cùng gió khơi.</a:t>
            </a:r>
            <a:endParaRPr lang="en-US" sz="2800" dirty="0">
              <a:latin typeface="+mj-lt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64777" y="2770094"/>
            <a:ext cx="1129553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749489" y="2770094"/>
            <a:ext cx="1461247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ular Callout 13"/>
          <p:cNvSpPr/>
          <p:nvPr/>
        </p:nvSpPr>
        <p:spPr>
          <a:xfrm>
            <a:off x="1875865" y="189469"/>
            <a:ext cx="9864436" cy="1941757"/>
          </a:xfrm>
          <a:prstGeom prst="wedgeRect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So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hòn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nóng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hòn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endParaRPr lang="en-US" sz="3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vĩ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hoàng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hôn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564777" y="3200400"/>
            <a:ext cx="793376" cy="44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94648" y="3173506"/>
            <a:ext cx="119230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536578" y="3173506"/>
            <a:ext cx="185793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ular Callout 22"/>
          <p:cNvSpPr/>
          <p:nvPr/>
        </p:nvSpPr>
        <p:spPr>
          <a:xfrm>
            <a:off x="6178922" y="3065929"/>
            <a:ext cx="5896537" cy="1472454"/>
          </a:xfrm>
          <a:prstGeom prst="wedgeRect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ắp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ight Arrow 23"/>
          <p:cNvSpPr/>
          <p:nvPr/>
        </p:nvSpPr>
        <p:spPr>
          <a:xfrm>
            <a:off x="5522259" y="3065929"/>
            <a:ext cx="528917" cy="2689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 flipV="1">
            <a:off x="564777" y="4047831"/>
            <a:ext cx="2622177" cy="44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ight Arrow 26"/>
          <p:cNvSpPr/>
          <p:nvPr/>
        </p:nvSpPr>
        <p:spPr>
          <a:xfrm rot="5400000">
            <a:off x="1476935" y="4236087"/>
            <a:ext cx="528917" cy="2689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253254" y="4673250"/>
            <a:ext cx="5925668" cy="1860554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hào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hững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khơi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vang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căng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buồm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17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 animBg="1"/>
      <p:bldP spid="23" grpId="0" animBg="1"/>
      <p:bldP spid="24" grpId="0" animBg="1"/>
      <p:bldP spid="27" grpId="0" animBg="1"/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1964311"/>
            <a:ext cx="673330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3200" dirty="0">
                <a:solidFill>
                  <a:srgbClr val="0026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 rằng: cá bạc biển Đông lặng,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3200" dirty="0">
                <a:solidFill>
                  <a:srgbClr val="0026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 thu biển Đông như đoàn thoi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3200" dirty="0">
                <a:solidFill>
                  <a:srgbClr val="0026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Đêm ngày dệt biển muôn luồng sáng.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3200" dirty="0">
                <a:solidFill>
                  <a:srgbClr val="0026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 dệt lưới ta, đoàn cá ơi!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2177446" y="2472895"/>
            <a:ext cx="1064518" cy="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66007" y="2932445"/>
            <a:ext cx="104740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ight Brace 8"/>
          <p:cNvSpPr/>
          <p:nvPr/>
        </p:nvSpPr>
        <p:spPr>
          <a:xfrm>
            <a:off x="6650183" y="2039243"/>
            <a:ext cx="432261" cy="867304"/>
          </a:xfrm>
          <a:prstGeom prst="rightBrace">
            <a:avLst/>
          </a:prstGeom>
          <a:ln w="381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7082444" y="631767"/>
            <a:ext cx="4771505" cy="184112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luồng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3973484" y="2932445"/>
            <a:ext cx="25436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/>
          <p:nvPr/>
        </p:nvCxnSpPr>
        <p:spPr>
          <a:xfrm rot="16200000" flipH="1">
            <a:off x="5388037" y="3246940"/>
            <a:ext cx="2258282" cy="1629295"/>
          </a:xfrm>
          <a:prstGeom prst="bentConnector3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/>
        </p:nvSpPr>
        <p:spPr>
          <a:xfrm>
            <a:off x="6217920" y="5203590"/>
            <a:ext cx="5974080" cy="13836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đúc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2718262" y="4026414"/>
            <a:ext cx="168748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3045228" y="4029734"/>
            <a:ext cx="1463040" cy="54366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-16627" y="4605251"/>
            <a:ext cx="6057208" cy="2252749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trìu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mến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chài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lưới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42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23" grpId="0" animBg="1"/>
      <p:bldP spid="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877368"/>
            <a:ext cx="64118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3600" dirty="0">
                <a:solidFill>
                  <a:srgbClr val="0026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 ta lái gió với buồm trăng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3600" dirty="0">
                <a:solidFill>
                  <a:srgbClr val="0026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Lướt giữa mây cao với biển bằng,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3600" dirty="0">
                <a:solidFill>
                  <a:srgbClr val="0026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 đậu dặm xa dò bụng biển,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3600" dirty="0">
                <a:solidFill>
                  <a:srgbClr val="0026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Dàn đan thế trận lưới vây giăng.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290944" y="3480824"/>
            <a:ext cx="2294313" cy="636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257693" y="4023714"/>
            <a:ext cx="714894" cy="636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610495" y="4546935"/>
            <a:ext cx="2557549" cy="470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723206" y="4540569"/>
            <a:ext cx="714894" cy="636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ight Brace 12"/>
          <p:cNvSpPr/>
          <p:nvPr/>
        </p:nvSpPr>
        <p:spPr>
          <a:xfrm>
            <a:off x="6411884" y="3169251"/>
            <a:ext cx="1080655" cy="1227931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7736379" y="116378"/>
            <a:ext cx="3940232" cy="674162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ngợi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vóc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319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795550"/>
            <a:ext cx="733182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3600" dirty="0">
                <a:solidFill>
                  <a:srgbClr val="0026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 nhụ cá chim cùng cá đé,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3600" dirty="0">
                <a:solidFill>
                  <a:srgbClr val="0026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 song lấp lánh đuốc đen hồng,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3600" dirty="0">
                <a:solidFill>
                  <a:srgbClr val="0026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 đuôi em quẫy trăng vàng choé,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3600" dirty="0">
                <a:solidFill>
                  <a:srgbClr val="0026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Đêm thở: sao lùa nước Hạ Long.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66255" y="2344189"/>
            <a:ext cx="1562792" cy="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2344189" y="2364175"/>
            <a:ext cx="1565564" cy="1998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5777343" y="2344189"/>
            <a:ext cx="1554482" cy="2352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ight Arrow 11"/>
          <p:cNvSpPr/>
          <p:nvPr/>
        </p:nvSpPr>
        <p:spPr>
          <a:xfrm>
            <a:off x="7506390" y="2021585"/>
            <a:ext cx="748145" cy="3226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8254535" y="182880"/>
            <a:ext cx="3729644" cy="254369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endParaRPr lang="en-US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Straight Connector 14"/>
          <p:cNvCxnSpPr>
            <a:endCxn id="4" idx="3"/>
          </p:cNvCxnSpPr>
          <p:nvPr/>
        </p:nvCxnSpPr>
        <p:spPr>
          <a:xfrm flipV="1">
            <a:off x="4042756" y="2949712"/>
            <a:ext cx="3289069" cy="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/>
          <p:nvPr/>
        </p:nvCxnSpPr>
        <p:spPr>
          <a:xfrm rot="16200000" flipH="1">
            <a:off x="6986196" y="3155334"/>
            <a:ext cx="1888295" cy="1363288"/>
          </a:xfrm>
          <a:prstGeom prst="bentConnector3">
            <a:avLst/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7506390" y="4781125"/>
            <a:ext cx="4477789" cy="195218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song,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rạng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rỡ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ngọn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đuốc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đen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18011" y="3973484"/>
            <a:ext cx="1711036" cy="977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1975312" y="3441469"/>
            <a:ext cx="737754" cy="1255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/>
          <p:nvPr/>
        </p:nvCxnSpPr>
        <p:spPr>
          <a:xfrm rot="16200000" flipH="1">
            <a:off x="1025094" y="3948560"/>
            <a:ext cx="726262" cy="681644"/>
          </a:xfrm>
          <a:prstGeom prst="bentConnector3">
            <a:avLst/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105294" y="4685877"/>
            <a:ext cx="6561513" cy="217212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trìu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mến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Màn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826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0" grpId="0" animBg="1"/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86361"/>
            <a:ext cx="6982691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000" dirty="0">
                <a:solidFill>
                  <a:srgbClr val="0026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hát bài ca gọi cá vào,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4000" dirty="0">
                <a:solidFill>
                  <a:srgbClr val="0026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Gõ thuyền đã có nhịp trăng cao,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4000" dirty="0">
                <a:solidFill>
                  <a:srgbClr val="0026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 cho ta cá như lòng mẹ,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4000" dirty="0">
                <a:solidFill>
                  <a:srgbClr val="0026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Nuôi lớn đời ta tự buổi nào.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0782" y="1579418"/>
            <a:ext cx="6334298" cy="1662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ight Arrow 7"/>
          <p:cNvSpPr/>
          <p:nvPr/>
        </p:nvSpPr>
        <p:spPr>
          <a:xfrm>
            <a:off x="6687589" y="1281752"/>
            <a:ext cx="748145" cy="3226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7506392" y="138328"/>
            <a:ext cx="4447310" cy="654510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:gợi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đêm,trăng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gõ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gõ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lãng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endParaRPr lang="en-US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232756" y="2240283"/>
            <a:ext cx="822960" cy="1939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187931" y="2259679"/>
            <a:ext cx="2552007" cy="1939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4033" y="2851264"/>
            <a:ext cx="548224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/>
          <p:nvPr/>
        </p:nvCxnSpPr>
        <p:spPr>
          <a:xfrm rot="5400000">
            <a:off x="3523595" y="2426242"/>
            <a:ext cx="1519075" cy="1147157"/>
          </a:xfrm>
          <a:prstGeom prst="bentConnector3">
            <a:avLst/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54033" y="3778754"/>
            <a:ext cx="7311043" cy="294693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983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1739</Words>
  <Application>Microsoft Office PowerPoint</Application>
  <PresentationFormat>Widescreen</PresentationFormat>
  <Paragraphs>85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PC</cp:lastModifiedBy>
  <cp:revision>28</cp:revision>
  <dcterms:created xsi:type="dcterms:W3CDTF">2020-06-16T14:54:16Z</dcterms:created>
  <dcterms:modified xsi:type="dcterms:W3CDTF">2020-06-22T08:29:14Z</dcterms:modified>
</cp:coreProperties>
</file>