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01" r:id="rId2"/>
    <p:sldId id="500" r:id="rId3"/>
    <p:sldId id="461" r:id="rId4"/>
    <p:sldId id="499" r:id="rId5"/>
    <p:sldId id="484" r:id="rId6"/>
    <p:sldId id="495" r:id="rId7"/>
    <p:sldId id="502" r:id="rId8"/>
    <p:sldId id="503" r:id="rId9"/>
    <p:sldId id="504" r:id="rId10"/>
    <p:sldId id="505" r:id="rId11"/>
    <p:sldId id="506" r:id="rId12"/>
    <p:sldId id="507" r:id="rId13"/>
    <p:sldId id="508" r:id="rId14"/>
    <p:sldId id="509" r:id="rId15"/>
    <p:sldId id="261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0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46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8.sv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svg"/><Relationship Id="rId7" Type="http://schemas.openxmlformats.org/officeDocument/2006/relationships/image" Target="../media/image7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microsoft.com/office/2007/relationships/hdphoto" Target="../media/hdphoto5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76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78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microsoft.com/office/2007/relationships/hdphoto" Target="../media/hdphoto1.wdp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50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8.svg"/><Relationship Id="rId3" Type="http://schemas.openxmlformats.org/officeDocument/2006/relationships/image" Target="../media/image41.svg"/><Relationship Id="rId7" Type="http://schemas.openxmlformats.org/officeDocument/2006/relationships/image" Target="../media/image44.svg"/><Relationship Id="rId12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6.svg"/><Relationship Id="rId5" Type="http://schemas.openxmlformats.org/officeDocument/2006/relationships/image" Target="../media/image24.svg"/><Relationship Id="rId10" Type="http://schemas.openxmlformats.org/officeDocument/2006/relationships/image" Target="../media/image45.png"/><Relationship Id="rId4" Type="http://schemas.openxmlformats.org/officeDocument/2006/relationships/image" Target="../media/image23.png"/><Relationship Id="rId9" Type="http://schemas.openxmlformats.org/officeDocument/2006/relationships/image" Target="../media/image39.sv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8.svg"/><Relationship Id="rId3" Type="http://schemas.openxmlformats.org/officeDocument/2006/relationships/image" Target="../media/image41.svg"/><Relationship Id="rId7" Type="http://schemas.openxmlformats.org/officeDocument/2006/relationships/image" Target="../media/image44.svg"/><Relationship Id="rId12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6.svg"/><Relationship Id="rId5" Type="http://schemas.openxmlformats.org/officeDocument/2006/relationships/image" Target="../media/image24.svg"/><Relationship Id="rId15" Type="http://schemas.microsoft.com/office/2007/relationships/hdphoto" Target="../media/hdphoto2.wdp"/><Relationship Id="rId10" Type="http://schemas.openxmlformats.org/officeDocument/2006/relationships/image" Target="../media/image45.png"/><Relationship Id="rId4" Type="http://schemas.openxmlformats.org/officeDocument/2006/relationships/image" Target="../media/image23.png"/><Relationship Id="rId9" Type="http://schemas.openxmlformats.org/officeDocument/2006/relationships/image" Target="../media/image39.sv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5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image" Target="../media/image55.png"/><Relationship Id="rId4" Type="http://schemas.openxmlformats.org/officeDocument/2006/relationships/image" Target="../media/image52.sv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428489" y="141775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4" name="Freeform 114"/>
          <p:cNvSpPr/>
          <p:nvPr/>
        </p:nvSpPr>
        <p:spPr>
          <a:xfrm rot="813216">
            <a:off x="1451166" y="230366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67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BÀI 2: TỌA ĐỘ VECT</a:t>
            </a:r>
            <a:r>
              <a:rPr lang="vi-VN" sz="60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6000" b="1" dirty="0">
                <a:solidFill>
                  <a:srgbClr val="3333FF"/>
                </a:solidFill>
                <a:latin typeface="More Sugar"/>
              </a:rPr>
              <a:t> TRONG KHÔNG GIAN (TIẾT 1)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00307" y="4515740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62791ECA-7CAE-4E75-9A18-9CFF5B92451E}"/>
              </a:ext>
            </a:extLst>
          </p:cNvPr>
          <p:cNvSpPr/>
          <p:nvPr/>
        </p:nvSpPr>
        <p:spPr>
          <a:xfrm>
            <a:off x="9859251" y="2374019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85C06E6D-C70A-4ECD-9320-DFF0A251D32A}"/>
              </a:ext>
            </a:extLst>
          </p:cNvPr>
          <p:cNvSpPr/>
          <p:nvPr/>
        </p:nvSpPr>
        <p:spPr>
          <a:xfrm rot="813216">
            <a:off x="9830916" y="311802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1: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/>
                  <a:t>Cho </a:t>
                </a:r>
                <a:r>
                  <a:rPr lang="en-US" sz="2800" dirty="0" err="1"/>
                  <a:t>tứ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diện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đôi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vuông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góc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dài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1. </a:t>
                </a:r>
                <a:r>
                  <a:rPr lang="en-US" sz="2800" dirty="0" err="1"/>
                  <a:t>Vẽ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trục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tọa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gốc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lượt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nằm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𝑂𝑧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chỉ</a:t>
                </a:r>
                <a:r>
                  <a:rPr lang="en-US" sz="2800" dirty="0"/>
                  <a:t> ra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trục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tọa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gốc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toạ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, ta </a:t>
                </a:r>
                <a:r>
                  <a:rPr lang="en-US" sz="2800" dirty="0" err="1"/>
                  <a:t>vẽ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trục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𝑂𝑧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3. Ba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trục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lượt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68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37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68019"/>
            <a:ext cx="4143161" cy="2617576"/>
            <a:chOff x="3307257" y="1029118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1" y="0"/>
                <a:ext cx="1806109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440143" y="1029118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907439-47CF-4CFD-8514-9B0BC85B8E26}"/>
              </a:ext>
            </a:extLst>
          </p:cNvPr>
          <p:cNvSpPr txBox="1">
            <a:spLocks/>
          </p:cNvSpPr>
          <p:nvPr/>
        </p:nvSpPr>
        <p:spPr>
          <a:xfrm>
            <a:off x="386635" y="875552"/>
            <a:ext cx="11637063" cy="5778465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chóp</a:t>
            </a:r>
            <a:r>
              <a:rPr lang="en-US" sz="2400" dirty="0"/>
              <a:t> S.ABCD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1, SA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phẳng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1 (</a:t>
            </a:r>
            <a:r>
              <a:rPr lang="en-US" sz="2400" dirty="0" err="1"/>
              <a:t>Hình</a:t>
            </a:r>
            <a:r>
              <a:rPr lang="en-US" sz="2400" dirty="0"/>
              <a:t> 4).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</a:t>
            </a:r>
            <a:r>
              <a:rPr lang="en-US" sz="2400" dirty="0" err="1"/>
              <a:t>tọa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Oxyz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O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B, D, S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Ox, Oy, Oz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vectơ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</a:t>
            </a:r>
            <a:r>
              <a:rPr lang="en-US" sz="2400" dirty="0" err="1"/>
              <a:t>tọa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.</a:t>
            </a:r>
          </a:p>
        </p:txBody>
      </p:sp>
      <p:pic>
        <p:nvPicPr>
          <p:cNvPr id="12" name="Picture 11" descr="Thực hành 1 trang 53 Toán 12 Tập 1 Chân trời sáng tạo | Giải Toán 12">
            <a:extLst>
              <a:ext uri="{FF2B5EF4-FFF2-40B4-BE49-F238E27FC236}">
                <a16:creationId xmlns:a16="http://schemas.microsoft.com/office/drawing/2014/main" id="{F6305DCF-8B51-4CA7-B707-0811293D0239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45" y="2883877"/>
            <a:ext cx="3893454" cy="360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394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68019"/>
            <a:ext cx="4143161" cy="2617576"/>
            <a:chOff x="3307257" y="1029118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1" y="0"/>
                <a:ext cx="1806109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440143" y="1029118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5" y="875552"/>
                <a:ext cx="11637063" cy="577846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r>
                  <a:rPr lang="en-US" sz="2600" b="1" dirty="0"/>
                  <a:t> 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2600" b="1" dirty="0"/>
              </a:p>
              <a:p>
                <a:pPr algn="ctr">
                  <a:lnSpc>
                    <a:spcPct val="150000"/>
                  </a:lnSpc>
                </a:pPr>
                <a:endParaRPr lang="en-US" sz="2600" b="1" dirty="0"/>
              </a:p>
              <a:p>
                <a:pPr algn="ctr">
                  <a:lnSpc>
                    <a:spcPct val="150000"/>
                  </a:lnSpc>
                </a:pPr>
                <a:endParaRPr lang="en-US" sz="2600" b="1" dirty="0"/>
              </a:p>
              <a:p>
                <a:pPr algn="ctr"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Trục</a:t>
                </a:r>
                <a:r>
                  <a:rPr lang="en-US" sz="2600" dirty="0"/>
                  <a:t> Ox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vectơ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Trục</a:t>
                </a:r>
                <a:r>
                  <a:rPr lang="en-US" sz="2600" dirty="0"/>
                  <a:t> Oy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vectơ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Trục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Oz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vectơ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𝐴𝑆</m:t>
                        </m:r>
                      </m:e>
                    </m:acc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5" y="875552"/>
                <a:ext cx="11637063" cy="5778465"/>
              </a:xfrm>
              <a:prstGeom prst="rect">
                <a:avLst/>
              </a:prstGeom>
              <a:blipFill>
                <a:blip r:embed="rId7"/>
                <a:stretch>
                  <a:fillRect l="-52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Thực hành 1 trang 53 Toán 12 Tập 1 Chân trời sáng tạo | Giải Toán 12">
            <a:extLst>
              <a:ext uri="{FF2B5EF4-FFF2-40B4-BE49-F238E27FC236}">
                <a16:creationId xmlns:a16="http://schemas.microsoft.com/office/drawing/2014/main" id="{54291C65-E62E-415D-96B2-C30F2A946AAD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22" y="1473705"/>
            <a:ext cx="4037135" cy="355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88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757371" y="147271"/>
            <a:ext cx="5023252" cy="818263"/>
            <a:chOff x="-518351" y="155830"/>
            <a:chExt cx="5023252" cy="818263"/>
          </a:xfrm>
        </p:grpSpPr>
        <p:sp>
          <p:nvSpPr>
            <p:cNvPr id="29" name="Freeform 29"/>
            <p:cNvSpPr/>
            <p:nvPr/>
          </p:nvSpPr>
          <p:spPr>
            <a:xfrm flipH="1">
              <a:off x="442315" y="268960"/>
              <a:ext cx="3148241" cy="705133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-518351" y="155830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1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95" y="927594"/>
                <a:ext cx="11515093" cy="55786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kế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5a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diễn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Oxyz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Hinh</a:t>
                </a:r>
                <a:r>
                  <a:rPr lang="en-US" sz="2400" dirty="0"/>
                  <a:t> 5b.</a:t>
                </a:r>
                <a:br>
                  <a:rPr lang="en-US" sz="2400" dirty="0"/>
                </a:br>
                <a:r>
                  <a:rPr lang="en-US" sz="2400" dirty="0"/>
                  <a:t>a) </a:t>
                </a:r>
                <a:r>
                  <a:rPr lang="en-US" sz="2400" dirty="0" err="1"/>
                  <a:t>Hãy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vẽ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tọa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Ox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/>
                      <m:t>Oy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/>
                      <m:t>Oz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dài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bằng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m</m:t>
                    </m:r>
                  </m:oMath>
                </a14:m>
                <a:r>
                  <a:rPr lang="en-US" sz="2400" dirty="0"/>
                  <a:t> ).</a:t>
                </a:r>
                <a:br>
                  <a:rPr lang="en-US" sz="2400" dirty="0"/>
                </a:br>
                <a:r>
                  <a:rPr lang="en-US" sz="2400" dirty="0"/>
                  <a:t>b) </a:t>
                </a:r>
                <a:r>
                  <a:rPr lang="en-US" sz="2400" dirty="0" err="1"/>
                  <a:t>Biếu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diển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95" y="927594"/>
                <a:ext cx="11515093" cy="5578638"/>
              </a:xfrm>
              <a:prstGeom prst="rect">
                <a:avLst/>
              </a:prstGeom>
              <a:blipFill>
                <a:blip r:embed="rId5"/>
                <a:stretch>
                  <a:fillRect l="-370" r="-21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090939E3-A80C-4F05-9153-44E8106E457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6968" y="3429000"/>
            <a:ext cx="5057143" cy="3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99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757371" y="147271"/>
            <a:ext cx="5023252" cy="818263"/>
            <a:chOff x="-518351" y="155830"/>
            <a:chExt cx="5023252" cy="818263"/>
          </a:xfrm>
        </p:grpSpPr>
        <p:sp>
          <p:nvSpPr>
            <p:cNvPr id="29" name="Freeform 29"/>
            <p:cNvSpPr/>
            <p:nvPr/>
          </p:nvSpPr>
          <p:spPr>
            <a:xfrm flipH="1">
              <a:off x="442315" y="268960"/>
              <a:ext cx="3148241" cy="705133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-518351" y="155830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1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95" y="927594"/>
                <a:ext cx="11515093" cy="55786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𝑂𝐵</m:t>
                            </m:r>
                          </m:e>
                        </m:acc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𝑂𝐴</m:t>
                            </m:r>
                          </m:e>
                        </m:acc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+5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+5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−5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95" y="927594"/>
                <a:ext cx="11515093" cy="5578638"/>
              </a:xfrm>
              <a:prstGeom prst="rect">
                <a:avLst/>
              </a:prstGeom>
              <a:blipFill>
                <a:blip r:embed="rId5"/>
                <a:stretch>
                  <a:fillRect l="-37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 descr="Vận dụng 1 trang 53 Toán 12 Tập 1 Chân trời sáng tạo | Giải Toán 12">
            <a:extLst>
              <a:ext uri="{FF2B5EF4-FFF2-40B4-BE49-F238E27FC236}">
                <a16:creationId xmlns:a16="http://schemas.microsoft.com/office/drawing/2014/main" id="{60734434-4683-41CE-8B02-BE0B25CFA441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14" y="1076736"/>
            <a:ext cx="3934051" cy="3209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196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2.1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CBF1A088-FF49-41A9-B203-6D81FE010D1D}"/>
              </a:ext>
            </a:extLst>
          </p:cNvPr>
          <p:cNvSpPr/>
          <p:nvPr/>
        </p:nvSpPr>
        <p:spPr>
          <a:xfrm rot="-1135901">
            <a:off x="4218469" y="1311809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D4C4E84-D56D-4A8B-9D31-43F70875C2A6}"/>
              </a:ext>
            </a:extLst>
          </p:cNvPr>
          <p:cNvSpPr/>
          <p:nvPr/>
        </p:nvSpPr>
        <p:spPr>
          <a:xfrm rot="813216">
            <a:off x="4698644" y="152248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49E7E5D0-47C1-41C4-BA93-B25BA78FC299}"/>
              </a:ext>
            </a:extLst>
          </p:cNvPr>
          <p:cNvSpPr/>
          <p:nvPr/>
        </p:nvSpPr>
        <p:spPr>
          <a:xfrm rot="-1135901">
            <a:off x="7136330" y="466022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B601B4E3-21C1-4A73-B5FF-5D7B7B7C03F8}"/>
              </a:ext>
            </a:extLst>
          </p:cNvPr>
          <p:cNvSpPr/>
          <p:nvPr/>
        </p:nvSpPr>
        <p:spPr>
          <a:xfrm rot="813216">
            <a:off x="7616505" y="487089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D4E4ADD-B084-5E8C-C0E4-C57A72BA9D0F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272D71-0181-4CB1-9655-2FEE0AF82BCE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A9F01B1F-9DF4-4D44-AD0E-9045FA032AD9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6407B42C-A401-4F4A-8A12-CBD3D5B23195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88DE4F55-B1E9-41F3-940A-57DFA946C89C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B9DE0B31-CDBA-4410-B2F1-A6E300525814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E845D0BE-69A2-41D8-8820-5A84EAB3E029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29F48840-20B0-468C-AF0B-23512BC7F84D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2E98D9F0-4B8A-4919-8793-908D2EB5B86F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FF6E0333-AB99-4217-AF0D-2295BE1487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603ECA93-5C5A-491A-9A3E-CF2F150F57E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8C25E303-F05B-46E3-B0E4-D2FEE2F313E2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267FA5EE-4E1E-4B48-9066-ECD8C01AA2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C09D5078-A92B-44A8-B913-8B965A8A7617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D70296AD-37D7-4461-8688-3D6DE17155F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4508B46A-0762-42C1-B639-C89FA30AEE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CC6E2DC0-9FF5-43A4-B946-76B9AE4B1B74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B1A124C7-2D2D-4C41-B348-4D128894CC05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F70E42AD-77BA-4AC6-A93C-8A150E13AF61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C974E24F-95E0-4F28-905B-67105E19D7E9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400" b="1" dirty="0"/>
              <a:t>HỆ TỌ̣A ĐỘ TRONG KHÔNG GIAN	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9CF2837A-202C-452A-A7A0-29B64B8E2DD6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/>
              <a:t>HỆ TỌ̣A ĐỘ TRONG KHÔNG GIAN</a:t>
            </a:r>
            <a:r>
              <a:rPr lang="en-US" sz="1600" b="1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124" y="414604"/>
            <a:ext cx="11481752" cy="6171317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1451" y="6241724"/>
            <a:ext cx="12805460" cy="578107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3851" y="623066"/>
            <a:ext cx="8485764" cy="4058645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311" y="4736855"/>
            <a:ext cx="3299857" cy="1793922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015422" y="4491241"/>
            <a:ext cx="1199657" cy="2094680"/>
          </a:xfrm>
          <a:custGeom>
            <a:avLst/>
            <a:gdLst/>
            <a:ahLst/>
            <a:cxnLst/>
            <a:rect l="l" t="t" r="r" b="b"/>
            <a:pathLst>
              <a:path w="3029527" h="4114800">
                <a:moveTo>
                  <a:pt x="0" y="0"/>
                </a:moveTo>
                <a:lnTo>
                  <a:pt x="3029526" y="0"/>
                </a:lnTo>
                <a:lnTo>
                  <a:pt x="3029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644"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969615" y="4440871"/>
            <a:ext cx="1188314" cy="2094680"/>
          </a:xfrm>
          <a:custGeom>
            <a:avLst/>
            <a:gdLst/>
            <a:ahLst/>
            <a:cxnLst/>
            <a:rect l="l" t="t" r="r" b="b"/>
            <a:pathLst>
              <a:path w="3000883" h="4114800">
                <a:moveTo>
                  <a:pt x="3000883" y="0"/>
                </a:moveTo>
                <a:lnTo>
                  <a:pt x="0" y="0"/>
                </a:lnTo>
                <a:lnTo>
                  <a:pt x="0" y="4114800"/>
                </a:lnTo>
                <a:lnTo>
                  <a:pt x="3000883" y="4114800"/>
                </a:lnTo>
                <a:lnTo>
                  <a:pt x="30008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054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9929" y="2354573"/>
            <a:ext cx="1505581" cy="4161153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44962">
            <a:off x="10326379" y="438612"/>
            <a:ext cx="577742" cy="548855"/>
          </a:xfrm>
          <a:custGeom>
            <a:avLst/>
            <a:gdLst/>
            <a:ahLst/>
            <a:cxnLst/>
            <a:rect l="l" t="t" r="r" b="b"/>
            <a:pathLst>
              <a:path w="866613" h="823283">
                <a:moveTo>
                  <a:pt x="0" y="0"/>
                </a:moveTo>
                <a:lnTo>
                  <a:pt x="866613" y="0"/>
                </a:lnTo>
                <a:lnTo>
                  <a:pt x="866613" y="823283"/>
                </a:lnTo>
                <a:lnTo>
                  <a:pt x="0" y="823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6EA292A-65F6-05D6-5637-EA2814344D2A}"/>
              </a:ext>
            </a:extLst>
          </p:cNvPr>
          <p:cNvSpPr/>
          <p:nvPr/>
        </p:nvSpPr>
        <p:spPr>
          <a:xfrm rot="553163">
            <a:off x="11381855" y="-293250"/>
            <a:ext cx="1006040" cy="1218794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120873D-5324-AF78-77B9-5311BAB0F593}"/>
              </a:ext>
            </a:extLst>
          </p:cNvPr>
          <p:cNvSpPr/>
          <p:nvPr/>
        </p:nvSpPr>
        <p:spPr>
          <a:xfrm rot="-720983">
            <a:off x="2496137" y="3498227"/>
            <a:ext cx="659881" cy="1301049"/>
          </a:xfrm>
          <a:custGeom>
            <a:avLst/>
            <a:gdLst/>
            <a:ahLst/>
            <a:cxnLst/>
            <a:rect l="l" t="t" r="r" b="b"/>
            <a:pathLst>
              <a:path w="1794567" h="3087917">
                <a:moveTo>
                  <a:pt x="0" y="0"/>
                </a:moveTo>
                <a:lnTo>
                  <a:pt x="1794567" y="0"/>
                </a:lnTo>
                <a:lnTo>
                  <a:pt x="1794567" y="3087917"/>
                </a:lnTo>
                <a:lnTo>
                  <a:pt x="0" y="3087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97">
            <a:extLst>
              <a:ext uri="{FF2B5EF4-FFF2-40B4-BE49-F238E27FC236}">
                <a16:creationId xmlns:a16="http://schemas.microsoft.com/office/drawing/2014/main" id="{1A700222-7E4C-33EB-43E1-0B1EB4A55D8E}"/>
              </a:ext>
            </a:extLst>
          </p:cNvPr>
          <p:cNvSpPr txBox="1"/>
          <p:nvPr/>
        </p:nvSpPr>
        <p:spPr>
          <a:xfrm>
            <a:off x="2994572" y="1409550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3333FF"/>
                </a:solidFill>
                <a:latin typeface="More Sugar"/>
              </a:rPr>
              <a:t>HOẠT ĐỘNG KHỞI ĐỘNG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B08D67F-345D-34B0-AD74-4AC4CF6115DC}"/>
              </a:ext>
            </a:extLst>
          </p:cNvPr>
          <p:cNvSpPr/>
          <p:nvPr/>
        </p:nvSpPr>
        <p:spPr>
          <a:xfrm>
            <a:off x="8555" y="207422"/>
            <a:ext cx="1188314" cy="104817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1448CD7-103A-21C5-1FF0-7F25C85BEB25}"/>
              </a:ext>
            </a:extLst>
          </p:cNvPr>
          <p:cNvSpPr/>
          <p:nvPr/>
        </p:nvSpPr>
        <p:spPr>
          <a:xfrm flipH="1">
            <a:off x="9235643" y="5446623"/>
            <a:ext cx="896839" cy="1222837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4A8C48-B8A6-7224-F71E-B27A923648CD}"/>
              </a:ext>
            </a:extLst>
          </p:cNvPr>
          <p:cNvSpPr txBox="1">
            <a:spLocks/>
          </p:cNvSpPr>
          <p:nvPr/>
        </p:nvSpPr>
        <p:spPr>
          <a:xfrm>
            <a:off x="381000" y="327603"/>
            <a:ext cx="11430000" cy="6410821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kiểm</a:t>
            </a:r>
            <a:r>
              <a:rPr lang="en-US" sz="2800" dirty="0"/>
              <a:t> </a:t>
            </a:r>
            <a:r>
              <a:rPr lang="en-US" sz="2800" dirty="0" err="1"/>
              <a:t>soát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lưu</a:t>
            </a:r>
            <a:r>
              <a:rPr lang="en-US" sz="2800" dirty="0"/>
              <a:t>,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ta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bay. </a:t>
            </a:r>
            <a:r>
              <a:rPr lang="en-US" sz="2800" dirty="0" err="1"/>
              <a:t>Người</a:t>
            </a:r>
            <a:r>
              <a:rPr lang="en-US" sz="2800" dirty="0"/>
              <a:t> ta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r>
              <a:rPr lang="en-US" sz="2800" b="1" dirty="0"/>
              <a:t>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Xây</a:t>
            </a:r>
            <a:r>
              <a:rPr lang="en-US" sz="2800" dirty="0"/>
              <a:t> </a:t>
            </a:r>
            <a:r>
              <a:rPr lang="en-US" sz="2800" dirty="0" err="1"/>
              <a:t>dựng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tọa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phẳng</a:t>
            </a:r>
            <a:r>
              <a:rPr lang="en-US" sz="2800" dirty="0"/>
              <a:t>,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hoành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, </a:t>
            </a:r>
            <a:r>
              <a:rPr lang="en-US" sz="2800" dirty="0" err="1"/>
              <a:t>tung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07741-115D-48F1-AF0E-52D9C5252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6948"/>
            <a:ext cx="5158154" cy="30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1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2039686" y="1601021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002060"/>
                </a:solidFill>
                <a:latin typeface="More Sugar"/>
              </a:rPr>
              <a:t>HÌNH THÀNH KIẾN THỨC MỚI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849885" y="4212300"/>
            <a:ext cx="2125449" cy="2058076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211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sz="2400" dirty="0"/>
                  <a:t>. 'A'B'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bằng</a:t>
                </a:r>
                <a:r>
                  <a:rPr lang="en-US" sz="2400" dirty="0"/>
                  <a:t> 1. </a:t>
                </a:r>
                <a:r>
                  <a:rPr lang="en-US" sz="2400" dirty="0" err="1"/>
                  <a:t>Đặt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Nêu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xét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dài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Nêu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xét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toạ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dài</a:t>
                </a:r>
                <a:r>
                  <a:rPr lang="en-US" sz="2400" dirty="0"/>
                  <a:t> 3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bằng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|=|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|=|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Ba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toạ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đôi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góc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blipFill>
                <a:blip r:embed="rId11"/>
                <a:stretch>
                  <a:fillRect l="-42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95963A35-6F01-41A4-93D7-722B5A5C209B}"/>
              </a:ext>
            </a:extLst>
          </p:cNvPr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9222" y="994011"/>
            <a:ext cx="3622872" cy="32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,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đôi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.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𝑂𝑧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Descartes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Oxyz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hay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giản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1152" r="-76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816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375882-8D39-2374-861F-793AE3955B01}"/>
              </a:ext>
            </a:extLst>
          </p:cNvPr>
          <p:cNvSpPr txBox="1">
            <a:spLocks/>
          </p:cNvSpPr>
          <p:nvPr/>
        </p:nvSpPr>
        <p:spPr>
          <a:xfrm>
            <a:off x="3440578" y="1931490"/>
            <a:ext cx="7921066" cy="4207598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24FBC2-D3E0-4933-9FC3-30D5219B75ED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3525" y="2137776"/>
            <a:ext cx="3140835" cy="379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8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gọi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toạ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𝑂𝑦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𝑂𝑧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gọi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toạ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phẳng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𝑂𝑥𝑦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𝑂𝑦𝑧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𝑂𝑧𝑥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đôi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góc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gọi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mă̆t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phẳng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toạ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 err="1"/>
                  <a:t>Không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toạ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còn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gọi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Vì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đôi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góc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ta </a:t>
                </a:r>
                <a:r>
                  <a:rPr lang="en-US" sz="2400" dirty="0" err="1"/>
                  <a:t>có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en-US" sz="2400" i="1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v</m:t>
                      </m:r>
                      <m:r>
                        <m:rPr>
                          <m:nor/>
                        </m:rPr>
                        <a:rPr lang="en-US" sz="2400"/>
                        <m:t>à</m:t>
                      </m:r>
                      <m:r>
                        <m:rPr>
                          <m:nor/>
                        </m:rPr>
                        <a:rPr lang="en-US" sz="2400" i="1"/>
                        <m:t> 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2400"/>
                        <m:t>.</m:t>
                      </m:r>
                      <m:r>
                        <m:rPr>
                          <m:nor/>
                        </m:rPr>
                        <a:rPr lang="en-US" sz="2400" i="1"/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41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A0AFBEB2-BAA5-4BAE-9677-2ECDD822C7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C8A0F27-665C-4115-AA0C-936436952D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73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874</Words>
  <Application>Microsoft Office PowerPoint</Application>
  <PresentationFormat>Widescreen</PresentationFormat>
  <Paragraphs>123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2024-11-18T01:45:58Z</dcterms:modified>
</cp:coreProperties>
</file>