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3"/>
    <p:sldMasterId id="2147483676" r:id="rId4"/>
  </p:sldMasterIdLst>
  <p:sldIdLst>
    <p:sldId id="457" r:id="rId5"/>
    <p:sldId id="479" r:id="rId6"/>
    <p:sldId id="545" r:id="rId7"/>
    <p:sldId id="480" r:id="rId8"/>
    <p:sldId id="482" r:id="rId9"/>
    <p:sldId id="548" r:id="rId10"/>
    <p:sldId id="550" r:id="rId11"/>
    <p:sldId id="484" r:id="rId12"/>
    <p:sldId id="523" r:id="rId13"/>
    <p:sldId id="546" r:id="rId14"/>
    <p:sldId id="567" r:id="rId15"/>
    <p:sldId id="489" r:id="rId16"/>
    <p:sldId id="490" r:id="rId17"/>
    <p:sldId id="517" r:id="rId18"/>
    <p:sldId id="518" r:id="rId19"/>
    <p:sldId id="521" r:id="rId20"/>
    <p:sldId id="520" r:id="rId21"/>
    <p:sldId id="540" r:id="rId22"/>
    <p:sldId id="543" r:id="rId23"/>
    <p:sldId id="542" r:id="rId24"/>
    <p:sldId id="544" r:id="rId25"/>
    <p:sldId id="528" r:id="rId26"/>
  </p:sldIdLst>
  <p:sldSz cx="12192000" cy="6858000"/>
  <p:notesSz cx="6953250" cy="9234805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00"/>
    <a:srgbClr val="66FFFF"/>
    <a:srgbClr val="000099"/>
    <a:srgbClr val="006600"/>
    <a:srgbClr val="CC9900"/>
    <a:srgbClr val="FFFF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852"/>
    <p:restoredTop sz="94320"/>
  </p:normalViewPr>
  <p:slideViewPr>
    <p:cSldViewPr showGuides="1">
      <p:cViewPr>
        <p:scale>
          <a:sx n="80" d="100"/>
          <a:sy n="80" d="100"/>
        </p:scale>
        <p:origin x="-1086" y="-72"/>
      </p:cViewPr>
      <p:guideLst>
        <p:guide orient="horz" pos="235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14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7"/>
          <p:cNvGrpSpPr/>
          <p:nvPr/>
        </p:nvGrpSpPr>
        <p:grpSpPr>
          <a:xfrm>
            <a:off x="0" y="533400"/>
            <a:ext cx="11207751" cy="1246188"/>
            <a:chOff x="0" y="864"/>
            <a:chExt cx="5295" cy="785"/>
          </a:xfrm>
        </p:grpSpPr>
        <p:sp>
          <p:nvSpPr>
            <p:cNvPr id="4105" name="Freeform 8"/>
            <p:cNvSpPr/>
            <p:nvPr userDrawn="1"/>
          </p:nvSpPr>
          <p:spPr>
            <a:xfrm rot="-507431">
              <a:off x="0" y="1477"/>
              <a:ext cx="1059" cy="172"/>
            </a:xfrm>
            <a:custGeom>
              <a:avLst/>
              <a:gdLst/>
              <a:ahLst/>
              <a:cxnLst>
                <a:cxn ang="0">
                  <a:pos x="1059" y="0"/>
                </a:cxn>
                <a:cxn ang="0">
                  <a:pos x="147" y="144"/>
                </a:cxn>
                <a:cxn ang="0">
                  <a:pos x="177" y="171"/>
                </a:cxn>
                <a:cxn ang="0">
                  <a:pos x="1059" y="24"/>
                </a:cxn>
                <a:cxn ang="0">
                  <a:pos x="1059" y="0"/>
                </a:cxn>
              </a:cxnLst>
              <a:pathLst>
                <a:path w="1059" h="172">
                  <a:moveTo>
                    <a:pt x="1059" y="0"/>
                  </a:moveTo>
                  <a:cubicBezTo>
                    <a:pt x="543" y="45"/>
                    <a:pt x="291" y="112"/>
                    <a:pt x="147" y="144"/>
                  </a:cubicBezTo>
                  <a:cubicBezTo>
                    <a:pt x="0" y="172"/>
                    <a:pt x="153" y="147"/>
                    <a:pt x="177" y="171"/>
                  </a:cubicBezTo>
                  <a:cubicBezTo>
                    <a:pt x="329" y="151"/>
                    <a:pt x="339" y="99"/>
                    <a:pt x="1059" y="24"/>
                  </a:cubicBezTo>
                  <a:cubicBezTo>
                    <a:pt x="1059" y="24"/>
                    <a:pt x="1059" y="0"/>
                    <a:pt x="1059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alpha val="100000"/>
                  </a:schemeClr>
                </a:gs>
                <a:gs pos="100000">
                  <a:schemeClr val="bg2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06" name="Freeform 9"/>
            <p:cNvSpPr/>
            <p:nvPr userDrawn="1"/>
          </p:nvSpPr>
          <p:spPr>
            <a:xfrm rot="-507431">
              <a:off x="1173" y="864"/>
              <a:ext cx="4122" cy="630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3544" y="348"/>
                </a:cxn>
                <a:cxn ang="0">
                  <a:pos x="3680" y="630"/>
                </a:cxn>
                <a:cxn ang="0">
                  <a:pos x="3616" y="624"/>
                </a:cxn>
                <a:cxn ang="0">
                  <a:pos x="3534" y="368"/>
                </a:cxn>
                <a:cxn ang="0">
                  <a:pos x="17" y="231"/>
                </a:cxn>
                <a:cxn ang="0">
                  <a:pos x="0" y="204"/>
                </a:cxn>
              </a:cxnLst>
              <a:pathLst>
                <a:path w="4122" h="630">
                  <a:moveTo>
                    <a:pt x="0" y="204"/>
                  </a:moveTo>
                  <a:cubicBezTo>
                    <a:pt x="255" y="198"/>
                    <a:pt x="1686" y="0"/>
                    <a:pt x="3544" y="348"/>
                  </a:cubicBezTo>
                  <a:cubicBezTo>
                    <a:pt x="4122" y="464"/>
                    <a:pt x="3754" y="614"/>
                    <a:pt x="3680" y="630"/>
                  </a:cubicBezTo>
                  <a:cubicBezTo>
                    <a:pt x="3680" y="630"/>
                    <a:pt x="3642" y="626"/>
                    <a:pt x="3616" y="624"/>
                  </a:cubicBezTo>
                  <a:cubicBezTo>
                    <a:pt x="3678" y="612"/>
                    <a:pt x="4118" y="488"/>
                    <a:pt x="3534" y="368"/>
                  </a:cubicBezTo>
                  <a:cubicBezTo>
                    <a:pt x="2029" y="98"/>
                    <a:pt x="696" y="156"/>
                    <a:pt x="17" y="231"/>
                  </a:cubicBezTo>
                  <a:cubicBezTo>
                    <a:pt x="17" y="231"/>
                    <a:pt x="0" y="204"/>
                    <a:pt x="0" y="204"/>
                  </a:cubicBez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4107" name="Group 10"/>
            <p:cNvGrpSpPr/>
            <p:nvPr userDrawn="1"/>
          </p:nvGrpSpPr>
          <p:grpSpPr>
            <a:xfrm>
              <a:off x="1008" y="1248"/>
              <a:ext cx="288" cy="288"/>
              <a:chOff x="1033" y="326"/>
              <a:chExt cx="192" cy="192"/>
            </a:xfrm>
          </p:grpSpPr>
          <p:sp>
            <p:nvSpPr>
              <p:cNvPr id="4108" name="Oval 11"/>
              <p:cNvSpPr/>
              <p:nvPr/>
            </p:nvSpPr>
            <p:spPr>
              <a:xfrm>
                <a:off x="1033" y="32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lvl="0"/>
                <a:endParaRPr dirty="0">
                  <a:latin typeface="VNI-Times" pitchFamily="2" charset="0"/>
                </a:endParaRPr>
              </a:p>
            </p:txBody>
          </p:sp>
          <p:sp>
            <p:nvSpPr>
              <p:cNvPr id="4109" name="Oval 12"/>
              <p:cNvSpPr/>
              <p:nvPr/>
            </p:nvSpPr>
            <p:spPr>
              <a:xfrm>
                <a:off x="1129" y="377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lvl="0"/>
                <a:endParaRPr dirty="0">
                  <a:latin typeface="VNI-Times" pitchFamily="2" charset="0"/>
                </a:endParaRPr>
              </a:p>
            </p:txBody>
          </p:sp>
          <p:sp>
            <p:nvSpPr>
              <p:cNvPr id="4110" name="Oval 13"/>
              <p:cNvSpPr/>
              <p:nvPr/>
            </p:nvSpPr>
            <p:spPr>
              <a:xfrm>
                <a:off x="1063" y="350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lvl="0"/>
                <a:endParaRPr dirty="0">
                  <a:latin typeface="VNI-Times" pitchFamily="2" charset="0"/>
                </a:endParaRPr>
              </a:p>
            </p:txBody>
          </p:sp>
          <p:sp>
            <p:nvSpPr>
              <p:cNvPr id="4111" name="Oval 14"/>
              <p:cNvSpPr/>
              <p:nvPr/>
            </p:nvSpPr>
            <p:spPr>
              <a:xfrm>
                <a:off x="1063" y="404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lvl="0"/>
                <a:endParaRPr dirty="0">
                  <a:latin typeface="VNI-Times" pitchFamily="2" charset="0"/>
                </a:endParaRPr>
              </a:p>
            </p:txBody>
          </p:sp>
          <p:sp>
            <p:nvSpPr>
              <p:cNvPr id="4112" name="Oval 15"/>
              <p:cNvSpPr/>
              <p:nvPr/>
            </p:nvSpPr>
            <p:spPr>
              <a:xfrm>
                <a:off x="1108" y="422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lvl="0"/>
                <a:endParaRPr dirty="0">
                  <a:latin typeface="VNI-Times" pitchFamily="2" charset="0"/>
                </a:endParaRPr>
              </a:p>
            </p:txBody>
          </p:sp>
          <p:sp>
            <p:nvSpPr>
              <p:cNvPr id="4113" name="Oval 16"/>
              <p:cNvSpPr/>
              <p:nvPr/>
            </p:nvSpPr>
            <p:spPr>
              <a:xfrm>
                <a:off x="1168" y="416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lvl="0"/>
                <a:endParaRPr dirty="0">
                  <a:latin typeface="VNI-Times" pitchFamily="2" charset="0"/>
                </a:endParaRPr>
              </a:p>
            </p:txBody>
          </p:sp>
          <p:sp>
            <p:nvSpPr>
              <p:cNvPr id="4114" name="Oval 17"/>
              <p:cNvSpPr/>
              <p:nvPr/>
            </p:nvSpPr>
            <p:spPr>
              <a:xfrm>
                <a:off x="1120" y="461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lvl="0"/>
                <a:endParaRPr dirty="0">
                  <a:latin typeface="VNI-Times" pitchFamily="2" charset="0"/>
                </a:endParaRPr>
              </a:p>
            </p:txBody>
          </p:sp>
          <p:sp>
            <p:nvSpPr>
              <p:cNvPr id="4115" name="Oval 18"/>
              <p:cNvSpPr/>
              <p:nvPr/>
            </p:nvSpPr>
            <p:spPr>
              <a:xfrm>
                <a:off x="1063" y="452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lvl="0"/>
                <a:endParaRPr dirty="0">
                  <a:latin typeface="VNI-Times" pitchFamily="2" charset="0"/>
                </a:endParaRPr>
              </a:p>
            </p:txBody>
          </p:sp>
          <p:sp>
            <p:nvSpPr>
              <p:cNvPr id="4116" name="Oval 19"/>
              <p:cNvSpPr/>
              <p:nvPr/>
            </p:nvSpPr>
            <p:spPr>
              <a:xfrm>
                <a:off x="1117" y="329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lvl="0"/>
                <a:endParaRPr dirty="0">
                  <a:latin typeface="VNI-Times" pitchFamily="2" charset="0"/>
                </a:endParaRPr>
              </a:p>
            </p:txBody>
          </p:sp>
        </p:grpSp>
      </p:grpSp>
      <p:grpSp>
        <p:nvGrpSpPr>
          <p:cNvPr id="4098" name="Group 25"/>
          <p:cNvGrpSpPr/>
          <p:nvPr userDrawn="1"/>
        </p:nvGrpSpPr>
        <p:grpSpPr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4117" name="Rectangle 26"/>
            <p:cNvSpPr/>
            <p:nvPr userDrawn="1"/>
          </p:nvSpPr>
          <p:spPr>
            <a:xfrm>
              <a:off x="0" y="720"/>
              <a:ext cx="5760" cy="1536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 anchorCtr="0"/>
            <a:p>
              <a:pPr lvl="0"/>
              <a:endParaRPr dirty="0">
                <a:latin typeface="VNI-Times" pitchFamily="2" charset="0"/>
              </a:endParaRPr>
            </a:p>
          </p:txBody>
        </p:sp>
        <p:sp>
          <p:nvSpPr>
            <p:cNvPr id="4118" name="Rectangle 27" descr="Cacback"/>
            <p:cNvSpPr/>
            <p:nvPr userDrawn="1"/>
          </p:nvSpPr>
          <p:spPr>
            <a:xfrm>
              <a:off x="0" y="0"/>
              <a:ext cx="1119" cy="4320"/>
            </a:xfrm>
            <a:prstGeom prst="rect">
              <a:avLst/>
            </a:prstGeom>
            <a:blipFill rotWithShape="0">
              <a:blip r:embed="rId2"/>
            </a:blipFill>
            <a:ln w="9525">
              <a:noFill/>
            </a:ln>
          </p:spPr>
          <p:txBody>
            <a:bodyPr wrap="none" anchor="ctr" anchorCtr="0"/>
            <a:p>
              <a:pPr lvl="0"/>
              <a:endParaRPr dirty="0">
                <a:latin typeface="VNI-Times" pitchFamily="2" charset="0"/>
              </a:endParaRPr>
            </a:p>
          </p:txBody>
        </p:sp>
      </p:grpSp>
      <p:sp>
        <p:nvSpPr>
          <p:cNvPr id="161812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2438400" y="1600200"/>
            <a:ext cx="9753600" cy="2667000"/>
          </a:xfrm>
        </p:spPr>
        <p:txBody>
          <a:bodyPr/>
          <a:lstStyle>
            <a:lvl1pPr>
              <a:defRPr sz="3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161813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3149600" y="4267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6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  <p:sp>
        <p:nvSpPr>
          <p:cNvPr id="42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78400" y="62484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Rectangle 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2484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</a:fld>
            <a:endParaRPr lang="en-US" dirty="0">
              <a:latin typeface="Arial Narrow" panose="020B0606020202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cs typeface="Arial" panose="020B0604020202020204" pitchFamily="34" charset="0"/>
              </a:rPr>
            </a:fld>
            <a:endParaRPr lang="en-US" dirty="0">
              <a:latin typeface="VNI-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10000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85300" y="457200"/>
            <a:ext cx="2516717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457200"/>
            <a:ext cx="73533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cs typeface="Arial" panose="020B0604020202020204" pitchFamily="34" charset="0"/>
              </a:rPr>
            </a:fld>
            <a:endParaRPr lang="en-US" dirty="0">
              <a:latin typeface="VNI-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10000"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57200"/>
            <a:ext cx="946361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8800" y="1981200"/>
            <a:ext cx="4876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908800" y="1981200"/>
            <a:ext cx="4876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908800" y="4114800"/>
            <a:ext cx="4876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cs typeface="Arial" panose="020B0604020202020204" pitchFamily="34" charset="0"/>
              </a:rPr>
            </a:fld>
            <a:endParaRPr lang="en-US" dirty="0">
              <a:latin typeface="VNI-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10000"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828800" y="457200"/>
            <a:ext cx="10073217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cs typeface="Arial" panose="020B0604020202020204" pitchFamily="34" charset="0"/>
              </a:rPr>
            </a:fld>
            <a:endParaRPr lang="en-US" dirty="0">
              <a:latin typeface="VNI-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10000"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57200"/>
            <a:ext cx="946361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8800" y="1981200"/>
            <a:ext cx="4876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908800" y="1981200"/>
            <a:ext cx="4876800" cy="4114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defRPr/>
            </a:pPr>
            <a:endParaRPr kumimoji="0" 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cs typeface="Arial" panose="020B0604020202020204" pitchFamily="34" charset="0"/>
              </a:rPr>
            </a:fld>
            <a:endParaRPr lang="en-US" dirty="0">
              <a:latin typeface="VNI-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10000">
    <p:blind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57200"/>
            <a:ext cx="946361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8800" y="1981200"/>
            <a:ext cx="4876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08800" y="1981200"/>
            <a:ext cx="4876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cs typeface="Arial" panose="020B0604020202020204" pitchFamily="34" charset="0"/>
              </a:rPr>
            </a:fld>
            <a:endParaRPr lang="en-US" dirty="0">
              <a:latin typeface="VNI-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10000">
    <p:blinds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7"/>
          <p:cNvGrpSpPr/>
          <p:nvPr/>
        </p:nvGrpSpPr>
        <p:grpSpPr>
          <a:xfrm>
            <a:off x="0" y="1371600"/>
            <a:ext cx="11207751" cy="1246188"/>
            <a:chOff x="0" y="864"/>
            <a:chExt cx="5295" cy="785"/>
          </a:xfrm>
        </p:grpSpPr>
        <p:sp>
          <p:nvSpPr>
            <p:cNvPr id="5129" name="Freeform 8"/>
            <p:cNvSpPr/>
            <p:nvPr userDrawn="1"/>
          </p:nvSpPr>
          <p:spPr>
            <a:xfrm rot="-507431">
              <a:off x="0" y="1477"/>
              <a:ext cx="1059" cy="172"/>
            </a:xfrm>
            <a:custGeom>
              <a:avLst/>
              <a:gdLst/>
              <a:ahLst/>
              <a:cxnLst>
                <a:cxn ang="0">
                  <a:pos x="1059" y="0"/>
                </a:cxn>
                <a:cxn ang="0">
                  <a:pos x="147" y="144"/>
                </a:cxn>
                <a:cxn ang="0">
                  <a:pos x="177" y="171"/>
                </a:cxn>
                <a:cxn ang="0">
                  <a:pos x="1059" y="24"/>
                </a:cxn>
                <a:cxn ang="0">
                  <a:pos x="1059" y="0"/>
                </a:cxn>
              </a:cxnLst>
              <a:pathLst>
                <a:path w="1059" h="172">
                  <a:moveTo>
                    <a:pt x="1059" y="0"/>
                  </a:moveTo>
                  <a:cubicBezTo>
                    <a:pt x="543" y="45"/>
                    <a:pt x="291" y="112"/>
                    <a:pt x="147" y="144"/>
                  </a:cubicBezTo>
                  <a:cubicBezTo>
                    <a:pt x="0" y="172"/>
                    <a:pt x="153" y="147"/>
                    <a:pt x="177" y="171"/>
                  </a:cubicBezTo>
                  <a:cubicBezTo>
                    <a:pt x="329" y="151"/>
                    <a:pt x="339" y="99"/>
                    <a:pt x="1059" y="24"/>
                  </a:cubicBezTo>
                  <a:cubicBezTo>
                    <a:pt x="1059" y="24"/>
                    <a:pt x="1059" y="0"/>
                    <a:pt x="1059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alpha val="100000"/>
                  </a:schemeClr>
                </a:gs>
                <a:gs pos="100000">
                  <a:schemeClr val="bg2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30" name="Freeform 9"/>
            <p:cNvSpPr/>
            <p:nvPr userDrawn="1"/>
          </p:nvSpPr>
          <p:spPr>
            <a:xfrm rot="-507431">
              <a:off x="1173" y="864"/>
              <a:ext cx="4122" cy="630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3544" y="348"/>
                </a:cxn>
                <a:cxn ang="0">
                  <a:pos x="3680" y="630"/>
                </a:cxn>
                <a:cxn ang="0">
                  <a:pos x="3616" y="624"/>
                </a:cxn>
                <a:cxn ang="0">
                  <a:pos x="3534" y="368"/>
                </a:cxn>
                <a:cxn ang="0">
                  <a:pos x="17" y="231"/>
                </a:cxn>
                <a:cxn ang="0">
                  <a:pos x="0" y="204"/>
                </a:cxn>
              </a:cxnLst>
              <a:pathLst>
                <a:path w="4122" h="630">
                  <a:moveTo>
                    <a:pt x="0" y="204"/>
                  </a:moveTo>
                  <a:cubicBezTo>
                    <a:pt x="255" y="198"/>
                    <a:pt x="1686" y="0"/>
                    <a:pt x="3544" y="348"/>
                  </a:cubicBezTo>
                  <a:cubicBezTo>
                    <a:pt x="4122" y="464"/>
                    <a:pt x="3754" y="614"/>
                    <a:pt x="3680" y="630"/>
                  </a:cubicBezTo>
                  <a:cubicBezTo>
                    <a:pt x="3680" y="630"/>
                    <a:pt x="3642" y="626"/>
                    <a:pt x="3616" y="624"/>
                  </a:cubicBezTo>
                  <a:cubicBezTo>
                    <a:pt x="3678" y="612"/>
                    <a:pt x="4118" y="488"/>
                    <a:pt x="3534" y="368"/>
                  </a:cubicBezTo>
                  <a:cubicBezTo>
                    <a:pt x="2029" y="98"/>
                    <a:pt x="696" y="156"/>
                    <a:pt x="17" y="231"/>
                  </a:cubicBezTo>
                  <a:cubicBezTo>
                    <a:pt x="17" y="231"/>
                    <a:pt x="0" y="204"/>
                    <a:pt x="0" y="204"/>
                  </a:cubicBez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5131" name="Group 10"/>
            <p:cNvGrpSpPr/>
            <p:nvPr userDrawn="1"/>
          </p:nvGrpSpPr>
          <p:grpSpPr>
            <a:xfrm>
              <a:off x="1008" y="1248"/>
              <a:ext cx="288" cy="288"/>
              <a:chOff x="1033" y="326"/>
              <a:chExt cx="192" cy="192"/>
            </a:xfrm>
          </p:grpSpPr>
          <p:sp>
            <p:nvSpPr>
              <p:cNvPr id="5132" name="Oval 11"/>
              <p:cNvSpPr/>
              <p:nvPr/>
            </p:nvSpPr>
            <p:spPr>
              <a:xfrm>
                <a:off x="1033" y="32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lvl="0"/>
                <a:endParaRPr dirty="0">
                  <a:latin typeface="VNI-Times" pitchFamily="2" charset="0"/>
                </a:endParaRPr>
              </a:p>
            </p:txBody>
          </p:sp>
          <p:sp>
            <p:nvSpPr>
              <p:cNvPr id="5133" name="Oval 12"/>
              <p:cNvSpPr/>
              <p:nvPr/>
            </p:nvSpPr>
            <p:spPr>
              <a:xfrm>
                <a:off x="1129" y="377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lvl="0"/>
                <a:endParaRPr dirty="0">
                  <a:latin typeface="VNI-Times" pitchFamily="2" charset="0"/>
                </a:endParaRPr>
              </a:p>
            </p:txBody>
          </p:sp>
          <p:sp>
            <p:nvSpPr>
              <p:cNvPr id="5134" name="Oval 13"/>
              <p:cNvSpPr/>
              <p:nvPr/>
            </p:nvSpPr>
            <p:spPr>
              <a:xfrm>
                <a:off x="1063" y="350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lvl="0"/>
                <a:endParaRPr dirty="0">
                  <a:latin typeface="VNI-Times" pitchFamily="2" charset="0"/>
                </a:endParaRPr>
              </a:p>
            </p:txBody>
          </p:sp>
          <p:sp>
            <p:nvSpPr>
              <p:cNvPr id="5135" name="Oval 14"/>
              <p:cNvSpPr/>
              <p:nvPr/>
            </p:nvSpPr>
            <p:spPr>
              <a:xfrm>
                <a:off x="1063" y="404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lvl="0"/>
                <a:endParaRPr dirty="0">
                  <a:latin typeface="VNI-Times" pitchFamily="2" charset="0"/>
                </a:endParaRPr>
              </a:p>
            </p:txBody>
          </p:sp>
          <p:sp>
            <p:nvSpPr>
              <p:cNvPr id="5136" name="Oval 15"/>
              <p:cNvSpPr/>
              <p:nvPr/>
            </p:nvSpPr>
            <p:spPr>
              <a:xfrm>
                <a:off x="1108" y="422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lvl="0"/>
                <a:endParaRPr dirty="0">
                  <a:latin typeface="VNI-Times" pitchFamily="2" charset="0"/>
                </a:endParaRPr>
              </a:p>
            </p:txBody>
          </p:sp>
          <p:sp>
            <p:nvSpPr>
              <p:cNvPr id="5137" name="Oval 16"/>
              <p:cNvSpPr/>
              <p:nvPr/>
            </p:nvSpPr>
            <p:spPr>
              <a:xfrm>
                <a:off x="1168" y="416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lvl="0"/>
                <a:endParaRPr dirty="0">
                  <a:latin typeface="VNI-Times" pitchFamily="2" charset="0"/>
                </a:endParaRPr>
              </a:p>
            </p:txBody>
          </p:sp>
          <p:sp>
            <p:nvSpPr>
              <p:cNvPr id="5138" name="Oval 17"/>
              <p:cNvSpPr/>
              <p:nvPr/>
            </p:nvSpPr>
            <p:spPr>
              <a:xfrm>
                <a:off x="1120" y="461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lvl="0"/>
                <a:endParaRPr dirty="0">
                  <a:latin typeface="VNI-Times" pitchFamily="2" charset="0"/>
                </a:endParaRPr>
              </a:p>
            </p:txBody>
          </p:sp>
          <p:sp>
            <p:nvSpPr>
              <p:cNvPr id="5139" name="Oval 18"/>
              <p:cNvSpPr/>
              <p:nvPr/>
            </p:nvSpPr>
            <p:spPr>
              <a:xfrm>
                <a:off x="1063" y="452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lvl="0"/>
                <a:endParaRPr dirty="0">
                  <a:latin typeface="VNI-Times" pitchFamily="2" charset="0"/>
                </a:endParaRPr>
              </a:p>
            </p:txBody>
          </p:sp>
          <p:sp>
            <p:nvSpPr>
              <p:cNvPr id="5140" name="Oval 19"/>
              <p:cNvSpPr/>
              <p:nvPr/>
            </p:nvSpPr>
            <p:spPr>
              <a:xfrm>
                <a:off x="1117" y="329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lvl="0"/>
                <a:endParaRPr dirty="0">
                  <a:latin typeface="VNI-Times" pitchFamily="2" charset="0"/>
                </a:endParaRPr>
              </a:p>
            </p:txBody>
          </p:sp>
        </p:grpSp>
      </p:grpSp>
      <p:grpSp>
        <p:nvGrpSpPr>
          <p:cNvPr id="5122" name="Group 2"/>
          <p:cNvGrpSpPr/>
          <p:nvPr/>
        </p:nvGrpSpPr>
        <p:grpSpPr>
          <a:xfrm>
            <a:off x="0" y="0"/>
            <a:ext cx="12192000" cy="6858000"/>
            <a:chOff x="0" y="0"/>
            <a:chExt cx="5760" cy="4320"/>
          </a:xfrm>
        </p:grpSpPr>
        <p:grpSp>
          <p:nvGrpSpPr>
            <p:cNvPr id="5141" name="Group 3"/>
            <p:cNvGrpSpPr/>
            <p:nvPr userDrawn="1"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5143" name="Rectangle 4"/>
              <p:cNvSpPr/>
              <p:nvPr userDrawn="1"/>
            </p:nvSpPr>
            <p:spPr>
              <a:xfrm>
                <a:off x="0" y="1248"/>
                <a:ext cx="5760" cy="11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 wrap="none" anchor="ctr" anchorCtr="0"/>
              <a:p>
                <a:pPr lvl="0"/>
                <a:endParaRPr dirty="0">
                  <a:latin typeface="VNI-Times" pitchFamily="2" charset="0"/>
                </a:endParaRPr>
              </a:p>
            </p:txBody>
          </p:sp>
          <p:sp>
            <p:nvSpPr>
              <p:cNvPr id="5144" name="Rectangle 5" descr="Cacback"/>
              <p:cNvSpPr/>
              <p:nvPr userDrawn="1"/>
            </p:nvSpPr>
            <p:spPr>
              <a:xfrm>
                <a:off x="0" y="0"/>
                <a:ext cx="1119" cy="4320"/>
              </a:xfrm>
              <a:prstGeom prst="rect">
                <a:avLst/>
              </a:prstGeom>
              <a:blipFill rotWithShape="0">
                <a:blip r:embed="rId2"/>
              </a:blipFill>
              <a:ln w="9525">
                <a:noFill/>
              </a:ln>
            </p:spPr>
            <p:txBody>
              <a:bodyPr wrap="none" anchor="ctr" anchorCtr="0"/>
              <a:p>
                <a:pPr lvl="0"/>
                <a:endParaRPr dirty="0">
                  <a:latin typeface="VNI-Times" pitchFamily="2" charset="0"/>
                </a:endParaRPr>
              </a:p>
            </p:txBody>
          </p:sp>
        </p:grpSp>
        <p:sp>
          <p:nvSpPr>
            <p:cNvPr id="5142" name="Rectangle 6"/>
            <p:cNvSpPr/>
            <p:nvPr/>
          </p:nvSpPr>
          <p:spPr>
            <a:xfrm>
              <a:off x="816" y="2592"/>
              <a:ext cx="701" cy="1728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noFill/>
            </a:ln>
          </p:spPr>
          <p:txBody>
            <a:bodyPr wrap="none" anchor="ctr" anchorCtr="0"/>
            <a:p>
              <a:pPr lvl="0"/>
              <a:endParaRPr dirty="0">
                <a:latin typeface="VNI-Times" pitchFamily="2" charset="0"/>
              </a:endParaRPr>
            </a:p>
          </p:txBody>
        </p:sp>
      </p:grpSp>
      <p:sp>
        <p:nvSpPr>
          <p:cNvPr id="164884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2438400" y="2133600"/>
            <a:ext cx="9753600" cy="1600200"/>
          </a:xfrm>
        </p:spPr>
        <p:txBody>
          <a:bodyPr/>
          <a:lstStyle>
            <a:lvl1pPr algn="l">
              <a:defRPr sz="34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164885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267200"/>
            <a:ext cx="8534400" cy="17526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  <p:sp>
        <p:nvSpPr>
          <p:cNvPr id="42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78400" y="62484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Rectangle 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2484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</a:fld>
            <a:endParaRPr lang="en-US" dirty="0">
              <a:latin typeface="Arial Narrow" panose="020B0606020202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cs typeface="Arial" panose="020B0604020202020204" pitchFamily="34" charset="0"/>
              </a:rPr>
            </a:fld>
            <a:endParaRPr lang="en-US" dirty="0">
              <a:latin typeface="VNI-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cs typeface="Arial" panose="020B0604020202020204" pitchFamily="34" charset="0"/>
              </a:rPr>
            </a:fld>
            <a:endParaRPr lang="en-US" dirty="0">
              <a:latin typeface="VNI-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cs typeface="Arial" panose="020B0604020202020204" pitchFamily="34" charset="0"/>
              </a:rPr>
            </a:fld>
            <a:endParaRPr lang="en-US" dirty="0">
              <a:latin typeface="VNI-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cs typeface="Arial" panose="020B0604020202020204" pitchFamily="34" charset="0"/>
              </a:rPr>
            </a:fld>
            <a:endParaRPr lang="en-US" dirty="0">
              <a:latin typeface="VNI-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10000">
    <p:blinds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cs typeface="Arial" panose="020B0604020202020204" pitchFamily="34" charset="0"/>
              </a:rPr>
            </a:fld>
            <a:endParaRPr lang="en-US" dirty="0">
              <a:latin typeface="VNI-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cs typeface="Arial" panose="020B0604020202020204" pitchFamily="34" charset="0"/>
              </a:rPr>
            </a:fld>
            <a:endParaRPr lang="en-US" dirty="0">
              <a:latin typeface="VNI-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cs typeface="Arial" panose="020B0604020202020204" pitchFamily="34" charset="0"/>
              </a:rPr>
            </a:fld>
            <a:endParaRPr lang="en-US" dirty="0">
              <a:latin typeface="VNI-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cs typeface="Arial" panose="020B0604020202020204" pitchFamily="34" charset="0"/>
              </a:rPr>
            </a:fld>
            <a:endParaRPr lang="en-US" dirty="0">
              <a:latin typeface="VNI-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cs typeface="Arial" panose="020B0604020202020204" pitchFamily="34" charset="0"/>
              </a:rPr>
            </a:fld>
            <a:endParaRPr lang="en-US" dirty="0">
              <a:latin typeface="VNI-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cs typeface="Arial" panose="020B0604020202020204" pitchFamily="34" charset="0"/>
              </a:rPr>
            </a:fld>
            <a:endParaRPr lang="en-US" dirty="0">
              <a:latin typeface="VNI-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56700" y="457200"/>
            <a:ext cx="2745317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7200"/>
            <a:ext cx="80391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cs typeface="Arial" panose="020B0604020202020204" pitchFamily="34" charset="0"/>
              </a:rPr>
            </a:fld>
            <a:endParaRPr lang="en-US" dirty="0">
              <a:latin typeface="VNI-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showMasterSp="0">
  <p:cSld name="Title Slide">
    <p:bg>
      <p:bgPr>
        <a:blipFill rotWithShape="0">
          <a:blip r:embed="rId2">
            <a:duotone>
              <a:schemeClr val="bg1"/>
              <a:srgbClr val="FFFFFF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p>
            <a:pPr algn="r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VNI-Times" pitchFamily="2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VNI-Times" pitchFamily="2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cs typeface="Arial" panose="020B0604020202020204" pitchFamily="34" charset="0"/>
              </a:rPr>
            </a:fld>
            <a:endParaRPr lang="en-US" dirty="0">
              <a:latin typeface="VNI-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10000">
    <p:blinds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VNI-Times" pitchFamily="2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VNI-Times" pitchFamily="2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VNI-Times" pitchFamily="2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VNI-Times" pitchFamily="2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VNI-Times" pitchFamily="2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VNI-Times" pitchFamily="2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VNI-Times" pitchFamily="2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VNI-Times" pitchFamily="2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981200"/>
            <a:ext cx="4876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08800" y="1981200"/>
            <a:ext cx="4876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cs typeface="Arial" panose="020B0604020202020204" pitchFamily="34" charset="0"/>
              </a:rPr>
            </a:fld>
            <a:endParaRPr lang="en-US" dirty="0">
              <a:latin typeface="VNI-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10000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cs typeface="Arial" panose="020B0604020202020204" pitchFamily="34" charset="0"/>
              </a:rPr>
            </a:fld>
            <a:endParaRPr lang="en-US" dirty="0">
              <a:latin typeface="VNI-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10000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cs typeface="Arial" panose="020B0604020202020204" pitchFamily="34" charset="0"/>
              </a:rPr>
            </a:fld>
            <a:endParaRPr lang="en-US" dirty="0">
              <a:latin typeface="VNI-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10000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cs typeface="Arial" panose="020B0604020202020204" pitchFamily="34" charset="0"/>
              </a:rPr>
            </a:fld>
            <a:endParaRPr lang="en-US" dirty="0">
              <a:latin typeface="VNI-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10000"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cs typeface="Arial" panose="020B0604020202020204" pitchFamily="34" charset="0"/>
              </a:rPr>
            </a:fld>
            <a:endParaRPr lang="en-US" dirty="0">
              <a:latin typeface="VNI-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10000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cs typeface="Arial" panose="020B0604020202020204" pitchFamily="34" charset="0"/>
              </a:rPr>
            </a:fld>
            <a:endParaRPr lang="en-US" dirty="0">
              <a:latin typeface="VNI-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10000">
    <p:blinds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2.png"/><Relationship Id="rId16" Type="http://schemas.openxmlformats.org/officeDocument/2006/relationships/image" Target="../media/image1.png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4" Type="http://schemas.openxmlformats.org/officeDocument/2006/relationships/theme" Target="../theme/theme2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/>
          <p:nvPr/>
        </p:nvSpPr>
        <p:spPr>
          <a:xfrm>
            <a:off x="0" y="477838"/>
            <a:ext cx="12192000" cy="115411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none" anchor="ctr" anchorCtr="0"/>
          <a:p>
            <a:pPr lvl="0"/>
            <a:endParaRPr dirty="0">
              <a:latin typeface="VNI-Times" pitchFamily="2" charset="0"/>
            </a:endParaRPr>
          </a:p>
        </p:txBody>
      </p:sp>
      <p:sp>
        <p:nvSpPr>
          <p:cNvPr id="1027" name="Rectangle 3" descr="Cacback"/>
          <p:cNvSpPr/>
          <p:nvPr/>
        </p:nvSpPr>
        <p:spPr>
          <a:xfrm>
            <a:off x="0" y="0"/>
            <a:ext cx="2368551" cy="6858000"/>
          </a:xfrm>
          <a:prstGeom prst="rect">
            <a:avLst/>
          </a:prstGeom>
          <a:blipFill rotWithShape="0">
            <a:blip r:embed="rId16"/>
          </a:blipFill>
          <a:ln w="9525">
            <a:noFill/>
          </a:ln>
        </p:spPr>
        <p:txBody>
          <a:bodyPr wrap="none" anchor="ctr" anchorCtr="0"/>
          <a:p>
            <a:pPr lvl="0"/>
            <a:endParaRPr dirty="0">
              <a:latin typeface="VNI-Times" pitchFamily="2" charset="0"/>
            </a:endParaRPr>
          </a:p>
        </p:txBody>
      </p:sp>
      <p:sp>
        <p:nvSpPr>
          <p:cNvPr id="1028" name="Rectangle 4"/>
          <p:cNvSpPr/>
          <p:nvPr/>
        </p:nvSpPr>
        <p:spPr>
          <a:xfrm>
            <a:off x="901700" y="1881188"/>
            <a:ext cx="1483784" cy="497681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</a:ln>
        </p:spPr>
        <p:txBody>
          <a:bodyPr wrap="none" anchor="ctr" anchorCtr="0"/>
          <a:p>
            <a:pPr lvl="0"/>
            <a:endParaRPr dirty="0">
              <a:latin typeface="VNI-Times" pitchFamily="2" charset="0"/>
            </a:endParaRPr>
          </a:p>
        </p:txBody>
      </p:sp>
      <p:sp>
        <p:nvSpPr>
          <p:cNvPr id="160773" name="Rectangle 5"/>
          <p:cNvSpPr>
            <a:spLocks noGrp="1"/>
          </p:cNvSpPr>
          <p:nvPr>
            <p:ph type="title"/>
          </p:nvPr>
        </p:nvSpPr>
        <p:spPr>
          <a:xfrm>
            <a:off x="2438400" y="457200"/>
            <a:ext cx="9463617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30" name="Rectangle 6"/>
          <p:cNvSpPr>
            <a:spLocks noGrp="1"/>
          </p:cNvSpPr>
          <p:nvPr>
            <p:ph type="body" idx="1"/>
          </p:nvPr>
        </p:nvSpPr>
        <p:spPr>
          <a:xfrm>
            <a:off x="1828800" y="1981200"/>
            <a:ext cx="99568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6077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077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077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 Narrow" panose="020B0606020202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cs typeface="Arial" panose="020B0604020202020204" pitchFamily="34" charset="0"/>
              </a:rPr>
            </a:fld>
            <a:endParaRPr lang="en-US" dirty="0"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1034" name="Rectangle 10"/>
          <p:cNvSpPr/>
          <p:nvPr/>
        </p:nvSpPr>
        <p:spPr>
          <a:xfrm>
            <a:off x="1219200" y="1752600"/>
            <a:ext cx="122767" cy="5105400"/>
          </a:xfrm>
          <a:prstGeom prst="rect">
            <a:avLst/>
          </a:prstGeom>
          <a:gradFill rotWithShape="1">
            <a:gsLst>
              <a:gs pos="0">
                <a:srgbClr val="F5F513"/>
              </a:gs>
              <a:gs pos="50000">
                <a:srgbClr val="AEAE0D"/>
              </a:gs>
              <a:gs pos="100000">
                <a:srgbClr val="F5F513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p>
            <a:pPr lvl="0"/>
            <a:endParaRPr dirty="0">
              <a:latin typeface="VNI-Times" pitchFamily="2" charset="0"/>
            </a:endParaRPr>
          </a:p>
        </p:txBody>
      </p:sp>
      <p:sp>
        <p:nvSpPr>
          <p:cNvPr id="1035" name="Rectangle 11"/>
          <p:cNvSpPr/>
          <p:nvPr/>
        </p:nvSpPr>
        <p:spPr>
          <a:xfrm>
            <a:off x="0" y="1676400"/>
            <a:ext cx="12192000" cy="92075"/>
          </a:xfrm>
          <a:prstGeom prst="rect">
            <a:avLst/>
          </a:prstGeom>
          <a:gradFill rotWithShape="1">
            <a:gsLst>
              <a:gs pos="0">
                <a:srgbClr val="F5F513"/>
              </a:gs>
              <a:gs pos="50000">
                <a:srgbClr val="AEAE0D"/>
              </a:gs>
              <a:gs pos="100000">
                <a:srgbClr val="F5F513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lvl="0"/>
            <a:endParaRPr dirty="0">
              <a:latin typeface="VNI-Times" pitchFamily="2" charset="0"/>
            </a:endParaRPr>
          </a:p>
        </p:txBody>
      </p:sp>
      <p:grpSp>
        <p:nvGrpSpPr>
          <p:cNvPr id="160780" name="Group 12"/>
          <p:cNvGrpSpPr/>
          <p:nvPr/>
        </p:nvGrpSpPr>
        <p:grpSpPr>
          <a:xfrm>
            <a:off x="-31749" y="-141287"/>
            <a:ext cx="11207749" cy="1246187"/>
            <a:chOff x="20" y="-89"/>
            <a:chExt cx="5295" cy="785"/>
          </a:xfrm>
        </p:grpSpPr>
        <p:sp>
          <p:nvSpPr>
            <p:cNvPr id="1038" name="Freeform 13"/>
            <p:cNvSpPr/>
            <p:nvPr userDrawn="1"/>
          </p:nvSpPr>
          <p:spPr>
            <a:xfrm rot="-507431">
              <a:off x="20" y="524"/>
              <a:ext cx="1059" cy="172"/>
            </a:xfrm>
            <a:custGeom>
              <a:avLst/>
              <a:gdLst/>
              <a:ahLst/>
              <a:cxnLst>
                <a:cxn ang="0">
                  <a:pos x="1059" y="0"/>
                </a:cxn>
                <a:cxn ang="0">
                  <a:pos x="147" y="144"/>
                </a:cxn>
                <a:cxn ang="0">
                  <a:pos x="177" y="171"/>
                </a:cxn>
                <a:cxn ang="0">
                  <a:pos x="1059" y="24"/>
                </a:cxn>
                <a:cxn ang="0">
                  <a:pos x="1059" y="0"/>
                </a:cxn>
              </a:cxnLst>
              <a:pathLst>
                <a:path w="1059" h="172">
                  <a:moveTo>
                    <a:pt x="1059" y="0"/>
                  </a:moveTo>
                  <a:cubicBezTo>
                    <a:pt x="543" y="45"/>
                    <a:pt x="291" y="112"/>
                    <a:pt x="147" y="144"/>
                  </a:cubicBezTo>
                  <a:cubicBezTo>
                    <a:pt x="0" y="172"/>
                    <a:pt x="153" y="147"/>
                    <a:pt x="177" y="171"/>
                  </a:cubicBezTo>
                  <a:cubicBezTo>
                    <a:pt x="329" y="151"/>
                    <a:pt x="339" y="99"/>
                    <a:pt x="1059" y="24"/>
                  </a:cubicBezTo>
                  <a:cubicBezTo>
                    <a:pt x="1059" y="24"/>
                    <a:pt x="1059" y="0"/>
                    <a:pt x="1059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alpha val="100000"/>
                  </a:schemeClr>
                </a:gs>
                <a:gs pos="100000">
                  <a:schemeClr val="bg2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9" name="Freeform 14"/>
            <p:cNvSpPr/>
            <p:nvPr userDrawn="1"/>
          </p:nvSpPr>
          <p:spPr>
            <a:xfrm rot="-507431">
              <a:off x="1193" y="-89"/>
              <a:ext cx="4122" cy="630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3544" y="348"/>
                </a:cxn>
                <a:cxn ang="0">
                  <a:pos x="3680" y="630"/>
                </a:cxn>
                <a:cxn ang="0">
                  <a:pos x="3616" y="624"/>
                </a:cxn>
                <a:cxn ang="0">
                  <a:pos x="3534" y="368"/>
                </a:cxn>
                <a:cxn ang="0">
                  <a:pos x="17" y="231"/>
                </a:cxn>
                <a:cxn ang="0">
                  <a:pos x="0" y="204"/>
                </a:cxn>
              </a:cxnLst>
              <a:pathLst>
                <a:path w="4122" h="630">
                  <a:moveTo>
                    <a:pt x="0" y="204"/>
                  </a:moveTo>
                  <a:cubicBezTo>
                    <a:pt x="255" y="198"/>
                    <a:pt x="1686" y="0"/>
                    <a:pt x="3544" y="348"/>
                  </a:cubicBezTo>
                  <a:cubicBezTo>
                    <a:pt x="4122" y="464"/>
                    <a:pt x="3754" y="614"/>
                    <a:pt x="3680" y="630"/>
                  </a:cubicBezTo>
                  <a:cubicBezTo>
                    <a:pt x="3680" y="630"/>
                    <a:pt x="3642" y="626"/>
                    <a:pt x="3616" y="624"/>
                  </a:cubicBezTo>
                  <a:cubicBezTo>
                    <a:pt x="3678" y="612"/>
                    <a:pt x="4118" y="488"/>
                    <a:pt x="3534" y="368"/>
                  </a:cubicBezTo>
                  <a:cubicBezTo>
                    <a:pt x="2029" y="98"/>
                    <a:pt x="696" y="156"/>
                    <a:pt x="17" y="231"/>
                  </a:cubicBezTo>
                  <a:cubicBezTo>
                    <a:pt x="17" y="231"/>
                    <a:pt x="0" y="204"/>
                    <a:pt x="0" y="204"/>
                  </a:cubicBez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1040" name="Group 15"/>
            <p:cNvGrpSpPr/>
            <p:nvPr userDrawn="1"/>
          </p:nvGrpSpPr>
          <p:grpSpPr>
            <a:xfrm>
              <a:off x="1033" y="326"/>
              <a:ext cx="192" cy="192"/>
              <a:chOff x="1033" y="326"/>
              <a:chExt cx="192" cy="192"/>
            </a:xfrm>
          </p:grpSpPr>
          <p:sp>
            <p:nvSpPr>
              <p:cNvPr id="1041" name="Oval 16"/>
              <p:cNvSpPr/>
              <p:nvPr/>
            </p:nvSpPr>
            <p:spPr>
              <a:xfrm>
                <a:off x="1033" y="32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lvl="0"/>
                <a:endParaRPr dirty="0">
                  <a:latin typeface="VNI-Times" pitchFamily="2" charset="0"/>
                </a:endParaRPr>
              </a:p>
            </p:txBody>
          </p:sp>
          <p:sp>
            <p:nvSpPr>
              <p:cNvPr id="1042" name="Oval 17"/>
              <p:cNvSpPr/>
              <p:nvPr/>
            </p:nvSpPr>
            <p:spPr>
              <a:xfrm>
                <a:off x="1129" y="377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lvl="0"/>
                <a:endParaRPr dirty="0">
                  <a:latin typeface="VNI-Times" pitchFamily="2" charset="0"/>
                </a:endParaRPr>
              </a:p>
            </p:txBody>
          </p:sp>
          <p:sp>
            <p:nvSpPr>
              <p:cNvPr id="1043" name="Oval 18"/>
              <p:cNvSpPr/>
              <p:nvPr/>
            </p:nvSpPr>
            <p:spPr>
              <a:xfrm>
                <a:off x="1063" y="350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lvl="0"/>
                <a:endParaRPr dirty="0">
                  <a:latin typeface="VNI-Times" pitchFamily="2" charset="0"/>
                </a:endParaRPr>
              </a:p>
            </p:txBody>
          </p:sp>
          <p:sp>
            <p:nvSpPr>
              <p:cNvPr id="1044" name="Oval 19"/>
              <p:cNvSpPr/>
              <p:nvPr/>
            </p:nvSpPr>
            <p:spPr>
              <a:xfrm>
                <a:off x="1063" y="404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lvl="0"/>
                <a:endParaRPr dirty="0">
                  <a:latin typeface="VNI-Times" pitchFamily="2" charset="0"/>
                </a:endParaRPr>
              </a:p>
            </p:txBody>
          </p:sp>
          <p:sp>
            <p:nvSpPr>
              <p:cNvPr id="1045" name="Oval 20"/>
              <p:cNvSpPr/>
              <p:nvPr/>
            </p:nvSpPr>
            <p:spPr>
              <a:xfrm>
                <a:off x="1108" y="422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lvl="0"/>
                <a:endParaRPr dirty="0">
                  <a:latin typeface="VNI-Times" pitchFamily="2" charset="0"/>
                </a:endParaRPr>
              </a:p>
            </p:txBody>
          </p:sp>
          <p:sp>
            <p:nvSpPr>
              <p:cNvPr id="1046" name="Oval 21"/>
              <p:cNvSpPr/>
              <p:nvPr/>
            </p:nvSpPr>
            <p:spPr>
              <a:xfrm>
                <a:off x="1168" y="416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lvl="0"/>
                <a:endParaRPr dirty="0">
                  <a:latin typeface="VNI-Times" pitchFamily="2" charset="0"/>
                </a:endParaRPr>
              </a:p>
            </p:txBody>
          </p:sp>
          <p:sp>
            <p:nvSpPr>
              <p:cNvPr id="1047" name="Oval 22"/>
              <p:cNvSpPr/>
              <p:nvPr/>
            </p:nvSpPr>
            <p:spPr>
              <a:xfrm>
                <a:off x="1120" y="461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lvl="0"/>
                <a:endParaRPr dirty="0">
                  <a:latin typeface="VNI-Times" pitchFamily="2" charset="0"/>
                </a:endParaRPr>
              </a:p>
            </p:txBody>
          </p:sp>
          <p:sp>
            <p:nvSpPr>
              <p:cNvPr id="1048" name="Oval 23"/>
              <p:cNvSpPr/>
              <p:nvPr/>
            </p:nvSpPr>
            <p:spPr>
              <a:xfrm>
                <a:off x="1063" y="452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lvl="0"/>
                <a:endParaRPr dirty="0">
                  <a:latin typeface="VNI-Times" pitchFamily="2" charset="0"/>
                </a:endParaRPr>
              </a:p>
            </p:txBody>
          </p:sp>
          <p:sp>
            <p:nvSpPr>
              <p:cNvPr id="1049" name="Oval 24"/>
              <p:cNvSpPr/>
              <p:nvPr/>
            </p:nvSpPr>
            <p:spPr>
              <a:xfrm>
                <a:off x="1117" y="329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lvl="0"/>
                <a:endParaRPr dirty="0">
                  <a:latin typeface="VNI-Times" pitchFamily="2" charset="0"/>
                </a:endParaRPr>
              </a:p>
            </p:txBody>
          </p:sp>
        </p:grpSp>
      </p:grpSp>
      <p:sp>
        <p:nvSpPr>
          <p:cNvPr id="160793" name="Oval 25"/>
          <p:cNvSpPr/>
          <p:nvPr/>
        </p:nvSpPr>
        <p:spPr>
          <a:xfrm>
            <a:off x="1219200" y="6934200"/>
            <a:ext cx="146051" cy="109538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 wrap="none" anchor="ctr" anchorCtr="0"/>
          <a:p>
            <a:pPr lvl="0"/>
            <a:endParaRPr dirty="0">
              <a:latin typeface="VNI-Times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slow"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0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37 L -0.00156 -0.76624 L 0.92743 -0.76624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1607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00" y="-3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3" grpId="0"/>
      <p:bldP spid="160793" grpId="0" bldLvl="0" animBg="1"/>
    </p:bld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050" name="Group 2"/>
          <p:cNvGrpSpPr/>
          <p:nvPr/>
        </p:nvGrpSpPr>
        <p:grpSpPr>
          <a:xfrm>
            <a:off x="-31749" y="-141287"/>
            <a:ext cx="12223749" cy="6999287"/>
            <a:chOff x="-15" y="-89"/>
            <a:chExt cx="5775" cy="4409"/>
          </a:xfrm>
        </p:grpSpPr>
        <p:sp>
          <p:nvSpPr>
            <p:cNvPr id="2056" name="Rectangle 3"/>
            <p:cNvSpPr/>
            <p:nvPr userDrawn="1"/>
          </p:nvSpPr>
          <p:spPr>
            <a:xfrm>
              <a:off x="0" y="301"/>
              <a:ext cx="5760" cy="727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 anchorCtr="0"/>
            <a:p>
              <a:pPr lvl="0"/>
              <a:endParaRPr dirty="0">
                <a:latin typeface="VNI-Times" pitchFamily="2" charset="0"/>
              </a:endParaRPr>
            </a:p>
          </p:txBody>
        </p:sp>
        <p:sp>
          <p:nvSpPr>
            <p:cNvPr id="2057" name="Rectangle 4" descr="Cacback"/>
            <p:cNvSpPr/>
            <p:nvPr userDrawn="1"/>
          </p:nvSpPr>
          <p:spPr>
            <a:xfrm>
              <a:off x="0" y="0"/>
              <a:ext cx="1119" cy="4320"/>
            </a:xfrm>
            <a:prstGeom prst="rect">
              <a:avLst/>
            </a:prstGeom>
            <a:blipFill rotWithShape="0">
              <a:blip r:embed="rId12"/>
            </a:blipFill>
            <a:ln w="9525">
              <a:noFill/>
            </a:ln>
          </p:spPr>
          <p:txBody>
            <a:bodyPr wrap="none" anchor="ctr" anchorCtr="0"/>
            <a:p>
              <a:pPr lvl="0"/>
              <a:endParaRPr dirty="0">
                <a:latin typeface="VNI-Times" pitchFamily="2" charset="0"/>
              </a:endParaRPr>
            </a:p>
          </p:txBody>
        </p:sp>
        <p:grpSp>
          <p:nvGrpSpPr>
            <p:cNvPr id="2058" name="Group 5"/>
            <p:cNvGrpSpPr/>
            <p:nvPr userDrawn="1"/>
          </p:nvGrpSpPr>
          <p:grpSpPr>
            <a:xfrm>
              <a:off x="-15" y="-89"/>
              <a:ext cx="5295" cy="785"/>
              <a:chOff x="20" y="-89"/>
              <a:chExt cx="5295" cy="785"/>
            </a:xfrm>
          </p:grpSpPr>
          <p:sp>
            <p:nvSpPr>
              <p:cNvPr id="2060" name="Freeform 6"/>
              <p:cNvSpPr/>
              <p:nvPr userDrawn="1"/>
            </p:nvSpPr>
            <p:spPr>
              <a:xfrm rot="-507431">
                <a:off x="20" y="524"/>
                <a:ext cx="1059" cy="172"/>
              </a:xfrm>
              <a:custGeom>
                <a:avLst/>
                <a:gdLst/>
                <a:ahLst/>
                <a:cxnLst>
                  <a:cxn ang="0">
                    <a:pos x="1059" y="0"/>
                  </a:cxn>
                  <a:cxn ang="0">
                    <a:pos x="147" y="144"/>
                  </a:cxn>
                  <a:cxn ang="0">
                    <a:pos x="177" y="171"/>
                  </a:cxn>
                  <a:cxn ang="0">
                    <a:pos x="1059" y="24"/>
                  </a:cxn>
                  <a:cxn ang="0">
                    <a:pos x="1059" y="0"/>
                  </a:cxn>
                </a:cxnLst>
                <a:pathLst>
                  <a:path w="1059" h="172">
                    <a:moveTo>
                      <a:pt x="1059" y="0"/>
                    </a:moveTo>
                    <a:cubicBezTo>
                      <a:pt x="543" y="45"/>
                      <a:pt x="291" y="112"/>
                      <a:pt x="147" y="144"/>
                    </a:cubicBezTo>
                    <a:cubicBezTo>
                      <a:pt x="0" y="172"/>
                      <a:pt x="153" y="147"/>
                      <a:pt x="177" y="171"/>
                    </a:cubicBezTo>
                    <a:cubicBezTo>
                      <a:pt x="329" y="151"/>
                      <a:pt x="339" y="99"/>
                      <a:pt x="1059" y="24"/>
                    </a:cubicBezTo>
                    <a:cubicBezTo>
                      <a:pt x="1059" y="24"/>
                      <a:pt x="1059" y="0"/>
                      <a:pt x="1059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alpha val="100000"/>
                    </a:schemeClr>
                  </a:gs>
                  <a:gs pos="100000">
                    <a:schemeClr val="bg2">
                      <a:alpha val="100000"/>
                    </a:schemeClr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61" name="Freeform 7"/>
              <p:cNvSpPr/>
              <p:nvPr userDrawn="1"/>
            </p:nvSpPr>
            <p:spPr>
              <a:xfrm rot="-507431">
                <a:off x="1193" y="-89"/>
                <a:ext cx="4122" cy="630"/>
              </a:xfrm>
              <a:custGeom>
                <a:avLst/>
                <a:gdLst/>
                <a:ahLst/>
                <a:cxnLst>
                  <a:cxn ang="0">
                    <a:pos x="0" y="204"/>
                  </a:cxn>
                  <a:cxn ang="0">
                    <a:pos x="3544" y="348"/>
                  </a:cxn>
                  <a:cxn ang="0">
                    <a:pos x="3680" y="630"/>
                  </a:cxn>
                  <a:cxn ang="0">
                    <a:pos x="3616" y="624"/>
                  </a:cxn>
                  <a:cxn ang="0">
                    <a:pos x="3534" y="368"/>
                  </a:cxn>
                  <a:cxn ang="0">
                    <a:pos x="17" y="231"/>
                  </a:cxn>
                  <a:cxn ang="0">
                    <a:pos x="0" y="204"/>
                  </a:cxn>
                </a:cxnLst>
                <a:pathLst>
                  <a:path w="4122" h="630">
                    <a:moveTo>
                      <a:pt x="0" y="204"/>
                    </a:moveTo>
                    <a:cubicBezTo>
                      <a:pt x="255" y="198"/>
                      <a:pt x="1686" y="0"/>
                      <a:pt x="3544" y="348"/>
                    </a:cubicBezTo>
                    <a:cubicBezTo>
                      <a:pt x="4122" y="464"/>
                      <a:pt x="3754" y="614"/>
                      <a:pt x="3680" y="630"/>
                    </a:cubicBezTo>
                    <a:cubicBezTo>
                      <a:pt x="3680" y="630"/>
                      <a:pt x="3642" y="626"/>
                      <a:pt x="3616" y="624"/>
                    </a:cubicBezTo>
                    <a:cubicBezTo>
                      <a:pt x="3678" y="612"/>
                      <a:pt x="4118" y="488"/>
                      <a:pt x="3534" y="368"/>
                    </a:cubicBezTo>
                    <a:cubicBezTo>
                      <a:pt x="2029" y="98"/>
                      <a:pt x="696" y="156"/>
                      <a:pt x="17" y="231"/>
                    </a:cubicBezTo>
                    <a:cubicBezTo>
                      <a:pt x="17" y="231"/>
                      <a:pt x="0" y="204"/>
                      <a:pt x="0" y="204"/>
                    </a:cubicBez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grpSp>
            <p:nvGrpSpPr>
              <p:cNvPr id="2062" name="Group 8"/>
              <p:cNvGrpSpPr/>
              <p:nvPr userDrawn="1"/>
            </p:nvGrpSpPr>
            <p:grpSpPr>
              <a:xfrm>
                <a:off x="1033" y="326"/>
                <a:ext cx="192" cy="192"/>
                <a:chOff x="1033" y="326"/>
                <a:chExt cx="192" cy="192"/>
              </a:xfrm>
            </p:grpSpPr>
            <p:sp>
              <p:nvSpPr>
                <p:cNvPr id="2063" name="Oval 9"/>
                <p:cNvSpPr/>
                <p:nvPr/>
              </p:nvSpPr>
              <p:spPr>
                <a:xfrm>
                  <a:off x="1033" y="326"/>
                  <a:ext cx="192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p>
                  <a:pPr lvl="0"/>
                  <a:endParaRPr dirty="0">
                    <a:latin typeface="VNI-Times" pitchFamily="2" charset="0"/>
                  </a:endParaRPr>
                </a:p>
              </p:txBody>
            </p:sp>
            <p:sp>
              <p:nvSpPr>
                <p:cNvPr id="2064" name="Oval 10"/>
                <p:cNvSpPr/>
                <p:nvPr/>
              </p:nvSpPr>
              <p:spPr>
                <a:xfrm>
                  <a:off x="1129" y="377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p>
                  <a:pPr lvl="0"/>
                  <a:endParaRPr dirty="0">
                    <a:latin typeface="VNI-Times" pitchFamily="2" charset="0"/>
                  </a:endParaRPr>
                </a:p>
              </p:txBody>
            </p:sp>
            <p:sp>
              <p:nvSpPr>
                <p:cNvPr id="2065" name="Oval 11"/>
                <p:cNvSpPr/>
                <p:nvPr/>
              </p:nvSpPr>
              <p:spPr>
                <a:xfrm>
                  <a:off x="1063" y="350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p>
                  <a:pPr lvl="0"/>
                  <a:endParaRPr dirty="0">
                    <a:latin typeface="VNI-Times" pitchFamily="2" charset="0"/>
                  </a:endParaRPr>
                </a:p>
              </p:txBody>
            </p:sp>
            <p:sp>
              <p:nvSpPr>
                <p:cNvPr id="2066" name="Oval 12"/>
                <p:cNvSpPr/>
                <p:nvPr/>
              </p:nvSpPr>
              <p:spPr>
                <a:xfrm>
                  <a:off x="1063" y="404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p>
                  <a:pPr lvl="0"/>
                  <a:endParaRPr dirty="0">
                    <a:latin typeface="VNI-Times" pitchFamily="2" charset="0"/>
                  </a:endParaRPr>
                </a:p>
              </p:txBody>
            </p:sp>
            <p:sp>
              <p:nvSpPr>
                <p:cNvPr id="2067" name="Oval 13"/>
                <p:cNvSpPr/>
                <p:nvPr/>
              </p:nvSpPr>
              <p:spPr>
                <a:xfrm>
                  <a:off x="1108" y="422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p>
                  <a:pPr lvl="0"/>
                  <a:endParaRPr dirty="0">
                    <a:latin typeface="VNI-Times" pitchFamily="2" charset="0"/>
                  </a:endParaRPr>
                </a:p>
              </p:txBody>
            </p:sp>
            <p:sp>
              <p:nvSpPr>
                <p:cNvPr id="2068" name="Oval 14"/>
                <p:cNvSpPr/>
                <p:nvPr/>
              </p:nvSpPr>
              <p:spPr>
                <a:xfrm>
                  <a:off x="1168" y="416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p>
                  <a:pPr lvl="0"/>
                  <a:endParaRPr dirty="0">
                    <a:latin typeface="VNI-Times" pitchFamily="2" charset="0"/>
                  </a:endParaRPr>
                </a:p>
              </p:txBody>
            </p:sp>
            <p:sp>
              <p:nvSpPr>
                <p:cNvPr id="2069" name="Oval 15"/>
                <p:cNvSpPr/>
                <p:nvPr/>
              </p:nvSpPr>
              <p:spPr>
                <a:xfrm>
                  <a:off x="1120" y="461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p>
                  <a:pPr lvl="0"/>
                  <a:endParaRPr dirty="0">
                    <a:latin typeface="VNI-Times" pitchFamily="2" charset="0"/>
                  </a:endParaRPr>
                </a:p>
              </p:txBody>
            </p:sp>
            <p:sp>
              <p:nvSpPr>
                <p:cNvPr id="2070" name="Oval 16"/>
                <p:cNvSpPr/>
                <p:nvPr/>
              </p:nvSpPr>
              <p:spPr>
                <a:xfrm>
                  <a:off x="1063" y="452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p>
                  <a:pPr lvl="0"/>
                  <a:endParaRPr dirty="0">
                    <a:latin typeface="VNI-Times" pitchFamily="2" charset="0"/>
                  </a:endParaRPr>
                </a:p>
              </p:txBody>
            </p:sp>
            <p:sp>
              <p:nvSpPr>
                <p:cNvPr id="2071" name="Oval 17"/>
                <p:cNvSpPr/>
                <p:nvPr/>
              </p:nvSpPr>
              <p:spPr>
                <a:xfrm>
                  <a:off x="1117" y="329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p>
                  <a:pPr lvl="0"/>
                  <a:endParaRPr dirty="0">
                    <a:latin typeface="VNI-Times" pitchFamily="2" charset="0"/>
                  </a:endParaRPr>
                </a:p>
              </p:txBody>
            </p:sp>
          </p:grpSp>
        </p:grpSp>
        <p:sp>
          <p:nvSpPr>
            <p:cNvPr id="2059" name="Rectangle 18"/>
            <p:cNvSpPr/>
            <p:nvPr userDrawn="1"/>
          </p:nvSpPr>
          <p:spPr>
            <a:xfrm>
              <a:off x="426" y="1185"/>
              <a:ext cx="701" cy="3135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noFill/>
            </a:ln>
          </p:spPr>
          <p:txBody>
            <a:bodyPr wrap="none" anchor="ctr" anchorCtr="0"/>
            <a:p>
              <a:pPr lvl="0"/>
              <a:endParaRPr dirty="0">
                <a:latin typeface="VNI-Times" pitchFamily="2" charset="0"/>
              </a:endParaRPr>
            </a:p>
          </p:txBody>
        </p:sp>
      </p:grpSp>
      <p:sp>
        <p:nvSpPr>
          <p:cNvPr id="2051" name="Rectangle 19"/>
          <p:cNvSpPr>
            <a:spLocks noGrp="1"/>
          </p:cNvSpPr>
          <p:nvPr>
            <p:ph type="title"/>
          </p:nvPr>
        </p:nvSpPr>
        <p:spPr>
          <a:xfrm>
            <a:off x="1538817" y="457200"/>
            <a:ext cx="103632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63860" name="Rectangle 20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63861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62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63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 Narrow" panose="020B0606020202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cs typeface="Arial" panose="020B0604020202020204" pitchFamily="34" charset="0"/>
              </a:rPr>
            </a:fld>
            <a:endParaRPr lang="en-US" dirty="0">
              <a:latin typeface="VNI-Times" pitchFamily="2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8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386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38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38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8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386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38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38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8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386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38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38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8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386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38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38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8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386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38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38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>
            <a:duotone>
              <a:schemeClr val="bg1"/>
              <a:srgbClr val="FFFFFF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VNI-Times" pitchFamily="2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5891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5891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5891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 bldLvl="0" animBg="1"/>
      <p:bldP spid="165891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5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589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58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58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5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589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58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58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5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589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58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58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5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589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58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58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5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589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58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58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2.wav"/><Relationship Id="rId2" Type="http://schemas.openxmlformats.org/officeDocument/2006/relationships/image" Target="../media/image17.wmf"/><Relationship Id="rId1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GIF"/><Relationship Id="rId1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wmf"/><Relationship Id="rId1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13.xml"/><Relationship Id="rId5" Type="http://schemas.openxmlformats.org/officeDocument/2006/relationships/audio" Target="../media/audio1.wav"/><Relationship Id="rId4" Type="http://schemas.openxmlformats.org/officeDocument/2006/relationships/image" Target="../media/image16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15.wmf"/><Relationship Id="rId1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53641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7938" y="1800225"/>
            <a:ext cx="5580062" cy="4870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3642" name="Picture 10" descr="tumaytin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2276475"/>
            <a:ext cx="3743325" cy="4319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3643" name="Text Box 11"/>
          <p:cNvSpPr txBox="1"/>
          <p:nvPr/>
        </p:nvSpPr>
        <p:spPr>
          <a:xfrm>
            <a:off x="4112895" y="749618"/>
            <a:ext cx="3857625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TỤ ĐIỆN</a:t>
            </a:r>
            <a:endParaRPr lang="en-US" sz="4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blinds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5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5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36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36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3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4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8566" name="Text Box 6"/>
          <p:cNvSpPr txBox="1"/>
          <p:nvPr/>
        </p:nvSpPr>
        <p:spPr>
          <a:xfrm>
            <a:off x="5170488" y="3048000"/>
            <a:ext cx="5029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Điện tích của tụ điện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8567" name="Text Box 7"/>
          <p:cNvSpPr txBox="1"/>
          <p:nvPr/>
        </p:nvSpPr>
        <p:spPr>
          <a:xfrm>
            <a:off x="5156200" y="2636838"/>
            <a:ext cx="64643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Hiệu điện thế giữa hai bản tụ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78568" name="Object 8"/>
          <p:cNvGraphicFramePr>
            <a:graphicFrameLocks noChangeAspect="1"/>
          </p:cNvGraphicFramePr>
          <p:nvPr/>
        </p:nvGraphicFramePr>
        <p:xfrm>
          <a:off x="2813050" y="2651125"/>
          <a:ext cx="1936750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469900" imgH="431800" progId="Equation.DSMT4">
                  <p:embed/>
                </p:oleObj>
              </mc:Choice>
              <mc:Fallback>
                <p:oleObj name="" r:id="rId1" imgW="469900" imgH="4318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813050" y="2651125"/>
                        <a:ext cx="1936750" cy="137636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57150" cap="flat" cmpd="thinThick">
                        <a:solidFill>
                          <a:srgbClr val="0000CC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8569" name="Text Box 9"/>
          <p:cNvSpPr txBox="1"/>
          <p:nvPr/>
        </p:nvSpPr>
        <p:spPr>
          <a:xfrm>
            <a:off x="5183188" y="3475038"/>
            <a:ext cx="47529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Điện dung của tụ điện (F)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4" name="Text Box 11"/>
          <p:cNvSpPr txBox="1"/>
          <p:nvPr/>
        </p:nvSpPr>
        <p:spPr>
          <a:xfrm>
            <a:off x="3916363" y="4999038"/>
            <a:ext cx="3098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8572" name="Rectangle 12"/>
          <p:cNvSpPr/>
          <p:nvPr/>
        </p:nvSpPr>
        <p:spPr>
          <a:xfrm>
            <a:off x="2640013" y="5146675"/>
            <a:ext cx="8027987" cy="4914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sz="2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8574" name="Text Box 14"/>
          <p:cNvSpPr txBox="1"/>
          <p:nvPr/>
        </p:nvSpPr>
        <p:spPr>
          <a:xfrm>
            <a:off x="2640013" y="1916113"/>
            <a:ext cx="235712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Công thức</a:t>
            </a:r>
            <a:endParaRPr b="1" i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8575" name="Rectangle 15"/>
          <p:cNvSpPr/>
          <p:nvPr/>
        </p:nvSpPr>
        <p:spPr>
          <a:xfrm>
            <a:off x="6096000" y="4148138"/>
            <a:ext cx="5605463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1mF = 10</a:t>
            </a:r>
            <a:r>
              <a:rPr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F;   		1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= 10</a:t>
            </a:r>
            <a:r>
              <a:rPr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 nF = 10</a:t>
            </a:r>
            <a:r>
              <a:rPr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-9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F;  		1 pF = 10</a:t>
            </a:r>
            <a:r>
              <a:rPr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-12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8" name="Rectangle 1"/>
          <p:cNvSpPr/>
          <p:nvPr/>
        </p:nvSpPr>
        <p:spPr>
          <a:xfrm>
            <a:off x="3473450" y="765175"/>
            <a:ext cx="6637655" cy="647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 điện dung của tụ điện</a:t>
            </a:r>
            <a:endParaRPr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2619375" y="4181475"/>
            <a:ext cx="338010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Đơn vị: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Fara (F)</a:t>
            </a:r>
            <a:r>
              <a:rPr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b="1" i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 Box 7"/>
          <p:cNvSpPr txBox="1"/>
          <p:nvPr/>
        </p:nvSpPr>
        <p:spPr>
          <a:xfrm>
            <a:off x="2659063" y="4832350"/>
            <a:ext cx="24796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ý: C 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 Q, U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0175" y="5430838"/>
            <a:ext cx="7407275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altLang="x-none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nghĩa</a:t>
            </a:r>
            <a:r>
              <a:rPr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x-none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thông số ghi trên vỏ tụ điện: l</a:t>
            </a:r>
            <a:r>
              <a:rPr lang="vi-VN" altLang="x-none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giá trị điện dung v</a:t>
            </a:r>
            <a:r>
              <a:rPr lang="vi-VN" altLang="x-none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hiệu điện thế tối đa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78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5785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8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8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8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78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8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8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78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8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8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78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7857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7857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857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66" grpId="0"/>
      <p:bldP spid="578567" grpId="0"/>
      <p:bldP spid="578569" grpId="0"/>
      <p:bldP spid="578574" grpId="0"/>
      <p:bldP spid="578575" grpId="0"/>
      <p:bldP spid="14" grpId="0"/>
      <p:bldP spid="15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Title 36865"/>
          <p:cNvSpPr>
            <a:spLocks noGrp="1"/>
          </p:cNvSpPr>
          <p:nvPr>
            <p:ph type="title"/>
          </p:nvPr>
        </p:nvSpPr>
        <p:spPr>
          <a:xfrm>
            <a:off x="3503295" y="548640"/>
            <a:ext cx="7097713" cy="1143000"/>
          </a:xfrm>
        </p:spPr>
        <p:txBody>
          <a:bodyPr anchor="ctr" anchorCtr="0"/>
          <a:p>
            <a:pPr algn="l"/>
            <a:r>
              <a:rPr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7" name="Text Placeholder 36866"/>
          <p:cNvSpPr>
            <a:spLocks noGrp="1"/>
          </p:cNvSpPr>
          <p:nvPr>
            <p:ph type="body" idx="1"/>
          </p:nvPr>
        </p:nvSpPr>
        <p:spPr>
          <a:xfrm>
            <a:off x="1981200" y="1219200"/>
            <a:ext cx="8229600" cy="4525963"/>
          </a:xfrm>
        </p:spPr>
        <p:txBody>
          <a:bodyPr/>
          <a:p>
            <a:endParaRPr dirty="0" err="1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endParaRPr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68" name="Picture 3686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4960" y="2358390"/>
            <a:ext cx="8924290" cy="44996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Click="0" advTm="10000"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8626" name="Rectangle 2"/>
          <p:cNvSpPr/>
          <p:nvPr/>
        </p:nvSpPr>
        <p:spPr>
          <a:xfrm>
            <a:off x="3575050" y="714375"/>
            <a:ext cx="77724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 LOẠI TỤ ĐIỆN</a:t>
            </a:r>
            <a:r>
              <a:rPr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 txBox="1"/>
          <p:nvPr/>
        </p:nvSpPr>
        <p:spPr>
          <a:xfrm>
            <a:off x="2339975" y="2424113"/>
            <a:ext cx="4419600" cy="4800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spcBef>
                <a:spcPct val="20000"/>
              </a:spcBef>
              <a:buBlip>
                <a:blip r:embed="rId1"/>
              </a:buBlip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tụ điện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ổ nhất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Blip>
                <a:blip r:embed="rId1"/>
              </a:buBlip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 gồm một chai thủy tinh dùng làm điện môi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mặt trong và mặt ngoài có dán 2 lá nhôm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hoặc thiếc dùng làm 2 bản.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Blip>
                <a:blip r:embed="rId1"/>
              </a:buBlip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 Lâyđen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dùng trong các thí nghiệm về tĩnh điện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Rectangle 2"/>
          <p:cNvSpPr>
            <a:spLocks noGrp="1"/>
          </p:cNvSpPr>
          <p:nvPr>
            <p:ph type="title"/>
          </p:nvPr>
        </p:nvSpPr>
        <p:spPr>
          <a:xfrm>
            <a:off x="2536825" y="1725613"/>
            <a:ext cx="4876800" cy="792162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 điện Chai Lâyđen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7" name="Picture 4" descr="lane'sjarL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813" y="1725613"/>
            <a:ext cx="3276600" cy="2351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Picture 5" descr="leydenj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0" y="4089400"/>
            <a:ext cx="3276600" cy="2482850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6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38626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38626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8626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38626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8626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38626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8626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98" decel="100000" fill="hold"/>
                                        <p:tgtEl>
                                          <p:spTgt spid="7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26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charRg st="26" end="1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charRg st="26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98" decel="100000" fill="hold"/>
                                        <p:tgtEl>
                                          <p:spTgt spid="7">
                                            <p:txEl>
                                              <p:charRg st="26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26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160" end="2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charRg st="160" end="2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charRg st="160" end="2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7">
                                            <p:txEl>
                                              <p:charRg st="160" end="2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160" end="2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0" name="Content Placeholder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16725" y="311150"/>
            <a:ext cx="3598863" cy="2455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4" descr="mica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471488"/>
            <a:ext cx="4003675" cy="223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4" descr="primary_coupling_capacitor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188" y="3394075"/>
            <a:ext cx="3098800" cy="2636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9" descr="caps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013" y="3400425"/>
            <a:ext cx="3421062" cy="2744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321050" y="2620963"/>
            <a:ext cx="237648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 mica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45425" y="2808288"/>
            <a:ext cx="237648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 giấy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23225" y="6016625"/>
            <a:ext cx="237648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 sứ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38413" y="6157913"/>
            <a:ext cx="2921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 điện hóa học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69346" name="Picture 2" descr="maybom"/>
          <p:cNvPicPr>
            <a:picLocks noChangeAspect="1"/>
          </p:cNvPicPr>
          <p:nvPr/>
        </p:nvPicPr>
        <p:blipFill>
          <a:blip r:embed="rId1"/>
          <a:srcRect t="48369" r="41026" b="11751"/>
          <a:stretch>
            <a:fillRect/>
          </a:stretch>
        </p:blipFill>
        <p:spPr>
          <a:xfrm>
            <a:off x="2495550" y="2376488"/>
            <a:ext cx="3429000" cy="256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9347" name="Picture 3" descr="maytin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563" y="2420938"/>
            <a:ext cx="2971800" cy="2589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9348" name="Line 4"/>
          <p:cNvSpPr/>
          <p:nvPr/>
        </p:nvSpPr>
        <p:spPr>
          <a:xfrm>
            <a:off x="4079875" y="4941888"/>
            <a:ext cx="0" cy="103346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69349" name="Text Box 5"/>
          <p:cNvSpPr txBox="1"/>
          <p:nvPr/>
        </p:nvSpPr>
        <p:spPr>
          <a:xfrm>
            <a:off x="3124200" y="6089650"/>
            <a:ext cx="1896745" cy="52197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Máy bơm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9350" name="Line 6"/>
          <p:cNvSpPr/>
          <p:nvPr/>
        </p:nvSpPr>
        <p:spPr>
          <a:xfrm>
            <a:off x="7294563" y="5013325"/>
            <a:ext cx="1587" cy="8985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69351" name="Text Box 7"/>
          <p:cNvSpPr txBox="1"/>
          <p:nvPr/>
        </p:nvSpPr>
        <p:spPr>
          <a:xfrm>
            <a:off x="6456363" y="5995988"/>
            <a:ext cx="2254250" cy="52197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áy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tính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8" name="Text Box 9"/>
          <p:cNvSpPr txBox="1"/>
          <p:nvPr/>
        </p:nvSpPr>
        <p:spPr>
          <a:xfrm>
            <a:off x="2209800" y="789940"/>
            <a:ext cx="84582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của tụ điện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9" name="Text Box 10"/>
          <p:cNvSpPr txBox="1"/>
          <p:nvPr/>
        </p:nvSpPr>
        <p:spPr>
          <a:xfrm>
            <a:off x="4295775" y="1700213"/>
            <a:ext cx="400494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dụng cụ điện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9356" name="Picture 12" descr="HM-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100" y="4005263"/>
            <a:ext cx="2628900" cy="28527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6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6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9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9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9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9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56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6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9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9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9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569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349" grpId="0" bldLvl="0" animBg="1"/>
      <p:bldP spid="569351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70370" name="Picture 2" descr="c29b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6673850" y="1484313"/>
            <a:ext cx="3994150" cy="5373687"/>
          </a:xfrm>
        </p:spPr>
      </p:pic>
      <p:pic>
        <p:nvPicPr>
          <p:cNvPr id="570371" name="Picture 3" descr="c4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84313"/>
            <a:ext cx="5381625" cy="5373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0372" name="Text Box 4"/>
          <p:cNvSpPr txBox="1"/>
          <p:nvPr/>
        </p:nvSpPr>
        <p:spPr>
          <a:xfrm>
            <a:off x="4983163" y="1009968"/>
            <a:ext cx="43434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mạch điện tử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0374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661160"/>
            <a:ext cx="10395585" cy="50965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6" name="Rectangle 7"/>
          <p:cNvSpPr/>
          <p:nvPr/>
        </p:nvSpPr>
        <p:spPr>
          <a:xfrm>
            <a:off x="4604385" y="521970"/>
            <a:ext cx="393954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của tụ điện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2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570372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7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570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570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73443" name="Picture 3" descr="tumaytin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40013" y="2206625"/>
            <a:ext cx="3743325" cy="3527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444" name="Picture 4" descr="tu trong ram p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263" y="2320925"/>
            <a:ext cx="3816350" cy="3052763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FF00FF"/>
            </a:outerShdw>
          </a:effectLst>
        </p:spPr>
      </p:pic>
      <p:sp>
        <p:nvSpPr>
          <p:cNvPr id="573445" name="Line 5"/>
          <p:cNvSpPr/>
          <p:nvPr/>
        </p:nvSpPr>
        <p:spPr>
          <a:xfrm>
            <a:off x="4224338" y="5300663"/>
            <a:ext cx="0" cy="533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73446" name="Text Box 6"/>
          <p:cNvSpPr txBox="1"/>
          <p:nvPr/>
        </p:nvSpPr>
        <p:spPr>
          <a:xfrm>
            <a:off x="3073400" y="6057900"/>
            <a:ext cx="2590800" cy="46037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CPU</a:t>
            </a:r>
            <a:endParaRPr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447" name="Line 7"/>
          <p:cNvSpPr/>
          <p:nvPr/>
        </p:nvSpPr>
        <p:spPr>
          <a:xfrm>
            <a:off x="8472488" y="5373688"/>
            <a:ext cx="0" cy="533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73448" name="Text Box 8"/>
          <p:cNvSpPr txBox="1"/>
          <p:nvPr/>
        </p:nvSpPr>
        <p:spPr>
          <a:xfrm>
            <a:off x="7423150" y="6092825"/>
            <a:ext cx="2057400" cy="46037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Ram </a:t>
            </a:r>
            <a:endParaRPr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452" name="Text Box 12"/>
          <p:cNvSpPr txBox="1"/>
          <p:nvPr/>
        </p:nvSpPr>
        <p:spPr>
          <a:xfrm>
            <a:off x="3288030" y="1700530"/>
            <a:ext cx="47732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áy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tính</a:t>
            </a:r>
            <a:endParaRPr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6" name="Rectangle 7"/>
          <p:cNvSpPr/>
          <p:nvPr/>
        </p:nvSpPr>
        <p:spPr>
          <a:xfrm>
            <a:off x="3575685" y="836295"/>
            <a:ext cx="393954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của tụ điện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3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73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7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3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57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73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3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3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3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6" grpId="0" bldLvl="0" animBg="1"/>
      <p:bldP spid="573448" grpId="0" bldLvl="0" animBg="1"/>
      <p:bldP spid="5734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72418" name="Picture 2" descr="tuxoay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6988" y="2808288"/>
            <a:ext cx="3860800" cy="3789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2419" name="Picture 3" descr="radiowa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338" y="2667000"/>
            <a:ext cx="4105275" cy="3876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6" name="Rectangle 7"/>
          <p:cNvSpPr/>
          <p:nvPr/>
        </p:nvSpPr>
        <p:spPr>
          <a:xfrm>
            <a:off x="3575685" y="836295"/>
            <a:ext cx="393954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của tụ điện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2424" name="Text Box 8"/>
          <p:cNvSpPr txBox="1"/>
          <p:nvPr/>
        </p:nvSpPr>
        <p:spPr>
          <a:xfrm>
            <a:off x="3863975" y="1822133"/>
            <a:ext cx="484124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v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tuyến truyền thông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2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2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2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2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2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2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2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Oval 4"/>
          <p:cNvSpPr/>
          <p:nvPr/>
        </p:nvSpPr>
        <p:spPr>
          <a:xfrm>
            <a:off x="2711450" y="2606675"/>
            <a:ext cx="504825" cy="503238"/>
          </a:xfrm>
          <a:prstGeom prst="ellipse">
            <a:avLst/>
          </a:prstGeom>
          <a:solidFill>
            <a:srgbClr val="66FFFF"/>
          </a:solidFill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dirty="0">
              <a:latin typeface="VNI-Times" pitchFamily="2" charset="0"/>
            </a:endParaRPr>
          </a:p>
        </p:txBody>
      </p:sp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1450" y="1989138"/>
            <a:ext cx="7467600" cy="4114800"/>
          </a:xfrm>
        </p:spPr>
        <p:txBody>
          <a:bodyPr vert="horz" wrap="square" lIns="91440" tIns="45720" rIns="91440" bIns="45720" numCol="1" anchor="t" anchorCtr="0" compatLnSpc="1"/>
          <a:p>
            <a:pPr marL="0" indent="0" eaLnBrk="1" hangingPunct="1">
              <a:buNone/>
            </a:pPr>
            <a:r>
              <a:rPr lang="vi-VN" altLang="x-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Điện dung của tụ điện có đơn vị l</a:t>
            </a:r>
            <a:r>
              <a:rPr lang="vi-VN" altLang="x-none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AutoNum type="alphaUcPeriod"/>
            </a:pPr>
            <a:r>
              <a:rPr lang="vi-VN" altLang="x-none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fara(F)		</a:t>
            </a:r>
            <a:endParaRPr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altLang="x-none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lông(C)		</a:t>
            </a:r>
            <a:endParaRPr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vi-VN" altLang="x-none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Jun(J)		</a:t>
            </a:r>
            <a:endParaRPr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vi-VN" altLang="x-none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Niutơn(N)</a:t>
            </a:r>
            <a:endParaRPr b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42" end="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2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charRg st="52" end="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8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charRg st="68" end="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80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charRg st="80" end="9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Oval 5"/>
          <p:cNvSpPr/>
          <p:nvPr/>
        </p:nvSpPr>
        <p:spPr>
          <a:xfrm>
            <a:off x="2566988" y="3697288"/>
            <a:ext cx="504825" cy="503237"/>
          </a:xfrm>
          <a:prstGeom prst="ellipse">
            <a:avLst/>
          </a:prstGeom>
          <a:solidFill>
            <a:srgbClr val="66FFFF"/>
          </a:solidFill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dirty="0">
              <a:latin typeface="VNI-Times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66988" y="1989138"/>
            <a:ext cx="7777162" cy="3415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vi-VN" altLang="x-none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x-none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l-NL" altLang="x-none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lượng n</a:t>
            </a:r>
            <a:r>
              <a:rPr lang="nl-NL" altLang="x-none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nl-NL" altLang="x-none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đặc trưng cho khả năng tích điện của một tụ điện?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altLang="x-non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Cường độ điện trường trong tụ điện.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altLang="x-non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Điện dung của tụ điện.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x-non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Điện tích của tụ điện.</a:t>
            </a:r>
            <a:r>
              <a:rPr lang="nl-NL" altLang="x-non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x-non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Hiệu điện thế giữa hai bản của tụ điện</a:t>
            </a:r>
            <a:endParaRPr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charRg st="0" end="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charRg st="0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charRg st="0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71" end="1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charRg st="71" end="1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10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charRg st="110" end="1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36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charRg st="136" end="1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63" end="2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charRg st="163" end="2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ext Box 3"/>
          <p:cNvSpPr txBox="1"/>
          <p:nvPr/>
        </p:nvSpPr>
        <p:spPr>
          <a:xfrm>
            <a:off x="3946525" y="1074738"/>
            <a:ext cx="30988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05" name="Text Box 5"/>
          <p:cNvSpPr txBox="1">
            <a:spLocks noChangeArrowheads="1"/>
          </p:cNvSpPr>
          <p:nvPr/>
        </p:nvSpPr>
        <p:spPr bwMode="auto">
          <a:xfrm>
            <a:off x="2439988" y="1238250"/>
            <a:ext cx="35052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1" i="0" u="sng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Cấu</a:t>
            </a:r>
            <a:r>
              <a:rPr kumimoji="0" 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endParaRPr kumimoji="0" lang="en-US" sz="2600" b="1" i="0" u="sng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12022" name="Picture 22" descr="capac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2470106"/>
            <a:ext cx="3097212" cy="21110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12023" name="Text Box 23"/>
          <p:cNvSpPr txBox="1"/>
          <p:nvPr/>
        </p:nvSpPr>
        <p:spPr>
          <a:xfrm>
            <a:off x="8904605" y="3860800"/>
            <a:ext cx="1688465" cy="3683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square"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MÔI</a:t>
            </a: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24" name="Text Box 24"/>
          <p:cNvSpPr txBox="1"/>
          <p:nvPr/>
        </p:nvSpPr>
        <p:spPr>
          <a:xfrm>
            <a:off x="7967980" y="4286250"/>
            <a:ext cx="2879090" cy="3683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square">
            <a:spAutoFit/>
          </a:bodyPr>
          <a:p>
            <a:pPr eaLnBrk="1" hangingPunct="1">
              <a:spcBef>
                <a:spcPct val="50000"/>
              </a:spcBef>
            </a:pPr>
            <a:r>
              <a:rPr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KIM LOẠI</a:t>
            </a: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25" name="Line 25"/>
          <p:cNvSpPr/>
          <p:nvPr/>
        </p:nvSpPr>
        <p:spPr>
          <a:xfrm>
            <a:off x="9085263" y="3789363"/>
            <a:ext cx="0" cy="503237"/>
          </a:xfrm>
          <a:prstGeom prst="line">
            <a:avLst/>
          </a:prstGeom>
          <a:ln w="9525" cap="flat" cmpd="sng">
            <a:solidFill>
              <a:srgbClr val="0000FF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512026" name="Text Box 26"/>
          <p:cNvSpPr txBox="1"/>
          <p:nvPr/>
        </p:nvSpPr>
        <p:spPr>
          <a:xfrm>
            <a:off x="8626475" y="3729038"/>
            <a:ext cx="36036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588" y="2470150"/>
            <a:ext cx="3498850" cy="2224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2" name="Title 1"/>
          <p:cNvSpPr>
            <a:spLocks noGrp="1"/>
          </p:cNvSpPr>
          <p:nvPr>
            <p:ph type="title"/>
          </p:nvPr>
        </p:nvSpPr>
        <p:spPr>
          <a:xfrm>
            <a:off x="2909888" y="950913"/>
            <a:ext cx="7097712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 ĐIỆN</a:t>
            </a:r>
            <a:br>
              <a:rPr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7450" y="4797425"/>
            <a:ext cx="8099425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Tụ điện l</a:t>
            </a:r>
            <a:r>
              <a:rPr lang="vi-VN" altLang="x-none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hệ hai vật dẫn đặt gần nhau v</a:t>
            </a:r>
            <a:r>
              <a:rPr lang="vi-VN" altLang="x-none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ngăn cách nhau bằng một lớp cách điện. 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27"/>
          <p:cNvSpPr txBox="1"/>
          <p:nvPr/>
        </p:nvSpPr>
        <p:spPr>
          <a:xfrm>
            <a:off x="2973388" y="6216650"/>
            <a:ext cx="1383030" cy="4914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6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6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 hiệu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8"/>
          <p:cNvGrpSpPr/>
          <p:nvPr/>
        </p:nvGrpSpPr>
        <p:grpSpPr>
          <a:xfrm>
            <a:off x="4389438" y="6284913"/>
            <a:ext cx="1143000" cy="457200"/>
            <a:chOff x="3888" y="2544"/>
            <a:chExt cx="720" cy="288"/>
          </a:xfrm>
        </p:grpSpPr>
        <p:sp>
          <p:nvSpPr>
            <p:cNvPr id="8207" name="Line 29"/>
            <p:cNvSpPr/>
            <p:nvPr/>
          </p:nvSpPr>
          <p:spPr>
            <a:xfrm>
              <a:off x="3888" y="2688"/>
              <a:ext cx="288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08" name="Line 30"/>
            <p:cNvSpPr/>
            <p:nvPr/>
          </p:nvSpPr>
          <p:spPr>
            <a:xfrm>
              <a:off x="4176" y="2544"/>
              <a:ext cx="0" cy="288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09" name="Line 31"/>
            <p:cNvSpPr/>
            <p:nvPr/>
          </p:nvSpPr>
          <p:spPr>
            <a:xfrm>
              <a:off x="4320" y="2544"/>
              <a:ext cx="0" cy="288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10" name="Line 32"/>
            <p:cNvSpPr/>
            <p:nvPr/>
          </p:nvSpPr>
          <p:spPr>
            <a:xfrm>
              <a:off x="4320" y="2688"/>
              <a:ext cx="288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30" name="TextBox 29"/>
          <p:cNvSpPr txBox="1"/>
          <p:nvPr/>
        </p:nvSpPr>
        <p:spPr>
          <a:xfrm>
            <a:off x="4737100" y="5641975"/>
            <a:ext cx="457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5" grpId="0" bldLvl="0" animBg="1"/>
      <p:bldP spid="512023" grpId="0" bldLvl="0" animBg="1"/>
      <p:bldP spid="512024" grpId="0" bldLvl="0" animBg="1"/>
      <p:bldP spid="512026" grpId="0"/>
      <p:bldP spid="4" grpId="0"/>
      <p:bldP spid="24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Oval 4"/>
          <p:cNvSpPr/>
          <p:nvPr/>
        </p:nvSpPr>
        <p:spPr>
          <a:xfrm>
            <a:off x="2855913" y="4868863"/>
            <a:ext cx="503237" cy="504825"/>
          </a:xfrm>
          <a:prstGeom prst="ellipse">
            <a:avLst/>
          </a:prstGeom>
          <a:solidFill>
            <a:srgbClr val="66FFFF"/>
          </a:solidFill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dirty="0">
              <a:latin typeface="VNI-Times" pitchFamily="2" charset="0"/>
            </a:endParaRPr>
          </a:p>
        </p:txBody>
      </p:sp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6550" y="2000250"/>
            <a:ext cx="7467600" cy="4114800"/>
          </a:xfrm>
        </p:spPr>
        <p:txBody>
          <a:bodyPr vert="horz" wrap="square" lIns="91440" tIns="45720" rIns="91440" bIns="45720" anchor="t" anchorCtr="0"/>
          <a:p>
            <a:pPr marL="0" indent="0" eaLnBrk="1" hangingPunct="1">
              <a:buNone/>
            </a:pPr>
            <a:r>
              <a:rPr lang="vi-VN" altLang="x-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Chọn phương án đúng. Điện dung của một tụ điện nhất định phụ thuộc</a:t>
            </a:r>
            <a:r>
              <a:rPr lang="vi-VN" altLang="x-none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vi-VN" altLang="x-none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Hiệu điện thế giữa hai bản	</a:t>
            </a:r>
            <a:endParaRPr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vi-VN" altLang="x-none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Điện tích của tụ điện</a:t>
            </a:r>
            <a:endParaRPr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vi-VN" altLang="x-none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Hiệu điện thế v</a:t>
            </a:r>
            <a:r>
              <a:rPr lang="vi-VN" altLang="x-none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điện tích của tụ điện</a:t>
            </a:r>
            <a:endParaRPr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vi-VN" altLang="x-none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Kích thước v</a:t>
            </a:r>
            <a:r>
              <a:rPr lang="vi-VN" altLang="x-none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dạng của tụ</a:t>
            </a:r>
            <a:endParaRPr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charRg st="0" end="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charRg st="0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charRg st="0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75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charRg st="75" end="1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06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charRg st="106" end="1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31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charRg st="131" end="1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73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charRg st="173" end="2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Oval 5"/>
          <p:cNvSpPr/>
          <p:nvPr/>
        </p:nvSpPr>
        <p:spPr>
          <a:xfrm>
            <a:off x="2711450" y="5229225"/>
            <a:ext cx="504825" cy="503238"/>
          </a:xfrm>
          <a:prstGeom prst="ellipse">
            <a:avLst/>
          </a:prstGeom>
          <a:solidFill>
            <a:srgbClr val="66FFFF"/>
          </a:solidFill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dirty="0">
              <a:latin typeface="VNI-Times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1450" y="1989138"/>
            <a:ext cx="7756525" cy="4114800"/>
          </a:xfrm>
        </p:spPr>
        <p:txBody>
          <a:bodyPr vert="horz" wrap="square" lIns="91440" tIns="45720" rIns="91440" bIns="45720" anchor="t" anchorCtr="0"/>
          <a:p>
            <a:pPr marL="0" indent="0" eaLnBrk="1" hangingPunct="1">
              <a:buNone/>
            </a:pPr>
            <a:r>
              <a:rPr lang="vi-VN" altLang="x-none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</a:t>
            </a:r>
            <a:r>
              <a:rPr lang="fr-FR" altLang="x-none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Nếu hiệu điện thế giữa hai bản tụ tăng 2 lần thì điện dung của tụ</a:t>
            </a:r>
            <a:r>
              <a:rPr lang="fr-FR" altLang="x-none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fr-FR" altLang="x-none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tăng hai lần		</a:t>
            </a:r>
            <a:endParaRPr lang="fr-FR" altLang="x-none" sz="3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fr-FR" altLang="x-none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giảm hai lần	</a:t>
            </a:r>
            <a:endParaRPr sz="3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fr-FR" altLang="x-none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tăng 4 lần		</a:t>
            </a:r>
            <a:endParaRPr lang="fr-FR" altLang="x-none" sz="3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fr-FR" altLang="x-none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không đổi</a:t>
            </a:r>
            <a:endParaRPr sz="3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charRg st="0" end="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charRg st="0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charRg st="0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74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charRg st="74" end="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92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charRg st="92" end="1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09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charRg st="109" end="1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25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charRg st="125" end="1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7778" name="Rectangle 2"/>
          <p:cNvSpPr>
            <a:spLocks noGrp="1"/>
          </p:cNvSpPr>
          <p:nvPr>
            <p:ph type="title"/>
          </p:nvPr>
        </p:nvSpPr>
        <p:spPr>
          <a:xfrm>
            <a:off x="2640013" y="476250"/>
            <a:ext cx="7097712" cy="1143000"/>
          </a:xfrm>
        </p:spPr>
        <p:txBody>
          <a:bodyPr vert="horz" wrap="square" lIns="91440" tIns="45720" rIns="91440" bIns="45720" anchor="ctr" anchorCtr="0"/>
          <a:p>
            <a:pPr algn="ctr" eaLnBrk="1" hangingPunct="1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7780" name="Text Box 4"/>
          <p:cNvSpPr txBox="1"/>
          <p:nvPr/>
        </p:nvSpPr>
        <p:spPr>
          <a:xfrm>
            <a:off x="2495550" y="1989138"/>
            <a:ext cx="7989888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vi-VN" alt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Đặt v</a:t>
            </a:r>
            <a:r>
              <a:rPr lang="vi-VN" altLang="x-none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hai bản của tụ điện một hiệu điện thế 40V , biết điện dung của tụ l</a:t>
            </a:r>
            <a:r>
              <a:rPr lang="vi-VN" altLang="x-none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thì điện tích của tụ lúc n</a:t>
            </a:r>
            <a:r>
              <a:rPr lang="vi-VN" altLang="x-none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bằng?</a:t>
            </a:r>
            <a:endParaRPr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 spd="slow"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7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7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7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87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78" grpId="0"/>
      <p:bldP spid="5877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0" y="771525"/>
            <a:ext cx="7097713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 ĐIỆN</a:t>
            </a:r>
            <a:r>
              <a:rPr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Rectangle 3"/>
          <p:cNvSpPr/>
          <p:nvPr/>
        </p:nvSpPr>
        <p:spPr>
          <a:xfrm>
            <a:off x="2495550" y="1844675"/>
            <a:ext cx="309880" cy="11988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sz="4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 Box 5"/>
          <p:cNvSpPr txBox="1"/>
          <p:nvPr/>
        </p:nvSpPr>
        <p:spPr>
          <a:xfrm>
            <a:off x="2516188" y="1484313"/>
            <a:ext cx="8123237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/>
            <a:r>
              <a:rPr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của tụ điện: 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Tích điện v</a:t>
            </a:r>
            <a:r>
              <a:rPr lang="vi-VN" altLang="x-non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phóng điện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2565400"/>
            <a:ext cx="4427538" cy="4103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565400"/>
            <a:ext cx="4543425" cy="41036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3026" name="Rectangle 2"/>
          <p:cNvSpPr/>
          <p:nvPr/>
        </p:nvSpPr>
        <p:spPr>
          <a:xfrm>
            <a:off x="4256088" y="2524125"/>
            <a:ext cx="4648200" cy="3352800"/>
          </a:xfrm>
          <a:prstGeom prst="rect">
            <a:avLst/>
          </a:prstGeom>
          <a:solidFill>
            <a:srgbClr val="CCFFCC"/>
          </a:solidFill>
          <a:ln w="44450" cap="flat" cmpd="thickThin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VNI-Times" pitchFamily="2" charset="0"/>
            </a:endParaRPr>
          </a:p>
        </p:txBody>
      </p:sp>
      <p:sp>
        <p:nvSpPr>
          <p:cNvPr id="513027" name="Rectangle 3"/>
          <p:cNvSpPr/>
          <p:nvPr/>
        </p:nvSpPr>
        <p:spPr>
          <a:xfrm>
            <a:off x="2495550" y="1827530"/>
            <a:ext cx="66757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điện 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ủa tụ điện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028" name="Text Box 4"/>
          <p:cNvSpPr txBox="1"/>
          <p:nvPr/>
        </p:nvSpPr>
        <p:spPr>
          <a:xfrm>
            <a:off x="1671320" y="5867400"/>
            <a:ext cx="910018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 hai bản tụ điện vào hai cực của nguồn điện.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 điện sẽ tích điện</a:t>
            </a:r>
            <a:r>
              <a:rPr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5" name="Text Box 5"/>
          <p:cNvSpPr txBox="1"/>
          <p:nvPr/>
        </p:nvSpPr>
        <p:spPr>
          <a:xfrm>
            <a:off x="2962275" y="908685"/>
            <a:ext cx="670877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àm thế nào để tích điện cho tụ điện</a:t>
            </a:r>
            <a:r>
              <a:rPr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3030" name="Group 6"/>
          <p:cNvGrpSpPr/>
          <p:nvPr/>
        </p:nvGrpSpPr>
        <p:grpSpPr>
          <a:xfrm>
            <a:off x="5475288" y="4124325"/>
            <a:ext cx="2286000" cy="1143000"/>
            <a:chOff x="2160" y="2304"/>
            <a:chExt cx="1440" cy="720"/>
          </a:xfrm>
        </p:grpSpPr>
        <p:sp>
          <p:nvSpPr>
            <p:cNvPr id="10261" name="Line 7"/>
            <p:cNvSpPr/>
            <p:nvPr/>
          </p:nvSpPr>
          <p:spPr>
            <a:xfrm>
              <a:off x="2160" y="2640"/>
              <a:ext cx="57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62" name="Line 8"/>
            <p:cNvSpPr/>
            <p:nvPr/>
          </p:nvSpPr>
          <p:spPr>
            <a:xfrm>
              <a:off x="3024" y="2640"/>
              <a:ext cx="57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63" name="Rectangle 9"/>
            <p:cNvSpPr/>
            <p:nvPr/>
          </p:nvSpPr>
          <p:spPr>
            <a:xfrm>
              <a:off x="2712" y="2304"/>
              <a:ext cx="96" cy="720"/>
            </a:xfrm>
            <a:prstGeom prst="rect">
              <a:avLst/>
            </a:prstGeom>
            <a:solidFill>
              <a:srgbClr val="808000"/>
            </a:solidFill>
            <a:ln w="9525" cap="flat" cmpd="sng">
              <a:solidFill>
                <a:srgbClr val="8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VNI-Times" pitchFamily="2" charset="0"/>
              </a:endParaRPr>
            </a:p>
          </p:txBody>
        </p:sp>
        <p:sp>
          <p:nvSpPr>
            <p:cNvPr id="10264" name="Rectangle 10"/>
            <p:cNvSpPr/>
            <p:nvPr/>
          </p:nvSpPr>
          <p:spPr>
            <a:xfrm>
              <a:off x="2952" y="2304"/>
              <a:ext cx="96" cy="720"/>
            </a:xfrm>
            <a:prstGeom prst="rect">
              <a:avLst/>
            </a:prstGeom>
            <a:solidFill>
              <a:srgbClr val="808000"/>
            </a:solidFill>
            <a:ln w="9525" cap="flat" cmpd="sng">
              <a:solidFill>
                <a:srgbClr val="8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VNI-Times" pitchFamily="2" charset="0"/>
              </a:endParaRPr>
            </a:p>
          </p:txBody>
        </p:sp>
      </p:grpSp>
      <p:grpSp>
        <p:nvGrpSpPr>
          <p:cNvPr id="513035" name="Group 11"/>
          <p:cNvGrpSpPr/>
          <p:nvPr/>
        </p:nvGrpSpPr>
        <p:grpSpPr>
          <a:xfrm>
            <a:off x="5475288" y="3133725"/>
            <a:ext cx="2286000" cy="1543050"/>
            <a:chOff x="2160" y="1680"/>
            <a:chExt cx="1440" cy="972"/>
          </a:xfrm>
        </p:grpSpPr>
        <p:sp>
          <p:nvSpPr>
            <p:cNvPr id="10254" name="Line 12"/>
            <p:cNvSpPr/>
            <p:nvPr/>
          </p:nvSpPr>
          <p:spPr>
            <a:xfrm flipV="1">
              <a:off x="2160" y="1932"/>
              <a:ext cx="0" cy="72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55" name="Line 13"/>
            <p:cNvSpPr/>
            <p:nvPr/>
          </p:nvSpPr>
          <p:spPr>
            <a:xfrm flipV="1">
              <a:off x="3600" y="1932"/>
              <a:ext cx="0" cy="72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56" name="Line 14"/>
            <p:cNvSpPr/>
            <p:nvPr/>
          </p:nvSpPr>
          <p:spPr>
            <a:xfrm>
              <a:off x="2160" y="1944"/>
              <a:ext cx="624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57" name="Line 15"/>
            <p:cNvSpPr/>
            <p:nvPr/>
          </p:nvSpPr>
          <p:spPr>
            <a:xfrm>
              <a:off x="2976" y="1944"/>
              <a:ext cx="624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58" name="Oval 16"/>
            <p:cNvSpPr/>
            <p:nvPr/>
          </p:nvSpPr>
          <p:spPr>
            <a:xfrm>
              <a:off x="2784" y="1920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VNI-Times" pitchFamily="2" charset="0"/>
              </a:endParaRPr>
            </a:p>
          </p:txBody>
        </p:sp>
        <p:sp>
          <p:nvSpPr>
            <p:cNvPr id="10259" name="Oval 17"/>
            <p:cNvSpPr/>
            <p:nvPr/>
          </p:nvSpPr>
          <p:spPr>
            <a:xfrm>
              <a:off x="2940" y="1920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VNI-Times" pitchFamily="2" charset="0"/>
              </a:endParaRPr>
            </a:p>
          </p:txBody>
        </p:sp>
        <p:sp>
          <p:nvSpPr>
            <p:cNvPr id="10260" name="Text Box 18"/>
            <p:cNvSpPr txBox="1"/>
            <p:nvPr/>
          </p:nvSpPr>
          <p:spPr>
            <a:xfrm>
              <a:off x="2448" y="1680"/>
              <a:ext cx="864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sz="2400" b="1" dirty="0">
                  <a:solidFill>
                    <a:srgbClr val="FF0000"/>
                  </a:solidFill>
                  <a:latin typeface="VNI-Times" pitchFamily="2" charset="0"/>
                </a:rPr>
                <a:t>+</a:t>
              </a:r>
              <a:r>
                <a:rPr sz="2400" b="1" dirty="0">
                  <a:latin typeface="VNI-Times" pitchFamily="2" charset="0"/>
                </a:rPr>
                <a:t>    </a:t>
              </a:r>
              <a:r>
                <a:rPr sz="2400" b="1" dirty="0">
                  <a:solidFill>
                    <a:srgbClr val="0000FF"/>
                  </a:solidFill>
                  <a:latin typeface="VNI-Times" pitchFamily="2" charset="0"/>
                </a:rPr>
                <a:t>- </a:t>
              </a:r>
              <a:endParaRPr sz="2400" b="1" dirty="0">
                <a:solidFill>
                  <a:srgbClr val="0000FF"/>
                </a:solidFill>
                <a:latin typeface="VNI-Times" pitchFamily="2" charset="0"/>
              </a:endParaRPr>
            </a:p>
          </p:txBody>
        </p:sp>
      </p:grpSp>
      <p:sp>
        <p:nvSpPr>
          <p:cNvPr id="513043" name="Rectangle 19"/>
          <p:cNvSpPr/>
          <p:nvPr/>
        </p:nvSpPr>
        <p:spPr>
          <a:xfrm>
            <a:off x="6351588" y="4124325"/>
            <a:ext cx="155575" cy="11430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VNI-Times" pitchFamily="2" charset="0"/>
            </a:endParaRPr>
          </a:p>
        </p:txBody>
      </p:sp>
      <p:sp>
        <p:nvSpPr>
          <p:cNvPr id="513044" name="Rectangle 20"/>
          <p:cNvSpPr/>
          <p:nvPr/>
        </p:nvSpPr>
        <p:spPr>
          <a:xfrm>
            <a:off x="6732588" y="4124325"/>
            <a:ext cx="155575" cy="11430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VNI-Times" pitchFamily="2" charset="0"/>
            </a:endParaRPr>
          </a:p>
        </p:txBody>
      </p:sp>
      <p:sp>
        <p:nvSpPr>
          <p:cNvPr id="513045" name="Rectangle 21" descr="30%"/>
          <p:cNvSpPr/>
          <p:nvPr/>
        </p:nvSpPr>
        <p:spPr>
          <a:xfrm>
            <a:off x="6523038" y="4124325"/>
            <a:ext cx="209550" cy="1160463"/>
          </a:xfrm>
          <a:prstGeom prst="rect">
            <a:avLst/>
          </a:prstGeom>
          <a:pattFill prst="pct30">
            <a:fgClr>
              <a:srgbClr val="3399FF"/>
            </a:fgClr>
            <a:bgClr>
              <a:srgbClr val="DDDDDD"/>
            </a:bgClr>
          </a:pattFill>
          <a:ln w="9525">
            <a:noFill/>
          </a:ln>
        </p:spPr>
        <p:txBody>
          <a:bodyPr wrap="none" anchor="ctr" anchorCtr="0"/>
          <a:p>
            <a:endParaRPr dirty="0">
              <a:latin typeface="VNI-Times" pitchFamily="2" charset="0"/>
            </a:endParaRPr>
          </a:p>
        </p:txBody>
      </p:sp>
      <p:graphicFrame>
        <p:nvGraphicFramePr>
          <p:cNvPr id="513046" name="Object 22"/>
          <p:cNvGraphicFramePr>
            <a:graphicFrameLocks noChangeAspect="1"/>
          </p:cNvGraphicFramePr>
          <p:nvPr>
            <p:ph/>
          </p:nvPr>
        </p:nvGraphicFramePr>
        <p:xfrm>
          <a:off x="6532563" y="4189413"/>
          <a:ext cx="24606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27000" imgH="139700" progId="Equation.3">
                  <p:embed/>
                </p:oleObj>
              </mc:Choice>
              <mc:Fallback>
                <p:oleObj name="" r:id="rId1" imgW="127000" imgH="139700" progId="Equation.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6532563" y="4189413"/>
                        <a:ext cx="246062" cy="3048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48" name="Text Box 24"/>
          <p:cNvSpPr txBox="1"/>
          <p:nvPr/>
        </p:nvSpPr>
        <p:spPr>
          <a:xfrm>
            <a:off x="5943600" y="4854575"/>
            <a:ext cx="45910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800" dirty="0">
                <a:solidFill>
                  <a:srgbClr val="0000FF"/>
                </a:solidFill>
                <a:latin typeface="VNI-Times" pitchFamily="2" charset="0"/>
              </a:rPr>
              <a:t>A</a:t>
            </a:r>
            <a:endParaRPr sz="2800" dirty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513049" name="Text Box 25"/>
          <p:cNvSpPr txBox="1"/>
          <p:nvPr/>
        </p:nvSpPr>
        <p:spPr>
          <a:xfrm>
            <a:off x="6896100" y="4854575"/>
            <a:ext cx="44386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800" dirty="0">
                <a:solidFill>
                  <a:srgbClr val="0000FF"/>
                </a:solidFill>
                <a:latin typeface="VNI-Times" pitchFamily="2" charset="0"/>
              </a:rPr>
              <a:t>B</a:t>
            </a:r>
            <a:endParaRPr sz="2800" dirty="0">
              <a:solidFill>
                <a:srgbClr val="0000FF"/>
              </a:solidFill>
              <a:latin typeface="VNI-Times" pitchFamily="2" charset="0"/>
            </a:endParaRPr>
          </a:p>
        </p:txBody>
      </p:sp>
    </p:spTree>
  </p:cSld>
  <p:clrMapOvr>
    <a:masterClrMapping/>
  </p:clrMapOvr>
  <p:transition spd="slow"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51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51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13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13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2000"/>
                                        <p:tgtEl>
                                          <p:spTgt spid="51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13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1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1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3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3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26" grpId="0" bldLvl="0" animBg="1"/>
      <p:bldP spid="513027" grpId="0"/>
      <p:bldP spid="513043" grpId="0" bldLvl="0" animBg="1"/>
      <p:bldP spid="513044" grpId="0" bldLvl="0" animBg="1"/>
      <p:bldP spid="513045" grpId="0" bldLvl="0" animBg="1"/>
      <p:bldP spid="513048" grpId="0"/>
      <p:bldP spid="5130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5076" name="Text Box 4"/>
          <p:cNvSpPr txBox="1"/>
          <p:nvPr/>
        </p:nvSpPr>
        <p:spPr>
          <a:xfrm>
            <a:off x="5364163" y="2324100"/>
            <a:ext cx="5181600" cy="3740785"/>
          </a:xfrm>
          <a:prstGeom prst="rect">
            <a:avLst/>
          </a:prstGeom>
          <a:solidFill>
            <a:srgbClr val="CCFFFF"/>
          </a:solidFill>
          <a:ln w="57150" cap="flat" cmpd="thickThin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Điện tích trên hai bản tụ điện bằng nhau về độ lớn nhưng trái dấu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 lớn của </a:t>
            </a:r>
            <a:r>
              <a:rPr lang="en-US" sz="2800" i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sz="2800" i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tích</a:t>
            </a:r>
            <a:r>
              <a:rPr lang="en-US" sz="2800" i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trên bản tích điện dương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gọi là điện tích của tụ điện</a:t>
            </a:r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70000"/>
              </a:lnSpc>
              <a:spcBef>
                <a:spcPct val="40000"/>
              </a:spcBef>
            </a:pPr>
            <a:r>
              <a:rPr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 hiệu</a:t>
            </a:r>
            <a:r>
              <a:rPr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, Q</a:t>
            </a:r>
            <a:endParaRPr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</a:t>
            </a:r>
            <a:r>
              <a:rPr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Coulomb)</a:t>
            </a:r>
            <a:endParaRPr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Rectangle 5"/>
          <p:cNvSpPr/>
          <p:nvPr/>
        </p:nvSpPr>
        <p:spPr>
          <a:xfrm>
            <a:off x="2522538" y="2312988"/>
            <a:ext cx="2835275" cy="3735387"/>
          </a:xfrm>
          <a:prstGeom prst="rect">
            <a:avLst/>
          </a:prstGeom>
          <a:solidFill>
            <a:srgbClr val="CCFFCC"/>
          </a:solidFill>
          <a:ln w="38100" cap="flat" cmpd="dbl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sz="2800" dirty="0">
              <a:latin typeface="VNI-Times" pitchFamily="2" charset="0"/>
            </a:endParaRPr>
          </a:p>
        </p:txBody>
      </p:sp>
      <p:grpSp>
        <p:nvGrpSpPr>
          <p:cNvPr id="11268" name="Group 6"/>
          <p:cNvGrpSpPr/>
          <p:nvPr/>
        </p:nvGrpSpPr>
        <p:grpSpPr>
          <a:xfrm>
            <a:off x="2873375" y="4198938"/>
            <a:ext cx="2286000" cy="1143000"/>
            <a:chOff x="2160" y="2304"/>
            <a:chExt cx="1440" cy="720"/>
          </a:xfrm>
        </p:grpSpPr>
        <p:sp>
          <p:nvSpPr>
            <p:cNvPr id="11283" name="Line 7"/>
            <p:cNvSpPr/>
            <p:nvPr/>
          </p:nvSpPr>
          <p:spPr>
            <a:xfrm>
              <a:off x="2160" y="2640"/>
              <a:ext cx="57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284" name="Line 8"/>
            <p:cNvSpPr/>
            <p:nvPr/>
          </p:nvSpPr>
          <p:spPr>
            <a:xfrm>
              <a:off x="3024" y="2640"/>
              <a:ext cx="57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285" name="Rectangle 9"/>
            <p:cNvSpPr/>
            <p:nvPr/>
          </p:nvSpPr>
          <p:spPr>
            <a:xfrm>
              <a:off x="2712" y="2304"/>
              <a:ext cx="96" cy="720"/>
            </a:xfrm>
            <a:prstGeom prst="rect">
              <a:avLst/>
            </a:prstGeom>
            <a:solidFill>
              <a:srgbClr val="808000"/>
            </a:solidFill>
            <a:ln w="9525" cap="flat" cmpd="sng">
              <a:solidFill>
                <a:srgbClr val="8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VNI-Times" pitchFamily="2" charset="0"/>
              </a:endParaRPr>
            </a:p>
          </p:txBody>
        </p:sp>
        <p:sp>
          <p:nvSpPr>
            <p:cNvPr id="11286" name="Rectangle 10"/>
            <p:cNvSpPr/>
            <p:nvPr/>
          </p:nvSpPr>
          <p:spPr>
            <a:xfrm>
              <a:off x="2952" y="2304"/>
              <a:ext cx="96" cy="720"/>
            </a:xfrm>
            <a:prstGeom prst="rect">
              <a:avLst/>
            </a:prstGeom>
            <a:solidFill>
              <a:srgbClr val="808000"/>
            </a:solidFill>
            <a:ln w="9525" cap="flat" cmpd="sng">
              <a:solidFill>
                <a:srgbClr val="8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VNI-Times" pitchFamily="2" charset="0"/>
              </a:endParaRPr>
            </a:p>
          </p:txBody>
        </p:sp>
      </p:grpSp>
      <p:grpSp>
        <p:nvGrpSpPr>
          <p:cNvPr id="11269" name="Group 11"/>
          <p:cNvGrpSpPr/>
          <p:nvPr/>
        </p:nvGrpSpPr>
        <p:grpSpPr>
          <a:xfrm>
            <a:off x="2873375" y="3208338"/>
            <a:ext cx="2286000" cy="1543050"/>
            <a:chOff x="2160" y="1680"/>
            <a:chExt cx="1440" cy="972"/>
          </a:xfrm>
        </p:grpSpPr>
        <p:sp>
          <p:nvSpPr>
            <p:cNvPr id="11276" name="Line 12"/>
            <p:cNvSpPr/>
            <p:nvPr/>
          </p:nvSpPr>
          <p:spPr>
            <a:xfrm flipV="1">
              <a:off x="2160" y="1932"/>
              <a:ext cx="0" cy="72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277" name="Line 13"/>
            <p:cNvSpPr/>
            <p:nvPr/>
          </p:nvSpPr>
          <p:spPr>
            <a:xfrm flipV="1">
              <a:off x="3600" y="1932"/>
              <a:ext cx="0" cy="72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278" name="Line 14"/>
            <p:cNvSpPr/>
            <p:nvPr/>
          </p:nvSpPr>
          <p:spPr>
            <a:xfrm>
              <a:off x="2160" y="1944"/>
              <a:ext cx="624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279" name="Line 15"/>
            <p:cNvSpPr/>
            <p:nvPr/>
          </p:nvSpPr>
          <p:spPr>
            <a:xfrm>
              <a:off x="2976" y="1944"/>
              <a:ext cx="624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280" name="Oval 16"/>
            <p:cNvSpPr/>
            <p:nvPr/>
          </p:nvSpPr>
          <p:spPr>
            <a:xfrm>
              <a:off x="2784" y="1920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VNI-Times" pitchFamily="2" charset="0"/>
              </a:endParaRPr>
            </a:p>
          </p:txBody>
        </p:sp>
        <p:sp>
          <p:nvSpPr>
            <p:cNvPr id="11281" name="Oval 17"/>
            <p:cNvSpPr/>
            <p:nvPr/>
          </p:nvSpPr>
          <p:spPr>
            <a:xfrm>
              <a:off x="2940" y="1920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VNI-Times" pitchFamily="2" charset="0"/>
              </a:endParaRPr>
            </a:p>
          </p:txBody>
        </p:sp>
        <p:sp>
          <p:nvSpPr>
            <p:cNvPr id="11282" name="Text Box 18"/>
            <p:cNvSpPr txBox="1"/>
            <p:nvPr/>
          </p:nvSpPr>
          <p:spPr>
            <a:xfrm>
              <a:off x="2448" y="1680"/>
              <a:ext cx="864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sz="2400" b="1" dirty="0">
                  <a:solidFill>
                    <a:srgbClr val="FF0000"/>
                  </a:solidFill>
                  <a:latin typeface="VNI-Times" pitchFamily="2" charset="0"/>
                </a:rPr>
                <a:t>+</a:t>
              </a:r>
              <a:r>
                <a:rPr sz="2400" b="1" dirty="0">
                  <a:latin typeface="VNI-Times" pitchFamily="2" charset="0"/>
                </a:rPr>
                <a:t>    </a:t>
              </a:r>
              <a:r>
                <a:rPr sz="2400" b="1" dirty="0">
                  <a:solidFill>
                    <a:srgbClr val="0000FF"/>
                  </a:solidFill>
                  <a:latin typeface="VNI-Times" pitchFamily="2" charset="0"/>
                </a:rPr>
                <a:t>- </a:t>
              </a:r>
              <a:endParaRPr sz="2400" b="1" dirty="0">
                <a:solidFill>
                  <a:srgbClr val="0000FF"/>
                </a:solidFill>
                <a:latin typeface="VNI-Times" pitchFamily="2" charset="0"/>
              </a:endParaRPr>
            </a:p>
          </p:txBody>
        </p:sp>
      </p:grpSp>
      <p:sp>
        <p:nvSpPr>
          <p:cNvPr id="11270" name="Rectangle 19"/>
          <p:cNvSpPr/>
          <p:nvPr/>
        </p:nvSpPr>
        <p:spPr>
          <a:xfrm>
            <a:off x="3749675" y="4198938"/>
            <a:ext cx="155575" cy="11430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VNI-Times" pitchFamily="2" charset="0"/>
            </a:endParaRPr>
          </a:p>
        </p:txBody>
      </p:sp>
      <p:sp>
        <p:nvSpPr>
          <p:cNvPr id="11271" name="Rectangle 20"/>
          <p:cNvSpPr/>
          <p:nvPr/>
        </p:nvSpPr>
        <p:spPr>
          <a:xfrm>
            <a:off x="4130675" y="4198938"/>
            <a:ext cx="155575" cy="11430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VNI-Times" pitchFamily="2" charset="0"/>
            </a:endParaRPr>
          </a:p>
        </p:txBody>
      </p:sp>
      <p:sp>
        <p:nvSpPr>
          <p:cNvPr id="11272" name="Rectangle 21" descr="30%"/>
          <p:cNvSpPr/>
          <p:nvPr/>
        </p:nvSpPr>
        <p:spPr>
          <a:xfrm>
            <a:off x="3921125" y="4198938"/>
            <a:ext cx="209550" cy="1160462"/>
          </a:xfrm>
          <a:prstGeom prst="rect">
            <a:avLst/>
          </a:prstGeom>
          <a:pattFill prst="pct30">
            <a:fgClr>
              <a:srgbClr val="3399FF"/>
            </a:fgClr>
            <a:bgClr>
              <a:srgbClr val="DDDDDD"/>
            </a:bgClr>
          </a:pattFill>
          <a:ln w="9525">
            <a:noFill/>
          </a:ln>
        </p:spPr>
        <p:txBody>
          <a:bodyPr wrap="none" anchor="ctr" anchorCtr="0"/>
          <a:p>
            <a:endParaRPr dirty="0">
              <a:latin typeface="VNI-Times" pitchFamily="2" charset="0"/>
            </a:endParaRPr>
          </a:p>
        </p:txBody>
      </p:sp>
      <p:sp>
        <p:nvSpPr>
          <p:cNvPr id="11273" name="Text Box 22"/>
          <p:cNvSpPr txBox="1"/>
          <p:nvPr/>
        </p:nvSpPr>
        <p:spPr>
          <a:xfrm>
            <a:off x="3143250" y="885825"/>
            <a:ext cx="648017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ước điện tích của tụ</a:t>
            </a:r>
            <a:endParaRPr b="1" dirty="0">
              <a:solidFill>
                <a:srgbClr val="0033CC"/>
              </a:solidFill>
              <a:latin typeface="VNI-Times" pitchFamily="2" charset="0"/>
            </a:endParaRPr>
          </a:p>
        </p:txBody>
      </p:sp>
      <p:sp>
        <p:nvSpPr>
          <p:cNvPr id="11274" name="Text Box 23"/>
          <p:cNvSpPr txBox="1"/>
          <p:nvPr/>
        </p:nvSpPr>
        <p:spPr>
          <a:xfrm>
            <a:off x="3287713" y="4941888"/>
            <a:ext cx="45910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800" dirty="0">
                <a:solidFill>
                  <a:srgbClr val="0000FF"/>
                </a:solidFill>
                <a:latin typeface="VNI-Times" pitchFamily="2" charset="0"/>
              </a:rPr>
              <a:t>A</a:t>
            </a:r>
            <a:endParaRPr sz="2800" dirty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11275" name="Text Box 24"/>
          <p:cNvSpPr txBox="1"/>
          <p:nvPr/>
        </p:nvSpPr>
        <p:spPr>
          <a:xfrm>
            <a:off x="4367213" y="4941888"/>
            <a:ext cx="44386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800" dirty="0">
                <a:solidFill>
                  <a:srgbClr val="0000FF"/>
                </a:solidFill>
                <a:latin typeface="VNI-Times" pitchFamily="2" charset="0"/>
              </a:rPr>
              <a:t>B</a:t>
            </a:r>
            <a:endParaRPr sz="2800" dirty="0">
              <a:solidFill>
                <a:srgbClr val="0000FF"/>
              </a:solidFill>
              <a:latin typeface="VNI-Times" pitchFamily="2" charset="0"/>
            </a:endParaRPr>
          </a:p>
        </p:txBody>
      </p:sp>
    </p:spTree>
  </p:cSld>
  <p:clrMapOvr>
    <a:masterClrMapping/>
  </p:clrMapOvr>
  <p:transition spd="slow"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1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6">
                                            <p:txEl>
                                              <p:charRg st="0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5076">
                                            <p:txEl>
                                              <p:charRg st="0" end="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5076">
                                            <p:txEl>
                                              <p:charRg st="0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5076">
                                            <p:txEl>
                                              <p:charRg st="0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6">
                                            <p:txEl>
                                              <p:charRg st="80" end="1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5076">
                                            <p:txEl>
                                              <p:charRg st="80" end="1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5076">
                                            <p:txEl>
                                              <p:charRg st="80" end="17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5076">
                                            <p:txEl>
                                              <p:charRg st="80" end="17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6">
                                            <p:txEl>
                                              <p:charRg st="178" end="1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5076">
                                            <p:txEl>
                                              <p:charRg st="178" end="19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5076">
                                            <p:txEl>
                                              <p:charRg st="178" end="19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5076">
                                            <p:txEl>
                                              <p:charRg st="178" end="1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6">
                                            <p:txEl>
                                              <p:charRg st="196" end="2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5076">
                                            <p:txEl>
                                              <p:charRg st="196" end="2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5076">
                                            <p:txEl>
                                              <p:charRg st="196" end="2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5076">
                                            <p:txEl>
                                              <p:charRg st="196" end="2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6">
                                            <p:txEl>
                                              <p:charRg st="196" end="2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5076">
                                            <p:txEl>
                                              <p:charRg st="196" end="2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5076">
                                            <p:txEl>
                                              <p:charRg st="196" end="2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5076">
                                            <p:txEl>
                                              <p:charRg st="196" end="2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76" grpId="0" animBg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024380" y="2060575"/>
            <a:ext cx="9172575" cy="901065"/>
          </a:xfrm>
        </p:spPr>
        <p:txBody>
          <a:bodyPr vert="horz" wrap="square" lIns="91440" tIns="45720" rIns="91440" bIns="45720" anchor="ctr" anchorCtr="0"/>
          <a:p>
            <a:pPr algn="ctr" eaLnBrk="1" hangingPunct="1"/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t</a:t>
            </a:r>
            <a:r>
              <a:rPr lang="vi-VN" altLang="x-non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rả lời các câu hỏi sau đây:</a:t>
            </a:r>
            <a:b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770" y="2585720"/>
            <a:ext cx="10213975" cy="4114800"/>
          </a:xfrm>
        </p:spPr>
        <p:txBody>
          <a:bodyPr vert="horz" wrap="square" lIns="91440" tIns="45720" rIns="91440" bIns="45720" anchor="t" anchorCtr="0"/>
          <a:p>
            <a:pPr marL="0" indent="0" eaLnBrk="1" hangingPunct="1">
              <a:buNone/>
            </a:pPr>
            <a:r>
              <a:rPr lang="vi-VN" altLang="x-non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C1: Để đặc trưng cho khả năng tích điện của tụ điện, người ta đưa ra đại lượng n</a:t>
            </a:r>
            <a:r>
              <a:rPr lang="vi-VN" altLang="x-none" sz="28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vi-VN" altLang="x-non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C2: Viết công thức điện dung của tụ? Nêu tên gọi v</a:t>
            </a:r>
            <a:r>
              <a:rPr lang="vi-VN" altLang="x-none" sz="28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đơn vị các đại lượng?</a:t>
            </a:r>
            <a:endParaRPr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vi-VN" altLang="x-non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C3: Nêu đơn vị của điện dung v</a:t>
            </a:r>
            <a:r>
              <a:rPr lang="vi-VN" altLang="x-none" sz="28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 ước của Fara?</a:t>
            </a:r>
            <a:endParaRPr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vi-VN" altLang="x-non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C4: </a:t>
            </a:r>
            <a:r>
              <a:rPr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nhóm quan sát hình ảnh </a:t>
            </a:r>
            <a:r>
              <a:rPr lang="vi-VN" altLang="x-non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tụ điện</a:t>
            </a:r>
            <a:r>
              <a:rPr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trên m</a:t>
            </a:r>
            <a:r>
              <a:rPr sz="28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hình</a:t>
            </a:r>
            <a:r>
              <a:rPr lang="vi-VN" altLang="x-non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cho biết 2 thông số ghi trên tụ điện có ý nghĩa gì?</a:t>
            </a:r>
            <a:endParaRPr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vi-VN" altLang="x-non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C5: Nêu các loại tụ điện?</a:t>
            </a:r>
            <a:endParaRPr sz="2800" b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/>
        </p:nvSpPr>
        <p:spPr>
          <a:xfrm>
            <a:off x="2567940" y="836930"/>
            <a:ext cx="9956800" cy="71691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"/>
              </a:buBlip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vi-VN" altLang="x-none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ĐIỆN DUNG CỦA TỤ ĐIỆN</a:t>
            </a:r>
            <a:endParaRPr sz="36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sz="36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0" end="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84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84" end="1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58" end="2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charRg st="158" end="20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08" end="3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charRg st="208" end="3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14" end="3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charRg st="314" end="3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438400" y="457200"/>
            <a:ext cx="6631940" cy="1143000"/>
          </a:xfrm>
        </p:spPr>
        <p:txBody>
          <a:bodyPr vert="horz" wrap="square" lIns="91440" tIns="45720" rIns="91440" bIns="45720" anchor="ctr" anchorCtr="0"/>
          <a:p>
            <a:pPr algn="ctr"/>
            <a:r>
              <a:rPr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tụ điện</a:t>
            </a:r>
            <a:endParaRPr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6988" y="1844675"/>
            <a:ext cx="4033837" cy="2652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700" y="1773238"/>
            <a:ext cx="3384550" cy="2376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525" y="4005263"/>
            <a:ext cx="4078288" cy="2852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4" descr="mica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825" y="4314825"/>
            <a:ext cx="4003675" cy="2232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3506" name="Rectangle 2"/>
          <p:cNvSpPr/>
          <p:nvPr/>
        </p:nvSpPr>
        <p:spPr>
          <a:xfrm>
            <a:off x="3446463" y="1889125"/>
            <a:ext cx="152400" cy="1828800"/>
          </a:xfrm>
          <a:prstGeom prst="rect">
            <a:avLst/>
          </a:prstGeom>
          <a:solidFill>
            <a:srgbClr val="777777"/>
          </a:solidFill>
          <a:ln w="9525">
            <a:noFill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3507" name="Rectangle 3"/>
          <p:cNvSpPr/>
          <p:nvPr/>
        </p:nvSpPr>
        <p:spPr>
          <a:xfrm>
            <a:off x="4437063" y="1889125"/>
            <a:ext cx="152400" cy="1828800"/>
          </a:xfrm>
          <a:prstGeom prst="rect">
            <a:avLst/>
          </a:prstGeom>
          <a:solidFill>
            <a:srgbClr val="777777"/>
          </a:solidFill>
          <a:ln w="9525">
            <a:noFill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3508" name="Group 4"/>
          <p:cNvGrpSpPr/>
          <p:nvPr/>
        </p:nvGrpSpPr>
        <p:grpSpPr>
          <a:xfrm>
            <a:off x="2836863" y="2705100"/>
            <a:ext cx="990600" cy="1546225"/>
            <a:chOff x="864" y="2530"/>
            <a:chExt cx="624" cy="974"/>
          </a:xfrm>
        </p:grpSpPr>
        <p:sp>
          <p:nvSpPr>
            <p:cNvPr id="15464" name="Line 5"/>
            <p:cNvSpPr/>
            <p:nvPr/>
          </p:nvSpPr>
          <p:spPr>
            <a:xfrm>
              <a:off x="864" y="2530"/>
              <a:ext cx="384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465" name="Line 6"/>
            <p:cNvSpPr/>
            <p:nvPr/>
          </p:nvSpPr>
          <p:spPr>
            <a:xfrm>
              <a:off x="878" y="2544"/>
              <a:ext cx="0" cy="96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466" name="Line 7"/>
            <p:cNvSpPr/>
            <p:nvPr/>
          </p:nvSpPr>
          <p:spPr>
            <a:xfrm>
              <a:off x="864" y="3504"/>
              <a:ext cx="624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33512" name="Group 8"/>
          <p:cNvGrpSpPr/>
          <p:nvPr/>
        </p:nvGrpSpPr>
        <p:grpSpPr>
          <a:xfrm>
            <a:off x="4024313" y="2695575"/>
            <a:ext cx="1066800" cy="1524000"/>
            <a:chOff x="1612" y="2524"/>
            <a:chExt cx="672" cy="960"/>
          </a:xfrm>
        </p:grpSpPr>
        <p:sp>
          <p:nvSpPr>
            <p:cNvPr id="15461" name="Line 9"/>
            <p:cNvSpPr/>
            <p:nvPr/>
          </p:nvSpPr>
          <p:spPr>
            <a:xfrm>
              <a:off x="1612" y="3484"/>
              <a:ext cx="672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462" name="Line 10"/>
            <p:cNvSpPr/>
            <p:nvPr/>
          </p:nvSpPr>
          <p:spPr>
            <a:xfrm>
              <a:off x="1948" y="2524"/>
              <a:ext cx="336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463" name="Line 11"/>
            <p:cNvSpPr/>
            <p:nvPr/>
          </p:nvSpPr>
          <p:spPr>
            <a:xfrm>
              <a:off x="2270" y="2524"/>
              <a:ext cx="0" cy="96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33516" name="Group 12"/>
          <p:cNvGrpSpPr/>
          <p:nvPr/>
        </p:nvGrpSpPr>
        <p:grpSpPr>
          <a:xfrm>
            <a:off x="3490913" y="1736725"/>
            <a:ext cx="488950" cy="2092325"/>
            <a:chOff x="556" y="48"/>
            <a:chExt cx="308" cy="1318"/>
          </a:xfrm>
        </p:grpSpPr>
        <p:sp>
          <p:nvSpPr>
            <p:cNvPr id="15458" name="Text Box 13"/>
            <p:cNvSpPr txBox="1"/>
            <p:nvPr/>
          </p:nvSpPr>
          <p:spPr>
            <a:xfrm>
              <a:off x="556" y="48"/>
              <a:ext cx="28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sz="2800" dirty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59" name="Text Box 14"/>
            <p:cNvSpPr txBox="1"/>
            <p:nvPr/>
          </p:nvSpPr>
          <p:spPr>
            <a:xfrm>
              <a:off x="576" y="537"/>
              <a:ext cx="28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sz="2800" dirty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60" name="Text Box 15"/>
            <p:cNvSpPr txBox="1"/>
            <p:nvPr/>
          </p:nvSpPr>
          <p:spPr>
            <a:xfrm>
              <a:off x="576" y="1037"/>
              <a:ext cx="28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sz="2800" dirty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3520" name="Group 16"/>
          <p:cNvGrpSpPr/>
          <p:nvPr/>
        </p:nvGrpSpPr>
        <p:grpSpPr>
          <a:xfrm>
            <a:off x="4284663" y="1997075"/>
            <a:ext cx="152400" cy="1568450"/>
            <a:chOff x="1056" y="212"/>
            <a:chExt cx="96" cy="988"/>
          </a:xfrm>
        </p:grpSpPr>
        <p:sp>
          <p:nvSpPr>
            <p:cNvPr id="15455" name="Line 17"/>
            <p:cNvSpPr/>
            <p:nvPr/>
          </p:nvSpPr>
          <p:spPr>
            <a:xfrm>
              <a:off x="1056" y="212"/>
              <a:ext cx="96" cy="0"/>
            </a:xfrm>
            <a:prstGeom prst="line">
              <a:avLst/>
            </a:prstGeom>
            <a:ln w="57150" cap="flat" cmpd="sng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456" name="Line 18"/>
            <p:cNvSpPr/>
            <p:nvPr/>
          </p:nvSpPr>
          <p:spPr>
            <a:xfrm>
              <a:off x="1056" y="686"/>
              <a:ext cx="96" cy="0"/>
            </a:xfrm>
            <a:prstGeom prst="line">
              <a:avLst/>
            </a:prstGeom>
            <a:ln w="57150" cap="flat" cmpd="sng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457" name="Line 19"/>
            <p:cNvSpPr/>
            <p:nvPr/>
          </p:nvSpPr>
          <p:spPr>
            <a:xfrm>
              <a:off x="1056" y="1200"/>
              <a:ext cx="96" cy="0"/>
            </a:xfrm>
            <a:prstGeom prst="line">
              <a:avLst/>
            </a:prstGeom>
            <a:ln w="57150" cap="flat" cmpd="sng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533524" name="Rectangle 20"/>
          <p:cNvSpPr/>
          <p:nvPr/>
        </p:nvSpPr>
        <p:spPr>
          <a:xfrm>
            <a:off x="5992813" y="1889125"/>
            <a:ext cx="152400" cy="1828800"/>
          </a:xfrm>
          <a:prstGeom prst="rect">
            <a:avLst/>
          </a:prstGeom>
          <a:solidFill>
            <a:srgbClr val="777777"/>
          </a:solidFill>
          <a:ln w="9525">
            <a:noFill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3525" name="Rectangle 21"/>
          <p:cNvSpPr/>
          <p:nvPr/>
        </p:nvSpPr>
        <p:spPr>
          <a:xfrm>
            <a:off x="6983413" y="1889125"/>
            <a:ext cx="152400" cy="1828800"/>
          </a:xfrm>
          <a:prstGeom prst="rect">
            <a:avLst/>
          </a:prstGeom>
          <a:solidFill>
            <a:srgbClr val="777777"/>
          </a:solidFill>
          <a:ln w="9525">
            <a:noFill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3526" name="Group 22"/>
          <p:cNvGrpSpPr/>
          <p:nvPr/>
        </p:nvGrpSpPr>
        <p:grpSpPr>
          <a:xfrm>
            <a:off x="5383213" y="2705100"/>
            <a:ext cx="990600" cy="1546225"/>
            <a:chOff x="864" y="2530"/>
            <a:chExt cx="624" cy="974"/>
          </a:xfrm>
        </p:grpSpPr>
        <p:sp>
          <p:nvSpPr>
            <p:cNvPr id="15452" name="Line 23"/>
            <p:cNvSpPr/>
            <p:nvPr/>
          </p:nvSpPr>
          <p:spPr>
            <a:xfrm>
              <a:off x="864" y="2530"/>
              <a:ext cx="384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453" name="Line 24"/>
            <p:cNvSpPr/>
            <p:nvPr/>
          </p:nvSpPr>
          <p:spPr>
            <a:xfrm>
              <a:off x="878" y="2544"/>
              <a:ext cx="0" cy="96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454" name="Line 25"/>
            <p:cNvSpPr/>
            <p:nvPr/>
          </p:nvSpPr>
          <p:spPr>
            <a:xfrm>
              <a:off x="864" y="3504"/>
              <a:ext cx="624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533530" name="Rectangle 26"/>
          <p:cNvSpPr/>
          <p:nvPr/>
        </p:nvSpPr>
        <p:spPr>
          <a:xfrm>
            <a:off x="8616950" y="1816100"/>
            <a:ext cx="152400" cy="1828800"/>
          </a:xfrm>
          <a:prstGeom prst="rect">
            <a:avLst/>
          </a:prstGeom>
          <a:solidFill>
            <a:srgbClr val="777777"/>
          </a:solidFill>
          <a:ln w="9525">
            <a:noFill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3531" name="Rectangle 27"/>
          <p:cNvSpPr/>
          <p:nvPr/>
        </p:nvSpPr>
        <p:spPr>
          <a:xfrm>
            <a:off x="9607550" y="1816100"/>
            <a:ext cx="152400" cy="1828800"/>
          </a:xfrm>
          <a:prstGeom prst="rect">
            <a:avLst/>
          </a:prstGeom>
          <a:solidFill>
            <a:srgbClr val="777777"/>
          </a:solidFill>
          <a:ln w="9525">
            <a:noFill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3532" name="Group 28"/>
          <p:cNvGrpSpPr/>
          <p:nvPr/>
        </p:nvGrpSpPr>
        <p:grpSpPr>
          <a:xfrm>
            <a:off x="8018463" y="2628900"/>
            <a:ext cx="609600" cy="1546225"/>
            <a:chOff x="3408" y="610"/>
            <a:chExt cx="384" cy="974"/>
          </a:xfrm>
        </p:grpSpPr>
        <p:sp>
          <p:nvSpPr>
            <p:cNvPr id="15449" name="Line 29"/>
            <p:cNvSpPr/>
            <p:nvPr/>
          </p:nvSpPr>
          <p:spPr>
            <a:xfrm>
              <a:off x="3408" y="610"/>
              <a:ext cx="384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450" name="Line 30"/>
            <p:cNvSpPr/>
            <p:nvPr/>
          </p:nvSpPr>
          <p:spPr>
            <a:xfrm>
              <a:off x="3422" y="624"/>
              <a:ext cx="0" cy="96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451" name="Line 31"/>
            <p:cNvSpPr/>
            <p:nvPr/>
          </p:nvSpPr>
          <p:spPr>
            <a:xfrm>
              <a:off x="3408" y="1584"/>
              <a:ext cx="336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33536" name="Group 32"/>
          <p:cNvGrpSpPr/>
          <p:nvPr/>
        </p:nvGrpSpPr>
        <p:grpSpPr>
          <a:xfrm>
            <a:off x="8616950" y="1660525"/>
            <a:ext cx="469900" cy="2092325"/>
            <a:chOff x="2228" y="1488"/>
            <a:chExt cx="296" cy="1318"/>
          </a:xfrm>
        </p:grpSpPr>
        <p:sp>
          <p:nvSpPr>
            <p:cNvPr id="15441" name="Text Box 33"/>
            <p:cNvSpPr txBox="1"/>
            <p:nvPr/>
          </p:nvSpPr>
          <p:spPr>
            <a:xfrm>
              <a:off x="2236" y="1488"/>
              <a:ext cx="28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sz="2800" dirty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442" name="Group 34"/>
            <p:cNvGrpSpPr/>
            <p:nvPr/>
          </p:nvGrpSpPr>
          <p:grpSpPr>
            <a:xfrm>
              <a:off x="2228" y="1654"/>
              <a:ext cx="296" cy="1152"/>
              <a:chOff x="2228" y="1654"/>
              <a:chExt cx="296" cy="1152"/>
            </a:xfrm>
          </p:grpSpPr>
          <p:sp>
            <p:nvSpPr>
              <p:cNvPr id="15443" name="Text Box 35"/>
              <p:cNvSpPr txBox="1"/>
              <p:nvPr/>
            </p:nvSpPr>
            <p:spPr>
              <a:xfrm>
                <a:off x="2236" y="1981"/>
                <a:ext cx="288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sz="2800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sz="2800" dirty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44" name="Text Box 36"/>
              <p:cNvSpPr txBox="1"/>
              <p:nvPr/>
            </p:nvSpPr>
            <p:spPr>
              <a:xfrm>
                <a:off x="2236" y="1814"/>
                <a:ext cx="288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sz="2800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sz="2800" dirty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45" name="Text Box 37"/>
              <p:cNvSpPr txBox="1"/>
              <p:nvPr/>
            </p:nvSpPr>
            <p:spPr>
              <a:xfrm>
                <a:off x="2228" y="2477"/>
                <a:ext cx="288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sz="2800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sz="2800" dirty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46" name="Text Box 38"/>
              <p:cNvSpPr txBox="1"/>
              <p:nvPr/>
            </p:nvSpPr>
            <p:spPr>
              <a:xfrm>
                <a:off x="2236" y="2141"/>
                <a:ext cx="288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sz="2800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sz="2800" dirty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47" name="Text Box 39"/>
              <p:cNvSpPr txBox="1"/>
              <p:nvPr/>
            </p:nvSpPr>
            <p:spPr>
              <a:xfrm>
                <a:off x="2228" y="2310"/>
                <a:ext cx="288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sz="2800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sz="2800" dirty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48" name="Text Box 40"/>
              <p:cNvSpPr txBox="1"/>
              <p:nvPr/>
            </p:nvSpPr>
            <p:spPr>
              <a:xfrm>
                <a:off x="2236" y="1654"/>
                <a:ext cx="288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sz="2800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sz="2800" dirty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33545" name="Group 41"/>
          <p:cNvGrpSpPr/>
          <p:nvPr/>
        </p:nvGrpSpPr>
        <p:grpSpPr>
          <a:xfrm>
            <a:off x="9466263" y="1920875"/>
            <a:ext cx="152400" cy="1568450"/>
            <a:chOff x="2928" y="1652"/>
            <a:chExt cx="96" cy="988"/>
          </a:xfrm>
        </p:grpSpPr>
        <p:sp>
          <p:nvSpPr>
            <p:cNvPr id="15434" name="Line 42"/>
            <p:cNvSpPr/>
            <p:nvPr/>
          </p:nvSpPr>
          <p:spPr>
            <a:xfrm>
              <a:off x="2928" y="1652"/>
              <a:ext cx="96" cy="0"/>
            </a:xfrm>
            <a:prstGeom prst="line">
              <a:avLst/>
            </a:prstGeom>
            <a:ln w="57150" cap="flat" cmpd="sng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435" name="Line 43"/>
            <p:cNvSpPr/>
            <p:nvPr/>
          </p:nvSpPr>
          <p:spPr>
            <a:xfrm>
              <a:off x="2928" y="1824"/>
              <a:ext cx="96" cy="0"/>
            </a:xfrm>
            <a:prstGeom prst="line">
              <a:avLst/>
            </a:prstGeom>
            <a:ln w="57150" cap="flat" cmpd="sng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436" name="Line 44"/>
            <p:cNvSpPr/>
            <p:nvPr/>
          </p:nvSpPr>
          <p:spPr>
            <a:xfrm>
              <a:off x="2928" y="1982"/>
              <a:ext cx="96" cy="0"/>
            </a:xfrm>
            <a:prstGeom prst="line">
              <a:avLst/>
            </a:prstGeom>
            <a:ln w="57150" cap="flat" cmpd="sng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437" name="Line 45"/>
            <p:cNvSpPr/>
            <p:nvPr/>
          </p:nvSpPr>
          <p:spPr>
            <a:xfrm>
              <a:off x="2928" y="2140"/>
              <a:ext cx="96" cy="0"/>
            </a:xfrm>
            <a:prstGeom prst="line">
              <a:avLst/>
            </a:prstGeom>
            <a:ln w="57150" cap="flat" cmpd="sng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438" name="Line 46"/>
            <p:cNvSpPr/>
            <p:nvPr/>
          </p:nvSpPr>
          <p:spPr>
            <a:xfrm>
              <a:off x="2928" y="2290"/>
              <a:ext cx="96" cy="0"/>
            </a:xfrm>
            <a:prstGeom prst="line">
              <a:avLst/>
            </a:prstGeom>
            <a:ln w="57150" cap="flat" cmpd="sng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439" name="Line 47"/>
            <p:cNvSpPr/>
            <p:nvPr/>
          </p:nvSpPr>
          <p:spPr>
            <a:xfrm>
              <a:off x="2928" y="2462"/>
              <a:ext cx="96" cy="0"/>
            </a:xfrm>
            <a:prstGeom prst="line">
              <a:avLst/>
            </a:prstGeom>
            <a:ln w="57150" cap="flat" cmpd="sng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440" name="Line 48"/>
            <p:cNvSpPr/>
            <p:nvPr/>
          </p:nvSpPr>
          <p:spPr>
            <a:xfrm>
              <a:off x="2928" y="2640"/>
              <a:ext cx="96" cy="0"/>
            </a:xfrm>
            <a:prstGeom prst="line">
              <a:avLst/>
            </a:prstGeom>
            <a:ln w="57150" cap="flat" cmpd="sng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33553" name="Group 49"/>
          <p:cNvGrpSpPr/>
          <p:nvPr/>
        </p:nvGrpSpPr>
        <p:grpSpPr>
          <a:xfrm>
            <a:off x="6096000" y="1660525"/>
            <a:ext cx="457200" cy="2212975"/>
            <a:chOff x="2160" y="0"/>
            <a:chExt cx="288" cy="1394"/>
          </a:xfrm>
        </p:grpSpPr>
        <p:sp>
          <p:nvSpPr>
            <p:cNvPr id="15426" name="Text Box 50"/>
            <p:cNvSpPr txBox="1"/>
            <p:nvPr/>
          </p:nvSpPr>
          <p:spPr>
            <a:xfrm>
              <a:off x="2160" y="1065"/>
              <a:ext cx="28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sz="2800" dirty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427" name="Group 51"/>
            <p:cNvGrpSpPr/>
            <p:nvPr/>
          </p:nvGrpSpPr>
          <p:grpSpPr>
            <a:xfrm>
              <a:off x="2160" y="0"/>
              <a:ext cx="288" cy="1154"/>
              <a:chOff x="2160" y="48"/>
              <a:chExt cx="288" cy="1154"/>
            </a:xfrm>
          </p:grpSpPr>
          <p:grpSp>
            <p:nvGrpSpPr>
              <p:cNvPr id="15428" name="Group 52"/>
              <p:cNvGrpSpPr/>
              <p:nvPr/>
            </p:nvGrpSpPr>
            <p:grpSpPr>
              <a:xfrm>
                <a:off x="2160" y="48"/>
                <a:ext cx="288" cy="1154"/>
                <a:chOff x="2160" y="48"/>
                <a:chExt cx="288" cy="1154"/>
              </a:xfrm>
            </p:grpSpPr>
            <p:sp>
              <p:nvSpPr>
                <p:cNvPr id="15430" name="Text Box 53"/>
                <p:cNvSpPr txBox="1"/>
                <p:nvPr/>
              </p:nvSpPr>
              <p:spPr>
                <a:xfrm>
                  <a:off x="2160" y="48"/>
                  <a:ext cx="288" cy="32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sz="2800" dirty="0">
                      <a:solidFill>
                        <a:srgbClr val="FF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</a:t>
                  </a:r>
                  <a:endParaRPr sz="2800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431" name="Text Box 54"/>
                <p:cNvSpPr txBox="1"/>
                <p:nvPr/>
              </p:nvSpPr>
              <p:spPr>
                <a:xfrm>
                  <a:off x="2160" y="681"/>
                  <a:ext cx="288" cy="32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sz="2800" dirty="0">
                      <a:solidFill>
                        <a:srgbClr val="FF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</a:t>
                  </a:r>
                  <a:endParaRPr sz="2800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432" name="Text Box 55"/>
                <p:cNvSpPr txBox="1"/>
                <p:nvPr/>
              </p:nvSpPr>
              <p:spPr>
                <a:xfrm>
                  <a:off x="2160" y="873"/>
                  <a:ext cx="288" cy="32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sz="2800" dirty="0">
                      <a:solidFill>
                        <a:srgbClr val="FF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</a:t>
                  </a:r>
                  <a:endParaRPr sz="2800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433" name="Text Box 56"/>
                <p:cNvSpPr txBox="1"/>
                <p:nvPr/>
              </p:nvSpPr>
              <p:spPr>
                <a:xfrm>
                  <a:off x="2160" y="441"/>
                  <a:ext cx="288" cy="32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sz="2800" dirty="0">
                      <a:solidFill>
                        <a:srgbClr val="FF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</a:t>
                  </a:r>
                  <a:endParaRPr sz="2800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5429" name="Text Box 57"/>
              <p:cNvSpPr txBox="1"/>
              <p:nvPr/>
            </p:nvSpPr>
            <p:spPr>
              <a:xfrm>
                <a:off x="2160" y="249"/>
                <a:ext cx="288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sz="2800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sz="2800" dirty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33562" name="Group 58"/>
          <p:cNvGrpSpPr/>
          <p:nvPr/>
        </p:nvGrpSpPr>
        <p:grpSpPr>
          <a:xfrm>
            <a:off x="6808788" y="1974850"/>
            <a:ext cx="174625" cy="1622425"/>
            <a:chOff x="2646" y="198"/>
            <a:chExt cx="110" cy="1022"/>
          </a:xfrm>
        </p:grpSpPr>
        <p:sp>
          <p:nvSpPr>
            <p:cNvPr id="15420" name="Line 59"/>
            <p:cNvSpPr/>
            <p:nvPr/>
          </p:nvSpPr>
          <p:spPr>
            <a:xfrm>
              <a:off x="2660" y="198"/>
              <a:ext cx="96" cy="0"/>
            </a:xfrm>
            <a:prstGeom prst="line">
              <a:avLst/>
            </a:prstGeom>
            <a:ln w="57150" cap="flat" cmpd="sng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421" name="Line 60"/>
            <p:cNvSpPr/>
            <p:nvPr/>
          </p:nvSpPr>
          <p:spPr>
            <a:xfrm>
              <a:off x="2646" y="384"/>
              <a:ext cx="96" cy="0"/>
            </a:xfrm>
            <a:prstGeom prst="line">
              <a:avLst/>
            </a:prstGeom>
            <a:ln w="57150" cap="flat" cmpd="sng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422" name="Line 61"/>
            <p:cNvSpPr/>
            <p:nvPr/>
          </p:nvSpPr>
          <p:spPr>
            <a:xfrm>
              <a:off x="2646" y="808"/>
              <a:ext cx="96" cy="0"/>
            </a:xfrm>
            <a:prstGeom prst="line">
              <a:avLst/>
            </a:prstGeom>
            <a:ln w="57150" cap="flat" cmpd="sng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423" name="Line 62"/>
            <p:cNvSpPr/>
            <p:nvPr/>
          </p:nvSpPr>
          <p:spPr>
            <a:xfrm>
              <a:off x="2660" y="1220"/>
              <a:ext cx="96" cy="0"/>
            </a:xfrm>
            <a:prstGeom prst="line">
              <a:avLst/>
            </a:prstGeom>
            <a:ln w="57150" cap="flat" cmpd="sng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424" name="Line 63"/>
            <p:cNvSpPr/>
            <p:nvPr/>
          </p:nvSpPr>
          <p:spPr>
            <a:xfrm>
              <a:off x="2654" y="596"/>
              <a:ext cx="96" cy="0"/>
            </a:xfrm>
            <a:prstGeom prst="line">
              <a:avLst/>
            </a:prstGeom>
            <a:ln w="57150" cap="flat" cmpd="sng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425" name="Line 64"/>
            <p:cNvSpPr/>
            <p:nvPr/>
          </p:nvSpPr>
          <p:spPr>
            <a:xfrm>
              <a:off x="2654" y="1014"/>
              <a:ext cx="96" cy="0"/>
            </a:xfrm>
            <a:prstGeom prst="line">
              <a:avLst/>
            </a:prstGeom>
            <a:ln w="57150" cap="flat" cmpd="sng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33569" name="Group 65"/>
          <p:cNvGrpSpPr/>
          <p:nvPr/>
        </p:nvGrpSpPr>
        <p:grpSpPr>
          <a:xfrm>
            <a:off x="6875463" y="2695575"/>
            <a:ext cx="762000" cy="1597025"/>
            <a:chOff x="2688" y="652"/>
            <a:chExt cx="480" cy="960"/>
          </a:xfrm>
        </p:grpSpPr>
        <p:sp>
          <p:nvSpPr>
            <p:cNvPr id="15417" name="Line 66"/>
            <p:cNvSpPr/>
            <p:nvPr/>
          </p:nvSpPr>
          <p:spPr>
            <a:xfrm>
              <a:off x="2832" y="652"/>
              <a:ext cx="336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418" name="Line 67"/>
            <p:cNvSpPr/>
            <p:nvPr/>
          </p:nvSpPr>
          <p:spPr>
            <a:xfrm>
              <a:off x="3154" y="652"/>
              <a:ext cx="0" cy="96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419" name="Line 68"/>
            <p:cNvSpPr/>
            <p:nvPr/>
          </p:nvSpPr>
          <p:spPr>
            <a:xfrm>
              <a:off x="2688" y="1598"/>
              <a:ext cx="48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33573" name="Group 69"/>
          <p:cNvGrpSpPr/>
          <p:nvPr/>
        </p:nvGrpSpPr>
        <p:grpSpPr>
          <a:xfrm>
            <a:off x="9412288" y="2619375"/>
            <a:ext cx="860425" cy="1533525"/>
            <a:chOff x="4286" y="604"/>
            <a:chExt cx="542" cy="966"/>
          </a:xfrm>
        </p:grpSpPr>
        <p:sp>
          <p:nvSpPr>
            <p:cNvPr id="15414" name="Line 70"/>
            <p:cNvSpPr/>
            <p:nvPr/>
          </p:nvSpPr>
          <p:spPr>
            <a:xfrm>
              <a:off x="4492" y="604"/>
              <a:ext cx="336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415" name="Line 71"/>
            <p:cNvSpPr/>
            <p:nvPr/>
          </p:nvSpPr>
          <p:spPr>
            <a:xfrm>
              <a:off x="4814" y="604"/>
              <a:ext cx="0" cy="96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416" name="Line 72"/>
            <p:cNvSpPr/>
            <p:nvPr/>
          </p:nvSpPr>
          <p:spPr>
            <a:xfrm>
              <a:off x="4286" y="1570"/>
              <a:ext cx="52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33577" name="Group 73"/>
          <p:cNvGrpSpPr/>
          <p:nvPr/>
        </p:nvGrpSpPr>
        <p:grpSpPr>
          <a:xfrm>
            <a:off x="3522663" y="3879850"/>
            <a:ext cx="1295400" cy="1122363"/>
            <a:chOff x="576" y="1398"/>
            <a:chExt cx="816" cy="707"/>
          </a:xfrm>
        </p:grpSpPr>
        <p:grpSp>
          <p:nvGrpSpPr>
            <p:cNvPr id="15410" name="Group 74"/>
            <p:cNvGrpSpPr/>
            <p:nvPr/>
          </p:nvGrpSpPr>
          <p:grpSpPr>
            <a:xfrm>
              <a:off x="768" y="1398"/>
              <a:ext cx="110" cy="432"/>
              <a:chOff x="1488" y="3264"/>
              <a:chExt cx="110" cy="432"/>
            </a:xfrm>
          </p:grpSpPr>
          <p:sp>
            <p:nvSpPr>
              <p:cNvPr id="15412" name="Line 75"/>
              <p:cNvSpPr/>
              <p:nvPr/>
            </p:nvSpPr>
            <p:spPr>
              <a:xfrm>
                <a:off x="1488" y="3264"/>
                <a:ext cx="0" cy="432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13" name="Line 76"/>
              <p:cNvSpPr/>
              <p:nvPr/>
            </p:nvSpPr>
            <p:spPr>
              <a:xfrm>
                <a:off x="1598" y="3408"/>
                <a:ext cx="0" cy="144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5411" name="Text Box 77"/>
            <p:cNvSpPr txBox="1"/>
            <p:nvPr/>
          </p:nvSpPr>
          <p:spPr>
            <a:xfrm>
              <a:off x="576" y="1776"/>
              <a:ext cx="81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sz="2800" b="1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sz="2800" b="1" baseline="-250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sz="28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3582" name="Group 78"/>
          <p:cNvGrpSpPr/>
          <p:nvPr/>
        </p:nvGrpSpPr>
        <p:grpSpPr>
          <a:xfrm>
            <a:off x="5656263" y="3956050"/>
            <a:ext cx="1905000" cy="1131888"/>
            <a:chOff x="1920" y="1392"/>
            <a:chExt cx="1200" cy="713"/>
          </a:xfrm>
        </p:grpSpPr>
        <p:grpSp>
          <p:nvGrpSpPr>
            <p:cNvPr id="15403" name="Group 79"/>
            <p:cNvGrpSpPr/>
            <p:nvPr/>
          </p:nvGrpSpPr>
          <p:grpSpPr>
            <a:xfrm>
              <a:off x="2372" y="1392"/>
              <a:ext cx="322" cy="438"/>
              <a:chOff x="2372" y="1392"/>
              <a:chExt cx="322" cy="438"/>
            </a:xfrm>
          </p:grpSpPr>
          <p:sp>
            <p:nvSpPr>
              <p:cNvPr id="15405" name="Line 80"/>
              <p:cNvSpPr/>
              <p:nvPr/>
            </p:nvSpPr>
            <p:spPr>
              <a:xfrm>
                <a:off x="2372" y="1398"/>
                <a:ext cx="0" cy="432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06" name="Line 81"/>
              <p:cNvSpPr/>
              <p:nvPr/>
            </p:nvSpPr>
            <p:spPr>
              <a:xfrm>
                <a:off x="2592" y="1392"/>
                <a:ext cx="0" cy="432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15407" name="Group 82"/>
              <p:cNvGrpSpPr/>
              <p:nvPr/>
            </p:nvGrpSpPr>
            <p:grpSpPr>
              <a:xfrm>
                <a:off x="2482" y="1508"/>
                <a:ext cx="212" cy="178"/>
                <a:chOff x="2482" y="1508"/>
                <a:chExt cx="212" cy="178"/>
              </a:xfrm>
            </p:grpSpPr>
            <p:sp>
              <p:nvSpPr>
                <p:cNvPr id="15408" name="Line 83"/>
                <p:cNvSpPr/>
                <p:nvPr/>
              </p:nvSpPr>
              <p:spPr>
                <a:xfrm>
                  <a:off x="2482" y="1542"/>
                  <a:ext cx="0" cy="144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5409" name="Line 84"/>
                <p:cNvSpPr/>
                <p:nvPr/>
              </p:nvSpPr>
              <p:spPr>
                <a:xfrm>
                  <a:off x="2694" y="1508"/>
                  <a:ext cx="0" cy="144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15404" name="Text Box 85"/>
            <p:cNvSpPr txBox="1"/>
            <p:nvPr/>
          </p:nvSpPr>
          <p:spPr>
            <a:xfrm>
              <a:off x="1920" y="1776"/>
              <a:ext cx="120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sz="2800" b="1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sz="2800" b="1" baseline="-250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sz="2800" b="1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2 U</a:t>
              </a:r>
              <a:r>
                <a:rPr sz="2800" b="1" baseline="-250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sz="28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3590" name="Group 86"/>
          <p:cNvGrpSpPr/>
          <p:nvPr/>
        </p:nvGrpSpPr>
        <p:grpSpPr>
          <a:xfrm>
            <a:off x="8247063" y="3740150"/>
            <a:ext cx="1905000" cy="1185863"/>
            <a:chOff x="3552" y="1310"/>
            <a:chExt cx="1200" cy="747"/>
          </a:xfrm>
        </p:grpSpPr>
        <p:grpSp>
          <p:nvGrpSpPr>
            <p:cNvPr id="15394" name="Group 87"/>
            <p:cNvGrpSpPr/>
            <p:nvPr/>
          </p:nvGrpSpPr>
          <p:grpSpPr>
            <a:xfrm>
              <a:off x="3744" y="1310"/>
              <a:ext cx="522" cy="500"/>
              <a:chOff x="3744" y="1310"/>
              <a:chExt cx="522" cy="500"/>
            </a:xfrm>
          </p:grpSpPr>
          <p:grpSp>
            <p:nvGrpSpPr>
              <p:cNvPr id="15396" name="Group 88"/>
              <p:cNvGrpSpPr/>
              <p:nvPr/>
            </p:nvGrpSpPr>
            <p:grpSpPr>
              <a:xfrm>
                <a:off x="3744" y="1378"/>
                <a:ext cx="110" cy="432"/>
                <a:chOff x="1488" y="3264"/>
                <a:chExt cx="110" cy="432"/>
              </a:xfrm>
            </p:grpSpPr>
            <p:sp>
              <p:nvSpPr>
                <p:cNvPr id="15401" name="Line 89"/>
                <p:cNvSpPr/>
                <p:nvPr/>
              </p:nvSpPr>
              <p:spPr>
                <a:xfrm>
                  <a:off x="1488" y="3264"/>
                  <a:ext cx="0" cy="432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5402" name="Line 90"/>
                <p:cNvSpPr/>
                <p:nvPr/>
              </p:nvSpPr>
              <p:spPr>
                <a:xfrm>
                  <a:off x="1598" y="3408"/>
                  <a:ext cx="0" cy="144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5397" name="Group 91"/>
              <p:cNvGrpSpPr/>
              <p:nvPr/>
            </p:nvGrpSpPr>
            <p:grpSpPr>
              <a:xfrm>
                <a:off x="4156" y="1364"/>
                <a:ext cx="110" cy="432"/>
                <a:chOff x="3936" y="1378"/>
                <a:chExt cx="110" cy="432"/>
              </a:xfrm>
            </p:grpSpPr>
            <p:sp>
              <p:nvSpPr>
                <p:cNvPr id="15399" name="Line 92"/>
                <p:cNvSpPr/>
                <p:nvPr/>
              </p:nvSpPr>
              <p:spPr>
                <a:xfrm>
                  <a:off x="3936" y="1378"/>
                  <a:ext cx="0" cy="432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5400" name="Line 93"/>
                <p:cNvSpPr/>
                <p:nvPr/>
              </p:nvSpPr>
              <p:spPr>
                <a:xfrm>
                  <a:off x="4046" y="1522"/>
                  <a:ext cx="0" cy="144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5398" name="Text Box 94"/>
              <p:cNvSpPr txBox="1"/>
              <p:nvPr/>
            </p:nvSpPr>
            <p:spPr>
              <a:xfrm>
                <a:off x="3860" y="1310"/>
                <a:ext cx="240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395" name="Text Box 95"/>
            <p:cNvSpPr txBox="1"/>
            <p:nvPr/>
          </p:nvSpPr>
          <p:spPr>
            <a:xfrm>
              <a:off x="3552" y="1728"/>
              <a:ext cx="120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sz="2800" b="1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sz="2800" b="1" baseline="-250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sz="2800" b="1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n U</a:t>
              </a:r>
              <a:r>
                <a:rPr sz="2800" b="1" baseline="-250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sz="28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33600" name="Text Box 96"/>
          <p:cNvSpPr txBox="1"/>
          <p:nvPr/>
        </p:nvSpPr>
        <p:spPr>
          <a:xfrm>
            <a:off x="3675063" y="4797425"/>
            <a:ext cx="990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sz="2800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3601" name="Text Box 97"/>
          <p:cNvSpPr txBox="1"/>
          <p:nvPr/>
        </p:nvSpPr>
        <p:spPr>
          <a:xfrm>
            <a:off x="5884863" y="4926013"/>
            <a:ext cx="1600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sz="2800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 Q</a:t>
            </a:r>
            <a:r>
              <a:rPr sz="2800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3602" name="Text Box 98"/>
          <p:cNvSpPr txBox="1"/>
          <p:nvPr/>
        </p:nvSpPr>
        <p:spPr>
          <a:xfrm>
            <a:off x="8475663" y="4797425"/>
            <a:ext cx="1524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sz="2800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n Q</a:t>
            </a:r>
            <a:r>
              <a:rPr sz="2800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3603" name="Text Box 99"/>
          <p:cNvSpPr txBox="1"/>
          <p:nvPr/>
        </p:nvSpPr>
        <p:spPr>
          <a:xfrm>
            <a:off x="2566988" y="5635625"/>
            <a:ext cx="3124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nhận xét các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87" name="Rectangle 100"/>
          <p:cNvSpPr/>
          <p:nvPr/>
        </p:nvSpPr>
        <p:spPr>
          <a:xfrm>
            <a:off x="1524000" y="2913381"/>
            <a:ext cx="3098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33605" name="Object 101"/>
          <p:cNvGraphicFramePr>
            <a:graphicFrameLocks noChangeAspect="1"/>
          </p:cNvGraphicFramePr>
          <p:nvPr/>
        </p:nvGraphicFramePr>
        <p:xfrm>
          <a:off x="5591175" y="5516563"/>
          <a:ext cx="1425575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812165" imgH="431800" progId="Equation.DSMT4">
                  <p:embed/>
                </p:oleObj>
              </mc:Choice>
              <mc:Fallback>
                <p:oleObj name="" r:id="rId1" imgW="812165" imgH="431800" progId="Equation.DSMT4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91175" y="5516563"/>
                        <a:ext cx="1425575" cy="76041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3606" name="Object 102"/>
          <p:cNvGraphicFramePr>
            <a:graphicFrameLocks noChangeAspect="1"/>
          </p:cNvGraphicFramePr>
          <p:nvPr>
            <p:ph/>
          </p:nvPr>
        </p:nvGraphicFramePr>
        <p:xfrm>
          <a:off x="7967663" y="5538788"/>
          <a:ext cx="1728787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3" imgW="964565" imgH="431800" progId="Equation.3">
                  <p:embed/>
                </p:oleObj>
              </mc:Choice>
              <mc:Fallback>
                <p:oleObj name="" r:id="rId3" imgW="964565" imgH="431800" progId="Equation.3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7967663" y="5538788"/>
                        <a:ext cx="1728787" cy="773112"/>
                      </a:xfrm>
                      <a:prstGeom prst="rect">
                        <a:avLst/>
                      </a:prstGeom>
                      <a:solidFill>
                        <a:schemeClr val="accent1">
                          <a:alpha val="100000"/>
                        </a:schemeClr>
                      </a:solidFill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3608" name="Line 104"/>
          <p:cNvSpPr/>
          <p:nvPr/>
        </p:nvSpPr>
        <p:spPr>
          <a:xfrm>
            <a:off x="7032625" y="5876925"/>
            <a:ext cx="914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33609" name="Text Box 105"/>
          <p:cNvSpPr txBox="1"/>
          <p:nvPr/>
        </p:nvSpPr>
        <p:spPr>
          <a:xfrm>
            <a:off x="5016500" y="6329363"/>
            <a:ext cx="3505200" cy="52197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dung của tụ điện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3610" name="Text Box 106"/>
          <p:cNvSpPr txBox="1"/>
          <p:nvPr/>
        </p:nvSpPr>
        <p:spPr>
          <a:xfrm>
            <a:off x="3151505" y="692150"/>
            <a:ext cx="752284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dung của tụ điện là</a:t>
            </a:r>
            <a:r>
              <a:rPr sz="40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  <a:endParaRPr sz="40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3611" name="Line 107"/>
          <p:cNvSpPr/>
          <p:nvPr/>
        </p:nvSpPr>
        <p:spPr>
          <a:xfrm>
            <a:off x="4079875" y="6597650"/>
            <a:ext cx="720725" cy="0"/>
          </a:xfrm>
          <a:prstGeom prst="line">
            <a:avLst/>
          </a:prstGeom>
          <a:ln w="1905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ransition spd="slow"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3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3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533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533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3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3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53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3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3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36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3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53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53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5335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5335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2000"/>
                                        <p:tgtEl>
                                          <p:spTgt spid="53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53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53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53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3" dur="2000"/>
                                        <p:tgtEl>
                                          <p:spTgt spid="533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6" dur="2000"/>
                                        <p:tgtEl>
                                          <p:spTgt spid="533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5335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5335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53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53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533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53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533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533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500"/>
                                        <p:tgtEl>
                                          <p:spTgt spid="53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53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53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53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2000"/>
                                        <p:tgtEl>
                                          <p:spTgt spid="53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06" grpId="0" bldLvl="0" animBg="1"/>
      <p:bldP spid="533507" grpId="0" bldLvl="0" animBg="1"/>
      <p:bldP spid="533524" grpId="0" bldLvl="0" animBg="1"/>
      <p:bldP spid="533525" grpId="0" bldLvl="0" animBg="1"/>
      <p:bldP spid="533530" grpId="0" bldLvl="0" animBg="1"/>
      <p:bldP spid="533531" grpId="0" bldLvl="0" animBg="1"/>
      <p:bldP spid="533600" grpId="0"/>
      <p:bldP spid="533601" grpId="0"/>
      <p:bldP spid="533602" grpId="0"/>
      <p:bldP spid="533603" grpId="0"/>
      <p:bldP spid="533609" grpId="0" bldLvl="0" animBg="1"/>
      <p:bldP spid="5336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8565" name="Rectangle 5"/>
          <p:cNvSpPr/>
          <p:nvPr/>
        </p:nvSpPr>
        <p:spPr>
          <a:xfrm>
            <a:off x="2640013" y="1811338"/>
            <a:ext cx="6202362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dung của tụ điện</a:t>
            </a: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Định nghĩa: </a:t>
            </a:r>
            <a:endParaRPr sz="36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Text Box 11"/>
          <p:cNvSpPr txBox="1"/>
          <p:nvPr/>
        </p:nvSpPr>
        <p:spPr>
          <a:xfrm>
            <a:off x="3916363" y="4999038"/>
            <a:ext cx="3098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8572" name="Rectangle 12"/>
          <p:cNvSpPr/>
          <p:nvPr/>
        </p:nvSpPr>
        <p:spPr>
          <a:xfrm>
            <a:off x="2640013" y="5135563"/>
            <a:ext cx="8027987" cy="4914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sz="2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9" name="Rectangle 1"/>
          <p:cNvSpPr/>
          <p:nvPr/>
        </p:nvSpPr>
        <p:spPr>
          <a:xfrm>
            <a:off x="3473450" y="765175"/>
            <a:ext cx="6233795" cy="647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algn="ctr"/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 điện dung của tụ điện</a:t>
            </a:r>
            <a:endParaRPr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29205" y="2997200"/>
            <a:ext cx="804926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Điện dung của tụ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đại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lượng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ặc trưng cho </a:t>
            </a:r>
            <a:r>
              <a:rPr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khả năng tích </a:t>
            </a:r>
            <a:r>
              <a:rPr lang="en-US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tụ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iện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ệu điện thế nhất định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5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78565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78565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8565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78565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8565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78565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8565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5">
                                            <p:txEl>
                                              <p:charRg st="31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5">
                                            <p:txEl>
                                              <p:charRg st="31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5">
                                            <p:txEl>
                                              <p:charRg st="31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78565">
                                            <p:txEl>
                                              <p:charRg st="31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78565">
                                            <p:txEl>
                                              <p:charRg st="31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5">
                                            <p:txEl>
                                              <p:charRg st="31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5">
                                            <p:txEl>
                                              <p:charRg st="31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78565">
                                            <p:txEl>
                                              <p:charRg st="31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5">
                                            <p:txEl>
                                              <p:charRg st="31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7857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857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857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Cactus">
  <a:themeElements>
    <a:clrScheme name="Cactus 4">
      <a:dk1>
        <a:srgbClr val="000000"/>
      </a:dk1>
      <a:lt1>
        <a:srgbClr val="FFFFFF"/>
      </a:lt1>
      <a:dk2>
        <a:srgbClr val="000000"/>
      </a:dk2>
      <a:lt2>
        <a:srgbClr val="006600"/>
      </a:lt2>
      <a:accent1>
        <a:srgbClr val="D8EBB3"/>
      </a:accent1>
      <a:accent2>
        <a:srgbClr val="CCCC00"/>
      </a:accent2>
      <a:accent3>
        <a:srgbClr val="FFFFFF"/>
      </a:accent3>
      <a:accent4>
        <a:srgbClr val="000000"/>
      </a:accent4>
      <a:accent5>
        <a:srgbClr val="E9F3D6"/>
      </a:accent5>
      <a:accent6>
        <a:srgbClr val="B9B900"/>
      </a:accent6>
      <a:hlink>
        <a:srgbClr val="FFBE7D"/>
      </a:hlink>
      <a:folHlink>
        <a:srgbClr val="B2B2B2"/>
      </a:folHlink>
    </a:clrScheme>
    <a:fontScheme name="Cactus">
      <a:majorFont>
        <a:latin typeface="Arial Unicode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Cactus 1">
        <a:dk1>
          <a:srgbClr val="FF9900"/>
        </a:dk1>
        <a:lt1>
          <a:srgbClr val="FFFFCC"/>
        </a:lt1>
        <a:dk2>
          <a:srgbClr val="000000"/>
        </a:dk2>
        <a:lt2>
          <a:srgbClr val="FFCC00"/>
        </a:lt2>
        <a:accent1>
          <a:srgbClr val="6B6253"/>
        </a:accent1>
        <a:accent2>
          <a:srgbClr val="72543E"/>
        </a:accent2>
        <a:accent3>
          <a:srgbClr val="AAAAAA"/>
        </a:accent3>
        <a:accent4>
          <a:srgbClr val="DADAAE"/>
        </a:accent4>
        <a:accent5>
          <a:srgbClr val="BAB7B3"/>
        </a:accent5>
        <a:accent6>
          <a:srgbClr val="674B37"/>
        </a:accent6>
        <a:hlink>
          <a:srgbClr val="DA988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tus 2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5EBC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9F3DD"/>
        </a:accent5>
        <a:accent6>
          <a:srgbClr val="E7B900"/>
        </a:accent6>
        <a:hlink>
          <a:srgbClr val="D4876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3">
        <a:dk1>
          <a:srgbClr val="000000"/>
        </a:dk1>
        <a:lt1>
          <a:srgbClr val="FFFFFF"/>
        </a:lt1>
        <a:dk2>
          <a:srgbClr val="000000"/>
        </a:dk2>
        <a:lt2>
          <a:srgbClr val="292929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4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D8EBB3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9F3D6"/>
        </a:accent5>
        <a:accent6>
          <a:srgbClr val="B9B900"/>
        </a:accent6>
        <a:hlink>
          <a:srgbClr val="FFBE7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5">
        <a:dk1>
          <a:srgbClr val="000000"/>
        </a:dk1>
        <a:lt1>
          <a:srgbClr val="E5D3B3"/>
        </a:lt1>
        <a:dk2>
          <a:srgbClr val="800000"/>
        </a:dk2>
        <a:lt2>
          <a:srgbClr val="009900"/>
        </a:lt2>
        <a:accent1>
          <a:srgbClr val="D5B095"/>
        </a:accent1>
        <a:accent2>
          <a:srgbClr val="E28666"/>
        </a:accent2>
        <a:accent3>
          <a:srgbClr val="F0E6D6"/>
        </a:accent3>
        <a:accent4>
          <a:srgbClr val="000000"/>
        </a:accent4>
        <a:accent5>
          <a:srgbClr val="E7D4C8"/>
        </a:accent5>
        <a:accent6>
          <a:srgbClr val="CD795C"/>
        </a:accent6>
        <a:hlink>
          <a:srgbClr val="B7573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6">
        <a:dk1>
          <a:srgbClr val="99CC00"/>
        </a:dk1>
        <a:lt1>
          <a:srgbClr val="FFFFFF"/>
        </a:lt1>
        <a:dk2>
          <a:srgbClr val="51399D"/>
        </a:dk2>
        <a:lt2>
          <a:srgbClr val="FFFFCC"/>
        </a:lt2>
        <a:accent1>
          <a:srgbClr val="877CAA"/>
        </a:accent1>
        <a:accent2>
          <a:srgbClr val="000058"/>
        </a:accent2>
        <a:accent3>
          <a:srgbClr val="B3AECC"/>
        </a:accent3>
        <a:accent4>
          <a:srgbClr val="DADADA"/>
        </a:accent4>
        <a:accent5>
          <a:srgbClr val="C3BFD2"/>
        </a:accent5>
        <a:accent6>
          <a:srgbClr val="00004F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actus">
  <a:themeElements>
    <a:clrScheme name="1_Cactus 5">
      <a:dk1>
        <a:srgbClr val="000000"/>
      </a:dk1>
      <a:lt1>
        <a:srgbClr val="E5D3B3"/>
      </a:lt1>
      <a:dk2>
        <a:srgbClr val="800000"/>
      </a:dk2>
      <a:lt2>
        <a:srgbClr val="009900"/>
      </a:lt2>
      <a:accent1>
        <a:srgbClr val="D5B095"/>
      </a:accent1>
      <a:accent2>
        <a:srgbClr val="E28666"/>
      </a:accent2>
      <a:accent3>
        <a:srgbClr val="F0E6D6"/>
      </a:accent3>
      <a:accent4>
        <a:srgbClr val="000000"/>
      </a:accent4>
      <a:accent5>
        <a:srgbClr val="E7D4C8"/>
      </a:accent5>
      <a:accent6>
        <a:srgbClr val="CD795C"/>
      </a:accent6>
      <a:hlink>
        <a:srgbClr val="B75735"/>
      </a:hlink>
      <a:folHlink>
        <a:srgbClr val="B2B2B2"/>
      </a:folHlink>
    </a:clrScheme>
    <a:fontScheme name="1_Cactu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1_Cactus 1">
        <a:dk1>
          <a:srgbClr val="FF9900"/>
        </a:dk1>
        <a:lt1>
          <a:srgbClr val="FFFFCC"/>
        </a:lt1>
        <a:dk2>
          <a:srgbClr val="000000"/>
        </a:dk2>
        <a:lt2>
          <a:srgbClr val="FFCC00"/>
        </a:lt2>
        <a:accent1>
          <a:srgbClr val="6B6253"/>
        </a:accent1>
        <a:accent2>
          <a:srgbClr val="72543E"/>
        </a:accent2>
        <a:accent3>
          <a:srgbClr val="AAAAAA"/>
        </a:accent3>
        <a:accent4>
          <a:srgbClr val="DADAAE"/>
        </a:accent4>
        <a:accent5>
          <a:srgbClr val="BAB7B3"/>
        </a:accent5>
        <a:accent6>
          <a:srgbClr val="674B37"/>
        </a:accent6>
        <a:hlink>
          <a:srgbClr val="DA988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ctus 2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5EBC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9F3DD"/>
        </a:accent5>
        <a:accent6>
          <a:srgbClr val="E7B900"/>
        </a:accent6>
        <a:hlink>
          <a:srgbClr val="D4876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ctus 3">
        <a:dk1>
          <a:srgbClr val="000000"/>
        </a:dk1>
        <a:lt1>
          <a:srgbClr val="FFFFFF"/>
        </a:lt1>
        <a:dk2>
          <a:srgbClr val="000000"/>
        </a:dk2>
        <a:lt2>
          <a:srgbClr val="292929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ctus 4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D8EBB3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9F3D6"/>
        </a:accent5>
        <a:accent6>
          <a:srgbClr val="B9B900"/>
        </a:accent6>
        <a:hlink>
          <a:srgbClr val="FFBE7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ctus 5">
        <a:dk1>
          <a:srgbClr val="000000"/>
        </a:dk1>
        <a:lt1>
          <a:srgbClr val="E5D3B3"/>
        </a:lt1>
        <a:dk2>
          <a:srgbClr val="800000"/>
        </a:dk2>
        <a:lt2>
          <a:srgbClr val="009900"/>
        </a:lt2>
        <a:accent1>
          <a:srgbClr val="D5B095"/>
        </a:accent1>
        <a:accent2>
          <a:srgbClr val="E28666"/>
        </a:accent2>
        <a:accent3>
          <a:srgbClr val="F0E6D6"/>
        </a:accent3>
        <a:accent4>
          <a:srgbClr val="000000"/>
        </a:accent4>
        <a:accent5>
          <a:srgbClr val="E7D4C8"/>
        </a:accent5>
        <a:accent6>
          <a:srgbClr val="CD795C"/>
        </a:accent6>
        <a:hlink>
          <a:srgbClr val="B7573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ctus 6">
        <a:dk1>
          <a:srgbClr val="99CC00"/>
        </a:dk1>
        <a:lt1>
          <a:srgbClr val="FFFFFF"/>
        </a:lt1>
        <a:dk2>
          <a:srgbClr val="51399D"/>
        </a:dk2>
        <a:lt2>
          <a:srgbClr val="FFFFCC"/>
        </a:lt2>
        <a:accent1>
          <a:srgbClr val="877CAA"/>
        </a:accent1>
        <a:accent2>
          <a:srgbClr val="000058"/>
        </a:accent2>
        <a:accent3>
          <a:srgbClr val="B3AECC"/>
        </a:accent3>
        <a:accent4>
          <a:srgbClr val="DADADA"/>
        </a:accent4>
        <a:accent5>
          <a:srgbClr val="C3BFD2"/>
        </a:accent5>
        <a:accent6>
          <a:srgbClr val="00004F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Bao_cao</Template>
  <TotalTime>0</TotalTime>
  <Words>2947</Words>
  <Application>WPS Presentation</Application>
  <PresentationFormat/>
  <Paragraphs>221</Paragraphs>
  <Slides>22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22</vt:i4>
      </vt:variant>
    </vt:vector>
  </HeadingPairs>
  <TitlesOfParts>
    <vt:vector size="42" baseType="lpstr">
      <vt:lpstr>Arial</vt:lpstr>
      <vt:lpstr>SimSun</vt:lpstr>
      <vt:lpstr>Wingdings</vt:lpstr>
      <vt:lpstr>VNI-Times</vt:lpstr>
      <vt:lpstr>Segoe Print</vt:lpstr>
      <vt:lpstr>Arial Narrow</vt:lpstr>
      <vt:lpstr>Arial Unicode MS</vt:lpstr>
      <vt:lpstr>Tahoma</vt:lpstr>
      <vt:lpstr>Times New Roman</vt:lpstr>
      <vt:lpstr>Symbol</vt:lpstr>
      <vt:lpstr>Microsoft YaHei</vt:lpstr>
      <vt:lpstr>Arial Unicode MS</vt:lpstr>
      <vt:lpstr>Calibri</vt:lpstr>
      <vt:lpstr>Cactus</vt:lpstr>
      <vt:lpstr>1_Cactus</vt:lpstr>
      <vt:lpstr>Textured</vt:lpstr>
      <vt:lpstr>Equation.3</vt:lpstr>
      <vt:lpstr>Equation.DSMT4</vt:lpstr>
      <vt:lpstr>Equation.3</vt:lpstr>
      <vt:lpstr>Equation.DSMT4</vt:lpstr>
      <vt:lpstr>PowerPoint 演示文稿</vt:lpstr>
      <vt:lpstr>I. TỤ ĐIỆN </vt:lpstr>
      <vt:lpstr>I. TỤ ĐIỆN  </vt:lpstr>
      <vt:lpstr>PowerPoint 演示文稿</vt:lpstr>
      <vt:lpstr>PowerPoint 演示文稿</vt:lpstr>
      <vt:lpstr>Hoạt động nhóm trả lời các câu hỏi sau đây: </vt:lpstr>
      <vt:lpstr>Hình ảnh tụ điện</vt:lpstr>
      <vt:lpstr>PowerPoint 演示文稿</vt:lpstr>
      <vt:lpstr>PowerPoint 演示文稿</vt:lpstr>
      <vt:lpstr>PowerPoint 演示文稿</vt:lpstr>
      <vt:lpstr>3. Phân loại tụ điện</vt:lpstr>
      <vt:lpstr>Tụ điện Chai Lâyđen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Vận dụng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VNN.R9</dc:creator>
  <cp:lastModifiedBy>PC</cp:lastModifiedBy>
  <cp:revision>542</cp:revision>
  <dcterms:created xsi:type="dcterms:W3CDTF">2005-11-12T05:03:00Z</dcterms:created>
  <dcterms:modified xsi:type="dcterms:W3CDTF">2021-08-22T14:33:00Z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FC1EEE5551EC4853B6375AF39B04C345</vt:lpwstr>
  </property>
  <property fmtid="{D5CDD505-2E9C-101B-9397-08002B2CF9AE}" pid="3" name="KSOProductBuildVer">
    <vt:lpwstr>1033-11.2.0.10258</vt:lpwstr>
  </property>
</Properties>
</file>