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3" r:id="rId2"/>
    <p:sldId id="265" r:id="rId3"/>
    <p:sldId id="266" r:id="rId4"/>
    <p:sldId id="292" r:id="rId5"/>
    <p:sldId id="311" r:id="rId6"/>
    <p:sldId id="312" r:id="rId7"/>
    <p:sldId id="293" r:id="rId8"/>
    <p:sldId id="294" r:id="rId9"/>
    <p:sldId id="267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268" r:id="rId18"/>
    <p:sldId id="269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0033CC"/>
    <a:srgbClr val="CC0066"/>
    <a:srgbClr val="99FF66"/>
    <a:srgbClr val="99CCFF"/>
    <a:srgbClr val="FFFFFF"/>
    <a:srgbClr val="00FF00"/>
    <a:srgbClr val="66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4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A784D-2CF7-4820-B4B1-8BB70A96FBD7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88D80-72CC-4CF7-B1E8-5BF3FFCF3D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21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5939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633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217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306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307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5874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600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297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58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886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78A31-B58C-4F22-8C52-A961D950D026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11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TS\Desktop\GADT ĐL7 (KNTTCS, kì 1)\250px-Boat_on_Euphr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/>
        </p:nvSpPr>
        <p:spPr>
          <a:xfrm>
            <a:off x="76200" y="4552950"/>
            <a:ext cx="426720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FF0000"/>
                </a:solidFill>
              </a:rPr>
              <a:t>Sông này rất nổi tiếng ở I-rắc</a:t>
            </a:r>
            <a:endParaRPr lang="en-US" sz="2500" b="1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48200" y="4552950"/>
            <a:ext cx="228600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0000FF"/>
                </a:solidFill>
              </a:rPr>
              <a:t>Sông </a:t>
            </a:r>
            <a:r>
              <a:rPr lang="vi-VN" sz="2500" b="1" smtClean="0">
                <a:solidFill>
                  <a:srgbClr val="0000FF"/>
                </a:solidFill>
              </a:rPr>
              <a:t>Ơ</a:t>
            </a:r>
            <a:r>
              <a:rPr lang="en-US" sz="2500" b="1" smtClean="0">
                <a:solidFill>
                  <a:srgbClr val="0000FF"/>
                </a:solidFill>
              </a:rPr>
              <a:t>-phrat</a:t>
            </a:r>
            <a:endParaRPr lang="en-US" sz="2500" b="1">
              <a:solidFill>
                <a:srgbClr val="0000FF"/>
              </a:solidFill>
            </a:endParaRPr>
          </a:p>
        </p:txBody>
      </p:sp>
      <p:pic>
        <p:nvPicPr>
          <p:cNvPr id="66" name="Picture 5" descr="C:\Users\PTS\Desktop\GADT ĐL7 (KNTTCS, kì 1)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"/>
            <a:ext cx="9144000" cy="5143500"/>
          </a:xfrm>
          <a:prstGeom prst="rect">
            <a:avLst/>
          </a:prstGeom>
          <a:noFill/>
        </p:spPr>
      </p:pic>
      <p:sp>
        <p:nvSpPr>
          <p:cNvPr id="67" name="TextBox 66"/>
          <p:cNvSpPr txBox="1"/>
          <p:nvPr/>
        </p:nvSpPr>
        <p:spPr>
          <a:xfrm>
            <a:off x="0" y="4629150"/>
            <a:ext cx="647700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FF0000"/>
                </a:solidFill>
              </a:rPr>
              <a:t>Sông này rất thơ mộng ở miền Trung Việt Nam</a:t>
            </a:r>
            <a:endParaRPr lang="en-US" sz="2500" b="1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858000" y="4666446"/>
            <a:ext cx="220980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0000FF"/>
                </a:solidFill>
              </a:rPr>
              <a:t>Sông Hương</a:t>
            </a:r>
            <a:endParaRPr lang="en-US" sz="2500" b="1">
              <a:solidFill>
                <a:srgbClr val="0000FF"/>
              </a:solidFill>
            </a:endParaRPr>
          </a:p>
        </p:txBody>
      </p:sp>
      <p:pic>
        <p:nvPicPr>
          <p:cNvPr id="69" name="Picture 6" descr="C:\Users\PTS\Desktop\GADT ĐL7 (KNTTCS, kì 1)\song-hang-an-d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70" name="TextBox 69"/>
          <p:cNvSpPr txBox="1"/>
          <p:nvPr/>
        </p:nvSpPr>
        <p:spPr>
          <a:xfrm>
            <a:off x="0" y="4629150"/>
            <a:ext cx="464820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FF0000"/>
                </a:solidFill>
              </a:rPr>
              <a:t>Sông này ở Ấn Độ, rất linh thiêng.</a:t>
            </a:r>
            <a:endParaRPr lang="en-US" sz="2500" b="1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086600" y="4629150"/>
            <a:ext cx="190500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0000FF"/>
                </a:solidFill>
              </a:rPr>
              <a:t>Sông H</a:t>
            </a:r>
            <a:r>
              <a:rPr lang="vi-VN" sz="2500" b="1" smtClean="0">
                <a:solidFill>
                  <a:srgbClr val="0000FF"/>
                </a:solidFill>
              </a:rPr>
              <a:t>ằng</a:t>
            </a:r>
            <a:endParaRPr lang="en-US" sz="2500" b="1">
              <a:solidFill>
                <a:srgbClr val="0000FF"/>
              </a:solidFill>
            </a:endParaRPr>
          </a:p>
        </p:txBody>
      </p:sp>
      <p:pic>
        <p:nvPicPr>
          <p:cNvPr id="72" name="Picture 4" descr="C:\Users\PTS\Desktop\GADT ĐL7 (KNTTCS, kì 1)\download (1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9144000" cy="5190225"/>
          </a:xfrm>
          <a:prstGeom prst="rect">
            <a:avLst/>
          </a:prstGeom>
          <a:noFill/>
        </p:spPr>
      </p:pic>
      <p:sp>
        <p:nvSpPr>
          <p:cNvPr id="73" name="TextBox 72"/>
          <p:cNvSpPr txBox="1"/>
          <p:nvPr/>
        </p:nvSpPr>
        <p:spPr>
          <a:xfrm>
            <a:off x="0" y="4685496"/>
            <a:ext cx="640080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FF0000"/>
                </a:solidFill>
              </a:rPr>
              <a:t>Sông này bắt nguồn từ hồ Bai-can ở LB. Nga</a:t>
            </a:r>
            <a:endParaRPr lang="en-US" sz="2500" b="1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553200" y="4666446"/>
            <a:ext cx="236220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0000FF"/>
                </a:solidFill>
              </a:rPr>
              <a:t>Sông I-ê-nit-xây</a:t>
            </a:r>
          </a:p>
        </p:txBody>
      </p:sp>
      <p:pic>
        <p:nvPicPr>
          <p:cNvPr id="75" name="Picture 3" descr="C:\Users\PTS\Desktop\GADT ĐL7 (KNTTCS, kì 1)\download (10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  <p:sp>
        <p:nvSpPr>
          <p:cNvPr id="76" name="TextBox 75"/>
          <p:cNvSpPr txBox="1"/>
          <p:nvPr/>
        </p:nvSpPr>
        <p:spPr>
          <a:xfrm>
            <a:off x="76200" y="4629150"/>
            <a:ext cx="426720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FF0000"/>
                </a:solidFill>
              </a:rPr>
              <a:t>Sông này dài th</a:t>
            </a:r>
            <a:r>
              <a:rPr lang="vi-VN" sz="2500" b="1" smtClean="0">
                <a:solidFill>
                  <a:srgbClr val="FF0000"/>
                </a:solidFill>
              </a:rPr>
              <a:t>ứ</a:t>
            </a:r>
            <a:r>
              <a:rPr lang="en-US" sz="2500" b="1" smtClean="0">
                <a:solidFill>
                  <a:srgbClr val="FF0000"/>
                </a:solidFill>
              </a:rPr>
              <a:t> 2 Trung Quốc</a:t>
            </a:r>
            <a:endParaRPr lang="en-US" sz="2500" b="1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019800" y="4666446"/>
            <a:ext cx="289560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smtClean="0">
                <a:solidFill>
                  <a:srgbClr val="0000FF"/>
                </a:solidFill>
              </a:rPr>
              <a:t>Sông Hoàng Hà</a:t>
            </a:r>
            <a:endParaRPr lang="en-US" sz="25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78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67" grpId="0" animBg="1"/>
      <p:bldP spid="68" grpId="0" animBg="1"/>
      <p:bldP spid="70" grpId="0" animBg="1"/>
      <p:bldP spid="71" grpId="0" animBg="1"/>
      <p:bldP spid="73" grpId="0" animBg="1"/>
      <p:bldP spid="74" grpId="0" animBg="1"/>
      <p:bldP spid="76" grpId="0" animBg="1"/>
      <p:bldP spid="7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381000" y="133350"/>
            <a:ext cx="8458200" cy="8382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TNKQ VỊ</a:t>
            </a:r>
            <a:r>
              <a:rPr lang="fr-FR" sz="2600" b="1" smtClean="0"/>
              <a:t> </a:t>
            </a:r>
            <a:r>
              <a:rPr lang="fr-FR" sz="2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 ĐỊA LÍ, ĐẶC ĐIỂM TỰ NHIÊN CHÂU Á</a:t>
            </a:r>
            <a:endParaRPr lang="en-US" sz="2600" b="1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---o0o---</a:t>
            </a:r>
            <a:endParaRPr lang="en-US" sz="2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971550"/>
            <a:ext cx="914400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500" b="1" i="0" u="none" strike="noStrike" cap="none" normalizeH="0" baseline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Câu 3: </a:t>
            </a:r>
            <a:r>
              <a:rPr kumimoji="0" lang="fr-FR" sz="2500" b="0" i="0" u="none" strike="noStrike" cap="none" normalizeH="0" baseline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Dãy núi nào dưới đây cao và đồ sộ nhất châu Á?</a:t>
            </a:r>
            <a:endParaRPr kumimoji="0" lang="en-US" sz="2500" b="0" i="0" u="none" strike="noStrike" cap="none" normalizeH="0" baseline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A - An-tai.				C - Côn Luân.</a:t>
            </a:r>
            <a:endParaRPr kumimoji="0" lang="en-US" sz="2500" b="0" i="0" u="none" strike="noStrike" cap="none" normalizeH="0" baseline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B - Thiên Sơn.			D - Hi-ma-lay-a.</a:t>
            </a:r>
            <a:endParaRPr kumimoji="0" lang="en-US" sz="2500" b="0" i="0" u="none" strike="noStrike" cap="none" normalizeH="0" baseline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500" b="1" i="0" u="none" strike="noStrike" cap="none" normalizeH="0" baseline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Câu 4: </a:t>
            </a:r>
            <a:r>
              <a:rPr kumimoji="0" lang="fr-FR" sz="2500" b="0" i="0" u="none" strike="noStrike" cap="none" normalizeH="0" baseline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Dạng địa hình nào sau đây chiếm diện tích lớn nhất châu Á ?</a:t>
            </a:r>
            <a:endParaRPr kumimoji="0" lang="en-US" sz="2500" b="0" i="0" u="none" strike="noStrike" cap="none" normalizeH="0" baseline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500" b="0" i="0" u="none" strike="noStrike" cap="none" normalizeH="0" baseline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A - Đồng bằng.			C - Cao nguyên.</a:t>
            </a:r>
            <a:endParaRPr kumimoji="0" lang="en-US" sz="2500" b="0" i="0" u="none" strike="noStrike" cap="none" normalizeH="0" baseline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500" smtClean="0">
                <a:latin typeface="+mj-lt"/>
                <a:ea typeface="Calibri" pitchFamily="34" charset="0"/>
                <a:cs typeface="Times New Roman" pitchFamily="18" charset="0"/>
              </a:rPr>
              <a:t>B </a:t>
            </a:r>
            <a:r>
              <a:rPr kumimoji="0" lang="fr-FR" sz="2500" b="0" i="0" u="none" strike="noStrike" cap="none" normalizeH="0" baseline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- Sơn nguyên.  			D - Núi.</a:t>
            </a:r>
            <a:endParaRPr kumimoji="0" lang="fr-FR" sz="2500" b="0" i="0" u="none" strike="noStrike" cap="none" normalizeH="0" baseline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495800" y="4019550"/>
            <a:ext cx="5334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19600" y="2266950"/>
            <a:ext cx="5334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381000" y="133350"/>
            <a:ext cx="8382000" cy="8382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TNKQ VỊ</a:t>
            </a:r>
            <a:r>
              <a:rPr lang="fr-FR" sz="2600" b="1" smtClean="0"/>
              <a:t> </a:t>
            </a:r>
            <a:r>
              <a:rPr lang="fr-FR" sz="2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 ĐỊA LÍ, ĐẶC ĐIỂM TỰ NHIÊN CHÂU Á</a:t>
            </a:r>
            <a:endParaRPr lang="en-US" sz="2600" b="1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---o0o---</a:t>
            </a:r>
            <a:endParaRPr lang="en-US" sz="2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878250"/>
            <a:ext cx="8915400" cy="41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500" b="1" i="0" u="none" strike="noStrike" cap="none" normalizeH="0" baseline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Câu 5: </a:t>
            </a:r>
            <a:r>
              <a:rPr kumimoji="0" lang="fr-FR" sz="2500" b="0" i="0" u="none" strike="noStrike" cap="none" normalizeH="0" baseline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Phần đất liền của châu Á trải dài theo chiều đông - tây khoảng</a:t>
            </a:r>
            <a:endParaRPr kumimoji="0" lang="en-US" sz="2500" b="0" i="0" u="none" strike="noStrike" cap="none" normalizeH="0" baseline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500" b="0" i="0" u="none" strike="noStrike" cap="none" normalizeH="0" baseline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A - 8500km. 	C - 9000 km. 	B - 9500km.	D - 12000km.</a:t>
            </a:r>
            <a:endParaRPr kumimoji="0" lang="en-US" sz="2500" b="0" i="0" u="none" strike="noStrike" cap="none" normalizeH="0" baseline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500" b="1" i="0" u="none" strike="noStrike" cap="none" normalizeH="0" baseline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Câu 6: </a:t>
            </a:r>
            <a:r>
              <a:rPr kumimoji="0" lang="fr-FR" sz="2500" b="0" i="0" u="none" strike="noStrike" cap="none" normalizeH="0" baseline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Ý nghĩa của vị trí địa lý, kích thước lãnh thổ đối với khí hậu châu Á là hình thành</a:t>
            </a:r>
            <a:endParaRPr kumimoji="0" lang="en-US" sz="2500" b="0" i="0" u="none" strike="noStrike" cap="none" normalizeH="0" baseline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500" b="0" i="0" u="none" strike="noStrike" cap="none" normalizeH="0" baseline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A - nhiều đới, nhiều kiểu.		C - khí hậu núi cao.</a:t>
            </a:r>
            <a:endParaRPr kumimoji="0" lang="en-US" sz="2500" b="0" i="0" u="none" strike="noStrike" cap="none" normalizeH="0" baseline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500" b="0" i="0" u="none" strike="noStrike" cap="none" normalizeH="0" baseline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B - khí hậu lục địa.			D - khí hậu hải dương.</a:t>
            </a:r>
            <a:endParaRPr kumimoji="0" lang="fr-FR" sz="2500" b="0" i="0" u="none" strike="noStrike" cap="none" normalizeH="0" baseline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8600" y="3867150"/>
            <a:ext cx="5334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95800" y="2190750"/>
            <a:ext cx="5334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533400" y="133350"/>
            <a:ext cx="8382000" cy="8382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TNKQ VỊ</a:t>
            </a:r>
            <a:r>
              <a:rPr lang="fr-FR" sz="2600" b="1" smtClean="0"/>
              <a:t> </a:t>
            </a:r>
            <a:r>
              <a:rPr lang="fr-FR" sz="2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 ĐỊA LÍ, ĐẶC ĐIỂM TỰ NHIÊN CHÂU Á</a:t>
            </a:r>
            <a:endParaRPr lang="en-US" sz="2600" b="1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---o0o---</a:t>
            </a:r>
            <a:endParaRPr lang="en-US" sz="2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981562"/>
            <a:ext cx="9216434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500" b="1" i="0" u="none" strike="noStrike" cap="none" normalizeH="0" baseline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Câu 7: </a:t>
            </a:r>
            <a:r>
              <a:rPr kumimoji="0" lang="fr-FR" sz="2500" b="0" i="0" u="none" strike="noStrike" cap="none" normalizeH="0" baseline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Khu vực nào dưới đây thuộc kiểu khí hậu gió mùa ở châu Á ?</a:t>
            </a:r>
            <a:endParaRPr kumimoji="0" lang="en-US" sz="2500" b="0" i="0" u="none" strike="noStrike" cap="none" normalizeH="0" baseline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500" b="0" i="0" u="none" strike="noStrike" cap="none" normalizeH="0" baseline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A - Bắc Á.				C - Tây Á.</a:t>
            </a:r>
            <a:endParaRPr kumimoji="0" lang="en-US" sz="2500" b="0" i="0" u="none" strike="noStrike" cap="none" normalizeH="0" baseline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500" b="0" i="0" u="none" strike="noStrike" cap="none" normalizeH="0" baseline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B - Nam Á.				D - Trung Á.</a:t>
            </a:r>
            <a:endParaRPr kumimoji="0" lang="en-US" sz="2500" b="0" i="0" u="none" strike="noStrike" cap="none" normalizeH="0" baseline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500" b="1" i="0" u="none" strike="noStrike" cap="none" normalizeH="0" baseline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Câu 8: </a:t>
            </a:r>
            <a:r>
              <a:rPr kumimoji="0" lang="fr-FR" sz="2500" b="0" i="0" u="none" strike="noStrike" cap="none" normalizeH="0" baseline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Cảnh quan chủ yếu ở vùng nội địa châu Á và Tây Nam Á:</a:t>
            </a:r>
            <a:endParaRPr kumimoji="0" lang="en-US" sz="2500" b="0" i="0" u="none" strike="noStrike" cap="none" normalizeH="0" baseline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500" b="0" i="0" u="none" strike="noStrike" cap="none" normalizeH="0" baseline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A - Xa van. 				C - Bán hoang mạc; hoang mạc.</a:t>
            </a:r>
            <a:endParaRPr kumimoji="0" lang="en-US" sz="2500" b="0" i="0" u="none" strike="noStrike" cap="none" normalizeH="0" baseline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500" b="0" i="0" u="none" strike="noStrike" cap="none" normalizeH="0" baseline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B - Rừng lá kim.  			D - Rừng ngập mặn.</a:t>
            </a:r>
            <a:endParaRPr kumimoji="0" lang="fr-FR" sz="2500" b="0" i="0" u="none" strike="noStrike" cap="none" normalizeH="0" baseline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8600" y="2343150"/>
            <a:ext cx="5334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95800" y="3409950"/>
            <a:ext cx="5334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50177" grpId="0"/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304800" y="133350"/>
            <a:ext cx="8305800" cy="8382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TNKQ VỊ</a:t>
            </a:r>
            <a:r>
              <a:rPr lang="fr-FR" sz="2600" b="1" smtClean="0"/>
              <a:t> </a:t>
            </a:r>
            <a:r>
              <a:rPr lang="fr-FR" sz="2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 ĐỊA LÍ, ĐẶC ĐIỂM TỰ NHIÊN CHÂU Á</a:t>
            </a:r>
            <a:endParaRPr lang="en-US" sz="2600" b="1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---o0o---</a:t>
            </a:r>
            <a:endParaRPr lang="en-US" sz="2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44065" y="1200150"/>
            <a:ext cx="8518935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5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Câu 9: </a:t>
            </a:r>
            <a:r>
              <a:rPr kumimoji="0" lang="fr-FR" sz="25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Việt Nam thuộc kiểu khí hậu nào dưới đây?</a:t>
            </a:r>
            <a:endParaRPr kumimoji="0" lang="en-US" sz="25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5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 - Ôn đới lục địa.  			C - Ôn đới hải dương.</a:t>
            </a:r>
            <a:endParaRPr kumimoji="0" lang="en-US" sz="25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5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B - Nhiệt đới gió mùa. 		D - Nhiệt đới khô.</a:t>
            </a:r>
            <a:endParaRPr kumimoji="0" lang="en-US" sz="25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5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Câu 10:</a:t>
            </a:r>
            <a:r>
              <a:rPr kumimoji="0" lang="fr-FR" sz="25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Khí hậu lục địa khác hẳn với khí hậu gió mùa châu Á là</a:t>
            </a:r>
            <a:endParaRPr kumimoji="0" lang="en-US" sz="25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5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 - Mùa đông khô và lạnh 		C - Rất phổ biến ở châu Á.</a:t>
            </a:r>
            <a:endParaRPr kumimoji="0" lang="en-US" sz="25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5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B - Mùa hạ khô và nóng		D - Mùa hạ mưa nhiều</a:t>
            </a:r>
            <a:endParaRPr kumimoji="0" lang="fr-FR" sz="25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0" y="4248150"/>
            <a:ext cx="5334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3400" y="2419350"/>
            <a:ext cx="5334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/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304800" y="133350"/>
            <a:ext cx="8458200" cy="8382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TNKQ VỊ</a:t>
            </a:r>
            <a:r>
              <a:rPr lang="fr-FR" sz="2600" b="1" smtClean="0"/>
              <a:t> </a:t>
            </a:r>
            <a:r>
              <a:rPr lang="fr-FR" sz="2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 ĐỊA LÍ, ĐẶC ĐIỂM TỰ NHIÊN CHÂU Á</a:t>
            </a:r>
            <a:endParaRPr lang="en-US" sz="2600" b="1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---o0o---</a:t>
            </a:r>
            <a:endParaRPr lang="en-US" sz="2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1123950"/>
            <a:ext cx="919925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5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Câu 11: </a:t>
            </a:r>
            <a:r>
              <a:rPr kumimoji="0" lang="fr-FR" sz="25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Các sông lớn ở Đông Á là</a:t>
            </a:r>
            <a:endParaRPr kumimoji="0" lang="en-US" sz="25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5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 - Ô-bi; Lê-na  			B - Ti-grơ; Ơ-phrát</a:t>
            </a:r>
            <a:endParaRPr kumimoji="0" lang="en-US" sz="25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5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 - Sông Hằng; sông Ấn 	 	D - Hoàng Hà; Trường Giang</a:t>
            </a:r>
            <a:endParaRPr kumimoji="0" lang="en-US" sz="25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5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Câu 12: </a:t>
            </a:r>
            <a:r>
              <a:rPr kumimoji="0" lang="fr-FR" sz="25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Cảnh quan chủ yếu ở khu vực khí hậu gió mùa Đông Nam Á</a:t>
            </a:r>
            <a:endParaRPr kumimoji="0" lang="en-US" sz="25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5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 - Rừng lá kim.			B - Rừng nhiệt đới gió mùa.</a:t>
            </a:r>
            <a:endParaRPr kumimoji="0" lang="en-US" sz="25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5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 - Rừng mưa nhiệt đới.   	 	D - Thảo nguyên.</a:t>
            </a:r>
            <a:endParaRPr kumimoji="0" lang="fr-FR" sz="25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495800" y="3562350"/>
            <a:ext cx="5334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95800" y="2419350"/>
            <a:ext cx="5334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/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457200" y="133350"/>
            <a:ext cx="8382000" cy="8382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TNKQ VỊ</a:t>
            </a:r>
            <a:r>
              <a:rPr lang="fr-FR" sz="2600" b="1" smtClean="0"/>
              <a:t> </a:t>
            </a:r>
            <a:r>
              <a:rPr lang="fr-FR" sz="2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 ĐỊA LÍ, ĐẶC ĐIỂM TỰ NHIÊN CHÂU Á</a:t>
            </a:r>
            <a:endParaRPr lang="en-US" sz="2600" b="1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---o0o---</a:t>
            </a:r>
            <a:endParaRPr lang="en-US" sz="2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" y="1123950"/>
            <a:ext cx="8839200" cy="297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5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Câu 13: Không </a:t>
            </a:r>
            <a:r>
              <a:rPr kumimoji="0" lang="fr-FR" sz="25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phải là yếu tố thuận lợi của thiên nhiên châu Á:</a:t>
            </a:r>
            <a:endParaRPr kumimoji="0" lang="en-US" sz="25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5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 - Nhiều khoáng sản: than, dầu mỏ; khí đốt, sắt, thiếc...</a:t>
            </a:r>
            <a:endParaRPr kumimoji="0" lang="en-US" sz="25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5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B - Tài nguyên: Đất, nước, khí hậu, động, thực vật đa đạng.</a:t>
            </a:r>
            <a:endParaRPr kumimoji="0" lang="en-US" sz="25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5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 - Nhiều núi cao, hoang mạc rộng lớn, các vùng khí hậu lạnh.</a:t>
            </a:r>
            <a:endParaRPr kumimoji="0" lang="en-US" sz="25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5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 - Năng lượng khác dồi dào: thuỷ năng, gió, mặt trời.</a:t>
            </a:r>
            <a:endParaRPr kumimoji="0" lang="fr-FR" sz="25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8600" y="2876550"/>
            <a:ext cx="5334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304800" y="133350"/>
            <a:ext cx="8458200" cy="8382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TNKQ VỊ</a:t>
            </a:r>
            <a:r>
              <a:rPr lang="fr-FR" sz="2600" b="1" smtClean="0"/>
              <a:t> </a:t>
            </a:r>
            <a:r>
              <a:rPr lang="fr-FR" sz="2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 ĐỊA LÍ, ĐẶC ĐIỂM TỰ NHIÊN CHÂU Á</a:t>
            </a:r>
            <a:endParaRPr lang="en-US" sz="2600" b="1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---o0o---</a:t>
            </a:r>
            <a:endParaRPr lang="en-US" sz="2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971550"/>
            <a:ext cx="914400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5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Câu 14: </a:t>
            </a:r>
            <a:r>
              <a:rPr kumimoji="0" lang="fr-FR" sz="25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Nguồn nước của các sông vùng khí hậu lục địa khô hạn do</a:t>
            </a:r>
            <a:endParaRPr kumimoji="0" lang="en-US" sz="25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5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 - Băng tuyết cung cấp		B - Nước từ biển A-Ráp chảy vào.</a:t>
            </a:r>
            <a:endParaRPr kumimoji="0" lang="en-US" sz="25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5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 - Nước ngầm đổ về   	 	D -  Do mưa nhiều</a:t>
            </a:r>
            <a:endParaRPr kumimoji="0" lang="en-US" sz="25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5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Câu 15: </a:t>
            </a:r>
            <a:r>
              <a:rPr lang="fr-FR" sz="250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fr-FR" sz="25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ảnh quan từ Tây sang Đông ở châu Á là do</a:t>
            </a:r>
            <a:endParaRPr kumimoji="0" lang="en-US" sz="25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5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 - Lãnh thổ nhiều vĩ tuyến	B - Thay đổi khí hậu</a:t>
            </a:r>
          </a:p>
          <a:p>
            <a:pPr marL="0" marR="0" lvl="0" indent="2698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5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 - Giáp ba đại dương lớn.		D - Nhiều</a:t>
            </a:r>
            <a:r>
              <a:rPr kumimoji="0" lang="fr-FR" sz="2500" b="0" i="0" u="none" strike="noStrike" cap="none" normalizeH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núi cao</a:t>
            </a:r>
            <a:endParaRPr kumimoji="0" lang="en-US" sz="25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495800" y="3486150"/>
            <a:ext cx="5334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8600" y="1657350"/>
            <a:ext cx="5334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427516" y="1123950"/>
            <a:ext cx="8407725" cy="17526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600" b="1" i="1" smtClean="0">
                <a:solidFill>
                  <a:srgbClr val="0000FF"/>
                </a:solidFill>
                <a:cs typeface="Arial" pitchFamily="34" charset="0"/>
              </a:rPr>
              <a:t> 	HS về nhà tìm hiểu và trình bày về ảnh hưởng khí hậu nhiệt đới gió mùa có ảnh hưởng như thế nào đến đời sống và sản xuất ở địa phương em?</a:t>
            </a:r>
          </a:p>
        </p:txBody>
      </p:sp>
      <p:pic>
        <p:nvPicPr>
          <p:cNvPr id="4" name="Picture 11" descr="question_pop_up_from_box_rotate_hg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52" y="546265"/>
            <a:ext cx="1256799" cy="114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/>
          <a:stretch>
            <a:fillRect/>
          </a:stretch>
        </p:blipFill>
        <p:spPr>
          <a:xfrm>
            <a:off x="7968342" y="3665038"/>
            <a:ext cx="938151" cy="14784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1F2071E-DF8C-495C-8676-8F839E06F04F}"/>
              </a:ext>
            </a:extLst>
          </p:cNvPr>
          <p:cNvSpPr/>
          <p:nvPr/>
        </p:nvSpPr>
        <p:spPr>
          <a:xfrm>
            <a:off x="2766948" y="35625"/>
            <a:ext cx="3151832" cy="63094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500" b="1" u="sng" smtClean="0">
                <a:ln w="11430"/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VỀ NHÀ</a:t>
            </a:r>
            <a:endParaRPr lang="en-US" sz="3500" b="1" u="sng" dirty="0">
              <a:ln w="11430"/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3">
            <a:extLst>
              <a:ext uri="{FF2B5EF4-FFF2-40B4-BE49-F238E27FC236}">
                <a16:creationId xmlns:a16="http://schemas.microsoft.com/office/drawing/2014/main" xmlns="" id="{070F9AC1-A134-4015-890E-BCE47C0E71BD}"/>
              </a:ext>
            </a:extLst>
          </p:cNvPr>
          <p:cNvCxnSpPr/>
          <p:nvPr/>
        </p:nvCxnSpPr>
        <p:spPr>
          <a:xfrm>
            <a:off x="1243578" y="1811446"/>
            <a:ext cx="7084336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4" name="直接连接符 4">
            <a:extLst>
              <a:ext uri="{FF2B5EF4-FFF2-40B4-BE49-F238E27FC236}">
                <a16:creationId xmlns:a16="http://schemas.microsoft.com/office/drawing/2014/main" xmlns="" id="{58FA28A4-92B4-4719-B30A-C60BD62C75B6}"/>
              </a:ext>
            </a:extLst>
          </p:cNvPr>
          <p:cNvCxnSpPr/>
          <p:nvPr/>
        </p:nvCxnSpPr>
        <p:spPr>
          <a:xfrm>
            <a:off x="1243578" y="1854339"/>
            <a:ext cx="7084336" cy="0"/>
          </a:xfrm>
          <a:prstGeom prst="line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5" name="矩形 69">
            <a:extLst>
              <a:ext uri="{FF2B5EF4-FFF2-40B4-BE49-F238E27FC236}">
                <a16:creationId xmlns:a16="http://schemas.microsoft.com/office/drawing/2014/main" xmlns="" id="{51DAC5B5-D1F2-4AF2-B9DE-7C9FD4DEC017}"/>
              </a:ext>
            </a:extLst>
          </p:cNvPr>
          <p:cNvSpPr/>
          <p:nvPr/>
        </p:nvSpPr>
        <p:spPr>
          <a:xfrm>
            <a:off x="995158" y="1985349"/>
            <a:ext cx="7554685" cy="139268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altLang="zh-CN" sz="8600" b="1" smtClean="0">
                <a:solidFill>
                  <a:srgbClr val="2DB2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HelveBold" panose="02040603050506020204" pitchFamily="18" charset="0"/>
                <a:ea typeface="微软雅黑" panose="020B0503020204020204" charset="-122"/>
                <a:sym typeface="微软雅黑" panose="020B0503020204020204" charset="-122"/>
              </a:rPr>
              <a:t>THANKYOU</a:t>
            </a:r>
            <a:endParaRPr lang="zh-CN" altLang="en-US" sz="8600" b="1" dirty="0">
              <a:solidFill>
                <a:srgbClr val="F77A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HelveBold" panose="02040603050506020204" pitchFamily="18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CDE5F29A-6A3D-41AC-AA05-6D8A47A59ABE}"/>
              </a:ext>
            </a:extLst>
          </p:cNvPr>
          <p:cNvCxnSpPr/>
          <p:nvPr/>
        </p:nvCxnSpPr>
        <p:spPr>
          <a:xfrm>
            <a:off x="1230332" y="3754163"/>
            <a:ext cx="7084336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68015D8C-5956-4EA0-BDC2-63B80968E610}"/>
              </a:ext>
            </a:extLst>
          </p:cNvPr>
          <p:cNvCxnSpPr/>
          <p:nvPr/>
        </p:nvCxnSpPr>
        <p:spPr>
          <a:xfrm>
            <a:off x="1230332" y="3797054"/>
            <a:ext cx="7084336" cy="0"/>
          </a:xfrm>
          <a:prstGeom prst="line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grpSp>
        <p:nvGrpSpPr>
          <p:cNvPr id="2" name="组合 7">
            <a:extLst>
              <a:ext uri="{FF2B5EF4-FFF2-40B4-BE49-F238E27FC236}">
                <a16:creationId xmlns:a16="http://schemas.microsoft.com/office/drawing/2014/main" xmlns="" id="{8C4CF950-2111-4A2D-B821-8FCBB101C030}"/>
              </a:ext>
            </a:extLst>
          </p:cNvPr>
          <p:cNvGrpSpPr/>
          <p:nvPr/>
        </p:nvGrpSpPr>
        <p:grpSpPr>
          <a:xfrm>
            <a:off x="1243578" y="3605887"/>
            <a:ext cx="7059862" cy="276999"/>
            <a:chOff x="2992618" y="3469364"/>
            <a:chExt cx="6358413" cy="195251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4D582E20-C076-411F-B834-5DA32047A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8035" y="3469364"/>
              <a:ext cx="4395930" cy="195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dist">
                <a:defRPr/>
              </a:pPr>
              <a:endParaRPr lang="zh-CN" altLang="en-US" sz="1200" kern="0" dirty="0">
                <a:solidFill>
                  <a:srgbClr val="00B050"/>
                </a:solidFill>
                <a:latin typeface="Impact MT Std" pitchFamily="34" charset="0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xmlns="" id="{A26F6027-9197-455E-82BC-F17D342916F3}"/>
                </a:ext>
              </a:extLst>
            </p:cNvPr>
            <p:cNvCxnSpPr/>
            <p:nvPr/>
          </p:nvCxnSpPr>
          <p:spPr bwMode="auto">
            <a:xfrm>
              <a:off x="2992618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xmlns="" id="{C4DA958C-619A-4EDD-86E9-6AC60A3CC64B}"/>
                </a:ext>
              </a:extLst>
            </p:cNvPr>
            <p:cNvCxnSpPr/>
            <p:nvPr/>
          </p:nvCxnSpPr>
          <p:spPr bwMode="auto">
            <a:xfrm>
              <a:off x="7581433" y="3609064"/>
              <a:ext cx="1769598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</p:grpSp>
      <p:grpSp>
        <p:nvGrpSpPr>
          <p:cNvPr id="8" name="组合 126">
            <a:extLst>
              <a:ext uri="{FF2B5EF4-FFF2-40B4-BE49-F238E27FC236}">
                <a16:creationId xmlns:a16="http://schemas.microsoft.com/office/drawing/2014/main" xmlns="" id="{3FF08DA2-E210-4732-9C41-8FF48024E0C0}"/>
              </a:ext>
            </a:extLst>
          </p:cNvPr>
          <p:cNvGrpSpPr/>
          <p:nvPr/>
        </p:nvGrpSpPr>
        <p:grpSpPr>
          <a:xfrm>
            <a:off x="6841304" y="275999"/>
            <a:ext cx="576923" cy="671830"/>
            <a:chOff x="4570413" y="1616075"/>
            <a:chExt cx="3059113" cy="3562350"/>
          </a:xfrm>
        </p:grpSpPr>
        <p:sp>
          <p:nvSpPr>
            <p:cNvPr id="22" name="Freeform 89">
              <a:extLst>
                <a:ext uri="{FF2B5EF4-FFF2-40B4-BE49-F238E27FC236}">
                  <a16:creationId xmlns:a16="http://schemas.microsoft.com/office/drawing/2014/main" xmlns="" id="{FDB401E1-98FD-4952-95F1-82E8CEF10B9A}"/>
                </a:ext>
              </a:extLst>
            </p:cNvPr>
            <p:cNvSpPr/>
            <p:nvPr/>
          </p:nvSpPr>
          <p:spPr bwMode="auto">
            <a:xfrm>
              <a:off x="4570413" y="1616075"/>
              <a:ext cx="1530350" cy="2957513"/>
            </a:xfrm>
            <a:custGeom>
              <a:avLst/>
              <a:gdLst>
                <a:gd name="T0" fmla="*/ 360 w 360"/>
                <a:gd name="T1" fmla="*/ 14 h 695"/>
                <a:gd name="T2" fmla="*/ 360 w 360"/>
                <a:gd name="T3" fmla="*/ 14 h 695"/>
                <a:gd name="T4" fmla="*/ 37 w 360"/>
                <a:gd name="T5" fmla="*/ 243 h 695"/>
                <a:gd name="T6" fmla="*/ 266 w 360"/>
                <a:gd name="T7" fmla="*/ 670 h 695"/>
                <a:gd name="T8" fmla="*/ 280 w 360"/>
                <a:gd name="T9" fmla="*/ 686 h 695"/>
                <a:gd name="T10" fmla="*/ 289 w 360"/>
                <a:gd name="T11" fmla="*/ 695 h 695"/>
                <a:gd name="T12" fmla="*/ 340 w 360"/>
                <a:gd name="T13" fmla="*/ 695 h 695"/>
                <a:gd name="T14" fmla="*/ 360 w 360"/>
                <a:gd name="T15" fmla="*/ 14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0" h="695">
                  <a:moveTo>
                    <a:pt x="360" y="14"/>
                  </a:moveTo>
                  <a:cubicBezTo>
                    <a:pt x="360" y="14"/>
                    <a:pt x="360" y="14"/>
                    <a:pt x="360" y="14"/>
                  </a:cubicBezTo>
                  <a:cubicBezTo>
                    <a:pt x="360" y="14"/>
                    <a:pt x="89" y="0"/>
                    <a:pt x="37" y="243"/>
                  </a:cubicBezTo>
                  <a:cubicBezTo>
                    <a:pt x="37" y="243"/>
                    <a:pt x="0" y="413"/>
                    <a:pt x="266" y="670"/>
                  </a:cubicBezTo>
                  <a:cubicBezTo>
                    <a:pt x="280" y="686"/>
                    <a:pt x="280" y="686"/>
                    <a:pt x="280" y="686"/>
                  </a:cubicBezTo>
                  <a:cubicBezTo>
                    <a:pt x="280" y="686"/>
                    <a:pt x="284" y="689"/>
                    <a:pt x="289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126" y="91"/>
                    <a:pt x="360" y="14"/>
                    <a:pt x="360" y="14"/>
                  </a:cubicBezTo>
                  <a:close/>
                </a:path>
              </a:pathLst>
            </a:custGeom>
            <a:solidFill>
              <a:srgbClr val="0094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3" name="Freeform 90">
              <a:extLst>
                <a:ext uri="{FF2B5EF4-FFF2-40B4-BE49-F238E27FC236}">
                  <a16:creationId xmlns:a16="http://schemas.microsoft.com/office/drawing/2014/main" xmlns="" id="{494AAFB9-2D52-448E-B63B-3CA06138873F}"/>
                </a:ext>
              </a:extLst>
            </p:cNvPr>
            <p:cNvSpPr/>
            <p:nvPr/>
          </p:nvSpPr>
          <p:spPr bwMode="auto">
            <a:xfrm>
              <a:off x="5105401" y="1674813"/>
              <a:ext cx="2120900" cy="2984500"/>
            </a:xfrm>
            <a:custGeom>
              <a:avLst/>
              <a:gdLst>
                <a:gd name="T0" fmla="*/ 234 w 499"/>
                <a:gd name="T1" fmla="*/ 0 h 701"/>
                <a:gd name="T2" fmla="*/ 234 w 499"/>
                <a:gd name="T3" fmla="*/ 0 h 701"/>
                <a:gd name="T4" fmla="*/ 234 w 499"/>
                <a:gd name="T5" fmla="*/ 0 h 701"/>
                <a:gd name="T6" fmla="*/ 214 w 499"/>
                <a:gd name="T7" fmla="*/ 681 h 701"/>
                <a:gd name="T8" fmla="*/ 163 w 499"/>
                <a:gd name="T9" fmla="*/ 681 h 701"/>
                <a:gd name="T10" fmla="*/ 172 w 499"/>
                <a:gd name="T11" fmla="*/ 701 h 701"/>
                <a:gd name="T12" fmla="*/ 208 w 499"/>
                <a:gd name="T13" fmla="*/ 701 h 701"/>
                <a:gd name="T14" fmla="*/ 234 w 499"/>
                <a:gd name="T15" fmla="*/ 701 h 701"/>
                <a:gd name="T16" fmla="*/ 296 w 499"/>
                <a:gd name="T17" fmla="*/ 701 h 701"/>
                <a:gd name="T18" fmla="*/ 305 w 499"/>
                <a:gd name="T19" fmla="*/ 681 h 701"/>
                <a:gd name="T20" fmla="*/ 269 w 499"/>
                <a:gd name="T21" fmla="*/ 681 h 701"/>
                <a:gd name="T22" fmla="*/ 234 w 499"/>
                <a:gd name="T23" fmla="*/ 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9" h="701">
                  <a:moveTo>
                    <a:pt x="234" y="0"/>
                  </a:moveTo>
                  <a:cubicBezTo>
                    <a:pt x="234" y="0"/>
                    <a:pt x="23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4" y="0"/>
                    <a:pt x="0" y="77"/>
                    <a:pt x="214" y="681"/>
                  </a:cubicBezTo>
                  <a:cubicBezTo>
                    <a:pt x="163" y="681"/>
                    <a:pt x="163" y="681"/>
                    <a:pt x="163" y="681"/>
                  </a:cubicBezTo>
                  <a:cubicBezTo>
                    <a:pt x="167" y="686"/>
                    <a:pt x="171" y="693"/>
                    <a:pt x="172" y="701"/>
                  </a:cubicBezTo>
                  <a:cubicBezTo>
                    <a:pt x="208" y="701"/>
                    <a:pt x="208" y="701"/>
                    <a:pt x="208" y="701"/>
                  </a:cubicBezTo>
                  <a:cubicBezTo>
                    <a:pt x="234" y="701"/>
                    <a:pt x="234" y="701"/>
                    <a:pt x="234" y="701"/>
                  </a:cubicBezTo>
                  <a:cubicBezTo>
                    <a:pt x="296" y="701"/>
                    <a:pt x="296" y="701"/>
                    <a:pt x="296" y="701"/>
                  </a:cubicBezTo>
                  <a:cubicBezTo>
                    <a:pt x="297" y="693"/>
                    <a:pt x="301" y="686"/>
                    <a:pt x="305" y="681"/>
                  </a:cubicBezTo>
                  <a:cubicBezTo>
                    <a:pt x="269" y="681"/>
                    <a:pt x="269" y="681"/>
                    <a:pt x="269" y="681"/>
                  </a:cubicBezTo>
                  <a:cubicBezTo>
                    <a:pt x="499" y="108"/>
                    <a:pt x="234" y="0"/>
                    <a:pt x="234" y="0"/>
                  </a:cubicBezTo>
                  <a:close/>
                </a:path>
              </a:pathLst>
            </a:cu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4" name="Rectangle 91">
              <a:extLst>
                <a:ext uri="{FF2B5EF4-FFF2-40B4-BE49-F238E27FC236}">
                  <a16:creationId xmlns:a16="http://schemas.microsoft.com/office/drawing/2014/main" xmlns="" id="{CBBC9C28-E654-46F8-8D2C-E40CA98C2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0763" y="1674813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5" name="Rectangle 92">
              <a:extLst>
                <a:ext uri="{FF2B5EF4-FFF2-40B4-BE49-F238E27FC236}">
                  <a16:creationId xmlns:a16="http://schemas.microsoft.com/office/drawing/2014/main" xmlns="" id="{087A2235-EB78-4A5C-A41C-790C5276C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0763" y="1674813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6" name="Freeform 93">
              <a:extLst>
                <a:ext uri="{FF2B5EF4-FFF2-40B4-BE49-F238E27FC236}">
                  <a16:creationId xmlns:a16="http://schemas.microsoft.com/office/drawing/2014/main" xmlns="" id="{32A5D30C-EDD1-4DB2-B2BE-80D707A52B97}"/>
                </a:ext>
              </a:extLst>
            </p:cNvPr>
            <p:cNvSpPr/>
            <p:nvPr/>
          </p:nvSpPr>
          <p:spPr bwMode="auto">
            <a:xfrm>
              <a:off x="6100763" y="1616075"/>
              <a:ext cx="1528763" cy="2957513"/>
            </a:xfrm>
            <a:custGeom>
              <a:avLst/>
              <a:gdLst>
                <a:gd name="T0" fmla="*/ 79 w 360"/>
                <a:gd name="T1" fmla="*/ 686 h 695"/>
                <a:gd name="T2" fmla="*/ 93 w 360"/>
                <a:gd name="T3" fmla="*/ 670 h 695"/>
                <a:gd name="T4" fmla="*/ 322 w 360"/>
                <a:gd name="T5" fmla="*/ 243 h 695"/>
                <a:gd name="T6" fmla="*/ 0 w 360"/>
                <a:gd name="T7" fmla="*/ 14 h 695"/>
                <a:gd name="T8" fmla="*/ 0 w 360"/>
                <a:gd name="T9" fmla="*/ 14 h 695"/>
                <a:gd name="T10" fmla="*/ 0 w 360"/>
                <a:gd name="T11" fmla="*/ 14 h 695"/>
                <a:gd name="T12" fmla="*/ 35 w 360"/>
                <a:gd name="T13" fmla="*/ 695 h 695"/>
                <a:gd name="T14" fmla="*/ 71 w 360"/>
                <a:gd name="T15" fmla="*/ 695 h 695"/>
                <a:gd name="T16" fmla="*/ 79 w 360"/>
                <a:gd name="T17" fmla="*/ 686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" h="695">
                  <a:moveTo>
                    <a:pt x="79" y="686"/>
                  </a:moveTo>
                  <a:cubicBezTo>
                    <a:pt x="93" y="670"/>
                    <a:pt x="93" y="670"/>
                    <a:pt x="93" y="670"/>
                  </a:cubicBezTo>
                  <a:cubicBezTo>
                    <a:pt x="360" y="413"/>
                    <a:pt x="322" y="243"/>
                    <a:pt x="322" y="243"/>
                  </a:cubicBezTo>
                  <a:cubicBezTo>
                    <a:pt x="271" y="0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265" y="122"/>
                    <a:pt x="35" y="695"/>
                  </a:cubicBezTo>
                  <a:cubicBezTo>
                    <a:pt x="71" y="695"/>
                    <a:pt x="71" y="695"/>
                    <a:pt x="71" y="695"/>
                  </a:cubicBezTo>
                  <a:cubicBezTo>
                    <a:pt x="75" y="689"/>
                    <a:pt x="79" y="686"/>
                    <a:pt x="79" y="686"/>
                  </a:cubicBezTo>
                  <a:close/>
                </a:path>
              </a:pathLst>
            </a:custGeom>
            <a:solidFill>
              <a:srgbClr val="0094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7" name="Freeform 94">
              <a:extLst>
                <a:ext uri="{FF2B5EF4-FFF2-40B4-BE49-F238E27FC236}">
                  <a16:creationId xmlns:a16="http://schemas.microsoft.com/office/drawing/2014/main" xmlns="" id="{4113280E-6925-42EA-A163-3AF752E62B84}"/>
                </a:ext>
              </a:extLst>
            </p:cNvPr>
            <p:cNvSpPr/>
            <p:nvPr/>
          </p:nvSpPr>
          <p:spPr bwMode="auto">
            <a:xfrm>
              <a:off x="5840413" y="4638675"/>
              <a:ext cx="209550" cy="238125"/>
            </a:xfrm>
            <a:custGeom>
              <a:avLst/>
              <a:gdLst>
                <a:gd name="T0" fmla="*/ 0 w 132"/>
                <a:gd name="T1" fmla="*/ 5 h 150"/>
                <a:gd name="T2" fmla="*/ 124 w 132"/>
                <a:gd name="T3" fmla="*/ 150 h 150"/>
                <a:gd name="T4" fmla="*/ 132 w 132"/>
                <a:gd name="T5" fmla="*/ 142 h 150"/>
                <a:gd name="T6" fmla="*/ 11 w 132"/>
                <a:gd name="T7" fmla="*/ 0 h 150"/>
                <a:gd name="T8" fmla="*/ 0 w 132"/>
                <a:gd name="T9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50">
                  <a:moveTo>
                    <a:pt x="0" y="5"/>
                  </a:moveTo>
                  <a:lnTo>
                    <a:pt x="124" y="150"/>
                  </a:lnTo>
                  <a:lnTo>
                    <a:pt x="132" y="142"/>
                  </a:lnTo>
                  <a:lnTo>
                    <a:pt x="1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8" name="Freeform 95">
              <a:extLst>
                <a:ext uri="{FF2B5EF4-FFF2-40B4-BE49-F238E27FC236}">
                  <a16:creationId xmlns:a16="http://schemas.microsoft.com/office/drawing/2014/main" xmlns="" id="{7869A67F-C69C-453D-B20D-CD819D6D01AF}"/>
                </a:ext>
              </a:extLst>
            </p:cNvPr>
            <p:cNvSpPr/>
            <p:nvPr/>
          </p:nvSpPr>
          <p:spPr bwMode="auto">
            <a:xfrm>
              <a:off x="5943601" y="4638675"/>
              <a:ext cx="127000" cy="238125"/>
            </a:xfrm>
            <a:custGeom>
              <a:avLst/>
              <a:gdLst>
                <a:gd name="T0" fmla="*/ 0 w 80"/>
                <a:gd name="T1" fmla="*/ 5 h 150"/>
                <a:gd name="T2" fmla="*/ 72 w 80"/>
                <a:gd name="T3" fmla="*/ 150 h 150"/>
                <a:gd name="T4" fmla="*/ 80 w 80"/>
                <a:gd name="T5" fmla="*/ 144 h 150"/>
                <a:gd name="T6" fmla="*/ 8 w 80"/>
                <a:gd name="T7" fmla="*/ 0 h 150"/>
                <a:gd name="T8" fmla="*/ 0 w 80"/>
                <a:gd name="T9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50">
                  <a:moveTo>
                    <a:pt x="0" y="5"/>
                  </a:moveTo>
                  <a:lnTo>
                    <a:pt x="72" y="150"/>
                  </a:lnTo>
                  <a:lnTo>
                    <a:pt x="80" y="144"/>
                  </a:lnTo>
                  <a:lnTo>
                    <a:pt x="8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9" name="Freeform 96">
              <a:extLst>
                <a:ext uri="{FF2B5EF4-FFF2-40B4-BE49-F238E27FC236}">
                  <a16:creationId xmlns:a16="http://schemas.microsoft.com/office/drawing/2014/main" xmlns="" id="{1CBD9A42-0E21-437C-8DC5-4D8F13EF7703}"/>
                </a:ext>
              </a:extLst>
            </p:cNvPr>
            <p:cNvSpPr/>
            <p:nvPr/>
          </p:nvSpPr>
          <p:spPr bwMode="auto">
            <a:xfrm>
              <a:off x="6040438" y="4638675"/>
              <a:ext cx="55563" cy="233363"/>
            </a:xfrm>
            <a:custGeom>
              <a:avLst/>
              <a:gdLst>
                <a:gd name="T0" fmla="*/ 0 w 35"/>
                <a:gd name="T1" fmla="*/ 2 h 147"/>
                <a:gd name="T2" fmla="*/ 24 w 35"/>
                <a:gd name="T3" fmla="*/ 147 h 147"/>
                <a:gd name="T4" fmla="*/ 35 w 35"/>
                <a:gd name="T5" fmla="*/ 144 h 147"/>
                <a:gd name="T6" fmla="*/ 11 w 35"/>
                <a:gd name="T7" fmla="*/ 0 h 147"/>
                <a:gd name="T8" fmla="*/ 0 w 35"/>
                <a:gd name="T9" fmla="*/ 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47">
                  <a:moveTo>
                    <a:pt x="0" y="2"/>
                  </a:moveTo>
                  <a:lnTo>
                    <a:pt x="24" y="147"/>
                  </a:lnTo>
                  <a:lnTo>
                    <a:pt x="35" y="144"/>
                  </a:lnTo>
                  <a:lnTo>
                    <a:pt x="1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0" name="Freeform 97">
              <a:extLst>
                <a:ext uri="{FF2B5EF4-FFF2-40B4-BE49-F238E27FC236}">
                  <a16:creationId xmlns:a16="http://schemas.microsoft.com/office/drawing/2014/main" xmlns="" id="{97D6333D-F247-4359-82F3-191FED404A82}"/>
                </a:ext>
              </a:extLst>
            </p:cNvPr>
            <p:cNvSpPr/>
            <p:nvPr/>
          </p:nvSpPr>
          <p:spPr bwMode="auto">
            <a:xfrm>
              <a:off x="6100763" y="4638675"/>
              <a:ext cx="53975" cy="233363"/>
            </a:xfrm>
            <a:custGeom>
              <a:avLst/>
              <a:gdLst>
                <a:gd name="T0" fmla="*/ 24 w 34"/>
                <a:gd name="T1" fmla="*/ 0 h 147"/>
                <a:gd name="T2" fmla="*/ 0 w 34"/>
                <a:gd name="T3" fmla="*/ 144 h 147"/>
                <a:gd name="T4" fmla="*/ 10 w 34"/>
                <a:gd name="T5" fmla="*/ 147 h 147"/>
                <a:gd name="T6" fmla="*/ 34 w 34"/>
                <a:gd name="T7" fmla="*/ 2 h 147"/>
                <a:gd name="T8" fmla="*/ 24 w 34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7">
                  <a:moveTo>
                    <a:pt x="24" y="0"/>
                  </a:moveTo>
                  <a:lnTo>
                    <a:pt x="0" y="144"/>
                  </a:lnTo>
                  <a:lnTo>
                    <a:pt x="10" y="147"/>
                  </a:lnTo>
                  <a:lnTo>
                    <a:pt x="3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1" name="Freeform 98">
              <a:extLst>
                <a:ext uri="{FF2B5EF4-FFF2-40B4-BE49-F238E27FC236}">
                  <a16:creationId xmlns:a16="http://schemas.microsoft.com/office/drawing/2014/main" xmlns="" id="{A9D43D9B-8CE8-4DCC-9ED0-BA9F95027C22}"/>
                </a:ext>
              </a:extLst>
            </p:cNvPr>
            <p:cNvSpPr/>
            <p:nvPr/>
          </p:nvSpPr>
          <p:spPr bwMode="auto">
            <a:xfrm>
              <a:off x="6121401" y="4638675"/>
              <a:ext cx="131763" cy="238125"/>
            </a:xfrm>
            <a:custGeom>
              <a:avLst/>
              <a:gdLst>
                <a:gd name="T0" fmla="*/ 75 w 83"/>
                <a:gd name="T1" fmla="*/ 0 h 150"/>
                <a:gd name="T2" fmla="*/ 0 w 83"/>
                <a:gd name="T3" fmla="*/ 144 h 150"/>
                <a:gd name="T4" fmla="*/ 11 w 83"/>
                <a:gd name="T5" fmla="*/ 150 h 150"/>
                <a:gd name="T6" fmla="*/ 83 w 83"/>
                <a:gd name="T7" fmla="*/ 5 h 150"/>
                <a:gd name="T8" fmla="*/ 75 w 83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50">
                  <a:moveTo>
                    <a:pt x="75" y="0"/>
                  </a:moveTo>
                  <a:lnTo>
                    <a:pt x="0" y="144"/>
                  </a:lnTo>
                  <a:lnTo>
                    <a:pt x="11" y="150"/>
                  </a:lnTo>
                  <a:lnTo>
                    <a:pt x="83" y="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2" name="Freeform 99">
              <a:extLst>
                <a:ext uri="{FF2B5EF4-FFF2-40B4-BE49-F238E27FC236}">
                  <a16:creationId xmlns:a16="http://schemas.microsoft.com/office/drawing/2014/main" xmlns="" id="{17F1DB68-677E-481D-9901-9BA55809F532}"/>
                </a:ext>
              </a:extLst>
            </p:cNvPr>
            <p:cNvSpPr/>
            <p:nvPr/>
          </p:nvSpPr>
          <p:spPr bwMode="auto">
            <a:xfrm>
              <a:off x="6146801" y="4638675"/>
              <a:ext cx="204788" cy="238125"/>
            </a:xfrm>
            <a:custGeom>
              <a:avLst/>
              <a:gdLst>
                <a:gd name="T0" fmla="*/ 121 w 129"/>
                <a:gd name="T1" fmla="*/ 0 h 150"/>
                <a:gd name="T2" fmla="*/ 0 w 129"/>
                <a:gd name="T3" fmla="*/ 142 h 150"/>
                <a:gd name="T4" fmla="*/ 8 w 129"/>
                <a:gd name="T5" fmla="*/ 150 h 150"/>
                <a:gd name="T6" fmla="*/ 129 w 129"/>
                <a:gd name="T7" fmla="*/ 5 h 150"/>
                <a:gd name="T8" fmla="*/ 121 w 129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50">
                  <a:moveTo>
                    <a:pt x="121" y="0"/>
                  </a:moveTo>
                  <a:lnTo>
                    <a:pt x="0" y="142"/>
                  </a:lnTo>
                  <a:lnTo>
                    <a:pt x="8" y="150"/>
                  </a:lnTo>
                  <a:lnTo>
                    <a:pt x="129" y="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3" name="Freeform 100">
              <a:extLst>
                <a:ext uri="{FF2B5EF4-FFF2-40B4-BE49-F238E27FC236}">
                  <a16:creationId xmlns:a16="http://schemas.microsoft.com/office/drawing/2014/main" xmlns="" id="{3DB34298-2D45-470F-AA9C-6444CEA61E14}"/>
                </a:ext>
              </a:extLst>
            </p:cNvPr>
            <p:cNvSpPr/>
            <p:nvPr/>
          </p:nvSpPr>
          <p:spPr bwMode="auto">
            <a:xfrm>
              <a:off x="5799138" y="4573588"/>
              <a:ext cx="603250" cy="85725"/>
            </a:xfrm>
            <a:custGeom>
              <a:avLst/>
              <a:gdLst>
                <a:gd name="T0" fmla="*/ 380 w 380"/>
                <a:gd name="T1" fmla="*/ 0 h 54"/>
                <a:gd name="T2" fmla="*/ 0 w 380"/>
                <a:gd name="T3" fmla="*/ 0 h 54"/>
                <a:gd name="T4" fmla="*/ 24 w 380"/>
                <a:gd name="T5" fmla="*/ 54 h 54"/>
                <a:gd name="T6" fmla="*/ 358 w 380"/>
                <a:gd name="T7" fmla="*/ 54 h 54"/>
                <a:gd name="T8" fmla="*/ 380 w 380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54">
                  <a:moveTo>
                    <a:pt x="380" y="0"/>
                  </a:moveTo>
                  <a:lnTo>
                    <a:pt x="0" y="0"/>
                  </a:lnTo>
                  <a:lnTo>
                    <a:pt x="24" y="54"/>
                  </a:lnTo>
                  <a:lnTo>
                    <a:pt x="358" y="54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006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4" name="Rectangle 101">
              <a:extLst>
                <a:ext uri="{FF2B5EF4-FFF2-40B4-BE49-F238E27FC236}">
                  <a16:creationId xmlns:a16="http://schemas.microsoft.com/office/drawing/2014/main" xmlns="" id="{F38E534F-E137-4E44-9169-82322CF7A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5038" y="4841875"/>
              <a:ext cx="169863" cy="47625"/>
            </a:xfrm>
            <a:prstGeom prst="rect">
              <a:avLst/>
            </a:pr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5" name="Freeform 102">
              <a:extLst>
                <a:ext uri="{FF2B5EF4-FFF2-40B4-BE49-F238E27FC236}">
                  <a16:creationId xmlns:a16="http://schemas.microsoft.com/office/drawing/2014/main" xmlns="" id="{4B59AAC2-DE66-4CA7-8A0E-F49B3FB60689}"/>
                </a:ext>
              </a:extLst>
            </p:cNvPr>
            <p:cNvSpPr/>
            <p:nvPr/>
          </p:nvSpPr>
          <p:spPr bwMode="auto">
            <a:xfrm>
              <a:off x="6007101" y="4876800"/>
              <a:ext cx="38100" cy="139700"/>
            </a:xfrm>
            <a:custGeom>
              <a:avLst/>
              <a:gdLst>
                <a:gd name="T0" fmla="*/ 24 w 24"/>
                <a:gd name="T1" fmla="*/ 0 h 88"/>
                <a:gd name="T2" fmla="*/ 13 w 24"/>
                <a:gd name="T3" fmla="*/ 0 h 88"/>
                <a:gd name="T4" fmla="*/ 0 w 24"/>
                <a:gd name="T5" fmla="*/ 88 h 88"/>
                <a:gd name="T6" fmla="*/ 10 w 24"/>
                <a:gd name="T7" fmla="*/ 88 h 88"/>
                <a:gd name="T8" fmla="*/ 24 w 24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8">
                  <a:moveTo>
                    <a:pt x="24" y="0"/>
                  </a:moveTo>
                  <a:lnTo>
                    <a:pt x="13" y="0"/>
                  </a:lnTo>
                  <a:lnTo>
                    <a:pt x="0" y="88"/>
                  </a:lnTo>
                  <a:lnTo>
                    <a:pt x="10" y="8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6" name="Freeform 103">
              <a:extLst>
                <a:ext uri="{FF2B5EF4-FFF2-40B4-BE49-F238E27FC236}">
                  <a16:creationId xmlns:a16="http://schemas.microsoft.com/office/drawing/2014/main" xmlns="" id="{3F5F4601-C1A2-468C-9BD8-ACA99A541184}"/>
                </a:ext>
              </a:extLst>
            </p:cNvPr>
            <p:cNvSpPr/>
            <p:nvPr/>
          </p:nvSpPr>
          <p:spPr bwMode="auto">
            <a:xfrm>
              <a:off x="6154738" y="4876800"/>
              <a:ext cx="34925" cy="139700"/>
            </a:xfrm>
            <a:custGeom>
              <a:avLst/>
              <a:gdLst>
                <a:gd name="T0" fmla="*/ 11 w 22"/>
                <a:gd name="T1" fmla="*/ 0 h 88"/>
                <a:gd name="T2" fmla="*/ 0 w 22"/>
                <a:gd name="T3" fmla="*/ 0 h 88"/>
                <a:gd name="T4" fmla="*/ 11 w 22"/>
                <a:gd name="T5" fmla="*/ 88 h 88"/>
                <a:gd name="T6" fmla="*/ 22 w 22"/>
                <a:gd name="T7" fmla="*/ 88 h 88"/>
                <a:gd name="T8" fmla="*/ 11 w 22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88">
                  <a:moveTo>
                    <a:pt x="11" y="0"/>
                  </a:moveTo>
                  <a:lnTo>
                    <a:pt x="0" y="0"/>
                  </a:lnTo>
                  <a:lnTo>
                    <a:pt x="11" y="88"/>
                  </a:lnTo>
                  <a:lnTo>
                    <a:pt x="22" y="8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7" name="Freeform 104">
              <a:extLst>
                <a:ext uri="{FF2B5EF4-FFF2-40B4-BE49-F238E27FC236}">
                  <a16:creationId xmlns:a16="http://schemas.microsoft.com/office/drawing/2014/main" xmlns="" id="{5E5B9A3A-7603-4E0C-BC6E-668319F375AE}"/>
                </a:ext>
              </a:extLst>
            </p:cNvPr>
            <p:cNvSpPr/>
            <p:nvPr/>
          </p:nvSpPr>
          <p:spPr bwMode="auto">
            <a:xfrm>
              <a:off x="5994401" y="5016500"/>
              <a:ext cx="203200" cy="161925"/>
            </a:xfrm>
            <a:custGeom>
              <a:avLst/>
              <a:gdLst>
                <a:gd name="T0" fmla="*/ 123 w 128"/>
                <a:gd name="T1" fmla="*/ 0 h 102"/>
                <a:gd name="T2" fmla="*/ 112 w 128"/>
                <a:gd name="T3" fmla="*/ 0 h 102"/>
                <a:gd name="T4" fmla="*/ 18 w 128"/>
                <a:gd name="T5" fmla="*/ 0 h 102"/>
                <a:gd name="T6" fmla="*/ 8 w 128"/>
                <a:gd name="T7" fmla="*/ 0 h 102"/>
                <a:gd name="T8" fmla="*/ 0 w 128"/>
                <a:gd name="T9" fmla="*/ 0 h 102"/>
                <a:gd name="T10" fmla="*/ 0 w 128"/>
                <a:gd name="T11" fmla="*/ 102 h 102"/>
                <a:gd name="T12" fmla="*/ 128 w 128"/>
                <a:gd name="T13" fmla="*/ 102 h 102"/>
                <a:gd name="T14" fmla="*/ 128 w 128"/>
                <a:gd name="T15" fmla="*/ 0 h 102"/>
                <a:gd name="T16" fmla="*/ 123 w 128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02">
                  <a:moveTo>
                    <a:pt x="123" y="0"/>
                  </a:moveTo>
                  <a:lnTo>
                    <a:pt x="112" y="0"/>
                  </a:lnTo>
                  <a:lnTo>
                    <a:pt x="18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8" y="102"/>
                  </a:lnTo>
                  <a:lnTo>
                    <a:pt x="128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6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grpSp>
        <p:nvGrpSpPr>
          <p:cNvPr id="12" name="组合 146">
            <a:extLst>
              <a:ext uri="{FF2B5EF4-FFF2-40B4-BE49-F238E27FC236}">
                <a16:creationId xmlns:a16="http://schemas.microsoft.com/office/drawing/2014/main" xmlns="" id="{62C68ED9-2BF4-48D8-86A2-F349B0C0DBD2}"/>
              </a:ext>
            </a:extLst>
          </p:cNvPr>
          <p:cNvGrpSpPr/>
          <p:nvPr/>
        </p:nvGrpSpPr>
        <p:grpSpPr>
          <a:xfrm>
            <a:off x="2024570" y="378553"/>
            <a:ext cx="1018920" cy="1060614"/>
            <a:chOff x="5295900" y="2478088"/>
            <a:chExt cx="1609726" cy="1871663"/>
          </a:xfrm>
        </p:grpSpPr>
        <p:sp>
          <p:nvSpPr>
            <p:cNvPr id="39" name="Freeform 108">
              <a:extLst>
                <a:ext uri="{FF2B5EF4-FFF2-40B4-BE49-F238E27FC236}">
                  <a16:creationId xmlns:a16="http://schemas.microsoft.com/office/drawing/2014/main" xmlns="" id="{4C104980-26EC-45E3-AF7C-16B82C5059EF}"/>
                </a:ext>
              </a:extLst>
            </p:cNvPr>
            <p:cNvSpPr/>
            <p:nvPr/>
          </p:nvSpPr>
          <p:spPr bwMode="auto">
            <a:xfrm>
              <a:off x="5295900" y="2478088"/>
              <a:ext cx="801688" cy="1555750"/>
            </a:xfrm>
            <a:custGeom>
              <a:avLst/>
              <a:gdLst>
                <a:gd name="T0" fmla="*/ 188 w 188"/>
                <a:gd name="T1" fmla="*/ 7 h 364"/>
                <a:gd name="T2" fmla="*/ 188 w 188"/>
                <a:gd name="T3" fmla="*/ 7 h 364"/>
                <a:gd name="T4" fmla="*/ 19 w 188"/>
                <a:gd name="T5" fmla="*/ 127 h 364"/>
                <a:gd name="T6" fmla="*/ 139 w 188"/>
                <a:gd name="T7" fmla="*/ 351 h 364"/>
                <a:gd name="T8" fmla="*/ 147 w 188"/>
                <a:gd name="T9" fmla="*/ 359 h 364"/>
                <a:gd name="T10" fmla="*/ 151 w 188"/>
                <a:gd name="T11" fmla="*/ 364 h 364"/>
                <a:gd name="T12" fmla="*/ 178 w 188"/>
                <a:gd name="T13" fmla="*/ 364 h 364"/>
                <a:gd name="T14" fmla="*/ 188 w 188"/>
                <a:gd name="T15" fmla="*/ 7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364">
                  <a:moveTo>
                    <a:pt x="188" y="7"/>
                  </a:moveTo>
                  <a:cubicBezTo>
                    <a:pt x="188" y="7"/>
                    <a:pt x="188" y="7"/>
                    <a:pt x="188" y="7"/>
                  </a:cubicBezTo>
                  <a:cubicBezTo>
                    <a:pt x="188" y="7"/>
                    <a:pt x="46" y="0"/>
                    <a:pt x="19" y="127"/>
                  </a:cubicBezTo>
                  <a:cubicBezTo>
                    <a:pt x="19" y="127"/>
                    <a:pt x="0" y="216"/>
                    <a:pt x="139" y="351"/>
                  </a:cubicBezTo>
                  <a:cubicBezTo>
                    <a:pt x="147" y="359"/>
                    <a:pt x="147" y="359"/>
                    <a:pt x="147" y="359"/>
                  </a:cubicBezTo>
                  <a:cubicBezTo>
                    <a:pt x="147" y="359"/>
                    <a:pt x="149" y="361"/>
                    <a:pt x="151" y="364"/>
                  </a:cubicBezTo>
                  <a:cubicBezTo>
                    <a:pt x="178" y="364"/>
                    <a:pt x="178" y="364"/>
                    <a:pt x="178" y="364"/>
                  </a:cubicBezTo>
                  <a:cubicBezTo>
                    <a:pt x="66" y="47"/>
                    <a:pt x="188" y="7"/>
                    <a:pt x="188" y="7"/>
                  </a:cubicBezTo>
                  <a:close/>
                </a:path>
              </a:pathLst>
            </a:custGeom>
            <a:solidFill>
              <a:srgbClr val="FFE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0" name="Freeform 109">
              <a:extLst>
                <a:ext uri="{FF2B5EF4-FFF2-40B4-BE49-F238E27FC236}">
                  <a16:creationId xmlns:a16="http://schemas.microsoft.com/office/drawing/2014/main" xmlns="" id="{98BCC565-F8F5-4A33-BDD5-95ECDA7353CE}"/>
                </a:ext>
              </a:extLst>
            </p:cNvPr>
            <p:cNvSpPr/>
            <p:nvPr/>
          </p:nvSpPr>
          <p:spPr bwMode="auto">
            <a:xfrm>
              <a:off x="5576888" y="2508251"/>
              <a:ext cx="1114425" cy="1566863"/>
            </a:xfrm>
            <a:custGeom>
              <a:avLst/>
              <a:gdLst>
                <a:gd name="T0" fmla="*/ 122 w 261"/>
                <a:gd name="T1" fmla="*/ 0 h 367"/>
                <a:gd name="T2" fmla="*/ 122 w 261"/>
                <a:gd name="T3" fmla="*/ 0 h 367"/>
                <a:gd name="T4" fmla="*/ 122 w 261"/>
                <a:gd name="T5" fmla="*/ 0 h 367"/>
                <a:gd name="T6" fmla="*/ 112 w 261"/>
                <a:gd name="T7" fmla="*/ 357 h 367"/>
                <a:gd name="T8" fmla="*/ 85 w 261"/>
                <a:gd name="T9" fmla="*/ 357 h 367"/>
                <a:gd name="T10" fmla="*/ 90 w 261"/>
                <a:gd name="T11" fmla="*/ 367 h 367"/>
                <a:gd name="T12" fmla="*/ 109 w 261"/>
                <a:gd name="T13" fmla="*/ 367 h 367"/>
                <a:gd name="T14" fmla="*/ 122 w 261"/>
                <a:gd name="T15" fmla="*/ 367 h 367"/>
                <a:gd name="T16" fmla="*/ 155 w 261"/>
                <a:gd name="T17" fmla="*/ 367 h 367"/>
                <a:gd name="T18" fmla="*/ 160 w 261"/>
                <a:gd name="T19" fmla="*/ 357 h 367"/>
                <a:gd name="T20" fmla="*/ 141 w 261"/>
                <a:gd name="T21" fmla="*/ 357 h 367"/>
                <a:gd name="T22" fmla="*/ 122 w 261"/>
                <a:gd name="T2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1" h="367">
                  <a:moveTo>
                    <a:pt x="122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0" y="40"/>
                    <a:pt x="112" y="357"/>
                  </a:cubicBezTo>
                  <a:cubicBezTo>
                    <a:pt x="85" y="357"/>
                    <a:pt x="85" y="357"/>
                    <a:pt x="85" y="357"/>
                  </a:cubicBezTo>
                  <a:cubicBezTo>
                    <a:pt x="87" y="360"/>
                    <a:pt x="89" y="363"/>
                    <a:pt x="90" y="367"/>
                  </a:cubicBezTo>
                  <a:cubicBezTo>
                    <a:pt x="109" y="367"/>
                    <a:pt x="109" y="367"/>
                    <a:pt x="109" y="367"/>
                  </a:cubicBezTo>
                  <a:cubicBezTo>
                    <a:pt x="122" y="367"/>
                    <a:pt x="122" y="367"/>
                    <a:pt x="122" y="367"/>
                  </a:cubicBezTo>
                  <a:cubicBezTo>
                    <a:pt x="155" y="367"/>
                    <a:pt x="155" y="367"/>
                    <a:pt x="155" y="367"/>
                  </a:cubicBezTo>
                  <a:cubicBezTo>
                    <a:pt x="155" y="363"/>
                    <a:pt x="157" y="360"/>
                    <a:pt x="160" y="357"/>
                  </a:cubicBezTo>
                  <a:cubicBezTo>
                    <a:pt x="141" y="357"/>
                    <a:pt x="141" y="357"/>
                    <a:pt x="141" y="357"/>
                  </a:cubicBezTo>
                  <a:cubicBezTo>
                    <a:pt x="261" y="57"/>
                    <a:pt x="122" y="0"/>
                    <a:pt x="122" y="0"/>
                  </a:cubicBezTo>
                  <a:close/>
                </a:path>
              </a:pathLst>
            </a:custGeom>
            <a:solidFill>
              <a:srgbClr val="EBC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1" name="Rectangle 110">
              <a:extLst>
                <a:ext uri="{FF2B5EF4-FFF2-40B4-BE49-F238E27FC236}">
                  <a16:creationId xmlns:a16="http://schemas.microsoft.com/office/drawing/2014/main" xmlns="" id="{5FC4B856-814F-45D4-854D-42C32A686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588" y="2508251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2" name="Rectangle 111">
              <a:extLst>
                <a:ext uri="{FF2B5EF4-FFF2-40B4-BE49-F238E27FC236}">
                  <a16:creationId xmlns:a16="http://schemas.microsoft.com/office/drawing/2014/main" xmlns="" id="{AB793700-9473-406F-BD7A-6DFE3214C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588" y="2508251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3" name="Freeform 112">
              <a:extLst>
                <a:ext uri="{FF2B5EF4-FFF2-40B4-BE49-F238E27FC236}">
                  <a16:creationId xmlns:a16="http://schemas.microsoft.com/office/drawing/2014/main" xmlns="" id="{6A5D2C0B-BF41-401E-B450-78188065D0BD}"/>
                </a:ext>
              </a:extLst>
            </p:cNvPr>
            <p:cNvSpPr/>
            <p:nvPr/>
          </p:nvSpPr>
          <p:spPr bwMode="auto">
            <a:xfrm>
              <a:off x="6097588" y="2478088"/>
              <a:ext cx="808038" cy="1555750"/>
            </a:xfrm>
            <a:custGeom>
              <a:avLst/>
              <a:gdLst>
                <a:gd name="T0" fmla="*/ 42 w 189"/>
                <a:gd name="T1" fmla="*/ 359 h 364"/>
                <a:gd name="T2" fmla="*/ 49 w 189"/>
                <a:gd name="T3" fmla="*/ 351 h 364"/>
                <a:gd name="T4" fmla="*/ 169 w 189"/>
                <a:gd name="T5" fmla="*/ 127 h 364"/>
                <a:gd name="T6" fmla="*/ 0 w 189"/>
                <a:gd name="T7" fmla="*/ 7 h 364"/>
                <a:gd name="T8" fmla="*/ 0 w 189"/>
                <a:gd name="T9" fmla="*/ 7 h 364"/>
                <a:gd name="T10" fmla="*/ 0 w 189"/>
                <a:gd name="T11" fmla="*/ 7 h 364"/>
                <a:gd name="T12" fmla="*/ 19 w 189"/>
                <a:gd name="T13" fmla="*/ 364 h 364"/>
                <a:gd name="T14" fmla="*/ 38 w 189"/>
                <a:gd name="T15" fmla="*/ 364 h 364"/>
                <a:gd name="T16" fmla="*/ 42 w 189"/>
                <a:gd name="T17" fmla="*/ 35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364">
                  <a:moveTo>
                    <a:pt x="42" y="359"/>
                  </a:moveTo>
                  <a:cubicBezTo>
                    <a:pt x="49" y="351"/>
                    <a:pt x="49" y="351"/>
                    <a:pt x="49" y="351"/>
                  </a:cubicBezTo>
                  <a:cubicBezTo>
                    <a:pt x="189" y="216"/>
                    <a:pt x="169" y="127"/>
                    <a:pt x="169" y="127"/>
                  </a:cubicBezTo>
                  <a:cubicBezTo>
                    <a:pt x="142" y="0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39" y="64"/>
                    <a:pt x="19" y="364"/>
                  </a:cubicBezTo>
                  <a:cubicBezTo>
                    <a:pt x="38" y="364"/>
                    <a:pt x="38" y="364"/>
                    <a:pt x="38" y="364"/>
                  </a:cubicBezTo>
                  <a:cubicBezTo>
                    <a:pt x="40" y="361"/>
                    <a:pt x="42" y="359"/>
                    <a:pt x="42" y="359"/>
                  </a:cubicBezTo>
                  <a:close/>
                </a:path>
              </a:pathLst>
            </a:custGeom>
            <a:solidFill>
              <a:srgbClr val="FFE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4" name="Freeform 113">
              <a:extLst>
                <a:ext uri="{FF2B5EF4-FFF2-40B4-BE49-F238E27FC236}">
                  <a16:creationId xmlns:a16="http://schemas.microsoft.com/office/drawing/2014/main" xmlns="" id="{76EA8A99-1493-410B-81D4-B34D056007E7}"/>
                </a:ext>
              </a:extLst>
            </p:cNvPr>
            <p:cNvSpPr/>
            <p:nvPr/>
          </p:nvSpPr>
          <p:spPr bwMode="auto">
            <a:xfrm>
              <a:off x="5961063" y="4067176"/>
              <a:ext cx="111125" cy="123825"/>
            </a:xfrm>
            <a:custGeom>
              <a:avLst/>
              <a:gdLst>
                <a:gd name="T0" fmla="*/ 0 w 70"/>
                <a:gd name="T1" fmla="*/ 3 h 78"/>
                <a:gd name="T2" fmla="*/ 65 w 70"/>
                <a:gd name="T3" fmla="*/ 78 h 78"/>
                <a:gd name="T4" fmla="*/ 70 w 70"/>
                <a:gd name="T5" fmla="*/ 75 h 78"/>
                <a:gd name="T6" fmla="*/ 6 w 70"/>
                <a:gd name="T7" fmla="*/ 0 h 78"/>
                <a:gd name="T8" fmla="*/ 0 w 70"/>
                <a:gd name="T9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8">
                  <a:moveTo>
                    <a:pt x="0" y="3"/>
                  </a:moveTo>
                  <a:lnTo>
                    <a:pt x="65" y="78"/>
                  </a:lnTo>
                  <a:lnTo>
                    <a:pt x="70" y="75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5" name="Freeform 114">
              <a:extLst>
                <a:ext uri="{FF2B5EF4-FFF2-40B4-BE49-F238E27FC236}">
                  <a16:creationId xmlns:a16="http://schemas.microsoft.com/office/drawing/2014/main" xmlns="" id="{E61D62E0-122B-42C7-9FA5-F869F2C69C99}"/>
                </a:ext>
              </a:extLst>
            </p:cNvPr>
            <p:cNvSpPr/>
            <p:nvPr/>
          </p:nvSpPr>
          <p:spPr bwMode="auto">
            <a:xfrm>
              <a:off x="6016625" y="4067176"/>
              <a:ext cx="68263" cy="123825"/>
            </a:xfrm>
            <a:custGeom>
              <a:avLst/>
              <a:gdLst>
                <a:gd name="T0" fmla="*/ 0 w 43"/>
                <a:gd name="T1" fmla="*/ 3 h 78"/>
                <a:gd name="T2" fmla="*/ 38 w 43"/>
                <a:gd name="T3" fmla="*/ 78 h 78"/>
                <a:gd name="T4" fmla="*/ 43 w 43"/>
                <a:gd name="T5" fmla="*/ 75 h 78"/>
                <a:gd name="T6" fmla="*/ 6 w 43"/>
                <a:gd name="T7" fmla="*/ 0 h 78"/>
                <a:gd name="T8" fmla="*/ 0 w 43"/>
                <a:gd name="T9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8">
                  <a:moveTo>
                    <a:pt x="0" y="3"/>
                  </a:moveTo>
                  <a:lnTo>
                    <a:pt x="38" y="78"/>
                  </a:lnTo>
                  <a:lnTo>
                    <a:pt x="43" y="75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6" name="Freeform 115">
              <a:extLst>
                <a:ext uri="{FF2B5EF4-FFF2-40B4-BE49-F238E27FC236}">
                  <a16:creationId xmlns:a16="http://schemas.microsoft.com/office/drawing/2014/main" xmlns="" id="{D5AB0DCA-EC7B-4BAC-A027-CABBEDEF0FF4}"/>
                </a:ext>
              </a:extLst>
            </p:cNvPr>
            <p:cNvSpPr/>
            <p:nvPr/>
          </p:nvSpPr>
          <p:spPr bwMode="auto">
            <a:xfrm>
              <a:off x="6067425" y="4067176"/>
              <a:ext cx="30163" cy="123825"/>
            </a:xfrm>
            <a:custGeom>
              <a:avLst/>
              <a:gdLst>
                <a:gd name="T0" fmla="*/ 0 w 19"/>
                <a:gd name="T1" fmla="*/ 0 h 78"/>
                <a:gd name="T2" fmla="*/ 11 w 19"/>
                <a:gd name="T3" fmla="*/ 78 h 78"/>
                <a:gd name="T4" fmla="*/ 19 w 19"/>
                <a:gd name="T5" fmla="*/ 75 h 78"/>
                <a:gd name="T6" fmla="*/ 6 w 19"/>
                <a:gd name="T7" fmla="*/ 0 h 78"/>
                <a:gd name="T8" fmla="*/ 0 w 19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8">
                  <a:moveTo>
                    <a:pt x="0" y="0"/>
                  </a:moveTo>
                  <a:lnTo>
                    <a:pt x="11" y="78"/>
                  </a:lnTo>
                  <a:lnTo>
                    <a:pt x="19" y="75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7" name="Freeform 116">
              <a:extLst>
                <a:ext uri="{FF2B5EF4-FFF2-40B4-BE49-F238E27FC236}">
                  <a16:creationId xmlns:a16="http://schemas.microsoft.com/office/drawing/2014/main" xmlns="" id="{59065784-4178-4731-892D-686A01C0FEA2}"/>
                </a:ext>
              </a:extLst>
            </p:cNvPr>
            <p:cNvSpPr/>
            <p:nvPr/>
          </p:nvSpPr>
          <p:spPr bwMode="auto">
            <a:xfrm>
              <a:off x="6097588" y="4067176"/>
              <a:ext cx="30163" cy="123825"/>
            </a:xfrm>
            <a:custGeom>
              <a:avLst/>
              <a:gdLst>
                <a:gd name="T0" fmla="*/ 14 w 19"/>
                <a:gd name="T1" fmla="*/ 0 h 78"/>
                <a:gd name="T2" fmla="*/ 0 w 19"/>
                <a:gd name="T3" fmla="*/ 75 h 78"/>
                <a:gd name="T4" fmla="*/ 6 w 19"/>
                <a:gd name="T5" fmla="*/ 78 h 78"/>
                <a:gd name="T6" fmla="*/ 19 w 19"/>
                <a:gd name="T7" fmla="*/ 0 h 78"/>
                <a:gd name="T8" fmla="*/ 14 w 19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8">
                  <a:moveTo>
                    <a:pt x="14" y="0"/>
                  </a:moveTo>
                  <a:lnTo>
                    <a:pt x="0" y="75"/>
                  </a:lnTo>
                  <a:lnTo>
                    <a:pt x="6" y="78"/>
                  </a:lnTo>
                  <a:lnTo>
                    <a:pt x="19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8" name="Freeform 117">
              <a:extLst>
                <a:ext uri="{FF2B5EF4-FFF2-40B4-BE49-F238E27FC236}">
                  <a16:creationId xmlns:a16="http://schemas.microsoft.com/office/drawing/2014/main" xmlns="" id="{B953765F-86BD-4338-AF36-94AA8711B179}"/>
                </a:ext>
              </a:extLst>
            </p:cNvPr>
            <p:cNvSpPr/>
            <p:nvPr/>
          </p:nvSpPr>
          <p:spPr bwMode="auto">
            <a:xfrm>
              <a:off x="6110288" y="4067176"/>
              <a:ext cx="68263" cy="123825"/>
            </a:xfrm>
            <a:custGeom>
              <a:avLst/>
              <a:gdLst>
                <a:gd name="T0" fmla="*/ 38 w 43"/>
                <a:gd name="T1" fmla="*/ 0 h 78"/>
                <a:gd name="T2" fmla="*/ 0 w 43"/>
                <a:gd name="T3" fmla="*/ 75 h 78"/>
                <a:gd name="T4" fmla="*/ 6 w 43"/>
                <a:gd name="T5" fmla="*/ 78 h 78"/>
                <a:gd name="T6" fmla="*/ 43 w 43"/>
                <a:gd name="T7" fmla="*/ 3 h 78"/>
                <a:gd name="T8" fmla="*/ 38 w 43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8">
                  <a:moveTo>
                    <a:pt x="38" y="0"/>
                  </a:moveTo>
                  <a:lnTo>
                    <a:pt x="0" y="75"/>
                  </a:lnTo>
                  <a:lnTo>
                    <a:pt x="6" y="78"/>
                  </a:lnTo>
                  <a:lnTo>
                    <a:pt x="43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9" name="Freeform 118">
              <a:extLst>
                <a:ext uri="{FF2B5EF4-FFF2-40B4-BE49-F238E27FC236}">
                  <a16:creationId xmlns:a16="http://schemas.microsoft.com/office/drawing/2014/main" xmlns="" id="{9880D674-D6F3-45B1-B5FB-ED0D4BF59CD2}"/>
                </a:ext>
              </a:extLst>
            </p:cNvPr>
            <p:cNvSpPr/>
            <p:nvPr/>
          </p:nvSpPr>
          <p:spPr bwMode="auto">
            <a:xfrm>
              <a:off x="6122988" y="4067176"/>
              <a:ext cx="107950" cy="123825"/>
            </a:xfrm>
            <a:custGeom>
              <a:avLst/>
              <a:gdLst>
                <a:gd name="T0" fmla="*/ 65 w 68"/>
                <a:gd name="T1" fmla="*/ 0 h 78"/>
                <a:gd name="T2" fmla="*/ 0 w 68"/>
                <a:gd name="T3" fmla="*/ 75 h 78"/>
                <a:gd name="T4" fmla="*/ 6 w 68"/>
                <a:gd name="T5" fmla="*/ 78 h 78"/>
                <a:gd name="T6" fmla="*/ 68 w 68"/>
                <a:gd name="T7" fmla="*/ 3 h 78"/>
                <a:gd name="T8" fmla="*/ 65 w 68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8">
                  <a:moveTo>
                    <a:pt x="65" y="0"/>
                  </a:moveTo>
                  <a:lnTo>
                    <a:pt x="0" y="75"/>
                  </a:lnTo>
                  <a:lnTo>
                    <a:pt x="6" y="78"/>
                  </a:lnTo>
                  <a:lnTo>
                    <a:pt x="68" y="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0" name="Freeform 119">
              <a:extLst>
                <a:ext uri="{FF2B5EF4-FFF2-40B4-BE49-F238E27FC236}">
                  <a16:creationId xmlns:a16="http://schemas.microsoft.com/office/drawing/2014/main" xmlns="" id="{32F75396-C1DE-4074-A3FD-DE86150768D0}"/>
                </a:ext>
              </a:extLst>
            </p:cNvPr>
            <p:cNvSpPr/>
            <p:nvPr/>
          </p:nvSpPr>
          <p:spPr bwMode="auto">
            <a:xfrm>
              <a:off x="5940425" y="4033838"/>
              <a:ext cx="315913" cy="41275"/>
            </a:xfrm>
            <a:custGeom>
              <a:avLst/>
              <a:gdLst>
                <a:gd name="T0" fmla="*/ 199 w 199"/>
                <a:gd name="T1" fmla="*/ 0 h 26"/>
                <a:gd name="T2" fmla="*/ 0 w 199"/>
                <a:gd name="T3" fmla="*/ 0 h 26"/>
                <a:gd name="T4" fmla="*/ 13 w 199"/>
                <a:gd name="T5" fmla="*/ 26 h 26"/>
                <a:gd name="T6" fmla="*/ 188 w 199"/>
                <a:gd name="T7" fmla="*/ 26 h 26"/>
                <a:gd name="T8" fmla="*/ 199 w 19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26">
                  <a:moveTo>
                    <a:pt x="199" y="0"/>
                  </a:moveTo>
                  <a:lnTo>
                    <a:pt x="0" y="0"/>
                  </a:lnTo>
                  <a:lnTo>
                    <a:pt x="13" y="26"/>
                  </a:lnTo>
                  <a:lnTo>
                    <a:pt x="188" y="26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CCA5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1" name="Rectangle 120">
              <a:extLst>
                <a:ext uri="{FF2B5EF4-FFF2-40B4-BE49-F238E27FC236}">
                  <a16:creationId xmlns:a16="http://schemas.microsoft.com/office/drawing/2014/main" xmlns="" id="{2AFF539A-5CEE-4B8B-BC22-607D23874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4173538"/>
              <a:ext cx="90488" cy="25400"/>
            </a:xfrm>
            <a:prstGeom prst="rect">
              <a:avLst/>
            </a:pr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2" name="Freeform 121">
              <a:extLst>
                <a:ext uri="{FF2B5EF4-FFF2-40B4-BE49-F238E27FC236}">
                  <a16:creationId xmlns:a16="http://schemas.microsoft.com/office/drawing/2014/main" xmlns="" id="{2FB10702-2797-44E0-859D-069D62C98A19}"/>
                </a:ext>
              </a:extLst>
            </p:cNvPr>
            <p:cNvSpPr/>
            <p:nvPr/>
          </p:nvSpPr>
          <p:spPr bwMode="auto">
            <a:xfrm>
              <a:off x="6051550" y="4191001"/>
              <a:ext cx="20638" cy="77788"/>
            </a:xfrm>
            <a:custGeom>
              <a:avLst/>
              <a:gdLst>
                <a:gd name="T0" fmla="*/ 13 w 13"/>
                <a:gd name="T1" fmla="*/ 0 h 49"/>
                <a:gd name="T2" fmla="*/ 5 w 13"/>
                <a:gd name="T3" fmla="*/ 0 h 49"/>
                <a:gd name="T4" fmla="*/ 0 w 13"/>
                <a:gd name="T5" fmla="*/ 49 h 49"/>
                <a:gd name="T6" fmla="*/ 5 w 13"/>
                <a:gd name="T7" fmla="*/ 49 h 49"/>
                <a:gd name="T8" fmla="*/ 13 w 1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9">
                  <a:moveTo>
                    <a:pt x="13" y="0"/>
                  </a:moveTo>
                  <a:lnTo>
                    <a:pt x="5" y="0"/>
                  </a:lnTo>
                  <a:lnTo>
                    <a:pt x="0" y="49"/>
                  </a:lnTo>
                  <a:lnTo>
                    <a:pt x="5" y="4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3" name="Freeform 122">
              <a:extLst>
                <a:ext uri="{FF2B5EF4-FFF2-40B4-BE49-F238E27FC236}">
                  <a16:creationId xmlns:a16="http://schemas.microsoft.com/office/drawing/2014/main" xmlns="" id="{CBA63B01-0E13-4E29-AEEC-3EAC869C21C1}"/>
                </a:ext>
              </a:extLst>
            </p:cNvPr>
            <p:cNvSpPr/>
            <p:nvPr/>
          </p:nvSpPr>
          <p:spPr bwMode="auto">
            <a:xfrm>
              <a:off x="6127750" y="4191001"/>
              <a:ext cx="17463" cy="77788"/>
            </a:xfrm>
            <a:custGeom>
              <a:avLst/>
              <a:gdLst>
                <a:gd name="T0" fmla="*/ 5 w 11"/>
                <a:gd name="T1" fmla="*/ 0 h 49"/>
                <a:gd name="T2" fmla="*/ 0 w 11"/>
                <a:gd name="T3" fmla="*/ 0 h 49"/>
                <a:gd name="T4" fmla="*/ 5 w 11"/>
                <a:gd name="T5" fmla="*/ 49 h 49"/>
                <a:gd name="T6" fmla="*/ 11 w 11"/>
                <a:gd name="T7" fmla="*/ 49 h 49"/>
                <a:gd name="T8" fmla="*/ 5 w 11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9">
                  <a:moveTo>
                    <a:pt x="5" y="0"/>
                  </a:moveTo>
                  <a:lnTo>
                    <a:pt x="0" y="0"/>
                  </a:lnTo>
                  <a:lnTo>
                    <a:pt x="5" y="49"/>
                  </a:lnTo>
                  <a:lnTo>
                    <a:pt x="11" y="4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4" name="Freeform 123">
              <a:extLst>
                <a:ext uri="{FF2B5EF4-FFF2-40B4-BE49-F238E27FC236}">
                  <a16:creationId xmlns:a16="http://schemas.microsoft.com/office/drawing/2014/main" xmlns="" id="{87827C31-BD91-4DA6-B348-A76E3AE4064F}"/>
                </a:ext>
              </a:extLst>
            </p:cNvPr>
            <p:cNvSpPr/>
            <p:nvPr/>
          </p:nvSpPr>
          <p:spPr bwMode="auto">
            <a:xfrm>
              <a:off x="6042025" y="4268788"/>
              <a:ext cx="107950" cy="80963"/>
            </a:xfrm>
            <a:custGeom>
              <a:avLst/>
              <a:gdLst>
                <a:gd name="T0" fmla="*/ 65 w 68"/>
                <a:gd name="T1" fmla="*/ 0 h 51"/>
                <a:gd name="T2" fmla="*/ 59 w 68"/>
                <a:gd name="T3" fmla="*/ 0 h 51"/>
                <a:gd name="T4" fmla="*/ 11 w 68"/>
                <a:gd name="T5" fmla="*/ 0 h 51"/>
                <a:gd name="T6" fmla="*/ 6 w 68"/>
                <a:gd name="T7" fmla="*/ 0 h 51"/>
                <a:gd name="T8" fmla="*/ 0 w 68"/>
                <a:gd name="T9" fmla="*/ 0 h 51"/>
                <a:gd name="T10" fmla="*/ 0 w 68"/>
                <a:gd name="T11" fmla="*/ 51 h 51"/>
                <a:gd name="T12" fmla="*/ 68 w 68"/>
                <a:gd name="T13" fmla="*/ 51 h 51"/>
                <a:gd name="T14" fmla="*/ 68 w 68"/>
                <a:gd name="T15" fmla="*/ 0 h 51"/>
                <a:gd name="T16" fmla="*/ 65 w 68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51">
                  <a:moveTo>
                    <a:pt x="65" y="0"/>
                  </a:moveTo>
                  <a:lnTo>
                    <a:pt x="59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68" y="51"/>
                  </a:lnTo>
                  <a:lnTo>
                    <a:pt x="68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CA5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55" name="PA_图片 28">
            <a:extLst>
              <a:ext uri="{FF2B5EF4-FFF2-40B4-BE49-F238E27FC236}">
                <a16:creationId xmlns:a16="http://schemas.microsoft.com/office/drawing/2014/main" xmlns="" id="{F26C7C1C-38BF-4A21-BF3D-EC74F071043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97"/>
          <a:stretch/>
        </p:blipFill>
        <p:spPr>
          <a:xfrm>
            <a:off x="34290" y="3874097"/>
            <a:ext cx="832529" cy="1269406"/>
          </a:xfrm>
          <a:prstGeom prst="rect">
            <a:avLst/>
          </a:prstGeom>
        </p:spPr>
      </p:pic>
      <p:pic>
        <p:nvPicPr>
          <p:cNvPr id="56" name="PA_图片 25">
            <a:extLst>
              <a:ext uri="{FF2B5EF4-FFF2-40B4-BE49-F238E27FC236}">
                <a16:creationId xmlns:a16="http://schemas.microsoft.com/office/drawing/2014/main" xmlns="" id="{313DA177-6CE2-4DAB-A705-A8F37F6F553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81756" y="3605895"/>
            <a:ext cx="765106" cy="90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9302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75F295B-4E73-4941-B32D-88CC9D779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962"/>
            <a:ext cx="9143985" cy="5142539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6" name="Kiểu 3D 6" descr="The Earth">
                <a:extLst>
                  <a:ext uri="{FF2B5EF4-FFF2-40B4-BE49-F238E27FC236}">
                    <a16:creationId xmlns:a16="http://schemas.microsoft.com/office/drawing/2014/main" id="{BBA11CFB-DAA6-4343-8F28-DFADCCD2806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9264291"/>
                  </p:ext>
                </p:extLst>
              </p:nvPr>
            </p:nvGraphicFramePr>
            <p:xfrm>
              <a:off x="194553" y="4597881"/>
              <a:ext cx="2071755" cy="2071756"/>
            </p:xfrm>
            <a:graphic>
              <a:graphicData uri="http://schemas.microsoft.com/office/drawing/2017/model3d">
                <am3d:model3d r:embed="">
                  <am3d:spPr>
                    <a:xfrm>
                      <a:off x="0" y="0"/>
                      <a:ext cx="2071755" cy="2071756"/>
                    </a:xfrm>
                    <a:prstGeom prst="rect">
                      <a:avLst/>
                    </a:prstGeom>
                  </am3d:spPr>
                  <am3d:camera>
                    <am3d:pos x="0" y="0" z="8051630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920067" d="1000000"/>
                    <am3d:preTrans dx="19744" dy="-17995985" dz="103"/>
                    <am3d:scale>
                      <am3d:sx n="1000000" d="1000000"/>
                      <am3d:sy n="1000000" d="1000000"/>
                      <am3d:sz n="1000000" d="1000000"/>
                    </am3d:scale>
                    <am3d:rot ax="4191953" ay="-935331" az="-2174462"/>
                    <am3d:postTrans dx="0" dy="0" dz="0"/>
                  </am3d:trans>
                  <am3d:raster rName="Office3DRenderer" rVer="16.0.8326">
                    <am3d:blip r:embed=""/>
                  </am3d:raster>
                  <am3d:objViewport viewportSz="363032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Kiểu 3D 6" descr="The Earth">
                <a:extLst>
                  <a:ext uri="{FF2B5EF4-FFF2-40B4-BE49-F238E27FC236}">
                    <a16:creationId xmlns:a16="http://schemas.microsoft.com/office/drawing/2014/main" xmlns="" id="{BBA11CFB-DAA6-4343-8F28-DFADCCD280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5915" y="3448414"/>
                <a:ext cx="1553816" cy="1553816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/>
          <p:cNvSpPr txBox="1"/>
          <p:nvPr/>
        </p:nvSpPr>
        <p:spPr>
          <a:xfrm>
            <a:off x="906778" y="742950"/>
            <a:ext cx="7280910" cy="260840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55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5.</a:t>
            </a:r>
          </a:p>
          <a:p>
            <a:pPr algn="ctr"/>
            <a:r>
              <a:rPr lang="en-US" sz="55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THIÊN NHIÊN CHÂU Á</a:t>
            </a:r>
          </a:p>
          <a:p>
            <a:pPr algn="ctr"/>
            <a:r>
              <a:rPr lang="en-US" sz="55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(tiết 3)</a:t>
            </a:r>
            <a:endParaRPr lang="en-US" sz="55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9121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1450" y="-19050"/>
            <a:ext cx="8789670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5. THIÊN NHIÊN CHÂU Á (tiết 3)</a:t>
            </a:r>
            <a:endParaRPr lang="en-US" sz="30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2446" y="604453"/>
            <a:ext cx="4365619" cy="93102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2800" b="1" u="sng" smtClean="0">
                <a:solidFill>
                  <a:srgbClr val="002060"/>
                </a:solidFill>
                <a:cs typeface="Arial" pitchFamily="34" charset="0"/>
              </a:rPr>
              <a:t>2. Đặc điểm tự nhiên châu Á</a:t>
            </a:r>
          </a:p>
          <a:p>
            <a:r>
              <a:rPr lang="en-US" sz="2800" b="1" i="1" u="sng" smtClean="0">
                <a:solidFill>
                  <a:srgbClr val="002060"/>
                </a:solidFill>
                <a:cs typeface="Arial" pitchFamily="34" charset="0"/>
              </a:rPr>
              <a:t>d. Các đới thiên nhiên</a:t>
            </a:r>
            <a:endParaRPr lang="en-US" sz="2800" u="sng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65316" y="537895"/>
            <a:ext cx="8860971" cy="635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162143" y="1610758"/>
            <a:ext cx="4867057" cy="218019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800" b="1" i="1" smtClean="0">
                <a:solidFill>
                  <a:srgbClr val="0000FF"/>
                </a:solidFill>
                <a:cs typeface="Arial" pitchFamily="34" charset="0"/>
              </a:rPr>
              <a:t>    *</a:t>
            </a:r>
            <a:r>
              <a:rPr lang="vi-VN" sz="28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Khai thác thông tin mục 2</a:t>
            </a:r>
            <a:r>
              <a:rPr lang="en-US" sz="28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.e và H.2 </a:t>
            </a:r>
            <a:r>
              <a:rPr lang="vi-VN" sz="28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SGK, </a:t>
            </a:r>
            <a:r>
              <a:rPr lang="en-US" sz="28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vi-VN" sz="28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oàn thành phiếu học tập theo mẫu sau:</a:t>
            </a:r>
            <a:endParaRPr lang="en-US" sz="2800" b="1" i="1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87086" y="1276350"/>
            <a:ext cx="750409" cy="814956"/>
          </a:xfrm>
          <a:prstGeom prst="rect">
            <a:avLst/>
          </a:prstGeom>
        </p:spPr>
      </p:pic>
      <p:pic>
        <p:nvPicPr>
          <p:cNvPr id="10" name="Picture 2" descr="C:\Users\PTS\Desktop\Ảnh\07c7cd177116be48e7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838513"/>
            <a:ext cx="3962400" cy="38862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5105400" y="4572313"/>
            <a:ext cx="3962400" cy="36163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900" b="1" smtClean="0">
                <a:solidFill>
                  <a:srgbClr val="0000FF"/>
                </a:solidFill>
              </a:rPr>
              <a:t>H.5.2. Bản đồ khí hậu châu Á</a:t>
            </a:r>
            <a:endParaRPr lang="en-US" sz="19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7" grpId="0" animBg="1"/>
      <p:bldP spid="17" grpId="1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65316" y="537895"/>
            <a:ext cx="8860971" cy="635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52400" y="1444625"/>
          <a:ext cx="8763000" cy="3444240"/>
        </p:xfrm>
        <a:graphic>
          <a:graphicData uri="http://schemas.openxmlformats.org/drawingml/2006/table">
            <a:tbl>
              <a:tblPr/>
              <a:tblGrid>
                <a:gridCol w="1447800"/>
                <a:gridCol w="1676400"/>
                <a:gridCol w="2057400"/>
                <a:gridCol w="3581400"/>
              </a:tblGrid>
              <a:tr h="40830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Đới thiên nhiên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Phân bố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Đặc </a:t>
                      </a:r>
                      <a:r>
                        <a:rPr lang="en-US" sz="2500" b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điểm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khí </a:t>
                      </a: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hậu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1120" indent="-7112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Cảnh quan 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58229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 smtClean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Đới lạnh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800" smtClean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00200" y="2419350"/>
            <a:ext cx="1676400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002060"/>
                </a:solidFill>
              </a:rPr>
              <a:t>Phía bắc châu Á.</a:t>
            </a:r>
            <a:endParaRPr lang="en-US" sz="2500" b="1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419350"/>
            <a:ext cx="2057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smtClean="0">
                <a:solidFill>
                  <a:srgbClr val="002060"/>
                </a:solidFill>
              </a:rPr>
              <a:t>Khắc nghiệt và có gió mạnh.</a:t>
            </a:r>
            <a:endParaRPr lang="en-US" sz="2500" b="1" smtClean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0" y="2419350"/>
            <a:ext cx="3657600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 smtClean="0">
                <a:solidFill>
                  <a:srgbClr val="002060"/>
                </a:solidFill>
              </a:rPr>
              <a:t>- Hoang mạc cực, đồng rêu, đồng rêu rừng.</a:t>
            </a:r>
          </a:p>
          <a:p>
            <a:pPr>
              <a:lnSpc>
                <a:spcPct val="130000"/>
              </a:lnSpc>
            </a:pPr>
            <a:r>
              <a:rPr lang="en-US" sz="2800" b="1" smtClean="0">
                <a:solidFill>
                  <a:srgbClr val="002060"/>
                </a:solidFill>
              </a:rPr>
              <a:t>- Động vật chịu lạnh và chim di cư.</a:t>
            </a:r>
            <a:endParaRPr lang="en-US" sz="2500" b="1" smtClean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1450" y="-19050"/>
            <a:ext cx="8789670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5. THIÊN NHIÊN CHÂU Á (tiết 3)</a:t>
            </a:r>
            <a:endParaRPr lang="en-US" sz="30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2446" y="604453"/>
            <a:ext cx="4365619" cy="93102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2800" b="1" u="sng" smtClean="0">
                <a:solidFill>
                  <a:srgbClr val="002060"/>
                </a:solidFill>
                <a:cs typeface="Arial" pitchFamily="34" charset="0"/>
              </a:rPr>
              <a:t>2. Đặc điểm tự nhiên châu Á</a:t>
            </a:r>
          </a:p>
          <a:p>
            <a:r>
              <a:rPr lang="en-US" sz="2800" b="1" i="1" u="sng" smtClean="0">
                <a:solidFill>
                  <a:srgbClr val="002060"/>
                </a:solidFill>
                <a:cs typeface="Arial" pitchFamily="34" charset="0"/>
              </a:rPr>
              <a:t>d. Các đới thiên nhiên</a:t>
            </a:r>
            <a:endParaRPr lang="en-US" sz="2800" u="sng"/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65316" y="537895"/>
            <a:ext cx="8860971" cy="635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52400" y="1444625"/>
          <a:ext cx="8763000" cy="3429000"/>
        </p:xfrm>
        <a:graphic>
          <a:graphicData uri="http://schemas.openxmlformats.org/drawingml/2006/table">
            <a:tbl>
              <a:tblPr/>
              <a:tblGrid>
                <a:gridCol w="1143000"/>
                <a:gridCol w="1371600"/>
                <a:gridCol w="1524000"/>
                <a:gridCol w="4724400"/>
              </a:tblGrid>
              <a:tr h="4083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Đới </a:t>
                      </a:r>
                      <a:r>
                        <a:rPr lang="en-US" sz="2500" b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TN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Phân bố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Đặc </a:t>
                      </a:r>
                      <a:r>
                        <a:rPr lang="en-US" sz="2500" b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điểm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khí </a:t>
                      </a: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hậu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1120" indent="-7112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Cảnh quan 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58229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 smtClean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Đới ôn</a:t>
                      </a:r>
                      <a:r>
                        <a:rPr lang="en-US" sz="2500" baseline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hoà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smtClean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95400" y="2419350"/>
            <a:ext cx="1371600" cy="183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smtClean="0">
                <a:solidFill>
                  <a:srgbClr val="002060"/>
                </a:solidFill>
              </a:rPr>
              <a:t>Diện tích lớn nhất.</a:t>
            </a:r>
            <a:endParaRPr lang="en-US" sz="2600" b="1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2419350"/>
            <a:ext cx="1600200" cy="1230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b="1" smtClean="0">
                <a:solidFill>
                  <a:srgbClr val="002060"/>
                </a:solidFill>
              </a:rPr>
              <a:t>Phân hóa đa dạng.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0" y="2266950"/>
            <a:ext cx="4724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mtClean="0">
                <a:solidFill>
                  <a:srgbClr val="002060"/>
                </a:solidFill>
              </a:rPr>
              <a:t>- Rừng lá kim, rừng hỗn giao, rừng lá rộng, thảo nguyên,….</a:t>
            </a:r>
          </a:p>
          <a:p>
            <a:pPr algn="just"/>
            <a:r>
              <a:rPr lang="en-US" sz="2600" b="1" smtClean="0">
                <a:solidFill>
                  <a:srgbClr val="002060"/>
                </a:solidFill>
              </a:rPr>
              <a:t>- Sâu trong nội địa: hoang mạc và bán hoang mạc.</a:t>
            </a:r>
          </a:p>
          <a:p>
            <a:pPr algn="just"/>
            <a:r>
              <a:rPr lang="en-US" sz="2600" b="1" smtClean="0">
                <a:solidFill>
                  <a:srgbClr val="002060"/>
                </a:solidFill>
              </a:rPr>
              <a:t>- Núi cao: thảo nguyên và băng tuyết.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1450" y="-19050"/>
            <a:ext cx="8789670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5. THIÊN NHIÊN CHÂU Á (tiết 3)</a:t>
            </a:r>
            <a:endParaRPr lang="en-US" sz="30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2446" y="604453"/>
            <a:ext cx="4365619" cy="93102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2800" b="1" u="sng" smtClean="0">
                <a:solidFill>
                  <a:srgbClr val="002060"/>
                </a:solidFill>
                <a:cs typeface="Arial" pitchFamily="34" charset="0"/>
              </a:rPr>
              <a:t>2. Đặc điểm tự nhiên châu Á</a:t>
            </a:r>
          </a:p>
          <a:p>
            <a:r>
              <a:rPr lang="en-US" sz="2800" b="1" i="1" u="sng" smtClean="0">
                <a:solidFill>
                  <a:srgbClr val="002060"/>
                </a:solidFill>
                <a:cs typeface="Arial" pitchFamily="34" charset="0"/>
              </a:rPr>
              <a:t>d. Các đới thiên nhiên</a:t>
            </a:r>
            <a:endParaRPr lang="en-US" sz="2800" u="sng"/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65316" y="537895"/>
            <a:ext cx="8860971" cy="635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52400" y="1444625"/>
          <a:ext cx="8763000" cy="3642360"/>
        </p:xfrm>
        <a:graphic>
          <a:graphicData uri="http://schemas.openxmlformats.org/drawingml/2006/table">
            <a:tbl>
              <a:tblPr/>
              <a:tblGrid>
                <a:gridCol w="914400"/>
                <a:gridCol w="1600200"/>
                <a:gridCol w="1905000"/>
                <a:gridCol w="4343400"/>
              </a:tblGrid>
              <a:tr h="40830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Đới TN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Phân bố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Đặc </a:t>
                      </a:r>
                      <a:r>
                        <a:rPr lang="en-US" sz="2500" b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điểm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khí </a:t>
                      </a: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hậu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1120" indent="-7112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Cảnh quan 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58229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 smtClean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Đới nóng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800" smtClean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66800" y="2419350"/>
            <a:ext cx="152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smtClean="0">
                <a:solidFill>
                  <a:srgbClr val="002060"/>
                </a:solidFill>
              </a:rPr>
              <a:t>Phía đông nam và phía nam.</a:t>
            </a:r>
            <a:endParaRPr lang="en-US" sz="2600" b="1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2419350"/>
            <a:ext cx="1828800" cy="183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b="1" smtClean="0">
                <a:solidFill>
                  <a:srgbClr val="002060"/>
                </a:solidFill>
              </a:rPr>
              <a:t>Khí hậu gió mùa và xích đạo.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0" y="2419350"/>
            <a:ext cx="4419600" cy="2650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600" b="1" smtClean="0">
                <a:solidFill>
                  <a:srgbClr val="002060"/>
                </a:solidFill>
              </a:rPr>
              <a:t>- Thực vật: rừng nhiệt đới, nhiều tầng và thường xanh.</a:t>
            </a:r>
          </a:p>
          <a:p>
            <a:pPr algn="just">
              <a:lnSpc>
                <a:spcPct val="130000"/>
              </a:lnSpc>
            </a:pPr>
            <a:r>
              <a:rPr lang="en-US" sz="2600" b="1" smtClean="0">
                <a:solidFill>
                  <a:srgbClr val="002060"/>
                </a:solidFill>
              </a:rPr>
              <a:t>- Nơi khuất gió, khô hạn: rừng thưa, xa van, cây bụi, hoang mạc.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1450" y="-19050"/>
            <a:ext cx="8789670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5. THIÊN NHIÊN CHÂU Á (tiết 3)</a:t>
            </a:r>
            <a:endParaRPr lang="en-US" sz="30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2446" y="604453"/>
            <a:ext cx="4365619" cy="93102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2800" b="1" u="sng" smtClean="0">
                <a:solidFill>
                  <a:srgbClr val="002060"/>
                </a:solidFill>
                <a:cs typeface="Arial" pitchFamily="34" charset="0"/>
              </a:rPr>
              <a:t>2. Đặc điểm tự nhiên châu Á</a:t>
            </a:r>
          </a:p>
          <a:p>
            <a:r>
              <a:rPr lang="en-US" sz="2800" b="1" i="1" u="sng" smtClean="0">
                <a:solidFill>
                  <a:srgbClr val="002060"/>
                </a:solidFill>
                <a:cs typeface="Arial" pitchFamily="34" charset="0"/>
              </a:rPr>
              <a:t>d. Các đới thiên nhiên</a:t>
            </a:r>
            <a:endParaRPr lang="en-US" sz="2800" u="sng"/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162143" y="1610759"/>
            <a:ext cx="4867057" cy="164679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800" b="1" i="1" smtClean="0">
                <a:solidFill>
                  <a:srgbClr val="0000FF"/>
                </a:solidFill>
                <a:cs typeface="Arial" pitchFamily="34" charset="0"/>
              </a:rPr>
              <a:t>    *Việt Nam thuộc đới thiên nhiên nào? Thảm thực vật nào là điển hình ở châu Á?</a:t>
            </a:r>
            <a:endParaRPr lang="en-US" sz="2800" b="1" i="1" dirty="0" smtClean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87086" y="1276350"/>
            <a:ext cx="750409" cy="8149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334393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Việt Nam thuộc đới nóng.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65316" y="537895"/>
            <a:ext cx="8860971" cy="635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1450" y="-19050"/>
            <a:ext cx="8789670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5. THIÊN NHIÊN CHÂU Á (tiết 3)</a:t>
            </a:r>
            <a:endParaRPr lang="en-US" sz="30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2446" y="604453"/>
            <a:ext cx="4365619" cy="93102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2800" b="1" u="sng" smtClean="0">
                <a:solidFill>
                  <a:srgbClr val="002060"/>
                </a:solidFill>
                <a:cs typeface="Arial" pitchFamily="34" charset="0"/>
              </a:rPr>
              <a:t>2. Đặc điểm tự nhiên châu Á</a:t>
            </a:r>
          </a:p>
          <a:p>
            <a:r>
              <a:rPr lang="en-US" sz="2800" b="1" i="1" u="sng" smtClean="0">
                <a:solidFill>
                  <a:srgbClr val="002060"/>
                </a:solidFill>
                <a:cs typeface="Arial" pitchFamily="34" charset="0"/>
              </a:rPr>
              <a:t>d. Các đới thiên nhiên</a:t>
            </a:r>
            <a:endParaRPr lang="en-US" sz="2800" u="sng"/>
          </a:p>
        </p:txBody>
      </p:sp>
      <p:pic>
        <p:nvPicPr>
          <p:cNvPr id="19" name="Picture 2" descr="C:\Users\PTS\Desktop\Ảnh\07c7cd177116be48e7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838513"/>
            <a:ext cx="3962400" cy="38862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5105400" y="4572313"/>
            <a:ext cx="3962400" cy="36163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900" b="1" smtClean="0">
                <a:solidFill>
                  <a:srgbClr val="0000FF"/>
                </a:solidFill>
              </a:rPr>
              <a:t>H.5.2. Bản đồ khí hậu châu Á</a:t>
            </a:r>
            <a:endParaRPr lang="en-US" sz="19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162143" y="1610759"/>
            <a:ext cx="4867057" cy="172299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800" b="1" i="1" smtClean="0">
                <a:solidFill>
                  <a:srgbClr val="0000FF"/>
                </a:solidFill>
                <a:latin typeface="+mj-lt"/>
                <a:cs typeface="Arial" pitchFamily="34" charset="0"/>
              </a:rPr>
              <a:t>    *Nêu vấn đề cần lưu ý trong sử dụng và bảo vệ tự nhiên ở châu Á.</a:t>
            </a:r>
            <a:endParaRPr lang="en-US" sz="2800" b="1" i="1" dirty="0" smtClean="0">
              <a:solidFill>
                <a:srgbClr val="0000FF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87086" y="1276350"/>
            <a:ext cx="750409" cy="814956"/>
          </a:xfrm>
          <a:prstGeom prst="rect">
            <a:avLst/>
          </a:prstGeom>
        </p:spPr>
      </p:pic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152400" y="1581150"/>
            <a:ext cx="4867057" cy="211455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800" b="1" i="1" smtClean="0">
                <a:solidFill>
                  <a:srgbClr val="0000FF"/>
                </a:solidFill>
                <a:cs typeface="Arial" pitchFamily="34" charset="0"/>
              </a:rPr>
              <a:t>    *Em đã và đang làm gì để góp phần bảo vệ thiên nhiên ở địa phương nơi em sinh sống?</a:t>
            </a:r>
            <a:endParaRPr lang="en-US" sz="2800" b="1" i="1" dirty="0" smtClean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87086" y="1246741"/>
            <a:ext cx="750409" cy="81495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65316" y="537895"/>
            <a:ext cx="8860971" cy="635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1450" y="-19050"/>
            <a:ext cx="8789670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5. THIÊN NHIÊN CHÂU Á (tiết 3)</a:t>
            </a:r>
            <a:endParaRPr lang="en-US" sz="30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2446" y="604453"/>
            <a:ext cx="4365619" cy="93102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2800" b="1" u="sng" smtClean="0">
                <a:solidFill>
                  <a:srgbClr val="002060"/>
                </a:solidFill>
                <a:cs typeface="Arial" pitchFamily="34" charset="0"/>
              </a:rPr>
              <a:t>2. Đặc điểm tự nhiên châu Á</a:t>
            </a:r>
          </a:p>
          <a:p>
            <a:r>
              <a:rPr lang="en-US" sz="2800" b="1" i="1" u="sng" smtClean="0">
                <a:solidFill>
                  <a:srgbClr val="002060"/>
                </a:solidFill>
                <a:cs typeface="Arial" pitchFamily="34" charset="0"/>
              </a:rPr>
              <a:t>d. Các đới thiên nhiên</a:t>
            </a:r>
            <a:endParaRPr lang="en-US" sz="2800" u="sng"/>
          </a:p>
        </p:txBody>
      </p:sp>
      <p:pic>
        <p:nvPicPr>
          <p:cNvPr id="21" name="Picture 2" descr="C:\Users\PTS\Desktop\Ảnh\07c7cd177116be48e7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838513"/>
            <a:ext cx="3962400" cy="38862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22" name="Rectangle 21"/>
          <p:cNvSpPr/>
          <p:nvPr/>
        </p:nvSpPr>
        <p:spPr>
          <a:xfrm>
            <a:off x="5105400" y="4572313"/>
            <a:ext cx="3962400" cy="36163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900" b="1" smtClean="0">
                <a:solidFill>
                  <a:srgbClr val="0000FF"/>
                </a:solidFill>
              </a:rPr>
              <a:t>H.5.2. Bản đồ khí hậu châu Á</a:t>
            </a:r>
            <a:endParaRPr lang="en-US" sz="19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381000" y="133350"/>
            <a:ext cx="8458200" cy="8382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TNKQ VỊ</a:t>
            </a:r>
            <a:r>
              <a:rPr lang="fr-FR" sz="2600" b="1" smtClean="0"/>
              <a:t> </a:t>
            </a:r>
            <a:r>
              <a:rPr lang="fr-FR" sz="2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 ĐỊA LÍ, ĐẶC ĐIỂM TỰ NHIÊN CHÂU Á</a:t>
            </a:r>
            <a:endParaRPr lang="en-US" sz="2600" b="1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---o0o---</a:t>
            </a:r>
            <a:endParaRPr lang="en-US" sz="2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04800" y="819150"/>
            <a:ext cx="8382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smtClean="0"/>
              <a:t>Câu 1:</a:t>
            </a:r>
            <a:r>
              <a:rPr lang="fr-FR" sz="2800" smtClean="0"/>
              <a:t> Diện tích châu Á (kể cả các đảo) là khoảng</a:t>
            </a:r>
            <a:endParaRPr lang="en-US" sz="2800" smtClean="0"/>
          </a:p>
          <a:p>
            <a:pPr>
              <a:lnSpc>
                <a:spcPct val="150000"/>
              </a:lnSpc>
            </a:pPr>
            <a:r>
              <a:rPr lang="en-US" sz="2800" smtClean="0"/>
              <a:t>A - 44,4 triệu km</a:t>
            </a:r>
            <a:r>
              <a:rPr lang="en-US" sz="2800" baseline="30000" smtClean="0"/>
              <a:t>2</a:t>
            </a:r>
            <a:r>
              <a:rPr lang="en-US" sz="2800" smtClean="0"/>
              <a:t>. 			C - 41,5 triệu km</a:t>
            </a:r>
            <a:r>
              <a:rPr lang="en-US" sz="2800" baseline="30000" smtClean="0"/>
              <a:t>2</a:t>
            </a:r>
            <a:r>
              <a:rPr lang="en-US" sz="280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smtClean="0"/>
              <a:t>B - 42 triệu km</a:t>
            </a:r>
            <a:r>
              <a:rPr lang="en-US" sz="2800" baseline="30000" smtClean="0"/>
              <a:t>2</a:t>
            </a:r>
            <a:r>
              <a:rPr lang="en-US" sz="2800" smtClean="0"/>
              <a:t>			D - 30 triệu km</a:t>
            </a:r>
            <a:r>
              <a:rPr lang="en-US" sz="2800" baseline="30000" smtClean="0"/>
              <a:t>2</a:t>
            </a:r>
            <a:endParaRPr lang="en-US" sz="2800" smtClean="0"/>
          </a:p>
          <a:p>
            <a:pPr>
              <a:lnSpc>
                <a:spcPct val="150000"/>
              </a:lnSpc>
            </a:pPr>
            <a:r>
              <a:rPr lang="en-US" sz="2800" b="1" smtClean="0"/>
              <a:t>Câu 2: </a:t>
            </a:r>
            <a:r>
              <a:rPr lang="en-US" sz="2800" smtClean="0"/>
              <a:t>Châu Á </a:t>
            </a:r>
            <a:r>
              <a:rPr lang="en-US" sz="2800" b="1" smtClean="0"/>
              <a:t>không</a:t>
            </a:r>
            <a:r>
              <a:rPr lang="en-US" sz="2800" smtClean="0"/>
              <a:t> tiếp giáp với đại dương sau đây?</a:t>
            </a:r>
          </a:p>
          <a:p>
            <a:pPr>
              <a:lnSpc>
                <a:spcPct val="150000"/>
              </a:lnSpc>
            </a:pPr>
            <a:r>
              <a:rPr lang="en-US" sz="2800" smtClean="0"/>
              <a:t>A - Bắc Băng Dương.		C - Thái Bình Dương.</a:t>
            </a:r>
          </a:p>
          <a:p>
            <a:pPr>
              <a:lnSpc>
                <a:spcPct val="150000"/>
              </a:lnSpc>
            </a:pPr>
            <a:r>
              <a:rPr lang="en-US" sz="2800" smtClean="0"/>
              <a:t>B - Ấn Độ Dương.			D - Đại Tây Dương.</a:t>
            </a:r>
            <a:endParaRPr lang="en-US" sz="2800"/>
          </a:p>
        </p:txBody>
      </p:sp>
      <p:sp>
        <p:nvSpPr>
          <p:cNvPr id="15" name="Oval 14"/>
          <p:cNvSpPr/>
          <p:nvPr/>
        </p:nvSpPr>
        <p:spPr>
          <a:xfrm>
            <a:off x="228600" y="1657350"/>
            <a:ext cx="5334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800600" y="4171950"/>
            <a:ext cx="5334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169" grpId="0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867</Words>
  <PresentationFormat>On-screen Show (16:9)</PresentationFormat>
  <Paragraphs>152</Paragraphs>
  <Slides>18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2018-03-26T15:53:56Z</dcterms:created>
  <dcterms:modified xsi:type="dcterms:W3CDTF">2022-07-26T02:07:15Z</dcterms:modified>
</cp:coreProperties>
</file>