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390" r:id="rId4"/>
    <p:sldId id="260" r:id="rId5"/>
    <p:sldId id="262" r:id="rId6"/>
    <p:sldId id="263" r:id="rId7"/>
    <p:sldId id="264" r:id="rId8"/>
    <p:sldId id="378" r:id="rId9"/>
    <p:sldId id="369" r:id="rId10"/>
    <p:sldId id="283" r:id="rId11"/>
    <p:sldId id="277" r:id="rId12"/>
    <p:sldId id="278" r:id="rId13"/>
    <p:sldId id="259" r:id="rId14"/>
    <p:sldId id="374" r:id="rId15"/>
    <p:sldId id="376" r:id="rId16"/>
    <p:sldId id="384" r:id="rId17"/>
    <p:sldId id="265" r:id="rId18"/>
    <p:sldId id="266" r:id="rId19"/>
    <p:sldId id="267" r:id="rId20"/>
    <p:sldId id="375" r:id="rId21"/>
    <p:sldId id="274" r:id="rId22"/>
    <p:sldId id="275" r:id="rId23"/>
    <p:sldId id="381" r:id="rId24"/>
    <p:sldId id="382" r:id="rId25"/>
    <p:sldId id="280" r:id="rId26"/>
    <p:sldId id="282" r:id="rId27"/>
    <p:sldId id="383" r:id="rId28"/>
    <p:sldId id="380" r:id="rId29"/>
    <p:sldId id="379" r:id="rId30"/>
    <p:sldId id="385" r:id="rId31"/>
    <p:sldId id="388" r:id="rId32"/>
    <p:sldId id="387" r:id="rId33"/>
    <p:sldId id="289" r:id="rId34"/>
    <p:sldId id="370" r:id="rId35"/>
    <p:sldId id="287" r:id="rId36"/>
    <p:sldId id="288" r:id="rId37"/>
    <p:sldId id="268" r:id="rId38"/>
    <p:sldId id="38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6993F2-39E7-48EB-9625-74C37956FB6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A83CCCB-8D58-4A54-A2F6-26A922C5C7F5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tới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FF683E-807E-49E5-92ED-B969B0320E48}" type="parTrans" cxnId="{CA3A1F95-9AAE-4846-8C3F-322E15FBD83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C7754C-D647-4480-A95C-0A003A642B89}" type="sibTrans" cxnId="{CA3A1F95-9AAE-4846-8C3F-322E15FBD83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0D506B-5385-4BF8-95B1-22CA7F03441E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Ô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6C10F1E-88F8-4953-8369-AD1355891216}" type="parTrans" cxnId="{DC8CFABE-D179-4BF8-917B-ADC0F21E2A0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9B6408-6FB4-46A7-A218-D7F7DAFABE34}" type="sibTrans" cxnId="{DC8CFABE-D179-4BF8-917B-ADC0F21E2A0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8D2D1B-F23E-4770-AF9A-0389987E3E8E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8E51997-BAE1-4C88-865B-2694CE1ED9B6}" type="parTrans" cxnId="{737BE7B5-D364-43C7-B773-354B14460D1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BE997-8A31-40FB-93C5-284491532C75}" type="sibTrans" cxnId="{737BE7B5-D364-43C7-B773-354B14460D1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E4ABCB-D596-4564-B122-9E98E4735746}" type="pres">
      <dgm:prSet presAssocID="{D06993F2-39E7-48EB-9625-74C37956FB6C}" presName="Name0" presStyleCnt="0">
        <dgm:presLayoutVars>
          <dgm:chMax val="7"/>
          <dgm:chPref val="7"/>
          <dgm:dir/>
        </dgm:presLayoutVars>
      </dgm:prSet>
      <dgm:spPr/>
    </dgm:pt>
    <dgm:pt modelId="{EA55058E-FEBC-4B5D-90F3-B15333ED0549}" type="pres">
      <dgm:prSet presAssocID="{D06993F2-39E7-48EB-9625-74C37956FB6C}" presName="Name1" presStyleCnt="0"/>
      <dgm:spPr/>
    </dgm:pt>
    <dgm:pt modelId="{FF36627E-AE9D-40B8-A063-42ACC84A27EC}" type="pres">
      <dgm:prSet presAssocID="{D06993F2-39E7-48EB-9625-74C37956FB6C}" presName="cycle" presStyleCnt="0"/>
      <dgm:spPr/>
    </dgm:pt>
    <dgm:pt modelId="{4F10F149-0DA4-4AB3-8144-C2B94476DAED}" type="pres">
      <dgm:prSet presAssocID="{D06993F2-39E7-48EB-9625-74C37956FB6C}" presName="srcNode" presStyleLbl="node1" presStyleIdx="0" presStyleCnt="3"/>
      <dgm:spPr/>
    </dgm:pt>
    <dgm:pt modelId="{F4F30E56-AA9C-4907-BED4-C543012B9178}" type="pres">
      <dgm:prSet presAssocID="{D06993F2-39E7-48EB-9625-74C37956FB6C}" presName="conn" presStyleLbl="parChTrans1D2" presStyleIdx="0" presStyleCnt="1"/>
      <dgm:spPr/>
    </dgm:pt>
    <dgm:pt modelId="{FD11BB05-B017-4CDB-923C-33B34055A484}" type="pres">
      <dgm:prSet presAssocID="{D06993F2-39E7-48EB-9625-74C37956FB6C}" presName="extraNode" presStyleLbl="node1" presStyleIdx="0" presStyleCnt="3"/>
      <dgm:spPr/>
    </dgm:pt>
    <dgm:pt modelId="{A57A141C-14C8-456E-AFE1-210A6A17524F}" type="pres">
      <dgm:prSet presAssocID="{D06993F2-39E7-48EB-9625-74C37956FB6C}" presName="dstNode" presStyleLbl="node1" presStyleIdx="0" presStyleCnt="3"/>
      <dgm:spPr/>
    </dgm:pt>
    <dgm:pt modelId="{80B47EF0-D792-4B9A-90C5-E3F58192278B}" type="pres">
      <dgm:prSet presAssocID="{5A83CCCB-8D58-4A54-A2F6-26A922C5C7F5}" presName="text_1" presStyleLbl="node1" presStyleIdx="0" presStyleCnt="3">
        <dgm:presLayoutVars>
          <dgm:bulletEnabled val="1"/>
        </dgm:presLayoutVars>
      </dgm:prSet>
      <dgm:spPr/>
    </dgm:pt>
    <dgm:pt modelId="{DC92E59F-4939-44B8-8080-8D9323E6164A}" type="pres">
      <dgm:prSet presAssocID="{5A83CCCB-8D58-4A54-A2F6-26A922C5C7F5}" presName="accent_1" presStyleCnt="0"/>
      <dgm:spPr/>
    </dgm:pt>
    <dgm:pt modelId="{1E03B6A1-8485-49B9-BA6C-4EB49F77B6CB}" type="pres">
      <dgm:prSet presAssocID="{5A83CCCB-8D58-4A54-A2F6-26A922C5C7F5}" presName="accentRepeatNode" presStyleLbl="solidFgAcc1" presStyleIdx="0" presStyleCnt="3"/>
      <dgm:spPr/>
    </dgm:pt>
    <dgm:pt modelId="{1EE689B5-1E72-4780-80D2-B8CC2B1A8132}" type="pres">
      <dgm:prSet presAssocID="{C50D506B-5385-4BF8-95B1-22CA7F03441E}" presName="text_2" presStyleLbl="node1" presStyleIdx="1" presStyleCnt="3">
        <dgm:presLayoutVars>
          <dgm:bulletEnabled val="1"/>
        </dgm:presLayoutVars>
      </dgm:prSet>
      <dgm:spPr/>
    </dgm:pt>
    <dgm:pt modelId="{6579402B-DE32-48B0-A38F-239811303DBD}" type="pres">
      <dgm:prSet presAssocID="{C50D506B-5385-4BF8-95B1-22CA7F03441E}" presName="accent_2" presStyleCnt="0"/>
      <dgm:spPr/>
    </dgm:pt>
    <dgm:pt modelId="{DD0712BA-62AF-4D96-ACBD-3F8D021A98E0}" type="pres">
      <dgm:prSet presAssocID="{C50D506B-5385-4BF8-95B1-22CA7F03441E}" presName="accentRepeatNode" presStyleLbl="solidFgAcc1" presStyleIdx="1" presStyleCnt="3" custLinFactNeighborX="4680" custLinFactNeighborY="2968"/>
      <dgm:spPr/>
    </dgm:pt>
    <dgm:pt modelId="{C217C66D-D61D-408D-AB5D-ED0A5B39AC25}" type="pres">
      <dgm:prSet presAssocID="{A38D2D1B-F23E-4770-AF9A-0389987E3E8E}" presName="text_3" presStyleLbl="node1" presStyleIdx="2" presStyleCnt="3">
        <dgm:presLayoutVars>
          <dgm:bulletEnabled val="1"/>
        </dgm:presLayoutVars>
      </dgm:prSet>
      <dgm:spPr/>
    </dgm:pt>
    <dgm:pt modelId="{CFE3AEBF-532A-4EBD-BDAD-5A4B721F94D4}" type="pres">
      <dgm:prSet presAssocID="{A38D2D1B-F23E-4770-AF9A-0389987E3E8E}" presName="accent_3" presStyleCnt="0"/>
      <dgm:spPr/>
    </dgm:pt>
    <dgm:pt modelId="{9A89B826-0587-4E83-9CC7-2DDDFC918B38}" type="pres">
      <dgm:prSet presAssocID="{A38D2D1B-F23E-4770-AF9A-0389987E3E8E}" presName="accentRepeatNode" presStyleLbl="solidFgAcc1" presStyleIdx="2" presStyleCnt="3"/>
      <dgm:spPr/>
    </dgm:pt>
  </dgm:ptLst>
  <dgm:cxnLst>
    <dgm:cxn modelId="{8C657D05-707D-4D79-8950-529BFEF798E2}" type="presOf" srcId="{D06993F2-39E7-48EB-9625-74C37956FB6C}" destId="{12E4ABCB-D596-4564-B122-9E98E4735746}" srcOrd="0" destOrd="0" presId="urn:microsoft.com/office/officeart/2008/layout/VerticalCurvedList"/>
    <dgm:cxn modelId="{4B927163-E8CE-4D4A-AA4D-0FA360E3A4DE}" type="presOf" srcId="{98C7754C-D647-4480-A95C-0A003A642B89}" destId="{F4F30E56-AA9C-4907-BED4-C543012B9178}" srcOrd="0" destOrd="0" presId="urn:microsoft.com/office/officeart/2008/layout/VerticalCurvedList"/>
    <dgm:cxn modelId="{DBA1B458-9799-4BE0-86D0-41C0B95CAC50}" type="presOf" srcId="{A38D2D1B-F23E-4770-AF9A-0389987E3E8E}" destId="{C217C66D-D61D-408D-AB5D-ED0A5B39AC25}" srcOrd="0" destOrd="0" presId="urn:microsoft.com/office/officeart/2008/layout/VerticalCurvedList"/>
    <dgm:cxn modelId="{72C2058A-6D00-491B-8734-7FD41AF81553}" type="presOf" srcId="{5A83CCCB-8D58-4A54-A2F6-26A922C5C7F5}" destId="{80B47EF0-D792-4B9A-90C5-E3F58192278B}" srcOrd="0" destOrd="0" presId="urn:microsoft.com/office/officeart/2008/layout/VerticalCurvedList"/>
    <dgm:cxn modelId="{CA3A1F95-9AAE-4846-8C3F-322E15FBD83F}" srcId="{D06993F2-39E7-48EB-9625-74C37956FB6C}" destId="{5A83CCCB-8D58-4A54-A2F6-26A922C5C7F5}" srcOrd="0" destOrd="0" parTransId="{4AFF683E-807E-49E5-92ED-B969B0320E48}" sibTransId="{98C7754C-D647-4480-A95C-0A003A642B89}"/>
    <dgm:cxn modelId="{BD66F7A3-B7A5-4846-9CDF-ACA4ABF50CBC}" type="presOf" srcId="{C50D506B-5385-4BF8-95B1-22CA7F03441E}" destId="{1EE689B5-1E72-4780-80D2-B8CC2B1A8132}" srcOrd="0" destOrd="0" presId="urn:microsoft.com/office/officeart/2008/layout/VerticalCurvedList"/>
    <dgm:cxn modelId="{737BE7B5-D364-43C7-B773-354B14460D15}" srcId="{D06993F2-39E7-48EB-9625-74C37956FB6C}" destId="{A38D2D1B-F23E-4770-AF9A-0389987E3E8E}" srcOrd="2" destOrd="0" parTransId="{88E51997-BAE1-4C88-865B-2694CE1ED9B6}" sibTransId="{879BE997-8A31-40FB-93C5-284491532C75}"/>
    <dgm:cxn modelId="{DC8CFABE-D179-4BF8-917B-ADC0F21E2A0E}" srcId="{D06993F2-39E7-48EB-9625-74C37956FB6C}" destId="{C50D506B-5385-4BF8-95B1-22CA7F03441E}" srcOrd="1" destOrd="0" parTransId="{86C10F1E-88F8-4953-8369-AD1355891216}" sibTransId="{FC9B6408-6FB4-46A7-A218-D7F7DAFABE34}"/>
    <dgm:cxn modelId="{58512400-BC5D-47B0-9DE8-B3C13EE28C68}" type="presParOf" srcId="{12E4ABCB-D596-4564-B122-9E98E4735746}" destId="{EA55058E-FEBC-4B5D-90F3-B15333ED0549}" srcOrd="0" destOrd="0" presId="urn:microsoft.com/office/officeart/2008/layout/VerticalCurvedList"/>
    <dgm:cxn modelId="{6B213009-24C8-4589-8D8A-41F469F49E49}" type="presParOf" srcId="{EA55058E-FEBC-4B5D-90F3-B15333ED0549}" destId="{FF36627E-AE9D-40B8-A063-42ACC84A27EC}" srcOrd="0" destOrd="0" presId="urn:microsoft.com/office/officeart/2008/layout/VerticalCurvedList"/>
    <dgm:cxn modelId="{87ADFA83-7944-4C21-89D2-92776E3A850B}" type="presParOf" srcId="{FF36627E-AE9D-40B8-A063-42ACC84A27EC}" destId="{4F10F149-0DA4-4AB3-8144-C2B94476DAED}" srcOrd="0" destOrd="0" presId="urn:microsoft.com/office/officeart/2008/layout/VerticalCurvedList"/>
    <dgm:cxn modelId="{62EF62F4-0171-45BF-8A25-5A6BBA8E2846}" type="presParOf" srcId="{FF36627E-AE9D-40B8-A063-42ACC84A27EC}" destId="{F4F30E56-AA9C-4907-BED4-C543012B9178}" srcOrd="1" destOrd="0" presId="urn:microsoft.com/office/officeart/2008/layout/VerticalCurvedList"/>
    <dgm:cxn modelId="{E0EF0046-1C1C-42B6-83B5-D8E4D38E53A3}" type="presParOf" srcId="{FF36627E-AE9D-40B8-A063-42ACC84A27EC}" destId="{FD11BB05-B017-4CDB-923C-33B34055A484}" srcOrd="2" destOrd="0" presId="urn:microsoft.com/office/officeart/2008/layout/VerticalCurvedList"/>
    <dgm:cxn modelId="{3E255BE8-4DFD-444C-B401-153D4E9CCB5F}" type="presParOf" srcId="{FF36627E-AE9D-40B8-A063-42ACC84A27EC}" destId="{A57A141C-14C8-456E-AFE1-210A6A17524F}" srcOrd="3" destOrd="0" presId="urn:microsoft.com/office/officeart/2008/layout/VerticalCurvedList"/>
    <dgm:cxn modelId="{25D88C1F-BC62-4361-B531-16A2CB9752D2}" type="presParOf" srcId="{EA55058E-FEBC-4B5D-90F3-B15333ED0549}" destId="{80B47EF0-D792-4B9A-90C5-E3F58192278B}" srcOrd="1" destOrd="0" presId="urn:microsoft.com/office/officeart/2008/layout/VerticalCurvedList"/>
    <dgm:cxn modelId="{69943027-0806-40A7-9C05-0AB0B60F5DA2}" type="presParOf" srcId="{EA55058E-FEBC-4B5D-90F3-B15333ED0549}" destId="{DC92E59F-4939-44B8-8080-8D9323E6164A}" srcOrd="2" destOrd="0" presId="urn:microsoft.com/office/officeart/2008/layout/VerticalCurvedList"/>
    <dgm:cxn modelId="{EA4303CA-439A-4344-950C-D4734226AB2A}" type="presParOf" srcId="{DC92E59F-4939-44B8-8080-8D9323E6164A}" destId="{1E03B6A1-8485-49B9-BA6C-4EB49F77B6CB}" srcOrd="0" destOrd="0" presId="urn:microsoft.com/office/officeart/2008/layout/VerticalCurvedList"/>
    <dgm:cxn modelId="{33E0383A-DA01-4540-BC0D-A49DB992695D}" type="presParOf" srcId="{EA55058E-FEBC-4B5D-90F3-B15333ED0549}" destId="{1EE689B5-1E72-4780-80D2-B8CC2B1A8132}" srcOrd="3" destOrd="0" presId="urn:microsoft.com/office/officeart/2008/layout/VerticalCurvedList"/>
    <dgm:cxn modelId="{C0110EA1-42AE-4820-98F4-AA4B709AA204}" type="presParOf" srcId="{EA55058E-FEBC-4B5D-90F3-B15333ED0549}" destId="{6579402B-DE32-48B0-A38F-239811303DBD}" srcOrd="4" destOrd="0" presId="urn:microsoft.com/office/officeart/2008/layout/VerticalCurvedList"/>
    <dgm:cxn modelId="{E8B4E2E6-EE31-4F66-9870-F03BB2ECB0D2}" type="presParOf" srcId="{6579402B-DE32-48B0-A38F-239811303DBD}" destId="{DD0712BA-62AF-4D96-ACBD-3F8D021A98E0}" srcOrd="0" destOrd="0" presId="urn:microsoft.com/office/officeart/2008/layout/VerticalCurvedList"/>
    <dgm:cxn modelId="{CA631B3A-E6A6-4BFA-ABDA-B84408A3F4D8}" type="presParOf" srcId="{EA55058E-FEBC-4B5D-90F3-B15333ED0549}" destId="{C217C66D-D61D-408D-AB5D-ED0A5B39AC25}" srcOrd="5" destOrd="0" presId="urn:microsoft.com/office/officeart/2008/layout/VerticalCurvedList"/>
    <dgm:cxn modelId="{A0F9AB54-5653-4EA1-8E30-97A9F648EAAB}" type="presParOf" srcId="{EA55058E-FEBC-4B5D-90F3-B15333ED0549}" destId="{CFE3AEBF-532A-4EBD-BDAD-5A4B721F94D4}" srcOrd="6" destOrd="0" presId="urn:microsoft.com/office/officeart/2008/layout/VerticalCurvedList"/>
    <dgm:cxn modelId="{72F4CED2-5716-4A7F-B1B9-2A573E35D7BF}" type="presParOf" srcId="{CFE3AEBF-532A-4EBD-BDAD-5A4B721F94D4}" destId="{9A89B826-0587-4E83-9CC7-2DDDFC918B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30E56-AA9C-4907-BED4-C543012B9178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B47EF0-D792-4B9A-90C5-E3F58192278B}">
      <dsp:nvSpPr>
        <dsp:cNvPr id="0" name=""/>
        <dsp:cNvSpPr/>
      </dsp:nvSpPr>
      <dsp:spPr>
        <a:xfrm>
          <a:off x="752110" y="541866"/>
          <a:ext cx="8975302" cy="10837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tới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endParaRPr lang="en-US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541866"/>
        <a:ext cx="8975302" cy="1083733"/>
      </dsp:txXfrm>
    </dsp:sp>
    <dsp:sp modelId="{1E03B6A1-8485-49B9-BA6C-4EB49F77B6CB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E689B5-1E72-4780-80D2-B8CC2B1A8132}">
      <dsp:nvSpPr>
        <dsp:cNvPr id="0" name=""/>
        <dsp:cNvSpPr/>
      </dsp:nvSpPr>
      <dsp:spPr>
        <a:xfrm>
          <a:off x="1146048" y="2167466"/>
          <a:ext cx="8581365" cy="1083733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Ô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146048" y="2167466"/>
        <a:ext cx="8581365" cy="1083733"/>
      </dsp:txXfrm>
    </dsp:sp>
    <dsp:sp modelId="{DD0712BA-62AF-4D96-ACBD-3F8D021A98E0}">
      <dsp:nvSpPr>
        <dsp:cNvPr id="0" name=""/>
        <dsp:cNvSpPr/>
      </dsp:nvSpPr>
      <dsp:spPr>
        <a:xfrm>
          <a:off x="532113" y="2072206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7C66D-D61D-408D-AB5D-ED0A5B39AC25}">
      <dsp:nvSpPr>
        <dsp:cNvPr id="0" name=""/>
        <dsp:cNvSpPr/>
      </dsp:nvSpPr>
      <dsp:spPr>
        <a:xfrm>
          <a:off x="752110" y="3793066"/>
          <a:ext cx="8975302" cy="108373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752110" y="3793066"/>
        <a:ext cx="8975302" cy="1083733"/>
      </dsp:txXfrm>
    </dsp:sp>
    <dsp:sp modelId="{9A89B826-0587-4E83-9CC7-2DDDFC918B38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DAAFE-BF69-44DD-BFA5-82B76DF8F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3C1EC-816B-495A-A546-BF3FAEE94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53CC6-40F8-48E0-9664-E0CF3A852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38E86-41D2-4DF7-A1A5-81A4C90FB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8B4D3-3AF4-4727-AA2E-6268F05D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7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9A8CE-6494-4B55-B627-1B4FC03A1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CEBB-83FF-4D68-9767-A55D5C4AA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B823F-F612-483B-A005-FB12C9C64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05983-69BF-4077-9012-5ACDC0A5A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F6F4F-A947-4CFA-9DEE-40C7F3FD1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78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6E96DC-BF1E-4346-BE4B-BC7E81E74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16C7E-DD0D-4BED-8485-16AC5EE39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10362-BD59-41D6-A3F7-B1A64FFA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2FC56-E139-4384-8A6D-663434C1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34799-EBD7-41ED-8A1D-027D4F64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03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46068C8-5DD5-461A-A57F-A3B682AD15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4C7DE-86C5-4734-941F-712C4024D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BF497-447F-4617-B082-92A18632D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3C8A5-87CC-4C38-927C-455C67B90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7F2A-C58E-4F07-861A-1B3B2FDE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0DDC4-D61A-47F6-8430-28F45220A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4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A88E-C70C-4952-85D6-FD98D607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ABA36-C783-45AF-97EE-C6EA3F8B8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C92B4-47D5-4BC4-8C40-CBE4369E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02985-FF87-474C-B1F6-D5190CE86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D4294-9ACB-4D25-91D2-400E87F1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7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D7F7-A369-4AE7-B0E7-08B0FD88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B138A-EE69-4A7B-A9D2-F3B8DDB47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C69B7-E3E6-4BF0-9B4F-3C6CCE7EF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EDE58B-61C2-4CDE-A1D1-949A5A56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24E1E-C3E5-4ACA-81DE-080BD036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D1A2E-DD48-4E00-9DAD-3964F74B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6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FF659-8323-4958-A4F3-774BD398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ACA37-A19E-494B-83FA-11FA28039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5F8FC-8502-4BEB-BC9A-ACA366499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780A65-78CA-404F-8822-B2C599D92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D851A0-0290-4F3F-A713-EDD80FA0EE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597401-DDAB-4E3F-9912-E82B6A568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7E1E9D-3CA5-4B8E-986B-CC188BC51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27B11-2413-4ABB-99BC-B4D8E3030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0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23EB-A9C2-4D81-A463-3DA3BBC6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F695A8-4F56-4B91-A19A-E8388400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5FF23A-2441-486E-8BD4-BC338A83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D1395-4B28-4EDB-9A91-8256077A9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0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D1C04-7D0B-4443-8D14-57F504A6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2EC07-AEF0-4824-ABDE-DDF58568B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D9060-A6D1-493A-8CCF-F7EA5AA6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13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317EB-E148-4970-A853-751AC118C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32D9B-A64D-4093-ABB6-254AED048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D2D68-068D-45C2-B47E-79C0715D8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E268C-C0AB-46A9-9BCD-5E47942B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A8582-F65F-437F-B00E-13AA3EED0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AC5B7-8E86-4DBE-A2B2-96884E7E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7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C9719-3665-41A6-BD59-DB4E0FFE8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297D2C-4029-4E5A-9461-338C781B8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58784-4E85-48A7-8472-ED8E894DF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9C1AE-5FF7-4BD3-903F-066E548DD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86032-2EC6-408F-88CE-1DEC6B8C1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B9772-9FAD-410F-ACB3-822D04E1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B8D8C2-6A06-415E-AA1F-3E256194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7236B-188F-4E07-B8DC-77B0D5071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98E97-7B17-4A54-B639-5DA75CC23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8D6BB-66EA-487E-B1A4-E3439D5F00DB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401EE-6BD7-41B6-9734-1D00BC824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12125-B129-41CD-90A3-A9F2CD78D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873B3F-8191-43C3-B57E-6EDCDACA21DB}"/>
              </a:ext>
            </a:extLst>
          </p:cNvPr>
          <p:cNvSpPr txBox="1"/>
          <p:nvPr/>
        </p:nvSpPr>
        <p:spPr>
          <a:xfrm>
            <a:off x="-328965" y="913457"/>
            <a:ext cx="11826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47- BẢO VỆ MÔI TRƯỜNG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B8C529-19E6-4971-A184-C47EF8502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57" y="2413875"/>
            <a:ext cx="5599043" cy="4286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55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63"/>
    </mc:Choice>
    <mc:Fallback xmlns="">
      <p:transition spd="slow" advTm="18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8169" y="1825625"/>
            <a:ext cx="9423133" cy="6352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993457"/>
            <a:ext cx="3147461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2846" y="2993457"/>
            <a:ext cx="3773103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06765" y="2993457"/>
            <a:ext cx="4501816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3458" y="4290052"/>
            <a:ext cx="1588167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06765" y="4318927"/>
            <a:ext cx="4501816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88017" y="4290052"/>
            <a:ext cx="2107932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06317" y="5644397"/>
            <a:ext cx="5842534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3" name="Straight Arrow Connector 12"/>
          <p:cNvCxnSpPr>
            <a:stCxn id="4" idx="2"/>
            <a:endCxn id="5" idx="0"/>
          </p:cNvCxnSpPr>
          <p:nvPr/>
        </p:nvCxnSpPr>
        <p:spPr>
          <a:xfrm flipH="1">
            <a:off x="1573731" y="2460892"/>
            <a:ext cx="4726005" cy="532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2"/>
            <a:endCxn id="6" idx="0"/>
          </p:cNvCxnSpPr>
          <p:nvPr/>
        </p:nvCxnSpPr>
        <p:spPr>
          <a:xfrm flipH="1">
            <a:off x="5409398" y="2460892"/>
            <a:ext cx="890338" cy="532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2"/>
            <a:endCxn id="7" idx="0"/>
          </p:cNvCxnSpPr>
          <p:nvPr/>
        </p:nvCxnSpPr>
        <p:spPr>
          <a:xfrm>
            <a:off x="6299736" y="2460892"/>
            <a:ext cx="3557937" cy="532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2"/>
            <a:endCxn id="8" idx="0"/>
          </p:cNvCxnSpPr>
          <p:nvPr/>
        </p:nvCxnSpPr>
        <p:spPr>
          <a:xfrm flipH="1">
            <a:off x="3787542" y="3551722"/>
            <a:ext cx="1621856" cy="738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  <a:endCxn id="10" idx="0"/>
          </p:cNvCxnSpPr>
          <p:nvPr/>
        </p:nvCxnSpPr>
        <p:spPr>
          <a:xfrm>
            <a:off x="5409398" y="3551722"/>
            <a:ext cx="832585" cy="738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2"/>
            <a:endCxn id="9" idx="0"/>
          </p:cNvCxnSpPr>
          <p:nvPr/>
        </p:nvCxnSpPr>
        <p:spPr>
          <a:xfrm>
            <a:off x="9857673" y="3551722"/>
            <a:ext cx="0" cy="7672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5" idx="2"/>
          </p:cNvCxnSpPr>
          <p:nvPr/>
        </p:nvCxnSpPr>
        <p:spPr>
          <a:xfrm flipH="1">
            <a:off x="1572327" y="3551722"/>
            <a:ext cx="1404" cy="23718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1" idx="1"/>
          </p:cNvCxnSpPr>
          <p:nvPr/>
        </p:nvCxnSpPr>
        <p:spPr>
          <a:xfrm>
            <a:off x="1584560" y="5923529"/>
            <a:ext cx="821757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9" idx="2"/>
          </p:cNvCxnSpPr>
          <p:nvPr/>
        </p:nvCxnSpPr>
        <p:spPr>
          <a:xfrm>
            <a:off x="9857673" y="4877192"/>
            <a:ext cx="0" cy="10463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1" idx="3"/>
          </p:cNvCxnSpPr>
          <p:nvPr/>
        </p:nvCxnSpPr>
        <p:spPr>
          <a:xfrm flipH="1">
            <a:off x="8248851" y="5923529"/>
            <a:ext cx="160882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8" idx="2"/>
          </p:cNvCxnSpPr>
          <p:nvPr/>
        </p:nvCxnSpPr>
        <p:spPr>
          <a:xfrm flipH="1">
            <a:off x="3787541" y="4848317"/>
            <a:ext cx="1" cy="796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0" idx="2"/>
          </p:cNvCxnSpPr>
          <p:nvPr/>
        </p:nvCxnSpPr>
        <p:spPr>
          <a:xfrm>
            <a:off x="6241983" y="4848317"/>
            <a:ext cx="0" cy="796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5A9F2D3-3AD6-4A21-8893-945242160C1B}"/>
              </a:ext>
            </a:extLst>
          </p:cNvPr>
          <p:cNvSpPr/>
          <p:nvPr/>
        </p:nvSpPr>
        <p:spPr>
          <a:xfrm>
            <a:off x="122340" y="584775"/>
            <a:ext cx="96535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09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83"/>
    </mc:Choice>
    <mc:Fallback xmlns="">
      <p:transition spd="slow" advTm="27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" y="5775197"/>
            <a:ext cx="3111209" cy="9817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66787" y="5756695"/>
            <a:ext cx="5403836" cy="9817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379670" y="5756694"/>
            <a:ext cx="2684372" cy="9817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35A880-535B-4F1E-A1E0-205272F14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6" y="3682924"/>
            <a:ext cx="3064114" cy="1880196"/>
          </a:xfrm>
          <a:prstGeom prst="rect">
            <a:avLst/>
          </a:prstGeom>
        </p:spPr>
      </p:pic>
      <p:pic>
        <p:nvPicPr>
          <p:cNvPr id="14" name="Picture 6" descr="nang%20luong%20gio">
            <a:extLst>
              <a:ext uri="{FF2B5EF4-FFF2-40B4-BE49-F238E27FC236}">
                <a16:creationId xmlns:a16="http://schemas.microsoft.com/office/drawing/2014/main" id="{49E365AF-8BD2-4726-B864-4D0255F87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10" y="1442765"/>
            <a:ext cx="3158304" cy="213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Photovoltaik_adlershof">
            <a:extLst>
              <a:ext uri="{FF2B5EF4-FFF2-40B4-BE49-F238E27FC236}">
                <a16:creationId xmlns:a16="http://schemas.microsoft.com/office/drawing/2014/main" id="{C162E890-0D22-4E23-8080-8B512956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83" y="3800634"/>
            <a:ext cx="2965142" cy="188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05504B-C477-4A2A-8E38-15EBEA4918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64" r="51684" b="44947"/>
          <a:stretch/>
        </p:blipFill>
        <p:spPr>
          <a:xfrm>
            <a:off x="175092" y="1442766"/>
            <a:ext cx="2936118" cy="2134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2DFE33-E0DF-427E-B7D8-AACB0A590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3116" y="3724768"/>
            <a:ext cx="2618072" cy="20504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658B38-C145-4129-840E-DAF2CE85F4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87" r="50674" b="10117"/>
          <a:stretch/>
        </p:blipFill>
        <p:spPr>
          <a:xfrm>
            <a:off x="9201071" y="3597807"/>
            <a:ext cx="2898663" cy="20504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5A66FB-63B2-41F6-B270-123133ED9D23}"/>
              </a:ext>
            </a:extLst>
          </p:cNvPr>
          <p:cNvSpPr txBox="1"/>
          <p:nvPr/>
        </p:nvSpPr>
        <p:spPr>
          <a:xfrm>
            <a:off x="748743" y="452900"/>
            <a:ext cx="11317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604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59"/>
    </mc:Choice>
    <mc:Fallback xmlns="">
      <p:transition spd="slow" advTm="54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792355" y="5418146"/>
            <a:ext cx="4186990" cy="14546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399646" y="5393743"/>
            <a:ext cx="3792354" cy="14642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" y="5403369"/>
            <a:ext cx="2888972" cy="14546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D5391B6D-3AE9-4CDF-9DB3-4CF8FA48E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58" b="10039"/>
          <a:stretch/>
        </p:blipFill>
        <p:spPr>
          <a:xfrm>
            <a:off x="3846786" y="0"/>
            <a:ext cx="4319752" cy="4812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F99F5C-A9C3-40EE-9801-1A1F85BEB9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084" b="8905"/>
          <a:stretch/>
        </p:blipFill>
        <p:spPr>
          <a:xfrm>
            <a:off x="8166538" y="0"/>
            <a:ext cx="4025461" cy="4812632"/>
          </a:xfrm>
          <a:prstGeom prst="rect">
            <a:avLst/>
          </a:prstGeom>
        </p:spPr>
      </p:pic>
      <p:pic>
        <p:nvPicPr>
          <p:cNvPr id="12" name="Picture 2" descr="Picture4(3)">
            <a:extLst>
              <a:ext uri="{FF2B5EF4-FFF2-40B4-BE49-F238E27FC236}">
                <a16:creationId xmlns:a16="http://schemas.microsoft.com/office/drawing/2014/main" id="{39B38993-96E7-4321-8495-9DEAEBD1D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2" y="359514"/>
            <a:ext cx="3541758" cy="445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2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1"/>
    </mc:Choice>
    <mc:Fallback xmlns="">
      <p:transition spd="slow" advTm="1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images443484_moi_truong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465" y="546755"/>
            <a:ext cx="10961319" cy="5736814"/>
          </a:xfrm>
          <a:prstGeom prst="rect">
            <a:avLst/>
          </a:prstGeom>
          <a:noFill/>
        </p:spPr>
      </p:pic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86120" y="150830"/>
            <a:ext cx="9477080" cy="110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II. Ô NHIỄM MÔI TRƯỜNG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133600" y="1371601"/>
            <a:ext cx="7086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. Ô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nhiễm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môi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trường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  <a:endParaRPr lang="en-US" sz="4400" b="1" dirty="0">
              <a:solidFill>
                <a:srgbClr val="002060"/>
              </a:solidFill>
              <a:latin typeface=".VnTime" pitchFamily="34" charset="0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905000" y="2895601"/>
            <a:ext cx="845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Ô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nhiễm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môi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lµ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hiÖn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t­îng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m«i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trư­êng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bÞ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bÈn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, ®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ång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thêi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c¸c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tÝnh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chÊt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vËt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lý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, ho¸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häc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häc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cña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m«i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tr­êng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bÞ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thay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®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æi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g©y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t¸c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h¹i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tíi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®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êi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sèng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con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ng­êi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vµ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c¸c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vËt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680389-96BF-4CFB-B078-C6BDF4F0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/>
      <p:bldP spid="153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600200" y="685800"/>
            <a:ext cx="10098464" cy="523220"/>
          </a:xfrm>
          <a:prstGeom prst="rect">
            <a:avLst/>
          </a:prstGeom>
          <a:noFill/>
          <a:ln w="57150" cmpd="thickThin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?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nhiễm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908551" y="1449389"/>
            <a:ext cx="5561013" cy="13731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1. Ô nhiễm do các chất khí thải ra từ hoạt động công nghiệp và sinh hoạt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887913" y="2832100"/>
            <a:ext cx="5567362" cy="946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2. Ô nhiễm do hóa  chất bảo vệ thực vật và chất độc hóa học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864101" y="4848226"/>
            <a:ext cx="5578475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990033"/>
                </a:solidFill>
                <a:latin typeface="Times New Roman" pitchFamily="18" charset="0"/>
              </a:rPr>
              <a:t>4. Ô nhiễm do các chất thải rắn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806951" y="5805488"/>
            <a:ext cx="5635625" cy="5191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66"/>
                </a:solidFill>
                <a:latin typeface="Times New Roman" pitchFamily="18" charset="0"/>
              </a:rPr>
              <a:t>5. Ô nhiễm do vi sinh vật gây bệnh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852988" y="3879851"/>
            <a:ext cx="5588000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hlink"/>
                </a:solidFill>
                <a:latin typeface="Times New Roman" pitchFamily="18" charset="0"/>
              </a:rPr>
              <a:t>3. Ô nhiễm do các chất phóng xạ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822450" y="2903539"/>
            <a:ext cx="2368550" cy="20621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Các tác nhân gây ô nhiễm môi trường</a:t>
            </a: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 flipV="1">
            <a:off x="4030663" y="3332164"/>
            <a:ext cx="889000" cy="31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V="1">
            <a:off x="4070350" y="1865314"/>
            <a:ext cx="839788" cy="178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4033839" y="3636964"/>
            <a:ext cx="827087" cy="51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4035425" y="3614739"/>
            <a:ext cx="788988" cy="15509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4076701" y="3690938"/>
            <a:ext cx="650875" cy="2328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20485" grpId="0"/>
      <p:bldP spid="20486" grpId="0"/>
      <p:bldP spid="20487" grpId="0"/>
      <p:bldP spid="20488" grpId="0"/>
      <p:bldP spid="20489" grpId="0"/>
      <p:bldP spid="20490" grpId="0"/>
      <p:bldP spid="20491" grpId="0" animBg="1"/>
      <p:bldP spid="20492" grpId="0" animBg="1"/>
      <p:bldP spid="20493" grpId="0" animBg="1"/>
      <p:bldP spid="20494" grpId="0" animBg="1"/>
      <p:bldP spid="204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8E49-E73C-4E54-AFC8-79650153E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5ED1A-613B-48B3-9F7E-B7EABEEA7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74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1524000" y="1447800"/>
            <a:ext cx="8610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800" b="1" dirty="0">
                <a:latin typeface="Times New Roman" pitchFamily="18" charset="0"/>
              </a:rPr>
              <a:t>Ô </a:t>
            </a:r>
            <a:r>
              <a:rPr lang="en-US" sz="2800" b="1" dirty="0" err="1">
                <a:latin typeface="Times New Roman" pitchFamily="18" charset="0"/>
              </a:rPr>
              <a:t>nhiễm</a:t>
            </a:r>
            <a:r>
              <a:rPr lang="en-US" sz="2800" b="1" dirty="0">
                <a:latin typeface="Times New Roman" pitchFamily="18" charset="0"/>
              </a:rPr>
              <a:t> do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thải</a:t>
            </a:r>
            <a:r>
              <a:rPr lang="en-US" sz="2800" b="1" dirty="0">
                <a:latin typeface="Times New Roman" pitchFamily="18" charset="0"/>
              </a:rPr>
              <a:t> ra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nghiệp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endParaRPr lang="en-US" sz="2800" b="1" dirty="0">
              <a:latin typeface="Times New Roman" pitchFamily="18" charset="0"/>
            </a:endParaRPr>
          </a:p>
          <a:p>
            <a:pPr marL="342900" indent="-342900"/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21531" name="Text Box 27"/>
          <p:cNvSpPr txBox="1">
            <a:spLocks noChangeArrowheads="1"/>
          </p:cNvSpPr>
          <p:nvPr/>
        </p:nvSpPr>
        <p:spPr bwMode="auto">
          <a:xfrm>
            <a:off x="1981201" y="2667001"/>
            <a:ext cx="83915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*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hại</a:t>
            </a:r>
            <a:r>
              <a:rPr lang="en-US" sz="2800" b="1" dirty="0">
                <a:latin typeface="Times New Roman" pitchFamily="18" charset="0"/>
              </a:rPr>
              <a:t>: CO, CO</a:t>
            </a:r>
            <a:r>
              <a:rPr lang="en-US" sz="2800" b="1" baseline="-25000" dirty="0">
                <a:latin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</a:rPr>
              <a:t>, SO</a:t>
            </a:r>
            <a:r>
              <a:rPr lang="en-US" sz="2800" b="1" baseline="-25000" dirty="0">
                <a:latin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</a:rPr>
              <a:t>, NO</a:t>
            </a:r>
            <a:r>
              <a:rPr lang="en-US" sz="2800" b="1" baseline="-25000" dirty="0">
                <a:latin typeface="Times New Roman" pitchFamily="18" charset="0"/>
              </a:rPr>
              <a:t>2 </a:t>
            </a:r>
            <a:r>
              <a:rPr lang="en-US" sz="2800" b="1" dirty="0">
                <a:latin typeface="Times New Roman" pitchFamily="18" charset="0"/>
              </a:rPr>
              <a:t>,</a:t>
            </a:r>
            <a:r>
              <a:rPr lang="en-US" sz="2800" b="1" baseline="-25000" dirty="0"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CFC</a:t>
            </a:r>
            <a:r>
              <a:rPr lang="en-US" sz="2800" b="1" baseline="-25000" dirty="0"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...  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bụi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2327D9-60D5-4E2A-9E11-262C66C49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1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81201" y="2287588"/>
            <a:ext cx="2587625" cy="2290762"/>
            <a:chOff x="144" y="1344"/>
            <a:chExt cx="1632" cy="1402"/>
          </a:xfrm>
        </p:grpSpPr>
        <p:pic>
          <p:nvPicPr>
            <p:cNvPr id="22534" name="Picture 6" descr="chay ru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1344"/>
              <a:ext cx="1539" cy="1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Picture 7" descr="AG00355_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15" y="1834"/>
              <a:ext cx="461" cy="912"/>
            </a:xfrm>
            <a:prstGeom prst="rect">
              <a:avLst/>
            </a:prstGeom>
            <a:noFill/>
          </p:spPr>
        </p:pic>
        <p:pic>
          <p:nvPicPr>
            <p:cNvPr id="22536" name="Picture 8" descr="AG00355_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8" y="2016"/>
              <a:ext cx="364" cy="720"/>
            </a:xfrm>
            <a:prstGeom prst="rect">
              <a:avLst/>
            </a:prstGeom>
            <a:noFill/>
          </p:spPr>
        </p:pic>
        <p:pic>
          <p:nvPicPr>
            <p:cNvPr id="22537" name="Picture 9" descr="J0076146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" y="2362"/>
              <a:ext cx="1104" cy="359"/>
            </a:xfrm>
            <a:prstGeom prst="rect">
              <a:avLst/>
            </a:prstGeom>
            <a:noFill/>
          </p:spPr>
        </p:pic>
      </p:grpSp>
      <p:pic>
        <p:nvPicPr>
          <p:cNvPr id="22538" name="Picture 10" descr="Sinh hoat gia din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89825" y="2228850"/>
            <a:ext cx="2389188" cy="2349500"/>
          </a:xfrm>
          <a:prstGeom prst="rect">
            <a:avLst/>
          </a:prstGeom>
          <a:noFill/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35501" y="4578350"/>
            <a:ext cx="2854325" cy="2203450"/>
            <a:chOff x="1968" y="2880"/>
            <a:chExt cx="2064" cy="1440"/>
          </a:xfrm>
        </p:grpSpPr>
        <p:pic>
          <p:nvPicPr>
            <p:cNvPr id="22540" name="Picture 12" descr="Image000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68" y="2880"/>
              <a:ext cx="2064" cy="1440"/>
            </a:xfrm>
            <a:prstGeom prst="rect">
              <a:avLst/>
            </a:prstGeom>
            <a:noFill/>
          </p:spPr>
        </p:pic>
        <p:pic>
          <p:nvPicPr>
            <p:cNvPr id="22541" name="Picture 13" descr="AG00459_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96" y="3063"/>
              <a:ext cx="1440" cy="1257"/>
            </a:xfrm>
            <a:prstGeom prst="rect">
              <a:avLst/>
            </a:prstGeom>
            <a:noFill/>
          </p:spPr>
        </p:pic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568825" y="2474913"/>
            <a:ext cx="2986088" cy="1981200"/>
            <a:chOff x="1782" y="1104"/>
            <a:chExt cx="2258" cy="1632"/>
          </a:xfrm>
        </p:grpSpPr>
        <p:sp>
          <p:nvSpPr>
            <p:cNvPr id="22544" name="AutoShape 16"/>
            <p:cNvSpPr>
              <a:spLocks noChangeArrowheads="1"/>
            </p:cNvSpPr>
            <p:nvPr/>
          </p:nvSpPr>
          <p:spPr bwMode="auto">
            <a:xfrm>
              <a:off x="2688" y="2352"/>
              <a:ext cx="432" cy="38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AutoShape 17"/>
            <p:cNvSpPr>
              <a:spLocks noChangeArrowheads="1"/>
            </p:cNvSpPr>
            <p:nvPr/>
          </p:nvSpPr>
          <p:spPr bwMode="auto">
            <a:xfrm rot="10800000">
              <a:off x="2668" y="1104"/>
              <a:ext cx="432" cy="38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AutoShape 18"/>
            <p:cNvSpPr>
              <a:spLocks noChangeArrowheads="1"/>
            </p:cNvSpPr>
            <p:nvPr/>
          </p:nvSpPr>
          <p:spPr bwMode="auto">
            <a:xfrm rot="16200000">
              <a:off x="3632" y="1770"/>
              <a:ext cx="432" cy="38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AutoShape 19"/>
            <p:cNvSpPr>
              <a:spLocks noChangeArrowheads="1"/>
            </p:cNvSpPr>
            <p:nvPr/>
          </p:nvSpPr>
          <p:spPr bwMode="auto">
            <a:xfrm rot="5400000">
              <a:off x="1758" y="1770"/>
              <a:ext cx="432" cy="38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5105401" y="2987676"/>
            <a:ext cx="1920875" cy="974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33CC"/>
                </a:solidFill>
                <a:latin typeface="Times New Roman" pitchFamily="18" charset="0"/>
              </a:rPr>
              <a:t> Ô nhiễm không khí</a:t>
            </a:r>
          </a:p>
        </p:txBody>
      </p:sp>
      <p:pic>
        <p:nvPicPr>
          <p:cNvPr id="22549" name="Picture 13" descr="train_steam_engine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7500" y="609601"/>
            <a:ext cx="1792288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0" name="Picture 22" descr="AG00423_"/>
          <p:cNvPicPr>
            <a:picLocks noGrp="1" noChangeAspect="1" noChangeArrowheads="1" noCrop="1"/>
          </p:cNvPicPr>
          <p:nvPr>
            <p:ph sz="quarter" idx="4294967295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365626" y="1446213"/>
            <a:ext cx="995363" cy="7556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0300DE1-CD36-4AC9-879A-AA2809FD3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7" name="Text Box 35"/>
          <p:cNvSpPr txBox="1">
            <a:spLocks noChangeArrowheads="1"/>
          </p:cNvSpPr>
          <p:nvPr/>
        </p:nvSpPr>
        <p:spPr bwMode="auto">
          <a:xfrm>
            <a:off x="1985963" y="685801"/>
            <a:ext cx="8369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Bảng 54.1: Các nguyên nhân gây ô nhiễm không khí</a:t>
            </a:r>
          </a:p>
        </p:txBody>
      </p:sp>
      <p:graphicFrame>
        <p:nvGraphicFramePr>
          <p:cNvPr id="28708" name="Group 36"/>
          <p:cNvGraphicFramePr>
            <a:graphicFrameLocks noGrp="1"/>
          </p:cNvGraphicFramePr>
          <p:nvPr/>
        </p:nvGraphicFramePr>
        <p:xfrm>
          <a:off x="1824038" y="1500189"/>
          <a:ext cx="8604250" cy="5284471"/>
        </p:xfrm>
        <a:graphic>
          <a:graphicData uri="http://schemas.openxmlformats.org/drawingml/2006/table">
            <a:tbl>
              <a:tblPr/>
              <a:tblGrid>
                <a:gridCol w="416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9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</a:rPr>
                        <a:t>Hoạt động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</a:rPr>
                        <a:t>Nhiên liệu bị đốt cháy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1.Giao thông vận tải: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 Ô tô.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2. Sản xuất công nghiệp: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3. Sinh hoạt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725" name="Text Box 53"/>
          <p:cNvSpPr txBox="1">
            <a:spLocks noChangeArrowheads="1"/>
          </p:cNvSpPr>
          <p:nvPr/>
        </p:nvSpPr>
        <p:spPr bwMode="auto">
          <a:xfrm>
            <a:off x="1882775" y="3125789"/>
            <a:ext cx="115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Xe máy</a:t>
            </a:r>
          </a:p>
        </p:txBody>
      </p:sp>
      <p:sp>
        <p:nvSpPr>
          <p:cNvPr id="28726" name="Text Box 54"/>
          <p:cNvSpPr txBox="1">
            <a:spLocks noChangeArrowheads="1"/>
          </p:cNvSpPr>
          <p:nvPr/>
        </p:nvSpPr>
        <p:spPr bwMode="auto">
          <a:xfrm>
            <a:off x="1882776" y="3514726"/>
            <a:ext cx="122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Tàu hỏa</a:t>
            </a:r>
          </a:p>
        </p:txBody>
      </p:sp>
      <p:sp>
        <p:nvSpPr>
          <p:cNvPr id="28727" name="Text Box 55"/>
          <p:cNvSpPr txBox="1">
            <a:spLocks noChangeArrowheads="1"/>
          </p:cNvSpPr>
          <p:nvPr/>
        </p:nvSpPr>
        <p:spPr bwMode="auto">
          <a:xfrm>
            <a:off x="6054725" y="2725739"/>
            <a:ext cx="157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- </a:t>
            </a:r>
            <a:r>
              <a:rPr lang="en-US" sz="2000" b="1">
                <a:latin typeface="Times New Roman" pitchFamily="18" charset="0"/>
              </a:rPr>
              <a:t>Xăng, dầu, </a:t>
            </a:r>
          </a:p>
        </p:txBody>
      </p:sp>
      <p:sp>
        <p:nvSpPr>
          <p:cNvPr id="28728" name="Text Box 56"/>
          <p:cNvSpPr txBox="1">
            <a:spLocks noChangeArrowheads="1"/>
          </p:cNvSpPr>
          <p:nvPr/>
        </p:nvSpPr>
        <p:spPr bwMode="auto">
          <a:xfrm>
            <a:off x="6054725" y="3213101"/>
            <a:ext cx="157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- </a:t>
            </a:r>
            <a:r>
              <a:rPr lang="en-US" sz="2000" b="1">
                <a:latin typeface="Times New Roman" pitchFamily="18" charset="0"/>
              </a:rPr>
              <a:t>Xăng, dầu, </a:t>
            </a:r>
          </a:p>
        </p:txBody>
      </p:sp>
      <p:sp>
        <p:nvSpPr>
          <p:cNvPr id="28729" name="Text Box 57"/>
          <p:cNvSpPr txBox="1">
            <a:spLocks noChangeArrowheads="1"/>
          </p:cNvSpPr>
          <p:nvPr/>
        </p:nvSpPr>
        <p:spPr bwMode="auto">
          <a:xfrm>
            <a:off x="6054725" y="3638551"/>
            <a:ext cx="240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- </a:t>
            </a:r>
            <a:r>
              <a:rPr lang="en-US" sz="2000" b="1">
                <a:latin typeface="Times New Roman" pitchFamily="18" charset="0"/>
              </a:rPr>
              <a:t>Xăng, dầu, than đá</a:t>
            </a:r>
          </a:p>
        </p:txBody>
      </p:sp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1844676" y="4454526"/>
            <a:ext cx="245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hlink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chemeClr val="hlink"/>
                </a:solidFill>
                <a:latin typeface="Times New Roman" pitchFamily="18" charset="0"/>
              </a:rPr>
              <a:t>Nhà máy nhiệt điện</a:t>
            </a:r>
          </a:p>
        </p:txBody>
      </p:sp>
      <p:sp>
        <p:nvSpPr>
          <p:cNvPr id="28731" name="Text Box 59"/>
          <p:cNvSpPr txBox="1">
            <a:spLocks noChangeArrowheads="1"/>
          </p:cNvSpPr>
          <p:nvPr/>
        </p:nvSpPr>
        <p:spPr bwMode="auto">
          <a:xfrm>
            <a:off x="1858964" y="4852989"/>
            <a:ext cx="282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hlink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chemeClr val="hlink"/>
                </a:solidFill>
                <a:latin typeface="Times New Roman" pitchFamily="18" charset="0"/>
              </a:rPr>
              <a:t>Nhà máy sản xuất thép</a:t>
            </a:r>
          </a:p>
        </p:txBody>
      </p:sp>
      <p:sp>
        <p:nvSpPr>
          <p:cNvPr id="28732" name="Text Box 60"/>
          <p:cNvSpPr txBox="1">
            <a:spLocks noChangeArrowheads="1"/>
          </p:cNvSpPr>
          <p:nvPr/>
        </p:nvSpPr>
        <p:spPr bwMode="auto">
          <a:xfrm>
            <a:off x="6053138" y="4802189"/>
            <a:ext cx="240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- </a:t>
            </a:r>
            <a:r>
              <a:rPr lang="en-US" sz="2000" b="1">
                <a:latin typeface="Times New Roman" pitchFamily="18" charset="0"/>
              </a:rPr>
              <a:t>Xăng, dầu, than đá</a:t>
            </a:r>
          </a:p>
        </p:txBody>
      </p:sp>
      <p:sp>
        <p:nvSpPr>
          <p:cNvPr id="28733" name="Text Box 61"/>
          <p:cNvSpPr txBox="1">
            <a:spLocks noChangeArrowheads="1"/>
          </p:cNvSpPr>
          <p:nvPr/>
        </p:nvSpPr>
        <p:spPr bwMode="auto">
          <a:xfrm>
            <a:off x="6042025" y="4441826"/>
            <a:ext cx="240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- </a:t>
            </a:r>
            <a:r>
              <a:rPr lang="en-US" sz="2000" b="1">
                <a:latin typeface="Times New Roman" pitchFamily="18" charset="0"/>
              </a:rPr>
              <a:t>Xăng, dầu, than đá</a:t>
            </a:r>
          </a:p>
        </p:txBody>
      </p:sp>
      <p:sp>
        <p:nvSpPr>
          <p:cNvPr id="28734" name="Text Box 62"/>
          <p:cNvSpPr txBox="1">
            <a:spLocks noChangeArrowheads="1"/>
          </p:cNvSpPr>
          <p:nvPr/>
        </p:nvSpPr>
        <p:spPr bwMode="auto">
          <a:xfrm>
            <a:off x="1908175" y="5694364"/>
            <a:ext cx="1271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3300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rgbClr val="CC3300"/>
                </a:solidFill>
                <a:latin typeface="Times New Roman" pitchFamily="18" charset="0"/>
              </a:rPr>
              <a:t>Đun nấu</a:t>
            </a:r>
          </a:p>
        </p:txBody>
      </p:sp>
      <p:sp>
        <p:nvSpPr>
          <p:cNvPr id="28735" name="Text Box 63"/>
          <p:cNvSpPr txBox="1">
            <a:spLocks noChangeArrowheads="1"/>
          </p:cNvSpPr>
          <p:nvPr/>
        </p:nvSpPr>
        <p:spPr bwMode="auto">
          <a:xfrm>
            <a:off x="1871664" y="6142039"/>
            <a:ext cx="2790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3300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rgbClr val="CC3300"/>
                </a:solidFill>
                <a:latin typeface="Times New Roman" pitchFamily="18" charset="0"/>
              </a:rPr>
              <a:t>Chế biến thực phẩm…</a:t>
            </a:r>
          </a:p>
        </p:txBody>
      </p:sp>
      <p:sp>
        <p:nvSpPr>
          <p:cNvPr id="28736" name="Text Box 64"/>
          <p:cNvSpPr txBox="1">
            <a:spLocks noChangeArrowheads="1"/>
          </p:cNvSpPr>
          <p:nvPr/>
        </p:nvSpPr>
        <p:spPr bwMode="auto">
          <a:xfrm>
            <a:off x="6064251" y="6154739"/>
            <a:ext cx="4365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Than củi, khí đốt(ga), dầu. rơm rạ …</a:t>
            </a:r>
          </a:p>
        </p:txBody>
      </p:sp>
      <p:sp>
        <p:nvSpPr>
          <p:cNvPr id="28737" name="Text Box 65"/>
          <p:cNvSpPr txBox="1">
            <a:spLocks noChangeArrowheads="1"/>
          </p:cNvSpPr>
          <p:nvPr/>
        </p:nvSpPr>
        <p:spPr bwMode="auto">
          <a:xfrm>
            <a:off x="6054726" y="5765801"/>
            <a:ext cx="4365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Than củi, khí đốt(ga), dầu, rơm rạ 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180C66-5B38-4DB3-BD48-B5B54866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8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8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8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8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8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8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8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8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8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8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8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8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8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8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8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8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8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8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8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8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8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07" grpId="0"/>
      <p:bldP spid="28707" grpId="1"/>
      <p:bldP spid="28725" grpId="0"/>
      <p:bldP spid="28725" grpId="1"/>
      <p:bldP spid="28726" grpId="0"/>
      <p:bldP spid="28726" grpId="1"/>
      <p:bldP spid="28727" grpId="0"/>
      <p:bldP spid="28727" grpId="1"/>
      <p:bldP spid="28728" grpId="0"/>
      <p:bldP spid="28728" grpId="1"/>
      <p:bldP spid="28729" grpId="0"/>
      <p:bldP spid="28729" grpId="1"/>
      <p:bldP spid="28730" grpId="0"/>
      <p:bldP spid="28730" grpId="1"/>
      <p:bldP spid="28731" grpId="0"/>
      <p:bldP spid="28731" grpId="1"/>
      <p:bldP spid="28732" grpId="0"/>
      <p:bldP spid="28732" grpId="1"/>
      <p:bldP spid="28733" grpId="0"/>
      <p:bldP spid="28733" grpId="1"/>
      <p:bldP spid="28734" grpId="0"/>
      <p:bldP spid="28734" grpId="1"/>
      <p:bldP spid="28735" grpId="0"/>
      <p:bldP spid="28735" grpId="1"/>
      <p:bldP spid="28736" grpId="0"/>
      <p:bldP spid="28736" grpId="1"/>
      <p:bldP spid="28737" grpId="0"/>
      <p:bldP spid="2873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93F742C-481E-4AE2-B997-3FAA508D51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561131"/>
              </p:ext>
            </p:extLst>
          </p:nvPr>
        </p:nvGraphicFramePr>
        <p:xfrm>
          <a:off x="1546085" y="1356794"/>
          <a:ext cx="980219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FF43BBD-AEDC-4389-AE7B-D051AD79D2AD}"/>
              </a:ext>
            </a:extLst>
          </p:cNvPr>
          <p:cNvSpPr txBox="1"/>
          <p:nvPr/>
        </p:nvSpPr>
        <p:spPr>
          <a:xfrm>
            <a:off x="2120347" y="2054086"/>
            <a:ext cx="87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1C85F-3852-4836-B5AD-CFBF79C6CE3F}"/>
              </a:ext>
            </a:extLst>
          </p:cNvPr>
          <p:cNvSpPr txBox="1"/>
          <p:nvPr/>
        </p:nvSpPr>
        <p:spPr>
          <a:xfrm>
            <a:off x="2392016" y="3706887"/>
            <a:ext cx="87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3845C0-A3C4-4D15-A437-21D22A57EDCE}"/>
              </a:ext>
            </a:extLst>
          </p:cNvPr>
          <p:cNvSpPr txBox="1"/>
          <p:nvPr/>
        </p:nvSpPr>
        <p:spPr>
          <a:xfrm>
            <a:off x="1954694" y="5311444"/>
            <a:ext cx="87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A713E3-56A7-4238-8B84-508F7EA50F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367" y="630072"/>
            <a:ext cx="1182726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5"/>
    </mc:Choice>
    <mc:Fallback xmlns="">
      <p:transition spd="slow" advTm="1939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D0D1F-5805-42EA-84D6-679E695A8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CAE52-F2AB-48B5-8D8F-83863703E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9EBD451-F423-4392-B5C3-6529E0610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81000"/>
            <a:ext cx="67818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0477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 rot="10800000" flipV="1">
            <a:off x="4343400" y="5943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/>
              <a:t>Thảm họa Chernobyl 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057400" y="914400"/>
            <a:ext cx="822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latin typeface="Times New Roman" pitchFamily="18" charset="0"/>
              </a:rPr>
              <a:t>Quan sát các hình ảnh sau để trả lời câu hỏi</a:t>
            </a:r>
          </a:p>
        </p:txBody>
      </p:sp>
      <p:pic>
        <p:nvPicPr>
          <p:cNvPr id="40968" name="Picture 8" descr="Ukraine_photph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  <p:bldP spid="409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1988" name="Picture 4" descr="article51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4724400" cy="6172200"/>
          </a:xfrm>
          <a:prstGeom prst="rect">
            <a:avLst/>
          </a:prstGeom>
          <a:noFill/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953000" y="6248401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/>
              <a:t>NHÀ MÁY HẠT NHÂN</a:t>
            </a:r>
          </a:p>
        </p:txBody>
      </p:sp>
      <p:pic>
        <p:nvPicPr>
          <p:cNvPr id="41990" name="Picture 6" descr="DYRCAH54SUICAYP2059CA6YHUILCARHLIG2CA9WCFVMCAFFAP1HCALBVYJ2CAL3DIVGCA1UKCJ7CAOAF7IZCAM3WR7CCAPPPV4HCAH66LXMCAHEFCXVCA4R0CDACA9X6QHTCAZUM6NGCAWSA1YYCARUU3O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0"/>
            <a:ext cx="4419600" cy="6172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6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5105400"/>
          </a:xfrm>
          <a:prstGeom prst="rect">
            <a:avLst/>
          </a:prstGeom>
          <a:noFill/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524000" y="5105401"/>
            <a:ext cx="91440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35" tIns="7935" rIns="7935" bIns="7935" anchor="ctr">
            <a:spAutoFit/>
          </a:bodyPr>
          <a:lstStyle/>
          <a:p>
            <a:pPr algn="ctr"/>
            <a:endParaRPr lang="en-US" sz="2800">
              <a:latin typeface="Times New Roman" pitchFamily="18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524000" y="5097464"/>
            <a:ext cx="89916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Những gì còn lại ở HIROXIMA sau ngày 6/8/1945 khoảng 1/3 dân số trong thành phố bị thiệt mạng chỉ sau một tuần và rất nhiều người bị mắc bệnh do nhiễm chất phóng xạ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5060" name="Picture 4" descr="Sua_bo_bi_nhiem_chat_phong_x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28600"/>
            <a:ext cx="85344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45996" y="2088038"/>
            <a:ext cx="970960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* -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Nguồn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gốc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chủ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yếu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nguyên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tử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vụ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thử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vũ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khí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hạt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nhân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.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biến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gen,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nhiễm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sắc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bệnh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di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bệnh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77608-F329-4003-A88B-DBCA6F58E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2938" y="815976"/>
            <a:ext cx="3727450" cy="24812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5325" y="3565525"/>
            <a:ext cx="3703638" cy="29606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0926" y="3538538"/>
            <a:ext cx="4003675" cy="2978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8133" name="Picture 5" descr="Lốp cao s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9650" y="858839"/>
            <a:ext cx="3830638" cy="2428875"/>
          </a:xfrm>
          <a:prstGeom prst="rect">
            <a:avLst/>
          </a:prstGeom>
          <a:noFill/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586288" y="176214"/>
            <a:ext cx="33385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  <a:latin typeface="Times New Roman" pitchFamily="18" charset="0"/>
              </a:rPr>
              <a:t>Chất thải rắn</a:t>
            </a:r>
          </a:p>
        </p:txBody>
      </p:sp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4100" y="1619250"/>
            <a:ext cx="3727450" cy="309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0251" y="1631951"/>
            <a:ext cx="3592513" cy="3095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8137" name="Picture 9" descr="Cá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0001" y="1584325"/>
            <a:ext cx="3522663" cy="3290888"/>
          </a:xfrm>
          <a:prstGeom prst="rect">
            <a:avLst/>
          </a:prstGeom>
          <a:noFill/>
        </p:spPr>
      </p:pic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60589" y="1601789"/>
            <a:ext cx="3362325" cy="32273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8139" name="Picture 11" descr="Khai thác và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53163" y="1608139"/>
            <a:ext cx="3409950" cy="3227387"/>
          </a:xfrm>
          <a:prstGeom prst="rect">
            <a:avLst/>
          </a:prstGeom>
          <a:noFill/>
        </p:spPr>
      </p:pic>
      <p:pic>
        <p:nvPicPr>
          <p:cNvPr id="48140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82801" y="1625601"/>
            <a:ext cx="3497263" cy="3236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8141" name="Picture 13" descr="Rác thải y tế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16664" y="1576389"/>
            <a:ext cx="3500437" cy="3279775"/>
          </a:xfrm>
          <a:prstGeom prst="rect">
            <a:avLst/>
          </a:prstGeom>
          <a:noFill/>
        </p:spPr>
      </p:pic>
      <p:pic>
        <p:nvPicPr>
          <p:cNvPr id="48142" name="Picture 14" descr="Rác thải y tế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74875" y="1643064"/>
            <a:ext cx="3411538" cy="3163887"/>
          </a:xfrm>
          <a:prstGeom prst="rect">
            <a:avLst/>
          </a:prstGeom>
          <a:noFill/>
        </p:spPr>
      </p:pic>
      <p:pic>
        <p:nvPicPr>
          <p:cNvPr id="48143" name="Picture 15" descr="ImageView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46813" y="779464"/>
            <a:ext cx="3789362" cy="2573337"/>
          </a:xfrm>
          <a:prstGeom prst="rect">
            <a:avLst/>
          </a:prstGeom>
          <a:noFill/>
        </p:spPr>
      </p:pic>
      <p:pic>
        <p:nvPicPr>
          <p:cNvPr id="48144" name="Picture 16" descr="garbage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82776" y="1096964"/>
            <a:ext cx="3775075" cy="4772025"/>
          </a:xfrm>
          <a:prstGeom prst="rect">
            <a:avLst/>
          </a:prstGeom>
          <a:noFill/>
        </p:spPr>
      </p:pic>
      <p:pic>
        <p:nvPicPr>
          <p:cNvPr id="48145" name="Picture 1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261100" y="3541714"/>
            <a:ext cx="3784600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8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8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Group 2"/>
          <p:cNvGraphicFramePr>
            <a:graphicFrameLocks noGrp="1"/>
          </p:cNvGraphicFramePr>
          <p:nvPr>
            <p:ph/>
          </p:nvPr>
        </p:nvGraphicFramePr>
        <p:xfrm>
          <a:off x="1638301" y="1143000"/>
          <a:ext cx="8918575" cy="4703764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Tên chất thải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Hoạt động thải ra chất thải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Giấy vụn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Sinh hoạt, sản xuất công nghiệp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6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2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1524000" y="-762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Bảng 54.2 . Các chất thải rắn gây ô nhiễm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1974850" y="3844926"/>
            <a:ext cx="177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.........................</a:t>
            </a: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6223000" y="3894138"/>
            <a:ext cx="177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.........................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2035175" y="5176838"/>
            <a:ext cx="177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.........................</a:t>
            </a:r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6234113" y="5257801"/>
            <a:ext cx="177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.........................</a:t>
            </a:r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1689101" y="3594101"/>
            <a:ext cx="3871913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990033"/>
                </a:solidFill>
                <a:latin typeface="Times New Roman" pitchFamily="18" charset="0"/>
              </a:rPr>
              <a:t>- Túi nilon, hồ, vữa xây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990033"/>
                </a:solidFill>
                <a:latin typeface="Times New Roman" pitchFamily="18" charset="0"/>
              </a:rPr>
              <a:t> nhà…</a:t>
            </a:r>
            <a:endParaRPr lang="en-US">
              <a:solidFill>
                <a:srgbClr val="990033"/>
              </a:solidFill>
            </a:endParaRPr>
          </a:p>
        </p:txBody>
      </p:sp>
      <p:sp>
        <p:nvSpPr>
          <p:cNvPr id="51225" name="Text Box 25"/>
          <p:cNvSpPr txBox="1">
            <a:spLocks noChangeArrowheads="1"/>
          </p:cNvSpPr>
          <p:nvPr/>
        </p:nvSpPr>
        <p:spPr bwMode="auto">
          <a:xfrm>
            <a:off x="5832475" y="3621088"/>
            <a:ext cx="45354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990033"/>
                </a:solidFill>
                <a:latin typeface="Times New Roman" pitchFamily="18" charset="0"/>
              </a:rPr>
              <a:t>- Sinh hoạt xây dựng nhà, công sở….</a:t>
            </a:r>
          </a:p>
        </p:txBody>
      </p:sp>
      <p:sp>
        <p:nvSpPr>
          <p:cNvPr id="51226" name="Text Box 26"/>
          <p:cNvSpPr txBox="1">
            <a:spLocks noChangeArrowheads="1"/>
          </p:cNvSpPr>
          <p:nvPr/>
        </p:nvSpPr>
        <p:spPr bwMode="auto">
          <a:xfrm>
            <a:off x="1798638" y="4973638"/>
            <a:ext cx="41973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66"/>
                </a:solidFill>
                <a:latin typeface="Times New Roman" pitchFamily="18" charset="0"/>
              </a:rPr>
              <a:t>- Bông băng bẩn, kim tiêm</a:t>
            </a:r>
          </a:p>
        </p:txBody>
      </p:sp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5895975" y="5021263"/>
            <a:ext cx="45354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66"/>
                </a:solidFill>
                <a:latin typeface="Times New Roman" pitchFamily="18" charset="0"/>
              </a:rPr>
              <a:t>Chất thải bệnh viện, sinh hoạt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51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9" grpId="0"/>
      <p:bldP spid="51220" grpId="0"/>
      <p:bldP spid="51220" grpId="1"/>
      <p:bldP spid="51221" grpId="0"/>
      <p:bldP spid="51221" grpId="1"/>
      <p:bldP spid="51222" grpId="0"/>
      <p:bldP spid="51222" grpId="1"/>
      <p:bldP spid="51223" grpId="0"/>
      <p:bldP spid="51223" grpId="1"/>
      <p:bldP spid="51224" grpId="0"/>
      <p:bldP spid="51225" grpId="0"/>
      <p:bldP spid="51226" grpId="0"/>
      <p:bldP spid="512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3D8F-BB09-4DDC-A176-FD0D1CDAF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E8BB0-1A19-4F9B-8E41-1C525B6CD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47.2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đìnhvaf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355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4A65D-329B-49BA-AC6E-E7F2D44B5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264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47.1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47.1.Tình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B3F0A8F-07F1-41AB-9BA9-689C977F3C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4482688"/>
              </p:ext>
            </p:extLst>
          </p:nvPr>
        </p:nvGraphicFramePr>
        <p:xfrm>
          <a:off x="838200" y="2824860"/>
          <a:ext cx="10515600" cy="2072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4089945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0756889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494651550"/>
                    </a:ext>
                  </a:extLst>
                </a:gridCol>
              </a:tblGrid>
              <a:tr h="4359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Môi</a:t>
                      </a:r>
                      <a:r>
                        <a:rPr lang="en-US" sz="2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 tr</a:t>
                      </a:r>
                      <a:r>
                        <a:rPr lang="vi-VN" sz="2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ư</a:t>
                      </a:r>
                      <a:r>
                        <a:rPr lang="en-US" sz="2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ờng</a:t>
                      </a:r>
                      <a:r>
                        <a:rPr lang="en-US" sz="2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 ô </a:t>
                      </a:r>
                      <a:r>
                        <a:rPr lang="en-US" sz="2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nhiễm</a:t>
                      </a:r>
                      <a:endParaRPr lang="en-US" sz="2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hiện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nhân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033392"/>
                  </a:ext>
                </a:extLst>
              </a:tr>
              <a:tr h="435998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482681"/>
                  </a:ext>
                </a:extLst>
              </a:tr>
              <a:tr h="435998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855250"/>
                  </a:ext>
                </a:extLst>
              </a:tr>
              <a:tr h="435998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368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517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325A-C81A-4F99-9C93-DCE68AEF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9891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VỀ Ô NHIỄM MÔI TR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600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B13C5-FAA7-4265-B123-AC6B67807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9" y="1902890"/>
            <a:ext cx="4524866" cy="18584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8BA6C4-6F58-43A9-8739-A51A5B0DE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33207"/>
            <a:ext cx="4801387" cy="2028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3614A8-AD18-4C6A-897B-9DBD37A8A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5" y="4204354"/>
            <a:ext cx="4612850" cy="2611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2C3E17-5B62-4AEC-A2E1-E146F0360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204353"/>
            <a:ext cx="4801387" cy="250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58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D97F4-85B2-47C5-983D-6FAAF176F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D7D2F-B6C6-40C9-AB9F-4FC787A92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376697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7D976-9A78-41F6-AA3D-E2909D59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5CA06-BC22-468F-8EAC-3615DBA1A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BIẾN ĐỔI KHÍ HẬU.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6150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1B64F-02F4-4618-9FB2-260F2828D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BẢO VỆ ĐỘNG VẬT HOANG DÃ.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47DAE-73BA-473B-B384-6FF506D61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9728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1" y="3851276"/>
            <a:ext cx="2301875" cy="2778125"/>
          </a:xfrm>
          <a:prstGeom prst="rect">
            <a:avLst/>
          </a:prstGeom>
          <a:noFill/>
        </p:spPr>
      </p:pic>
      <p:pic>
        <p:nvPicPr>
          <p:cNvPr id="16387" name="Picture 3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1" y="3851276"/>
            <a:ext cx="2530475" cy="1482725"/>
          </a:xfrm>
          <a:prstGeom prst="rect">
            <a:avLst/>
          </a:prstGeom>
          <a:noFill/>
        </p:spPr>
      </p:pic>
      <p:pic>
        <p:nvPicPr>
          <p:cNvPr id="16388" name="Picture 4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1" y="2743200"/>
            <a:ext cx="2486025" cy="1163638"/>
          </a:xfrm>
          <a:prstGeom prst="rect">
            <a:avLst/>
          </a:prstGeom>
          <a:noFill/>
        </p:spPr>
      </p:pic>
      <p:pic>
        <p:nvPicPr>
          <p:cNvPr id="16389" name="Picture 5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1295400"/>
            <a:ext cx="2789238" cy="2382838"/>
          </a:xfrm>
          <a:prstGeom prst="rect">
            <a:avLst/>
          </a:prstGeom>
          <a:noFill/>
        </p:spPr>
      </p:pic>
      <p:pic>
        <p:nvPicPr>
          <p:cNvPr id="16390" name="Picture 6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304800"/>
            <a:ext cx="2770188" cy="3124200"/>
          </a:xfrm>
          <a:prstGeom prst="rect">
            <a:avLst/>
          </a:prstGeom>
          <a:noFill/>
        </p:spPr>
      </p:pic>
      <p:pic>
        <p:nvPicPr>
          <p:cNvPr id="16391" name="Picture 7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0" y="2209800"/>
            <a:ext cx="2819400" cy="3200400"/>
          </a:xfrm>
          <a:prstGeom prst="rect">
            <a:avLst/>
          </a:prstGeom>
          <a:noFill/>
        </p:spPr>
      </p:pic>
      <p:pic>
        <p:nvPicPr>
          <p:cNvPr id="16392" name="Picture 8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12176" y="4170364"/>
            <a:ext cx="1851025" cy="2078037"/>
          </a:xfrm>
          <a:prstGeom prst="rect">
            <a:avLst/>
          </a:prstGeom>
          <a:noFill/>
        </p:spPr>
      </p:pic>
      <p:pic>
        <p:nvPicPr>
          <p:cNvPr id="16393" name="Picture 9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78838" y="3048001"/>
            <a:ext cx="1884362" cy="1173163"/>
          </a:xfrm>
          <a:prstGeom prst="rect">
            <a:avLst/>
          </a:prstGeom>
          <a:noFill/>
        </p:spPr>
      </p:pic>
      <p:pic>
        <p:nvPicPr>
          <p:cNvPr id="16394" name="Picture 10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29401" y="2590800"/>
            <a:ext cx="2049463" cy="2674938"/>
          </a:xfrm>
          <a:prstGeom prst="rect">
            <a:avLst/>
          </a:prstGeom>
          <a:noFill/>
        </p:spPr>
      </p:pic>
      <p:pic>
        <p:nvPicPr>
          <p:cNvPr id="16395" name="Picture 11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53364" y="304801"/>
            <a:ext cx="2814637" cy="1838325"/>
          </a:xfrm>
          <a:prstGeom prst="rect">
            <a:avLst/>
          </a:prstGeom>
          <a:noFill/>
        </p:spPr>
      </p:pic>
      <p:pic>
        <p:nvPicPr>
          <p:cNvPr id="16396" name="Picture 12" descr="Cov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00801" y="1905001"/>
            <a:ext cx="1673225" cy="1681163"/>
          </a:xfrm>
          <a:prstGeom prst="rect">
            <a:avLst/>
          </a:prstGeom>
          <a:noFill/>
        </p:spPr>
      </p:pic>
      <p:pic>
        <p:nvPicPr>
          <p:cNvPr id="16397" name="Picture 13" descr="Co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91200" y="2192338"/>
            <a:ext cx="2286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5EE71F-D7AE-41E7-B84D-803F30CCA0E2}"/>
              </a:ext>
            </a:extLst>
          </p:cNvPr>
          <p:cNvSpPr txBox="1"/>
          <p:nvPr/>
        </p:nvSpPr>
        <p:spPr>
          <a:xfrm>
            <a:off x="5035826" y="159890"/>
            <a:ext cx="2120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B40AA6-CEB9-46B5-B576-4BB0232C45E0}"/>
              </a:ext>
            </a:extLst>
          </p:cNvPr>
          <p:cNvSpPr/>
          <p:nvPr/>
        </p:nvSpPr>
        <p:spPr>
          <a:xfrm>
            <a:off x="284921" y="1182231"/>
            <a:ext cx="104824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: Tác động lớn nhất của con người tới môi trường tự nhiên là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A.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Phá huỷ thảm thực vật, gây ra nhiều hậu quả xấu.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B.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Cải tạo tự nhiên làm mất cân bằng sinh thái.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C.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Gây ô nhiễm môi trường.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D.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Làm giảm lượng nước gây khô hạn.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C1D64A-42A9-4F3F-9600-FF3996483206}"/>
              </a:ext>
            </a:extLst>
          </p:cNvPr>
          <p:cNvSpPr/>
          <p:nvPr/>
        </p:nvSpPr>
        <p:spPr>
          <a:xfrm>
            <a:off x="1166678" y="1625082"/>
            <a:ext cx="515862" cy="532423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AF610D-C4E8-40B8-B8BE-7C1983FADCE9}"/>
              </a:ext>
            </a:extLst>
          </p:cNvPr>
          <p:cNvSpPr/>
          <p:nvPr/>
        </p:nvSpPr>
        <p:spPr>
          <a:xfrm>
            <a:off x="1128521" y="5232918"/>
            <a:ext cx="515862" cy="532423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2BBA7F-7E67-46CF-B5B8-710A066632F9}"/>
              </a:ext>
            </a:extLst>
          </p:cNvPr>
          <p:cNvSpPr/>
          <p:nvPr/>
        </p:nvSpPr>
        <p:spPr>
          <a:xfrm>
            <a:off x="186210" y="3486058"/>
            <a:ext cx="121023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: 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A.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Chặt phá rừng bừa bãi, khai thác tài nguyên thiên nhiên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B.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Khai thác tài nguyên thiên nhiên, săn bắt động vật hoang dã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C.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Săn bắt động vật hoang dã, chặt phá rừng bừa bãi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D.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Chặt phá rừng bừa bãi, săn bắt động vật hoang dã, khai thác tài 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nguyên thiên nhiên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86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grass&#10;&#10;Description automatically generated">
            <a:extLst>
              <a:ext uri="{FF2B5EF4-FFF2-40B4-BE49-F238E27FC236}">
                <a16:creationId xmlns:a16="http://schemas.microsoft.com/office/drawing/2014/main" id="{9F1B0B42-FFC6-4384-9081-379360C2F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3" b="3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4287575" y="4923747"/>
            <a:ext cx="6946955" cy="1299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đep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772EF71D-C953-400D-A46B-0A36D9FBD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 r="37361" b="-2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FAA840-3306-4D1D-AB27-1D5D586A95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r="16856" b="4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595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95"/>
    </mc:Choice>
    <mc:Fallback xmlns="">
      <p:transition spd="slow" advTm="2979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2163763" y="1889126"/>
            <a:ext cx="8077200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33CC"/>
                </a:solidFill>
                <a:latin typeface="Times New Roman" pitchFamily="18" charset="0"/>
              </a:rPr>
              <a:t>- </a:t>
            </a:r>
            <a:r>
              <a:rPr lang="en-US" sz="3200" b="1">
                <a:solidFill>
                  <a:srgbClr val="0033CC"/>
                </a:solidFill>
                <a:latin typeface="Times New Roman" pitchFamily="18" charset="0"/>
              </a:rPr>
              <a:t>Thu gom và bỏ rác thải đúng nơi quy định, không vức rác bừa bãi ở khắp nơi.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200" b="1">
                <a:solidFill>
                  <a:srgbClr val="0033CC"/>
                </a:solidFill>
                <a:latin typeface="Times New Roman" pitchFamily="18" charset="0"/>
              </a:rPr>
              <a:t>Vệ sinh nhà ở, trường lớp, đường thôn xóm  ...sạch sẽ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33CC"/>
                </a:solidFill>
                <a:latin typeface="Times New Roman" pitchFamily="18" charset="0"/>
              </a:rPr>
              <a:t>- Trồng và chăm sóc cây xanh...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200" b="1">
                <a:solidFill>
                  <a:srgbClr val="0033CC"/>
                </a:solidFill>
                <a:latin typeface="Times New Roman" pitchFamily="18" charset="0"/>
              </a:rPr>
              <a:t> Tuyên truyền với mọi người về tác hại 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33CC"/>
                </a:solidFill>
                <a:latin typeface="Times New Roman" pitchFamily="18" charset="0"/>
              </a:rPr>
              <a:t> của ô nhiễm môi trường</a:t>
            </a:r>
          </a:p>
        </p:txBody>
      </p:sp>
      <p:pic>
        <p:nvPicPr>
          <p:cNvPr id="57348" name="Picture 22" descr="672026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1600" y="5638800"/>
            <a:ext cx="1676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6" descr="003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16335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090389"/>
              </p:ext>
            </p:extLst>
          </p:nvPr>
        </p:nvGraphicFramePr>
        <p:xfrm>
          <a:off x="146769" y="939127"/>
          <a:ext cx="12273480" cy="682081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641313">
                  <a:extLst>
                    <a:ext uri="{9D8B030D-6E8A-4147-A177-3AD203B41FA5}">
                      <a16:colId xmlns:a16="http://schemas.microsoft.com/office/drawing/2014/main" val="2979425217"/>
                    </a:ext>
                  </a:extLst>
                </a:gridCol>
                <a:gridCol w="2336115">
                  <a:extLst>
                    <a:ext uri="{9D8B030D-6E8A-4147-A177-3AD203B41FA5}">
                      <a16:colId xmlns:a16="http://schemas.microsoft.com/office/drawing/2014/main" val="1024414133"/>
                    </a:ext>
                  </a:extLst>
                </a:gridCol>
                <a:gridCol w="5296052">
                  <a:extLst>
                    <a:ext uri="{9D8B030D-6E8A-4147-A177-3AD203B41FA5}">
                      <a16:colId xmlns:a16="http://schemas.microsoft.com/office/drawing/2014/main" val="2795566134"/>
                    </a:ext>
                  </a:extLst>
                </a:gridCol>
              </a:tblGrid>
              <a:tr h="51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HOẠT ĐỘNG CỦA CON NGƯỜI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 QUẢ PHÁ HỦY MÔI TRƯỜNG TỰ NHIÊN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extLst>
                  <a:ext uri="{0D108BD9-81ED-4DB2-BD59-A6C34878D82A}">
                    <a16:rowId xmlns:a16="http://schemas.microsoft.com/office/drawing/2014/main" val="1148073993"/>
                  </a:ext>
                </a:extLst>
              </a:tr>
              <a:tr h="751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639297"/>
                  </a:ext>
                </a:extLst>
              </a:tr>
              <a:tr h="8667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345115"/>
                  </a:ext>
                </a:extLst>
              </a:tr>
              <a:tr h="7205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653247"/>
                  </a:ext>
                </a:extLst>
              </a:tr>
              <a:tr h="866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Ô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010299"/>
                  </a:ext>
                </a:extLst>
              </a:tr>
              <a:tr h="866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140933"/>
                  </a:ext>
                </a:extLst>
              </a:tr>
              <a:tr h="8667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357349"/>
                  </a:ext>
                </a:extLst>
              </a:tr>
              <a:tr h="8667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54315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085675" y="1891235"/>
            <a:ext cx="4076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92090" y="1794674"/>
            <a:ext cx="83648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a, h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13542" y="2711776"/>
            <a:ext cx="12275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73764" y="3402555"/>
            <a:ext cx="23096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a, b, c, d, </a:t>
            </a:r>
            <a:r>
              <a:rPr lang="en-US" sz="2800" b="1" i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g,h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73764" y="4341682"/>
            <a:ext cx="23096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a, b, c, d, g, h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73764" y="5241517"/>
            <a:ext cx="220985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a, b, c, d, g, h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55995" y="6239599"/>
            <a:ext cx="12275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i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DB9A00-0DFD-4E98-A16D-A8C96DEC2144}"/>
              </a:ext>
            </a:extLst>
          </p:cNvPr>
          <p:cNvSpPr/>
          <p:nvPr/>
        </p:nvSpPr>
        <p:spPr>
          <a:xfrm>
            <a:off x="1206631" y="139424"/>
            <a:ext cx="96153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NỐI CÁC CỘT VỚI NHAU CHO THÍCH HỢP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89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77"/>
    </mc:Choice>
    <mc:Fallback xmlns="">
      <p:transition spd="slow" advTm="93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FDF9B-BD8E-4169-835E-821594CC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224CB-24E8-43EE-9C20-1568435B0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49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2" y="1756106"/>
            <a:ext cx="12016408" cy="63839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50696-4AEC-4008-AC72-6677C0DEF1BD}"/>
              </a:ext>
            </a:extLst>
          </p:cNvPr>
          <p:cNvSpPr txBox="1"/>
          <p:nvPr/>
        </p:nvSpPr>
        <p:spPr>
          <a:xfrm>
            <a:off x="904973" y="498680"/>
            <a:ext cx="9483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47- BẢO VỆ MÔI TRƯỜNG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173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8"/>
    </mc:Choice>
    <mc:Fallback xmlns="">
      <p:transition spd="slow" advTm="21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50" y="4146579"/>
            <a:ext cx="4429125" cy="2234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" t="1072" r="74890" b="26588"/>
          <a:stretch/>
        </p:blipFill>
        <p:spPr>
          <a:xfrm>
            <a:off x="563204" y="1156000"/>
            <a:ext cx="3395066" cy="23966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4335" b="25648"/>
          <a:stretch/>
        </p:blipFill>
        <p:spPr>
          <a:xfrm>
            <a:off x="6854369" y="4019397"/>
            <a:ext cx="3600447" cy="23279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15850" y="3522927"/>
            <a:ext cx="22027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90418" y="3475333"/>
            <a:ext cx="269788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37817" y="3497904"/>
            <a:ext cx="17988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25409" y="6339463"/>
            <a:ext cx="33243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12931" y="6333091"/>
            <a:ext cx="29322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764" y="1161148"/>
            <a:ext cx="3294665" cy="2396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613" b="11301"/>
          <a:stretch/>
        </p:blipFill>
        <p:spPr>
          <a:xfrm>
            <a:off x="8654593" y="1156000"/>
            <a:ext cx="3144542" cy="236433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114B696-81F1-4987-AC36-839CE387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0" y="61177"/>
            <a:ext cx="12316239" cy="63839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ADE36D6C-CB36-4DE8-BD7D-AA2C44D686AB}"/>
              </a:ext>
            </a:extLst>
          </p:cNvPr>
          <p:cNvSpPr/>
          <p:nvPr/>
        </p:nvSpPr>
        <p:spPr>
          <a:xfrm>
            <a:off x="-237258" y="487036"/>
            <a:ext cx="9778824" cy="38727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87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40"/>
    </mc:Choice>
    <mc:Fallback xmlns="">
      <p:transition spd="slow" advTm="6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195" y="729967"/>
            <a:ext cx="84064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i="1" u="sng" cap="none" spc="0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6586" t="38065" r="4975" b="7647"/>
          <a:stretch/>
        </p:blipFill>
        <p:spPr>
          <a:xfrm>
            <a:off x="4455816" y="4155644"/>
            <a:ext cx="3982886" cy="1728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760" y="4152762"/>
            <a:ext cx="3647976" cy="16331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89139" y="6062980"/>
            <a:ext cx="16387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9922" y="5865021"/>
            <a:ext cx="16690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44128" y="5883872"/>
            <a:ext cx="13452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47" y="4091233"/>
            <a:ext cx="4331369" cy="179263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4409D3E-F8D1-4DF4-9C3E-1290EDF6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0" y="404489"/>
            <a:ext cx="12606991" cy="63839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B1D9834-5605-41EA-96F5-30C7BB769EC6}"/>
              </a:ext>
            </a:extLst>
          </p:cNvPr>
          <p:cNvSpPr txBox="1">
            <a:spLocks/>
          </p:cNvSpPr>
          <p:nvPr/>
        </p:nvSpPr>
        <p:spPr>
          <a:xfrm>
            <a:off x="200196" y="1368367"/>
            <a:ext cx="11630444" cy="2458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587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71"/>
    </mc:Choice>
    <mc:Fallback xmlns="">
      <p:transition spd="slow" advTm="5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022" y="465391"/>
            <a:ext cx="31293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i="1" u="sng" cap="none" spc="0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66122" y="3395911"/>
            <a:ext cx="2127183" cy="500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52957" y="3406437"/>
            <a:ext cx="4138863" cy="500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7232" y="6357487"/>
            <a:ext cx="2890002" cy="500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945552" y="6296126"/>
            <a:ext cx="4225491" cy="500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7" y="1103789"/>
            <a:ext cx="3586926" cy="2313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426" y="1123038"/>
            <a:ext cx="3226413" cy="2313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087" y="1123036"/>
            <a:ext cx="4041913" cy="23131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7" y="3927462"/>
            <a:ext cx="3740793" cy="23232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426" y="3982947"/>
            <a:ext cx="3460127" cy="2313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0853" y="3982947"/>
            <a:ext cx="3926324" cy="231317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ADB7DE2-0C8B-4CB2-8A14-E5CC71433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" y="159463"/>
            <a:ext cx="12316239" cy="63839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2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34"/>
    </mc:Choice>
    <mc:Fallback xmlns="">
      <p:transition spd="slow" advTm="44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7CD03-EBC9-4629-8956-4B6E85FEC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33841" cy="2010430"/>
          </a:xfrm>
        </p:spPr>
        <p:txBody>
          <a:bodyPr>
            <a:no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47.1,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36657E-B0F7-451F-ABDE-E8F326682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0906" y="2375555"/>
            <a:ext cx="7060677" cy="398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25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FFDED6-49E2-4923-9CCC-817101B7D766}"/>
              </a:ext>
            </a:extLst>
          </p:cNvPr>
          <p:cNvSpPr txBox="1"/>
          <p:nvPr/>
        </p:nvSpPr>
        <p:spPr>
          <a:xfrm>
            <a:off x="748743" y="2762462"/>
            <a:ext cx="11317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207FCA-F238-49A2-B9F5-8E98DDB0E882}"/>
              </a:ext>
            </a:extLst>
          </p:cNvPr>
          <p:cNvSpPr/>
          <p:nvPr/>
        </p:nvSpPr>
        <p:spPr>
          <a:xfrm>
            <a:off x="122340" y="1107995"/>
            <a:ext cx="886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8A5EF-CFE7-4B80-9315-F8660F63A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835" y="656495"/>
            <a:ext cx="10528705" cy="1699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8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8"/>
    </mc:Choice>
    <mc:Fallback xmlns="">
      <p:transition spd="slow" advTm="2127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6.5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0.7|7.5|18.7|3.9|0.7|0.6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7|3.7|8.4|1|0.9|5.1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|0.6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6.1|5.1|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.8|10.9|1.2|24.1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2.3|0.5|3.6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1871</Words>
  <PresentationFormat>Màn hình rộng</PresentationFormat>
  <Paragraphs>182</Paragraphs>
  <Slides>38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38</vt:i4>
      </vt:variant>
    </vt:vector>
  </HeadingPairs>
  <TitlesOfParts>
    <vt:vector size="45" baseType="lpstr">
      <vt:lpstr>.VnTime</vt:lpstr>
      <vt:lpstr>Arial</vt:lpstr>
      <vt:lpstr>Calibri</vt:lpstr>
      <vt:lpstr>Calibri Light</vt:lpstr>
      <vt:lpstr>Symbol</vt:lpstr>
      <vt:lpstr>Times New Roman</vt:lpstr>
      <vt:lpstr>Office Theme</vt:lpstr>
      <vt:lpstr>Bản trình bày PowerPoint</vt:lpstr>
      <vt:lpstr>Bản trình bày PowerPoint</vt:lpstr>
      <vt:lpstr>MỘT SỐ HÌNH ẢNH VỀ Ô NHIỄM MÔI TRƯỜNG.</vt:lpstr>
      <vt:lpstr>I. Tác động của con người tới môi trường qua  các thời kì phát triển của xã hội </vt:lpstr>
      <vt:lpstr>I. Tác động của con người tới môi trường qua  các thời kì phát triển của xã hội </vt:lpstr>
      <vt:lpstr>I. Tác động của con người tới môi trường qua  các thời kì phát triển của xã hội </vt:lpstr>
      <vt:lpstr>I. Tác động của con người tới môi trường qua các thời kì phát triển của xã hội </vt:lpstr>
      <vt:lpstr>Đọc các thông tin trên và quan sát hình 47.1, thảo luận để thực hiện các yêu cầu sau: ? Trình bày tác động của hoạt động trồng trọt đến môi trường qua các thời kì phát triển của xã hội.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1. Báo báo theo nhóm: Điều tra tình trạng ô nhiễm ở địa phương và điền vào bảng 47.1  Bảng 47.1.Tình trạng ô nhiễm một số loại môi trường ở địa phương. </vt:lpstr>
      <vt:lpstr>Bản trình bày PowerPoint</vt:lpstr>
      <vt:lpstr>Bản trình bày PowerPoint</vt:lpstr>
      <vt:lpstr>IV. BẢO VỆ ĐỘNG VẬT HOANG DÃ.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2021-08-02T03:18:39Z</dcterms:created>
  <dcterms:modified xsi:type="dcterms:W3CDTF">2023-06-23T02:05:19Z</dcterms:modified>
</cp:coreProperties>
</file>