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7" r:id="rId3"/>
    <p:sldId id="320" r:id="rId4"/>
    <p:sldId id="329" r:id="rId5"/>
    <p:sldId id="258" r:id="rId6"/>
    <p:sldId id="324" r:id="rId7"/>
    <p:sldId id="325" r:id="rId8"/>
    <p:sldId id="327" r:id="rId9"/>
    <p:sldId id="328" r:id="rId10"/>
    <p:sldId id="330" r:id="rId11"/>
    <p:sldId id="265" r:id="rId12"/>
    <p:sldId id="266" r:id="rId13"/>
    <p:sldId id="267" r:id="rId14"/>
    <p:sldId id="268" r:id="rId15"/>
    <p:sldId id="331" r:id="rId16"/>
    <p:sldId id="332" r:id="rId17"/>
    <p:sldId id="334" r:id="rId18"/>
    <p:sldId id="269" r:id="rId19"/>
    <p:sldId id="335" r:id="rId20"/>
    <p:sldId id="270" r:id="rId21"/>
    <p:sldId id="271" r:id="rId22"/>
    <p:sldId id="272" r:id="rId23"/>
    <p:sldId id="336" r:id="rId24"/>
    <p:sldId id="337" r:id="rId25"/>
    <p:sldId id="338" r:id="rId26"/>
    <p:sldId id="339" r:id="rId27"/>
    <p:sldId id="387" r:id="rId28"/>
    <p:sldId id="340" r:id="rId29"/>
    <p:sldId id="341" r:id="rId30"/>
    <p:sldId id="342" r:id="rId31"/>
    <p:sldId id="343" r:id="rId32"/>
    <p:sldId id="344" r:id="rId33"/>
    <p:sldId id="345" r:id="rId34"/>
    <p:sldId id="382" r:id="rId35"/>
    <p:sldId id="347" r:id="rId36"/>
    <p:sldId id="348" r:id="rId37"/>
    <p:sldId id="349" r:id="rId38"/>
    <p:sldId id="350" r:id="rId39"/>
    <p:sldId id="351" r:id="rId40"/>
    <p:sldId id="352" r:id="rId41"/>
    <p:sldId id="353" r:id="rId42"/>
    <p:sldId id="354" r:id="rId43"/>
    <p:sldId id="386"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83" r:id="rId57"/>
    <p:sldId id="368" r:id="rId58"/>
    <p:sldId id="369" r:id="rId59"/>
    <p:sldId id="384" r:id="rId60"/>
    <p:sldId id="385" r:id="rId61"/>
    <p:sldId id="388" r:id="rId62"/>
    <p:sldId id="372" r:id="rId63"/>
    <p:sldId id="373" r:id="rId64"/>
    <p:sldId id="374" r:id="rId65"/>
    <p:sldId id="375" r:id="rId66"/>
    <p:sldId id="376" r:id="rId67"/>
    <p:sldId id="377" r:id="rId68"/>
    <p:sldId id="378" r:id="rId69"/>
    <p:sldId id="379" r:id="rId70"/>
    <p:sldId id="380" r:id="rId71"/>
    <p:sldId id="381" r:id="rId72"/>
  </p:sldIdLst>
  <p:sldSz cx="24387175" cy="13716000"/>
  <p:notesSz cx="6858000" cy="9144000"/>
  <p:custDataLst>
    <p:tags r:id="rId74"/>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86355" autoAdjust="0"/>
  </p:normalViewPr>
  <p:slideViewPr>
    <p:cSldViewPr>
      <p:cViewPr varScale="1">
        <p:scale>
          <a:sx n="32" d="100"/>
          <a:sy n="32" d="100"/>
        </p:scale>
        <p:origin x="564" y="48"/>
      </p:cViewPr>
      <p:guideLst>
        <p:guide orient="horz" pos="4320"/>
        <p:guide pos="76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3/16/2020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2144032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1276781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3437057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4194251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284763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22</a:t>
            </a:fld>
            <a:endParaRPr lang="en-US"/>
          </a:p>
        </p:txBody>
      </p:sp>
    </p:spTree>
    <p:extLst>
      <p:ext uri="{BB962C8B-B14F-4D97-AF65-F5344CB8AC3E}">
        <p14:creationId xmlns:p14="http://schemas.microsoft.com/office/powerpoint/2010/main" val="4163022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23</a:t>
            </a:fld>
            <a:endParaRPr lang="en-US"/>
          </a:p>
        </p:txBody>
      </p:sp>
    </p:spTree>
    <p:extLst>
      <p:ext uri="{BB962C8B-B14F-4D97-AF65-F5344CB8AC3E}">
        <p14:creationId xmlns:p14="http://schemas.microsoft.com/office/powerpoint/2010/main" val="1915412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24</a:t>
            </a:fld>
            <a:endParaRPr lang="en-US"/>
          </a:p>
        </p:txBody>
      </p:sp>
    </p:spTree>
    <p:extLst>
      <p:ext uri="{BB962C8B-B14F-4D97-AF65-F5344CB8AC3E}">
        <p14:creationId xmlns:p14="http://schemas.microsoft.com/office/powerpoint/2010/main" val="2188220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25</a:t>
            </a:fld>
            <a:endParaRPr lang="en-US"/>
          </a:p>
        </p:txBody>
      </p:sp>
    </p:spTree>
    <p:extLst>
      <p:ext uri="{BB962C8B-B14F-4D97-AF65-F5344CB8AC3E}">
        <p14:creationId xmlns:p14="http://schemas.microsoft.com/office/powerpoint/2010/main" val="31463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26</a:t>
            </a:fld>
            <a:endParaRPr lang="en-US"/>
          </a:p>
        </p:txBody>
      </p:sp>
    </p:spTree>
    <p:extLst>
      <p:ext uri="{BB962C8B-B14F-4D97-AF65-F5344CB8AC3E}">
        <p14:creationId xmlns:p14="http://schemas.microsoft.com/office/powerpoint/2010/main" val="2444845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28</a:t>
            </a:fld>
            <a:endParaRPr lang="en-US"/>
          </a:p>
        </p:txBody>
      </p:sp>
    </p:spTree>
    <p:extLst>
      <p:ext uri="{BB962C8B-B14F-4D97-AF65-F5344CB8AC3E}">
        <p14:creationId xmlns:p14="http://schemas.microsoft.com/office/powerpoint/2010/main" val="3954712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170601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29</a:t>
            </a:fld>
            <a:endParaRPr lang="en-US"/>
          </a:p>
        </p:txBody>
      </p:sp>
    </p:spTree>
    <p:extLst>
      <p:ext uri="{BB962C8B-B14F-4D97-AF65-F5344CB8AC3E}">
        <p14:creationId xmlns:p14="http://schemas.microsoft.com/office/powerpoint/2010/main" val="2443129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30</a:t>
            </a:fld>
            <a:endParaRPr lang="en-US"/>
          </a:p>
        </p:txBody>
      </p:sp>
    </p:spTree>
    <p:extLst>
      <p:ext uri="{BB962C8B-B14F-4D97-AF65-F5344CB8AC3E}">
        <p14:creationId xmlns:p14="http://schemas.microsoft.com/office/powerpoint/2010/main" val="3305970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31</a:t>
            </a:fld>
            <a:endParaRPr lang="en-US"/>
          </a:p>
        </p:txBody>
      </p:sp>
    </p:spTree>
    <p:extLst>
      <p:ext uri="{BB962C8B-B14F-4D97-AF65-F5344CB8AC3E}">
        <p14:creationId xmlns:p14="http://schemas.microsoft.com/office/powerpoint/2010/main" val="2333670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32</a:t>
            </a:fld>
            <a:endParaRPr lang="en-US"/>
          </a:p>
        </p:txBody>
      </p:sp>
    </p:spTree>
    <p:extLst>
      <p:ext uri="{BB962C8B-B14F-4D97-AF65-F5344CB8AC3E}">
        <p14:creationId xmlns:p14="http://schemas.microsoft.com/office/powerpoint/2010/main" val="4042575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33</a:t>
            </a:fld>
            <a:endParaRPr lang="en-US"/>
          </a:p>
        </p:txBody>
      </p:sp>
    </p:spTree>
    <p:extLst>
      <p:ext uri="{BB962C8B-B14F-4D97-AF65-F5344CB8AC3E}">
        <p14:creationId xmlns:p14="http://schemas.microsoft.com/office/powerpoint/2010/main" val="3322635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35</a:t>
            </a:fld>
            <a:endParaRPr lang="en-US"/>
          </a:p>
        </p:txBody>
      </p:sp>
    </p:spTree>
    <p:extLst>
      <p:ext uri="{BB962C8B-B14F-4D97-AF65-F5344CB8AC3E}">
        <p14:creationId xmlns:p14="http://schemas.microsoft.com/office/powerpoint/2010/main" val="1984179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36</a:t>
            </a:fld>
            <a:endParaRPr lang="en-US"/>
          </a:p>
        </p:txBody>
      </p:sp>
    </p:spTree>
    <p:extLst>
      <p:ext uri="{BB962C8B-B14F-4D97-AF65-F5344CB8AC3E}">
        <p14:creationId xmlns:p14="http://schemas.microsoft.com/office/powerpoint/2010/main" val="1863276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37</a:t>
            </a:fld>
            <a:endParaRPr lang="en-US"/>
          </a:p>
        </p:txBody>
      </p:sp>
    </p:spTree>
    <p:extLst>
      <p:ext uri="{BB962C8B-B14F-4D97-AF65-F5344CB8AC3E}">
        <p14:creationId xmlns:p14="http://schemas.microsoft.com/office/powerpoint/2010/main" val="1619735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38</a:t>
            </a:fld>
            <a:endParaRPr lang="en-US"/>
          </a:p>
        </p:txBody>
      </p:sp>
    </p:spTree>
    <p:extLst>
      <p:ext uri="{BB962C8B-B14F-4D97-AF65-F5344CB8AC3E}">
        <p14:creationId xmlns:p14="http://schemas.microsoft.com/office/powerpoint/2010/main" val="1153253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39</a:t>
            </a:fld>
            <a:endParaRPr lang="en-US"/>
          </a:p>
        </p:txBody>
      </p:sp>
    </p:spTree>
    <p:extLst>
      <p:ext uri="{BB962C8B-B14F-4D97-AF65-F5344CB8AC3E}">
        <p14:creationId xmlns:p14="http://schemas.microsoft.com/office/powerpoint/2010/main" val="173232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40</a:t>
            </a:fld>
            <a:endParaRPr lang="en-US"/>
          </a:p>
        </p:txBody>
      </p:sp>
    </p:spTree>
    <p:extLst>
      <p:ext uri="{BB962C8B-B14F-4D97-AF65-F5344CB8AC3E}">
        <p14:creationId xmlns:p14="http://schemas.microsoft.com/office/powerpoint/2010/main" val="4207056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41</a:t>
            </a:fld>
            <a:endParaRPr lang="en-US"/>
          </a:p>
        </p:txBody>
      </p:sp>
    </p:spTree>
    <p:extLst>
      <p:ext uri="{BB962C8B-B14F-4D97-AF65-F5344CB8AC3E}">
        <p14:creationId xmlns:p14="http://schemas.microsoft.com/office/powerpoint/2010/main" val="1048576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42</a:t>
            </a:fld>
            <a:endParaRPr lang="en-US"/>
          </a:p>
        </p:txBody>
      </p:sp>
    </p:spTree>
    <p:extLst>
      <p:ext uri="{BB962C8B-B14F-4D97-AF65-F5344CB8AC3E}">
        <p14:creationId xmlns:p14="http://schemas.microsoft.com/office/powerpoint/2010/main" val="2682847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44</a:t>
            </a:fld>
            <a:endParaRPr lang="en-US"/>
          </a:p>
        </p:txBody>
      </p:sp>
    </p:spTree>
    <p:extLst>
      <p:ext uri="{BB962C8B-B14F-4D97-AF65-F5344CB8AC3E}">
        <p14:creationId xmlns:p14="http://schemas.microsoft.com/office/powerpoint/2010/main" val="1732815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45</a:t>
            </a:fld>
            <a:endParaRPr lang="en-US"/>
          </a:p>
        </p:txBody>
      </p:sp>
    </p:spTree>
    <p:extLst>
      <p:ext uri="{BB962C8B-B14F-4D97-AF65-F5344CB8AC3E}">
        <p14:creationId xmlns:p14="http://schemas.microsoft.com/office/powerpoint/2010/main" val="845301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46</a:t>
            </a:fld>
            <a:endParaRPr lang="en-US"/>
          </a:p>
        </p:txBody>
      </p:sp>
    </p:spTree>
    <p:extLst>
      <p:ext uri="{BB962C8B-B14F-4D97-AF65-F5344CB8AC3E}">
        <p14:creationId xmlns:p14="http://schemas.microsoft.com/office/powerpoint/2010/main" val="3749538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47</a:t>
            </a:fld>
            <a:endParaRPr lang="en-US"/>
          </a:p>
        </p:txBody>
      </p:sp>
    </p:spTree>
    <p:extLst>
      <p:ext uri="{BB962C8B-B14F-4D97-AF65-F5344CB8AC3E}">
        <p14:creationId xmlns:p14="http://schemas.microsoft.com/office/powerpoint/2010/main" val="3019936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48</a:t>
            </a:fld>
            <a:endParaRPr lang="en-US"/>
          </a:p>
        </p:txBody>
      </p:sp>
    </p:spTree>
    <p:extLst>
      <p:ext uri="{BB962C8B-B14F-4D97-AF65-F5344CB8AC3E}">
        <p14:creationId xmlns:p14="http://schemas.microsoft.com/office/powerpoint/2010/main" val="3672492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49</a:t>
            </a:fld>
            <a:endParaRPr lang="en-US"/>
          </a:p>
        </p:txBody>
      </p:sp>
    </p:spTree>
    <p:extLst>
      <p:ext uri="{BB962C8B-B14F-4D97-AF65-F5344CB8AC3E}">
        <p14:creationId xmlns:p14="http://schemas.microsoft.com/office/powerpoint/2010/main" val="2769473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50</a:t>
            </a:fld>
            <a:endParaRPr lang="en-US"/>
          </a:p>
        </p:txBody>
      </p:sp>
    </p:spTree>
    <p:extLst>
      <p:ext uri="{BB962C8B-B14F-4D97-AF65-F5344CB8AC3E}">
        <p14:creationId xmlns:p14="http://schemas.microsoft.com/office/powerpoint/2010/main" val="814129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3181415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51</a:t>
            </a:fld>
            <a:endParaRPr lang="en-US"/>
          </a:p>
        </p:txBody>
      </p:sp>
    </p:spTree>
    <p:extLst>
      <p:ext uri="{BB962C8B-B14F-4D97-AF65-F5344CB8AC3E}">
        <p14:creationId xmlns:p14="http://schemas.microsoft.com/office/powerpoint/2010/main" val="7545513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52</a:t>
            </a:fld>
            <a:endParaRPr lang="en-US"/>
          </a:p>
        </p:txBody>
      </p:sp>
    </p:spTree>
    <p:extLst>
      <p:ext uri="{BB962C8B-B14F-4D97-AF65-F5344CB8AC3E}">
        <p14:creationId xmlns:p14="http://schemas.microsoft.com/office/powerpoint/2010/main" val="28464781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53</a:t>
            </a:fld>
            <a:endParaRPr lang="en-US"/>
          </a:p>
        </p:txBody>
      </p:sp>
    </p:spTree>
    <p:extLst>
      <p:ext uri="{BB962C8B-B14F-4D97-AF65-F5344CB8AC3E}">
        <p14:creationId xmlns:p14="http://schemas.microsoft.com/office/powerpoint/2010/main" val="2224537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54</a:t>
            </a:fld>
            <a:endParaRPr lang="en-US"/>
          </a:p>
        </p:txBody>
      </p:sp>
    </p:spTree>
    <p:extLst>
      <p:ext uri="{BB962C8B-B14F-4D97-AF65-F5344CB8AC3E}">
        <p14:creationId xmlns:p14="http://schemas.microsoft.com/office/powerpoint/2010/main" val="3384982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55</a:t>
            </a:fld>
            <a:endParaRPr lang="en-US"/>
          </a:p>
        </p:txBody>
      </p:sp>
    </p:spTree>
    <p:extLst>
      <p:ext uri="{BB962C8B-B14F-4D97-AF65-F5344CB8AC3E}">
        <p14:creationId xmlns:p14="http://schemas.microsoft.com/office/powerpoint/2010/main" val="3048646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56</a:t>
            </a:fld>
            <a:endParaRPr lang="en-US"/>
          </a:p>
        </p:txBody>
      </p:sp>
    </p:spTree>
    <p:extLst>
      <p:ext uri="{BB962C8B-B14F-4D97-AF65-F5344CB8AC3E}">
        <p14:creationId xmlns:p14="http://schemas.microsoft.com/office/powerpoint/2010/main" val="3098580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57</a:t>
            </a:fld>
            <a:endParaRPr lang="en-US"/>
          </a:p>
        </p:txBody>
      </p:sp>
    </p:spTree>
    <p:extLst>
      <p:ext uri="{BB962C8B-B14F-4D97-AF65-F5344CB8AC3E}">
        <p14:creationId xmlns:p14="http://schemas.microsoft.com/office/powerpoint/2010/main" val="1454459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58</a:t>
            </a:fld>
            <a:endParaRPr lang="en-US"/>
          </a:p>
        </p:txBody>
      </p:sp>
    </p:spTree>
    <p:extLst>
      <p:ext uri="{BB962C8B-B14F-4D97-AF65-F5344CB8AC3E}">
        <p14:creationId xmlns:p14="http://schemas.microsoft.com/office/powerpoint/2010/main" val="41134628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59</a:t>
            </a:fld>
            <a:endParaRPr lang="en-US"/>
          </a:p>
        </p:txBody>
      </p:sp>
    </p:spTree>
    <p:extLst>
      <p:ext uri="{BB962C8B-B14F-4D97-AF65-F5344CB8AC3E}">
        <p14:creationId xmlns:p14="http://schemas.microsoft.com/office/powerpoint/2010/main" val="22347912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60</a:t>
            </a:fld>
            <a:endParaRPr lang="en-US"/>
          </a:p>
        </p:txBody>
      </p:sp>
    </p:spTree>
    <p:extLst>
      <p:ext uri="{BB962C8B-B14F-4D97-AF65-F5344CB8AC3E}">
        <p14:creationId xmlns:p14="http://schemas.microsoft.com/office/powerpoint/2010/main" val="1604191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19001167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62</a:t>
            </a:fld>
            <a:endParaRPr lang="en-US"/>
          </a:p>
        </p:txBody>
      </p:sp>
    </p:spTree>
    <p:extLst>
      <p:ext uri="{BB962C8B-B14F-4D97-AF65-F5344CB8AC3E}">
        <p14:creationId xmlns:p14="http://schemas.microsoft.com/office/powerpoint/2010/main" val="3650420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63</a:t>
            </a:fld>
            <a:endParaRPr lang="en-US"/>
          </a:p>
        </p:txBody>
      </p:sp>
    </p:spTree>
    <p:extLst>
      <p:ext uri="{BB962C8B-B14F-4D97-AF65-F5344CB8AC3E}">
        <p14:creationId xmlns:p14="http://schemas.microsoft.com/office/powerpoint/2010/main" val="18650707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64</a:t>
            </a:fld>
            <a:endParaRPr lang="en-US"/>
          </a:p>
        </p:txBody>
      </p:sp>
    </p:spTree>
    <p:extLst>
      <p:ext uri="{BB962C8B-B14F-4D97-AF65-F5344CB8AC3E}">
        <p14:creationId xmlns:p14="http://schemas.microsoft.com/office/powerpoint/2010/main" val="8368481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66</a:t>
            </a:fld>
            <a:endParaRPr lang="en-US"/>
          </a:p>
        </p:txBody>
      </p:sp>
    </p:spTree>
    <p:extLst>
      <p:ext uri="{BB962C8B-B14F-4D97-AF65-F5344CB8AC3E}">
        <p14:creationId xmlns:p14="http://schemas.microsoft.com/office/powerpoint/2010/main" val="32318285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68</a:t>
            </a:fld>
            <a:endParaRPr lang="en-US"/>
          </a:p>
        </p:txBody>
      </p:sp>
    </p:spTree>
    <p:extLst>
      <p:ext uri="{BB962C8B-B14F-4D97-AF65-F5344CB8AC3E}">
        <p14:creationId xmlns:p14="http://schemas.microsoft.com/office/powerpoint/2010/main" val="12757044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70</a:t>
            </a:fld>
            <a:endParaRPr lang="en-US"/>
          </a:p>
        </p:txBody>
      </p:sp>
    </p:spTree>
    <p:extLst>
      <p:ext uri="{BB962C8B-B14F-4D97-AF65-F5344CB8AC3E}">
        <p14:creationId xmlns:p14="http://schemas.microsoft.com/office/powerpoint/2010/main" val="151392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hiệu</a:t>
            </a:r>
            <a:r>
              <a:rPr lang="en-US" baseline="0" dirty="0" smtClean="0"/>
              <a:t> </a:t>
            </a:r>
            <a:r>
              <a:rPr lang="en-US" baseline="0" dirty="0" err="1" smtClean="0"/>
              <a:t>ứng</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12676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387896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3583381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71282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1"/>
            <a:ext cx="20729099" cy="29400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658076" y="7772400"/>
            <a:ext cx="17071023" cy="3505200"/>
          </a:xfrm>
          <a:prstGeom prst="rect">
            <a:avLst/>
          </a:prstGeo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3/16/2020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19359" y="3200401"/>
            <a:ext cx="21948458" cy="90519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3/16/2020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549277"/>
            <a:ext cx="5487114" cy="11703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359" y="549277"/>
            <a:ext cx="16054890" cy="117030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3/16/2020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359" y="12712706"/>
            <a:ext cx="5690342" cy="730250"/>
          </a:xfrm>
          <a:prstGeom prst="rect">
            <a:avLst/>
          </a:prstGeom>
        </p:spPr>
        <p:txBody>
          <a:bodyPr lIns="91426" tIns="45713" rIns="91426" bIns="45713"/>
          <a:lstStyle/>
          <a:p>
            <a:fld id="{D15044BE-B3F3-4258-B55D-9238C2EBFDF1}" type="datetimeFigureOut">
              <a:rPr lang="en-US" smtClean="0"/>
              <a:pPr/>
              <a:t>3/16/2020</a:t>
            </a:fld>
            <a:endParaRPr lang="en-US"/>
          </a:p>
        </p:txBody>
      </p:sp>
      <p:sp>
        <p:nvSpPr>
          <p:cNvPr id="5" name="Footer Placeholder 4"/>
          <p:cNvSpPr>
            <a:spLocks noGrp="1"/>
          </p:cNvSpPr>
          <p:nvPr>
            <p:ph type="ftr" sz="quarter" idx="11"/>
          </p:nvPr>
        </p:nvSpPr>
        <p:spPr>
          <a:xfrm>
            <a:off x="8332290" y="12712706"/>
            <a:ext cx="7722606"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7479" y="12712706"/>
            <a:ext cx="5690342"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17865471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359" y="3200401"/>
            <a:ext cx="21948458" cy="9051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3/16/2020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a:prstGeom prst="rect">
            <a:avLst/>
          </a:prstGeom>
        </p:spPr>
        <p:txBody>
          <a:bodyPr anchor="t"/>
          <a:lstStyle>
            <a:lvl1pPr algn="l">
              <a:defRPr sz="9500" b="1" cap="all"/>
            </a:lvl1pPr>
          </a:lstStyle>
          <a:p>
            <a:r>
              <a:rPr lang="en-US"/>
              <a:t>Click to edit Master title style</a:t>
            </a:r>
          </a:p>
        </p:txBody>
      </p:sp>
      <p:sp>
        <p:nvSpPr>
          <p:cNvPr id="3" name="Text Placeholder 2"/>
          <p:cNvSpPr>
            <a:spLocks noGrp="1"/>
          </p:cNvSpPr>
          <p:nvPr>
            <p:ph type="body" idx="1"/>
          </p:nvPr>
        </p:nvSpPr>
        <p:spPr>
          <a:xfrm>
            <a:off x="1926419" y="5813427"/>
            <a:ext cx="20729099" cy="3000374"/>
          </a:xfrm>
          <a:prstGeom prst="rect">
            <a:avLst/>
          </a:prstGeo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3/16/2020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19359"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6814"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3/16/2020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59" y="3070226"/>
            <a:ext cx="10775238"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359" y="4349750"/>
            <a:ext cx="10775238"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48" y="3070226"/>
            <a:ext cx="10779470"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8348" y="4349750"/>
            <a:ext cx="10779470"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3/16/2020</a:t>
            </a:fld>
            <a:endParaRPr lang="en-US"/>
          </a:p>
        </p:txBody>
      </p:sp>
      <p:sp>
        <p:nvSpPr>
          <p:cNvPr id="8" name="Footer Placeholder 7"/>
          <p:cNvSpPr>
            <a:spLocks noGrp="1"/>
          </p:cNvSpPr>
          <p:nvPr>
            <p:ph type="ftr" sz="quarter" idx="11"/>
          </p:nvPr>
        </p:nvSpPr>
        <p:spPr>
          <a:xfrm>
            <a:off x="8332285" y="12712701"/>
            <a:ext cx="7722605"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3/16/2020</a:t>
            </a:fld>
            <a:endParaRPr lang="en-US"/>
          </a:p>
        </p:txBody>
      </p:sp>
      <p:sp>
        <p:nvSpPr>
          <p:cNvPr id="4" name="Footer Placeholder 3"/>
          <p:cNvSpPr>
            <a:spLocks noGrp="1"/>
          </p:cNvSpPr>
          <p:nvPr>
            <p:ph type="ftr" sz="quarter" idx="11"/>
          </p:nvPr>
        </p:nvSpPr>
        <p:spPr>
          <a:xfrm>
            <a:off x="8332285" y="12712701"/>
            <a:ext cx="7722605"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3/16/2020</a:t>
            </a:fld>
            <a:endParaRPr lang="en-US"/>
          </a:p>
        </p:txBody>
      </p:sp>
      <p:sp>
        <p:nvSpPr>
          <p:cNvPr id="3" name="Footer Placeholder 2"/>
          <p:cNvSpPr>
            <a:spLocks noGrp="1"/>
          </p:cNvSpPr>
          <p:nvPr>
            <p:ph type="ftr" sz="quarter" idx="11"/>
          </p:nvPr>
        </p:nvSpPr>
        <p:spPr>
          <a:xfrm>
            <a:off x="8332285" y="12712701"/>
            <a:ext cx="7722605"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a:prstGeom prst="rect">
            <a:avLst/>
          </a:prstGeom>
        </p:spPr>
        <p:txBody>
          <a:bodyPr anchor="b"/>
          <a:lstStyle>
            <a:lvl1pPr algn="l">
              <a:defRPr sz="4800" b="1"/>
            </a:lvl1pPr>
          </a:lstStyle>
          <a:p>
            <a:r>
              <a:rPr lang="en-US"/>
              <a:t>Click to edit Master title style</a:t>
            </a:r>
          </a:p>
        </p:txBody>
      </p:sp>
      <p:sp>
        <p:nvSpPr>
          <p:cNvPr id="3" name="Content Placeholder 2"/>
          <p:cNvSpPr>
            <a:spLocks noGrp="1"/>
          </p:cNvSpPr>
          <p:nvPr>
            <p:ph idx="1"/>
          </p:nvPr>
        </p:nvSpPr>
        <p:spPr>
          <a:xfrm>
            <a:off x="9534708" y="546101"/>
            <a:ext cx="13633108" cy="11706226"/>
          </a:xfrm>
          <a:prstGeom prst="rect">
            <a:avLst/>
          </a:prstGeo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0" y="2870201"/>
            <a:ext cx="8023213" cy="9382126"/>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3/16/2020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a:prstGeom prst="rect">
            <a:avLst/>
          </a:prstGeom>
        </p:spPr>
        <p:txBody>
          <a:bodyPr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80057" y="1225550"/>
            <a:ext cx="14632305" cy="8229600"/>
          </a:xfrm>
          <a:prstGeom prst="rect">
            <a:avLst/>
          </a:prstGeo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US"/>
          </a:p>
        </p:txBody>
      </p:sp>
      <p:sp>
        <p:nvSpPr>
          <p:cNvPr id="4" name="Text Placeholder 3"/>
          <p:cNvSpPr>
            <a:spLocks noGrp="1"/>
          </p:cNvSpPr>
          <p:nvPr>
            <p:ph type="body" sz="half" idx="2"/>
          </p:nvPr>
        </p:nvSpPr>
        <p:spPr>
          <a:xfrm>
            <a:off x="4780057" y="10734676"/>
            <a:ext cx="14632305" cy="1609724"/>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3/16/2020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136" y="3523"/>
            <a:ext cx="24387048" cy="142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0688637" y="333375"/>
            <a:ext cx="9494907" cy="877163"/>
          </a:xfrm>
          <a:prstGeom prst="rect">
            <a:avLst/>
          </a:prstGeom>
          <a:noFill/>
        </p:spPr>
        <p:txBody>
          <a:bodyPr wrap="none" rtlCol="0">
            <a:spAutoFit/>
          </a:bodyPr>
          <a:lstStyle/>
          <a:p>
            <a:pPr algn="ctr"/>
            <a:r>
              <a:rPr lang="en-US" sz="5100">
                <a:solidFill>
                  <a:schemeClr val="bg1"/>
                </a:solidFill>
                <a:latin typeface="AvantGarde-Demi" pitchFamily="18" charset="0"/>
                <a:ea typeface="AvantGarde-Demi" pitchFamily="18" charset="0"/>
                <a:cs typeface="AvantGarde-Demi" pitchFamily="18" charset="0"/>
              </a:rPr>
              <a:t>LŨY</a:t>
            </a:r>
            <a:r>
              <a:rPr lang="en-US" sz="5100" baseline="0">
                <a:solidFill>
                  <a:schemeClr val="bg1"/>
                </a:solidFill>
                <a:latin typeface="AvantGarde-Demi" pitchFamily="18" charset="0"/>
                <a:ea typeface="AvantGarde-Demi" pitchFamily="18" charset="0"/>
                <a:cs typeface="AvantGarde-Demi" pitchFamily="18" charset="0"/>
              </a:rPr>
              <a:t> THỪA – HÀM SỐ LŨY THỪA</a:t>
            </a:r>
            <a:endParaRPr lang="en-US" sz="5100">
              <a:solidFill>
                <a:schemeClr val="bg1"/>
              </a:solidFill>
              <a:latin typeface="AvantGarde-Demi" pitchFamily="18" charset="0"/>
              <a:ea typeface="AvantGarde-Demi" pitchFamily="18" charset="0"/>
              <a:cs typeface="AvantGarde-Demi" pitchFamily="18" charset="0"/>
            </a:endParaRPr>
          </a:p>
        </p:txBody>
      </p:sp>
      <p:sp>
        <p:nvSpPr>
          <p:cNvPr id="9" name="TextBox 8"/>
          <p:cNvSpPr txBox="1"/>
          <p:nvPr userDrawn="1"/>
        </p:nvSpPr>
        <p:spPr>
          <a:xfrm>
            <a:off x="3217920" y="455250"/>
            <a:ext cx="2068195" cy="584775"/>
          </a:xfrm>
          <a:prstGeom prst="rect">
            <a:avLst/>
          </a:prstGeom>
          <a:noFill/>
        </p:spPr>
        <p:txBody>
          <a:bodyPr wrap="none" rtlCol="0">
            <a:spAutoFit/>
          </a:bodyPr>
          <a:lstStyle/>
          <a:p>
            <a:pPr algn="ctr"/>
            <a:r>
              <a:rPr lang="en-US" sz="3200" b="0" baseline="0">
                <a:solidFill>
                  <a:schemeClr val="bg1"/>
                </a:solidFill>
                <a:latin typeface="AvantGarde-Demi" pitchFamily="18" charset="0"/>
                <a:ea typeface="AvantGarde-Demi" pitchFamily="18" charset="0"/>
                <a:cs typeface="AvantGarde-Demi" pitchFamily="18" charset="0"/>
              </a:rPr>
              <a:t>GIẢI </a:t>
            </a:r>
            <a:r>
              <a:rPr lang="en-US" sz="3200" b="0" baseline="0" dirty="0">
                <a:solidFill>
                  <a:schemeClr val="bg1"/>
                </a:solidFill>
                <a:latin typeface="AvantGarde-Demi" pitchFamily="18" charset="0"/>
                <a:ea typeface="AvantGarde-Demi" pitchFamily="18" charset="0"/>
                <a:cs typeface="AvantGarde-Demi" pitchFamily="18" charset="0"/>
              </a:rPr>
              <a:t>TÍCH</a:t>
            </a:r>
            <a:endParaRPr lang="en-US" sz="3200" b="0" dirty="0">
              <a:solidFill>
                <a:schemeClr val="bg1"/>
              </a:solidFill>
              <a:latin typeface="AvantGarde-Demi" pitchFamily="18" charset="0"/>
              <a:ea typeface="AvantGarde-Demi" pitchFamily="18" charset="0"/>
              <a:cs typeface="AvantGarde-Demi" pitchFamily="18" charset="0"/>
            </a:endParaRPr>
          </a:p>
        </p:txBody>
      </p:sp>
      <p:sp>
        <p:nvSpPr>
          <p:cNvPr id="10" name="TextBox 9"/>
          <p:cNvSpPr txBox="1"/>
          <p:nvPr userDrawn="1"/>
        </p:nvSpPr>
        <p:spPr>
          <a:xfrm>
            <a:off x="2135187" y="185946"/>
            <a:ext cx="873957" cy="1246495"/>
          </a:xfrm>
          <a:prstGeom prst="rect">
            <a:avLst/>
          </a:prstGeom>
          <a:noFill/>
        </p:spPr>
        <p:txBody>
          <a:bodyPr wrap="none" rtlCol="0">
            <a:spAutoFit/>
          </a:bodyPr>
          <a:lstStyle/>
          <a:p>
            <a:pPr algn="ctr">
              <a:lnSpc>
                <a:spcPts val="4500"/>
              </a:lnSpc>
            </a:pPr>
            <a:r>
              <a:rPr lang="en-US" sz="2800" dirty="0">
                <a:solidFill>
                  <a:schemeClr val="bg1"/>
                </a:solidFill>
                <a:latin typeface="AvantGarde-Demi" pitchFamily="18" charset="0"/>
                <a:ea typeface="AvantGarde-Demi" pitchFamily="18" charset="0"/>
                <a:cs typeface="AvantGarde-Demi" pitchFamily="18" charset="0"/>
              </a:rPr>
              <a:t>LỚP</a:t>
            </a:r>
          </a:p>
          <a:p>
            <a:pPr algn="ctr">
              <a:lnSpc>
                <a:spcPts val="4500"/>
              </a:lnSpc>
            </a:pPr>
            <a:r>
              <a:rPr lang="en-US" sz="4800">
                <a:solidFill>
                  <a:schemeClr val="bg1"/>
                </a:solidFill>
                <a:latin typeface="AvantGarde-Demi" pitchFamily="18" charset="0"/>
                <a:ea typeface="AvantGarde-Demi" pitchFamily="18" charset="0"/>
                <a:cs typeface="AvantGarde-Demi" pitchFamily="18" charset="0"/>
              </a:rPr>
              <a:t>12</a:t>
            </a:r>
            <a:endParaRPr lang="en-US" sz="4800" dirty="0">
              <a:solidFill>
                <a:schemeClr val="bg1"/>
              </a:solidFill>
              <a:latin typeface="AvantGarde-Demi" pitchFamily="18" charset="0"/>
              <a:ea typeface="AvantGarde-Demi" pitchFamily="18" charset="0"/>
              <a:cs typeface="AvantGarde-Demi" pitchFamily="18" charset="0"/>
            </a:endParaRPr>
          </a:p>
        </p:txBody>
      </p:sp>
      <p:sp>
        <p:nvSpPr>
          <p:cNvPr id="11" name="TextBox 10"/>
          <p:cNvSpPr txBox="1"/>
          <p:nvPr userDrawn="1"/>
        </p:nvSpPr>
        <p:spPr>
          <a:xfrm>
            <a:off x="5115175" y="276523"/>
            <a:ext cx="2303836" cy="1077218"/>
          </a:xfrm>
          <a:prstGeom prst="rect">
            <a:avLst/>
          </a:prstGeom>
          <a:noFill/>
        </p:spPr>
        <p:txBody>
          <a:bodyPr wrap="none" rtlCol="0">
            <a:spAutoFit/>
          </a:bodyPr>
          <a:lstStyle/>
          <a:p>
            <a:pPr algn="ctr"/>
            <a:r>
              <a:rPr lang="en-US" sz="3200" b="0">
                <a:solidFill>
                  <a:schemeClr val="bg1"/>
                </a:solidFill>
                <a:latin typeface="AvantGarde-Demi" pitchFamily="18" charset="0"/>
                <a:ea typeface="AvantGarde-Demi" pitchFamily="18" charset="0"/>
                <a:cs typeface="AvantGarde-Demi" pitchFamily="18" charset="0"/>
              </a:rPr>
              <a:t>BÀI</a:t>
            </a:r>
            <a:r>
              <a:rPr lang="en-US" sz="3200" b="0" baseline="0">
                <a:solidFill>
                  <a:schemeClr val="bg1"/>
                </a:solidFill>
                <a:latin typeface="AvantGarde-Demi" pitchFamily="18" charset="0"/>
                <a:ea typeface="AvantGarde-Demi" pitchFamily="18" charset="0"/>
                <a:cs typeface="AvantGarde-Demi" pitchFamily="18" charset="0"/>
              </a:rPr>
              <a:t> 9</a:t>
            </a:r>
            <a:endParaRPr lang="en-US" sz="3200" b="0" baseline="0" dirty="0">
              <a:solidFill>
                <a:schemeClr val="bg1"/>
              </a:solidFill>
              <a:latin typeface="AvantGarde-Demi" pitchFamily="18" charset="0"/>
              <a:ea typeface="AvantGarde-Demi" pitchFamily="18" charset="0"/>
              <a:cs typeface="AvantGarde-Demi" pitchFamily="18" charset="0"/>
            </a:endParaRPr>
          </a:p>
          <a:p>
            <a:pPr algn="ctr"/>
            <a:r>
              <a:rPr lang="en-US" sz="3200" b="0" baseline="0" err="1">
                <a:solidFill>
                  <a:schemeClr val="bg1"/>
                </a:solidFill>
                <a:latin typeface="AvantGarde-Demi" pitchFamily="18" charset="0"/>
                <a:ea typeface="AvantGarde-Demi" pitchFamily="18" charset="0"/>
                <a:cs typeface="AvantGarde-Demi" pitchFamily="18" charset="0"/>
              </a:rPr>
              <a:t>Chương</a:t>
            </a:r>
            <a:r>
              <a:rPr lang="en-US" sz="3200" b="0" baseline="0">
                <a:solidFill>
                  <a:schemeClr val="bg1"/>
                </a:solidFill>
                <a:latin typeface="AvantGarde-Demi" pitchFamily="18" charset="0"/>
                <a:ea typeface="AvantGarde-Demi" pitchFamily="18" charset="0"/>
                <a:cs typeface="AvantGarde-Demi" pitchFamily="18" charset="0"/>
              </a:rPr>
              <a:t> </a:t>
            </a:r>
            <a:r>
              <a:rPr lang="vi-VN" sz="3200" b="1" baseline="0">
                <a:solidFill>
                  <a:schemeClr val="bg1"/>
                </a:solidFill>
                <a:latin typeface="Tahoma" pitchFamily="34" charset="0"/>
                <a:ea typeface="Tahoma" pitchFamily="34" charset="0"/>
                <a:cs typeface="Tahoma" pitchFamily="34" charset="0"/>
              </a:rPr>
              <a:t>I</a:t>
            </a:r>
            <a:r>
              <a:rPr lang="en-US" sz="3200" b="1" baseline="0">
                <a:solidFill>
                  <a:schemeClr val="bg1"/>
                </a:solidFill>
                <a:latin typeface="Tahoma" pitchFamily="34" charset="0"/>
                <a:ea typeface="Tahoma" pitchFamily="34" charset="0"/>
                <a:cs typeface="Tahoma" pitchFamily="34" charset="0"/>
              </a:rPr>
              <a:t>I</a:t>
            </a:r>
            <a:endParaRPr lang="en-US" sz="3200" b="1" dirty="0">
              <a:solidFill>
                <a:schemeClr val="bg1"/>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1219200" y="549275"/>
            <a:ext cx="21948775" cy="2286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2177278" rtl="0" eaLnBrk="1" latinLnBrk="0" hangingPunct="1">
        <a:spcBef>
          <a:spcPct val="0"/>
        </a:spcBef>
        <a:buNone/>
        <a:defRPr sz="10500" kern="1200">
          <a:solidFill>
            <a:schemeClr val="tx1"/>
          </a:solidFill>
          <a:latin typeface="+mj-lt"/>
          <a:ea typeface="+mj-ea"/>
          <a:cs typeface="+mj-cs"/>
        </a:defRPr>
      </a:lvl1pPr>
    </p:titleStyle>
    <p:body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13.xml"/><Relationship Id="rId3" Type="http://schemas.openxmlformats.org/officeDocument/2006/relationships/slide" Target="slide24.xml"/><Relationship Id="rId7" Type="http://schemas.openxmlformats.org/officeDocument/2006/relationships/slide" Target="slide19.xml"/><Relationship Id="rId12" Type="http://schemas.openxmlformats.org/officeDocument/2006/relationships/slide" Target="slide14.xml"/><Relationship Id="rId2" Type="http://schemas.openxmlformats.org/officeDocument/2006/relationships/slide" Target="slide23.xm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15.xml"/><Relationship Id="rId5" Type="http://schemas.openxmlformats.org/officeDocument/2006/relationships/slide" Target="slide26.xml"/><Relationship Id="rId15" Type="http://schemas.openxmlformats.org/officeDocument/2006/relationships/slide" Target="slide17.xml"/><Relationship Id="rId10" Type="http://schemas.openxmlformats.org/officeDocument/2006/relationships/slide" Target="slide16.xml"/><Relationship Id="rId4" Type="http://schemas.openxmlformats.org/officeDocument/2006/relationships/slide" Target="slide25.xml"/><Relationship Id="rId9" Type="http://schemas.openxmlformats.org/officeDocument/2006/relationships/slide" Target="slide21.xml"/><Relationship Id="rId14" Type="http://schemas.openxmlformats.org/officeDocument/2006/relationships/slide" Target="slide2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1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18.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99.png"/></Relationships>
</file>

<file path=ppt/slides/_rels/slide21.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106.png"/></Relationships>
</file>

<file path=ppt/slides/_rels/slide22.xml.rels><?xml version="1.0" encoding="UTF-8" standalone="yes"?>
<Relationships xmlns="http://schemas.openxmlformats.org/package/2006/relationships"><Relationship Id="rId8" Type="http://schemas.openxmlformats.org/officeDocument/2006/relationships/image" Target="../media/image1050.png"/><Relationship Id="rId13" Type="http://schemas.openxmlformats.org/officeDocument/2006/relationships/image" Target="../media/image116.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14.png"/><Relationship Id="rId5" Type="http://schemas.openxmlformats.org/officeDocument/2006/relationships/image" Target="../media/image109.png"/><Relationship Id="rId10" Type="http://schemas.openxmlformats.org/officeDocument/2006/relationships/image" Target="../media/image113.png"/><Relationship Id="rId4" Type="http://schemas.openxmlformats.org/officeDocument/2006/relationships/image" Target="../media/image108.png"/><Relationship Id="rId9" Type="http://schemas.openxmlformats.org/officeDocument/2006/relationships/image" Target="../media/image112.png"/></Relationships>
</file>

<file path=ppt/slides/_rels/slide23.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24.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25.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png"/></Relationships>
</file>

<file path=ppt/slides/_rels/slide26.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s>
</file>

<file path=ppt/slides/_rels/slide27.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29.xml"/><Relationship Id="rId3" Type="http://schemas.openxmlformats.org/officeDocument/2006/relationships/slide" Target="slide40.xml"/><Relationship Id="rId7" Type="http://schemas.openxmlformats.org/officeDocument/2006/relationships/slide" Target="slide35.xml"/><Relationship Id="rId12" Type="http://schemas.openxmlformats.org/officeDocument/2006/relationships/slide" Target="slide30.xml"/><Relationship Id="rId2" Type="http://schemas.openxmlformats.org/officeDocument/2006/relationships/slide" Target="slide39.xml"/><Relationship Id="rId16"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31.xml"/><Relationship Id="rId5" Type="http://schemas.openxmlformats.org/officeDocument/2006/relationships/slide" Target="slide42.xml"/><Relationship Id="rId15" Type="http://schemas.openxmlformats.org/officeDocument/2006/relationships/slide" Target="slide33.xml"/><Relationship Id="rId10" Type="http://schemas.openxmlformats.org/officeDocument/2006/relationships/slide" Target="slide32.xml"/><Relationship Id="rId4" Type="http://schemas.openxmlformats.org/officeDocument/2006/relationships/slide" Target="slide41.xml"/><Relationship Id="rId9" Type="http://schemas.openxmlformats.org/officeDocument/2006/relationships/slide" Target="slide37.xml"/><Relationship Id="rId14" Type="http://schemas.openxmlformats.org/officeDocument/2006/relationships/slide" Target="slide38.xml"/></Relationships>
</file>

<file path=ppt/slides/_rels/slide28.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9.png"/><Relationship Id="rId7" Type="http://schemas.openxmlformats.org/officeDocument/2006/relationships/image" Target="../media/image15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151.png"/><Relationship Id="rId10" Type="http://schemas.openxmlformats.org/officeDocument/2006/relationships/image" Target="../media/image156.png"/><Relationship Id="rId4" Type="http://schemas.openxmlformats.org/officeDocument/2006/relationships/image" Target="../media/image150.png"/><Relationship Id="rId9" Type="http://schemas.openxmlformats.org/officeDocument/2006/relationships/image" Target="../media/image155.png"/></Relationships>
</file>

<file path=ppt/slides/_rels/slide29.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58.png"/><Relationship Id="rId7" Type="http://schemas.openxmlformats.org/officeDocument/2006/relationships/image" Target="../media/image16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160.png"/><Relationship Id="rId10" Type="http://schemas.openxmlformats.org/officeDocument/2006/relationships/image" Target="../media/image165.png"/><Relationship Id="rId4" Type="http://schemas.openxmlformats.org/officeDocument/2006/relationships/image" Target="../media/image159.png"/><Relationship Id="rId9" Type="http://schemas.openxmlformats.org/officeDocument/2006/relationships/image" Target="../media/image16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9.png"/><Relationship Id="rId5" Type="http://schemas.openxmlformats.org/officeDocument/2006/relationships/image" Target="../media/image168.png"/><Relationship Id="rId10" Type="http://schemas.openxmlformats.org/officeDocument/2006/relationships/image" Target="../media/image173.png"/><Relationship Id="rId4" Type="http://schemas.openxmlformats.org/officeDocument/2006/relationships/image" Target="../media/image167.png"/><Relationship Id="rId9" Type="http://schemas.openxmlformats.org/officeDocument/2006/relationships/image" Target="../media/image172.png"/></Relationships>
</file>

<file path=ppt/slides/_rels/slide31.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image" Target="../media/image174.png"/><Relationship Id="rId7" Type="http://schemas.openxmlformats.org/officeDocument/2006/relationships/image" Target="../media/image17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7.png"/><Relationship Id="rId5" Type="http://schemas.openxmlformats.org/officeDocument/2006/relationships/image" Target="../media/image176.png"/><Relationship Id="rId10" Type="http://schemas.openxmlformats.org/officeDocument/2006/relationships/image" Target="../media/image181.png"/><Relationship Id="rId4" Type="http://schemas.openxmlformats.org/officeDocument/2006/relationships/image" Target="../media/image175.png"/><Relationship Id="rId9" Type="http://schemas.openxmlformats.org/officeDocument/2006/relationships/image" Target="../media/image180.png"/></Relationships>
</file>

<file path=ppt/slides/_rels/slide32.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82.png"/><Relationship Id="rId7" Type="http://schemas.openxmlformats.org/officeDocument/2006/relationships/image" Target="../media/image186.png"/><Relationship Id="rId12" Type="http://schemas.openxmlformats.org/officeDocument/2006/relationships/image" Target="../media/image19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5.png"/><Relationship Id="rId11" Type="http://schemas.openxmlformats.org/officeDocument/2006/relationships/image" Target="../media/image190.png"/><Relationship Id="rId5" Type="http://schemas.openxmlformats.org/officeDocument/2006/relationships/image" Target="../media/image184.png"/><Relationship Id="rId10" Type="http://schemas.openxmlformats.org/officeDocument/2006/relationships/image" Target="../media/image189.png"/><Relationship Id="rId4" Type="http://schemas.openxmlformats.org/officeDocument/2006/relationships/image" Target="../media/image183.png"/><Relationship Id="rId9" Type="http://schemas.openxmlformats.org/officeDocument/2006/relationships/image" Target="../media/image188.png"/></Relationships>
</file>

<file path=ppt/slides/_rels/slide33.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192.png"/><Relationship Id="rId7" Type="http://schemas.openxmlformats.org/officeDocument/2006/relationships/image" Target="../media/image19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5" Type="http://schemas.openxmlformats.org/officeDocument/2006/relationships/image" Target="../media/image194.png"/><Relationship Id="rId10" Type="http://schemas.openxmlformats.org/officeDocument/2006/relationships/image" Target="../media/image199.png"/><Relationship Id="rId4" Type="http://schemas.openxmlformats.org/officeDocument/2006/relationships/image" Target="../media/image193.png"/><Relationship Id="rId9" Type="http://schemas.openxmlformats.org/officeDocument/2006/relationships/image" Target="../media/image198.png"/></Relationships>
</file>

<file path=ppt/slides/_rels/slide34.xml.rels><?xml version="1.0" encoding="UTF-8" standalone="yes"?>
<Relationships xmlns="http://schemas.openxmlformats.org/package/2006/relationships"><Relationship Id="rId8" Type="http://schemas.openxmlformats.org/officeDocument/2006/relationships/image" Target="../media/image203.png"/><Relationship Id="rId3" Type="http://schemas.openxmlformats.org/officeDocument/2006/relationships/image" Target="../media/image1980.png"/><Relationship Id="rId7" Type="http://schemas.openxmlformats.org/officeDocument/2006/relationships/image" Target="../media/image202.png"/><Relationship Id="rId2" Type="http://schemas.openxmlformats.org/officeDocument/2006/relationships/image" Target="../media/image1970.png"/><Relationship Id="rId1" Type="http://schemas.openxmlformats.org/officeDocument/2006/relationships/slideLayout" Target="../slideLayouts/slideLayout2.xml"/><Relationship Id="rId6" Type="http://schemas.openxmlformats.org/officeDocument/2006/relationships/image" Target="../media/image201.png"/><Relationship Id="rId5" Type="http://schemas.openxmlformats.org/officeDocument/2006/relationships/image" Target="../media/image2000.png"/><Relationship Id="rId4" Type="http://schemas.openxmlformats.org/officeDocument/2006/relationships/image" Target="../media/image1990.png"/><Relationship Id="rId9" Type="http://schemas.openxmlformats.org/officeDocument/2006/relationships/image" Target="../media/image204.png"/></Relationships>
</file>

<file path=ppt/slides/_rels/slide35.xml.rels><?xml version="1.0" encoding="UTF-8" standalone="yes"?>
<Relationships xmlns="http://schemas.openxmlformats.org/package/2006/relationships"><Relationship Id="rId8" Type="http://schemas.openxmlformats.org/officeDocument/2006/relationships/image" Target="../media/image207.png"/><Relationship Id="rId3" Type="http://schemas.openxmlformats.org/officeDocument/2006/relationships/image" Target="../media/image2020.png"/><Relationship Id="rId7" Type="http://schemas.openxmlformats.org/officeDocument/2006/relationships/image" Target="../media/image20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5.png"/><Relationship Id="rId5" Type="http://schemas.openxmlformats.org/officeDocument/2006/relationships/image" Target="../media/image2040.png"/><Relationship Id="rId10" Type="http://schemas.openxmlformats.org/officeDocument/2006/relationships/image" Target="../media/image209.png"/><Relationship Id="rId4" Type="http://schemas.openxmlformats.org/officeDocument/2006/relationships/image" Target="../media/image2030.png"/><Relationship Id="rId9" Type="http://schemas.openxmlformats.org/officeDocument/2006/relationships/image" Target="../media/image208.png"/></Relationships>
</file>

<file path=ppt/slides/_rels/slide36.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21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3.png"/><Relationship Id="rId5" Type="http://schemas.openxmlformats.org/officeDocument/2006/relationships/image" Target="../media/image212.png"/><Relationship Id="rId4" Type="http://schemas.openxmlformats.org/officeDocument/2006/relationships/image" Target="../media/image211.png"/></Relationships>
</file>

<file path=ppt/slides/_rels/slide37.xml.rels><?xml version="1.0" encoding="UTF-8" standalone="yes"?>
<Relationships xmlns="http://schemas.openxmlformats.org/package/2006/relationships"><Relationship Id="rId8" Type="http://schemas.openxmlformats.org/officeDocument/2006/relationships/image" Target="../media/image221.png"/><Relationship Id="rId3" Type="http://schemas.openxmlformats.org/officeDocument/2006/relationships/image" Target="../media/image216.png"/><Relationship Id="rId7" Type="http://schemas.openxmlformats.org/officeDocument/2006/relationships/image" Target="../media/image2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9.png"/><Relationship Id="rId11" Type="http://schemas.openxmlformats.org/officeDocument/2006/relationships/image" Target="../media/image224.png"/><Relationship Id="rId5" Type="http://schemas.openxmlformats.org/officeDocument/2006/relationships/image" Target="../media/image218.png"/><Relationship Id="rId10" Type="http://schemas.openxmlformats.org/officeDocument/2006/relationships/image" Target="../media/image223.png"/><Relationship Id="rId4" Type="http://schemas.openxmlformats.org/officeDocument/2006/relationships/image" Target="../media/image217.png"/><Relationship Id="rId9" Type="http://schemas.openxmlformats.org/officeDocument/2006/relationships/image" Target="../media/image222.png"/></Relationships>
</file>

<file path=ppt/slides/_rels/slide38.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2240.png"/><Relationship Id="rId7" Type="http://schemas.openxmlformats.org/officeDocument/2006/relationships/image" Target="../media/image22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27.png"/><Relationship Id="rId5" Type="http://schemas.openxmlformats.org/officeDocument/2006/relationships/image" Target="../media/image226.png"/><Relationship Id="rId4" Type="http://schemas.openxmlformats.org/officeDocument/2006/relationships/image" Target="../media/image225.png"/><Relationship Id="rId9" Type="http://schemas.openxmlformats.org/officeDocument/2006/relationships/image" Target="../media/image230.png"/></Relationships>
</file>

<file path=ppt/slides/_rels/slide39.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34.png"/><Relationship Id="rId5" Type="http://schemas.openxmlformats.org/officeDocument/2006/relationships/image" Target="../media/image233.png"/><Relationship Id="rId4" Type="http://schemas.openxmlformats.org/officeDocument/2006/relationships/image" Target="../media/image232.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238.png"/><Relationship Id="rId3" Type="http://schemas.openxmlformats.org/officeDocument/2006/relationships/image" Target="../media/image2330.png"/><Relationship Id="rId7" Type="http://schemas.openxmlformats.org/officeDocument/2006/relationships/image" Target="../media/image23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36.png"/><Relationship Id="rId11" Type="http://schemas.openxmlformats.org/officeDocument/2006/relationships/image" Target="../media/image241.png"/><Relationship Id="rId5" Type="http://schemas.openxmlformats.org/officeDocument/2006/relationships/image" Target="../media/image235.png"/><Relationship Id="rId10" Type="http://schemas.openxmlformats.org/officeDocument/2006/relationships/image" Target="../media/image240.png"/><Relationship Id="rId4" Type="http://schemas.openxmlformats.org/officeDocument/2006/relationships/image" Target="../media/image2340.png"/><Relationship Id="rId9" Type="http://schemas.openxmlformats.org/officeDocument/2006/relationships/image" Target="../media/image239.png"/></Relationships>
</file>

<file path=ppt/slides/_rels/slide41.xml.rels><?xml version="1.0" encoding="UTF-8" standalone="yes"?>
<Relationships xmlns="http://schemas.openxmlformats.org/package/2006/relationships"><Relationship Id="rId8" Type="http://schemas.openxmlformats.org/officeDocument/2006/relationships/image" Target="../media/image243.png"/><Relationship Id="rId3" Type="http://schemas.openxmlformats.org/officeDocument/2006/relationships/image" Target="../media/image2380.png"/><Relationship Id="rId7" Type="http://schemas.openxmlformats.org/officeDocument/2006/relationships/image" Target="../media/image24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410.png"/><Relationship Id="rId5" Type="http://schemas.openxmlformats.org/officeDocument/2006/relationships/image" Target="../media/image2400.png"/><Relationship Id="rId10" Type="http://schemas.openxmlformats.org/officeDocument/2006/relationships/image" Target="../media/image245.png"/><Relationship Id="rId4" Type="http://schemas.openxmlformats.org/officeDocument/2006/relationships/image" Target="../media/image2390.png"/><Relationship Id="rId9" Type="http://schemas.openxmlformats.org/officeDocument/2006/relationships/image" Target="../media/image244.png"/></Relationships>
</file>

<file path=ppt/slides/_rels/slide42.xml.rels><?xml version="1.0" encoding="UTF-8" standalone="yes"?>
<Relationships xmlns="http://schemas.openxmlformats.org/package/2006/relationships"><Relationship Id="rId8" Type="http://schemas.openxmlformats.org/officeDocument/2006/relationships/image" Target="../media/image249.png"/><Relationship Id="rId3" Type="http://schemas.openxmlformats.org/officeDocument/2006/relationships/image" Target="../media/image2440.png"/><Relationship Id="rId7" Type="http://schemas.openxmlformats.org/officeDocument/2006/relationships/image" Target="../media/image248.png"/><Relationship Id="rId12" Type="http://schemas.openxmlformats.org/officeDocument/2006/relationships/image" Target="../media/image25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47.png"/><Relationship Id="rId11" Type="http://schemas.openxmlformats.org/officeDocument/2006/relationships/image" Target="../media/image252.png"/><Relationship Id="rId5" Type="http://schemas.openxmlformats.org/officeDocument/2006/relationships/image" Target="../media/image246.png"/><Relationship Id="rId10" Type="http://schemas.openxmlformats.org/officeDocument/2006/relationships/image" Target="../media/image251.png"/><Relationship Id="rId4" Type="http://schemas.openxmlformats.org/officeDocument/2006/relationships/image" Target="../media/image2450.png"/><Relationship Id="rId9" Type="http://schemas.openxmlformats.org/officeDocument/2006/relationships/image" Target="../media/image250.png"/></Relationships>
</file>

<file path=ppt/slides/_rels/slide43.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45.xml"/><Relationship Id="rId3" Type="http://schemas.openxmlformats.org/officeDocument/2006/relationships/slide" Target="slide58.xml"/><Relationship Id="rId7" Type="http://schemas.openxmlformats.org/officeDocument/2006/relationships/slide" Target="slide53.xml"/><Relationship Id="rId12" Type="http://schemas.openxmlformats.org/officeDocument/2006/relationships/slide" Target="slide46.xml"/><Relationship Id="rId17" Type="http://schemas.openxmlformats.org/officeDocument/2006/relationships/slide" Target="slide5.xml"/><Relationship Id="rId2" Type="http://schemas.openxmlformats.org/officeDocument/2006/relationships/slide" Target="slide57.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51.xml"/><Relationship Id="rId11" Type="http://schemas.openxmlformats.org/officeDocument/2006/relationships/slide" Target="slide47.xml"/><Relationship Id="rId5" Type="http://schemas.openxmlformats.org/officeDocument/2006/relationships/slide" Target="slide60.xml"/><Relationship Id="rId15" Type="http://schemas.openxmlformats.org/officeDocument/2006/relationships/slide" Target="slide49.xml"/><Relationship Id="rId10" Type="http://schemas.openxmlformats.org/officeDocument/2006/relationships/slide" Target="slide48.xml"/><Relationship Id="rId4" Type="http://schemas.openxmlformats.org/officeDocument/2006/relationships/slide" Target="slide59.xml"/><Relationship Id="rId9" Type="http://schemas.openxmlformats.org/officeDocument/2006/relationships/slide" Target="slide55.xml"/><Relationship Id="rId14" Type="http://schemas.openxmlformats.org/officeDocument/2006/relationships/slide" Target="slide56.xml"/></Relationships>
</file>

<file path=ppt/slides/_rels/slide44.xml.rels><?xml version="1.0" encoding="UTF-8" standalone="yes"?>
<Relationships xmlns="http://schemas.openxmlformats.org/package/2006/relationships"><Relationship Id="rId8" Type="http://schemas.openxmlformats.org/officeDocument/2006/relationships/image" Target="../media/image255.png"/><Relationship Id="rId3" Type="http://schemas.openxmlformats.org/officeDocument/2006/relationships/image" Target="../media/image2500.png"/><Relationship Id="rId7" Type="http://schemas.openxmlformats.org/officeDocument/2006/relationships/image" Target="../media/image25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530.png"/><Relationship Id="rId5" Type="http://schemas.openxmlformats.org/officeDocument/2006/relationships/image" Target="../media/image215.png"/><Relationship Id="rId4" Type="http://schemas.openxmlformats.org/officeDocument/2006/relationships/image" Target="../media/image2510.png"/></Relationships>
</file>

<file path=ppt/slides/_rels/slide45.xml.rels><?xml version="1.0" encoding="UTF-8" standalone="yes"?>
<Relationships xmlns="http://schemas.openxmlformats.org/package/2006/relationships"><Relationship Id="rId8" Type="http://schemas.openxmlformats.org/officeDocument/2006/relationships/image" Target="../media/image261.png"/><Relationship Id="rId3" Type="http://schemas.openxmlformats.org/officeDocument/2006/relationships/image" Target="../media/image256.png"/><Relationship Id="rId7" Type="http://schemas.openxmlformats.org/officeDocument/2006/relationships/image" Target="../media/image26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59.png"/><Relationship Id="rId5" Type="http://schemas.openxmlformats.org/officeDocument/2006/relationships/image" Target="../media/image258.png"/><Relationship Id="rId10" Type="http://schemas.openxmlformats.org/officeDocument/2006/relationships/image" Target="../media/image263.png"/><Relationship Id="rId4" Type="http://schemas.openxmlformats.org/officeDocument/2006/relationships/image" Target="../media/image257.png"/><Relationship Id="rId9" Type="http://schemas.openxmlformats.org/officeDocument/2006/relationships/image" Target="../media/image262.png"/></Relationships>
</file>

<file path=ppt/slides/_rels/slide46.xml.rels><?xml version="1.0" encoding="UTF-8" standalone="yes"?>
<Relationships xmlns="http://schemas.openxmlformats.org/package/2006/relationships"><Relationship Id="rId8" Type="http://schemas.openxmlformats.org/officeDocument/2006/relationships/image" Target="../media/image267.png"/><Relationship Id="rId3" Type="http://schemas.openxmlformats.org/officeDocument/2006/relationships/image" Target="../media/image2620.png"/><Relationship Id="rId7" Type="http://schemas.openxmlformats.org/officeDocument/2006/relationships/image" Target="../media/image26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65.png"/><Relationship Id="rId5" Type="http://schemas.openxmlformats.org/officeDocument/2006/relationships/image" Target="../media/image264.png"/><Relationship Id="rId4" Type="http://schemas.openxmlformats.org/officeDocument/2006/relationships/image" Target="../media/image2630.png"/><Relationship Id="rId9" Type="http://schemas.openxmlformats.org/officeDocument/2006/relationships/image" Target="../media/image268.png"/></Relationships>
</file>

<file path=ppt/slides/_rels/slide47.xml.rels><?xml version="1.0" encoding="UTF-8" standalone="yes"?>
<Relationships xmlns="http://schemas.openxmlformats.org/package/2006/relationships"><Relationship Id="rId8" Type="http://schemas.openxmlformats.org/officeDocument/2006/relationships/image" Target="../media/image273.png"/><Relationship Id="rId3" Type="http://schemas.openxmlformats.org/officeDocument/2006/relationships/image" Target="../media/image2680.png"/><Relationship Id="rId7" Type="http://schemas.openxmlformats.org/officeDocument/2006/relationships/image" Target="../media/image27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71.png"/><Relationship Id="rId5" Type="http://schemas.openxmlformats.org/officeDocument/2006/relationships/image" Target="../media/image270.png"/><Relationship Id="rId10" Type="http://schemas.openxmlformats.org/officeDocument/2006/relationships/image" Target="../media/image275.png"/><Relationship Id="rId4" Type="http://schemas.openxmlformats.org/officeDocument/2006/relationships/image" Target="../media/image269.png"/><Relationship Id="rId9" Type="http://schemas.openxmlformats.org/officeDocument/2006/relationships/image" Target="../media/image274.png"/></Relationships>
</file>

<file path=ppt/slides/_rels/slide48.xml.rels><?xml version="1.0" encoding="UTF-8" standalone="yes"?>
<Relationships xmlns="http://schemas.openxmlformats.org/package/2006/relationships"><Relationship Id="rId8" Type="http://schemas.openxmlformats.org/officeDocument/2006/relationships/image" Target="../media/image279.png"/><Relationship Id="rId3" Type="http://schemas.openxmlformats.org/officeDocument/2006/relationships/image" Target="../media/image2740.png"/><Relationship Id="rId7" Type="http://schemas.openxmlformats.org/officeDocument/2006/relationships/image" Target="../media/image27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77.png"/><Relationship Id="rId5" Type="http://schemas.openxmlformats.org/officeDocument/2006/relationships/image" Target="../media/image276.png"/><Relationship Id="rId10" Type="http://schemas.openxmlformats.org/officeDocument/2006/relationships/image" Target="../media/image281.png"/><Relationship Id="rId4" Type="http://schemas.openxmlformats.org/officeDocument/2006/relationships/image" Target="../media/image2750.png"/><Relationship Id="rId9" Type="http://schemas.openxmlformats.org/officeDocument/2006/relationships/image" Target="../media/image280.png"/></Relationships>
</file>

<file path=ppt/slides/_rels/slide49.xml.rels><?xml version="1.0" encoding="UTF-8" standalone="yes"?>
<Relationships xmlns="http://schemas.openxmlformats.org/package/2006/relationships"><Relationship Id="rId8" Type="http://schemas.openxmlformats.org/officeDocument/2006/relationships/image" Target="../media/image285.png"/><Relationship Id="rId3" Type="http://schemas.openxmlformats.org/officeDocument/2006/relationships/image" Target="../media/image2800.png"/><Relationship Id="rId7" Type="http://schemas.openxmlformats.org/officeDocument/2006/relationships/image" Target="../media/image28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83.png"/><Relationship Id="rId5" Type="http://schemas.openxmlformats.org/officeDocument/2006/relationships/image" Target="../media/image282.png"/><Relationship Id="rId10" Type="http://schemas.openxmlformats.org/officeDocument/2006/relationships/image" Target="../media/image287.png"/><Relationship Id="rId4" Type="http://schemas.openxmlformats.org/officeDocument/2006/relationships/image" Target="../media/image2810.png"/><Relationship Id="rId9" Type="http://schemas.openxmlformats.org/officeDocument/2006/relationships/image" Target="../media/image28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282.png"/><Relationship Id="rId7" Type="http://schemas.openxmlformats.org/officeDocument/2006/relationships/image" Target="../media/image28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88.png"/><Relationship Id="rId5" Type="http://schemas.openxmlformats.org/officeDocument/2006/relationships/image" Target="../media/image2860.png"/><Relationship Id="rId4" Type="http://schemas.openxmlformats.org/officeDocument/2006/relationships/image" Target="../media/image283.png"/></Relationships>
</file>

<file path=ppt/slides/_rels/slide51.xml.rels><?xml version="1.0" encoding="UTF-8" standalone="yes"?>
<Relationships xmlns="http://schemas.openxmlformats.org/package/2006/relationships"><Relationship Id="rId8" Type="http://schemas.openxmlformats.org/officeDocument/2006/relationships/image" Target="../media/image293.png"/><Relationship Id="rId3" Type="http://schemas.openxmlformats.org/officeDocument/2006/relationships/image" Target="../media/image2880.png"/><Relationship Id="rId7" Type="http://schemas.openxmlformats.org/officeDocument/2006/relationships/image" Target="../media/image29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910.png"/><Relationship Id="rId5" Type="http://schemas.openxmlformats.org/officeDocument/2006/relationships/image" Target="../media/image291.png"/><Relationship Id="rId4" Type="http://schemas.openxmlformats.org/officeDocument/2006/relationships/image" Target="../media/image2890.png"/><Relationship Id="rId9" Type="http://schemas.openxmlformats.org/officeDocument/2006/relationships/image" Target="../media/image294.png"/></Relationships>
</file>

<file path=ppt/slides/_rels/slide52.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940.png"/><Relationship Id="rId5" Type="http://schemas.openxmlformats.org/officeDocument/2006/relationships/image" Target="../media/image2860.png"/><Relationship Id="rId4" Type="http://schemas.openxmlformats.org/officeDocument/2006/relationships/image" Target="../media/image283.png"/></Relationships>
</file>

<file path=ppt/slides/_rels/slide53.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95.png"/><Relationship Id="rId7" Type="http://schemas.openxmlformats.org/officeDocument/2006/relationships/image" Target="../media/image299.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98.png"/><Relationship Id="rId5" Type="http://schemas.openxmlformats.org/officeDocument/2006/relationships/image" Target="../media/image297.png"/><Relationship Id="rId4" Type="http://schemas.openxmlformats.org/officeDocument/2006/relationships/image" Target="../media/image296.png"/><Relationship Id="rId9" Type="http://schemas.openxmlformats.org/officeDocument/2006/relationships/image" Target="../media/image301.png"/></Relationships>
</file>

<file path=ppt/slides/_rels/slide54.xml.rels><?xml version="1.0" encoding="UTF-8" standalone="yes"?>
<Relationships xmlns="http://schemas.openxmlformats.org/package/2006/relationships"><Relationship Id="rId8" Type="http://schemas.openxmlformats.org/officeDocument/2006/relationships/image" Target="../media/image305.png"/><Relationship Id="rId3" Type="http://schemas.openxmlformats.org/officeDocument/2006/relationships/image" Target="../media/image3000.png"/><Relationship Id="rId7" Type="http://schemas.openxmlformats.org/officeDocument/2006/relationships/image" Target="../media/image30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03.png"/><Relationship Id="rId5" Type="http://schemas.openxmlformats.org/officeDocument/2006/relationships/image" Target="../media/image302.png"/><Relationship Id="rId10" Type="http://schemas.openxmlformats.org/officeDocument/2006/relationships/image" Target="../media/image307.png"/><Relationship Id="rId4" Type="http://schemas.openxmlformats.org/officeDocument/2006/relationships/image" Target="../media/image3010.png"/><Relationship Id="rId9" Type="http://schemas.openxmlformats.org/officeDocument/2006/relationships/image" Target="../media/image306.png"/></Relationships>
</file>

<file path=ppt/slides/_rels/slide55.xml.rels><?xml version="1.0" encoding="UTF-8" standalone="yes"?>
<Relationships xmlns="http://schemas.openxmlformats.org/package/2006/relationships"><Relationship Id="rId8" Type="http://schemas.openxmlformats.org/officeDocument/2006/relationships/image" Target="../media/image311.png"/><Relationship Id="rId3" Type="http://schemas.openxmlformats.org/officeDocument/2006/relationships/image" Target="../media/image3060.png"/><Relationship Id="rId7" Type="http://schemas.openxmlformats.org/officeDocument/2006/relationships/image" Target="../media/image31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09.png"/><Relationship Id="rId5" Type="http://schemas.openxmlformats.org/officeDocument/2006/relationships/image" Target="../media/image308.png"/><Relationship Id="rId4" Type="http://schemas.openxmlformats.org/officeDocument/2006/relationships/image" Target="../media/image3070.png"/><Relationship Id="rId9" Type="http://schemas.openxmlformats.org/officeDocument/2006/relationships/image" Target="../media/image312.png"/></Relationships>
</file>

<file path=ppt/slides/_rels/slide56.xml.rels><?xml version="1.0" encoding="UTF-8" standalone="yes"?>
<Relationships xmlns="http://schemas.openxmlformats.org/package/2006/relationships"><Relationship Id="rId8" Type="http://schemas.openxmlformats.org/officeDocument/2006/relationships/image" Target="../media/image279.png"/><Relationship Id="rId3" Type="http://schemas.openxmlformats.org/officeDocument/2006/relationships/image" Target="../media/image313.png"/><Relationship Id="rId7" Type="http://schemas.openxmlformats.org/officeDocument/2006/relationships/image" Target="../media/image31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16.png"/><Relationship Id="rId5" Type="http://schemas.openxmlformats.org/officeDocument/2006/relationships/image" Target="../media/image315.png"/><Relationship Id="rId4" Type="http://schemas.openxmlformats.org/officeDocument/2006/relationships/image" Target="../media/image314.png"/><Relationship Id="rId9" Type="http://schemas.openxmlformats.org/officeDocument/2006/relationships/image" Target="../media/image2801.png"/></Relationships>
</file>

<file path=ppt/slides/_rels/slide57.xml.rels><?xml version="1.0" encoding="UTF-8" standalone="yes"?>
<Relationships xmlns="http://schemas.openxmlformats.org/package/2006/relationships"><Relationship Id="rId8" Type="http://schemas.openxmlformats.org/officeDocument/2006/relationships/image" Target="../media/image318.png"/><Relationship Id="rId3" Type="http://schemas.openxmlformats.org/officeDocument/2006/relationships/image" Target="../media/image3120.png"/><Relationship Id="rId7" Type="http://schemas.openxmlformats.org/officeDocument/2006/relationships/image" Target="../media/image316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150.png"/><Relationship Id="rId5" Type="http://schemas.openxmlformats.org/officeDocument/2006/relationships/image" Target="../media/image3140.png"/><Relationship Id="rId10" Type="http://schemas.openxmlformats.org/officeDocument/2006/relationships/image" Target="../media/image320.png"/><Relationship Id="rId4" Type="http://schemas.openxmlformats.org/officeDocument/2006/relationships/image" Target="../media/image3130.png"/><Relationship Id="rId9" Type="http://schemas.openxmlformats.org/officeDocument/2006/relationships/image" Target="../media/image319.png"/></Relationships>
</file>

<file path=ppt/slides/_rels/slide58.xml.rels><?xml version="1.0" encoding="UTF-8" standalone="yes"?>
<Relationships xmlns="http://schemas.openxmlformats.org/package/2006/relationships"><Relationship Id="rId8" Type="http://schemas.openxmlformats.org/officeDocument/2006/relationships/image" Target="../media/image323.png"/><Relationship Id="rId3" Type="http://schemas.openxmlformats.org/officeDocument/2006/relationships/image" Target="../media/image3180.png"/><Relationship Id="rId7" Type="http://schemas.openxmlformats.org/officeDocument/2006/relationships/image" Target="../media/image32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21.png"/><Relationship Id="rId5" Type="http://schemas.openxmlformats.org/officeDocument/2006/relationships/image" Target="../media/image3200.png"/><Relationship Id="rId4" Type="http://schemas.openxmlformats.org/officeDocument/2006/relationships/image" Target="../media/image3190.png"/><Relationship Id="rId9" Type="http://schemas.openxmlformats.org/officeDocument/2006/relationships/image" Target="../media/image324.png"/></Relationships>
</file>

<file path=ppt/slides/_rels/slide59.xml.rels><?xml version="1.0" encoding="UTF-8" standalone="yes"?>
<Relationships xmlns="http://schemas.openxmlformats.org/package/2006/relationships"><Relationship Id="rId8" Type="http://schemas.openxmlformats.org/officeDocument/2006/relationships/image" Target="../media/image261.png"/><Relationship Id="rId3" Type="http://schemas.openxmlformats.org/officeDocument/2006/relationships/image" Target="../media/image3230.png"/><Relationship Id="rId7" Type="http://schemas.openxmlformats.org/officeDocument/2006/relationships/image" Target="../media/image327.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26.png"/><Relationship Id="rId5" Type="http://schemas.openxmlformats.org/officeDocument/2006/relationships/image" Target="../media/image325.png"/><Relationship Id="rId10" Type="http://schemas.openxmlformats.org/officeDocument/2006/relationships/image" Target="../media/image263.png"/><Relationship Id="rId4" Type="http://schemas.openxmlformats.org/officeDocument/2006/relationships/image" Target="../media/image3240.png"/><Relationship Id="rId9" Type="http://schemas.openxmlformats.org/officeDocument/2006/relationships/image" Target="../media/image26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328.png"/><Relationship Id="rId7" Type="http://schemas.openxmlformats.org/officeDocument/2006/relationships/image" Target="../media/image33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98.png"/><Relationship Id="rId5" Type="http://schemas.openxmlformats.org/officeDocument/2006/relationships/image" Target="../media/image330.png"/><Relationship Id="rId4" Type="http://schemas.openxmlformats.org/officeDocument/2006/relationships/image" Target="../media/image329.png"/><Relationship Id="rId9" Type="http://schemas.openxmlformats.org/officeDocument/2006/relationships/image" Target="../media/image301.png"/></Relationships>
</file>

<file path=ppt/slides/_rels/slide61.xml.rels><?xml version="1.0" encoding="UTF-8" standalone="yes"?>
<Relationships xmlns="http://schemas.openxmlformats.org/package/2006/relationships"><Relationship Id="rId3" Type="http://schemas.openxmlformats.org/officeDocument/2006/relationships/slide" Target="slide70.xml"/><Relationship Id="rId7" Type="http://schemas.openxmlformats.org/officeDocument/2006/relationships/slide" Target="slide5.xml"/><Relationship Id="rId2" Type="http://schemas.openxmlformats.org/officeDocument/2006/relationships/slide" Target="slide68.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64.xml"/><Relationship Id="rId4" Type="http://schemas.openxmlformats.org/officeDocument/2006/relationships/slide" Target="slide66.xml"/></Relationships>
</file>

<file path=ppt/slides/_rels/slide62.xml.rels><?xml version="1.0" encoding="UTF-8" standalone="yes"?>
<Relationships xmlns="http://schemas.openxmlformats.org/package/2006/relationships"><Relationship Id="rId8" Type="http://schemas.openxmlformats.org/officeDocument/2006/relationships/image" Target="../media/image334.png"/><Relationship Id="rId3" Type="http://schemas.openxmlformats.org/officeDocument/2006/relationships/image" Target="../media/image3290.png"/><Relationship Id="rId7" Type="http://schemas.openxmlformats.org/officeDocument/2006/relationships/image" Target="../media/image333.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32.png"/><Relationship Id="rId5" Type="http://schemas.openxmlformats.org/officeDocument/2006/relationships/image" Target="../media/image3310.png"/><Relationship Id="rId10" Type="http://schemas.openxmlformats.org/officeDocument/2006/relationships/image" Target="../media/image336.png"/><Relationship Id="rId4" Type="http://schemas.openxmlformats.org/officeDocument/2006/relationships/image" Target="../media/image3300.png"/><Relationship Id="rId9" Type="http://schemas.openxmlformats.org/officeDocument/2006/relationships/image" Target="../media/image335.png"/></Relationships>
</file>

<file path=ppt/slides/_rels/slide63.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350.png"/><Relationship Id="rId5" Type="http://schemas.openxmlformats.org/officeDocument/2006/relationships/image" Target="../media/image2860.png"/><Relationship Id="rId4" Type="http://schemas.openxmlformats.org/officeDocument/2006/relationships/image" Target="../media/image283.png"/></Relationships>
</file>

<file path=ppt/slides/_rels/slide64.xml.rels><?xml version="1.0" encoding="UTF-8" standalone="yes"?>
<Relationships xmlns="http://schemas.openxmlformats.org/package/2006/relationships"><Relationship Id="rId8" Type="http://schemas.openxmlformats.org/officeDocument/2006/relationships/image" Target="../media/image341.png"/><Relationship Id="rId3" Type="http://schemas.openxmlformats.org/officeDocument/2006/relationships/image" Target="../media/image3360.png"/><Relationship Id="rId7" Type="http://schemas.openxmlformats.org/officeDocument/2006/relationships/image" Target="../media/image340.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39.png"/><Relationship Id="rId5" Type="http://schemas.openxmlformats.org/officeDocument/2006/relationships/image" Target="../media/image338.png"/><Relationship Id="rId4" Type="http://schemas.openxmlformats.org/officeDocument/2006/relationships/image" Target="../media/image337.png"/><Relationship Id="rId9" Type="http://schemas.openxmlformats.org/officeDocument/2006/relationships/image" Target="../media/image342.png"/></Relationships>
</file>

<file path=ppt/slides/_rels/slide6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343.png"/><Relationship Id="rId1" Type="http://schemas.openxmlformats.org/officeDocument/2006/relationships/slideLayout" Target="../slideLayouts/slideLayout2.xml"/><Relationship Id="rId6" Type="http://schemas.openxmlformats.org/officeDocument/2006/relationships/image" Target="../media/image345.png"/><Relationship Id="rId5" Type="http://schemas.openxmlformats.org/officeDocument/2006/relationships/image" Target="../media/image344.png"/><Relationship Id="rId4" Type="http://schemas.openxmlformats.org/officeDocument/2006/relationships/slide" Target="slide64.xml"/></Relationships>
</file>

<file path=ppt/slides/_rels/slide66.xml.rels><?xml version="1.0" encoding="UTF-8" standalone="yes"?>
<Relationships xmlns="http://schemas.openxmlformats.org/package/2006/relationships"><Relationship Id="rId8" Type="http://schemas.openxmlformats.org/officeDocument/2006/relationships/image" Target="../media/image348.png"/><Relationship Id="rId3" Type="http://schemas.openxmlformats.org/officeDocument/2006/relationships/image" Target="../media/image3430.png"/><Relationship Id="rId7" Type="http://schemas.openxmlformats.org/officeDocument/2006/relationships/image" Target="../media/image347.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460.png"/><Relationship Id="rId5" Type="http://schemas.openxmlformats.org/officeDocument/2006/relationships/image" Target="../media/image346.png"/><Relationship Id="rId10" Type="http://schemas.openxmlformats.org/officeDocument/2006/relationships/image" Target="../media/image350.png"/><Relationship Id="rId4" Type="http://schemas.openxmlformats.org/officeDocument/2006/relationships/image" Target="../media/image3440.png"/><Relationship Id="rId9" Type="http://schemas.openxmlformats.org/officeDocument/2006/relationships/image" Target="../media/image349.png"/></Relationships>
</file>

<file path=ppt/slides/_rels/slide67.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351.png"/><Relationship Id="rId1" Type="http://schemas.openxmlformats.org/officeDocument/2006/relationships/slideLayout" Target="../slideLayouts/slideLayout2.xml"/><Relationship Id="rId5" Type="http://schemas.openxmlformats.org/officeDocument/2006/relationships/image" Target="../media/image352.png"/><Relationship Id="rId4" Type="http://schemas.openxmlformats.org/officeDocument/2006/relationships/slide" Target="slide66.xml"/></Relationships>
</file>

<file path=ppt/slides/_rels/slide68.xml.rels><?xml version="1.0" encoding="UTF-8" standalone="yes"?>
<Relationships xmlns="http://schemas.openxmlformats.org/package/2006/relationships"><Relationship Id="rId8" Type="http://schemas.openxmlformats.org/officeDocument/2006/relationships/image" Target="../media/image355.png"/><Relationship Id="rId3" Type="http://schemas.openxmlformats.org/officeDocument/2006/relationships/image" Target="../media/image3500.png"/><Relationship Id="rId7" Type="http://schemas.openxmlformats.org/officeDocument/2006/relationships/image" Target="../media/image354.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53.png"/><Relationship Id="rId5" Type="http://schemas.openxmlformats.org/officeDocument/2006/relationships/image" Target="../media/image3520.png"/><Relationship Id="rId4" Type="http://schemas.openxmlformats.org/officeDocument/2006/relationships/image" Target="../media/image3510.png"/></Relationships>
</file>

<file path=ppt/slides/_rels/slide69.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slide" Target="slide61.xml"/><Relationship Id="rId7" Type="http://schemas.openxmlformats.org/officeDocument/2006/relationships/image" Target="../media/image359.png"/><Relationship Id="rId2" Type="http://schemas.openxmlformats.org/officeDocument/2006/relationships/image" Target="../media/image356.png"/><Relationship Id="rId1" Type="http://schemas.openxmlformats.org/officeDocument/2006/relationships/slideLayout" Target="../slideLayouts/slideLayout2.xml"/><Relationship Id="rId6" Type="http://schemas.openxmlformats.org/officeDocument/2006/relationships/image" Target="../media/image358.png"/><Relationship Id="rId5" Type="http://schemas.openxmlformats.org/officeDocument/2006/relationships/image" Target="../media/image357.png"/><Relationship Id="rId4" Type="http://schemas.openxmlformats.org/officeDocument/2006/relationships/slide" Target="slide6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8" Type="http://schemas.openxmlformats.org/officeDocument/2006/relationships/image" Target="../media/image362.png"/><Relationship Id="rId3" Type="http://schemas.openxmlformats.org/officeDocument/2006/relationships/image" Target="../media/image3570.png"/><Relationship Id="rId7" Type="http://schemas.openxmlformats.org/officeDocument/2006/relationships/image" Target="../media/image3610.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600.png"/><Relationship Id="rId5" Type="http://schemas.openxmlformats.org/officeDocument/2006/relationships/image" Target="../media/image361.png"/><Relationship Id="rId4" Type="http://schemas.openxmlformats.org/officeDocument/2006/relationships/image" Target="../media/image3580.png"/></Relationships>
</file>

<file path=ppt/slides/_rels/slide71.xml.rels><?xml version="1.0" encoding="UTF-8" standalone="yes"?>
<Relationships xmlns="http://schemas.openxmlformats.org/package/2006/relationships"><Relationship Id="rId3" Type="http://schemas.openxmlformats.org/officeDocument/2006/relationships/slide" Target="slide61.xml"/><Relationship Id="rId7" Type="http://schemas.openxmlformats.org/officeDocument/2006/relationships/image" Target="../media/image366.png"/><Relationship Id="rId2" Type="http://schemas.openxmlformats.org/officeDocument/2006/relationships/image" Target="../media/image363.png"/><Relationship Id="rId1" Type="http://schemas.openxmlformats.org/officeDocument/2006/relationships/slideLayout" Target="../slideLayouts/slideLayout2.xml"/><Relationship Id="rId6" Type="http://schemas.openxmlformats.org/officeDocument/2006/relationships/image" Target="../media/image365.png"/><Relationship Id="rId5" Type="http://schemas.openxmlformats.org/officeDocument/2006/relationships/image" Target="../media/image364.png"/><Relationship Id="rId4" Type="http://schemas.openxmlformats.org/officeDocument/2006/relationships/slide" Target="slide70.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175071" y="-108860"/>
            <a:ext cx="24510607" cy="13824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rtlCol="0" anchor="ctr"/>
          <a:lstStyle/>
          <a:p>
            <a:pPr algn="ctr"/>
            <a:endParaRPr lang="en-US"/>
          </a:p>
        </p:txBody>
      </p:sp>
      <p:sp>
        <p:nvSpPr>
          <p:cNvPr id="16" name="Rounded Rectangle 15"/>
          <p:cNvSpPr/>
          <p:nvPr/>
        </p:nvSpPr>
        <p:spPr>
          <a:xfrm>
            <a:off x="4894614" y="7622411"/>
            <a:ext cx="15138801" cy="3740134"/>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rtlCol="0" anchor="ctr"/>
          <a:lstStyle/>
          <a:p>
            <a:pPr algn="ctr"/>
            <a:endParaRPr lang="en-US"/>
          </a:p>
        </p:txBody>
      </p:sp>
      <p:sp>
        <p:nvSpPr>
          <p:cNvPr id="21" name="TextBox 20"/>
          <p:cNvSpPr txBox="1"/>
          <p:nvPr/>
        </p:nvSpPr>
        <p:spPr>
          <a:xfrm>
            <a:off x="7844621" y="3807869"/>
            <a:ext cx="886486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397" tIns="45698" rIns="91397" bIns="45698" rtlCol="0">
            <a:spAutoFit/>
          </a:bodyPr>
          <a:lstStyle/>
          <a:p>
            <a:pPr algn="ctr"/>
            <a:r>
              <a:rPr lang="en-US" sz="4800" b="1">
                <a:solidFill>
                  <a:srgbClr val="135F82"/>
                </a:solidFill>
                <a:latin typeface="Tahoma" pitchFamily="34" charset="0"/>
                <a:ea typeface="Tahoma" pitchFamily="34" charset="0"/>
                <a:cs typeface="Tahoma" pitchFamily="34" charset="0"/>
              </a:rPr>
              <a:t>DIỄN ĐÀN GIÁO VIÊN TOÁN</a:t>
            </a:r>
            <a:endParaRPr lang="en-US" sz="4800" b="1" dirty="0">
              <a:solidFill>
                <a:srgbClr val="135F82"/>
              </a:solidFill>
              <a:latin typeface="Tahoma" pitchFamily="34" charset="0"/>
              <a:ea typeface="Tahoma" pitchFamily="34" charset="0"/>
              <a:cs typeface="Tahoma" pitchFamily="34" charset="0"/>
            </a:endParaRPr>
          </a:p>
        </p:txBody>
      </p:sp>
      <p:sp>
        <p:nvSpPr>
          <p:cNvPr id="22" name="TextBox 21"/>
          <p:cNvSpPr txBox="1"/>
          <p:nvPr/>
        </p:nvSpPr>
        <p:spPr>
          <a:xfrm>
            <a:off x="11057717" y="4503554"/>
            <a:ext cx="3001785" cy="120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397" tIns="45698" rIns="91397" bIns="45698" rtlCol="0">
            <a:spAutoFit/>
          </a:bodyPr>
          <a:lstStyle/>
          <a:p>
            <a:pPr>
              <a:lnSpc>
                <a:spcPct val="150000"/>
              </a:lnSpc>
            </a:pPr>
            <a:r>
              <a:rPr lang="en-US" sz="4800" b="1">
                <a:solidFill>
                  <a:srgbClr val="FF0000"/>
                </a:solidFill>
                <a:latin typeface="Tahoma" pitchFamily="34" charset="0"/>
                <a:ea typeface="Tahoma" pitchFamily="34" charset="0"/>
                <a:cs typeface="Tahoma" pitchFamily="34" charset="0"/>
              </a:rPr>
              <a:t>PPT TIVI</a:t>
            </a:r>
            <a:endParaRPr lang="en-US" sz="4800" b="1" dirty="0">
              <a:solidFill>
                <a:srgbClr val="FF0000"/>
              </a:solidFill>
              <a:latin typeface="Tahoma" pitchFamily="34" charset="0"/>
              <a:ea typeface="Tahoma" pitchFamily="34" charset="0"/>
              <a:cs typeface="Tahoma" pitchFamily="34" charset="0"/>
            </a:endParaRPr>
          </a:p>
        </p:txBody>
      </p:sp>
      <p:grpSp>
        <p:nvGrpSpPr>
          <p:cNvPr id="10" name="Group 9"/>
          <p:cNvGrpSpPr/>
          <p:nvPr/>
        </p:nvGrpSpPr>
        <p:grpSpPr>
          <a:xfrm>
            <a:off x="5475994" y="7113298"/>
            <a:ext cx="13906952" cy="3385511"/>
            <a:chOff x="6686897" y="4371559"/>
            <a:chExt cx="11743446" cy="1312632"/>
          </a:xfrm>
        </p:grpSpPr>
        <p:sp>
          <p:nvSpPr>
            <p:cNvPr id="17" name="Rectangle 16"/>
            <p:cNvSpPr/>
            <p:nvPr/>
          </p:nvSpPr>
          <p:spPr>
            <a:xfrm>
              <a:off x="9820500" y="4469240"/>
              <a:ext cx="5486401"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23" name="TextBox 22"/>
            <p:cNvSpPr txBox="1"/>
            <p:nvPr/>
          </p:nvSpPr>
          <p:spPr>
            <a:xfrm>
              <a:off x="6686897" y="4371559"/>
              <a:ext cx="11743446" cy="1312632"/>
            </a:xfrm>
            <a:prstGeom prst="rect">
              <a:avLst/>
            </a:prstGeom>
            <a:noFill/>
          </p:spPr>
          <p:txBody>
            <a:bodyPr wrap="none" lIns="91410" tIns="45705" rIns="91410" bIns="45705" rtlCol="0">
              <a:spAutoFit/>
            </a:bodyPr>
            <a:lstStyle/>
            <a:p>
              <a:pPr algn="ctr"/>
              <a:r>
                <a:rPr lang="en-US" sz="6600" b="1" dirty="0">
                  <a:solidFill>
                    <a:srgbClr val="002060"/>
                  </a:solidFill>
                  <a:latin typeface="AvantGarde-Demi" pitchFamily="18" charset="0"/>
                  <a:ea typeface="AvantGarde-Demi" pitchFamily="18" charset="0"/>
                  <a:cs typeface="AvantGarde-Demi" pitchFamily="18" charset="0"/>
                </a:rPr>
                <a:t>ÔN THI THPTQG</a:t>
              </a:r>
            </a:p>
            <a:p>
              <a:pPr algn="ctr"/>
              <a:r>
                <a:rPr lang="en-US" sz="5600" b="1" dirty="0">
                  <a:solidFill>
                    <a:srgbClr val="FF0000"/>
                  </a:solidFill>
                  <a:latin typeface="AvantGarde-Demi" pitchFamily="18" charset="0"/>
                  <a:ea typeface="AvantGarde-Demi" pitchFamily="18" charset="0"/>
                  <a:cs typeface="AvantGarde-Demi" pitchFamily="18" charset="0"/>
                </a:rPr>
                <a:t>CHUYÊN ĐỀ</a:t>
              </a:r>
              <a:r>
                <a:rPr lang="en-US" sz="5600" b="1" dirty="0" smtClean="0">
                  <a:solidFill>
                    <a:srgbClr val="FF0000"/>
                  </a:solidFill>
                  <a:latin typeface="AvantGarde-Demi" pitchFamily="18" charset="0"/>
                  <a:ea typeface="AvantGarde-Demi" pitchFamily="18" charset="0"/>
                  <a:cs typeface="AvantGarde-Demi" pitchFamily="18" charset="0"/>
                </a:rPr>
                <a:t>:</a:t>
              </a:r>
            </a:p>
            <a:p>
              <a:pPr algn="ctr"/>
              <a:endParaRPr lang="en-US" sz="2000" b="1" dirty="0">
                <a:solidFill>
                  <a:srgbClr val="FF0000"/>
                </a:solidFill>
                <a:latin typeface="AvantGarde-Demi" pitchFamily="18" charset="0"/>
                <a:ea typeface="AvantGarde-Demi" pitchFamily="18" charset="0"/>
                <a:cs typeface="AvantGarde-Demi" pitchFamily="18" charset="0"/>
              </a:endParaRPr>
            </a:p>
            <a:p>
              <a:pPr algn="ctr"/>
              <a:r>
                <a:rPr lang="en-US" sz="7200" b="1" dirty="0">
                  <a:solidFill>
                    <a:srgbClr val="135F82"/>
                  </a:solidFill>
                  <a:latin typeface="AvantGarde-Demi" pitchFamily="18" charset="0"/>
                  <a:ea typeface="AvantGarde-Demi" pitchFamily="18" charset="0"/>
                  <a:cs typeface="AvantGarde-Demi" pitchFamily="18" charset="0"/>
                </a:rPr>
                <a:t> </a:t>
              </a:r>
              <a:r>
                <a:rPr lang="en-US" sz="7200" b="1" dirty="0" smtClean="0">
                  <a:solidFill>
                    <a:srgbClr val="0000CC"/>
                  </a:solidFill>
                  <a:latin typeface="Times New Roman" panose="02020603050405020304" pitchFamily="18" charset="0"/>
                  <a:cs typeface="Times New Roman" panose="02020603050405020304" pitchFamily="18" charset="0"/>
                </a:rPr>
                <a:t>CẤP SỐ CỘNG – CẤP SỐ NHÂN</a:t>
              </a:r>
              <a:endParaRPr lang="en-US" sz="7200" b="1" dirty="0">
                <a:solidFill>
                  <a:srgbClr val="0000CC"/>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2784885" y="1743251"/>
            <a:ext cx="1814128" cy="1813395"/>
            <a:chOff x="12784885" y="1066801"/>
            <a:chExt cx="1814128" cy="1813395"/>
          </a:xfrm>
        </p:grpSpPr>
        <p:sp>
          <p:nvSpPr>
            <p:cNvPr id="24" name="TextBox 23"/>
            <p:cNvSpPr txBox="1"/>
            <p:nvPr/>
          </p:nvSpPr>
          <p:spPr>
            <a:xfrm>
              <a:off x="12784885" y="1066801"/>
              <a:ext cx="1814128" cy="754022"/>
            </a:xfrm>
            <a:prstGeom prst="rect">
              <a:avLst/>
            </a:prstGeom>
            <a:noFill/>
          </p:spPr>
          <p:txBody>
            <a:bodyPr wrap="square" lIns="91410" tIns="45705" rIns="91410" bIns="45705" rtlCol="0">
              <a:spAutoFit/>
            </a:bodyPr>
            <a:lstStyle/>
            <a:p>
              <a:pPr algn="ctr"/>
              <a:r>
                <a:rPr lang="en-US" b="1" dirty="0">
                  <a:solidFill>
                    <a:srgbClr val="135F82"/>
                  </a:solidFill>
                  <a:latin typeface="Times New Roman" panose="02020603050405020304" pitchFamily="18" charset="0"/>
                  <a:ea typeface="AvantGarde" pitchFamily="2" charset="0"/>
                  <a:cs typeface="Times New Roman" panose="02020603050405020304" pitchFamily="18" charset="0"/>
                </a:rPr>
                <a:t>LỚP</a:t>
              </a:r>
            </a:p>
          </p:txBody>
        </p:sp>
        <p:sp>
          <p:nvSpPr>
            <p:cNvPr id="25" name="TextBox 24"/>
            <p:cNvSpPr txBox="1"/>
            <p:nvPr/>
          </p:nvSpPr>
          <p:spPr>
            <a:xfrm>
              <a:off x="13020904" y="1556787"/>
              <a:ext cx="1172440" cy="1323409"/>
            </a:xfrm>
            <a:prstGeom prst="rect">
              <a:avLst/>
            </a:prstGeom>
            <a:noFill/>
          </p:spPr>
          <p:txBody>
            <a:bodyPr wrap="none" lIns="91410" tIns="45705" rIns="91410" bIns="45705" rtlCol="0">
              <a:spAutoFit/>
            </a:bodyPr>
            <a:lstStyle/>
            <a:p>
              <a:r>
                <a:rPr lang="en-US" sz="8000" dirty="0" smtClean="0">
                  <a:solidFill>
                    <a:srgbClr val="135F82"/>
                  </a:solidFill>
                  <a:latin typeface="Times New Roman" panose="02020603050405020304" pitchFamily="18" charset="0"/>
                  <a:ea typeface="AvantGarde" pitchFamily="2" charset="0"/>
                  <a:cs typeface="Times New Roman" panose="02020603050405020304" pitchFamily="18" charset="0"/>
                </a:rPr>
                <a:t>11</a:t>
              </a:r>
              <a:endParaRPr lang="en-US" sz="8000" dirty="0">
                <a:solidFill>
                  <a:srgbClr val="135F82"/>
                </a:solidFill>
                <a:latin typeface="Times New Roman" panose="02020603050405020304" pitchFamily="18" charset="0"/>
                <a:ea typeface="AvantGarde" pitchFamily="2" charset="0"/>
                <a:cs typeface="Times New Roman" panose="02020603050405020304" pitchFamily="18" charset="0"/>
              </a:endParaRPr>
            </a:p>
          </p:txBody>
        </p:sp>
      </p:grpSp>
      <p:grpSp>
        <p:nvGrpSpPr>
          <p:cNvPr id="9" name="Group 8"/>
          <p:cNvGrpSpPr/>
          <p:nvPr/>
        </p:nvGrpSpPr>
        <p:grpSpPr>
          <a:xfrm>
            <a:off x="11186391" y="1865008"/>
            <a:ext cx="2238375" cy="1707028"/>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00" b="99500" l="13137" r="79625">
                        <a14:foregroundMark x1="15013" y1="16500" x2="41823" y2="58500"/>
                        <a14:foregroundMark x1="41823" y1="58500" x2="54960" y2="62000"/>
                        <a14:foregroundMark x1="54960" y1="62000" x2="65952" y2="43500"/>
                        <a14:foregroundMark x1="65952" y1="43500" x2="70241" y2="32500"/>
                        <a14:foregroundMark x1="70241" y1="32500" x2="72654" y2="20500"/>
                        <a14:foregroundMark x1="72654" y1="20500" x2="64343" y2="22500"/>
                        <a14:foregroundMark x1="64343" y1="22500" x2="58445" y2="36500"/>
                        <a14:foregroundMark x1="58445" y1="36500" x2="56032" y2="52000"/>
                        <a14:foregroundMark x1="56032" y1="52000" x2="61662" y2="60500"/>
                        <a14:foregroundMark x1="61662" y1="60500" x2="67828" y2="60500"/>
                        <a14:foregroundMark x1="67828" y1="60500" x2="31099" y2="64500"/>
                        <a14:foregroundMark x1="31099" y1="64500" x2="23861" y2="60500"/>
                        <a14:foregroundMark x1="23861" y1="60500" x2="49062" y2="69000"/>
                        <a14:foregroundMark x1="49062" y1="69000" x2="63271" y2="63500"/>
                        <a14:foregroundMark x1="63271" y1="63500" x2="68365" y2="58500"/>
                        <a14:foregroundMark x1="68365" y1="58500" x2="21984" y2="31000"/>
                        <a14:foregroundMark x1="21984" y1="31000" x2="25737" y2="17500"/>
                        <a14:foregroundMark x1="25737" y1="17500" x2="31367" y2="15000"/>
                        <a14:foregroundMark x1="31367" y1="15000" x2="49598" y2="27000"/>
                        <a14:foregroundMark x1="49598" y1="27000" x2="56568" y2="27500"/>
                        <a14:foregroundMark x1="56568" y1="27500" x2="61662" y2="19000"/>
                        <a14:foregroundMark x1="61662" y1="19000" x2="56300" y2="10500"/>
                        <a14:foregroundMark x1="56300" y1="10500" x2="48794" y2="18500"/>
                        <a14:foregroundMark x1="48794" y1="18500" x2="42895" y2="20000"/>
                        <a14:foregroundMark x1="42895" y1="20000" x2="31099" y2="9500"/>
                        <a14:foregroundMark x1="31099" y1="9500" x2="25469" y2="10000"/>
                        <a14:foregroundMark x1="25469" y1="10000" x2="29223" y2="21500"/>
                        <a14:foregroundMark x1="29223" y1="21500" x2="41823" y2="34500"/>
                        <a14:foregroundMark x1="41823" y1="34500" x2="60054" y2="38000"/>
                        <a14:foregroundMark x1="60054" y1="38000" x2="69169" y2="34000"/>
                        <a14:foregroundMark x1="69169" y1="34000" x2="64075" y2="25000"/>
                        <a14:foregroundMark x1="64075" y1="25000" x2="28418" y2="31500"/>
                        <a14:foregroundMark x1="24397" y1="91500" x2="36193" y2="89500"/>
                        <a14:foregroundMark x1="36193" y1="89500" x2="69437" y2="92000"/>
                        <a14:foregroundMark x1="69437" y1="92000" x2="26542" y2="94000"/>
                        <a14:foregroundMark x1="26542" y1="94000" x2="43968" y2="90000"/>
                        <a14:foregroundMark x1="43968" y1="90000" x2="62735" y2="90000"/>
                        <a14:foregroundMark x1="62735" y1="90000" x2="68901" y2="89500"/>
                        <a14:foregroundMark x1="68901" y1="89500" x2="69169" y2="89500"/>
                        <a14:foregroundMark x1="24397" y1="84000" x2="24397" y2="98500"/>
                        <a14:foregroundMark x1="24397" y1="98500" x2="25469" y2="85000"/>
                        <a14:foregroundMark x1="25469" y1="85000" x2="30295" y2="92000"/>
                        <a14:foregroundMark x1="30295" y1="92000" x2="52547" y2="79000"/>
                        <a14:foregroundMark x1="52547" y1="79000" x2="69973" y2="96000"/>
                        <a14:foregroundMark x1="69973" y1="96000" x2="65147" y2="84500"/>
                        <a14:foregroundMark x1="65147" y1="84500" x2="23861" y2="88000"/>
                        <a14:foregroundMark x1="23861" y1="88000" x2="29759" y2="98500"/>
                        <a14:foregroundMark x1="29759" y1="98500" x2="57641" y2="92500"/>
                        <a14:foregroundMark x1="57641" y1="92500" x2="65684" y2="94500"/>
                        <a14:foregroundMark x1="65684" y1="94500" x2="58981" y2="86500"/>
                        <a14:foregroundMark x1="58981" y1="86500" x2="37265" y2="99500"/>
                        <a14:foregroundMark x1="22788" y1="83000" x2="25201" y2="97000"/>
                        <a14:foregroundMark x1="25201" y1="97000" x2="47989" y2="99000"/>
                        <a14:foregroundMark x1="47989" y1="99000" x2="77480" y2="95000"/>
                        <a14:foregroundMark x1="77480" y1="95000" x2="70241" y2="81500"/>
                        <a14:foregroundMark x1="70241" y1="81500" x2="63807" y2="79000"/>
                        <a14:foregroundMark x1="63807" y1="79000" x2="55496" y2="90500"/>
                        <a14:foregroundMark x1="55496" y1="90500" x2="27882" y2="85000"/>
                        <a14:foregroundMark x1="27882" y1="85000" x2="21180" y2="90500"/>
                        <a14:foregroundMark x1="21180" y1="90500" x2="32708" y2="98500"/>
                        <a14:foregroundMark x1="32708" y1="98500" x2="46917" y2="99500"/>
                        <a14:foregroundMark x1="46917" y1="99500" x2="73190" y2="97000"/>
                        <a14:foregroundMark x1="73190" y1="97000" x2="69437" y2="82000"/>
                        <a14:foregroundMark x1="69437" y1="82000" x2="53351" y2="81000"/>
                        <a14:foregroundMark x1="53351" y1="81000" x2="28418" y2="99000"/>
                        <a14:foregroundMark x1="28418" y1="99000" x2="35925" y2="99500"/>
                        <a14:foregroundMark x1="35925" y1="99500" x2="69705" y2="99500"/>
                        <a14:foregroundMark x1="69705" y1="99500" x2="61394" y2="91000"/>
                        <a14:foregroundMark x1="61394" y1="91000" x2="28418" y2="96000"/>
                        <a14:foregroundMark x1="28418" y1="96000" x2="27882" y2="96500"/>
                        <a14:foregroundMark x1="12332" y1="15000" x2="24397" y2="4500"/>
                        <a14:foregroundMark x1="24397" y1="4500" x2="30831" y2="4000"/>
                        <a14:foregroundMark x1="30831" y1="4000" x2="37534" y2="5500"/>
                        <a14:foregroundMark x1="37534" y1="5500" x2="31367" y2="2500"/>
                        <a14:foregroundMark x1="31367" y1="2500" x2="25201" y2="5000"/>
                        <a14:foregroundMark x1="25201" y1="5000" x2="20107" y2="11500"/>
                        <a14:foregroundMark x1="20107" y1="11500" x2="35925" y2="10000"/>
                        <a14:foregroundMark x1="35925" y1="10000" x2="69705" y2="13500"/>
                        <a14:foregroundMark x1="69705" y1="13500" x2="62198" y2="4000"/>
                        <a14:foregroundMark x1="62198" y1="4000" x2="80161" y2="22000"/>
                        <a14:foregroundMark x1="80161" y1="22000" x2="74531" y2="17500"/>
                        <a14:foregroundMark x1="74531" y1="17500" x2="70777" y2="7000"/>
                        <a14:foregroundMark x1="70777" y1="7000" x2="64879" y2="7000"/>
                        <a14:foregroundMark x1="64879" y1="7000" x2="72386" y2="17000"/>
                        <a14:foregroundMark x1="72386" y1="17000" x2="63807" y2="14000"/>
                        <a14:foregroundMark x1="63807" y1="14000" x2="50402" y2="26000"/>
                        <a14:foregroundMark x1="50402" y1="26000" x2="45576" y2="38500"/>
                        <a14:foregroundMark x1="45576" y1="38500" x2="44504" y2="53000"/>
                        <a14:foregroundMark x1="44504" y1="53000" x2="39142" y2="61000"/>
                        <a14:foregroundMark x1="39142" y1="61000" x2="19303" y2="59000"/>
                        <a14:foregroundMark x1="19303" y1="59000" x2="52011" y2="75000"/>
                        <a14:foregroundMark x1="18231" y1="58000" x2="53619" y2="82000"/>
                        <a14:foregroundMark x1="53619" y1="82000" x2="67292" y2="82000"/>
                        <a14:foregroundMark x1="67292" y1="82000" x2="73190" y2="79500"/>
                        <a14:foregroundMark x1="73190" y1="79500" x2="76408" y2="65500"/>
                        <a14:foregroundMark x1="76408" y1="65500" x2="71314" y2="56000"/>
                        <a14:foregroundMark x1="71314" y1="56000" x2="65952" y2="63000"/>
                        <a14:foregroundMark x1="65952" y1="63000" x2="72386" y2="65000"/>
                        <a14:foregroundMark x1="72386" y1="65000" x2="74531" y2="51500"/>
                        <a14:foregroundMark x1="74531" y1="51500" x2="74531" y2="30500"/>
                        <a14:foregroundMark x1="74531" y1="30500" x2="67828" y2="32000"/>
                        <a14:foregroundMark x1="67828" y1="32000" x2="62198" y2="28000"/>
                        <a14:foregroundMark x1="62198" y1="28000" x2="57909" y2="16500"/>
                        <a14:foregroundMark x1="57909" y1="16500" x2="59786" y2="3000"/>
                        <a14:foregroundMark x1="59786" y1="3000" x2="56300" y2="7000"/>
                        <a14:foregroundMark x1="31635" y1="1000" x2="24665" y2="1000"/>
                        <a14:foregroundMark x1="24665" y1="1000" x2="18767" y2="5000"/>
                        <a14:foregroundMark x1="18767" y1="5000" x2="13673" y2="13000"/>
                        <a14:foregroundMark x1="13673" y1="13000" x2="16354" y2="25500"/>
                        <a14:foregroundMark x1="16354" y1="25500" x2="31367" y2="58000"/>
                        <a14:foregroundMark x1="31367" y1="58000" x2="30563" y2="67500"/>
                        <a14:foregroundMark x1="61662" y1="500" x2="76139" y2="6500"/>
                        <a14:foregroundMark x1="76139" y1="6500" x2="79357" y2="18000"/>
                        <a14:foregroundMark x1="79357" y1="18000" x2="75067" y2="10000"/>
                        <a14:foregroundMark x1="75067" y1="10000" x2="68365" y2="6000"/>
                        <a14:foregroundMark x1="68365" y1="6000" x2="78284" y2="24500"/>
                        <a14:foregroundMark x1="78284" y1="24500" x2="75067" y2="10500"/>
                        <a14:foregroundMark x1="75067" y1="10500" x2="69705" y2="4000"/>
                        <a14:foregroundMark x1="69705" y1="4000" x2="79625" y2="14000"/>
                        <a14:foregroundMark x1="19035" y1="2000" x2="14209" y2="8500"/>
                        <a14:foregroundMark x1="14209" y1="8500" x2="13137" y2="22000"/>
                        <a14:foregroundMark x1="13137" y1="22000" x2="18767" y2="29000"/>
                        <a14:foregroundMark x1="18767" y1="29000" x2="27882" y2="56000"/>
                        <a14:foregroundMark x1="75871" y1="7500" x2="80965" y2="16500"/>
                        <a14:foregroundMark x1="80965" y1="16500" x2="75603" y2="8500"/>
                        <a14:foregroundMark x1="75603" y1="8500" x2="64879" y2="4000"/>
                        <a14:foregroundMark x1="64879" y1="4000" x2="80429" y2="17000"/>
                        <a14:foregroundMark x1="80429" y1="17000" x2="64343" y2="4000"/>
                        <a14:foregroundMark x1="64343" y1="4000" x2="50670" y2="3000"/>
                        <a14:foregroundMark x1="50670" y1="3000" x2="35657" y2="12000"/>
                        <a14:foregroundMark x1="35657" y1="12000" x2="45576" y2="10500"/>
                        <a14:foregroundMark x1="45576" y1="10500" x2="32440" y2="7500"/>
                        <a14:foregroundMark x1="32440" y1="7500" x2="53351" y2="6500"/>
                        <a14:foregroundMark x1="53351" y1="6500" x2="32440" y2="5000"/>
                        <a14:foregroundMark x1="32440" y1="5000" x2="38070" y2="5000"/>
                        <a14:foregroundMark x1="38070" y1="5000" x2="32172" y2="4000"/>
                        <a14:foregroundMark x1="32172" y1="4000" x2="48257" y2="3500"/>
                        <a14:foregroundMark x1="48257" y1="3500" x2="35389" y2="3500"/>
                        <a14:foregroundMark x1="35389" y1="3500" x2="47721" y2="3500"/>
                        <a14:foregroundMark x1="47721" y1="3500" x2="32708" y2="1500"/>
                        <a14:foregroundMark x1="32708" y1="1500" x2="54960" y2="1000"/>
                        <a14:foregroundMark x1="54960" y1="1000" x2="69437" y2="2500"/>
                        <a14:foregroundMark x1="69437" y1="2500" x2="43700" y2="6500"/>
                        <a14:foregroundMark x1="43700" y1="6500" x2="71046" y2="18500"/>
                        <a14:foregroundMark x1="71046" y1="18500" x2="60054" y2="31000"/>
                        <a14:foregroundMark x1="60054" y1="31000" x2="51743" y2="32000"/>
                        <a14:foregroundMark x1="51743" y1="32000" x2="50134" y2="31000"/>
                        <a14:foregroundMark x1="24397" y1="88500" x2="24665" y2="98000"/>
                        <a14:foregroundMark x1="23861" y1="83500" x2="22788" y2="99000"/>
                        <a14:foregroundMark x1="22788" y1="99000" x2="23324" y2="99500"/>
                      </a14:backgroundRemoval>
                    </a14:imgEffect>
                  </a14:imgLayer>
                </a14:imgProps>
              </a:ext>
              <a:ext uri="{28A0092B-C50C-407E-A947-70E740481C1C}">
                <a14:useLocalDpi xmlns:a14="http://schemas.microsoft.com/office/drawing/2010/main" val="0"/>
              </a:ext>
            </a:extLst>
          </a:blip>
          <a:srcRect l="10228" r="16509"/>
          <a:stretch/>
        </p:blipFill>
        <p:spPr bwMode="auto">
          <a:xfrm>
            <a:off x="17126605" y="2329714"/>
            <a:ext cx="7214113" cy="415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p:nvPr/>
        </p:nvPicPr>
        <p:blipFill>
          <a:blip r:embed="rId7">
            <a:extLst>
              <a:ext uri="{28A0092B-C50C-407E-A947-70E740481C1C}">
                <a14:useLocalDpi xmlns:a14="http://schemas.microsoft.com/office/drawing/2010/main" val="0"/>
              </a:ext>
            </a:extLst>
          </a:blip>
          <a:srcRect/>
          <a:stretch>
            <a:fillRect/>
          </a:stretch>
        </p:blipFill>
        <p:spPr bwMode="auto">
          <a:xfrm>
            <a:off x="253756" y="1682609"/>
            <a:ext cx="5222238" cy="5310226"/>
          </a:xfrm>
          <a:prstGeom prst="rect">
            <a:avLst/>
          </a:prstGeom>
          <a:noFill/>
        </p:spPr>
      </p:pic>
    </p:spTree>
    <p:extLst>
      <p:ext uri="{BB962C8B-B14F-4D97-AF65-F5344CB8AC3E}">
        <p14:creationId xmlns:p14="http://schemas.microsoft.com/office/powerpoint/2010/main" val="3326228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20873" y="1752600"/>
            <a:ext cx="9004598" cy="1569660"/>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B. VÍ DỤ MINH HỌA</a:t>
            </a:r>
          </a:p>
          <a:p>
            <a:endParaRPr lang="en-US" sz="4800" b="1" dirty="0">
              <a:solidFill>
                <a:srgbClr val="145F82"/>
              </a:solidFill>
              <a:latin typeface="Tahoma" pitchFamily="34" charset="0"/>
              <a:ea typeface="Tahoma" pitchFamily="34" charset="0"/>
              <a:cs typeface="Tahoma" pitchFamily="34" charset="0"/>
            </a:endParaRPr>
          </a:p>
        </p:txBody>
      </p:sp>
      <p:sp>
        <p:nvSpPr>
          <p:cNvPr id="41"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788990" y="152400"/>
            <a:ext cx="23367997"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763588" y="457200"/>
            <a:ext cx="22100150" cy="1077218"/>
          </a:xfrm>
          <a:prstGeom prst="rect">
            <a:avLst/>
          </a:prstGeom>
          <a:noFill/>
        </p:spPr>
        <p:txBody>
          <a:bodyPr wrap="square" rtlCol="0">
            <a:spAutoFit/>
          </a:bodyPr>
          <a:lstStyle/>
          <a:p>
            <a:pPr algn="ctr">
              <a:defRPr/>
            </a:pPr>
            <a:r>
              <a:rPr lang="en-US" sz="6400" b="1" dirty="0">
                <a:solidFill>
                  <a:srgbClr val="FF0000"/>
                </a:solidFill>
                <a:effectLst>
                  <a:outerShdw blurRad="38100" dist="38100" dir="2700000" algn="tl">
                    <a:srgbClr val="C0C0C0"/>
                  </a:outerShdw>
                </a:effectLst>
                <a:latin typeface="Vani" panose="02040502050405020303" pitchFamily="18" charset="0"/>
                <a:cs typeface="Vani" panose="02040502050405020303" pitchFamily="18" charset="0"/>
              </a:rPr>
              <a:t>CẤP SỐ CỘNG - CẤP SỐ NHÂN</a:t>
            </a:r>
          </a:p>
        </p:txBody>
      </p:sp>
      <p:grpSp>
        <p:nvGrpSpPr>
          <p:cNvPr id="59" name="Group 54"/>
          <p:cNvGrpSpPr/>
          <p:nvPr/>
        </p:nvGrpSpPr>
        <p:grpSpPr>
          <a:xfrm>
            <a:off x="1370691" y="2569307"/>
            <a:ext cx="21868726" cy="4650971"/>
            <a:chOff x="1268078" y="3405486"/>
            <a:chExt cx="21841827" cy="2148411"/>
          </a:xfrm>
        </p:grpSpPr>
        <p:sp>
          <p:nvSpPr>
            <p:cNvPr id="60" name="Rounded Rectangle 59"/>
            <p:cNvSpPr/>
            <p:nvPr/>
          </p:nvSpPr>
          <p:spPr>
            <a:xfrm>
              <a:off x="1268078" y="3790951"/>
              <a:ext cx="21841827" cy="176294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7"/>
            <p:cNvGrpSpPr/>
            <p:nvPr/>
          </p:nvGrpSpPr>
          <p:grpSpPr>
            <a:xfrm>
              <a:off x="1268078" y="3405486"/>
              <a:ext cx="3284520" cy="940513"/>
              <a:chOff x="1311958" y="3405486"/>
              <a:chExt cx="3284520" cy="940513"/>
            </a:xfrm>
          </p:grpSpPr>
          <p:sp>
            <p:nvSpPr>
              <p:cNvPr id="62" name="Freeform 20"/>
              <p:cNvSpPr>
                <a:spLocks/>
              </p:cNvSpPr>
              <p:nvPr/>
            </p:nvSpPr>
            <p:spPr bwMode="auto">
              <a:xfrm rot="5400000">
                <a:off x="3004802" y="2707574"/>
                <a:ext cx="692539"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63" name="TextBox 62"/>
              <p:cNvSpPr txBox="1"/>
              <p:nvPr/>
            </p:nvSpPr>
            <p:spPr>
              <a:xfrm>
                <a:off x="2189471" y="3657672"/>
                <a:ext cx="2228956" cy="369643"/>
              </a:xfrm>
              <a:prstGeom prst="rect">
                <a:avLst/>
              </a:prstGeom>
              <a:noFill/>
            </p:spPr>
            <p:txBody>
              <a:bodyPr wrap="none" rtlCol="0">
                <a:spAutoFit/>
              </a:bodyPr>
              <a:lstStyle/>
              <a:p>
                <a:r>
                  <a:rPr lang="en-US" sz="4600" b="1" dirty="0" err="1" smtClean="0">
                    <a:solidFill>
                      <a:schemeClr val="bg1"/>
                    </a:solidFill>
                    <a:latin typeface="Tahoma" pitchFamily="34" charset="0"/>
                    <a:ea typeface="Tahoma" pitchFamily="34" charset="0"/>
                    <a:cs typeface="Tahoma" pitchFamily="34" charset="0"/>
                  </a:rPr>
                  <a:t>Ví</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dụ</a:t>
                </a:r>
                <a:r>
                  <a:rPr lang="en-US" sz="4600" b="1" dirty="0" smtClean="0">
                    <a:solidFill>
                      <a:schemeClr val="bg1"/>
                    </a:solidFill>
                    <a:latin typeface="Tahoma" pitchFamily="34" charset="0"/>
                    <a:ea typeface="Tahoma" pitchFamily="34" charset="0"/>
                    <a:cs typeface="Tahoma" pitchFamily="34" charset="0"/>
                  </a:rPr>
                  <a:t> 6</a:t>
                </a:r>
                <a:endParaRPr lang="en-US" sz="4600" b="1" dirty="0">
                  <a:solidFill>
                    <a:schemeClr val="bg1"/>
                  </a:solidFill>
                  <a:latin typeface="Tahoma" pitchFamily="34" charset="0"/>
                  <a:ea typeface="Tahoma" pitchFamily="34" charset="0"/>
                  <a:cs typeface="Tahoma" pitchFamily="34" charset="0"/>
                </a:endParaRPr>
              </a:p>
            </p:txBody>
          </p:sp>
          <p:grpSp>
            <p:nvGrpSpPr>
              <p:cNvPr id="64" name="Group 70"/>
              <p:cNvGrpSpPr/>
              <p:nvPr/>
            </p:nvGrpSpPr>
            <p:grpSpPr>
              <a:xfrm>
                <a:off x="1311958" y="3405486"/>
                <a:ext cx="950173" cy="940513"/>
                <a:chOff x="1311958" y="3405486"/>
                <a:chExt cx="950173" cy="940513"/>
              </a:xfrm>
            </p:grpSpPr>
            <p:sp>
              <p:nvSpPr>
                <p:cNvPr id="65" name="Rectangle 6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0" name="Rectangle 9"/>
              <p:cNvSpPr/>
              <p:nvPr/>
            </p:nvSpPr>
            <p:spPr>
              <a:xfrm>
                <a:off x="4673141" y="3816000"/>
                <a:ext cx="18697156" cy="3046988"/>
              </a:xfrm>
              <a:prstGeom prst="rect">
                <a:avLst/>
              </a:prstGeom>
            </p:spPr>
            <p:txBody>
              <a:bodyPr wrap="square">
                <a:spAutoFit/>
              </a:bodyPr>
              <a:lstStyle/>
              <a:p>
                <a:r>
                  <a:rPr lang="pt-BR" sz="4800" dirty="0" smtClean="0">
                    <a:latin typeface="Times New Roman" panose="02020603050405020304" pitchFamily="18" charset="0"/>
                    <a:ea typeface="Times New Roman" panose="02020603050405020304" pitchFamily="18" charset="0"/>
                  </a:rPr>
                  <a:t>Cho </a:t>
                </a:r>
                <a:r>
                  <a:rPr lang="pt-BR" sz="4800" dirty="0">
                    <a:latin typeface="Times New Roman" panose="02020603050405020304" pitchFamily="18" charset="0"/>
                    <a:ea typeface="Times New Roman" panose="02020603050405020304" pitchFamily="18" charset="0"/>
                  </a:rPr>
                  <a:t>cấp số nhân </a:t>
                </a:r>
                <a14:m>
                  <m:oMath xmlns:m="http://schemas.openxmlformats.org/officeDocument/2006/math">
                    <m:d>
                      <m:dPr>
                        <m:ctrlPr>
                          <a:rPr lang="en-US" sz="4800" i="1">
                            <a:latin typeface="Cambria Math" panose="02040503050406030204" pitchFamily="18" charset="0"/>
                            <a:ea typeface="Times New Roman" panose="02020603050405020304" pitchFamily="18" charset="0"/>
                          </a:rPr>
                        </m:ctrlPr>
                      </m:dPr>
                      <m:e>
                        <m:sSub>
                          <m:sSubPr>
                            <m:ctrlPr>
                              <a:rPr lang="en-US" sz="4800" i="1">
                                <a:latin typeface="Cambria Math" panose="02040503050406030204" pitchFamily="18" charset="0"/>
                                <a:ea typeface="Times New Roman" panose="02020603050405020304" pitchFamily="18" charset="0"/>
                              </a:rPr>
                            </m:ctrlPr>
                          </m:sSubPr>
                          <m:e>
                            <m:r>
                              <a:rPr lang="vi-VN" sz="4800">
                                <a:latin typeface="Cambria Math"/>
                                <a:ea typeface="Times New Roman" panose="02020603050405020304" pitchFamily="18" charset="0"/>
                              </a:rPr>
                              <m:t>𝑢</m:t>
                            </m:r>
                          </m:e>
                          <m:sub>
                            <m:r>
                              <a:rPr lang="vi-VN" sz="4800">
                                <a:latin typeface="Cambria Math"/>
                                <a:ea typeface="Times New Roman" panose="02020603050405020304" pitchFamily="18" charset="0"/>
                              </a:rPr>
                              <m:t>𝑛</m:t>
                            </m:r>
                          </m:sub>
                        </m:sSub>
                      </m:e>
                    </m:d>
                  </m:oMath>
                </a14:m>
                <a:r>
                  <a:rPr lang="pt-BR" sz="4800" dirty="0">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4800" i="1">
                            <a:latin typeface="Cambria Math" panose="02040503050406030204" pitchFamily="18" charset="0"/>
                            <a:ea typeface="Times New Roman" panose="02020603050405020304" pitchFamily="18" charset="0"/>
                          </a:rPr>
                        </m:ctrlPr>
                      </m:sSubPr>
                      <m:e>
                        <m:r>
                          <a:rPr lang="vi-VN" sz="4800">
                            <a:latin typeface="Cambria Math"/>
                            <a:ea typeface="Times New Roman" panose="02020603050405020304" pitchFamily="18" charset="0"/>
                          </a:rPr>
                          <m:t>𝑢</m:t>
                        </m:r>
                      </m:e>
                      <m:sub>
                        <m:r>
                          <a:rPr lang="vi-VN" sz="4800">
                            <a:latin typeface="Cambria Math"/>
                            <a:ea typeface="Times New Roman" panose="02020603050405020304" pitchFamily="18" charset="0"/>
                          </a:rPr>
                          <m:t>1</m:t>
                        </m:r>
                      </m:sub>
                    </m:sSub>
                    <m:r>
                      <a:rPr lang="vi-VN" sz="4800">
                        <a:latin typeface="Cambria Math"/>
                        <a:ea typeface="Times New Roman" panose="02020603050405020304" pitchFamily="18" charset="0"/>
                      </a:rPr>
                      <m:t>=−3</m:t>
                    </m:r>
                  </m:oMath>
                </a14:m>
                <a:r>
                  <a:rPr lang="pt-BR" sz="4800" dirty="0">
                    <a:latin typeface="Times New Roman" panose="02020603050405020304" pitchFamily="18" charset="0"/>
                    <a:ea typeface="Times New Roman" panose="02020603050405020304" pitchFamily="18" charset="0"/>
                  </a:rPr>
                  <a:t> và </a:t>
                </a:r>
                <a14:m>
                  <m:oMath xmlns:m="http://schemas.openxmlformats.org/officeDocument/2006/math">
                    <m:r>
                      <a:rPr lang="vi-VN" sz="4800">
                        <a:latin typeface="Cambria Math"/>
                        <a:ea typeface="Times New Roman" panose="02020603050405020304" pitchFamily="18" charset="0"/>
                      </a:rPr>
                      <m:t>𝑞</m:t>
                    </m:r>
                    <m:r>
                      <a:rPr lang="vi-VN" sz="4800">
                        <a:latin typeface="Cambria Math"/>
                        <a:ea typeface="Times New Roman" panose="02020603050405020304" pitchFamily="18" charset="0"/>
                      </a:rPr>
                      <m:t>=−2.</m:t>
                    </m:r>
                  </m:oMath>
                </a14:m>
                <a:r>
                  <a:rPr lang="pt-BR" sz="4800" dirty="0">
                    <a:latin typeface="Times New Roman" panose="02020603050405020304" pitchFamily="18" charset="0"/>
                    <a:ea typeface="Times New Roman" panose="02020603050405020304" pitchFamily="18" charset="0"/>
                  </a:rPr>
                  <a:t> Tổng </a:t>
                </a:r>
                <a14:m>
                  <m:oMath xmlns:m="http://schemas.openxmlformats.org/officeDocument/2006/math">
                    <m:r>
                      <a:rPr lang="vi-VN" sz="4800">
                        <a:latin typeface="Cambria Math"/>
                        <a:ea typeface="Times New Roman" panose="02020603050405020304" pitchFamily="18" charset="0"/>
                      </a:rPr>
                      <m:t>10</m:t>
                    </m:r>
                  </m:oMath>
                </a14:m>
                <a:r>
                  <a:rPr lang="pt-BR" sz="4800" dirty="0">
                    <a:latin typeface="Times New Roman" panose="02020603050405020304" pitchFamily="18" charset="0"/>
                    <a:ea typeface="Times New Roman" panose="02020603050405020304" pitchFamily="18" charset="0"/>
                  </a:rPr>
                  <a:t> số hạng đầu tiên của cấp số nhân đã cho là.</a:t>
                </a:r>
                <a:endParaRPr lang="en-US" sz="4800" dirty="0">
                  <a:latin typeface="Times New Roman" panose="02020603050405020304" pitchFamily="18" charset="0"/>
                  <a:ea typeface="Times New Roman" panose="02020603050405020304" pitchFamily="18" charset="0"/>
                </a:endParaRPr>
              </a:p>
              <a:p>
                <a:r>
                  <a:rPr lang="pt-BR" sz="4800" b="1" dirty="0" smtClean="0">
                    <a:solidFill>
                      <a:srgbClr val="0000FF"/>
                    </a:solidFill>
                    <a:latin typeface="Times New Roman" panose="02020603050405020304" pitchFamily="18" charset="0"/>
                    <a:ea typeface="Times New Roman" panose="02020603050405020304" pitchFamily="18" charset="0"/>
                  </a:rPr>
                  <a:t>A</a:t>
                </a:r>
                <a:r>
                  <a:rPr lang="pt-BR" sz="4800" b="1" dirty="0">
                    <a:solidFill>
                      <a:srgbClr val="0000FF"/>
                    </a:solidFill>
                    <a:latin typeface="Times New Roman" panose="02020603050405020304" pitchFamily="18" charset="0"/>
                    <a:ea typeface="Times New Roman" panose="02020603050405020304" pitchFamily="18" charset="0"/>
                  </a:rPr>
                  <a:t>.</a:t>
                </a:r>
                <a:r>
                  <a:rPr lang="pt-BR" sz="4800" dirty="0"/>
                  <a:t> </a:t>
                </a:r>
                <a:r>
                  <a:rPr lang="pt-BR" sz="4800" dirty="0">
                    <a:latin typeface="Times New Roman" panose="02020603050405020304" pitchFamily="18" charset="0"/>
                    <a:ea typeface="Times New Roman" panose="02020603050405020304" pitchFamily="18" charset="0"/>
                  </a:rPr>
                  <a:t>1023</a:t>
                </a:r>
                <a:r>
                  <a:rPr lang="pt-BR" sz="4800" dirty="0"/>
                  <a:t>	</a:t>
                </a:r>
                <a:r>
                  <a:rPr lang="pt-BR" sz="4800" dirty="0" smtClean="0"/>
                  <a:t>	</a:t>
                </a:r>
                <a:r>
                  <a:rPr lang="pt-BR" sz="4800" b="1" dirty="0" smtClean="0">
                    <a:solidFill>
                      <a:srgbClr val="0000FF"/>
                    </a:solidFill>
                    <a:latin typeface="Times New Roman" panose="02020603050405020304" pitchFamily="18" charset="0"/>
                    <a:ea typeface="Times New Roman" panose="02020603050405020304" pitchFamily="18" charset="0"/>
                  </a:rPr>
                  <a:t>B</a:t>
                </a:r>
                <a:r>
                  <a:rPr lang="pt-BR" sz="4800" b="1" dirty="0">
                    <a:solidFill>
                      <a:srgbClr val="0000FF"/>
                    </a:solidFill>
                    <a:latin typeface="Times New Roman" panose="02020603050405020304" pitchFamily="18" charset="0"/>
                    <a:ea typeface="Times New Roman" panose="02020603050405020304" pitchFamily="18" charset="0"/>
                  </a:rPr>
                  <a:t>.</a:t>
                </a:r>
                <a:r>
                  <a:rPr lang="pt-BR" sz="4800" dirty="0"/>
                  <a:t> </a:t>
                </a:r>
                <a:r>
                  <a:rPr lang="pt-BR" sz="4800" dirty="0">
                    <a:latin typeface="Times New Roman" panose="02020603050405020304" pitchFamily="18" charset="0"/>
                    <a:ea typeface="Times New Roman" panose="02020603050405020304" pitchFamily="18" charset="0"/>
                  </a:rPr>
                  <a:t>1032</a:t>
                </a:r>
                <a:r>
                  <a:rPr lang="pt-BR" sz="4800" dirty="0"/>
                  <a:t>	</a:t>
                </a:r>
                <a:r>
                  <a:rPr lang="pt-BR" sz="4800" dirty="0" smtClean="0"/>
                  <a:t>	</a:t>
                </a:r>
                <a:r>
                  <a:rPr lang="pt-BR" sz="4800" b="1" dirty="0" smtClean="0">
                    <a:solidFill>
                      <a:srgbClr val="0000FF"/>
                    </a:solidFill>
                    <a:latin typeface="Times New Roman" panose="02020603050405020304" pitchFamily="18" charset="0"/>
                    <a:ea typeface="Times New Roman" panose="02020603050405020304" pitchFamily="18" charset="0"/>
                  </a:rPr>
                  <a:t>C</a:t>
                </a:r>
                <a:r>
                  <a:rPr lang="pt-BR" sz="4800" b="1" dirty="0">
                    <a:solidFill>
                      <a:srgbClr val="0000FF"/>
                    </a:solidFill>
                    <a:latin typeface="Times New Roman" panose="02020603050405020304" pitchFamily="18" charset="0"/>
                    <a:ea typeface="Times New Roman" panose="02020603050405020304" pitchFamily="18" charset="0"/>
                  </a:rPr>
                  <a:t>. </a:t>
                </a:r>
                <a:r>
                  <a:rPr lang="pt-BR" sz="4800" dirty="0">
                    <a:latin typeface="Times New Roman" panose="02020603050405020304" pitchFamily="18" charset="0"/>
                    <a:ea typeface="Times New Roman" panose="02020603050405020304" pitchFamily="18" charset="0"/>
                  </a:rPr>
                  <a:t>1203</a:t>
                </a:r>
                <a:r>
                  <a:rPr lang="pt-BR" sz="4800" dirty="0"/>
                  <a:t>	</a:t>
                </a:r>
                <a:r>
                  <a:rPr lang="pt-BR" sz="4800" dirty="0" smtClean="0"/>
                  <a:t>	</a:t>
                </a:r>
                <a:r>
                  <a:rPr lang="pt-BR" sz="4800" b="1" dirty="0" smtClean="0">
                    <a:solidFill>
                      <a:srgbClr val="0000FF"/>
                    </a:solidFill>
                    <a:latin typeface="Times New Roman" panose="02020603050405020304" pitchFamily="18" charset="0"/>
                    <a:ea typeface="Times New Roman" panose="02020603050405020304" pitchFamily="18" charset="0"/>
                  </a:rPr>
                  <a:t>D</a:t>
                </a:r>
                <a:r>
                  <a:rPr lang="pt-BR" sz="4800" b="1" dirty="0">
                    <a:solidFill>
                      <a:srgbClr val="0000FF"/>
                    </a:solidFill>
                    <a:latin typeface="Times New Roman" panose="02020603050405020304" pitchFamily="18" charset="0"/>
                    <a:ea typeface="Times New Roman" panose="02020603050405020304" pitchFamily="18" charset="0"/>
                  </a:rPr>
                  <a:t>. </a:t>
                </a:r>
                <a:r>
                  <a:rPr lang="pt-BR" sz="4800" dirty="0">
                    <a:latin typeface="Times New Roman" panose="02020603050405020304" pitchFamily="18" charset="0"/>
                    <a:ea typeface="Times New Roman" panose="02020603050405020304" pitchFamily="18" charset="0"/>
                  </a:rPr>
                  <a:t>1230</a:t>
                </a:r>
                <a:endParaRPr lang="en-US" sz="4800" dirty="0">
                  <a:latin typeface="Times New Roman" panose="02020603050405020304" pitchFamily="18" charset="0"/>
                  <a:ea typeface="Times New Roman" panose="02020603050405020304" pitchFamily="18" charset="0"/>
                </a:endParaRPr>
              </a:p>
              <a:p>
                <a:endParaRPr lang="en-US" sz="4800" dirty="0"/>
              </a:p>
            </p:txBody>
          </p:sp>
        </mc:Choice>
        <mc:Fallback xmlns="">
          <p:sp>
            <p:nvSpPr>
              <p:cNvPr id="10" name="Rectangle 9"/>
              <p:cNvSpPr>
                <a:spLocks noRot="1" noChangeAspect="1" noMove="1" noResize="1" noEditPoints="1" noAdjustHandles="1" noChangeArrowheads="1" noChangeShapeType="1" noTextEdit="1"/>
              </p:cNvSpPr>
              <p:nvPr/>
            </p:nvSpPr>
            <p:spPr>
              <a:xfrm>
                <a:off x="4673141" y="3816000"/>
                <a:ext cx="18697156" cy="3046988"/>
              </a:xfrm>
              <a:prstGeom prst="rect">
                <a:avLst/>
              </a:prstGeom>
              <a:blipFill rotWithShape="0">
                <a:blip r:embed="rId3"/>
                <a:stretch>
                  <a:fillRect l="-1500" t="-4400"/>
                </a:stretch>
              </a:blipFill>
            </p:spPr>
            <p:txBody>
              <a:bodyPr/>
              <a:lstStyle/>
              <a:p>
                <a:r>
                  <a:rPr lang="en-US">
                    <a:noFill/>
                  </a:rPr>
                  <a:t> </a:t>
                </a:r>
              </a:p>
            </p:txBody>
          </p:sp>
        </mc:Fallback>
      </mc:AlternateContent>
      <p:sp>
        <p:nvSpPr>
          <p:cNvPr id="90" name="Oval 89"/>
          <p:cNvSpPr/>
          <p:nvPr/>
        </p:nvSpPr>
        <p:spPr>
          <a:xfrm>
            <a:off x="4659256" y="5268132"/>
            <a:ext cx="838200" cy="965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43" name="Group 10"/>
          <p:cNvGrpSpPr/>
          <p:nvPr/>
        </p:nvGrpSpPr>
        <p:grpSpPr>
          <a:xfrm>
            <a:off x="1560960" y="7781820"/>
            <a:ext cx="21819676" cy="5227886"/>
            <a:chOff x="1270511" y="5769559"/>
            <a:chExt cx="21819676" cy="8405991"/>
          </a:xfrm>
        </p:grpSpPr>
        <p:sp>
          <p:nvSpPr>
            <p:cNvPr id="44" name="Rounded Rectangle 43"/>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60"/>
            <p:cNvGrpSpPr/>
            <p:nvPr/>
          </p:nvGrpSpPr>
          <p:grpSpPr>
            <a:xfrm>
              <a:off x="1270511" y="5769559"/>
              <a:ext cx="3615508" cy="1389341"/>
              <a:chOff x="1224541" y="6208126"/>
              <a:chExt cx="3615508" cy="1389341"/>
            </a:xfrm>
          </p:grpSpPr>
          <p:sp>
            <p:nvSpPr>
              <p:cNvPr id="46" name="Freeform 20"/>
              <p:cNvSpPr>
                <a:spLocks/>
              </p:cNvSpPr>
              <p:nvPr/>
            </p:nvSpPr>
            <p:spPr bwMode="auto">
              <a:xfrm rot="16200000" flipV="1">
                <a:off x="2708132" y="5410917"/>
                <a:ext cx="117265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47" name="TextBox 46"/>
              <p:cNvSpPr txBox="1"/>
              <p:nvPr/>
            </p:nvSpPr>
            <p:spPr>
              <a:xfrm>
                <a:off x="2343719" y="6208126"/>
                <a:ext cx="2496330" cy="1389341"/>
              </a:xfrm>
              <a:prstGeom prst="rect">
                <a:avLst/>
              </a:prstGeom>
              <a:noFill/>
            </p:spPr>
            <p:txBody>
              <a:bodyPr wrap="squar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24541" y="6322797"/>
                <a:ext cx="903517" cy="1172649"/>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0" name="TextBox 49"/>
              <p:cNvSpPr txBox="1"/>
              <p:nvPr/>
            </p:nvSpPr>
            <p:spPr>
              <a:xfrm>
                <a:off x="5678058" y="8718542"/>
                <a:ext cx="8115729" cy="1291892"/>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4800" b="1" dirty="0" err="1"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a:rPr>
                          <m:t>𝑆</m:t>
                        </m:r>
                      </m:e>
                      <m:sub>
                        <m:r>
                          <a:rPr lang="en-US" sz="4800" i="1">
                            <a:latin typeface="Cambria Math"/>
                          </a:rPr>
                          <m:t>𝑛</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f>
                      <m:fPr>
                        <m:ctrlPr>
                          <a:rPr lang="en-US" sz="4800" i="1">
                            <a:latin typeface="Cambria Math" panose="02040503050406030204" pitchFamily="18" charset="0"/>
                          </a:rPr>
                        </m:ctrlPr>
                      </m:fPr>
                      <m:num>
                        <m:sSup>
                          <m:sSupPr>
                            <m:ctrlPr>
                              <a:rPr lang="en-US" sz="4800" i="1">
                                <a:latin typeface="Cambria Math" panose="02040503050406030204" pitchFamily="18" charset="0"/>
                                <a:ea typeface="Times New Roman" panose="02020603050405020304" pitchFamily="18" charset="0"/>
                              </a:rPr>
                            </m:ctrlPr>
                          </m:sSupPr>
                          <m:e>
                            <m:r>
                              <m:rPr>
                                <m:sty m:val="p"/>
                              </m:rPr>
                              <a:rPr lang="en-US" sz="4800">
                                <a:latin typeface="Cambria Math"/>
                                <a:ea typeface="Times New Roman" panose="02020603050405020304" pitchFamily="18" charset="0"/>
                              </a:rPr>
                              <m:t>q</m:t>
                            </m:r>
                          </m:e>
                          <m:sup>
                            <m:r>
                              <a:rPr lang="vi-VN" sz="4800">
                                <a:latin typeface="Cambria Math"/>
                                <a:ea typeface="Times New Roman" panose="02020603050405020304" pitchFamily="18" charset="0"/>
                              </a:rPr>
                              <m:t>𝑛</m:t>
                            </m:r>
                          </m:sup>
                        </m:sSup>
                        <m:r>
                          <a:rPr lang="en-US" sz="4800" i="1">
                            <a:latin typeface="Cambria Math"/>
                            <a:ea typeface="Times New Roman" panose="02020603050405020304" pitchFamily="18" charset="0"/>
                          </a:rPr>
                          <m:t>−1</m:t>
                        </m:r>
                      </m:num>
                      <m:den>
                        <m:r>
                          <a:rPr lang="en-US" sz="4800" i="1">
                            <a:latin typeface="Cambria Math"/>
                          </a:rPr>
                          <m:t>𝑞</m:t>
                        </m:r>
                        <m:r>
                          <a:rPr lang="en-US" sz="4800" i="1">
                            <a:latin typeface="Cambria Math"/>
                          </a:rPr>
                          <m:t>−1</m:t>
                        </m:r>
                      </m:den>
                    </m:f>
                  </m:oMath>
                </a14:m>
                <a:endParaRPr lang="en-US" sz="4800" dirty="0">
                  <a:latin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5678058" y="8718542"/>
                <a:ext cx="8115729" cy="1291892"/>
              </a:xfrm>
              <a:prstGeom prst="rect">
                <a:avLst/>
              </a:prstGeom>
              <a:blipFill rotWithShape="0">
                <a:blip r:embed="rId4"/>
                <a:stretch>
                  <a:fillRect l="-1351" b="-9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961361" y="10405921"/>
                <a:ext cx="9753600" cy="1698991"/>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4800" i="1" smtClean="0">
                              <a:latin typeface="Cambria Math" panose="02040503050406030204" pitchFamily="18" charset="0"/>
                            </a:rPr>
                          </m:ctrlPr>
                        </m:sSubPr>
                        <m:e>
                          <m:r>
                            <a:rPr lang="en-US" sz="4800" i="1">
                              <a:latin typeface="Cambria Math"/>
                            </a:rPr>
                            <m:t>𝑆</m:t>
                          </m:r>
                        </m:e>
                        <m:sub>
                          <m:r>
                            <a:rPr lang="en-US" sz="4800" b="0" i="1" smtClean="0">
                              <a:latin typeface="Cambria Math" panose="02040503050406030204" pitchFamily="18" charset="0"/>
                            </a:rPr>
                            <m:t>10</m:t>
                          </m:r>
                        </m:sub>
                      </m:sSub>
                      <m:r>
                        <a:rPr lang="en-US" sz="4800" i="1">
                          <a:latin typeface="Cambria Math"/>
                        </a:rPr>
                        <m:t>=</m:t>
                      </m:r>
                      <m:r>
                        <a:rPr lang="en-US" sz="4800" b="0" i="1" smtClean="0">
                          <a:latin typeface="Cambria Math" panose="02040503050406030204" pitchFamily="18" charset="0"/>
                        </a:rPr>
                        <m:t>−3</m:t>
                      </m:r>
                      <m:r>
                        <a:rPr lang="en-US" sz="4800" i="1">
                          <a:latin typeface="Cambria Math"/>
                        </a:rPr>
                        <m:t>.</m:t>
                      </m:r>
                      <m:f>
                        <m:fPr>
                          <m:ctrlPr>
                            <a:rPr lang="en-US" sz="4800" i="1">
                              <a:latin typeface="Cambria Math" panose="02040503050406030204" pitchFamily="18" charset="0"/>
                            </a:rPr>
                          </m:ctrlPr>
                        </m:fPr>
                        <m:num>
                          <m:sSup>
                            <m:sSupPr>
                              <m:ctrlPr>
                                <a:rPr lang="en-US" sz="4800" i="1">
                                  <a:latin typeface="Cambria Math" panose="02040503050406030204" pitchFamily="18" charset="0"/>
                                  <a:ea typeface="Times New Roman" panose="02020603050405020304" pitchFamily="18" charset="0"/>
                                </a:rPr>
                              </m:ctrlPr>
                            </m:sSupPr>
                            <m:e>
                              <m:r>
                                <a:rPr lang="en-US" sz="4800" b="0" i="0" smtClean="0">
                                  <a:latin typeface="Cambria Math" panose="02040503050406030204" pitchFamily="18" charset="0"/>
                                  <a:ea typeface="Times New Roman" panose="02020603050405020304" pitchFamily="18" charset="0"/>
                                </a:rPr>
                                <m:t>(−2)</m:t>
                              </m:r>
                            </m:e>
                            <m:sup>
                              <m:r>
                                <a:rPr lang="en-US" sz="4800" b="0" i="1" smtClean="0">
                                  <a:latin typeface="Cambria Math" panose="02040503050406030204" pitchFamily="18" charset="0"/>
                                  <a:ea typeface="Times New Roman" panose="02020603050405020304" pitchFamily="18" charset="0"/>
                                </a:rPr>
                                <m:t>10</m:t>
                              </m:r>
                            </m:sup>
                          </m:sSup>
                          <m:r>
                            <a:rPr lang="en-US" sz="4800" i="1">
                              <a:latin typeface="Cambria Math"/>
                              <a:ea typeface="Times New Roman" panose="02020603050405020304" pitchFamily="18" charset="0"/>
                            </a:rPr>
                            <m:t>−1</m:t>
                          </m:r>
                        </m:num>
                        <m:den>
                          <m:r>
                            <a:rPr lang="en-US" sz="4800">
                              <a:latin typeface="Cambria Math" panose="02040503050406030204" pitchFamily="18" charset="0"/>
                              <a:ea typeface="Times New Roman" panose="02020603050405020304" pitchFamily="18" charset="0"/>
                            </a:rPr>
                            <m:t>(−2)</m:t>
                          </m:r>
                          <m:r>
                            <a:rPr lang="en-US" sz="4800" i="1">
                              <a:latin typeface="Cambria Math"/>
                            </a:rPr>
                            <m:t>−1</m:t>
                          </m:r>
                        </m:den>
                      </m:f>
                    </m:oMath>
                  </m:oMathPara>
                </a14:m>
                <a:endParaRPr lang="en-US" sz="4800" dirty="0">
                  <a:latin typeface="Times New Roman" panose="02020603050405020304" pitchFamily="18"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961361" y="10405921"/>
                <a:ext cx="9753600" cy="1698991"/>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396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down)">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0" grpId="0" animBg="1"/>
      <p:bldP spid="50"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4610258" y="2390474"/>
            <a:ext cx="13742832" cy="12192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4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1. </a:t>
            </a:r>
            <a:r>
              <a:rPr lang="en-US" sz="64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4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r>
              <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p>
        </p:txBody>
      </p:sp>
      <p:sp>
        <p:nvSpPr>
          <p:cNvPr id="5" name="TextBox 4">
            <a:hlinkClick r:id="rId2" action="ppaction://hlinksldjump"/>
          </p:cNvPr>
          <p:cNvSpPr txBox="1"/>
          <p:nvPr/>
        </p:nvSpPr>
        <p:spPr>
          <a:xfrm>
            <a:off x="6307138" y="899160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a:t>
            </a:r>
            <a:r>
              <a:rPr lang="en-US" sz="6400" dirty="0" smtClean="0">
                <a:latin typeface="Times New Roman" pitchFamily="18" charset="0"/>
                <a:cs typeface="Times New Roman" pitchFamily="18" charset="0"/>
              </a:rPr>
              <a:t>12.D</a:t>
            </a:r>
            <a:endParaRPr lang="en-US" sz="6400" dirty="0">
              <a:latin typeface="Times New Roman" pitchFamily="18" charset="0"/>
              <a:cs typeface="Times New Roman" pitchFamily="18" charset="0"/>
            </a:endParaRPr>
          </a:p>
        </p:txBody>
      </p:sp>
      <p:sp>
        <p:nvSpPr>
          <p:cNvPr id="6" name="TextBox 5">
            <a:hlinkClick r:id="rId3" action="ppaction://hlinksldjump"/>
          </p:cNvPr>
          <p:cNvSpPr txBox="1"/>
          <p:nvPr/>
        </p:nvSpPr>
        <p:spPr>
          <a:xfrm>
            <a:off x="10440986" y="8991599"/>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a:t>
            </a:r>
            <a:r>
              <a:rPr lang="en-US" sz="6400" dirty="0" smtClean="0">
                <a:latin typeface="Times New Roman" pitchFamily="18" charset="0"/>
                <a:cs typeface="Times New Roman" pitchFamily="18" charset="0"/>
              </a:rPr>
              <a:t>13.A</a:t>
            </a:r>
            <a:endParaRPr lang="en-US" sz="6400" dirty="0">
              <a:latin typeface="Times New Roman" pitchFamily="18" charset="0"/>
              <a:cs typeface="Times New Roman" pitchFamily="18" charset="0"/>
            </a:endParaRPr>
          </a:p>
        </p:txBody>
      </p:sp>
      <p:sp>
        <p:nvSpPr>
          <p:cNvPr id="7" name="TextBox 6">
            <a:hlinkClick r:id="rId4" action="ppaction://hlinksldjump"/>
          </p:cNvPr>
          <p:cNvSpPr txBox="1"/>
          <p:nvPr/>
        </p:nvSpPr>
        <p:spPr>
          <a:xfrm>
            <a:off x="14327188" y="899160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a:t>
            </a:r>
            <a:r>
              <a:rPr lang="en-US" sz="6400" dirty="0" smtClean="0">
                <a:latin typeface="Times New Roman" pitchFamily="18" charset="0"/>
                <a:cs typeface="Times New Roman" pitchFamily="18" charset="0"/>
              </a:rPr>
              <a:t>14.C</a:t>
            </a:r>
            <a:endParaRPr lang="en-US" sz="6400" dirty="0">
              <a:latin typeface="Times New Roman" pitchFamily="18" charset="0"/>
              <a:cs typeface="Times New Roman" pitchFamily="18" charset="0"/>
            </a:endParaRPr>
          </a:p>
        </p:txBody>
      </p:sp>
      <p:sp>
        <p:nvSpPr>
          <p:cNvPr id="8" name="TextBox 7">
            <a:hlinkClick r:id="rId5" action="ppaction://hlinksldjump"/>
          </p:cNvPr>
          <p:cNvSpPr txBox="1"/>
          <p:nvPr/>
        </p:nvSpPr>
        <p:spPr>
          <a:xfrm>
            <a:off x="18353090" y="899160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a:t>
            </a:r>
            <a:r>
              <a:rPr lang="en-US" sz="6400" dirty="0" smtClean="0">
                <a:latin typeface="Times New Roman" pitchFamily="18" charset="0"/>
                <a:cs typeface="Times New Roman" pitchFamily="18" charset="0"/>
              </a:rPr>
              <a:t>15.B</a:t>
            </a:r>
            <a:endParaRPr lang="en-US" sz="6400" dirty="0">
              <a:latin typeface="Times New Roman" pitchFamily="18" charset="0"/>
              <a:cs typeface="Times New Roman" pitchFamily="18" charset="0"/>
            </a:endParaRPr>
          </a:p>
        </p:txBody>
      </p:sp>
      <p:sp>
        <p:nvSpPr>
          <p:cNvPr id="9" name="TextBox 8">
            <a:hlinkClick r:id="rId6" action="ppaction://hlinksldjump"/>
          </p:cNvPr>
          <p:cNvSpPr txBox="1"/>
          <p:nvPr/>
        </p:nvSpPr>
        <p:spPr>
          <a:xfrm>
            <a:off x="6307138" y="7012123"/>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a:t>
            </a:r>
            <a:r>
              <a:rPr lang="en-US" sz="6400" dirty="0" smtClean="0">
                <a:latin typeface="Times New Roman" pitchFamily="18" charset="0"/>
                <a:cs typeface="Times New Roman" pitchFamily="18" charset="0"/>
              </a:rPr>
              <a:t>7.B</a:t>
            </a:r>
            <a:endParaRPr lang="en-US" sz="6400" dirty="0">
              <a:latin typeface="Times New Roman" pitchFamily="18" charset="0"/>
              <a:cs typeface="Times New Roman" pitchFamily="18" charset="0"/>
            </a:endParaRPr>
          </a:p>
        </p:txBody>
      </p:sp>
      <p:sp>
        <p:nvSpPr>
          <p:cNvPr id="10" name="TextBox 9">
            <a:hlinkClick r:id="rId7" action="ppaction://hlinksldjump"/>
          </p:cNvPr>
          <p:cNvSpPr txBox="1"/>
          <p:nvPr/>
        </p:nvSpPr>
        <p:spPr>
          <a:xfrm>
            <a:off x="10440986" y="7012125"/>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a:t>
            </a:r>
            <a:r>
              <a:rPr lang="en-US" sz="6400" dirty="0" smtClean="0">
                <a:latin typeface="Times New Roman" pitchFamily="18" charset="0"/>
                <a:cs typeface="Times New Roman" pitchFamily="18" charset="0"/>
              </a:rPr>
              <a:t>8.C</a:t>
            </a:r>
            <a:endParaRPr lang="en-US" sz="6400" dirty="0">
              <a:latin typeface="Times New Roman" pitchFamily="18" charset="0"/>
              <a:cs typeface="Times New Roman" pitchFamily="18" charset="0"/>
            </a:endParaRPr>
          </a:p>
        </p:txBody>
      </p:sp>
      <p:sp>
        <p:nvSpPr>
          <p:cNvPr id="11" name="TextBox 10">
            <a:hlinkClick r:id="rId8" action="ppaction://hlinksldjump"/>
          </p:cNvPr>
          <p:cNvSpPr txBox="1"/>
          <p:nvPr/>
        </p:nvSpPr>
        <p:spPr>
          <a:xfrm>
            <a:off x="14327188" y="70750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a:t>
            </a:r>
            <a:r>
              <a:rPr lang="en-US" sz="6400" dirty="0" smtClean="0">
                <a:latin typeface="Times New Roman" pitchFamily="18" charset="0"/>
                <a:cs typeface="Times New Roman" pitchFamily="18" charset="0"/>
              </a:rPr>
              <a:t>9.A</a:t>
            </a:r>
            <a:endParaRPr lang="en-US" sz="6400" dirty="0">
              <a:latin typeface="Times New Roman" pitchFamily="18" charset="0"/>
              <a:cs typeface="Times New Roman" pitchFamily="18" charset="0"/>
            </a:endParaRPr>
          </a:p>
        </p:txBody>
      </p:sp>
      <p:sp>
        <p:nvSpPr>
          <p:cNvPr id="12" name="TextBox 11">
            <a:hlinkClick r:id="rId9" action="ppaction://hlinksldjump"/>
          </p:cNvPr>
          <p:cNvSpPr txBox="1"/>
          <p:nvPr/>
        </p:nvSpPr>
        <p:spPr>
          <a:xfrm>
            <a:off x="18353090" y="70750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a:t>
            </a:r>
            <a:r>
              <a:rPr lang="en-US" sz="6400" dirty="0" smtClean="0">
                <a:latin typeface="Times New Roman" pitchFamily="18" charset="0"/>
                <a:cs typeface="Times New Roman" pitchFamily="18" charset="0"/>
              </a:rPr>
              <a:t>10.C</a:t>
            </a:r>
            <a:endParaRPr lang="en-US" sz="6400" dirty="0">
              <a:latin typeface="Times New Roman" pitchFamily="18" charset="0"/>
              <a:cs typeface="Times New Roman" pitchFamily="18" charset="0"/>
            </a:endParaRPr>
          </a:p>
        </p:txBody>
      </p:sp>
      <p:sp>
        <p:nvSpPr>
          <p:cNvPr id="13" name="TextBox 12">
            <a:hlinkClick r:id="rId10" action="ppaction://hlinksldjump"/>
          </p:cNvPr>
          <p:cNvSpPr txBox="1"/>
          <p:nvPr/>
        </p:nvSpPr>
        <p:spPr>
          <a:xfrm>
            <a:off x="18353090" y="50788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a:t>
            </a:r>
            <a:r>
              <a:rPr lang="en-US" sz="6400" dirty="0" smtClean="0">
                <a:latin typeface="Times New Roman" pitchFamily="18" charset="0"/>
                <a:cs typeface="Times New Roman" pitchFamily="18" charset="0"/>
              </a:rPr>
              <a:t>5.C</a:t>
            </a:r>
            <a:endParaRPr lang="en-US" sz="6400" dirty="0">
              <a:latin typeface="Times New Roman" pitchFamily="18" charset="0"/>
              <a:cs typeface="Times New Roman" pitchFamily="18" charset="0"/>
            </a:endParaRPr>
          </a:p>
        </p:txBody>
      </p:sp>
      <p:sp>
        <p:nvSpPr>
          <p:cNvPr id="14" name="TextBox 13">
            <a:hlinkClick r:id="rId11" action="ppaction://hlinksldjump"/>
          </p:cNvPr>
          <p:cNvSpPr txBox="1"/>
          <p:nvPr/>
        </p:nvSpPr>
        <p:spPr>
          <a:xfrm>
            <a:off x="14327188" y="50788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a:t>
            </a:r>
            <a:r>
              <a:rPr lang="en-US" sz="6400" dirty="0" smtClean="0">
                <a:latin typeface="Times New Roman" pitchFamily="18" charset="0"/>
                <a:cs typeface="Times New Roman" pitchFamily="18" charset="0"/>
              </a:rPr>
              <a:t>4.B</a:t>
            </a:r>
            <a:endParaRPr lang="en-US" sz="6400" dirty="0">
              <a:latin typeface="Times New Roman" pitchFamily="18" charset="0"/>
              <a:cs typeface="Times New Roman" pitchFamily="18" charset="0"/>
            </a:endParaRPr>
          </a:p>
        </p:txBody>
      </p:sp>
      <p:sp>
        <p:nvSpPr>
          <p:cNvPr id="15" name="TextBox 14">
            <a:hlinkClick r:id="rId12" action="ppaction://hlinksldjump"/>
          </p:cNvPr>
          <p:cNvSpPr txBox="1"/>
          <p:nvPr/>
        </p:nvSpPr>
        <p:spPr>
          <a:xfrm>
            <a:off x="10440986" y="50788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a:t>
            </a:r>
            <a:r>
              <a:rPr lang="en-US" sz="6400" dirty="0" smtClean="0">
                <a:latin typeface="Times New Roman" pitchFamily="18" charset="0"/>
                <a:cs typeface="Times New Roman" pitchFamily="18" charset="0"/>
              </a:rPr>
              <a:t>3.C</a:t>
            </a:r>
            <a:endParaRPr lang="en-US" sz="6400" dirty="0">
              <a:latin typeface="Times New Roman" pitchFamily="18" charset="0"/>
              <a:cs typeface="Times New Roman" pitchFamily="18" charset="0"/>
            </a:endParaRPr>
          </a:p>
        </p:txBody>
      </p:sp>
      <p:sp>
        <p:nvSpPr>
          <p:cNvPr id="16" name="TextBox 15">
            <a:hlinkClick r:id="rId13" action="ppaction://hlinksldjump"/>
          </p:cNvPr>
          <p:cNvSpPr txBox="1"/>
          <p:nvPr/>
        </p:nvSpPr>
        <p:spPr>
          <a:xfrm>
            <a:off x="6307138" y="50176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2.C</a:t>
            </a:r>
          </a:p>
        </p:txBody>
      </p:sp>
      <p:sp>
        <p:nvSpPr>
          <p:cNvPr id="17" name="TextBox 16">
            <a:hlinkClick r:id="rId14" action="ppaction://hlinksldjump"/>
          </p:cNvPr>
          <p:cNvSpPr txBox="1"/>
          <p:nvPr/>
        </p:nvSpPr>
        <p:spPr>
          <a:xfrm>
            <a:off x="2192338" y="902970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11.B</a:t>
            </a:r>
          </a:p>
        </p:txBody>
      </p:sp>
      <p:sp>
        <p:nvSpPr>
          <p:cNvPr id="18" name="TextBox 17">
            <a:hlinkClick r:id="rId15" action="ppaction://hlinksldjump"/>
          </p:cNvPr>
          <p:cNvSpPr txBox="1"/>
          <p:nvPr/>
        </p:nvSpPr>
        <p:spPr>
          <a:xfrm>
            <a:off x="2192338" y="7050223"/>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a:t>
            </a:r>
            <a:r>
              <a:rPr lang="en-US" sz="6400" dirty="0" smtClean="0">
                <a:latin typeface="Times New Roman" pitchFamily="18" charset="0"/>
                <a:cs typeface="Times New Roman" pitchFamily="18" charset="0"/>
              </a:rPr>
              <a:t>6.D</a:t>
            </a:r>
            <a:endParaRPr lang="en-US" sz="6400" dirty="0">
              <a:latin typeface="Times New Roman" pitchFamily="18" charset="0"/>
              <a:cs typeface="Times New Roman" pitchFamily="18" charset="0"/>
            </a:endParaRPr>
          </a:p>
        </p:txBody>
      </p:sp>
      <p:sp>
        <p:nvSpPr>
          <p:cNvPr id="19" name="TextBox 18">
            <a:hlinkClick r:id="rId16" action="ppaction://hlinksldjump"/>
          </p:cNvPr>
          <p:cNvSpPr txBox="1"/>
          <p:nvPr/>
        </p:nvSpPr>
        <p:spPr>
          <a:xfrm>
            <a:off x="2192338" y="50557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a:t>
            </a:r>
            <a:r>
              <a:rPr lang="en-US" sz="6400" dirty="0" smtClean="0">
                <a:latin typeface="Times New Roman" pitchFamily="18" charset="0"/>
                <a:cs typeface="Times New Roman" pitchFamily="18" charset="0"/>
              </a:rPr>
              <a:t>1.A</a:t>
            </a:r>
            <a:endParaRPr lang="en-US" sz="6400" dirty="0">
              <a:latin typeface="Times New Roman" pitchFamily="18" charset="0"/>
              <a:cs typeface="Times New Roman" pitchFamily="18" charset="0"/>
            </a:endParaRPr>
          </a:p>
        </p:txBody>
      </p:sp>
      <p:sp>
        <p:nvSpPr>
          <p:cNvPr id="20" name="Action Button: Back or Previous 19">
            <a:hlinkClick r:id="" action="ppaction://noaction" highlightClick="1"/>
          </p:cNvPr>
          <p:cNvSpPr/>
          <p:nvPr/>
        </p:nvSpPr>
        <p:spPr>
          <a:xfrm>
            <a:off x="22168859" y="12302841"/>
            <a:ext cx="905164" cy="8589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21" name="Action Button: Forward or Next 20">
            <a:hlinkClick r:id="" action="ppaction://hlinkshowjump?jump=nextslide" highlightClick="1"/>
          </p:cNvPr>
          <p:cNvSpPr/>
          <p:nvPr/>
        </p:nvSpPr>
        <p:spPr>
          <a:xfrm>
            <a:off x="23129448" y="12321313"/>
            <a:ext cx="942110" cy="840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22"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636590" y="152400"/>
            <a:ext cx="23367997"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11188" y="457200"/>
            <a:ext cx="22100150" cy="2062103"/>
          </a:xfrm>
          <a:prstGeom prst="rect">
            <a:avLst/>
          </a:prstGeom>
          <a:noFill/>
        </p:spPr>
        <p:txBody>
          <a:bodyPr wrap="square" rtlCol="0">
            <a:spAutoFit/>
          </a:bodyPr>
          <a:lstStyle/>
          <a:p>
            <a:pPr algn="ctr"/>
            <a:r>
              <a:rPr lang="en-US" sz="6400" b="1" dirty="0" smtClean="0">
                <a:solidFill>
                  <a:srgbClr val="FF0000"/>
                </a:solidFill>
                <a:latin typeface="Times New Roman" panose="02020603050405020304" pitchFamily="18" charset="0"/>
                <a:cs typeface="Times New Roman" panose="02020603050405020304" pitchFamily="18" charset="0"/>
              </a:rPr>
              <a:t>CĐ_</a:t>
            </a:r>
            <a:r>
              <a:rPr lang="en-US" sz="6400" b="1" dirty="0">
                <a:solidFill>
                  <a:srgbClr val="FF0000"/>
                </a:solidFill>
                <a:effectLst>
                  <a:outerShdw blurRad="38100" dist="38100" dir="2700000" algn="tl">
                    <a:srgbClr val="C0C0C0"/>
                  </a:outerShdw>
                </a:effectLst>
                <a:latin typeface="Vani" panose="02040502050405020303" pitchFamily="18" charset="0"/>
                <a:cs typeface="Vani" panose="02040502050405020303" pitchFamily="18" charset="0"/>
              </a:rPr>
              <a:t>CẤP SỐ CỘNG - CẤP SỐ NHÂN</a:t>
            </a:r>
          </a:p>
          <a:p>
            <a:pPr algn="ctr"/>
            <a:endParaRPr lang="en-US" sz="6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942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9" name="Group 88"/>
          <p:cNvGrpSpPr/>
          <p:nvPr/>
        </p:nvGrpSpPr>
        <p:grpSpPr>
          <a:xfrm>
            <a:off x="478234" y="9616970"/>
            <a:ext cx="23672882" cy="3978774"/>
            <a:chOff x="184495" y="3636275"/>
            <a:chExt cx="11834900" cy="1989387"/>
          </a:xfrm>
        </p:grpSpPr>
        <p:sp>
          <p:nvSpPr>
            <p:cNvPr id="5" name="Rounded Rectangle 4"/>
            <p:cNvSpPr/>
            <p:nvPr/>
          </p:nvSpPr>
          <p:spPr>
            <a:xfrm>
              <a:off x="184495" y="3865218"/>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36275"/>
              <a:ext cx="2342698" cy="507832"/>
              <a:chOff x="1275608" y="6239450"/>
              <a:chExt cx="4592537" cy="92270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294152" y="238104"/>
            <a:ext cx="23815894" cy="2809897"/>
            <a:chOff x="534987" y="1869705"/>
            <a:chExt cx="23340848" cy="2356356"/>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4600" y="1653394"/>
                  <a:ext cx="2097638"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1</a:t>
                  </a:r>
                </a:p>
              </p:txBody>
            </p:sp>
          </p:grpSp>
        </p:grpSp>
        <mc:AlternateContent xmlns:mc="http://schemas.openxmlformats.org/markup-compatibility/2006" xmlns:a14="http://schemas.microsoft.com/office/drawing/2010/main">
          <mc:Choice Requires="a14">
            <p:sp>
              <p:nvSpPr>
                <p:cNvPr id="23" name="Rectangle 22"/>
                <p:cNvSpPr/>
                <p:nvPr/>
              </p:nvSpPr>
              <p:spPr>
                <a:xfrm>
                  <a:off x="4008265" y="2177234"/>
                  <a:ext cx="19835649" cy="1858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vi-VN" sz="6600" dirty="0">
                      <a:solidFill>
                        <a:srgbClr val="000000"/>
                      </a:solidFill>
                      <a:latin typeface="Times New Roman" panose="02020603050405020304" pitchFamily="18" charset="0"/>
                      <a:cs typeface="Times New Roman" panose="02020603050405020304" pitchFamily="18" charset="0"/>
                    </a:rPr>
                    <a:t>Cho dãy số có các số hạng đầu là: </a:t>
                  </a:r>
                  <a14:m>
                    <m:oMath xmlns:m="http://schemas.openxmlformats.org/officeDocument/2006/math">
                      <m:r>
                        <a:rPr lang="vi-VN" sz="6600">
                          <a:solidFill>
                            <a:srgbClr val="000000"/>
                          </a:solidFill>
                          <a:latin typeface="Cambria Math"/>
                          <a:cs typeface="Times New Roman" panose="02020603050405020304" pitchFamily="18" charset="0"/>
                        </a:rPr>
                        <m:t>−2;0;2;4;6;...</m:t>
                      </m:r>
                    </m:oMath>
                  </a14:m>
                  <a:r>
                    <a:rPr lang="vi-VN" sz="6600" dirty="0">
                      <a:solidFill>
                        <a:srgbClr val="000000"/>
                      </a:solidFill>
                      <a:latin typeface="Times New Roman" panose="02020603050405020304" pitchFamily="18" charset="0"/>
                      <a:cs typeface="Times New Roman" panose="02020603050405020304" pitchFamily="18" charset="0"/>
                    </a:rPr>
                    <a:t> Số hạng tổng quát của dãy số này có dạng?</a:t>
                  </a:r>
                  <a:r>
                    <a:rPr lang="vi-VN" sz="6600" dirty="0"/>
                    <a:t>         </a:t>
                  </a:r>
                  <a:endParaRPr lang="en-US" sz="6600" dirty="0"/>
                </a:p>
              </p:txBody>
            </p:sp>
          </mc:Choice>
          <mc:Fallback xmlns="">
            <p:sp>
              <p:nvSpPr>
                <p:cNvPr id="23" name="Rectangle 22"/>
                <p:cNvSpPr>
                  <a:spLocks noRot="1" noChangeAspect="1" noMove="1" noResize="1" noEditPoints="1" noAdjustHandles="1" noChangeArrowheads="1" noChangeShapeType="1" noTextEdit="1"/>
                </p:cNvSpPr>
                <p:nvPr/>
              </p:nvSpPr>
              <p:spPr>
                <a:xfrm>
                  <a:off x="4008265" y="2177234"/>
                  <a:ext cx="19835649" cy="1858320"/>
                </a:xfrm>
                <a:prstGeom prst="rect">
                  <a:avLst/>
                </a:prstGeom>
                <a:blipFill rotWithShape="0">
                  <a:blip r:embed="rId2"/>
                  <a:stretch>
                    <a:fillRect l="-1627" t="-7418" b="-173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grpSp>
        <p:nvGrpSpPr>
          <p:cNvPr id="2" name="Group 1">
            <a:extLst>
              <a:ext uri="{FF2B5EF4-FFF2-40B4-BE49-F238E27FC236}">
                <a16:creationId xmlns:a16="http://schemas.microsoft.com/office/drawing/2014/main" xmlns="" id="{4D0AB9FB-A402-43C6-830F-BAC47ED452D0}"/>
              </a:ext>
            </a:extLst>
          </p:cNvPr>
          <p:cNvGrpSpPr/>
          <p:nvPr/>
        </p:nvGrpSpPr>
        <p:grpSpPr>
          <a:xfrm>
            <a:off x="946448" y="3505200"/>
            <a:ext cx="9951739" cy="1234536"/>
            <a:chOff x="1458731" y="6334162"/>
            <a:chExt cx="9548196"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0839FD11-1E39-4EBB-A7FB-DEB39691C378}"/>
                    </a:ext>
                  </a:extLst>
                </p:cNvPr>
                <p:cNvSpPr/>
                <p:nvPr/>
              </p:nvSpPr>
              <p:spPr>
                <a:xfrm>
                  <a:off x="2140384" y="6334162"/>
                  <a:ext cx="886654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6000" i="1" smtClean="0">
                              <a:latin typeface="Cambria Math" panose="02040503050406030204" pitchFamily="18" charset="0"/>
                            </a:rPr>
                          </m:ctrlPr>
                        </m:sSubPr>
                        <m:e>
                          <m:r>
                            <a:rPr lang="vi-VN" sz="6000" i="1">
                              <a:latin typeface="Cambria Math"/>
                            </a:rPr>
                            <m:t>𝑢</m:t>
                          </m:r>
                        </m:e>
                        <m:sub>
                          <m:r>
                            <a:rPr lang="vi-VN" sz="6000" i="1">
                              <a:latin typeface="Cambria Math"/>
                            </a:rPr>
                            <m:t>𝑛</m:t>
                          </m:r>
                        </m:sub>
                      </m:sSub>
                      <m:r>
                        <a:rPr lang="vi-VN" sz="6000" i="1">
                          <a:latin typeface="Cambria Math"/>
                        </a:rPr>
                        <m:t>=</m:t>
                      </m:r>
                      <m:d>
                        <m:dPr>
                          <m:ctrlPr>
                            <a:rPr lang="en-US" sz="6000" i="1">
                              <a:latin typeface="Cambria Math" panose="02040503050406030204" pitchFamily="18" charset="0"/>
                            </a:rPr>
                          </m:ctrlPr>
                        </m:dPr>
                        <m:e>
                          <m:r>
                            <a:rPr lang="vi-VN" sz="6000" i="1">
                              <a:latin typeface="Cambria Math"/>
                            </a:rPr>
                            <m:t>−2</m:t>
                          </m:r>
                        </m:e>
                      </m:d>
                      <m:r>
                        <a:rPr lang="vi-VN" sz="6000" i="1">
                          <a:latin typeface="Cambria Math"/>
                        </a:rPr>
                        <m:t>+</m:t>
                      </m:r>
                      <m:d>
                        <m:dPr>
                          <m:ctrlPr>
                            <a:rPr lang="en-US" sz="6000" b="0" i="1" smtClean="0">
                              <a:latin typeface="Cambria Math" panose="02040503050406030204" pitchFamily="18" charset="0"/>
                            </a:rPr>
                          </m:ctrlPr>
                        </m:dPr>
                        <m:e>
                          <m:r>
                            <a:rPr lang="vi-VN" sz="6000" i="1">
                              <a:latin typeface="Cambria Math"/>
                            </a:rPr>
                            <m:t>𝑛</m:t>
                          </m:r>
                          <m:r>
                            <a:rPr lang="en-US" sz="6000" b="0" i="1" smtClean="0">
                              <a:latin typeface="Cambria Math" panose="02040503050406030204" pitchFamily="18" charset="0"/>
                            </a:rPr>
                            <m:t>−1</m:t>
                          </m:r>
                        </m:e>
                      </m:d>
                      <m:r>
                        <a:rPr lang="en-US" sz="6000" b="0" i="1" smtClean="0">
                          <a:latin typeface="Cambria Math" panose="02040503050406030204" pitchFamily="18" charset="0"/>
                        </a:rPr>
                        <m:t>2</m:t>
                      </m:r>
                    </m:oMath>
                  </a14:m>
                  <a:r>
                    <a:rPr lang="vi-VN" sz="6000" b="1" dirty="0" smtClean="0">
                      <a:latin typeface="+mj-lt"/>
                    </a:rPr>
                    <a:t>.</a:t>
                  </a:r>
                  <a:endParaRPr lang="en-US" sz="6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id="{0839FD11-1E39-4EBB-A7FB-DEB39691C378}"/>
                    </a:ext>
                  </a:extLst>
                </p:cNvPr>
                <p:cNvSpPr>
                  <a:spLocks noRot="1" noChangeAspect="1" noMove="1" noResize="1" noEditPoints="1" noAdjustHandles="1" noChangeArrowheads="1" noChangeShapeType="1" noTextEdit="1"/>
                </p:cNvSpPr>
                <p:nvPr/>
              </p:nvSpPr>
              <p:spPr>
                <a:xfrm>
                  <a:off x="2140384" y="6334162"/>
                  <a:ext cx="8866543" cy="1234536"/>
                </a:xfrm>
                <a:prstGeom prst="rect">
                  <a:avLst/>
                </a:prstGeom>
                <a:blipFill rotWithShape="0">
                  <a:blip r:embed="rId3"/>
                  <a:stretch>
                    <a:fillRect t="-5213" b="-19905"/>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a16="http://schemas.microsoft.com/office/drawing/2014/main" xmlns=""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mj-lt"/>
                  <a:ea typeface="Tahoma" pitchFamily="34" charset="0"/>
                  <a:cs typeface="Tahoma" pitchFamily="34" charset="0"/>
                </a:rPr>
                <a:t>A</a:t>
              </a:r>
              <a:endParaRPr lang="en-US" sz="6000" dirty="0">
                <a:latin typeface="+mj-lt"/>
              </a:endParaRPr>
            </a:p>
          </p:txBody>
        </p:sp>
      </p:grpSp>
      <p:grpSp>
        <p:nvGrpSpPr>
          <p:cNvPr id="46" name="Group 45">
            <a:extLst>
              <a:ext uri="{FF2B5EF4-FFF2-40B4-BE49-F238E27FC236}">
                <a16:creationId xmlns:a16="http://schemas.microsoft.com/office/drawing/2014/main" xmlns="" id="{A2194087-0D43-42CA-A1D2-4373C69CC457}"/>
              </a:ext>
            </a:extLst>
          </p:cNvPr>
          <p:cNvGrpSpPr/>
          <p:nvPr/>
        </p:nvGrpSpPr>
        <p:grpSpPr>
          <a:xfrm>
            <a:off x="952415" y="5044587"/>
            <a:ext cx="8193172" cy="1234536"/>
            <a:chOff x="1458731" y="6334162"/>
            <a:chExt cx="7860938"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FB0B6341-256C-4170-AF4E-1216E5EDD04C}"/>
                    </a:ext>
                  </a:extLst>
                </p:cNvPr>
                <p:cNvSpPr/>
                <p:nvPr/>
              </p:nvSpPr>
              <p:spPr>
                <a:xfrm>
                  <a:off x="2081771" y="6334162"/>
                  <a:ext cx="7237898"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6000" i="1">
                              <a:latin typeface="Cambria Math" panose="02040503050406030204" pitchFamily="18" charset="0"/>
                            </a:rPr>
                          </m:ctrlPr>
                        </m:sSubPr>
                        <m:e>
                          <m:r>
                            <a:rPr lang="vi-VN" sz="6000" i="1">
                              <a:latin typeface="Cambria Math"/>
                            </a:rPr>
                            <m:t>𝑢</m:t>
                          </m:r>
                        </m:e>
                        <m:sub>
                          <m:r>
                            <a:rPr lang="vi-VN" sz="6000" i="1">
                              <a:latin typeface="Cambria Math"/>
                            </a:rPr>
                            <m:t>𝑛</m:t>
                          </m:r>
                        </m:sub>
                      </m:sSub>
                      <m:r>
                        <a:rPr lang="vi-VN" sz="6000" i="1">
                          <a:latin typeface="Cambria Math"/>
                        </a:rPr>
                        <m:t>=</m:t>
                      </m:r>
                      <m:d>
                        <m:dPr>
                          <m:ctrlPr>
                            <a:rPr lang="en-US" sz="6000" i="1">
                              <a:latin typeface="Cambria Math" panose="02040503050406030204" pitchFamily="18" charset="0"/>
                            </a:rPr>
                          </m:ctrlPr>
                        </m:dPr>
                        <m:e>
                          <m:r>
                            <a:rPr lang="vi-VN" sz="6000" i="1">
                              <a:latin typeface="Cambria Math"/>
                            </a:rPr>
                            <m:t>−2</m:t>
                          </m:r>
                        </m:e>
                      </m:d>
                      <m:r>
                        <a:rPr lang="vi-VN" sz="6000" i="1">
                          <a:latin typeface="Cambria Math"/>
                        </a:rPr>
                        <m:t>+</m:t>
                      </m:r>
                      <m:r>
                        <a:rPr lang="vi-VN" sz="6000" i="1">
                          <a:latin typeface="Cambria Math"/>
                        </a:rPr>
                        <m:t>𝑛</m:t>
                      </m:r>
                    </m:oMath>
                  </a14:m>
                  <a:r>
                    <a:rPr lang="vi-VN" sz="6000" b="1" dirty="0">
                      <a:latin typeface="+mj-lt"/>
                    </a:rPr>
                    <a:t>.</a:t>
                  </a:r>
                  <a:endParaRPr lang="en-US" sz="6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a16="http://schemas.microsoft.com/office/drawing/2014/main" xmlns="" id="{FB0B6341-256C-4170-AF4E-1216E5EDD04C}"/>
                    </a:ext>
                  </a:extLst>
                </p:cNvPr>
                <p:cNvSpPr>
                  <a:spLocks noRot="1" noChangeAspect="1" noMove="1" noResize="1" noEditPoints="1" noAdjustHandles="1" noChangeArrowheads="1" noChangeShapeType="1" noTextEdit="1"/>
                </p:cNvSpPr>
                <p:nvPr/>
              </p:nvSpPr>
              <p:spPr>
                <a:xfrm>
                  <a:off x="2081771" y="6334162"/>
                  <a:ext cx="7237898" cy="1234536"/>
                </a:xfrm>
                <a:prstGeom prst="rect">
                  <a:avLst/>
                </a:prstGeom>
                <a:blipFill rotWithShape="0">
                  <a:blip r:embed="rId4"/>
                  <a:stretch>
                    <a:fillRect t="-4739" b="-19905"/>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a16="http://schemas.microsoft.com/office/drawing/2014/main" xmlns=""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B</a:t>
              </a:r>
              <a:endParaRPr lang="en-US" sz="6000" dirty="0">
                <a:latin typeface="+mj-lt"/>
              </a:endParaRPr>
            </a:p>
          </p:txBody>
        </p:sp>
      </p:grpSp>
      <p:grpSp>
        <p:nvGrpSpPr>
          <p:cNvPr id="49" name="Group 48">
            <a:extLst>
              <a:ext uri="{FF2B5EF4-FFF2-40B4-BE49-F238E27FC236}">
                <a16:creationId xmlns:a16="http://schemas.microsoft.com/office/drawing/2014/main" xmlns="" id="{4D274B26-9415-432A-9282-BDEF246F0009}"/>
              </a:ext>
            </a:extLst>
          </p:cNvPr>
          <p:cNvGrpSpPr/>
          <p:nvPr/>
        </p:nvGrpSpPr>
        <p:grpSpPr>
          <a:xfrm>
            <a:off x="899910" y="6616559"/>
            <a:ext cx="8245677" cy="1234536"/>
            <a:chOff x="1458731" y="6334162"/>
            <a:chExt cx="7911315"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xmlns="" id="{6E15A8FC-94CE-45FB-8D02-B33F2327F992}"/>
                    </a:ext>
                  </a:extLst>
                </p:cNvPr>
                <p:cNvSpPr/>
                <p:nvPr/>
              </p:nvSpPr>
              <p:spPr>
                <a:xfrm>
                  <a:off x="2140384" y="6334162"/>
                  <a:ext cx="7229662"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1800"/>
                    </a:spcBef>
                  </a:pPr>
                  <a14:m>
                    <m:oMath xmlns:m="http://schemas.openxmlformats.org/officeDocument/2006/math">
                      <m:sSub>
                        <m:sSubPr>
                          <m:ctrlPr>
                            <a:rPr lang="en-US" sz="6000" i="1">
                              <a:latin typeface="Cambria Math" panose="02040503050406030204" pitchFamily="18" charset="0"/>
                            </a:rPr>
                          </m:ctrlPr>
                        </m:sSubPr>
                        <m:e>
                          <m:r>
                            <a:rPr lang="vi-VN" sz="6000" i="1">
                              <a:latin typeface="Cambria Math"/>
                            </a:rPr>
                            <m:t>𝑢</m:t>
                          </m:r>
                        </m:e>
                        <m:sub>
                          <m:r>
                            <a:rPr lang="vi-VN" sz="6000" i="1">
                              <a:latin typeface="Cambria Math"/>
                            </a:rPr>
                            <m:t>𝑛</m:t>
                          </m:r>
                        </m:sub>
                      </m:sSub>
                      <m:r>
                        <a:rPr lang="vi-VN" sz="6000" i="1">
                          <a:latin typeface="Cambria Math"/>
                        </a:rPr>
                        <m:t>=</m:t>
                      </m:r>
                      <m:d>
                        <m:dPr>
                          <m:ctrlPr>
                            <a:rPr lang="en-US" sz="6000" i="1">
                              <a:latin typeface="Cambria Math" panose="02040503050406030204" pitchFamily="18" charset="0"/>
                            </a:rPr>
                          </m:ctrlPr>
                        </m:dPr>
                        <m:e>
                          <m:r>
                            <a:rPr lang="vi-VN" sz="6000" i="1">
                              <a:latin typeface="Cambria Math"/>
                            </a:rPr>
                            <m:t>−2</m:t>
                          </m:r>
                        </m:e>
                      </m:d>
                      <m:d>
                        <m:dPr>
                          <m:ctrlPr>
                            <a:rPr lang="en-US" sz="6000" i="1">
                              <a:latin typeface="Cambria Math" panose="02040503050406030204" pitchFamily="18" charset="0"/>
                            </a:rPr>
                          </m:ctrlPr>
                        </m:dPr>
                        <m:e>
                          <m:r>
                            <a:rPr lang="vi-VN" sz="6000" i="1">
                              <a:latin typeface="Cambria Math"/>
                            </a:rPr>
                            <m:t>𝑛</m:t>
                          </m:r>
                          <m:r>
                            <a:rPr lang="vi-VN" sz="6000" i="1">
                              <a:latin typeface="Cambria Math"/>
                            </a:rPr>
                            <m:t>+1</m:t>
                          </m:r>
                        </m:e>
                      </m:d>
                    </m:oMath>
                  </a14:m>
                  <a:r>
                    <a:rPr lang="vi-VN" sz="6000" b="1" dirty="0">
                      <a:latin typeface="+mj-lt"/>
                    </a:rPr>
                    <a:t>.</a:t>
                  </a:r>
                </a:p>
              </p:txBody>
            </p:sp>
          </mc:Choice>
          <mc:Fallback xmlns="">
            <p:sp>
              <p:nvSpPr>
                <p:cNvPr id="63" name="Rectangle 62">
                  <a:extLst>
                    <a:ext uri="{FF2B5EF4-FFF2-40B4-BE49-F238E27FC236}">
                      <a16:creationId xmlns:a16="http://schemas.microsoft.com/office/drawing/2014/main" xmlns="" id="{6E15A8FC-94CE-45FB-8D02-B33F2327F992}"/>
                    </a:ext>
                  </a:extLst>
                </p:cNvPr>
                <p:cNvSpPr>
                  <a:spLocks noRot="1" noChangeAspect="1" noMove="1" noResize="1" noEditPoints="1" noAdjustHandles="1" noChangeArrowheads="1" noChangeShapeType="1" noTextEdit="1"/>
                </p:cNvSpPr>
                <p:nvPr/>
              </p:nvSpPr>
              <p:spPr>
                <a:xfrm>
                  <a:off x="2140384" y="6334162"/>
                  <a:ext cx="7229662" cy="1234536"/>
                </a:xfrm>
                <a:prstGeom prst="rect">
                  <a:avLst/>
                </a:prstGeom>
                <a:blipFill rotWithShape="0">
                  <a:blip r:embed="rId5"/>
                  <a:stretch>
                    <a:fillRect t="-3318" b="-21327"/>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a16="http://schemas.microsoft.com/office/drawing/2014/main" xmlns=""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C</a:t>
              </a:r>
              <a:endParaRPr lang="en-US" sz="6000" dirty="0">
                <a:latin typeface="+mj-lt"/>
              </a:endParaRPr>
            </a:p>
          </p:txBody>
        </p:sp>
      </p:grpSp>
      <p:grpSp>
        <p:nvGrpSpPr>
          <p:cNvPr id="65" name="Group 64">
            <a:extLst>
              <a:ext uri="{FF2B5EF4-FFF2-40B4-BE49-F238E27FC236}">
                <a16:creationId xmlns:a16="http://schemas.microsoft.com/office/drawing/2014/main" xmlns="" id="{E278C7C5-EAEF-4F1A-B3FB-29FCE054F0E0}"/>
              </a:ext>
            </a:extLst>
          </p:cNvPr>
          <p:cNvGrpSpPr/>
          <p:nvPr/>
        </p:nvGrpSpPr>
        <p:grpSpPr>
          <a:xfrm>
            <a:off x="1020034" y="8264550"/>
            <a:ext cx="4969077" cy="1234536"/>
            <a:chOff x="1458731" y="6334162"/>
            <a:chExt cx="4767581" cy="1234536"/>
          </a:xfrm>
        </p:grpSpPr>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xmlns="" id="{C4F0F9CE-3F15-4D47-A2C9-5C6F65E0E3FB}"/>
                    </a:ext>
                  </a:extLst>
                </p:cNvPr>
                <p:cNvSpPr/>
                <p:nvPr/>
              </p:nvSpPr>
              <p:spPr>
                <a:xfrm>
                  <a:off x="2140384" y="6334162"/>
                  <a:ext cx="4085928"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1800"/>
                    </a:spcBef>
                  </a:pPr>
                  <a14:m>
                    <m:oMath xmlns:m="http://schemas.openxmlformats.org/officeDocument/2006/math">
                      <m:sSub>
                        <m:sSubPr>
                          <m:ctrlPr>
                            <a:rPr lang="en-US" sz="6000" i="1">
                              <a:latin typeface="Cambria Math" panose="02040503050406030204" pitchFamily="18" charset="0"/>
                            </a:rPr>
                          </m:ctrlPr>
                        </m:sSubPr>
                        <m:e>
                          <m:r>
                            <a:rPr lang="vi-VN" sz="6000" i="1">
                              <a:latin typeface="Cambria Math"/>
                            </a:rPr>
                            <m:t>𝑢</m:t>
                          </m:r>
                        </m:e>
                        <m:sub>
                          <m:r>
                            <a:rPr lang="vi-VN" sz="6000" i="1">
                              <a:latin typeface="Cambria Math"/>
                            </a:rPr>
                            <m:t>𝑛</m:t>
                          </m:r>
                        </m:sub>
                      </m:sSub>
                      <m:r>
                        <a:rPr lang="vi-VN" sz="6000" i="1">
                          <a:latin typeface="Cambria Math"/>
                        </a:rPr>
                        <m:t>=−2</m:t>
                      </m:r>
                      <m:r>
                        <a:rPr lang="vi-VN" sz="6000" i="1">
                          <a:latin typeface="Cambria Math"/>
                        </a:rPr>
                        <m:t>𝑛</m:t>
                      </m:r>
                    </m:oMath>
                  </a14:m>
                  <a:r>
                    <a:rPr lang="vi-VN" sz="6000" b="1" dirty="0">
                      <a:latin typeface="+mj-lt"/>
                    </a:rPr>
                    <a:t>.</a:t>
                  </a:r>
                </a:p>
              </p:txBody>
            </p:sp>
          </mc:Choice>
          <mc:Fallback xmlns="">
            <p:sp>
              <p:nvSpPr>
                <p:cNvPr id="66" name="Rectangle 65">
                  <a:extLst>
                    <a:ext uri="{FF2B5EF4-FFF2-40B4-BE49-F238E27FC236}">
                      <a16:creationId xmlns:a16="http://schemas.microsoft.com/office/drawing/2014/main" xmlns="" id="{C4F0F9CE-3F15-4D47-A2C9-5C6F65E0E3FB}"/>
                    </a:ext>
                  </a:extLst>
                </p:cNvPr>
                <p:cNvSpPr>
                  <a:spLocks noRot="1" noChangeAspect="1" noMove="1" noResize="1" noEditPoints="1" noAdjustHandles="1" noChangeArrowheads="1" noChangeShapeType="1" noTextEdit="1"/>
                </p:cNvSpPr>
                <p:nvPr/>
              </p:nvSpPr>
              <p:spPr>
                <a:xfrm>
                  <a:off x="2140384" y="6334162"/>
                  <a:ext cx="4085928" cy="1234536"/>
                </a:xfrm>
                <a:prstGeom prst="rect">
                  <a:avLst/>
                </a:prstGeom>
                <a:blipFill rotWithShape="0">
                  <a:blip r:embed="rId6"/>
                  <a:stretch>
                    <a:fillRect t="-3810" r="-7779" b="-21429"/>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a16="http://schemas.microsoft.com/office/drawing/2014/main" xmlns=""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D</a:t>
              </a:r>
              <a:endParaRPr lang="en-US" sz="6000" dirty="0">
                <a:latin typeface="+mj-lt"/>
              </a:endParaRPr>
            </a:p>
          </p:txBody>
        </p:sp>
      </p:grpSp>
      <p:sp>
        <p:nvSpPr>
          <p:cNvPr id="69" name="Oval 68">
            <a:extLst>
              <a:ext uri="{FF2B5EF4-FFF2-40B4-BE49-F238E27FC236}">
                <a16:creationId xmlns:a16="http://schemas.microsoft.com/office/drawing/2014/main" xmlns="" id="{E148D75C-9524-4005-AADE-77AC280B7203}"/>
              </a:ext>
            </a:extLst>
          </p:cNvPr>
          <p:cNvSpPr/>
          <p:nvPr/>
        </p:nvSpPr>
        <p:spPr>
          <a:xfrm>
            <a:off x="924495" y="3665505"/>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A</a:t>
            </a:r>
            <a:endParaRPr lang="en-US" sz="6400" dirty="0"/>
          </a:p>
        </p:txBody>
      </p:sp>
      <p:sp>
        <p:nvSpPr>
          <p:cNvPr id="42" name="TextBox 41"/>
          <p:cNvSpPr txBox="1"/>
          <p:nvPr/>
        </p:nvSpPr>
        <p:spPr>
          <a:xfrm>
            <a:off x="5795546" y="10213576"/>
            <a:ext cx="5088778" cy="830997"/>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a:t>
            </a:r>
            <a:r>
              <a:rPr lang="en-US" sz="48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iả</a:t>
            </a:r>
            <a:r>
              <a:rPr lang="en-US" sz="4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8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thiết</a:t>
            </a:r>
            <a:r>
              <a:rPr lang="en-US" sz="4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d = 2</a:t>
            </a:r>
            <a:endParaRPr lang="en-US" sz="48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0" name="TextBox 49"/>
              <p:cNvSpPr txBox="1"/>
              <p:nvPr/>
            </p:nvSpPr>
            <p:spPr>
              <a:xfrm>
                <a:off x="5820780" y="11285926"/>
                <a:ext cx="10679603" cy="1569660"/>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ADCT</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b="0" i="1" smtClean="0">
                            <a:latin typeface="Cambria Math" panose="02040503050406030204" pitchFamily="18" charset="0"/>
                          </a:rPr>
                          <m:t> </m:t>
                        </m:r>
                        <m:r>
                          <a:rPr lang="en-US" sz="4800" i="1">
                            <a:latin typeface="Cambria Math"/>
                          </a:rPr>
                          <m:t>𝑢</m:t>
                        </m:r>
                      </m:e>
                      <m:sub>
                        <m:r>
                          <a:rPr lang="en-US" sz="4800" i="1">
                            <a:latin typeface="Cambria Math"/>
                          </a:rPr>
                          <m:t>𝑛</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d>
                      <m:dPr>
                        <m:ctrlPr>
                          <a:rPr lang="en-US" sz="4800" i="1">
                            <a:latin typeface="Cambria Math" panose="02040503050406030204" pitchFamily="18" charset="0"/>
                          </a:rPr>
                        </m:ctrlPr>
                      </m:dPr>
                      <m:e>
                        <m:r>
                          <a:rPr lang="en-US" sz="4800" i="1">
                            <a:latin typeface="Cambria Math"/>
                          </a:rPr>
                          <m:t>𝑛</m:t>
                        </m:r>
                        <m:r>
                          <a:rPr lang="en-US" sz="4800" i="1">
                            <a:latin typeface="Cambria Math"/>
                          </a:rPr>
                          <m:t>−1</m:t>
                        </m:r>
                      </m:e>
                    </m:d>
                    <m:r>
                      <a:rPr lang="en-US" sz="4800" i="1">
                        <a:latin typeface="Cambria Math"/>
                      </a:rPr>
                      <m:t>.</m:t>
                    </m:r>
                    <m:r>
                      <a:rPr lang="en-US" sz="4800" i="1">
                        <a:latin typeface="Cambria Math"/>
                      </a:rPr>
                      <m:t>𝑑</m:t>
                    </m:r>
                  </m:oMath>
                </a14:m>
                <a:endParaRPr lang="en-US" sz="4800" dirty="0" smtClean="0">
                  <a:latin typeface="Times New Roman" panose="02020603050405020304" pitchFamily="18" charset="0"/>
                </a:endParaRPr>
              </a:p>
              <a:p>
                <a:pPr>
                  <a:defRPr/>
                </a:pPr>
                <a14:m>
                  <m:oMathPara xmlns:m="http://schemas.openxmlformats.org/officeDocument/2006/math">
                    <m:oMathParaPr>
                      <m:jc m:val="centerGroup"/>
                    </m:oMathParaPr>
                    <m:oMath xmlns:m="http://schemas.openxmlformats.org/officeDocument/2006/math">
                      <m:r>
                        <a:rPr lang="vi-VN" sz="4800">
                          <a:solidFill>
                            <a:srgbClr val="000000"/>
                          </a:solidFill>
                          <a:latin typeface="Cambria Math"/>
                          <a:cs typeface="Times New Roman" panose="02020603050405020304" pitchFamily="18" charset="0"/>
                        </a:rPr>
                        <m:t>=</m:t>
                      </m:r>
                      <m:d>
                        <m:dPr>
                          <m:ctrlPr>
                            <a:rPr lang="en-US" sz="4800" i="1">
                              <a:solidFill>
                                <a:srgbClr val="000000"/>
                              </a:solidFill>
                              <a:latin typeface="Cambria Math" panose="02040503050406030204" pitchFamily="18" charset="0"/>
                              <a:cs typeface="Times New Roman" panose="02020603050405020304" pitchFamily="18" charset="0"/>
                            </a:rPr>
                          </m:ctrlPr>
                        </m:dPr>
                        <m:e>
                          <m:r>
                            <a:rPr lang="vi-VN" sz="4800">
                              <a:solidFill>
                                <a:srgbClr val="000000"/>
                              </a:solidFill>
                              <a:latin typeface="Cambria Math"/>
                              <a:cs typeface="Times New Roman" panose="02020603050405020304" pitchFamily="18" charset="0"/>
                            </a:rPr>
                            <m:t>−2</m:t>
                          </m:r>
                        </m:e>
                      </m:d>
                      <m:r>
                        <a:rPr lang="vi-VN" sz="4800">
                          <a:solidFill>
                            <a:srgbClr val="000000"/>
                          </a:solidFill>
                          <a:latin typeface="Cambria Math"/>
                          <a:cs typeface="Times New Roman" panose="02020603050405020304" pitchFamily="18" charset="0"/>
                        </a:rPr>
                        <m:t>+2</m:t>
                      </m:r>
                      <m:d>
                        <m:dPr>
                          <m:ctrlPr>
                            <a:rPr lang="en-US" sz="4800" i="1">
                              <a:solidFill>
                                <a:srgbClr val="000000"/>
                              </a:solidFill>
                              <a:latin typeface="Cambria Math" panose="02040503050406030204" pitchFamily="18" charset="0"/>
                              <a:cs typeface="Times New Roman" panose="02020603050405020304" pitchFamily="18" charset="0"/>
                            </a:rPr>
                          </m:ctrlPr>
                        </m:dPr>
                        <m:e>
                          <m:r>
                            <a:rPr lang="vi-VN" sz="4800">
                              <a:solidFill>
                                <a:srgbClr val="000000"/>
                              </a:solidFill>
                              <a:latin typeface="Cambria Math"/>
                              <a:cs typeface="Times New Roman" panose="02020603050405020304" pitchFamily="18" charset="0"/>
                            </a:rPr>
                            <m:t>𝑛</m:t>
                          </m:r>
                          <m:r>
                            <a:rPr lang="vi-VN" sz="4800">
                              <a:solidFill>
                                <a:srgbClr val="000000"/>
                              </a:solidFill>
                              <a:latin typeface="Cambria Math"/>
                              <a:cs typeface="Times New Roman" panose="02020603050405020304" pitchFamily="18" charset="0"/>
                            </a:rPr>
                            <m:t>−1</m:t>
                          </m:r>
                        </m:e>
                      </m:d>
                    </m:oMath>
                  </m:oMathPara>
                </a14:m>
                <a:endParaRPr lang="en-US" sz="4800" b="1" dirty="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5820780" y="11285926"/>
                <a:ext cx="10679603" cy="1569660"/>
              </a:xfrm>
              <a:prstGeom prst="rect">
                <a:avLst/>
              </a:prstGeom>
              <a:blipFill rotWithShape="0">
                <a:blip r:embed="rId7"/>
                <a:stretch>
                  <a:fillRect l="-1027" t="-8915"/>
                </a:stretch>
              </a:blipFill>
            </p:spPr>
            <p:txBody>
              <a:bodyPr/>
              <a:lstStyle/>
              <a:p>
                <a:r>
                  <a:rPr lang="en-US">
                    <a:noFill/>
                  </a:rPr>
                  <a:t> </a:t>
                </a:r>
              </a:p>
            </p:txBody>
          </p:sp>
        </mc:Fallback>
      </mc:AlternateContent>
    </p:spTree>
    <p:extLst>
      <p:ext uri="{BB962C8B-B14F-4D97-AF65-F5344CB8AC3E}">
        <p14:creationId xmlns:p14="http://schemas.microsoft.com/office/powerpoint/2010/main" val="151635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down)">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left)">
                                      <p:cBhvr>
                                        <p:cTn id="36" dur="500"/>
                                        <p:tgtEl>
                                          <p:spTgt spid="6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9" grpId="0" animBg="1"/>
      <p:bldP spid="42"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9" name="Group 88"/>
          <p:cNvGrpSpPr/>
          <p:nvPr/>
        </p:nvGrpSpPr>
        <p:grpSpPr>
          <a:xfrm>
            <a:off x="351396" y="6368401"/>
            <a:ext cx="23672882" cy="7116606"/>
            <a:chOff x="184495" y="3636275"/>
            <a:chExt cx="11834900" cy="3558303"/>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36275"/>
              <a:ext cx="2342698" cy="507832"/>
              <a:chOff x="1275608" y="6239450"/>
              <a:chExt cx="4592537" cy="92270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294152" y="235197"/>
            <a:ext cx="23815893" cy="3640869"/>
            <a:chOff x="534987" y="1869705"/>
            <a:chExt cx="23340848" cy="3053200"/>
          </a:xfrm>
        </p:grpSpPr>
        <p:grpSp>
          <p:nvGrpSpPr>
            <p:cNvPr id="21" name="Group 20"/>
            <p:cNvGrpSpPr/>
            <p:nvPr/>
          </p:nvGrpSpPr>
          <p:grpSpPr>
            <a:xfrm>
              <a:off x="534987" y="1869705"/>
              <a:ext cx="23340848" cy="3053200"/>
              <a:chOff x="534987" y="1647866"/>
              <a:chExt cx="23340848" cy="3053200"/>
            </a:xfrm>
          </p:grpSpPr>
          <p:sp>
            <p:nvSpPr>
              <p:cNvPr id="25" name="Rounded Rectangle 24"/>
              <p:cNvSpPr/>
              <p:nvPr/>
            </p:nvSpPr>
            <p:spPr bwMode="auto">
              <a:xfrm>
                <a:off x="755649" y="1720892"/>
                <a:ext cx="23120186" cy="298017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4599" y="1653394"/>
                  <a:ext cx="2097638" cy="8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2</a:t>
                  </a:r>
                </a:p>
              </p:txBody>
            </p:sp>
          </p:grpSp>
        </p:grpSp>
        <mc:AlternateContent xmlns:mc="http://schemas.openxmlformats.org/markup-compatibility/2006" xmlns:a14="http://schemas.microsoft.com/office/drawing/2010/main">
          <mc:Choice Requires="a14">
            <p:sp>
              <p:nvSpPr>
                <p:cNvPr id="23" name="Rectangle 22"/>
                <p:cNvSpPr/>
                <p:nvPr/>
              </p:nvSpPr>
              <p:spPr>
                <a:xfrm>
                  <a:off x="4591186" y="2619398"/>
                  <a:ext cx="18228630" cy="17034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vi-VN" sz="6000" dirty="0">
                      <a:latin typeface="Times New Roman" panose="02020603050405020304" pitchFamily="18" charset="0"/>
                      <a:cs typeface="Times New Roman" panose="02020603050405020304" pitchFamily="18" charset="0"/>
                    </a:rPr>
                    <a:t>Cho cấp số cộng </a:t>
                  </a:r>
                  <a14:m>
                    <m:oMath xmlns:m="http://schemas.openxmlformats.org/officeDocument/2006/math">
                      <m:d>
                        <m:dPr>
                          <m:ctrlPr>
                            <a:rPr lang="en-US" sz="6000" i="1">
                              <a:latin typeface="Cambria Math" panose="02040503050406030204" pitchFamily="18" charset="0"/>
                              <a:cs typeface="Times New Roman" panose="02020603050405020304" pitchFamily="18" charset="0"/>
                            </a:rPr>
                          </m:ctrlPr>
                        </m:dPr>
                        <m:e>
                          <m:sSub>
                            <m:sSubPr>
                              <m:ctrlPr>
                                <a:rPr lang="en-US" sz="6000" i="1">
                                  <a:latin typeface="Cambria Math" panose="02040503050406030204" pitchFamily="18" charset="0"/>
                                  <a:cs typeface="Times New Roman" panose="02020603050405020304" pitchFamily="18" charset="0"/>
                                </a:rPr>
                              </m:ctrlPr>
                            </m:sSubPr>
                            <m:e>
                              <m:r>
                                <a:rPr lang="vi-VN" sz="6000">
                                  <a:latin typeface="Cambria Math"/>
                                  <a:cs typeface="Times New Roman" panose="02020603050405020304" pitchFamily="18" charset="0"/>
                                </a:rPr>
                                <m:t>𝑢</m:t>
                              </m:r>
                            </m:e>
                            <m:sub>
                              <m:r>
                                <a:rPr lang="vi-VN" sz="6000">
                                  <a:latin typeface="Cambria Math"/>
                                  <a:cs typeface="Times New Roman" panose="02020603050405020304" pitchFamily="18" charset="0"/>
                                </a:rPr>
                                <m:t>𝑛</m:t>
                              </m:r>
                            </m:sub>
                          </m:sSub>
                        </m:e>
                      </m:d>
                    </m:oMath>
                  </a14:m>
                  <a:r>
                    <a:rPr lang="vi-VN" sz="6000" dirty="0">
                      <a:latin typeface="Times New Roman" panose="02020603050405020304" pitchFamily="18" charset="0"/>
                      <a:cs typeface="Times New Roman" panose="02020603050405020304" pitchFamily="18" charset="0"/>
                    </a:rPr>
                    <a:t> có </a:t>
                  </a:r>
                  <a14:m>
                    <m:oMath xmlns:m="http://schemas.openxmlformats.org/officeDocument/2006/math">
                      <m:sSub>
                        <m:sSubPr>
                          <m:ctrlPr>
                            <a:rPr lang="en-US" sz="6000" i="1">
                              <a:latin typeface="Cambria Math" panose="02040503050406030204" pitchFamily="18" charset="0"/>
                              <a:cs typeface="Times New Roman" panose="02020603050405020304" pitchFamily="18" charset="0"/>
                            </a:rPr>
                          </m:ctrlPr>
                        </m:sSubPr>
                        <m:e>
                          <m:r>
                            <a:rPr lang="vi-VN" sz="6000">
                              <a:latin typeface="Cambria Math"/>
                              <a:cs typeface="Times New Roman" panose="02020603050405020304" pitchFamily="18" charset="0"/>
                            </a:rPr>
                            <m:t>𝑢</m:t>
                          </m:r>
                        </m:e>
                        <m:sub>
                          <m:r>
                            <a:rPr lang="vi-VN" sz="6000">
                              <a:latin typeface="Cambria Math"/>
                              <a:cs typeface="Times New Roman" panose="02020603050405020304" pitchFamily="18" charset="0"/>
                            </a:rPr>
                            <m:t>1</m:t>
                          </m:r>
                        </m:sub>
                      </m:sSub>
                      <m:r>
                        <a:rPr lang="vi-VN" sz="6000">
                          <a:latin typeface="Cambria Math"/>
                          <a:cs typeface="Times New Roman" panose="02020603050405020304" pitchFamily="18" charset="0"/>
                        </a:rPr>
                        <m:t>=</m:t>
                      </m:r>
                      <m:r>
                        <a:rPr lang="vi-VN" sz="6000">
                          <a:latin typeface="Cambria Math"/>
                          <a:cs typeface="Times New Roman" panose="02020603050405020304" pitchFamily="18" charset="0"/>
                        </a:rPr>
                        <m:t>123</m:t>
                      </m:r>
                    </m:oMath>
                  </a14:m>
                  <a:r>
                    <a:rPr lang="vi-VN" sz="6000" dirty="0">
                      <a:latin typeface="Times New Roman" panose="02020603050405020304" pitchFamily="18" charset="0"/>
                      <a:cs typeface="Times New Roman" panose="02020603050405020304" pitchFamily="18" charset="0"/>
                    </a:rPr>
                    <a:t> và </a:t>
                  </a:r>
                  <a14:m>
                    <m:oMath xmlns:m="http://schemas.openxmlformats.org/officeDocument/2006/math">
                      <m:sSub>
                        <m:sSubPr>
                          <m:ctrlPr>
                            <a:rPr lang="en-US" sz="6000" i="1">
                              <a:latin typeface="Cambria Math" panose="02040503050406030204" pitchFamily="18" charset="0"/>
                              <a:cs typeface="Times New Roman" panose="02020603050405020304" pitchFamily="18" charset="0"/>
                            </a:rPr>
                          </m:ctrlPr>
                        </m:sSubPr>
                        <m:e>
                          <m:r>
                            <a:rPr lang="vi-VN" sz="6000">
                              <a:latin typeface="Cambria Math"/>
                              <a:cs typeface="Times New Roman" panose="02020603050405020304" pitchFamily="18" charset="0"/>
                            </a:rPr>
                            <m:t>𝑢</m:t>
                          </m:r>
                        </m:e>
                        <m:sub>
                          <m:r>
                            <a:rPr lang="vi-VN" sz="6000">
                              <a:latin typeface="Cambria Math"/>
                              <a:cs typeface="Times New Roman" panose="02020603050405020304" pitchFamily="18" charset="0"/>
                            </a:rPr>
                            <m:t>3</m:t>
                          </m:r>
                        </m:sub>
                      </m:sSub>
                      <m:r>
                        <a:rPr lang="vi-VN" sz="6000">
                          <a:latin typeface="Cambria Math"/>
                          <a:cs typeface="Times New Roman" panose="02020603050405020304" pitchFamily="18" charset="0"/>
                        </a:rPr>
                        <m:t>−</m:t>
                      </m:r>
                      <m:sSub>
                        <m:sSubPr>
                          <m:ctrlPr>
                            <a:rPr lang="en-US" sz="6000" i="1">
                              <a:latin typeface="Cambria Math" panose="02040503050406030204" pitchFamily="18" charset="0"/>
                              <a:cs typeface="Times New Roman" panose="02020603050405020304" pitchFamily="18" charset="0"/>
                            </a:rPr>
                          </m:ctrlPr>
                        </m:sSubPr>
                        <m:e>
                          <m:r>
                            <a:rPr lang="vi-VN" sz="6000">
                              <a:latin typeface="Cambria Math"/>
                              <a:cs typeface="Times New Roman" panose="02020603050405020304" pitchFamily="18" charset="0"/>
                            </a:rPr>
                            <m:t>𝑢</m:t>
                          </m:r>
                        </m:e>
                        <m:sub>
                          <m:r>
                            <a:rPr lang="vi-VN" sz="6000">
                              <a:latin typeface="Cambria Math"/>
                              <a:cs typeface="Times New Roman" panose="02020603050405020304" pitchFamily="18" charset="0"/>
                            </a:rPr>
                            <m:t>15</m:t>
                          </m:r>
                        </m:sub>
                      </m:sSub>
                      <m:r>
                        <a:rPr lang="vi-VN" sz="6000">
                          <a:latin typeface="Cambria Math"/>
                          <a:cs typeface="Times New Roman" panose="02020603050405020304" pitchFamily="18" charset="0"/>
                        </a:rPr>
                        <m:t>=</m:t>
                      </m:r>
                      <m:r>
                        <a:rPr lang="vi-VN" sz="6000">
                          <a:latin typeface="Cambria Math"/>
                          <a:cs typeface="Times New Roman" panose="02020603050405020304" pitchFamily="18" charset="0"/>
                        </a:rPr>
                        <m:t>84</m:t>
                      </m:r>
                    </m:oMath>
                  </a14:m>
                  <a:r>
                    <a:rPr lang="vi-VN" sz="6000" dirty="0">
                      <a:latin typeface="Times New Roman" panose="02020603050405020304" pitchFamily="18" charset="0"/>
                      <a:cs typeface="Times New Roman" panose="02020603050405020304" pitchFamily="18" charset="0"/>
                    </a:rPr>
                    <a:t>. Tìm số hạng </a:t>
                  </a:r>
                  <a14:m>
                    <m:oMath xmlns:m="http://schemas.openxmlformats.org/officeDocument/2006/math">
                      <m:sSub>
                        <m:sSubPr>
                          <m:ctrlPr>
                            <a:rPr lang="en-US" sz="6000" i="1">
                              <a:latin typeface="Cambria Math" panose="02040503050406030204" pitchFamily="18" charset="0"/>
                              <a:cs typeface="Times New Roman" panose="02020603050405020304" pitchFamily="18" charset="0"/>
                            </a:rPr>
                          </m:ctrlPr>
                        </m:sSubPr>
                        <m:e>
                          <m:r>
                            <a:rPr lang="vi-VN" sz="6000">
                              <a:latin typeface="Cambria Math"/>
                              <a:cs typeface="Times New Roman" panose="02020603050405020304" pitchFamily="18" charset="0"/>
                            </a:rPr>
                            <m:t>𝑢</m:t>
                          </m:r>
                        </m:e>
                        <m:sub>
                          <m:r>
                            <a:rPr lang="vi-VN" sz="6000">
                              <a:latin typeface="Cambria Math"/>
                              <a:cs typeface="Times New Roman" panose="02020603050405020304" pitchFamily="18" charset="0"/>
                            </a:rPr>
                            <m:t>17</m:t>
                          </m:r>
                        </m:sub>
                      </m:sSub>
                    </m:oMath>
                  </a14:m>
                  <a:r>
                    <a:rPr lang="vi-VN" sz="6000" dirty="0" smtClean="0">
                      <a:latin typeface="Times New Roman" panose="02020603050405020304" pitchFamily="18" charset="0"/>
                      <a:cs typeface="Times New Roman" panose="02020603050405020304" pitchFamily="18" charset="0"/>
                    </a:rPr>
                    <a:t>.</a:t>
                  </a:r>
                  <a:endParaRPr lang="en-US" sz="6000"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591186" y="2619398"/>
                  <a:ext cx="18228630" cy="1703459"/>
                </a:xfrm>
                <a:prstGeom prst="rect">
                  <a:avLst/>
                </a:prstGeom>
                <a:blipFill rotWithShape="0">
                  <a:blip r:embed="rId3"/>
                  <a:stretch>
                    <a:fillRect l="-1475" t="-6907" r="-2458" b="-17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494427" y="4127518"/>
            <a:ext cx="23679365" cy="2233008"/>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012071" y="1882292"/>
                    <a:ext cx="2280848"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sSub>
                            <m:sSubPr>
                              <m:ctrlPr>
                                <a:rPr lang="en-US" sz="6000" i="1" smtClean="0">
                                  <a:latin typeface="Cambria Math" panose="02040503050406030204" pitchFamily="18" charset="0"/>
                                </a:rPr>
                              </m:ctrlPr>
                            </m:sSubPr>
                            <m:e>
                              <m:r>
                                <a:rPr lang="vi-VN" sz="6000">
                                  <a:latin typeface="Cambria Math"/>
                                </a:rPr>
                                <m:t>𝑢</m:t>
                              </m:r>
                            </m:e>
                            <m:sub>
                              <m:r>
                                <a:rPr lang="vi-VN" sz="6000">
                                  <a:latin typeface="Cambria Math"/>
                                </a:rPr>
                                <m:t>17</m:t>
                              </m:r>
                            </m:sub>
                          </m:sSub>
                          <m:r>
                            <a:rPr lang="vi-VN" sz="6000">
                              <a:latin typeface="Cambria Math"/>
                            </a:rPr>
                            <m:t>=</m:t>
                          </m:r>
                          <m:r>
                            <a:rPr lang="vi-VN" sz="6000">
                              <a:latin typeface="Cambria Math"/>
                            </a:rPr>
                            <m:t>242</m:t>
                          </m:r>
                          <m:r>
                            <a:rPr lang="en-US" sz="6000" b="0" i="1" smtClean="0">
                              <a:latin typeface="Cambria Math" panose="02040503050406030204" pitchFamily="18" charset="0"/>
                            </a:rPr>
                            <m:t>.</m:t>
                          </m:r>
                        </m:oMath>
                      </m:oMathPara>
                    </a14:m>
                    <a:endParaRPr lang="en-US" sz="60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012071" y="1882292"/>
                    <a:ext cx="2280848" cy="472101"/>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6249780" y="1882289"/>
                    <a:ext cx="2280848" cy="47210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sSub>
                          <m:sSubPr>
                            <m:ctrlPr>
                              <a:rPr lang="en-US" sz="6000" i="1">
                                <a:latin typeface="Cambria Math" panose="02040503050406030204" pitchFamily="18" charset="0"/>
                              </a:rPr>
                            </m:ctrlPr>
                          </m:sSubPr>
                          <m:e>
                            <m:r>
                              <a:rPr lang="vi-VN" sz="6000">
                                <a:latin typeface="Cambria Math"/>
                              </a:rPr>
                              <m:t>𝑢</m:t>
                            </m:r>
                          </m:e>
                          <m:sub>
                            <m:r>
                              <a:rPr lang="vi-VN" sz="6000">
                                <a:latin typeface="Cambria Math"/>
                              </a:rPr>
                              <m:t>17</m:t>
                            </m:r>
                          </m:sub>
                        </m:sSub>
                        <m:r>
                          <a:rPr lang="vi-VN" sz="6000">
                            <a:latin typeface="Cambria Math"/>
                          </a:rPr>
                          <m:t>=</m:t>
                        </m:r>
                        <m:r>
                          <a:rPr lang="vi-VN" sz="6000">
                            <a:latin typeface="Cambria Math"/>
                          </a:rPr>
                          <m:t>235</m:t>
                        </m:r>
                      </m:oMath>
                    </a14:m>
                    <a:r>
                      <a:rPr lang="vi-VN" sz="6000" dirty="0" smtClean="0"/>
                      <a:t>.</a:t>
                    </a:r>
                    <a:r>
                      <a:rPr lang="pt-BR" sz="6000" dirty="0">
                        <a:latin typeface="Times New Roman" panose="02020603050405020304" pitchFamily="18" charset="0"/>
                        <a:cs typeface="Times New Roman" panose="02020603050405020304" pitchFamily="18" charset="0"/>
                      </a:rPr>
                      <a:t>	</a:t>
                    </a:r>
                    <a:endParaRPr lang="en-US" sz="6000" dirty="0">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249780" y="1882289"/>
                    <a:ext cx="2280848" cy="472101"/>
                  </a:xfrm>
                  <a:prstGeom prst="rect">
                    <a:avLst/>
                  </a:prstGeom>
                  <a:blipFill rotWithShape="0">
                    <a:blip r:embed="rId5"/>
                    <a:stretch>
                      <a:fillRect t="-19277" b="-39759"/>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078058" y="1748231"/>
                    <a:ext cx="2280848"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sSub>
                            <m:sSubPr>
                              <m:ctrlPr>
                                <a:rPr lang="en-US" sz="6000" i="1">
                                  <a:latin typeface="Cambria Math" panose="02040503050406030204" pitchFamily="18" charset="0"/>
                                </a:rPr>
                              </m:ctrlPr>
                            </m:sSubPr>
                            <m:e>
                              <m:r>
                                <a:rPr lang="en-US" sz="6000">
                                  <a:latin typeface="Cambria Math" panose="02040503050406030204" pitchFamily="18" charset="0"/>
                                </a:rPr>
                                <m:t>  </m:t>
                              </m:r>
                              <m:r>
                                <a:rPr lang="vi-VN" sz="6000">
                                  <a:latin typeface="Cambria Math"/>
                                </a:rPr>
                                <m:t>𝑢</m:t>
                              </m:r>
                            </m:e>
                            <m:sub>
                              <m:r>
                                <a:rPr lang="vi-VN" sz="6000">
                                  <a:latin typeface="Cambria Math"/>
                                </a:rPr>
                                <m:t>17</m:t>
                              </m:r>
                            </m:sub>
                          </m:sSub>
                          <m:r>
                            <a:rPr lang="vi-VN" sz="6000">
                              <a:latin typeface="Cambria Math"/>
                            </a:rPr>
                            <m:t>=</m:t>
                          </m:r>
                          <m:r>
                            <a:rPr lang="vi-VN" sz="6000">
                              <a:latin typeface="Cambria Math"/>
                            </a:rPr>
                            <m:t>11</m:t>
                          </m:r>
                          <m:r>
                            <m:rPr>
                              <m:nor/>
                            </m:rPr>
                            <a:rPr lang="vi-VN" sz="6000" dirty="0"/>
                            <m:t>.</m:t>
                          </m:r>
                        </m:oMath>
                      </m:oMathPara>
                    </a14:m>
                    <a:endParaRPr lang="en-US" sz="6000" dirty="0">
                      <a:latin typeface="Times New Roman" panose="02020603050405020304" pitchFamily="18" charset="0"/>
                      <a:cs typeface="Times New Roman" panose="020206030504050203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078058" y="1748231"/>
                    <a:ext cx="2280848" cy="472101"/>
                  </a:xfrm>
                  <a:prstGeom prst="rect">
                    <a:avLst/>
                  </a:prstGeom>
                  <a:blipFill rotWithShape="0">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123623" y="1761297"/>
                    <a:ext cx="2493487" cy="47210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sSub>
                            <m:sSubPr>
                              <m:ctrlPr>
                                <a:rPr lang="en-US" sz="6000" i="1">
                                  <a:latin typeface="Cambria Math" panose="02040503050406030204" pitchFamily="18" charset="0"/>
                                </a:rPr>
                              </m:ctrlPr>
                            </m:sSubPr>
                            <m:e>
                              <m:r>
                                <a:rPr lang="vi-VN" sz="6000">
                                  <a:latin typeface="Cambria Math"/>
                                </a:rPr>
                                <m:t>𝑢</m:t>
                              </m:r>
                            </m:e>
                            <m:sub>
                              <m:r>
                                <a:rPr lang="vi-VN" sz="6000">
                                  <a:latin typeface="Cambria Math"/>
                                </a:rPr>
                                <m:t>17</m:t>
                              </m:r>
                            </m:sub>
                          </m:sSub>
                          <m:r>
                            <a:rPr lang="vi-VN" sz="6000">
                              <a:latin typeface="Cambria Math"/>
                            </a:rPr>
                            <m:t>=</m:t>
                          </m:r>
                          <m:r>
                            <a:rPr lang="vi-VN" sz="6000">
                              <a:latin typeface="Cambria Math"/>
                            </a:rPr>
                            <m:t>4</m:t>
                          </m:r>
                          <m:r>
                            <m:rPr>
                              <m:nor/>
                            </m:rPr>
                            <a:rPr lang="vi-VN" sz="6000" dirty="0"/>
                            <m:t>.</m:t>
                          </m:r>
                        </m:oMath>
                      </m:oMathPara>
                    </a14:m>
                    <a:endParaRPr lang="en-US" sz="6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123623" y="1761297"/>
                    <a:ext cx="2493487" cy="472100"/>
                  </a:xfrm>
                  <a:prstGeom prst="rect">
                    <a:avLst/>
                  </a:prstGeom>
                  <a:blipFill rotWithShape="0">
                    <a:blip r:embed="rId7"/>
                    <a:stretch>
                      <a:fillRect/>
                    </a:stretch>
                  </a:blipFill>
                </p:spPr>
                <p:txBody>
                  <a:bodyPr/>
                  <a:lstStyle/>
                  <a:p>
                    <a:r>
                      <a:rPr lang="en-US">
                        <a:noFill/>
                      </a:rPr>
                      <a:t> </a:t>
                    </a:r>
                  </a:p>
                </p:txBody>
              </p:sp>
            </mc:Fallback>
          </mc:AlternateContent>
        </p:grpSp>
      </p:grpSp>
      <p:sp>
        <p:nvSpPr>
          <p:cNvPr id="97" name="Action Button: Forward or Next 96">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50" name="Oval 49">
            <a:extLst>
              <a:ext uri="{FF2B5EF4-FFF2-40B4-BE49-F238E27FC236}">
                <a16:creationId xmlns:a16="http://schemas.microsoft.com/office/drawing/2014/main" xmlns="" id="{14E4121E-5E64-4E3D-830F-6D502EA4FAA1}"/>
              </a:ext>
            </a:extLst>
          </p:cNvPr>
          <p:cNvSpPr/>
          <p:nvPr/>
        </p:nvSpPr>
        <p:spPr>
          <a:xfrm>
            <a:off x="12193587" y="4648200"/>
            <a:ext cx="1092375" cy="107625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9" name="TextBox 48"/>
              <p:cNvSpPr txBox="1"/>
              <p:nvPr/>
            </p:nvSpPr>
            <p:spPr>
              <a:xfrm>
                <a:off x="5783349" y="7334667"/>
                <a:ext cx="8525528" cy="1569660"/>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4800" b="1" dirty="0" err="1"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i="1">
                            <a:latin typeface="Cambria Math"/>
                          </a:rPr>
                          <m:t>𝑛</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d>
                      <m:dPr>
                        <m:ctrlPr>
                          <a:rPr lang="en-US" sz="4800" i="1">
                            <a:latin typeface="Cambria Math" panose="02040503050406030204" pitchFamily="18" charset="0"/>
                          </a:rPr>
                        </m:ctrlPr>
                      </m:dPr>
                      <m:e>
                        <m:r>
                          <a:rPr lang="en-US" sz="4800" i="1">
                            <a:latin typeface="Cambria Math"/>
                          </a:rPr>
                          <m:t>𝑛</m:t>
                        </m:r>
                        <m:r>
                          <a:rPr lang="en-US" sz="4800" i="1">
                            <a:latin typeface="Cambria Math"/>
                          </a:rPr>
                          <m:t>−</m:t>
                        </m:r>
                        <m:r>
                          <a:rPr lang="en-US" sz="4800" i="1">
                            <a:latin typeface="Cambria Math"/>
                          </a:rPr>
                          <m:t>1</m:t>
                        </m:r>
                      </m:e>
                    </m:d>
                    <m:r>
                      <a:rPr lang="en-US" sz="4800" i="1">
                        <a:latin typeface="Cambria Math"/>
                      </a:rPr>
                      <m:t>.</m:t>
                    </m:r>
                    <m:r>
                      <a:rPr lang="en-US" sz="4800" i="1">
                        <a:latin typeface="Cambria Math"/>
                      </a:rPr>
                      <m:t>𝑑</m:t>
                    </m:r>
                  </m:oMath>
                </a14:m>
                <a:endParaRPr lang="en-US" sz="4800" dirty="0">
                  <a:latin typeface="Times New Roman" panose="02020603050405020304" pitchFamily="18" charset="0"/>
                </a:endParaRPr>
              </a:p>
              <a:p>
                <a:pPr>
                  <a:defRPr/>
                </a:pPr>
                <a:endParaRPr lang="en-US" sz="4800" b="1" dirty="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783349" y="7334667"/>
                <a:ext cx="8525528" cy="1569660"/>
              </a:xfrm>
              <a:prstGeom prst="rect">
                <a:avLst/>
              </a:prstGeom>
              <a:blipFill rotWithShape="0">
                <a:blip r:embed="rId8"/>
                <a:stretch>
                  <a:fillRect l="-1288" t="-8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5700152" y="10822957"/>
                <a:ext cx="10679603" cy="830997"/>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4800" i="1" smtClean="0">
                              <a:latin typeface="Cambria Math" panose="02040503050406030204" pitchFamily="18" charset="0"/>
                            </a:rPr>
                          </m:ctrlPr>
                        </m:sSubPr>
                        <m:e>
                          <m:r>
                            <a:rPr lang="en-US" sz="4800">
                              <a:latin typeface="Cambria Math" panose="02040503050406030204" pitchFamily="18" charset="0"/>
                            </a:rPr>
                            <m:t>⇒</m:t>
                          </m:r>
                          <m:r>
                            <a:rPr lang="en-US" sz="4800" i="1">
                              <a:latin typeface="Cambria Math"/>
                            </a:rPr>
                            <m:t>𝑢</m:t>
                          </m:r>
                        </m:e>
                        <m:sub>
                          <m:r>
                            <a:rPr lang="en-US" sz="4800" b="0" i="1" smtClean="0">
                              <a:latin typeface="Cambria Math" panose="02040503050406030204" pitchFamily="18" charset="0"/>
                            </a:rPr>
                            <m:t>17</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16</m:t>
                      </m:r>
                      <m:r>
                        <a:rPr lang="en-US" sz="4800" i="1">
                          <a:latin typeface="Cambria Math"/>
                        </a:rPr>
                        <m:t>𝑑</m:t>
                      </m:r>
                      <m:r>
                        <a:rPr lang="en-US" sz="4800" b="0" i="1" smtClean="0">
                          <a:latin typeface="Cambria Math" panose="02040503050406030204" pitchFamily="18" charset="0"/>
                        </a:rPr>
                        <m:t>=</m:t>
                      </m:r>
                      <m:r>
                        <a:rPr lang="en-US" sz="4800" b="0" i="1" smtClean="0">
                          <a:latin typeface="Cambria Math" panose="02040503050406030204" pitchFamily="18" charset="0"/>
                        </a:rPr>
                        <m:t>11</m:t>
                      </m:r>
                      <m:r>
                        <a:rPr lang="en-US" sz="4800" i="1">
                          <a:latin typeface="Cambria Math" panose="02040503050406030204" pitchFamily="18" charset="0"/>
                        </a:rPr>
                        <m:t> </m:t>
                      </m:r>
                    </m:oMath>
                  </m:oMathPara>
                </a14:m>
                <a:endParaRPr lang="en-US" sz="4800" b="1" dirty="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5700152" y="10822957"/>
                <a:ext cx="10679603" cy="830997"/>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7347111" y="8373345"/>
                <a:ext cx="10311678" cy="830997"/>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b="0" i="1" smtClean="0">
                            <a:latin typeface="Cambria Math" panose="02040503050406030204" pitchFamily="18" charset="0"/>
                          </a:rPr>
                          <m:t>3</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2</m:t>
                    </m:r>
                    <m:r>
                      <a:rPr lang="en-US" sz="4800" i="1">
                        <a:latin typeface="Cambria Math"/>
                      </a:rPr>
                      <m:t>𝑑</m:t>
                    </m:r>
                    <m:r>
                      <a:rPr lang="en-US" sz="4800" b="0" i="1" smtClean="0">
                        <a:latin typeface="Cambria Math" panose="02040503050406030204" pitchFamily="18" charset="0"/>
                      </a:rPr>
                      <m:t> ;</m:t>
                    </m:r>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b="0" i="1" smtClean="0">
                            <a:latin typeface="Cambria Math" panose="02040503050406030204" pitchFamily="18" charset="0"/>
                          </a:rPr>
                          <m:t>15</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14</m:t>
                    </m:r>
                    <m:r>
                      <a:rPr lang="en-US" sz="4800" i="1">
                        <a:latin typeface="Cambria Math"/>
                      </a:rPr>
                      <m:t>𝑑</m:t>
                    </m:r>
                  </m:oMath>
                </a14:m>
                <a:endParaRPr lang="en-US" sz="4800" dirty="0">
                  <a:latin typeface="Times New Roman" panose="02020603050405020304" pitchFamily="18" charset="0"/>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7347111" y="8373345"/>
                <a:ext cx="10311678" cy="830997"/>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7583935" y="9670101"/>
                <a:ext cx="10311678" cy="830997"/>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a:rPr>
                          <m:t>𝑢</m:t>
                        </m:r>
                      </m:e>
                      <m:sub>
                        <m:r>
                          <a:rPr lang="en-US" sz="4800" b="0" i="1" smtClean="0">
                            <a:latin typeface="Cambria Math" panose="02040503050406030204" pitchFamily="18" charset="0"/>
                          </a:rPr>
                          <m:t>3</m:t>
                        </m:r>
                      </m:sub>
                    </m:sSub>
                    <m:r>
                      <a:rPr lang="en-US" sz="4800" b="0" i="1" smtClean="0">
                        <a:latin typeface="Cambria Math" panose="02040503050406030204" pitchFamily="18" charset="0"/>
                      </a:rPr>
                      <m:t>−</m:t>
                    </m:r>
                    <m:sSub>
                      <m:sSubPr>
                        <m:ctrlPr>
                          <a:rPr lang="en-US" sz="4800" i="1" smtClean="0">
                            <a:latin typeface="Cambria Math" panose="02040503050406030204" pitchFamily="18" charset="0"/>
                          </a:rPr>
                        </m:ctrlPr>
                      </m:sSubPr>
                      <m:e>
                        <m:r>
                          <a:rPr lang="en-US" sz="4800" i="1">
                            <a:latin typeface="Cambria Math"/>
                          </a:rPr>
                          <m:t>𝑢</m:t>
                        </m:r>
                      </m:e>
                      <m:sub>
                        <m:r>
                          <a:rPr lang="en-US" sz="4800" b="0" i="1" smtClean="0">
                            <a:latin typeface="Cambria Math" panose="02040503050406030204" pitchFamily="18" charset="0"/>
                          </a:rPr>
                          <m:t>15</m:t>
                        </m:r>
                      </m:sub>
                    </m:sSub>
                    <m:r>
                      <a:rPr lang="en-US" sz="4800" b="0" i="1" smtClean="0">
                        <a:latin typeface="Cambria Math" panose="02040503050406030204" pitchFamily="18" charset="0"/>
                      </a:rPr>
                      <m:t>=−</m:t>
                    </m:r>
                    <m:r>
                      <a:rPr lang="en-US" sz="4800" b="0" i="1" smtClean="0">
                        <a:latin typeface="Cambria Math" panose="02040503050406030204" pitchFamily="18" charset="0"/>
                      </a:rPr>
                      <m:t>12</m:t>
                    </m:r>
                    <m:r>
                      <a:rPr lang="en-US" sz="4800" i="1">
                        <a:latin typeface="Cambria Math"/>
                      </a:rPr>
                      <m:t>𝑑</m:t>
                    </m:r>
                    <m:r>
                      <a:rPr lang="en-US" sz="4800" b="0" i="1" smtClean="0">
                        <a:latin typeface="Cambria Math" panose="02040503050406030204" pitchFamily="18" charset="0"/>
                      </a:rPr>
                      <m:t>=</m:t>
                    </m:r>
                    <m:r>
                      <a:rPr lang="en-US" sz="4800" b="0" i="1" smtClean="0">
                        <a:latin typeface="Cambria Math" panose="02040503050406030204" pitchFamily="18" charset="0"/>
                      </a:rPr>
                      <m:t>84</m:t>
                    </m:r>
                    <m:r>
                      <a:rPr lang="en-US" sz="4800">
                        <a:latin typeface="Cambria Math" panose="02040503050406030204" pitchFamily="18" charset="0"/>
                      </a:rPr>
                      <m:t>⇒</m:t>
                    </m:r>
                    <m:r>
                      <m:rPr>
                        <m:sty m:val="p"/>
                      </m:rPr>
                      <a:rPr lang="en-US" sz="4800" b="0" i="0" smtClean="0">
                        <a:latin typeface="Cambria Math" panose="02040503050406030204" pitchFamily="18" charset="0"/>
                      </a:rPr>
                      <m:t>d</m:t>
                    </m:r>
                    <m:r>
                      <a:rPr lang="en-US" sz="4800" b="0" i="0" smtClean="0">
                        <a:latin typeface="Cambria Math" panose="02040503050406030204" pitchFamily="18" charset="0"/>
                      </a:rPr>
                      <m:t>=−</m:t>
                    </m:r>
                    <m:r>
                      <a:rPr lang="en-US" sz="4800" b="0" i="0" smtClean="0">
                        <a:latin typeface="Cambria Math" panose="02040503050406030204" pitchFamily="18" charset="0"/>
                      </a:rPr>
                      <m:t>7</m:t>
                    </m:r>
                  </m:oMath>
                </a14:m>
                <a:endParaRPr lang="en-US" sz="4800" dirty="0">
                  <a:latin typeface="Times New Roman" panose="02020603050405020304" pitchFamily="18"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7583935" y="9670101"/>
                <a:ext cx="10311678" cy="830997"/>
              </a:xfrm>
              <a:prstGeom prst="rect">
                <a:avLst/>
              </a:prstGeom>
              <a:blipFill rotWithShape="0">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2061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down)">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down)">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wipe(left)">
                                      <p:cBhvr>
                                        <p:cTn id="4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P spid="49" grpId="0"/>
      <p:bldP spid="63" grpId="0"/>
      <p:bldP spid="64" grpId="0"/>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9" name="Group 88"/>
          <p:cNvGrpSpPr/>
          <p:nvPr/>
        </p:nvGrpSpPr>
        <p:grpSpPr>
          <a:xfrm>
            <a:off x="399388" y="5206683"/>
            <a:ext cx="23672882" cy="8441808"/>
            <a:chOff x="184495" y="3636270"/>
            <a:chExt cx="11834900" cy="4481563"/>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6" name="Group 5"/>
            <p:cNvGrpSpPr/>
            <p:nvPr/>
          </p:nvGrpSpPr>
          <p:grpSpPr>
            <a:xfrm>
              <a:off x="203200" y="3636270"/>
              <a:ext cx="2342698" cy="520984"/>
              <a:chOff x="1275608" y="6239450"/>
              <a:chExt cx="4592537" cy="946604"/>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260607" y="419745"/>
            <a:ext cx="23818146" cy="2688296"/>
            <a:chOff x="534987" y="1869705"/>
            <a:chExt cx="2334305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4599" y="1653394"/>
                  <a:ext cx="2097638"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vi-VN" sz="6000" dirty="0">
                      <a:solidFill>
                        <a:schemeClr val="bg1"/>
                      </a:solidFill>
                      <a:latin typeface="Tahoma" pitchFamily="34" charset="0"/>
                      <a:cs typeface="Tahoma" pitchFamily="34" charset="0"/>
                    </a:rPr>
                    <a:t>3</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89867" y="2252674"/>
                  <a:ext cx="19888178" cy="1703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r>
                    <a:rPr lang="vi-VN" sz="6000" dirty="0">
                      <a:latin typeface="Times New Roman" panose="02020603050405020304" pitchFamily="18" charset="0"/>
                      <a:ea typeface="Times New Roman" panose="02020603050405020304" pitchFamily="18" charset="0"/>
                    </a:rPr>
                    <a:t>Cho cấp số cộng </a:t>
                  </a:r>
                  <a14:m>
                    <m:oMath xmlns:m="http://schemas.openxmlformats.org/officeDocument/2006/math">
                      <m:d>
                        <m:dPr>
                          <m:ctrlPr>
                            <a:rPr lang="en-US" sz="6000" i="1">
                              <a:latin typeface="Cambria Math" panose="02040503050406030204" pitchFamily="18" charset="0"/>
                              <a:ea typeface="Times New Roman" panose="02020603050405020304" pitchFamily="18" charset="0"/>
                            </a:rPr>
                          </m:ctrlPr>
                        </m:dPr>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sub>
                          </m:sSub>
                        </m:e>
                      </m:d>
                    </m:oMath>
                  </a14:m>
                  <a:r>
                    <a:rPr lang="vi-VN" sz="6000" dirty="0">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1</m:t>
                          </m:r>
                        </m:sub>
                      </m:sSub>
                      <m:r>
                        <a:rPr lang="vi-VN" sz="6000">
                          <a:latin typeface="Cambria Math"/>
                          <a:ea typeface="Times New Roman" panose="02020603050405020304" pitchFamily="18" charset="0"/>
                        </a:rPr>
                        <m:t>=−0,1;</m:t>
                      </m:r>
                      <m:r>
                        <a:rPr lang="vi-VN" sz="6000">
                          <a:latin typeface="Cambria Math"/>
                          <a:ea typeface="Times New Roman" panose="02020603050405020304" pitchFamily="18" charset="0"/>
                        </a:rPr>
                        <m:t>𝑑</m:t>
                      </m:r>
                      <m:r>
                        <a:rPr lang="vi-VN" sz="6000">
                          <a:latin typeface="Cambria Math"/>
                          <a:ea typeface="Times New Roman" panose="02020603050405020304" pitchFamily="18" charset="0"/>
                        </a:rPr>
                        <m:t>=0,1</m:t>
                      </m:r>
                    </m:oMath>
                  </a14:m>
                  <a:r>
                    <a:rPr lang="vi-VN" sz="6000" dirty="0">
                      <a:latin typeface="Times New Roman" panose="02020603050405020304" pitchFamily="18" charset="0"/>
                      <a:ea typeface="Times New Roman" panose="02020603050405020304" pitchFamily="18" charset="0"/>
                    </a:rPr>
                    <a:t>. Số hạng thứ 7 của cấp số cộng này là: </a:t>
                  </a:r>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89867" y="2252674"/>
                  <a:ext cx="19888178" cy="1703456"/>
                </a:xfrm>
                <a:prstGeom prst="rect">
                  <a:avLst/>
                </a:prstGeom>
                <a:blipFill rotWithShape="0">
                  <a:blip r:embed="rId3"/>
                  <a:stretch>
                    <a:fillRect l="-1352" t="-6907" r="-1382" b="-171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399388" y="3216522"/>
            <a:ext cx="23679365" cy="1828810"/>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nor/>
                            </m:rPr>
                            <a:rPr lang="vi-VN" sz="6000" i="0">
                              <a:latin typeface="Cambria Math"/>
                            </a:rPr>
                            <m:t>1,6</m:t>
                          </m:r>
                          <m:r>
                            <m:rPr>
                              <m:nor/>
                            </m:rPr>
                            <a:rPr lang="vi-VN" sz="6000" dirty="0"/>
                            <m:t>.</m:t>
                          </m:r>
                        </m:oMath>
                      </m:oMathPara>
                    </a14:m>
                    <a:endParaRPr lang="en-US" sz="6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472101"/>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a:latin typeface="Cambria Math"/>
                            </a:rPr>
                            <m:t>6</m:t>
                          </m:r>
                          <m:r>
                            <m:rPr>
                              <m:nor/>
                            </m:rPr>
                            <a:rPr lang="vi-VN" sz="6000" dirty="0"/>
                            <m:t>.</m:t>
                          </m:r>
                        </m:oMath>
                      </m:oMathPara>
                    </a14:m>
                    <a:endParaRPr lang="en-US" sz="6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472101"/>
                  </a:xfrm>
                  <a:prstGeom prst="rect">
                    <a:avLst/>
                  </a:prstGeom>
                  <a:blipFill rotWithShape="0">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47210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a:latin typeface="Cambria Math"/>
                            </a:rPr>
                            <m:t>0,5</m:t>
                          </m:r>
                          <m:r>
                            <m:rPr>
                              <m:nor/>
                            </m:rPr>
                            <a:rPr lang="vi-VN" sz="6000" dirty="0"/>
                            <m:t>.</m:t>
                          </m:r>
                        </m:oMath>
                      </m:oMathPara>
                    </a14:m>
                    <a:endParaRPr lang="en-US" sz="6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472100"/>
                  </a:xfrm>
                  <a:prstGeom prst="rect">
                    <a:avLst/>
                  </a:prstGeom>
                  <a:blipFill rotWithShape="0">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a:latin typeface="Cambria Math"/>
                            </a:rPr>
                            <m:t>0,6</m:t>
                          </m:r>
                          <m:r>
                            <m:rPr>
                              <m:nor/>
                            </m:rPr>
                            <a:rPr lang="vi-VN" sz="6000" dirty="0"/>
                            <m:t>.</m:t>
                          </m:r>
                        </m:oMath>
                      </m:oMathPara>
                    </a14:m>
                    <a:endParaRPr lang="en-US" sz="6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472101"/>
                  </a:xfrm>
                  <a:prstGeom prst="rect">
                    <a:avLst/>
                  </a:prstGeom>
                  <a:blipFill rotWithShape="0">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64" name="Oval 63">
            <a:extLst>
              <a:ext uri="{FF2B5EF4-FFF2-40B4-BE49-F238E27FC236}">
                <a16:creationId xmlns:a16="http://schemas.microsoft.com/office/drawing/2014/main" xmlns="" id="{78901251-A012-4798-8FF5-A48A2302F0D4}"/>
              </a:ext>
            </a:extLst>
          </p:cNvPr>
          <p:cNvSpPr/>
          <p:nvPr/>
        </p:nvSpPr>
        <p:spPr>
          <a:xfrm>
            <a:off x="12080757" y="3761254"/>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mc:AlternateContent xmlns:mc="http://schemas.openxmlformats.org/markup-compatibility/2006" xmlns:a14="http://schemas.microsoft.com/office/drawing/2010/main">
        <mc:Choice Requires="a14">
          <p:sp>
            <p:nvSpPr>
              <p:cNvPr id="49" name="TextBox 48"/>
              <p:cNvSpPr txBox="1"/>
              <p:nvPr/>
            </p:nvSpPr>
            <p:spPr>
              <a:xfrm>
                <a:off x="5564187" y="6781800"/>
                <a:ext cx="8525528" cy="830997"/>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4800" b="1" dirty="0" err="1"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i="1">
                            <a:latin typeface="Cambria Math"/>
                          </a:rPr>
                          <m:t>𝑛</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d>
                      <m:dPr>
                        <m:ctrlPr>
                          <a:rPr lang="en-US" sz="4800" i="1">
                            <a:latin typeface="Cambria Math" panose="02040503050406030204" pitchFamily="18" charset="0"/>
                          </a:rPr>
                        </m:ctrlPr>
                      </m:dPr>
                      <m:e>
                        <m:r>
                          <a:rPr lang="en-US" sz="4800" i="1">
                            <a:latin typeface="Cambria Math"/>
                          </a:rPr>
                          <m:t>𝑛</m:t>
                        </m:r>
                        <m:r>
                          <a:rPr lang="en-US" sz="4800" i="1">
                            <a:latin typeface="Cambria Math"/>
                          </a:rPr>
                          <m:t>−1</m:t>
                        </m:r>
                      </m:e>
                    </m:d>
                    <m:r>
                      <a:rPr lang="en-US" sz="4800" i="1">
                        <a:latin typeface="Cambria Math"/>
                      </a:rPr>
                      <m:t>.</m:t>
                    </m:r>
                    <m:r>
                      <a:rPr lang="en-US" sz="4800" i="1">
                        <a:latin typeface="Cambria Math"/>
                      </a:rPr>
                      <m:t>𝑑</m:t>
                    </m:r>
                  </m:oMath>
                </a14:m>
                <a:endParaRPr lang="en-US" sz="4800" dirty="0">
                  <a:latin typeface="Times New Roman" panose="02020603050405020304" pitchFamily="18"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564187" y="6781800"/>
                <a:ext cx="8525528" cy="830997"/>
              </a:xfrm>
              <a:prstGeom prst="rect">
                <a:avLst/>
              </a:prstGeom>
              <a:blipFill rotWithShape="0">
                <a:blip r:embed="rId8"/>
                <a:stretch>
                  <a:fillRect l="-1288" t="-17647" b="-4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983439" y="8239804"/>
                <a:ext cx="6304589" cy="830997"/>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b="0" i="1" smtClean="0">
                            <a:latin typeface="Cambria Math" panose="02040503050406030204" pitchFamily="18" charset="0"/>
                          </a:rPr>
                          <m:t>7</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6</m:t>
                    </m:r>
                    <m:r>
                      <a:rPr lang="en-US" sz="4800" i="1">
                        <a:latin typeface="Cambria Math"/>
                      </a:rPr>
                      <m:t>𝑑</m:t>
                    </m:r>
                    <m:r>
                      <a:rPr lang="en-US" sz="4800" b="0" i="1" smtClean="0">
                        <a:latin typeface="Cambria Math" panose="02040503050406030204" pitchFamily="18" charset="0"/>
                      </a:rPr>
                      <m:t>=0.5</m:t>
                    </m:r>
                  </m:oMath>
                </a14:m>
                <a:endParaRPr lang="en-US" sz="4800" dirty="0">
                  <a:latin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983439" y="8239804"/>
                <a:ext cx="6304589" cy="830997"/>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76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478234" y="8898933"/>
            <a:ext cx="23672882" cy="4696811"/>
            <a:chOff x="184495" y="3636275"/>
            <a:chExt cx="11834900" cy="1989387"/>
          </a:xfrm>
        </p:grpSpPr>
        <p:sp>
          <p:nvSpPr>
            <p:cNvPr id="5" name="Rounded Rectangle 4"/>
            <p:cNvSpPr/>
            <p:nvPr/>
          </p:nvSpPr>
          <p:spPr>
            <a:xfrm>
              <a:off x="184495" y="3865218"/>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36275"/>
              <a:ext cx="2342698" cy="507832"/>
              <a:chOff x="1275608" y="6239450"/>
              <a:chExt cx="4592537" cy="92270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294152" y="238104"/>
            <a:ext cx="23815894" cy="2809897"/>
            <a:chOff x="534987" y="1869705"/>
            <a:chExt cx="23340848" cy="2356356"/>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4600" y="1653394"/>
                  <a:ext cx="2097638"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4</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008265" y="2177234"/>
                  <a:ext cx="19835649" cy="1858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r>
                    <a:rPr lang="vi-VN" sz="6600" dirty="0">
                      <a:latin typeface="Times New Roman" panose="02020603050405020304" pitchFamily="18" charset="0"/>
                      <a:ea typeface="Times New Roman" panose="02020603050405020304" pitchFamily="18" charset="0"/>
                    </a:rPr>
                    <a:t>Cho cấp số cộng </a:t>
                  </a:r>
                  <a14:m>
                    <m:oMath xmlns:m="http://schemas.openxmlformats.org/officeDocument/2006/math">
                      <m:d>
                        <m:dPr>
                          <m:ctrlPr>
                            <a:rPr lang="en-US" sz="6600" i="1">
                              <a:latin typeface="Cambria Math" panose="02040503050406030204" pitchFamily="18" charset="0"/>
                              <a:ea typeface="Times New Roman" panose="02020603050405020304" pitchFamily="18" charset="0"/>
                            </a:rPr>
                          </m:ctrlPr>
                        </m:dPr>
                        <m:e>
                          <m:sSub>
                            <m:sSubPr>
                              <m:ctrlPr>
                                <a:rPr lang="en-US" sz="6600" i="1">
                                  <a:latin typeface="Cambria Math" panose="02040503050406030204" pitchFamily="18" charset="0"/>
                                  <a:ea typeface="Times New Roman" panose="02020603050405020304" pitchFamily="18" charset="0"/>
                                </a:rPr>
                              </m:ctrlPr>
                            </m:sSubPr>
                            <m:e>
                              <m:r>
                                <a:rPr lang="vi-VN" sz="6600">
                                  <a:latin typeface="Cambria Math"/>
                                  <a:ea typeface="Times New Roman" panose="02020603050405020304" pitchFamily="18" charset="0"/>
                                </a:rPr>
                                <m:t>𝑢</m:t>
                              </m:r>
                            </m:e>
                            <m:sub>
                              <m:r>
                                <a:rPr lang="vi-VN" sz="6600">
                                  <a:latin typeface="Cambria Math"/>
                                  <a:ea typeface="Times New Roman" panose="02020603050405020304" pitchFamily="18" charset="0"/>
                                </a:rPr>
                                <m:t>𝑛</m:t>
                              </m:r>
                            </m:sub>
                          </m:sSub>
                        </m:e>
                      </m:d>
                    </m:oMath>
                  </a14:m>
                  <a:r>
                    <a:rPr lang="vi-VN" sz="6600" dirty="0">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6600" i="1">
                              <a:latin typeface="Cambria Math" panose="02040503050406030204" pitchFamily="18" charset="0"/>
                              <a:ea typeface="Times New Roman" panose="02020603050405020304" pitchFamily="18" charset="0"/>
                            </a:rPr>
                          </m:ctrlPr>
                        </m:sSubPr>
                        <m:e>
                          <m:r>
                            <a:rPr lang="vi-VN" sz="6600">
                              <a:latin typeface="Cambria Math"/>
                              <a:ea typeface="Times New Roman" panose="02020603050405020304" pitchFamily="18" charset="0"/>
                            </a:rPr>
                            <m:t>𝑢</m:t>
                          </m:r>
                        </m:e>
                        <m:sub>
                          <m:r>
                            <a:rPr lang="vi-VN" sz="6600">
                              <a:latin typeface="Cambria Math"/>
                              <a:ea typeface="Times New Roman" panose="02020603050405020304" pitchFamily="18" charset="0"/>
                            </a:rPr>
                            <m:t>1</m:t>
                          </m:r>
                        </m:sub>
                      </m:sSub>
                      <m:r>
                        <a:rPr lang="vi-VN" sz="6600">
                          <a:latin typeface="Cambria Math"/>
                          <a:ea typeface="Times New Roman" panose="02020603050405020304" pitchFamily="18" charset="0"/>
                        </a:rPr>
                        <m:t>=−0,1;</m:t>
                      </m:r>
                      <m:r>
                        <a:rPr lang="vi-VN" sz="6600">
                          <a:latin typeface="Cambria Math"/>
                          <a:ea typeface="Times New Roman" panose="02020603050405020304" pitchFamily="18" charset="0"/>
                        </a:rPr>
                        <m:t>𝑑</m:t>
                      </m:r>
                      <m:r>
                        <a:rPr lang="vi-VN" sz="6600">
                          <a:latin typeface="Cambria Math"/>
                          <a:ea typeface="Times New Roman" panose="02020603050405020304" pitchFamily="18" charset="0"/>
                        </a:rPr>
                        <m:t>=1</m:t>
                      </m:r>
                    </m:oMath>
                  </a14:m>
                  <a:r>
                    <a:rPr lang="vi-VN" sz="6600" dirty="0">
                      <a:latin typeface="Times New Roman" panose="02020603050405020304" pitchFamily="18" charset="0"/>
                      <a:ea typeface="Times New Roman" panose="02020603050405020304" pitchFamily="18" charset="0"/>
                    </a:rPr>
                    <a:t>. Khẳng định nào sau đây là đúng? </a:t>
                  </a:r>
                  <a:endParaRPr lang="en-US" sz="66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08265" y="2177234"/>
                  <a:ext cx="19835649" cy="1858320"/>
                </a:xfrm>
                <a:prstGeom prst="rect">
                  <a:avLst/>
                </a:prstGeom>
                <a:blipFill rotWithShape="0">
                  <a:blip r:embed="rId2"/>
                  <a:stretch>
                    <a:fillRect l="-1627" t="-7418" r="-1596" b="-181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grpSp>
        <p:nvGrpSpPr>
          <p:cNvPr id="2" name="Group 1">
            <a:extLst>
              <a:ext uri="{FF2B5EF4-FFF2-40B4-BE49-F238E27FC236}">
                <a16:creationId xmlns:a16="http://schemas.microsoft.com/office/drawing/2014/main" xmlns="" id="{4D0AB9FB-A402-43C6-830F-BAC47ED452D0}"/>
              </a:ext>
            </a:extLst>
          </p:cNvPr>
          <p:cNvGrpSpPr/>
          <p:nvPr/>
        </p:nvGrpSpPr>
        <p:grpSpPr>
          <a:xfrm>
            <a:off x="866721" y="3506298"/>
            <a:ext cx="15365465" cy="1234536"/>
            <a:chOff x="1458731" y="6334162"/>
            <a:chExt cx="14230624"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0839FD11-1E39-4EBB-A7FB-DEB39691C378}"/>
                    </a:ext>
                  </a:extLst>
                </p:cNvPr>
                <p:cNvSpPr/>
                <p:nvPr/>
              </p:nvSpPr>
              <p:spPr>
                <a:xfrm>
                  <a:off x="2140383" y="6334162"/>
                  <a:ext cx="13548972"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nor/>
                        </m:rPr>
                        <a:rPr lang="vi-VN" sz="6000" dirty="0">
                          <a:latin typeface="Times New Roman" panose="02020603050405020304" pitchFamily="18" charset="0"/>
                          <a:ea typeface="Times New Roman" panose="02020603050405020304" pitchFamily="18" charset="0"/>
                        </a:rPr>
                        <m:t>S</m:t>
                      </m:r>
                      <m:r>
                        <m:rPr>
                          <m:nor/>
                        </m:rPr>
                        <a:rPr lang="vi-VN" sz="6000" dirty="0">
                          <a:latin typeface="Times New Roman" panose="02020603050405020304" pitchFamily="18" charset="0"/>
                          <a:ea typeface="Times New Roman" panose="02020603050405020304" pitchFamily="18" charset="0"/>
                        </a:rPr>
                        <m:t>ố </m:t>
                      </m:r>
                      <m:r>
                        <m:rPr>
                          <m:nor/>
                        </m:rPr>
                        <a:rPr lang="vi-VN" sz="6000" dirty="0">
                          <a:latin typeface="Times New Roman" panose="02020603050405020304" pitchFamily="18" charset="0"/>
                          <a:ea typeface="Times New Roman" panose="02020603050405020304" pitchFamily="18" charset="0"/>
                        </a:rPr>
                        <m:t>h</m:t>
                      </m:r>
                      <m:r>
                        <m:rPr>
                          <m:nor/>
                        </m:rPr>
                        <a:rPr lang="vi-VN" sz="6000" dirty="0">
                          <a:latin typeface="Times New Roman" panose="02020603050405020304" pitchFamily="18" charset="0"/>
                          <a:ea typeface="Times New Roman" panose="02020603050405020304" pitchFamily="18" charset="0"/>
                        </a:rPr>
                        <m:t>ạ</m:t>
                      </m:r>
                      <m:r>
                        <m:rPr>
                          <m:nor/>
                        </m:rPr>
                        <a:rPr lang="vi-VN" sz="6000" dirty="0">
                          <a:latin typeface="Times New Roman" panose="02020603050405020304" pitchFamily="18" charset="0"/>
                          <a:ea typeface="Times New Roman" panose="02020603050405020304" pitchFamily="18" charset="0"/>
                        </a:rPr>
                        <m:t>ng</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th</m:t>
                      </m:r>
                      <m:r>
                        <m:rPr>
                          <m:nor/>
                        </m:rPr>
                        <a:rPr lang="vi-VN" sz="6000" dirty="0">
                          <a:latin typeface="Times New Roman" panose="02020603050405020304" pitchFamily="18" charset="0"/>
                          <a:ea typeface="Times New Roman" panose="02020603050405020304" pitchFamily="18" charset="0"/>
                        </a:rPr>
                        <m:t>ứ 7 </m:t>
                      </m:r>
                      <m:r>
                        <m:rPr>
                          <m:nor/>
                        </m:rPr>
                        <a:rPr lang="vi-VN" sz="6000" dirty="0">
                          <a:latin typeface="Times New Roman" panose="02020603050405020304" pitchFamily="18" charset="0"/>
                          <a:ea typeface="Times New Roman" panose="02020603050405020304" pitchFamily="18" charset="0"/>
                        </a:rPr>
                        <m:t>c</m:t>
                      </m:r>
                      <m:r>
                        <m:rPr>
                          <m:nor/>
                        </m:rPr>
                        <a:rPr lang="vi-VN" sz="6000" dirty="0">
                          <a:latin typeface="Times New Roman" panose="02020603050405020304" pitchFamily="18" charset="0"/>
                          <a:ea typeface="Times New Roman" panose="02020603050405020304" pitchFamily="18" charset="0"/>
                        </a:rPr>
                        <m:t>ủ</m:t>
                      </m:r>
                      <m:r>
                        <m:rPr>
                          <m:nor/>
                        </m:rPr>
                        <a:rPr lang="vi-VN" sz="6000" dirty="0">
                          <a:latin typeface="Times New Roman" panose="02020603050405020304" pitchFamily="18" charset="0"/>
                          <a:ea typeface="Times New Roman" panose="02020603050405020304" pitchFamily="18" charset="0"/>
                        </a:rPr>
                        <m:t>a</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c</m:t>
                      </m:r>
                      <m:r>
                        <m:rPr>
                          <m:nor/>
                        </m:rPr>
                        <a:rPr lang="vi-VN" sz="6000" dirty="0">
                          <a:latin typeface="Times New Roman" panose="02020603050405020304" pitchFamily="18" charset="0"/>
                          <a:ea typeface="Times New Roman" panose="02020603050405020304" pitchFamily="18" charset="0"/>
                        </a:rPr>
                        <m:t>ấ</m:t>
                      </m:r>
                      <m:r>
                        <m:rPr>
                          <m:nor/>
                        </m:rPr>
                        <a:rPr lang="vi-VN" sz="6000" dirty="0">
                          <a:latin typeface="Times New Roman" panose="02020603050405020304" pitchFamily="18" charset="0"/>
                          <a:ea typeface="Times New Roman" panose="02020603050405020304" pitchFamily="18" charset="0"/>
                        </a:rPr>
                        <m:t>p</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s</m:t>
                      </m:r>
                      <m:r>
                        <m:rPr>
                          <m:nor/>
                        </m:rPr>
                        <a:rPr lang="vi-VN" sz="6000" dirty="0">
                          <a:latin typeface="Times New Roman" panose="02020603050405020304" pitchFamily="18" charset="0"/>
                          <a:ea typeface="Times New Roman" panose="02020603050405020304" pitchFamily="18" charset="0"/>
                        </a:rPr>
                        <m:t>ố </m:t>
                      </m:r>
                      <m:r>
                        <m:rPr>
                          <m:nor/>
                        </m:rPr>
                        <a:rPr lang="vi-VN" sz="6000" dirty="0">
                          <a:latin typeface="Times New Roman" panose="02020603050405020304" pitchFamily="18" charset="0"/>
                          <a:ea typeface="Times New Roman" panose="02020603050405020304" pitchFamily="18" charset="0"/>
                        </a:rPr>
                        <m:t>c</m:t>
                      </m:r>
                      <m:r>
                        <m:rPr>
                          <m:nor/>
                        </m:rPr>
                        <a:rPr lang="vi-VN" sz="6000" dirty="0">
                          <a:latin typeface="Times New Roman" panose="02020603050405020304" pitchFamily="18" charset="0"/>
                          <a:ea typeface="Times New Roman" panose="02020603050405020304" pitchFamily="18" charset="0"/>
                        </a:rPr>
                        <m:t>ộ</m:t>
                      </m:r>
                      <m:r>
                        <m:rPr>
                          <m:nor/>
                        </m:rPr>
                        <a:rPr lang="vi-VN" sz="6000" dirty="0">
                          <a:latin typeface="Times New Roman" panose="02020603050405020304" pitchFamily="18" charset="0"/>
                          <a:ea typeface="Times New Roman" panose="02020603050405020304" pitchFamily="18" charset="0"/>
                        </a:rPr>
                        <m:t>ng</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n</m:t>
                      </m:r>
                      <m:r>
                        <m:rPr>
                          <m:nor/>
                        </m:rPr>
                        <a:rPr lang="vi-VN" sz="6000" dirty="0">
                          <a:latin typeface="Times New Roman" panose="02020603050405020304" pitchFamily="18" charset="0"/>
                          <a:ea typeface="Times New Roman" panose="02020603050405020304" pitchFamily="18" charset="0"/>
                        </a:rPr>
                        <m:t>à</m:t>
                      </m:r>
                      <m:r>
                        <m:rPr>
                          <m:nor/>
                        </m:rPr>
                        <a:rPr lang="vi-VN" sz="6000" dirty="0">
                          <a:latin typeface="Times New Roman" panose="02020603050405020304" pitchFamily="18" charset="0"/>
                          <a:ea typeface="Times New Roman" panose="02020603050405020304" pitchFamily="18" charset="0"/>
                        </a:rPr>
                        <m:t>y</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l</m:t>
                      </m:r>
                      <m:r>
                        <m:rPr>
                          <m:nor/>
                        </m:rPr>
                        <a:rPr lang="vi-VN" sz="6000" dirty="0">
                          <a:latin typeface="Times New Roman" panose="02020603050405020304" pitchFamily="18" charset="0"/>
                          <a:ea typeface="Times New Roman" panose="02020603050405020304" pitchFamily="18" charset="0"/>
                        </a:rPr>
                        <m:t>à: 0,6</m:t>
                      </m:r>
                    </m:oMath>
                  </a14:m>
                  <a:r>
                    <a:rPr lang="vi-VN" sz="6000" b="1" dirty="0" smtClean="0">
                      <a:latin typeface="+mj-lt"/>
                    </a:rPr>
                    <a:t>.</a:t>
                  </a:r>
                  <a:endParaRPr lang="en-US" sz="6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id="{0839FD11-1E39-4EBB-A7FB-DEB39691C378}"/>
                    </a:ext>
                  </a:extLst>
                </p:cNvPr>
                <p:cNvSpPr>
                  <a:spLocks noRot="1" noChangeAspect="1" noMove="1" noResize="1" noEditPoints="1" noAdjustHandles="1" noChangeArrowheads="1" noChangeShapeType="1" noTextEdit="1"/>
                </p:cNvSpPr>
                <p:nvPr/>
              </p:nvSpPr>
              <p:spPr>
                <a:xfrm>
                  <a:off x="2140383" y="6334162"/>
                  <a:ext cx="13548972" cy="1234536"/>
                </a:xfrm>
                <a:prstGeom prst="rect">
                  <a:avLst/>
                </a:prstGeom>
                <a:blipFill rotWithShape="0">
                  <a:blip r:embed="rId3"/>
                  <a:stretch>
                    <a:fillRect t="-2844" b="-21801"/>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a16="http://schemas.microsoft.com/office/drawing/2014/main" xmlns=""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mj-lt"/>
                  <a:ea typeface="Tahoma" pitchFamily="34" charset="0"/>
                  <a:cs typeface="Tahoma" pitchFamily="34" charset="0"/>
                </a:rPr>
                <a:t>A</a:t>
              </a:r>
              <a:endParaRPr lang="en-US" sz="6000" dirty="0">
                <a:latin typeface="+mj-lt"/>
              </a:endParaRPr>
            </a:p>
          </p:txBody>
        </p:sp>
      </p:grpSp>
      <p:grpSp>
        <p:nvGrpSpPr>
          <p:cNvPr id="46" name="Group 45">
            <a:extLst>
              <a:ext uri="{FF2B5EF4-FFF2-40B4-BE49-F238E27FC236}">
                <a16:creationId xmlns:a16="http://schemas.microsoft.com/office/drawing/2014/main" xmlns="" id="{A2194087-0D43-42CA-A1D2-4373C69CC457}"/>
              </a:ext>
            </a:extLst>
          </p:cNvPr>
          <p:cNvGrpSpPr/>
          <p:nvPr/>
        </p:nvGrpSpPr>
        <p:grpSpPr>
          <a:xfrm>
            <a:off x="952415" y="4887008"/>
            <a:ext cx="15279772" cy="1234536"/>
            <a:chOff x="1458731" y="6334162"/>
            <a:chExt cx="14148405"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FB0B6341-256C-4170-AF4E-1216E5EDD04C}"/>
                    </a:ext>
                  </a:extLst>
                </p:cNvPr>
                <p:cNvSpPr/>
                <p:nvPr/>
              </p:nvSpPr>
              <p:spPr>
                <a:xfrm>
                  <a:off x="2081771" y="6334162"/>
                  <a:ext cx="13525365"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nor/>
                        </m:rPr>
                        <a:rPr lang="vi-VN" sz="6000" dirty="0">
                          <a:latin typeface="Times New Roman" panose="02020603050405020304" pitchFamily="18" charset="0"/>
                          <a:ea typeface="Times New Roman" panose="02020603050405020304" pitchFamily="18" charset="0"/>
                        </a:rPr>
                        <m:t>C</m:t>
                      </m:r>
                      <m:r>
                        <m:rPr>
                          <m:nor/>
                        </m:rPr>
                        <a:rPr lang="vi-VN" sz="6000" dirty="0">
                          <a:latin typeface="Times New Roman" panose="02020603050405020304" pitchFamily="18" charset="0"/>
                          <a:ea typeface="Times New Roman" panose="02020603050405020304" pitchFamily="18" charset="0"/>
                        </a:rPr>
                        <m:t>ấ</m:t>
                      </m:r>
                      <m:r>
                        <m:rPr>
                          <m:nor/>
                        </m:rPr>
                        <a:rPr lang="vi-VN" sz="6000" dirty="0">
                          <a:latin typeface="Times New Roman" panose="02020603050405020304" pitchFamily="18" charset="0"/>
                          <a:ea typeface="Times New Roman" panose="02020603050405020304" pitchFamily="18" charset="0"/>
                        </a:rPr>
                        <m:t>p</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s</m:t>
                      </m:r>
                      <m:r>
                        <m:rPr>
                          <m:nor/>
                        </m:rPr>
                        <a:rPr lang="vi-VN" sz="6000" dirty="0">
                          <a:latin typeface="Times New Roman" panose="02020603050405020304" pitchFamily="18" charset="0"/>
                          <a:ea typeface="Times New Roman" panose="02020603050405020304" pitchFamily="18" charset="0"/>
                        </a:rPr>
                        <m:t>ố </m:t>
                      </m:r>
                      <m:r>
                        <m:rPr>
                          <m:nor/>
                        </m:rPr>
                        <a:rPr lang="vi-VN" sz="6000" dirty="0">
                          <a:latin typeface="Times New Roman" panose="02020603050405020304" pitchFamily="18" charset="0"/>
                          <a:ea typeface="Times New Roman" panose="02020603050405020304" pitchFamily="18" charset="0"/>
                        </a:rPr>
                        <m:t>c</m:t>
                      </m:r>
                      <m:r>
                        <m:rPr>
                          <m:nor/>
                        </m:rPr>
                        <a:rPr lang="vi-VN" sz="6000" dirty="0">
                          <a:latin typeface="Times New Roman" panose="02020603050405020304" pitchFamily="18" charset="0"/>
                          <a:ea typeface="Times New Roman" panose="02020603050405020304" pitchFamily="18" charset="0"/>
                        </a:rPr>
                        <m:t>ộ</m:t>
                      </m:r>
                      <m:r>
                        <m:rPr>
                          <m:nor/>
                        </m:rPr>
                        <a:rPr lang="vi-VN" sz="6000" dirty="0">
                          <a:latin typeface="Times New Roman" panose="02020603050405020304" pitchFamily="18" charset="0"/>
                          <a:ea typeface="Times New Roman" panose="02020603050405020304" pitchFamily="18" charset="0"/>
                        </a:rPr>
                        <m:t>ng</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n</m:t>
                      </m:r>
                      <m:r>
                        <m:rPr>
                          <m:nor/>
                        </m:rPr>
                        <a:rPr lang="vi-VN" sz="6000" dirty="0">
                          <a:latin typeface="Times New Roman" panose="02020603050405020304" pitchFamily="18" charset="0"/>
                          <a:ea typeface="Times New Roman" panose="02020603050405020304" pitchFamily="18" charset="0"/>
                        </a:rPr>
                        <m:t>à</m:t>
                      </m:r>
                      <m:r>
                        <m:rPr>
                          <m:nor/>
                        </m:rPr>
                        <a:rPr lang="vi-VN" sz="6000" dirty="0">
                          <a:latin typeface="Times New Roman" panose="02020603050405020304" pitchFamily="18" charset="0"/>
                          <a:ea typeface="Times New Roman" panose="02020603050405020304" pitchFamily="18" charset="0"/>
                        </a:rPr>
                        <m:t>y</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kh</m:t>
                      </m:r>
                      <m:r>
                        <m:rPr>
                          <m:nor/>
                        </m:rPr>
                        <a:rPr lang="vi-VN" sz="6000" dirty="0">
                          <a:latin typeface="Times New Roman" panose="02020603050405020304" pitchFamily="18" charset="0"/>
                          <a:ea typeface="Times New Roman" panose="02020603050405020304" pitchFamily="18" charset="0"/>
                        </a:rPr>
                        <m:t>ô</m:t>
                      </m:r>
                      <m:r>
                        <m:rPr>
                          <m:nor/>
                        </m:rPr>
                        <a:rPr lang="vi-VN" sz="6000" dirty="0">
                          <a:latin typeface="Times New Roman" panose="02020603050405020304" pitchFamily="18" charset="0"/>
                          <a:ea typeface="Times New Roman" panose="02020603050405020304" pitchFamily="18" charset="0"/>
                        </a:rPr>
                        <m:t>ng</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c</m:t>
                      </m:r>
                      <m:r>
                        <m:rPr>
                          <m:nor/>
                        </m:rPr>
                        <a:rPr lang="vi-VN" sz="6000" dirty="0">
                          <a:latin typeface="Times New Roman" panose="02020603050405020304" pitchFamily="18" charset="0"/>
                          <a:ea typeface="Times New Roman" panose="02020603050405020304" pitchFamily="18" charset="0"/>
                        </a:rPr>
                        <m:t>ó </m:t>
                      </m:r>
                      <m:r>
                        <m:rPr>
                          <m:nor/>
                        </m:rPr>
                        <a:rPr lang="vi-VN" sz="6000" dirty="0">
                          <a:latin typeface="Times New Roman" panose="02020603050405020304" pitchFamily="18" charset="0"/>
                          <a:ea typeface="Times New Roman" panose="02020603050405020304" pitchFamily="18" charset="0"/>
                        </a:rPr>
                        <m:t>hai</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s</m:t>
                      </m:r>
                      <m:r>
                        <m:rPr>
                          <m:nor/>
                        </m:rPr>
                        <a:rPr lang="vi-VN" sz="6000" dirty="0">
                          <a:latin typeface="Times New Roman" panose="02020603050405020304" pitchFamily="18" charset="0"/>
                          <a:ea typeface="Times New Roman" panose="02020603050405020304" pitchFamily="18" charset="0"/>
                        </a:rPr>
                        <m:t>ố 0,5 </m:t>
                      </m:r>
                      <m:r>
                        <m:rPr>
                          <m:nor/>
                        </m:rPr>
                        <a:rPr lang="vi-VN" sz="6000" dirty="0">
                          <a:latin typeface="Times New Roman" panose="02020603050405020304" pitchFamily="18" charset="0"/>
                          <a:ea typeface="Times New Roman" panose="02020603050405020304" pitchFamily="18" charset="0"/>
                        </a:rPr>
                        <m:t>v</m:t>
                      </m:r>
                      <m:r>
                        <m:rPr>
                          <m:nor/>
                        </m:rPr>
                        <a:rPr lang="vi-VN" sz="6000" dirty="0">
                          <a:latin typeface="Times New Roman" panose="02020603050405020304" pitchFamily="18" charset="0"/>
                          <a:ea typeface="Times New Roman" panose="02020603050405020304" pitchFamily="18" charset="0"/>
                        </a:rPr>
                        <m:t>à 0,6</m:t>
                      </m:r>
                    </m:oMath>
                  </a14:m>
                  <a:r>
                    <a:rPr lang="vi-VN" sz="6000" b="1" dirty="0">
                      <a:latin typeface="+mj-lt"/>
                    </a:rPr>
                    <a:t>.</a:t>
                  </a:r>
                  <a:endParaRPr lang="en-US" sz="6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a16="http://schemas.microsoft.com/office/drawing/2014/main" xmlns="" id="{FB0B6341-256C-4170-AF4E-1216E5EDD04C}"/>
                    </a:ext>
                  </a:extLst>
                </p:cNvPr>
                <p:cNvSpPr>
                  <a:spLocks noRot="1" noChangeAspect="1" noMove="1" noResize="1" noEditPoints="1" noAdjustHandles="1" noChangeArrowheads="1" noChangeShapeType="1" noTextEdit="1"/>
                </p:cNvSpPr>
                <p:nvPr/>
              </p:nvSpPr>
              <p:spPr>
                <a:xfrm>
                  <a:off x="2081771" y="6334162"/>
                  <a:ext cx="13525365" cy="1234536"/>
                </a:xfrm>
                <a:prstGeom prst="rect">
                  <a:avLst/>
                </a:prstGeom>
                <a:blipFill rotWithShape="0">
                  <a:blip r:embed="rId4"/>
                  <a:stretch>
                    <a:fillRect t="-3333" b="-22381"/>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a16="http://schemas.microsoft.com/office/drawing/2014/main" xmlns=""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B</a:t>
              </a:r>
              <a:endParaRPr lang="en-US" sz="6000" dirty="0">
                <a:latin typeface="+mj-lt"/>
              </a:endParaRPr>
            </a:p>
          </p:txBody>
        </p:sp>
      </p:grpSp>
      <p:grpSp>
        <p:nvGrpSpPr>
          <p:cNvPr id="49" name="Group 48">
            <a:extLst>
              <a:ext uri="{FF2B5EF4-FFF2-40B4-BE49-F238E27FC236}">
                <a16:creationId xmlns:a16="http://schemas.microsoft.com/office/drawing/2014/main" xmlns="" id="{4D274B26-9415-432A-9282-BDEF246F0009}"/>
              </a:ext>
            </a:extLst>
          </p:cNvPr>
          <p:cNvGrpSpPr/>
          <p:nvPr/>
        </p:nvGrpSpPr>
        <p:grpSpPr>
          <a:xfrm>
            <a:off x="899910" y="6269195"/>
            <a:ext cx="15332277" cy="1234536"/>
            <a:chOff x="1458731" y="6334162"/>
            <a:chExt cx="14710554"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xmlns="" id="{6E15A8FC-94CE-45FB-8D02-B33F2327F992}"/>
                    </a:ext>
                  </a:extLst>
                </p:cNvPr>
                <p:cNvSpPr/>
                <p:nvPr/>
              </p:nvSpPr>
              <p:spPr>
                <a:xfrm>
                  <a:off x="2140384" y="6334162"/>
                  <a:ext cx="14028901"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14:m>
                    <m:oMathPara xmlns:m="http://schemas.openxmlformats.org/officeDocument/2006/math">
                      <m:oMathParaPr>
                        <m:jc m:val="centerGroup"/>
                      </m:oMathParaPr>
                      <m:oMath xmlns:m="http://schemas.openxmlformats.org/officeDocument/2006/math">
                        <m:r>
                          <m:rPr>
                            <m:nor/>
                          </m:rPr>
                          <a:rPr lang="vi-VN" sz="6000" dirty="0">
                            <a:latin typeface="Times New Roman" panose="02020603050405020304" pitchFamily="18" charset="0"/>
                            <a:ea typeface="Times New Roman" panose="02020603050405020304" pitchFamily="18" charset="0"/>
                          </a:rPr>
                          <m:t>S</m:t>
                        </m:r>
                        <m:r>
                          <m:rPr>
                            <m:nor/>
                          </m:rPr>
                          <a:rPr lang="vi-VN" sz="6000" dirty="0">
                            <a:latin typeface="Times New Roman" panose="02020603050405020304" pitchFamily="18" charset="0"/>
                            <a:ea typeface="Times New Roman" panose="02020603050405020304" pitchFamily="18" charset="0"/>
                          </a:rPr>
                          <m:t>ố </m:t>
                        </m:r>
                        <m:r>
                          <m:rPr>
                            <m:nor/>
                          </m:rPr>
                          <a:rPr lang="vi-VN" sz="6000" dirty="0">
                            <a:latin typeface="Times New Roman" panose="02020603050405020304" pitchFamily="18" charset="0"/>
                            <a:ea typeface="Times New Roman" panose="02020603050405020304" pitchFamily="18" charset="0"/>
                          </a:rPr>
                          <m:t>h</m:t>
                        </m:r>
                        <m:r>
                          <m:rPr>
                            <m:nor/>
                          </m:rPr>
                          <a:rPr lang="vi-VN" sz="6000" dirty="0">
                            <a:latin typeface="Times New Roman" panose="02020603050405020304" pitchFamily="18" charset="0"/>
                            <a:ea typeface="Times New Roman" panose="02020603050405020304" pitchFamily="18" charset="0"/>
                          </a:rPr>
                          <m:t>ạ</m:t>
                        </m:r>
                        <m:r>
                          <m:rPr>
                            <m:nor/>
                          </m:rPr>
                          <a:rPr lang="vi-VN" sz="6000" dirty="0">
                            <a:latin typeface="Times New Roman" panose="02020603050405020304" pitchFamily="18" charset="0"/>
                            <a:ea typeface="Times New Roman" panose="02020603050405020304" pitchFamily="18" charset="0"/>
                          </a:rPr>
                          <m:t>ng</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th</m:t>
                        </m:r>
                        <m:r>
                          <m:rPr>
                            <m:nor/>
                          </m:rPr>
                          <a:rPr lang="vi-VN" sz="6000" dirty="0">
                            <a:latin typeface="Times New Roman" panose="02020603050405020304" pitchFamily="18" charset="0"/>
                            <a:ea typeface="Times New Roman" panose="02020603050405020304" pitchFamily="18" charset="0"/>
                          </a:rPr>
                          <m:t>ứ 6 </m:t>
                        </m:r>
                        <m:r>
                          <m:rPr>
                            <m:nor/>
                          </m:rPr>
                          <a:rPr lang="vi-VN" sz="6000" dirty="0">
                            <a:latin typeface="Times New Roman" panose="02020603050405020304" pitchFamily="18" charset="0"/>
                            <a:ea typeface="Times New Roman" panose="02020603050405020304" pitchFamily="18" charset="0"/>
                          </a:rPr>
                          <m:t>c</m:t>
                        </m:r>
                        <m:r>
                          <m:rPr>
                            <m:nor/>
                          </m:rPr>
                          <a:rPr lang="vi-VN" sz="6000" dirty="0">
                            <a:latin typeface="Times New Roman" panose="02020603050405020304" pitchFamily="18" charset="0"/>
                            <a:ea typeface="Times New Roman" panose="02020603050405020304" pitchFamily="18" charset="0"/>
                          </a:rPr>
                          <m:t>ủ</m:t>
                        </m:r>
                        <m:r>
                          <m:rPr>
                            <m:nor/>
                          </m:rPr>
                          <a:rPr lang="vi-VN" sz="6000" dirty="0">
                            <a:latin typeface="Times New Roman" panose="02020603050405020304" pitchFamily="18" charset="0"/>
                            <a:ea typeface="Times New Roman" panose="02020603050405020304" pitchFamily="18" charset="0"/>
                          </a:rPr>
                          <m:t>a</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c</m:t>
                        </m:r>
                        <m:r>
                          <m:rPr>
                            <m:nor/>
                          </m:rPr>
                          <a:rPr lang="vi-VN" sz="6000" dirty="0">
                            <a:latin typeface="Times New Roman" panose="02020603050405020304" pitchFamily="18" charset="0"/>
                            <a:ea typeface="Times New Roman" panose="02020603050405020304" pitchFamily="18" charset="0"/>
                          </a:rPr>
                          <m:t>ấ</m:t>
                        </m:r>
                        <m:r>
                          <m:rPr>
                            <m:nor/>
                          </m:rPr>
                          <a:rPr lang="vi-VN" sz="6000" dirty="0">
                            <a:latin typeface="Times New Roman" panose="02020603050405020304" pitchFamily="18" charset="0"/>
                            <a:ea typeface="Times New Roman" panose="02020603050405020304" pitchFamily="18" charset="0"/>
                          </a:rPr>
                          <m:t>p</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s</m:t>
                        </m:r>
                        <m:r>
                          <m:rPr>
                            <m:nor/>
                          </m:rPr>
                          <a:rPr lang="vi-VN" sz="6000" dirty="0">
                            <a:latin typeface="Times New Roman" panose="02020603050405020304" pitchFamily="18" charset="0"/>
                            <a:ea typeface="Times New Roman" panose="02020603050405020304" pitchFamily="18" charset="0"/>
                          </a:rPr>
                          <m:t>ố </m:t>
                        </m:r>
                        <m:r>
                          <m:rPr>
                            <m:nor/>
                          </m:rPr>
                          <a:rPr lang="vi-VN" sz="6000" dirty="0">
                            <a:latin typeface="Times New Roman" panose="02020603050405020304" pitchFamily="18" charset="0"/>
                            <a:ea typeface="Times New Roman" panose="02020603050405020304" pitchFamily="18" charset="0"/>
                          </a:rPr>
                          <m:t>c</m:t>
                        </m:r>
                        <m:r>
                          <m:rPr>
                            <m:nor/>
                          </m:rPr>
                          <a:rPr lang="vi-VN" sz="6000" dirty="0">
                            <a:latin typeface="Times New Roman" panose="02020603050405020304" pitchFamily="18" charset="0"/>
                            <a:ea typeface="Times New Roman" panose="02020603050405020304" pitchFamily="18" charset="0"/>
                          </a:rPr>
                          <m:t>ộ</m:t>
                        </m:r>
                        <m:r>
                          <m:rPr>
                            <m:nor/>
                          </m:rPr>
                          <a:rPr lang="vi-VN" sz="6000" dirty="0">
                            <a:latin typeface="Times New Roman" panose="02020603050405020304" pitchFamily="18" charset="0"/>
                            <a:ea typeface="Times New Roman" panose="02020603050405020304" pitchFamily="18" charset="0"/>
                          </a:rPr>
                          <m:t>ng</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n</m:t>
                        </m:r>
                        <m:r>
                          <m:rPr>
                            <m:nor/>
                          </m:rPr>
                          <a:rPr lang="vi-VN" sz="6000" dirty="0">
                            <a:latin typeface="Times New Roman" panose="02020603050405020304" pitchFamily="18" charset="0"/>
                            <a:ea typeface="Times New Roman" panose="02020603050405020304" pitchFamily="18" charset="0"/>
                          </a:rPr>
                          <m:t>à</m:t>
                        </m:r>
                        <m:r>
                          <m:rPr>
                            <m:nor/>
                          </m:rPr>
                          <a:rPr lang="vi-VN" sz="6000" dirty="0">
                            <a:latin typeface="Times New Roman" panose="02020603050405020304" pitchFamily="18" charset="0"/>
                            <a:ea typeface="Times New Roman" panose="02020603050405020304" pitchFamily="18" charset="0"/>
                          </a:rPr>
                          <m:t>y</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l</m:t>
                        </m:r>
                        <m:r>
                          <m:rPr>
                            <m:nor/>
                          </m:rPr>
                          <a:rPr lang="vi-VN" sz="6000" dirty="0">
                            <a:latin typeface="Times New Roman" panose="02020603050405020304" pitchFamily="18" charset="0"/>
                            <a:ea typeface="Times New Roman" panose="02020603050405020304" pitchFamily="18" charset="0"/>
                          </a:rPr>
                          <m:t>à: 0,5</m:t>
                        </m:r>
                        <m:r>
                          <m:rPr>
                            <m:nor/>
                          </m:rPr>
                          <a:rPr lang="en-US" sz="6000" b="0" i="0" dirty="0" smtClean="0">
                            <a:latin typeface="Times New Roman" panose="02020603050405020304" pitchFamily="18" charset="0"/>
                            <a:ea typeface="Times New Roman" panose="02020603050405020304" pitchFamily="18" charset="0"/>
                          </a:rPr>
                          <m:t>.</m:t>
                        </m:r>
                      </m:oMath>
                    </m:oMathPara>
                  </a14:m>
                  <a:endParaRPr lang="vi-VN" sz="6000" dirty="0">
                    <a:latin typeface="Times New Roman" panose="02020603050405020304" pitchFamily="18" charset="0"/>
                    <a:ea typeface="Times New Roman" panose="02020603050405020304" pitchFamily="18" charset="0"/>
                  </a:endParaRPr>
                </a:p>
              </p:txBody>
            </p:sp>
          </mc:Choice>
          <mc:Fallback xmlns="">
            <p:sp>
              <p:nvSpPr>
                <p:cNvPr id="63" name="Rectangle 62">
                  <a:extLst>
                    <a:ext uri="{FF2B5EF4-FFF2-40B4-BE49-F238E27FC236}">
                      <a16:creationId xmlns:a16="http://schemas.microsoft.com/office/drawing/2014/main" xmlns="" id="{6E15A8FC-94CE-45FB-8D02-B33F2327F992}"/>
                    </a:ext>
                  </a:extLst>
                </p:cNvPr>
                <p:cNvSpPr>
                  <a:spLocks noRot="1" noChangeAspect="1" noMove="1" noResize="1" noEditPoints="1" noAdjustHandles="1" noChangeArrowheads="1" noChangeShapeType="1" noTextEdit="1"/>
                </p:cNvSpPr>
                <p:nvPr/>
              </p:nvSpPr>
              <p:spPr>
                <a:xfrm>
                  <a:off x="2140384" y="6334162"/>
                  <a:ext cx="14028901" cy="1234536"/>
                </a:xfrm>
                <a:prstGeom prst="rect">
                  <a:avLst/>
                </a:prstGeom>
                <a:blipFill rotWithShape="0">
                  <a:blip r:embed="rId5"/>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a16="http://schemas.microsoft.com/office/drawing/2014/main" xmlns=""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C</a:t>
              </a:r>
              <a:endParaRPr lang="en-US" sz="6000" dirty="0">
                <a:latin typeface="+mj-lt"/>
              </a:endParaRPr>
            </a:p>
          </p:txBody>
        </p:sp>
      </p:grpSp>
      <p:grpSp>
        <p:nvGrpSpPr>
          <p:cNvPr id="65" name="Group 64">
            <a:extLst>
              <a:ext uri="{FF2B5EF4-FFF2-40B4-BE49-F238E27FC236}">
                <a16:creationId xmlns:a16="http://schemas.microsoft.com/office/drawing/2014/main" xmlns="" id="{E278C7C5-EAEF-4F1A-B3FB-29FCE054F0E0}"/>
              </a:ext>
            </a:extLst>
          </p:cNvPr>
          <p:cNvGrpSpPr/>
          <p:nvPr/>
        </p:nvGrpSpPr>
        <p:grpSpPr>
          <a:xfrm>
            <a:off x="924495" y="7664397"/>
            <a:ext cx="15307691" cy="1234536"/>
            <a:chOff x="1458731" y="6334162"/>
            <a:chExt cx="12898636" cy="1234536"/>
          </a:xfrm>
        </p:grpSpPr>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xmlns="" id="{C4F0F9CE-3F15-4D47-A2C9-5C6F65E0E3FB}"/>
                    </a:ext>
                  </a:extLst>
                </p:cNvPr>
                <p:cNvSpPr/>
                <p:nvPr/>
              </p:nvSpPr>
              <p:spPr>
                <a:xfrm>
                  <a:off x="2140385" y="6334162"/>
                  <a:ext cx="12216982"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1800"/>
                    </a:spcBef>
                  </a:pPr>
                  <a14:m>
                    <m:oMath xmlns:m="http://schemas.openxmlformats.org/officeDocument/2006/math">
                      <m:r>
                        <m:rPr>
                          <m:nor/>
                        </m:rPr>
                        <a:rPr lang="vi-VN" sz="6000" dirty="0">
                          <a:latin typeface="Times New Roman" panose="02020603050405020304" pitchFamily="18" charset="0"/>
                          <a:ea typeface="Times New Roman" panose="02020603050405020304" pitchFamily="18" charset="0"/>
                        </a:rPr>
                        <m:t>S</m:t>
                      </m:r>
                      <m:r>
                        <m:rPr>
                          <m:nor/>
                        </m:rPr>
                        <a:rPr lang="vi-VN" sz="6000" dirty="0">
                          <a:latin typeface="Times New Roman" panose="02020603050405020304" pitchFamily="18" charset="0"/>
                          <a:ea typeface="Times New Roman" panose="02020603050405020304" pitchFamily="18" charset="0"/>
                        </a:rPr>
                        <m:t>ố </m:t>
                      </m:r>
                      <m:r>
                        <m:rPr>
                          <m:nor/>
                        </m:rPr>
                        <a:rPr lang="vi-VN" sz="6000" dirty="0">
                          <a:latin typeface="Times New Roman" panose="02020603050405020304" pitchFamily="18" charset="0"/>
                          <a:ea typeface="Times New Roman" panose="02020603050405020304" pitchFamily="18" charset="0"/>
                        </a:rPr>
                        <m:t>h</m:t>
                      </m:r>
                      <m:r>
                        <m:rPr>
                          <m:nor/>
                        </m:rPr>
                        <a:rPr lang="vi-VN" sz="6000" dirty="0">
                          <a:latin typeface="Times New Roman" panose="02020603050405020304" pitchFamily="18" charset="0"/>
                          <a:ea typeface="Times New Roman" panose="02020603050405020304" pitchFamily="18" charset="0"/>
                        </a:rPr>
                        <m:t>ạ</m:t>
                      </m:r>
                      <m:r>
                        <m:rPr>
                          <m:nor/>
                        </m:rPr>
                        <a:rPr lang="vi-VN" sz="6000" dirty="0">
                          <a:latin typeface="Times New Roman" panose="02020603050405020304" pitchFamily="18" charset="0"/>
                          <a:ea typeface="Times New Roman" panose="02020603050405020304" pitchFamily="18" charset="0"/>
                        </a:rPr>
                        <m:t>ng</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th</m:t>
                      </m:r>
                      <m:r>
                        <m:rPr>
                          <m:nor/>
                        </m:rPr>
                        <a:rPr lang="vi-VN" sz="6000" dirty="0">
                          <a:latin typeface="Times New Roman" panose="02020603050405020304" pitchFamily="18" charset="0"/>
                          <a:ea typeface="Times New Roman" panose="02020603050405020304" pitchFamily="18" charset="0"/>
                        </a:rPr>
                        <m:t>ứ 4 </m:t>
                      </m:r>
                      <m:r>
                        <m:rPr>
                          <m:nor/>
                        </m:rPr>
                        <a:rPr lang="vi-VN" sz="6000" dirty="0">
                          <a:latin typeface="Times New Roman" panose="02020603050405020304" pitchFamily="18" charset="0"/>
                          <a:ea typeface="Times New Roman" panose="02020603050405020304" pitchFamily="18" charset="0"/>
                        </a:rPr>
                        <m:t>c</m:t>
                      </m:r>
                      <m:r>
                        <m:rPr>
                          <m:nor/>
                        </m:rPr>
                        <a:rPr lang="vi-VN" sz="6000" dirty="0">
                          <a:latin typeface="Times New Roman" panose="02020603050405020304" pitchFamily="18" charset="0"/>
                          <a:ea typeface="Times New Roman" panose="02020603050405020304" pitchFamily="18" charset="0"/>
                        </a:rPr>
                        <m:t>ủ</m:t>
                      </m:r>
                      <m:r>
                        <m:rPr>
                          <m:nor/>
                        </m:rPr>
                        <a:rPr lang="vi-VN" sz="6000" dirty="0">
                          <a:latin typeface="Times New Roman" panose="02020603050405020304" pitchFamily="18" charset="0"/>
                          <a:ea typeface="Times New Roman" panose="02020603050405020304" pitchFamily="18" charset="0"/>
                        </a:rPr>
                        <m:t>a</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c</m:t>
                      </m:r>
                      <m:r>
                        <m:rPr>
                          <m:nor/>
                        </m:rPr>
                        <a:rPr lang="vi-VN" sz="6000" dirty="0">
                          <a:latin typeface="Times New Roman" panose="02020603050405020304" pitchFamily="18" charset="0"/>
                          <a:ea typeface="Times New Roman" panose="02020603050405020304" pitchFamily="18" charset="0"/>
                        </a:rPr>
                        <m:t>ấ</m:t>
                      </m:r>
                      <m:r>
                        <m:rPr>
                          <m:nor/>
                        </m:rPr>
                        <a:rPr lang="vi-VN" sz="6000" dirty="0">
                          <a:latin typeface="Times New Roman" panose="02020603050405020304" pitchFamily="18" charset="0"/>
                          <a:ea typeface="Times New Roman" panose="02020603050405020304" pitchFamily="18" charset="0"/>
                        </a:rPr>
                        <m:t>p</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s</m:t>
                      </m:r>
                      <m:r>
                        <m:rPr>
                          <m:nor/>
                        </m:rPr>
                        <a:rPr lang="vi-VN" sz="6000" dirty="0">
                          <a:latin typeface="Times New Roman" panose="02020603050405020304" pitchFamily="18" charset="0"/>
                          <a:ea typeface="Times New Roman" panose="02020603050405020304" pitchFamily="18" charset="0"/>
                        </a:rPr>
                        <m:t>ố </m:t>
                      </m:r>
                      <m:r>
                        <m:rPr>
                          <m:nor/>
                        </m:rPr>
                        <a:rPr lang="vi-VN" sz="6000" dirty="0">
                          <a:latin typeface="Times New Roman" panose="02020603050405020304" pitchFamily="18" charset="0"/>
                          <a:ea typeface="Times New Roman" panose="02020603050405020304" pitchFamily="18" charset="0"/>
                        </a:rPr>
                        <m:t>c</m:t>
                      </m:r>
                      <m:r>
                        <m:rPr>
                          <m:nor/>
                        </m:rPr>
                        <a:rPr lang="vi-VN" sz="6000" dirty="0">
                          <a:latin typeface="Times New Roman" panose="02020603050405020304" pitchFamily="18" charset="0"/>
                          <a:ea typeface="Times New Roman" panose="02020603050405020304" pitchFamily="18" charset="0"/>
                        </a:rPr>
                        <m:t>ộ</m:t>
                      </m:r>
                      <m:r>
                        <m:rPr>
                          <m:nor/>
                        </m:rPr>
                        <a:rPr lang="vi-VN" sz="6000" dirty="0">
                          <a:latin typeface="Times New Roman" panose="02020603050405020304" pitchFamily="18" charset="0"/>
                          <a:ea typeface="Times New Roman" panose="02020603050405020304" pitchFamily="18" charset="0"/>
                        </a:rPr>
                        <m:t>ng</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n</m:t>
                      </m:r>
                      <m:r>
                        <m:rPr>
                          <m:nor/>
                        </m:rPr>
                        <a:rPr lang="vi-VN" sz="6000" dirty="0">
                          <a:latin typeface="Times New Roman" panose="02020603050405020304" pitchFamily="18" charset="0"/>
                          <a:ea typeface="Times New Roman" panose="02020603050405020304" pitchFamily="18" charset="0"/>
                        </a:rPr>
                        <m:t>à</m:t>
                      </m:r>
                      <m:r>
                        <m:rPr>
                          <m:nor/>
                        </m:rPr>
                        <a:rPr lang="vi-VN" sz="6000" dirty="0">
                          <a:latin typeface="Times New Roman" panose="02020603050405020304" pitchFamily="18" charset="0"/>
                          <a:ea typeface="Times New Roman" panose="02020603050405020304" pitchFamily="18" charset="0"/>
                        </a:rPr>
                        <m:t>y</m:t>
                      </m:r>
                      <m:r>
                        <m:rPr>
                          <m:nor/>
                        </m:rPr>
                        <a:rPr lang="vi-VN" sz="6000" dirty="0">
                          <a:latin typeface="Times New Roman" panose="02020603050405020304" pitchFamily="18" charset="0"/>
                          <a:ea typeface="Times New Roman" panose="02020603050405020304" pitchFamily="18" charset="0"/>
                        </a:rPr>
                        <m:t> </m:t>
                      </m:r>
                      <m:r>
                        <m:rPr>
                          <m:nor/>
                        </m:rPr>
                        <a:rPr lang="vi-VN" sz="6000" dirty="0">
                          <a:latin typeface="Times New Roman" panose="02020603050405020304" pitchFamily="18" charset="0"/>
                          <a:ea typeface="Times New Roman" panose="02020603050405020304" pitchFamily="18" charset="0"/>
                        </a:rPr>
                        <m:t>l</m:t>
                      </m:r>
                      <m:r>
                        <m:rPr>
                          <m:nor/>
                        </m:rPr>
                        <a:rPr lang="vi-VN" sz="6000" dirty="0">
                          <a:latin typeface="Times New Roman" panose="02020603050405020304" pitchFamily="18" charset="0"/>
                          <a:ea typeface="Times New Roman" panose="02020603050405020304" pitchFamily="18" charset="0"/>
                        </a:rPr>
                        <m:t>à: 3,9</m:t>
                      </m:r>
                    </m:oMath>
                  </a14:m>
                  <a:r>
                    <a:rPr lang="vi-VN" sz="6000" b="1" dirty="0">
                      <a:latin typeface="+mj-lt"/>
                    </a:rPr>
                    <a:t>.</a:t>
                  </a:r>
                </a:p>
              </p:txBody>
            </p:sp>
          </mc:Choice>
          <mc:Fallback xmlns="">
            <p:sp>
              <p:nvSpPr>
                <p:cNvPr id="66" name="Rectangle 65">
                  <a:extLst>
                    <a:ext uri="{FF2B5EF4-FFF2-40B4-BE49-F238E27FC236}">
                      <a16:creationId xmlns:a16="http://schemas.microsoft.com/office/drawing/2014/main" xmlns="" id="{C4F0F9CE-3F15-4D47-A2C9-5C6F65E0E3FB}"/>
                    </a:ext>
                  </a:extLst>
                </p:cNvPr>
                <p:cNvSpPr>
                  <a:spLocks noRot="1" noChangeAspect="1" noMove="1" noResize="1" noEditPoints="1" noAdjustHandles="1" noChangeArrowheads="1" noChangeShapeType="1" noTextEdit="1"/>
                </p:cNvSpPr>
                <p:nvPr/>
              </p:nvSpPr>
              <p:spPr>
                <a:xfrm>
                  <a:off x="2140385" y="6334162"/>
                  <a:ext cx="12216982" cy="1234536"/>
                </a:xfrm>
                <a:prstGeom prst="rect">
                  <a:avLst/>
                </a:prstGeom>
                <a:blipFill rotWithShape="0">
                  <a:blip r:embed="rId6"/>
                  <a:stretch>
                    <a:fillRect t="-1896" r="-2346" b="-22749"/>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a16="http://schemas.microsoft.com/office/drawing/2014/main" xmlns=""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D</a:t>
              </a:r>
              <a:endParaRPr lang="en-US" sz="6000" dirty="0">
                <a:latin typeface="+mj-lt"/>
              </a:endParaRPr>
            </a:p>
          </p:txBody>
        </p:sp>
      </p:grpSp>
      <p:sp>
        <p:nvSpPr>
          <p:cNvPr id="69" name="Oval 68">
            <a:extLst>
              <a:ext uri="{FF2B5EF4-FFF2-40B4-BE49-F238E27FC236}">
                <a16:creationId xmlns:a16="http://schemas.microsoft.com/office/drawing/2014/main" xmlns="" id="{E148D75C-9524-4005-AADE-77AC280B7203}"/>
              </a:ext>
            </a:extLst>
          </p:cNvPr>
          <p:cNvSpPr/>
          <p:nvPr/>
        </p:nvSpPr>
        <p:spPr>
          <a:xfrm>
            <a:off x="963979" y="5004010"/>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1" name="TextBox 50"/>
              <p:cNvSpPr txBox="1"/>
              <p:nvPr/>
            </p:nvSpPr>
            <p:spPr>
              <a:xfrm>
                <a:off x="5612746" y="9372799"/>
                <a:ext cx="8525528" cy="830997"/>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4800" b="1" dirty="0" err="1"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i="1">
                            <a:latin typeface="Cambria Math"/>
                          </a:rPr>
                          <m:t>𝑛</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d>
                      <m:dPr>
                        <m:ctrlPr>
                          <a:rPr lang="en-US" sz="4800" i="1">
                            <a:latin typeface="Cambria Math" panose="02040503050406030204" pitchFamily="18" charset="0"/>
                          </a:rPr>
                        </m:ctrlPr>
                      </m:dPr>
                      <m:e>
                        <m:r>
                          <a:rPr lang="en-US" sz="4800" i="1">
                            <a:latin typeface="Cambria Math"/>
                          </a:rPr>
                          <m:t>𝑛</m:t>
                        </m:r>
                        <m:r>
                          <a:rPr lang="en-US" sz="4800" i="1">
                            <a:latin typeface="Cambria Math"/>
                          </a:rPr>
                          <m:t>−1</m:t>
                        </m:r>
                      </m:e>
                    </m:d>
                    <m:r>
                      <a:rPr lang="en-US" sz="4800" i="1">
                        <a:latin typeface="Cambria Math"/>
                      </a:rPr>
                      <m:t>.</m:t>
                    </m:r>
                    <m:r>
                      <a:rPr lang="en-US" sz="4800" i="1">
                        <a:latin typeface="Cambria Math"/>
                      </a:rPr>
                      <m:t>𝑑</m:t>
                    </m:r>
                  </m:oMath>
                </a14:m>
                <a:endParaRPr lang="en-US" sz="4800" dirty="0">
                  <a:latin typeface="Times New Roman" panose="02020603050405020304" pitchFamily="18"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5612746" y="9372799"/>
                <a:ext cx="8525528" cy="830997"/>
              </a:xfrm>
              <a:prstGeom prst="rect">
                <a:avLst/>
              </a:prstGeom>
              <a:blipFill rotWithShape="0">
                <a:blip r:embed="rId7"/>
                <a:stretch>
                  <a:fillRect l="-1288" t="-17647" b="-44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173459" y="10328816"/>
                <a:ext cx="9753600" cy="830997"/>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b="0" i="1" smtClean="0">
                            <a:latin typeface="Cambria Math" panose="02040503050406030204" pitchFamily="18" charset="0"/>
                          </a:rPr>
                          <m:t>4</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3</m:t>
                    </m:r>
                    <m:r>
                      <a:rPr lang="en-US" sz="4800" i="1">
                        <a:latin typeface="Cambria Math"/>
                      </a:rPr>
                      <m:t>𝑑</m:t>
                    </m:r>
                    <m:r>
                      <a:rPr lang="en-US" sz="4800" b="0" i="1" smtClean="0">
                        <a:latin typeface="Cambria Math" panose="02040503050406030204" pitchFamily="18" charset="0"/>
                      </a:rPr>
                      <m:t>=−0.1+3.1=2,9</m:t>
                    </m:r>
                  </m:oMath>
                </a14:m>
                <a:endParaRPr lang="en-US" sz="4800" dirty="0">
                  <a:latin typeface="Times New Roman" panose="02020603050405020304" pitchFamily="18"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7173459" y="10328816"/>
                <a:ext cx="9753600" cy="83099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250481" y="11172044"/>
                <a:ext cx="6304589" cy="830997"/>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b="0" i="1" smtClean="0">
                            <a:latin typeface="Cambria Math" panose="02040503050406030204" pitchFamily="18" charset="0"/>
                          </a:rPr>
                          <m:t>6</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5</m:t>
                    </m:r>
                    <m:r>
                      <a:rPr lang="en-US" sz="4800" i="1">
                        <a:latin typeface="Cambria Math"/>
                      </a:rPr>
                      <m:t>𝑑</m:t>
                    </m:r>
                    <m:r>
                      <a:rPr lang="en-US" sz="4800" b="0" i="1" smtClean="0">
                        <a:latin typeface="Cambria Math" panose="02040503050406030204" pitchFamily="18" charset="0"/>
                      </a:rPr>
                      <m:t>=4,9</m:t>
                    </m:r>
                  </m:oMath>
                </a14:m>
                <a:endParaRPr lang="en-US" sz="4800" dirty="0">
                  <a:latin typeface="Times New Roman" panose="02020603050405020304" pitchFamily="18"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250481" y="11172044"/>
                <a:ext cx="6304589" cy="830997"/>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7250481" y="12036368"/>
                <a:ext cx="6304589" cy="830997"/>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b="0" i="1" smtClean="0">
                            <a:latin typeface="Cambria Math" panose="02040503050406030204" pitchFamily="18" charset="0"/>
                          </a:rPr>
                          <m:t>7</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6</m:t>
                    </m:r>
                    <m:r>
                      <a:rPr lang="en-US" sz="4800" i="1">
                        <a:latin typeface="Cambria Math"/>
                      </a:rPr>
                      <m:t>𝑑</m:t>
                    </m:r>
                    <m:r>
                      <a:rPr lang="en-US" sz="4800" b="0" i="1" smtClean="0">
                        <a:latin typeface="Cambria Math" panose="02040503050406030204" pitchFamily="18" charset="0"/>
                      </a:rPr>
                      <m:t>=5,9</m:t>
                    </m:r>
                  </m:oMath>
                </a14:m>
                <a:endParaRPr lang="en-US" sz="4800" dirty="0">
                  <a:latin typeface="Times New Roman" panose="020206030504050203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7250481" y="12036368"/>
                <a:ext cx="6304589" cy="830997"/>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0637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down)">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down)">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down)">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ipe(left)">
                                      <p:cBhvr>
                                        <p:cTn id="46" dur="500"/>
                                        <p:tgtEl>
                                          <p:spTgt spid="6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9" grpId="0" animBg="1"/>
      <p:bldP spid="51" grpId="0"/>
      <p:bldP spid="52" grpId="0"/>
      <p:bldP spid="53"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539285" y="6900729"/>
            <a:ext cx="23672882" cy="6786314"/>
            <a:chOff x="184495" y="3636275"/>
            <a:chExt cx="11834900" cy="1989387"/>
          </a:xfrm>
        </p:grpSpPr>
        <p:sp>
          <p:nvSpPr>
            <p:cNvPr id="5" name="Rounded Rectangle 4"/>
            <p:cNvSpPr/>
            <p:nvPr/>
          </p:nvSpPr>
          <p:spPr>
            <a:xfrm>
              <a:off x="184495" y="3865218"/>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36275"/>
              <a:ext cx="2342698" cy="507832"/>
              <a:chOff x="1275608" y="6239450"/>
              <a:chExt cx="4592537" cy="92270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294152" y="238104"/>
            <a:ext cx="23815894" cy="2809897"/>
            <a:chOff x="534987" y="1869705"/>
            <a:chExt cx="23340848" cy="2356356"/>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4600" y="1653394"/>
                  <a:ext cx="2097638"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5</a:t>
                  </a:r>
                </a:p>
              </p:txBody>
            </p:sp>
          </p:grpSp>
        </p:grpSp>
        <mc:AlternateContent xmlns:mc="http://schemas.openxmlformats.org/markup-compatibility/2006" xmlns:a14="http://schemas.microsoft.com/office/drawing/2010/main">
          <mc:Choice Requires="a14">
            <p:sp>
              <p:nvSpPr>
                <p:cNvPr id="23" name="Rectangle 22"/>
                <p:cNvSpPr/>
                <p:nvPr/>
              </p:nvSpPr>
              <p:spPr>
                <a:xfrm>
                  <a:off x="4008265" y="2177234"/>
                  <a:ext cx="19835649" cy="1858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1259903" algn="l"/>
                    </a:tabLst>
                  </a:pPr>
                  <a:r>
                    <a:rPr lang="vi-VN" sz="6600" dirty="0">
                      <a:latin typeface="Times New Roman" panose="02020603050405020304" pitchFamily="18" charset="0"/>
                      <a:ea typeface="Times New Roman" panose="02020603050405020304" pitchFamily="18" charset="0"/>
                    </a:rPr>
                    <a:t>Cho cấp số cộng </a:t>
                  </a:r>
                  <a14:m>
                    <m:oMath xmlns:m="http://schemas.openxmlformats.org/officeDocument/2006/math">
                      <m:r>
                        <a:rPr lang="vi-VN" sz="6600">
                          <a:latin typeface="Cambria Math"/>
                          <a:ea typeface="Times New Roman" panose="02020603050405020304" pitchFamily="18" charset="0"/>
                        </a:rPr>
                        <m:t>(</m:t>
                      </m:r>
                      <m:func>
                        <m:funcPr>
                          <m:ctrlPr>
                            <a:rPr lang="en-US" sz="6600" i="1">
                              <a:latin typeface="Cambria Math" panose="02040503050406030204" pitchFamily="18" charset="0"/>
                              <a:ea typeface="Times New Roman" panose="02020603050405020304" pitchFamily="18" charset="0"/>
                            </a:rPr>
                          </m:ctrlPr>
                        </m:funcPr>
                        <m:fName>
                          <m:sSub>
                            <m:sSubPr>
                              <m:ctrlPr>
                                <a:rPr lang="en-US" sz="6600" i="1">
                                  <a:latin typeface="Cambria Math" panose="02040503050406030204" pitchFamily="18" charset="0"/>
                                  <a:ea typeface="Times New Roman" panose="02020603050405020304" pitchFamily="18" charset="0"/>
                                </a:rPr>
                              </m:ctrlPr>
                            </m:sSubPr>
                            <m:e>
                              <m:r>
                                <a:rPr lang="vi-VN" sz="6600">
                                  <a:latin typeface="Cambria Math"/>
                                  <a:ea typeface="Times New Roman" panose="02020603050405020304" pitchFamily="18" charset="0"/>
                                </a:rPr>
                                <m:t>𝑢</m:t>
                              </m:r>
                            </m:e>
                            <m:sub>
                              <m:r>
                                <a:rPr lang="vi-VN" sz="6600">
                                  <a:latin typeface="Cambria Math"/>
                                  <a:ea typeface="Times New Roman" panose="02020603050405020304" pitchFamily="18" charset="0"/>
                                </a:rPr>
                                <m:t>𝑛</m:t>
                              </m:r>
                            </m:sub>
                          </m:sSub>
                        </m:fName>
                        <m:e>
                          <m:r>
                            <a:rPr lang="vi-VN" sz="6600">
                              <a:latin typeface="Cambria Math"/>
                              <a:ea typeface="Times New Roman" panose="02020603050405020304" pitchFamily="18" charset="0"/>
                            </a:rPr>
                            <m:t>)</m:t>
                          </m:r>
                        </m:e>
                      </m:func>
                    </m:oMath>
                  </a14:m>
                  <a:r>
                    <a:rPr lang="en-US" sz="6600" dirty="0">
                      <a:latin typeface="Times New Roman" panose="02020603050405020304" pitchFamily="18" charset="0"/>
                      <a:ea typeface="Times New Roman" panose="02020603050405020304" pitchFamily="18" charset="0"/>
                    </a:rPr>
                    <a:t> </a:t>
                  </a:r>
                  <a:r>
                    <a:rPr lang="vi-VN" sz="6600" dirty="0">
                      <a:latin typeface="Times New Roman" panose="02020603050405020304" pitchFamily="18" charset="0"/>
                      <a:ea typeface="Times New Roman" panose="02020603050405020304" pitchFamily="18" charset="0"/>
                    </a:rPr>
                    <a:t>có </a:t>
                  </a:r>
                  <a14:m>
                    <m:oMath xmlns:m="http://schemas.openxmlformats.org/officeDocument/2006/math">
                      <m:sSub>
                        <m:sSubPr>
                          <m:ctrlPr>
                            <a:rPr lang="en-US" sz="6600" i="1">
                              <a:latin typeface="Cambria Math" panose="02040503050406030204" pitchFamily="18" charset="0"/>
                              <a:ea typeface="Times New Roman" panose="02020603050405020304" pitchFamily="18" charset="0"/>
                            </a:rPr>
                          </m:ctrlPr>
                        </m:sSubPr>
                        <m:e>
                          <m:r>
                            <a:rPr lang="vi-VN" sz="6600">
                              <a:latin typeface="Cambria Math"/>
                              <a:ea typeface="Times New Roman" panose="02020603050405020304" pitchFamily="18" charset="0"/>
                            </a:rPr>
                            <m:t>𝑢</m:t>
                          </m:r>
                        </m:e>
                        <m:sub>
                          <m:r>
                            <a:rPr lang="vi-VN" sz="6600">
                              <a:latin typeface="Cambria Math"/>
                              <a:ea typeface="Times New Roman" panose="02020603050405020304" pitchFamily="18" charset="0"/>
                            </a:rPr>
                            <m:t>2</m:t>
                          </m:r>
                        </m:sub>
                      </m:sSub>
                      <m:r>
                        <a:rPr lang="vi-VN" sz="6600">
                          <a:latin typeface="Cambria Math"/>
                          <a:ea typeface="Times New Roman" panose="02020603050405020304" pitchFamily="18" charset="0"/>
                        </a:rPr>
                        <m:t>+</m:t>
                      </m:r>
                      <m:sSub>
                        <m:sSubPr>
                          <m:ctrlPr>
                            <a:rPr lang="en-US" sz="6600" i="1">
                              <a:latin typeface="Cambria Math" panose="02040503050406030204" pitchFamily="18" charset="0"/>
                              <a:ea typeface="Times New Roman" panose="02020603050405020304" pitchFamily="18" charset="0"/>
                            </a:rPr>
                          </m:ctrlPr>
                        </m:sSubPr>
                        <m:e>
                          <m:r>
                            <a:rPr lang="vi-VN" sz="6600">
                              <a:latin typeface="Cambria Math"/>
                              <a:ea typeface="Times New Roman" panose="02020603050405020304" pitchFamily="18" charset="0"/>
                            </a:rPr>
                            <m:t>𝑢</m:t>
                          </m:r>
                        </m:e>
                        <m:sub>
                          <m:r>
                            <a:rPr lang="vi-VN" sz="6600">
                              <a:latin typeface="Cambria Math"/>
                              <a:ea typeface="Times New Roman" panose="02020603050405020304" pitchFamily="18" charset="0"/>
                            </a:rPr>
                            <m:t>3</m:t>
                          </m:r>
                        </m:sub>
                      </m:sSub>
                      <m:r>
                        <a:rPr lang="vi-VN" sz="6600">
                          <a:latin typeface="Cambria Math"/>
                          <a:ea typeface="Times New Roman" panose="02020603050405020304" pitchFamily="18" charset="0"/>
                        </a:rPr>
                        <m:t>=20, </m:t>
                      </m:r>
                      <m:sSub>
                        <m:sSubPr>
                          <m:ctrlPr>
                            <a:rPr lang="en-US" sz="6600" i="1">
                              <a:latin typeface="Cambria Math" panose="02040503050406030204" pitchFamily="18" charset="0"/>
                              <a:ea typeface="Times New Roman" panose="02020603050405020304" pitchFamily="18" charset="0"/>
                            </a:rPr>
                          </m:ctrlPr>
                        </m:sSubPr>
                        <m:e>
                          <m:r>
                            <a:rPr lang="vi-VN" sz="6600">
                              <a:latin typeface="Cambria Math"/>
                              <a:ea typeface="Times New Roman" panose="02020603050405020304" pitchFamily="18" charset="0"/>
                            </a:rPr>
                            <m:t>𝑢</m:t>
                          </m:r>
                        </m:e>
                        <m:sub>
                          <m:r>
                            <a:rPr lang="vi-VN" sz="6600">
                              <a:latin typeface="Cambria Math"/>
                              <a:ea typeface="Times New Roman" panose="02020603050405020304" pitchFamily="18" charset="0"/>
                            </a:rPr>
                            <m:t>5</m:t>
                          </m:r>
                        </m:sub>
                      </m:sSub>
                      <m:r>
                        <a:rPr lang="vi-VN" sz="6600">
                          <a:latin typeface="Cambria Math"/>
                          <a:ea typeface="Times New Roman" panose="02020603050405020304" pitchFamily="18" charset="0"/>
                        </a:rPr>
                        <m:t>+</m:t>
                      </m:r>
                      <m:sSub>
                        <m:sSubPr>
                          <m:ctrlPr>
                            <a:rPr lang="en-US" sz="6600" i="1">
                              <a:latin typeface="Cambria Math" panose="02040503050406030204" pitchFamily="18" charset="0"/>
                              <a:ea typeface="Times New Roman" panose="02020603050405020304" pitchFamily="18" charset="0"/>
                            </a:rPr>
                          </m:ctrlPr>
                        </m:sSubPr>
                        <m:e>
                          <m:r>
                            <a:rPr lang="vi-VN" sz="6600">
                              <a:latin typeface="Cambria Math"/>
                              <a:ea typeface="Times New Roman" panose="02020603050405020304" pitchFamily="18" charset="0"/>
                            </a:rPr>
                            <m:t>𝑢</m:t>
                          </m:r>
                        </m:e>
                        <m:sub>
                          <m:r>
                            <a:rPr lang="vi-VN" sz="6600">
                              <a:latin typeface="Cambria Math"/>
                              <a:ea typeface="Times New Roman" panose="02020603050405020304" pitchFamily="18" charset="0"/>
                            </a:rPr>
                            <m:t>7</m:t>
                          </m:r>
                        </m:sub>
                      </m:sSub>
                      <m:r>
                        <a:rPr lang="vi-VN" sz="6600">
                          <a:latin typeface="Cambria Math"/>
                          <a:ea typeface="Times New Roman" panose="02020603050405020304" pitchFamily="18" charset="0"/>
                        </a:rPr>
                        <m:t>=−29</m:t>
                      </m:r>
                    </m:oMath>
                  </a14:m>
                  <a:r>
                    <a:rPr lang="vi-VN" sz="6600" dirty="0">
                      <a:latin typeface="Times New Roman" panose="02020603050405020304" pitchFamily="18" charset="0"/>
                      <a:ea typeface="Times New Roman" panose="02020603050405020304" pitchFamily="18" charset="0"/>
                    </a:rPr>
                    <a:t>. </a:t>
                  </a:r>
                  <a:r>
                    <a:rPr lang="en-US" sz="6600" dirty="0" err="1">
                      <a:latin typeface="Times New Roman" panose="02020603050405020304" pitchFamily="18" charset="0"/>
                      <a:ea typeface="Times New Roman" panose="02020603050405020304" pitchFamily="18" charset="0"/>
                    </a:rPr>
                    <a:t>Tìm</a:t>
                  </a:r>
                  <a:r>
                    <a:rPr lang="en-US" sz="66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6600" i="1">
                              <a:latin typeface="Cambria Math" panose="02040503050406030204" pitchFamily="18" charset="0"/>
                              <a:ea typeface="Times New Roman" panose="02020603050405020304" pitchFamily="18" charset="0"/>
                            </a:rPr>
                          </m:ctrlPr>
                        </m:sSubPr>
                        <m:e>
                          <m:r>
                            <a:rPr lang="en-US" sz="6600">
                              <a:latin typeface="Cambria Math"/>
                              <a:ea typeface="Times New Roman" panose="02020603050405020304" pitchFamily="18" charset="0"/>
                            </a:rPr>
                            <m:t>𝑢</m:t>
                          </m:r>
                        </m:e>
                        <m:sub>
                          <m:r>
                            <a:rPr lang="en-US" sz="6600">
                              <a:latin typeface="Cambria Math"/>
                              <a:ea typeface="Times New Roman" panose="02020603050405020304" pitchFamily="18" charset="0"/>
                            </a:rPr>
                            <m:t>1</m:t>
                          </m:r>
                        </m:sub>
                      </m:sSub>
                      <m:r>
                        <a:rPr lang="en-US" sz="6600">
                          <a:latin typeface="Cambria Math"/>
                          <a:ea typeface="Times New Roman" panose="02020603050405020304" pitchFamily="18" charset="0"/>
                        </a:rPr>
                        <m:t>,</m:t>
                      </m:r>
                      <m:r>
                        <a:rPr lang="en-US" sz="6600">
                          <a:latin typeface="Cambria Math"/>
                          <a:ea typeface="Times New Roman" panose="02020603050405020304" pitchFamily="18" charset="0"/>
                        </a:rPr>
                        <m:t>𝑑</m:t>
                      </m:r>
                    </m:oMath>
                  </a14:m>
                  <a:r>
                    <a:rPr lang="en-US" sz="6600" dirty="0">
                      <a:latin typeface="Times New Roman" panose="02020603050405020304" pitchFamily="18" charset="0"/>
                      <a:ea typeface="Times New Roman" panose="02020603050405020304" pitchFamily="18" charset="0"/>
                    </a:rPr>
                    <a:t> ?</a:t>
                  </a:r>
                  <a:endParaRPr lang="en-US" sz="6600" dirty="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08265" y="2177234"/>
                  <a:ext cx="19835649" cy="1858320"/>
                </a:xfrm>
                <a:prstGeom prst="rect">
                  <a:avLst/>
                </a:prstGeom>
                <a:blipFill rotWithShape="0">
                  <a:blip r:embed="rId2"/>
                  <a:stretch>
                    <a:fillRect l="-120" t="-7418" r="-1114" b="-173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grpSp>
        <p:nvGrpSpPr>
          <p:cNvPr id="2" name="Group 1">
            <a:extLst>
              <a:ext uri="{FF2B5EF4-FFF2-40B4-BE49-F238E27FC236}">
                <a16:creationId xmlns:a16="http://schemas.microsoft.com/office/drawing/2014/main" xmlns="" id="{4D0AB9FB-A402-43C6-830F-BAC47ED452D0}"/>
              </a:ext>
            </a:extLst>
          </p:cNvPr>
          <p:cNvGrpSpPr/>
          <p:nvPr/>
        </p:nvGrpSpPr>
        <p:grpSpPr>
          <a:xfrm>
            <a:off x="899910" y="3415823"/>
            <a:ext cx="8355065" cy="1234536"/>
            <a:chOff x="1458731" y="6334162"/>
            <a:chExt cx="8016267"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0839FD11-1E39-4EBB-A7FB-DEB39691C378}"/>
                    </a:ext>
                  </a:extLst>
                </p:cNvPr>
                <p:cNvSpPr/>
                <p:nvPr/>
              </p:nvSpPr>
              <p:spPr>
                <a:xfrm>
                  <a:off x="2140384" y="6334162"/>
                  <a:ext cx="7334614"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6000" i="1">
                              <a:latin typeface="Cambria Math" panose="02040503050406030204" pitchFamily="18" charset="0"/>
                            </a:rPr>
                          </m:ctrlPr>
                        </m:sSubPr>
                        <m:e>
                          <m:r>
                            <a:rPr lang="en-US" sz="6000" i="1">
                              <a:latin typeface="Cambria Math"/>
                            </a:rPr>
                            <m:t>𝑢</m:t>
                          </m:r>
                        </m:e>
                        <m:sub>
                          <m:r>
                            <a:rPr lang="en-US" sz="6000" i="1">
                              <a:latin typeface="Cambria Math"/>
                            </a:rPr>
                            <m:t>1</m:t>
                          </m:r>
                        </m:sub>
                      </m:sSub>
                      <m:r>
                        <a:rPr lang="en-US" sz="6000" i="1">
                          <a:latin typeface="Cambria Math"/>
                        </a:rPr>
                        <m:t>=20;</m:t>
                      </m:r>
                      <m:r>
                        <a:rPr lang="en-US" sz="6000" i="1">
                          <a:latin typeface="Cambria Math"/>
                        </a:rPr>
                        <m:t>𝑑</m:t>
                      </m:r>
                      <m:r>
                        <a:rPr lang="en-US" sz="6000" i="1">
                          <a:latin typeface="Cambria Math"/>
                        </a:rPr>
                        <m:t>=7</m:t>
                      </m:r>
                    </m:oMath>
                  </a14:m>
                  <a:r>
                    <a:rPr lang="vi-VN" sz="6000" b="1" dirty="0" smtClean="0">
                      <a:latin typeface="+mj-lt"/>
                    </a:rPr>
                    <a:t>.</a:t>
                  </a:r>
                  <a:endParaRPr lang="en-US" sz="6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id="{0839FD11-1E39-4EBB-A7FB-DEB39691C378}"/>
                    </a:ext>
                  </a:extLst>
                </p:cNvPr>
                <p:cNvSpPr>
                  <a:spLocks noRot="1" noChangeAspect="1" noMove="1" noResize="1" noEditPoints="1" noAdjustHandles="1" noChangeArrowheads="1" noChangeShapeType="1" noTextEdit="1"/>
                </p:cNvSpPr>
                <p:nvPr/>
              </p:nvSpPr>
              <p:spPr>
                <a:xfrm>
                  <a:off x="2140384" y="6334162"/>
                  <a:ext cx="7334614" cy="1234536"/>
                </a:xfrm>
                <a:prstGeom prst="rect">
                  <a:avLst/>
                </a:prstGeom>
                <a:blipFill rotWithShape="0">
                  <a:blip r:embed="rId3"/>
                  <a:stretch>
                    <a:fillRect t="-4739" b="-19905"/>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a16="http://schemas.microsoft.com/office/drawing/2014/main" xmlns=""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mj-lt"/>
                  <a:ea typeface="Tahoma" pitchFamily="34" charset="0"/>
                  <a:cs typeface="Tahoma" pitchFamily="34" charset="0"/>
                </a:rPr>
                <a:t>A</a:t>
              </a:r>
              <a:endParaRPr lang="en-US" sz="6000" dirty="0">
                <a:latin typeface="+mj-lt"/>
              </a:endParaRPr>
            </a:p>
          </p:txBody>
        </p:sp>
      </p:grpSp>
      <p:grpSp>
        <p:nvGrpSpPr>
          <p:cNvPr id="46" name="Group 45">
            <a:extLst>
              <a:ext uri="{FF2B5EF4-FFF2-40B4-BE49-F238E27FC236}">
                <a16:creationId xmlns:a16="http://schemas.microsoft.com/office/drawing/2014/main" xmlns="" id="{A2194087-0D43-42CA-A1D2-4373C69CC457}"/>
              </a:ext>
            </a:extLst>
          </p:cNvPr>
          <p:cNvGrpSpPr/>
          <p:nvPr/>
        </p:nvGrpSpPr>
        <p:grpSpPr>
          <a:xfrm>
            <a:off x="13238021" y="3344469"/>
            <a:ext cx="8302560" cy="1234536"/>
            <a:chOff x="1458731" y="6334162"/>
            <a:chExt cx="8226489"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FB0B6341-256C-4170-AF4E-1216E5EDD04C}"/>
                    </a:ext>
                  </a:extLst>
                </p:cNvPr>
                <p:cNvSpPr/>
                <p:nvPr/>
              </p:nvSpPr>
              <p:spPr>
                <a:xfrm>
                  <a:off x="2081771" y="6334162"/>
                  <a:ext cx="7603449"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6000" i="1">
                              <a:latin typeface="Cambria Math" panose="02040503050406030204" pitchFamily="18" charset="0"/>
                            </a:rPr>
                          </m:ctrlPr>
                        </m:sSubPr>
                        <m:e>
                          <m:r>
                            <a:rPr lang="en-US" sz="6000" i="1">
                              <a:latin typeface="Cambria Math"/>
                            </a:rPr>
                            <m:t>𝑢</m:t>
                          </m:r>
                        </m:e>
                        <m:sub>
                          <m:r>
                            <a:rPr lang="en-US" sz="6000" i="1">
                              <a:latin typeface="Cambria Math"/>
                            </a:rPr>
                            <m:t>1</m:t>
                          </m:r>
                        </m:sub>
                      </m:sSub>
                      <m:r>
                        <a:rPr lang="en-US" sz="6000" i="1">
                          <a:latin typeface="Cambria Math"/>
                        </a:rPr>
                        <m:t>=20,5;</m:t>
                      </m:r>
                      <m:r>
                        <a:rPr lang="en-US" sz="6000" i="1">
                          <a:latin typeface="Cambria Math"/>
                        </a:rPr>
                        <m:t>𝑑</m:t>
                      </m:r>
                      <m:r>
                        <a:rPr lang="en-US" sz="6000" i="1">
                          <a:latin typeface="Cambria Math"/>
                        </a:rPr>
                        <m:t>=7</m:t>
                      </m:r>
                    </m:oMath>
                  </a14:m>
                  <a:r>
                    <a:rPr lang="vi-VN" sz="6000" b="1" dirty="0">
                      <a:latin typeface="+mj-lt"/>
                    </a:rPr>
                    <a:t>.</a:t>
                  </a:r>
                  <a:endParaRPr lang="en-US" sz="6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a16="http://schemas.microsoft.com/office/drawing/2014/main" xmlns="" id="{FB0B6341-256C-4170-AF4E-1216E5EDD04C}"/>
                    </a:ext>
                  </a:extLst>
                </p:cNvPr>
                <p:cNvSpPr>
                  <a:spLocks noRot="1" noChangeAspect="1" noMove="1" noResize="1" noEditPoints="1" noAdjustHandles="1" noChangeArrowheads="1" noChangeShapeType="1" noTextEdit="1"/>
                </p:cNvSpPr>
                <p:nvPr/>
              </p:nvSpPr>
              <p:spPr>
                <a:xfrm>
                  <a:off x="2081771" y="6334162"/>
                  <a:ext cx="7603449" cy="1234536"/>
                </a:xfrm>
                <a:prstGeom prst="rect">
                  <a:avLst/>
                </a:prstGeom>
                <a:blipFill rotWithShape="0">
                  <a:blip r:embed="rId4"/>
                  <a:stretch>
                    <a:fillRect t="-5238" b="-20000"/>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a16="http://schemas.microsoft.com/office/drawing/2014/main" xmlns=""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B</a:t>
              </a:r>
              <a:endParaRPr lang="en-US" sz="6000" dirty="0">
                <a:latin typeface="+mj-lt"/>
              </a:endParaRPr>
            </a:p>
          </p:txBody>
        </p:sp>
      </p:grpSp>
      <p:grpSp>
        <p:nvGrpSpPr>
          <p:cNvPr id="49" name="Group 48">
            <a:extLst>
              <a:ext uri="{FF2B5EF4-FFF2-40B4-BE49-F238E27FC236}">
                <a16:creationId xmlns:a16="http://schemas.microsoft.com/office/drawing/2014/main" xmlns="" id="{4D274B26-9415-432A-9282-BDEF246F0009}"/>
              </a:ext>
            </a:extLst>
          </p:cNvPr>
          <p:cNvGrpSpPr/>
          <p:nvPr/>
        </p:nvGrpSpPr>
        <p:grpSpPr>
          <a:xfrm>
            <a:off x="759804" y="5513596"/>
            <a:ext cx="8626677" cy="1234536"/>
            <a:chOff x="1458731" y="6334162"/>
            <a:chExt cx="8016268"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xmlns="" id="{6E15A8FC-94CE-45FB-8D02-B33F2327F992}"/>
                    </a:ext>
                  </a:extLst>
                </p:cNvPr>
                <p:cNvSpPr/>
                <p:nvPr/>
              </p:nvSpPr>
              <p:spPr>
                <a:xfrm>
                  <a:off x="2140384" y="6334162"/>
                  <a:ext cx="7334615"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14:m>
                    <m:oMathPara xmlns:m="http://schemas.openxmlformats.org/officeDocument/2006/math">
                      <m:oMathParaPr>
                        <m:jc m:val="centerGroup"/>
                      </m:oMathParaPr>
                      <m:oMath xmlns:m="http://schemas.openxmlformats.org/officeDocument/2006/math">
                        <m:sSub>
                          <m:sSubPr>
                            <m:ctrlPr>
                              <a:rPr lang="en-US" sz="6000" i="1">
                                <a:latin typeface="Cambria Math" panose="02040503050406030204" pitchFamily="18" charset="0"/>
                              </a:rPr>
                            </m:ctrlPr>
                          </m:sSubPr>
                          <m:e>
                            <m:r>
                              <a:rPr lang="en-US" sz="6000" i="1">
                                <a:latin typeface="Cambria Math"/>
                              </a:rPr>
                              <m:t>𝑢</m:t>
                            </m:r>
                          </m:e>
                          <m:sub>
                            <m:r>
                              <a:rPr lang="en-US" sz="6000" i="1">
                                <a:latin typeface="Cambria Math"/>
                              </a:rPr>
                              <m:t>1</m:t>
                            </m:r>
                          </m:sub>
                        </m:sSub>
                        <m:r>
                          <a:rPr lang="en-US" sz="6000" i="1">
                            <a:latin typeface="Cambria Math"/>
                          </a:rPr>
                          <m:t>=20,5;</m:t>
                        </m:r>
                        <m:r>
                          <a:rPr lang="en-US" sz="6000" i="1">
                            <a:latin typeface="Cambria Math"/>
                          </a:rPr>
                          <m:t>𝑑</m:t>
                        </m:r>
                        <m:r>
                          <a:rPr lang="en-US" sz="6000" i="1">
                            <a:latin typeface="Cambria Math"/>
                          </a:rPr>
                          <m:t>=−7</m:t>
                        </m:r>
                        <m:r>
                          <m:rPr>
                            <m:nor/>
                          </m:rPr>
                          <a:rPr lang="en-US" sz="9600" b="0" i="0" dirty="0" smtClean="0">
                            <a:latin typeface="Times New Roman" panose="02020603050405020304" pitchFamily="18" charset="0"/>
                            <a:ea typeface="Times New Roman" panose="02020603050405020304" pitchFamily="18" charset="0"/>
                          </a:rPr>
                          <m:t>.</m:t>
                        </m:r>
                      </m:oMath>
                    </m:oMathPara>
                  </a14:m>
                  <a:endParaRPr lang="vi-VN" sz="6000" dirty="0">
                    <a:latin typeface="Times New Roman" panose="02020603050405020304" pitchFamily="18" charset="0"/>
                    <a:ea typeface="Times New Roman" panose="02020603050405020304" pitchFamily="18" charset="0"/>
                  </a:endParaRPr>
                </a:p>
              </p:txBody>
            </p:sp>
          </mc:Choice>
          <mc:Fallback xmlns="">
            <p:sp>
              <p:nvSpPr>
                <p:cNvPr id="63" name="Rectangle 62">
                  <a:extLst>
                    <a:ext uri="{FF2B5EF4-FFF2-40B4-BE49-F238E27FC236}">
                      <a16:creationId xmlns:a16="http://schemas.microsoft.com/office/drawing/2014/main" xmlns="" id="{6E15A8FC-94CE-45FB-8D02-B33F2327F992}"/>
                    </a:ext>
                  </a:extLst>
                </p:cNvPr>
                <p:cNvSpPr>
                  <a:spLocks noRot="1" noChangeAspect="1" noMove="1" noResize="1" noEditPoints="1" noAdjustHandles="1" noChangeArrowheads="1" noChangeShapeType="1" noTextEdit="1"/>
                </p:cNvSpPr>
                <p:nvPr/>
              </p:nvSpPr>
              <p:spPr>
                <a:xfrm>
                  <a:off x="2140384" y="6334162"/>
                  <a:ext cx="7334615" cy="1234536"/>
                </a:xfrm>
                <a:prstGeom prst="rect">
                  <a:avLst/>
                </a:prstGeom>
                <a:blipFill rotWithShape="0">
                  <a:blip r:embed="rId5"/>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a16="http://schemas.microsoft.com/office/drawing/2014/main" xmlns=""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C</a:t>
              </a:r>
              <a:endParaRPr lang="en-US" sz="6000" dirty="0">
                <a:latin typeface="+mj-lt"/>
              </a:endParaRPr>
            </a:p>
          </p:txBody>
        </p:sp>
      </p:grpSp>
      <p:grpSp>
        <p:nvGrpSpPr>
          <p:cNvPr id="65" name="Group 64">
            <a:extLst>
              <a:ext uri="{FF2B5EF4-FFF2-40B4-BE49-F238E27FC236}">
                <a16:creationId xmlns:a16="http://schemas.microsoft.com/office/drawing/2014/main" xmlns="" id="{E278C7C5-EAEF-4F1A-B3FB-29FCE054F0E0}"/>
              </a:ext>
            </a:extLst>
          </p:cNvPr>
          <p:cNvGrpSpPr/>
          <p:nvPr/>
        </p:nvGrpSpPr>
        <p:grpSpPr>
          <a:xfrm>
            <a:off x="13327197" y="5522955"/>
            <a:ext cx="8304427" cy="1234536"/>
            <a:chOff x="1458731" y="6334162"/>
            <a:chExt cx="8253278" cy="1234536"/>
          </a:xfrm>
        </p:grpSpPr>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xmlns="" id="{C4F0F9CE-3F15-4D47-A2C9-5C6F65E0E3FB}"/>
                    </a:ext>
                  </a:extLst>
                </p:cNvPr>
                <p:cNvSpPr/>
                <p:nvPr/>
              </p:nvSpPr>
              <p:spPr>
                <a:xfrm>
                  <a:off x="2140385" y="6334162"/>
                  <a:ext cx="7571624"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1800"/>
                    </a:spcBef>
                  </a:pPr>
                  <a14:m>
                    <m:oMath xmlns:m="http://schemas.openxmlformats.org/officeDocument/2006/math">
                      <m:sSub>
                        <m:sSubPr>
                          <m:ctrlPr>
                            <a:rPr lang="en-US" sz="6000" i="1" smtClean="0">
                              <a:latin typeface="Cambria Math" panose="02040503050406030204" pitchFamily="18" charset="0"/>
                            </a:rPr>
                          </m:ctrlPr>
                        </m:sSubPr>
                        <m:e>
                          <m:r>
                            <a:rPr lang="en-US" sz="6000" i="1">
                              <a:latin typeface="Cambria Math"/>
                            </a:rPr>
                            <m:t>𝑢</m:t>
                          </m:r>
                        </m:e>
                        <m:sub>
                          <m:r>
                            <a:rPr lang="en-US" sz="6000" i="1">
                              <a:latin typeface="Cambria Math"/>
                            </a:rPr>
                            <m:t>1</m:t>
                          </m:r>
                        </m:sub>
                      </m:sSub>
                      <m:r>
                        <a:rPr lang="en-US" sz="6000" i="1">
                          <a:latin typeface="Cambria Math"/>
                        </a:rPr>
                        <m:t>=−20,5;</m:t>
                      </m:r>
                      <m:r>
                        <a:rPr lang="en-US" sz="6000" i="1">
                          <a:latin typeface="Cambria Math"/>
                        </a:rPr>
                        <m:t>𝑑</m:t>
                      </m:r>
                      <m:r>
                        <a:rPr lang="en-US" sz="6000" i="1">
                          <a:latin typeface="Cambria Math"/>
                        </a:rPr>
                        <m:t>=−7</m:t>
                      </m:r>
                    </m:oMath>
                  </a14:m>
                  <a:r>
                    <a:rPr lang="vi-VN" sz="6000" b="1" dirty="0">
                      <a:latin typeface="+mj-lt"/>
                    </a:rPr>
                    <a:t>.</a:t>
                  </a:r>
                </a:p>
              </p:txBody>
            </p:sp>
          </mc:Choice>
          <mc:Fallback xmlns="">
            <p:sp>
              <p:nvSpPr>
                <p:cNvPr id="66" name="Rectangle 65">
                  <a:extLst>
                    <a:ext uri="{FF2B5EF4-FFF2-40B4-BE49-F238E27FC236}">
                      <a16:creationId xmlns:a16="http://schemas.microsoft.com/office/drawing/2014/main" xmlns="" id="{C4F0F9CE-3F15-4D47-A2C9-5C6F65E0E3FB}"/>
                    </a:ext>
                  </a:extLst>
                </p:cNvPr>
                <p:cNvSpPr>
                  <a:spLocks noRot="1" noChangeAspect="1" noMove="1" noResize="1" noEditPoints="1" noAdjustHandles="1" noChangeArrowheads="1" noChangeShapeType="1" noTextEdit="1"/>
                </p:cNvSpPr>
                <p:nvPr/>
              </p:nvSpPr>
              <p:spPr>
                <a:xfrm>
                  <a:off x="2140385" y="6334162"/>
                  <a:ext cx="7571624" cy="1234536"/>
                </a:xfrm>
                <a:prstGeom prst="rect">
                  <a:avLst/>
                </a:prstGeom>
                <a:blipFill rotWithShape="0">
                  <a:blip r:embed="rId6"/>
                  <a:stretch>
                    <a:fillRect t="-3791" r="-4452" b="-21327"/>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a16="http://schemas.microsoft.com/office/drawing/2014/main" xmlns=""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D</a:t>
              </a:r>
              <a:endParaRPr lang="en-US" sz="6000" dirty="0">
                <a:latin typeface="+mj-lt"/>
              </a:endParaRPr>
            </a:p>
          </p:txBody>
        </p:sp>
      </p:grpSp>
      <p:sp>
        <p:nvSpPr>
          <p:cNvPr id="69" name="Oval 68">
            <a:extLst>
              <a:ext uri="{FF2B5EF4-FFF2-40B4-BE49-F238E27FC236}">
                <a16:creationId xmlns:a16="http://schemas.microsoft.com/office/drawing/2014/main" xmlns="" id="{E148D75C-9524-4005-AADE-77AC280B7203}"/>
              </a:ext>
            </a:extLst>
          </p:cNvPr>
          <p:cNvSpPr/>
          <p:nvPr/>
        </p:nvSpPr>
        <p:spPr>
          <a:xfrm>
            <a:off x="801253" y="5656834"/>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1" name="TextBox 50"/>
              <p:cNvSpPr txBox="1"/>
              <p:nvPr/>
            </p:nvSpPr>
            <p:spPr>
              <a:xfrm>
                <a:off x="5685227" y="7887717"/>
                <a:ext cx="8525528" cy="830997"/>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4800" b="1" dirty="0" err="1"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i="1">
                            <a:latin typeface="Cambria Math"/>
                          </a:rPr>
                          <m:t>𝑛</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d>
                      <m:dPr>
                        <m:ctrlPr>
                          <a:rPr lang="en-US" sz="4800" i="1">
                            <a:latin typeface="Cambria Math" panose="02040503050406030204" pitchFamily="18" charset="0"/>
                          </a:rPr>
                        </m:ctrlPr>
                      </m:dPr>
                      <m:e>
                        <m:r>
                          <a:rPr lang="en-US" sz="4800" i="1">
                            <a:latin typeface="Cambria Math"/>
                          </a:rPr>
                          <m:t>𝑛</m:t>
                        </m:r>
                        <m:r>
                          <a:rPr lang="en-US" sz="4800" i="1">
                            <a:latin typeface="Cambria Math"/>
                          </a:rPr>
                          <m:t>−1</m:t>
                        </m:r>
                      </m:e>
                    </m:d>
                    <m:r>
                      <a:rPr lang="en-US" sz="4800" i="1">
                        <a:latin typeface="Cambria Math"/>
                      </a:rPr>
                      <m:t>.</m:t>
                    </m:r>
                    <m:r>
                      <a:rPr lang="en-US" sz="4800" i="1">
                        <a:latin typeface="Cambria Math"/>
                      </a:rPr>
                      <m:t>𝑑</m:t>
                    </m:r>
                  </m:oMath>
                </a14:m>
                <a:endParaRPr lang="en-US" sz="4800" dirty="0">
                  <a:latin typeface="Times New Roman" panose="02020603050405020304" pitchFamily="18"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5685227" y="7887717"/>
                <a:ext cx="8525528" cy="830997"/>
              </a:xfrm>
              <a:prstGeom prst="rect">
                <a:avLst/>
              </a:prstGeom>
              <a:blipFill rotWithShape="0">
                <a:blip r:embed="rId7"/>
                <a:stretch>
                  <a:fillRect l="-1288" t="-16912" b="-44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061411" y="8975881"/>
                <a:ext cx="10506528" cy="1740028"/>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800" i="1">
                            <a:latin typeface="Cambria Math" panose="02040503050406030204" pitchFamily="18" charset="0"/>
                          </a:rPr>
                        </m:ctrlPr>
                      </m:dPr>
                      <m:e>
                        <m:eqArr>
                          <m:eqArrPr>
                            <m:ctrlPr>
                              <a:rPr lang="en-US" sz="4800" i="1">
                                <a:latin typeface="Cambria Math" panose="02040503050406030204" pitchFamily="18" charset="0"/>
                              </a:rPr>
                            </m:ctrlPr>
                          </m:eqArrPr>
                          <m:e>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panose="02040503050406030204" pitchFamily="18" charset="0"/>
                                  </a:rPr>
                                  <m:t>2</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panose="02040503050406030204" pitchFamily="18" charset="0"/>
                                  </a:rPr>
                                  <m:t>3</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i="1">
                                <a:latin typeface="Cambria Math"/>
                              </a:rPr>
                              <m:t>𝑑</m:t>
                            </m:r>
                            <m:r>
                              <a:rPr lang="en-US" sz="4800" b="0" i="1" smtClean="0">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2</m:t>
                            </m:r>
                            <m:r>
                              <a:rPr lang="en-US" sz="4800" i="1">
                                <a:latin typeface="Cambria Math"/>
                              </a:rPr>
                              <m:t>𝑑</m:t>
                            </m:r>
                            <m:r>
                              <a:rPr lang="en-US" sz="4800" b="0" i="1" smtClean="0">
                                <a:latin typeface="Cambria Math" panose="02040503050406030204" pitchFamily="18" charset="0"/>
                              </a:rPr>
                              <m:t>=20</m:t>
                            </m:r>
                          </m:e>
                          <m:e>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panose="02040503050406030204" pitchFamily="18" charset="0"/>
                                  </a:rPr>
                                  <m:t>5</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panose="02040503050406030204" pitchFamily="18" charset="0"/>
                                  </a:rPr>
                                  <m:t>7</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4</m:t>
                            </m:r>
                            <m:r>
                              <a:rPr lang="en-US" sz="4800" i="1">
                                <a:latin typeface="Cambria Math"/>
                              </a:rPr>
                              <m:t>𝑑</m:t>
                            </m:r>
                            <m:r>
                              <a:rPr lang="en-US" sz="4800" b="0" i="1" smtClean="0">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6</m:t>
                            </m:r>
                            <m:r>
                              <a:rPr lang="en-US" sz="4800" i="1">
                                <a:latin typeface="Cambria Math"/>
                              </a:rPr>
                              <m:t>𝑑</m:t>
                            </m:r>
                            <m:r>
                              <a:rPr lang="en-US" sz="4800" b="0" i="1" smtClean="0">
                                <a:latin typeface="Cambria Math" panose="02040503050406030204" pitchFamily="18" charset="0"/>
                              </a:rPr>
                              <m:t>=−29</m:t>
                            </m:r>
                          </m:e>
                        </m:eqArr>
                      </m:e>
                    </m:d>
                  </m:oMath>
                </a14:m>
                <a:endParaRPr lang="en-US" sz="4800" dirty="0">
                  <a:latin typeface="Times New Roman" panose="02020603050405020304" pitchFamily="18"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7061411" y="8975881"/>
                <a:ext cx="10506528" cy="1740028"/>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272055" y="10973076"/>
                <a:ext cx="10865132" cy="2010807"/>
              </a:xfrm>
              <a:prstGeom prst="rect">
                <a:avLst/>
              </a:prstGeom>
              <a:noFill/>
            </p:spPr>
            <p:txBody>
              <a:bodyPr wrap="square" rtlCol="0">
                <a:spAutoFit/>
              </a:bodyPr>
              <a:lstStyle/>
              <a:p>
                <a:pPr>
                  <a:defRPr/>
                </a:pPr>
                <a14:m>
                  <m:oMathPara xmlns:m="http://schemas.openxmlformats.org/officeDocument/2006/math">
                    <m:oMathParaPr>
                      <m:jc m:val="left"/>
                    </m:oMathParaPr>
                    <m:oMath xmlns:m="http://schemas.openxmlformats.org/officeDocument/2006/math">
                      <m:r>
                        <a:rPr lang="en-US" sz="4800" smtClean="0">
                          <a:latin typeface="Cambria Math" panose="02040503050406030204" pitchFamily="18" charset="0"/>
                        </a:rPr>
                        <m:t>⇔</m:t>
                      </m:r>
                      <m:d>
                        <m:dPr>
                          <m:begChr m:val="{"/>
                          <m:endChr m:val=""/>
                          <m:ctrlPr>
                            <a:rPr lang="en-US" sz="4800" i="1">
                              <a:latin typeface="Cambria Math" panose="02040503050406030204" pitchFamily="18" charset="0"/>
                            </a:rPr>
                          </m:ctrlPr>
                        </m:dPr>
                        <m:e>
                          <m:eqArr>
                            <m:eqArrPr>
                              <m:ctrlPr>
                                <a:rPr lang="en-US" sz="4800" i="1">
                                  <a:latin typeface="Cambria Math" panose="02040503050406030204" pitchFamily="18" charset="0"/>
                                </a:rPr>
                              </m:ctrlPr>
                            </m:eqArrPr>
                            <m:e>
                              <m:r>
                                <a:rPr lang="en-US" sz="4800" b="0" i="1" smtClean="0">
                                  <a:latin typeface="Cambria Math" panose="02040503050406030204" pitchFamily="18" charset="0"/>
                                </a:rPr>
                                <m:t>2</m:t>
                              </m:r>
                              <m:sSub>
                                <m:sSubPr>
                                  <m:ctrlPr>
                                    <a:rPr lang="en-US" sz="4800" i="1">
                                      <a:latin typeface="Cambria Math" panose="02040503050406030204" pitchFamily="18" charset="0"/>
                                    </a:rPr>
                                  </m:ctrlPr>
                                </m:sSubPr>
                                <m:e>
                                  <m:r>
                                    <a:rPr lang="en-US" sz="4800" i="1" smtClean="0">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3</m:t>
                              </m:r>
                              <m:r>
                                <a:rPr lang="en-US" sz="4800" i="1">
                                  <a:latin typeface="Cambria Math"/>
                                </a:rPr>
                                <m:t>𝑑</m:t>
                              </m:r>
                              <m:r>
                                <a:rPr lang="en-US" sz="4800" b="0" i="1" smtClean="0">
                                  <a:latin typeface="Cambria Math" panose="02040503050406030204" pitchFamily="18" charset="0"/>
                                </a:rPr>
                                <m:t>=20</m:t>
                              </m:r>
                            </m:e>
                            <m:e>
                              <m:r>
                                <a:rPr lang="en-US" sz="4800" b="0" i="1" smtClean="0">
                                  <a:latin typeface="Cambria Math" panose="02040503050406030204" pitchFamily="18" charset="0"/>
                                </a:rPr>
                                <m:t>2</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10</m:t>
                              </m:r>
                              <m:r>
                                <a:rPr lang="en-US" sz="4800" i="1">
                                  <a:latin typeface="Cambria Math"/>
                                </a:rPr>
                                <m:t>𝑑</m:t>
                              </m:r>
                              <m:r>
                                <a:rPr lang="en-US" sz="4800" b="0" i="1" smtClean="0">
                                  <a:latin typeface="Cambria Math" panose="02040503050406030204" pitchFamily="18" charset="0"/>
                                </a:rPr>
                                <m:t>=−29</m:t>
                              </m:r>
                            </m:e>
                          </m:eqArr>
                          <m:r>
                            <a:rPr lang="en-US" sz="4800">
                              <a:latin typeface="Cambria Math" panose="02040503050406030204" pitchFamily="18" charset="0"/>
                            </a:rPr>
                            <m:t>⇔</m:t>
                          </m:r>
                          <m:d>
                            <m:dPr>
                              <m:begChr m:val="{"/>
                              <m:endChr m:val=""/>
                              <m:ctrlPr>
                                <a:rPr lang="en-US" sz="4800" i="1">
                                  <a:latin typeface="Cambria Math" panose="02040503050406030204" pitchFamily="18" charset="0"/>
                                </a:rPr>
                              </m:ctrlPr>
                            </m:dPr>
                            <m:e>
                              <m:eqArr>
                                <m:eqArrPr>
                                  <m:ctrlPr>
                                    <a:rPr lang="en-US" sz="4800" i="1">
                                      <a:latin typeface="Cambria Math" panose="02040503050406030204" pitchFamily="18" charset="0"/>
                                    </a:rPr>
                                  </m:ctrlPr>
                                </m:eqArrPr>
                                <m:e>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panose="02040503050406030204" pitchFamily="18" charset="0"/>
                                    </a:rPr>
                                    <m:t>=20</m:t>
                                  </m:r>
                                  <m:r>
                                    <a:rPr lang="en-US" sz="4800" b="0" i="1" smtClean="0">
                                      <a:latin typeface="Cambria Math" panose="02040503050406030204" pitchFamily="18" charset="0"/>
                                    </a:rPr>
                                    <m:t>,5</m:t>
                                  </m:r>
                                </m:e>
                                <m:e>
                                  <m:r>
                                    <a:rPr lang="en-US" sz="4800" i="1">
                                      <a:latin typeface="Cambria Math"/>
                                    </a:rPr>
                                    <m:t>𝑑</m:t>
                                  </m:r>
                                  <m:r>
                                    <a:rPr lang="en-US" sz="4800" i="1">
                                      <a:latin typeface="Cambria Math" panose="02040503050406030204" pitchFamily="18" charset="0"/>
                                    </a:rPr>
                                    <m:t>=−</m:t>
                                  </m:r>
                                  <m:r>
                                    <a:rPr lang="en-US" sz="4800" b="0" i="1" smtClean="0">
                                      <a:latin typeface="Cambria Math" panose="02040503050406030204" pitchFamily="18" charset="0"/>
                                    </a:rPr>
                                    <m:t>7</m:t>
                                  </m:r>
                                </m:e>
                              </m:eqArr>
                            </m:e>
                          </m:d>
                        </m:e>
                      </m:d>
                    </m:oMath>
                  </m:oMathPara>
                </a14:m>
                <a:endParaRPr lang="en-US" sz="4800" dirty="0">
                  <a:latin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272055" y="10973076"/>
                <a:ext cx="10865132" cy="2010807"/>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630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down)">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down)">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down)">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500"/>
                                        <p:tgtEl>
                                          <p:spTgt spid="6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9" grpId="0" animBg="1"/>
      <p:bldP spid="51" grpId="0"/>
      <p:bldP spid="52"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523825" y="7114731"/>
            <a:ext cx="23672882" cy="6629829"/>
            <a:chOff x="184495" y="3682148"/>
            <a:chExt cx="11834900" cy="1943514"/>
          </a:xfrm>
        </p:grpSpPr>
        <p:sp>
          <p:nvSpPr>
            <p:cNvPr id="5" name="Rounded Rectangle 4"/>
            <p:cNvSpPr/>
            <p:nvPr/>
          </p:nvSpPr>
          <p:spPr>
            <a:xfrm>
              <a:off x="184495" y="3865218"/>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82148"/>
              <a:ext cx="2342698" cy="518772"/>
              <a:chOff x="1275608" y="6322796"/>
              <a:chExt cx="4592537" cy="94258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9138" y="6342673"/>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294152" y="238104"/>
            <a:ext cx="23815894" cy="2809897"/>
            <a:chOff x="534987" y="1869705"/>
            <a:chExt cx="23340848" cy="2356356"/>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4600" y="1653394"/>
                  <a:ext cx="2097638"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6</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008265" y="2117338"/>
                  <a:ext cx="19835649" cy="1858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6600" dirty="0" smtClean="0">
                      <a:latin typeface="Times New Roman" panose="02020603050405020304" pitchFamily="18" charset="0"/>
                      <a:cs typeface="Times New Roman" panose="02020603050405020304" pitchFamily="18" charset="0"/>
                    </a:rPr>
                    <a:t>Cho </a:t>
                  </a:r>
                  <a:r>
                    <a:rPr lang="en-US" sz="6600" dirty="0" err="1">
                      <a:latin typeface="Times New Roman" panose="02020603050405020304" pitchFamily="18" charset="0"/>
                      <a:cs typeface="Times New Roman" panose="02020603050405020304" pitchFamily="18" charset="0"/>
                    </a:rPr>
                    <a:t>cấp</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số</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cộng</a:t>
                  </a:r>
                  <a:r>
                    <a:rPr lang="en-US" sz="66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6600" i="1">
                              <a:latin typeface="Cambria Math" panose="02040503050406030204" pitchFamily="18" charset="0"/>
                              <a:cs typeface="Times New Roman" panose="02020603050405020304" pitchFamily="18" charset="0"/>
                            </a:rPr>
                          </m:ctrlPr>
                        </m:dPr>
                        <m:e>
                          <m:sSub>
                            <m:sSubPr>
                              <m:ctrlPr>
                                <a:rPr lang="en-US" sz="6600" i="1">
                                  <a:latin typeface="Cambria Math" panose="02040503050406030204" pitchFamily="18" charset="0"/>
                                  <a:cs typeface="Times New Roman" panose="02020603050405020304" pitchFamily="18" charset="0"/>
                                </a:rPr>
                              </m:ctrlPr>
                            </m:sSubPr>
                            <m:e>
                              <m:r>
                                <a:rPr lang="en-US" sz="6600">
                                  <a:latin typeface="Cambria Math"/>
                                  <a:cs typeface="Times New Roman" panose="02020603050405020304" pitchFamily="18" charset="0"/>
                                </a:rPr>
                                <m:t>𝑢</m:t>
                              </m:r>
                            </m:e>
                            <m:sub>
                              <m:r>
                                <a:rPr lang="en-US" sz="6600">
                                  <a:latin typeface="Cambria Math"/>
                                  <a:cs typeface="Times New Roman" panose="02020603050405020304" pitchFamily="18" charset="0"/>
                                </a:rPr>
                                <m:t>𝑛</m:t>
                              </m:r>
                            </m:sub>
                          </m:sSub>
                        </m:e>
                      </m:d>
                    </m:oMath>
                  </a14:m>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có</a:t>
                  </a:r>
                  <a:r>
                    <a:rPr lang="en-US" sz="6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6600" i="1">
                              <a:latin typeface="Cambria Math" panose="02040503050406030204" pitchFamily="18" charset="0"/>
                              <a:cs typeface="Times New Roman" panose="02020603050405020304" pitchFamily="18" charset="0"/>
                            </a:rPr>
                          </m:ctrlPr>
                        </m:sSubPr>
                        <m:e>
                          <m:r>
                            <a:rPr lang="en-US" sz="6600">
                              <a:latin typeface="Cambria Math"/>
                              <a:cs typeface="Times New Roman" panose="02020603050405020304" pitchFamily="18" charset="0"/>
                            </a:rPr>
                            <m:t>𝑢</m:t>
                          </m:r>
                        </m:e>
                        <m:sub>
                          <m:r>
                            <a:rPr lang="en-US" sz="6600">
                              <a:latin typeface="Cambria Math"/>
                              <a:cs typeface="Times New Roman" panose="02020603050405020304" pitchFamily="18" charset="0"/>
                            </a:rPr>
                            <m:t>1</m:t>
                          </m:r>
                        </m:sub>
                      </m:sSub>
                      <m:r>
                        <a:rPr lang="en-US" sz="6600">
                          <a:latin typeface="Cambria Math"/>
                          <a:cs typeface="Times New Roman" panose="02020603050405020304" pitchFamily="18" charset="0"/>
                        </a:rPr>
                        <m:t>+2</m:t>
                      </m:r>
                      <m:sSub>
                        <m:sSubPr>
                          <m:ctrlPr>
                            <a:rPr lang="en-US" sz="6600" i="1">
                              <a:latin typeface="Cambria Math" panose="02040503050406030204" pitchFamily="18" charset="0"/>
                              <a:cs typeface="Times New Roman" panose="02020603050405020304" pitchFamily="18" charset="0"/>
                            </a:rPr>
                          </m:ctrlPr>
                        </m:sSubPr>
                        <m:e>
                          <m:r>
                            <a:rPr lang="en-US" sz="6600">
                              <a:latin typeface="Cambria Math"/>
                              <a:cs typeface="Times New Roman" panose="02020603050405020304" pitchFamily="18" charset="0"/>
                            </a:rPr>
                            <m:t>𝑢</m:t>
                          </m:r>
                        </m:e>
                        <m:sub>
                          <m:r>
                            <a:rPr lang="en-US" sz="6600">
                              <a:latin typeface="Cambria Math"/>
                              <a:cs typeface="Times New Roman" panose="02020603050405020304" pitchFamily="18" charset="0"/>
                            </a:rPr>
                            <m:t>5</m:t>
                          </m:r>
                        </m:sub>
                      </m:sSub>
                      <m:r>
                        <a:rPr lang="en-US" sz="6600">
                          <a:latin typeface="Cambria Math"/>
                          <a:cs typeface="Times New Roman" panose="02020603050405020304" pitchFamily="18" charset="0"/>
                        </a:rPr>
                        <m:t>=0</m:t>
                      </m:r>
                    </m:oMath>
                  </a14:m>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và</a:t>
                  </a:r>
                  <a:r>
                    <a:rPr lang="en-US" sz="6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6600" i="1">
                              <a:latin typeface="Cambria Math" panose="02040503050406030204" pitchFamily="18" charset="0"/>
                              <a:cs typeface="Times New Roman" panose="02020603050405020304" pitchFamily="18" charset="0"/>
                            </a:rPr>
                          </m:ctrlPr>
                        </m:sSubPr>
                        <m:e>
                          <m:r>
                            <a:rPr lang="en-US" sz="6600">
                              <a:latin typeface="Cambria Math"/>
                              <a:cs typeface="Times New Roman" panose="02020603050405020304" pitchFamily="18" charset="0"/>
                            </a:rPr>
                            <m:t>𝑆</m:t>
                          </m:r>
                        </m:e>
                        <m:sub>
                          <m:r>
                            <a:rPr lang="en-US" sz="6600">
                              <a:latin typeface="Cambria Math"/>
                              <a:cs typeface="Times New Roman" panose="02020603050405020304" pitchFamily="18" charset="0"/>
                            </a:rPr>
                            <m:t>4</m:t>
                          </m:r>
                        </m:sub>
                      </m:sSub>
                      <m:r>
                        <a:rPr lang="en-US" sz="6600">
                          <a:latin typeface="Cambria Math"/>
                          <a:cs typeface="Times New Roman" panose="02020603050405020304" pitchFamily="18" charset="0"/>
                        </a:rPr>
                        <m:t>=14</m:t>
                      </m:r>
                    </m:oMath>
                  </a14:m>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Tính</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số</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hạng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đầu</a:t>
                  </a:r>
                  <a:r>
                    <a:rPr lang="en-US" sz="6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6600" i="1">
                              <a:latin typeface="Cambria Math" panose="02040503050406030204" pitchFamily="18" charset="0"/>
                              <a:cs typeface="Times New Roman" panose="02020603050405020304" pitchFamily="18" charset="0"/>
                            </a:rPr>
                          </m:ctrlPr>
                        </m:sSubPr>
                        <m:e>
                          <m:r>
                            <a:rPr lang="en-US" sz="6600">
                              <a:latin typeface="Cambria Math"/>
                              <a:cs typeface="Times New Roman" panose="02020603050405020304" pitchFamily="18" charset="0"/>
                            </a:rPr>
                            <m:t>𝑢</m:t>
                          </m:r>
                        </m:e>
                        <m:sub>
                          <m:r>
                            <a:rPr lang="en-US" sz="6600">
                              <a:latin typeface="Cambria Math"/>
                              <a:cs typeface="Times New Roman" panose="02020603050405020304" pitchFamily="18" charset="0"/>
                            </a:rPr>
                            <m:t>1</m:t>
                          </m:r>
                        </m:sub>
                      </m:sSub>
                    </m:oMath>
                  </a14:m>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và</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công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sai</a:t>
                  </a:r>
                  <a:r>
                    <a:rPr lang="en-US" sz="6600" dirty="0">
                      <a:latin typeface="Times New Roman" panose="02020603050405020304" pitchFamily="18" charset="0"/>
                      <a:cs typeface="Times New Roman" panose="02020603050405020304" pitchFamily="18" charset="0"/>
                    </a:rPr>
                    <a:t> </a:t>
                  </a:r>
                  <a14:m>
                    <m:oMath xmlns:m="http://schemas.openxmlformats.org/officeDocument/2006/math">
                      <m:r>
                        <a:rPr lang="en-US" sz="6600">
                          <a:latin typeface="Cambria Math"/>
                          <a:cs typeface="Times New Roman" panose="02020603050405020304" pitchFamily="18" charset="0"/>
                        </a:rPr>
                        <m:t>𝑑</m:t>
                      </m:r>
                    </m:oMath>
                  </a14:m>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của</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cấp</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số</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cộng</a:t>
                  </a:r>
                  <a:r>
                    <a:rPr lang="en-US" sz="6600" dirty="0">
                      <a:latin typeface="Times New Roman" panose="02020603050405020304" pitchFamily="18" charset="0"/>
                      <a:cs typeface="Times New Roman" panose="02020603050405020304" pitchFamily="18"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4008265" y="2117338"/>
                  <a:ext cx="19835649" cy="1858320"/>
                </a:xfrm>
                <a:prstGeom prst="rect">
                  <a:avLst/>
                </a:prstGeom>
                <a:blipFill rotWithShape="0">
                  <a:blip r:embed="rId2"/>
                  <a:stretch>
                    <a:fillRect l="-1627" t="-7438" b="-181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grpSp>
        <p:nvGrpSpPr>
          <p:cNvPr id="2" name="Group 1">
            <a:extLst>
              <a:ext uri="{FF2B5EF4-FFF2-40B4-BE49-F238E27FC236}">
                <a16:creationId xmlns:a16="http://schemas.microsoft.com/office/drawing/2014/main" xmlns="" id="{4D0AB9FB-A402-43C6-830F-BAC47ED452D0}"/>
              </a:ext>
            </a:extLst>
          </p:cNvPr>
          <p:cNvGrpSpPr/>
          <p:nvPr/>
        </p:nvGrpSpPr>
        <p:grpSpPr>
          <a:xfrm>
            <a:off x="899910" y="3415823"/>
            <a:ext cx="8355065" cy="1234536"/>
            <a:chOff x="1458731" y="6334162"/>
            <a:chExt cx="8016267"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0839FD11-1E39-4EBB-A7FB-DEB39691C378}"/>
                    </a:ext>
                  </a:extLst>
                </p:cNvPr>
                <p:cNvSpPr/>
                <p:nvPr/>
              </p:nvSpPr>
              <p:spPr>
                <a:xfrm>
                  <a:off x="2140384" y="6334162"/>
                  <a:ext cx="7334614"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6000" i="1">
                              <a:latin typeface="Cambria Math" panose="02040503050406030204" pitchFamily="18" charset="0"/>
                              <a:cs typeface="Times New Roman" panose="02020603050405020304" pitchFamily="18" charset="0"/>
                            </a:rPr>
                          </m:ctrlPr>
                        </m:sSubPr>
                        <m:e>
                          <m:r>
                            <a:rPr lang="en-US" sz="6000">
                              <a:latin typeface="Cambria Math"/>
                              <a:cs typeface="Times New Roman" panose="02020603050405020304" pitchFamily="18" charset="0"/>
                            </a:rPr>
                            <m:t>𝑢</m:t>
                          </m:r>
                        </m:e>
                        <m:sub>
                          <m:r>
                            <a:rPr lang="en-US" sz="6000">
                              <a:latin typeface="Cambria Math"/>
                              <a:cs typeface="Times New Roman" panose="02020603050405020304" pitchFamily="18" charset="0"/>
                            </a:rPr>
                            <m:t>1</m:t>
                          </m:r>
                        </m:sub>
                      </m:sSub>
                      <m:r>
                        <a:rPr lang="en-US" sz="6000">
                          <a:latin typeface="Cambria Math"/>
                          <a:cs typeface="Times New Roman" panose="02020603050405020304" pitchFamily="18" charset="0"/>
                        </a:rPr>
                        <m:t>=8, </m:t>
                      </m:r>
                      <m:r>
                        <a:rPr lang="en-US" sz="6000">
                          <a:latin typeface="Cambria Math"/>
                          <a:cs typeface="Times New Roman" panose="02020603050405020304" pitchFamily="18" charset="0"/>
                        </a:rPr>
                        <m:t>𝑑</m:t>
                      </m:r>
                      <m:r>
                        <a:rPr lang="en-US" sz="6000">
                          <a:latin typeface="Cambria Math"/>
                          <a:cs typeface="Times New Roman" panose="02020603050405020304" pitchFamily="18" charset="0"/>
                        </a:rPr>
                        <m:t>=3</m:t>
                      </m:r>
                    </m:oMath>
                  </a14:m>
                  <a:r>
                    <a:rPr lang="vi-VN" sz="6000" b="1" dirty="0" smtClean="0">
                      <a:latin typeface="+mj-lt"/>
                    </a:rPr>
                    <a:t>.</a:t>
                  </a:r>
                  <a:endParaRPr lang="en-US" sz="6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id="{0839FD11-1E39-4EBB-A7FB-DEB39691C378}"/>
                    </a:ext>
                  </a:extLst>
                </p:cNvPr>
                <p:cNvSpPr>
                  <a:spLocks noRot="1" noChangeAspect="1" noMove="1" noResize="1" noEditPoints="1" noAdjustHandles="1" noChangeArrowheads="1" noChangeShapeType="1" noTextEdit="1"/>
                </p:cNvSpPr>
                <p:nvPr/>
              </p:nvSpPr>
              <p:spPr>
                <a:xfrm>
                  <a:off x="2140384" y="6334162"/>
                  <a:ext cx="7334614" cy="1234536"/>
                </a:xfrm>
                <a:prstGeom prst="rect">
                  <a:avLst/>
                </a:prstGeom>
                <a:blipFill rotWithShape="0">
                  <a:blip r:embed="rId3"/>
                  <a:stretch>
                    <a:fillRect t="-4739" b="-19905"/>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a16="http://schemas.microsoft.com/office/drawing/2014/main" xmlns=""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mj-lt"/>
                  <a:ea typeface="Tahoma" pitchFamily="34" charset="0"/>
                  <a:cs typeface="Tahoma" pitchFamily="34" charset="0"/>
                </a:rPr>
                <a:t>A</a:t>
              </a:r>
              <a:endParaRPr lang="en-US" sz="6000" dirty="0">
                <a:latin typeface="+mj-lt"/>
              </a:endParaRPr>
            </a:p>
          </p:txBody>
        </p:sp>
      </p:grpSp>
      <p:grpSp>
        <p:nvGrpSpPr>
          <p:cNvPr id="46" name="Group 45">
            <a:extLst>
              <a:ext uri="{FF2B5EF4-FFF2-40B4-BE49-F238E27FC236}">
                <a16:creationId xmlns:a16="http://schemas.microsoft.com/office/drawing/2014/main" xmlns="" id="{A2194087-0D43-42CA-A1D2-4373C69CC457}"/>
              </a:ext>
            </a:extLst>
          </p:cNvPr>
          <p:cNvGrpSpPr/>
          <p:nvPr/>
        </p:nvGrpSpPr>
        <p:grpSpPr>
          <a:xfrm>
            <a:off x="13238021" y="3344469"/>
            <a:ext cx="7642366" cy="1234536"/>
            <a:chOff x="1458731" y="6334162"/>
            <a:chExt cx="7572344"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FB0B6341-256C-4170-AF4E-1216E5EDD04C}"/>
                    </a:ext>
                  </a:extLst>
                </p:cNvPr>
                <p:cNvSpPr/>
                <p:nvPr/>
              </p:nvSpPr>
              <p:spPr>
                <a:xfrm>
                  <a:off x="2081771" y="6334162"/>
                  <a:ext cx="6949304"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6000" i="1">
                              <a:latin typeface="Cambria Math" panose="02040503050406030204" pitchFamily="18" charset="0"/>
                            </a:rPr>
                          </m:ctrlPr>
                        </m:sSubPr>
                        <m:e>
                          <m:r>
                            <a:rPr lang="en-US" sz="6000" i="1">
                              <a:latin typeface="Cambria Math"/>
                            </a:rPr>
                            <m:t>𝑢</m:t>
                          </m:r>
                        </m:e>
                        <m:sub>
                          <m:r>
                            <a:rPr lang="en-US" sz="6000" i="1">
                              <a:latin typeface="Cambria Math"/>
                            </a:rPr>
                            <m:t>1</m:t>
                          </m:r>
                        </m:sub>
                      </m:sSub>
                      <m:r>
                        <a:rPr lang="en-US" sz="6000" i="1">
                          <a:latin typeface="Cambria Math"/>
                        </a:rPr>
                        <m:t>=−8, </m:t>
                      </m:r>
                      <m:r>
                        <a:rPr lang="en-US" sz="6000" i="1">
                          <a:latin typeface="Cambria Math"/>
                        </a:rPr>
                        <m:t>𝑑</m:t>
                      </m:r>
                      <m:r>
                        <a:rPr lang="en-US" sz="6000" i="1">
                          <a:latin typeface="Cambria Math"/>
                        </a:rPr>
                        <m:t>=3</m:t>
                      </m:r>
                    </m:oMath>
                  </a14:m>
                  <a:r>
                    <a:rPr lang="vi-VN" sz="6000" b="1" dirty="0">
                      <a:latin typeface="+mj-lt"/>
                    </a:rPr>
                    <a:t>.</a:t>
                  </a:r>
                  <a:endParaRPr lang="en-US" sz="6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a16="http://schemas.microsoft.com/office/drawing/2014/main" xmlns="" id="{FB0B6341-256C-4170-AF4E-1216E5EDD04C}"/>
                    </a:ext>
                  </a:extLst>
                </p:cNvPr>
                <p:cNvSpPr>
                  <a:spLocks noRot="1" noChangeAspect="1" noMove="1" noResize="1" noEditPoints="1" noAdjustHandles="1" noChangeArrowheads="1" noChangeShapeType="1" noTextEdit="1"/>
                </p:cNvSpPr>
                <p:nvPr/>
              </p:nvSpPr>
              <p:spPr>
                <a:xfrm>
                  <a:off x="2081771" y="6334162"/>
                  <a:ext cx="6949304" cy="1234536"/>
                </a:xfrm>
                <a:prstGeom prst="rect">
                  <a:avLst/>
                </a:prstGeom>
                <a:blipFill rotWithShape="0">
                  <a:blip r:embed="rId4"/>
                  <a:stretch>
                    <a:fillRect t="-5238" b="-20000"/>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a16="http://schemas.microsoft.com/office/drawing/2014/main" xmlns=""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B</a:t>
              </a:r>
              <a:endParaRPr lang="en-US" sz="6000" dirty="0">
                <a:latin typeface="+mj-lt"/>
              </a:endParaRPr>
            </a:p>
          </p:txBody>
        </p:sp>
      </p:grpSp>
      <p:grpSp>
        <p:nvGrpSpPr>
          <p:cNvPr id="49" name="Group 48">
            <a:extLst>
              <a:ext uri="{FF2B5EF4-FFF2-40B4-BE49-F238E27FC236}">
                <a16:creationId xmlns:a16="http://schemas.microsoft.com/office/drawing/2014/main" xmlns="" id="{4D274B26-9415-432A-9282-BDEF246F0009}"/>
              </a:ext>
            </a:extLst>
          </p:cNvPr>
          <p:cNvGrpSpPr/>
          <p:nvPr/>
        </p:nvGrpSpPr>
        <p:grpSpPr>
          <a:xfrm>
            <a:off x="759804" y="5513596"/>
            <a:ext cx="8626677" cy="1234536"/>
            <a:chOff x="1458731" y="6334162"/>
            <a:chExt cx="8016268"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xmlns="" id="{6E15A8FC-94CE-45FB-8D02-B33F2327F992}"/>
                    </a:ext>
                  </a:extLst>
                </p:cNvPr>
                <p:cNvSpPr/>
                <p:nvPr/>
              </p:nvSpPr>
              <p:spPr>
                <a:xfrm>
                  <a:off x="2140384" y="6334162"/>
                  <a:ext cx="7334615"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14:m>
                    <m:oMathPara xmlns:m="http://schemas.openxmlformats.org/officeDocument/2006/math">
                      <m:oMathParaPr>
                        <m:jc m:val="centerGroup"/>
                      </m:oMathParaPr>
                      <m:oMath xmlns:m="http://schemas.openxmlformats.org/officeDocument/2006/math">
                        <m:sSub>
                          <m:sSubPr>
                            <m:ctrlPr>
                              <a:rPr lang="en-US" sz="6000" i="1">
                                <a:latin typeface="Cambria Math" panose="02040503050406030204" pitchFamily="18" charset="0"/>
                              </a:rPr>
                            </m:ctrlPr>
                          </m:sSubPr>
                          <m:e>
                            <m:r>
                              <a:rPr lang="en-US" sz="6000" i="1">
                                <a:latin typeface="Cambria Math"/>
                              </a:rPr>
                              <m:t> </m:t>
                            </m:r>
                            <m:r>
                              <a:rPr lang="en-US" sz="6000" i="1">
                                <a:latin typeface="Cambria Math"/>
                              </a:rPr>
                              <m:t>𝑢</m:t>
                            </m:r>
                          </m:e>
                          <m:sub>
                            <m:r>
                              <a:rPr lang="en-US" sz="6000" i="1">
                                <a:latin typeface="Cambria Math"/>
                              </a:rPr>
                              <m:t>1</m:t>
                            </m:r>
                          </m:sub>
                        </m:sSub>
                        <m:r>
                          <a:rPr lang="en-US" sz="6000" i="1">
                            <a:latin typeface="Cambria Math"/>
                          </a:rPr>
                          <m:t>=−8, </m:t>
                        </m:r>
                        <m:r>
                          <a:rPr lang="en-US" sz="6000" i="1">
                            <a:latin typeface="Cambria Math"/>
                          </a:rPr>
                          <m:t>𝑑</m:t>
                        </m:r>
                        <m:r>
                          <a:rPr lang="en-US" sz="6000" i="1">
                            <a:latin typeface="Cambria Math"/>
                          </a:rPr>
                          <m:t>=−3</m:t>
                        </m:r>
                        <m:r>
                          <m:rPr>
                            <m:nor/>
                          </m:rPr>
                          <a:rPr lang="en-US" sz="6000" b="0" i="0" dirty="0" smtClean="0">
                            <a:latin typeface="Times New Roman" panose="02020603050405020304" pitchFamily="18" charset="0"/>
                            <a:ea typeface="Times New Roman" panose="02020603050405020304" pitchFamily="18" charset="0"/>
                          </a:rPr>
                          <m:t>.</m:t>
                        </m:r>
                      </m:oMath>
                    </m:oMathPara>
                  </a14:m>
                  <a:endParaRPr lang="vi-VN" sz="6000" dirty="0">
                    <a:latin typeface="Times New Roman" panose="02020603050405020304" pitchFamily="18" charset="0"/>
                    <a:ea typeface="Times New Roman" panose="02020603050405020304" pitchFamily="18" charset="0"/>
                  </a:endParaRPr>
                </a:p>
              </p:txBody>
            </p:sp>
          </mc:Choice>
          <mc:Fallback xmlns="">
            <p:sp>
              <p:nvSpPr>
                <p:cNvPr id="63" name="Rectangle 62">
                  <a:extLst>
                    <a:ext uri="{FF2B5EF4-FFF2-40B4-BE49-F238E27FC236}">
                      <a16:creationId xmlns:a16="http://schemas.microsoft.com/office/drawing/2014/main" xmlns="" id="{6E15A8FC-94CE-45FB-8D02-B33F2327F992}"/>
                    </a:ext>
                  </a:extLst>
                </p:cNvPr>
                <p:cNvSpPr>
                  <a:spLocks noRot="1" noChangeAspect="1" noMove="1" noResize="1" noEditPoints="1" noAdjustHandles="1" noChangeArrowheads="1" noChangeShapeType="1" noTextEdit="1"/>
                </p:cNvSpPr>
                <p:nvPr/>
              </p:nvSpPr>
              <p:spPr>
                <a:xfrm>
                  <a:off x="2140384" y="6334162"/>
                  <a:ext cx="7334615" cy="1234536"/>
                </a:xfrm>
                <a:prstGeom prst="rect">
                  <a:avLst/>
                </a:prstGeom>
                <a:blipFill rotWithShape="0">
                  <a:blip r:embed="rId5"/>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a16="http://schemas.microsoft.com/office/drawing/2014/main" xmlns=""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C</a:t>
              </a:r>
              <a:endParaRPr lang="en-US" sz="6000" dirty="0">
                <a:latin typeface="+mj-lt"/>
              </a:endParaRPr>
            </a:p>
          </p:txBody>
        </p:sp>
      </p:grpSp>
      <p:grpSp>
        <p:nvGrpSpPr>
          <p:cNvPr id="65" name="Group 64">
            <a:extLst>
              <a:ext uri="{FF2B5EF4-FFF2-40B4-BE49-F238E27FC236}">
                <a16:creationId xmlns:a16="http://schemas.microsoft.com/office/drawing/2014/main" xmlns="" id="{E278C7C5-EAEF-4F1A-B3FB-29FCE054F0E0}"/>
              </a:ext>
            </a:extLst>
          </p:cNvPr>
          <p:cNvGrpSpPr/>
          <p:nvPr/>
        </p:nvGrpSpPr>
        <p:grpSpPr>
          <a:xfrm>
            <a:off x="13327197" y="5522955"/>
            <a:ext cx="7553190" cy="1234536"/>
            <a:chOff x="1458731" y="6334162"/>
            <a:chExt cx="7203747" cy="1234536"/>
          </a:xfrm>
        </p:grpSpPr>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xmlns="" id="{C4F0F9CE-3F15-4D47-A2C9-5C6F65E0E3FB}"/>
                    </a:ext>
                  </a:extLst>
                </p:cNvPr>
                <p:cNvSpPr/>
                <p:nvPr/>
              </p:nvSpPr>
              <p:spPr>
                <a:xfrm>
                  <a:off x="2140386" y="6334162"/>
                  <a:ext cx="6522092"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1800"/>
                    </a:spcBef>
                  </a:pPr>
                  <a14:m>
                    <m:oMath xmlns:m="http://schemas.openxmlformats.org/officeDocument/2006/math">
                      <m:sSub>
                        <m:sSubPr>
                          <m:ctrlPr>
                            <a:rPr lang="en-US" sz="6000" i="1">
                              <a:latin typeface="Cambria Math" panose="02040503050406030204" pitchFamily="18" charset="0"/>
                            </a:rPr>
                          </m:ctrlPr>
                        </m:sSubPr>
                        <m:e>
                          <m:r>
                            <a:rPr lang="en-US" sz="6000" i="1">
                              <a:latin typeface="Cambria Math"/>
                            </a:rPr>
                            <m:t>𝑢</m:t>
                          </m:r>
                        </m:e>
                        <m:sub>
                          <m:r>
                            <a:rPr lang="en-US" sz="6000" i="1">
                              <a:latin typeface="Cambria Math"/>
                            </a:rPr>
                            <m:t>1</m:t>
                          </m:r>
                        </m:sub>
                      </m:sSub>
                      <m:r>
                        <a:rPr lang="en-US" sz="6000" i="1">
                          <a:latin typeface="Cambria Math"/>
                        </a:rPr>
                        <m:t>=8, </m:t>
                      </m:r>
                      <m:r>
                        <a:rPr lang="en-US" sz="6000" i="1">
                          <a:latin typeface="Cambria Math"/>
                        </a:rPr>
                        <m:t>𝑑</m:t>
                      </m:r>
                      <m:r>
                        <a:rPr lang="en-US" sz="6000" i="1">
                          <a:latin typeface="Cambria Math"/>
                        </a:rPr>
                        <m:t>=−3</m:t>
                      </m:r>
                    </m:oMath>
                  </a14:m>
                  <a:r>
                    <a:rPr lang="vi-VN" sz="6000" b="1" dirty="0">
                      <a:latin typeface="+mj-lt"/>
                    </a:rPr>
                    <a:t>.</a:t>
                  </a:r>
                </a:p>
              </p:txBody>
            </p:sp>
          </mc:Choice>
          <mc:Fallback xmlns="">
            <p:sp>
              <p:nvSpPr>
                <p:cNvPr id="66" name="Rectangle 65">
                  <a:extLst>
                    <a:ext uri="{FF2B5EF4-FFF2-40B4-BE49-F238E27FC236}">
                      <a16:creationId xmlns:a16="http://schemas.microsoft.com/office/drawing/2014/main" xmlns="" id="{C4F0F9CE-3F15-4D47-A2C9-5C6F65E0E3FB}"/>
                    </a:ext>
                  </a:extLst>
                </p:cNvPr>
                <p:cNvSpPr>
                  <a:spLocks noRot="1" noChangeAspect="1" noMove="1" noResize="1" noEditPoints="1" noAdjustHandles="1" noChangeArrowheads="1" noChangeShapeType="1" noTextEdit="1"/>
                </p:cNvSpPr>
                <p:nvPr/>
              </p:nvSpPr>
              <p:spPr>
                <a:xfrm>
                  <a:off x="2140386" y="6334162"/>
                  <a:ext cx="6522092" cy="1234536"/>
                </a:xfrm>
                <a:prstGeom prst="rect">
                  <a:avLst/>
                </a:prstGeom>
                <a:blipFill rotWithShape="0">
                  <a:blip r:embed="rId6"/>
                  <a:stretch>
                    <a:fillRect t="-3791" r="-5044" b="-21327"/>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a16="http://schemas.microsoft.com/office/drawing/2014/main" xmlns=""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D</a:t>
              </a:r>
              <a:endParaRPr lang="en-US" sz="6000" dirty="0">
                <a:latin typeface="+mj-lt"/>
              </a:endParaRPr>
            </a:p>
          </p:txBody>
        </p:sp>
      </p:grpSp>
      <p:sp>
        <p:nvSpPr>
          <p:cNvPr id="69" name="Oval 68">
            <a:extLst>
              <a:ext uri="{FF2B5EF4-FFF2-40B4-BE49-F238E27FC236}">
                <a16:creationId xmlns:a16="http://schemas.microsoft.com/office/drawing/2014/main" xmlns="" id="{E148D75C-9524-4005-AADE-77AC280B7203}"/>
              </a:ext>
            </a:extLst>
          </p:cNvPr>
          <p:cNvSpPr/>
          <p:nvPr/>
        </p:nvSpPr>
        <p:spPr>
          <a:xfrm>
            <a:off x="13257761" y="5589580"/>
            <a:ext cx="1210918" cy="109467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51" name="TextBox 50"/>
              <p:cNvSpPr txBox="1"/>
              <p:nvPr/>
            </p:nvSpPr>
            <p:spPr>
              <a:xfrm>
                <a:off x="5685227" y="7887717"/>
                <a:ext cx="17828378" cy="1908471"/>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4800" b="1" dirty="0" err="1"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i="1">
                            <a:latin typeface="Cambria Math"/>
                          </a:rPr>
                          <m:t>𝑛</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d>
                      <m:dPr>
                        <m:ctrlPr>
                          <a:rPr lang="en-US" sz="4800" i="1">
                            <a:latin typeface="Cambria Math" panose="02040503050406030204" pitchFamily="18" charset="0"/>
                          </a:rPr>
                        </m:ctrlPr>
                      </m:dPr>
                      <m:e>
                        <m:r>
                          <a:rPr lang="en-US" sz="4800" i="1">
                            <a:latin typeface="Cambria Math"/>
                          </a:rPr>
                          <m:t>𝑛</m:t>
                        </m:r>
                        <m:r>
                          <a:rPr lang="en-US" sz="4800" i="1">
                            <a:latin typeface="Cambria Math"/>
                          </a:rPr>
                          <m:t>−1</m:t>
                        </m:r>
                      </m:e>
                    </m:d>
                    <m:r>
                      <a:rPr lang="en-US" sz="4800" i="1">
                        <a:latin typeface="Cambria Math"/>
                      </a:rPr>
                      <m:t>.</m:t>
                    </m:r>
                    <m:r>
                      <a:rPr lang="en-US" sz="4800" i="1">
                        <a:latin typeface="Cambria Math"/>
                      </a:rPr>
                      <m:t>𝑑</m:t>
                    </m:r>
                    <m:r>
                      <a:rPr lang="en-US" sz="4800" b="0" i="1" smtClean="0">
                        <a:latin typeface="Cambria Math" panose="02040503050406030204" pitchFamily="18" charset="0"/>
                      </a:rPr>
                      <m:t> ; </m:t>
                    </m:r>
                    <m:sSub>
                      <m:sSubPr>
                        <m:ctrlPr>
                          <a:rPr lang="en-US" sz="4800" i="1">
                            <a:latin typeface="Cambria Math" panose="02040503050406030204" pitchFamily="18" charset="0"/>
                          </a:rPr>
                        </m:ctrlPr>
                      </m:sSubPr>
                      <m:e>
                        <m:r>
                          <a:rPr lang="en-US" sz="4800" i="1">
                            <a:latin typeface="Cambria Math"/>
                          </a:rPr>
                          <m:t>𝑆</m:t>
                        </m:r>
                      </m:e>
                      <m:sub>
                        <m:r>
                          <a:rPr lang="en-US" sz="4800" i="1">
                            <a:latin typeface="Cambria Math"/>
                          </a:rPr>
                          <m:t>𝑛</m:t>
                        </m:r>
                      </m:sub>
                    </m:sSub>
                    <m:r>
                      <a:rPr lang="en-US" sz="4800" i="1">
                        <a:latin typeface="Cambria Math"/>
                      </a:rPr>
                      <m:t>=</m:t>
                    </m:r>
                    <m:r>
                      <a:rPr lang="en-US" sz="4800" i="1">
                        <a:latin typeface="Cambria Math"/>
                      </a:rPr>
                      <m:t>𝑛</m:t>
                    </m:r>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f>
                      <m:fPr>
                        <m:ctrlPr>
                          <a:rPr lang="en-US" sz="4800" i="1">
                            <a:latin typeface="Cambria Math" panose="02040503050406030204" pitchFamily="18" charset="0"/>
                          </a:rPr>
                        </m:ctrlPr>
                      </m:fPr>
                      <m:num>
                        <m:r>
                          <a:rPr lang="en-US" sz="4800" i="1">
                            <a:latin typeface="Cambria Math"/>
                          </a:rPr>
                          <m:t>𝑛</m:t>
                        </m:r>
                        <m:r>
                          <a:rPr lang="en-US" sz="4800" i="1">
                            <a:latin typeface="Cambria Math"/>
                          </a:rPr>
                          <m:t>(</m:t>
                        </m:r>
                        <m:r>
                          <a:rPr lang="en-US" sz="4800" i="1">
                            <a:latin typeface="Cambria Math"/>
                          </a:rPr>
                          <m:t>𝑛</m:t>
                        </m:r>
                        <m:r>
                          <a:rPr lang="en-US" sz="4800" i="1">
                            <a:latin typeface="Cambria Math"/>
                          </a:rPr>
                          <m:t>−1)</m:t>
                        </m:r>
                      </m:num>
                      <m:den>
                        <m:r>
                          <a:rPr lang="en-US" sz="4800" i="1">
                            <a:latin typeface="Cambria Math"/>
                          </a:rPr>
                          <m:t>2</m:t>
                        </m:r>
                      </m:den>
                    </m:f>
                    <m:r>
                      <a:rPr lang="en-US" sz="4800" i="1">
                        <a:latin typeface="Cambria Math"/>
                      </a:rPr>
                      <m:t>.</m:t>
                    </m:r>
                    <m:r>
                      <a:rPr lang="en-US" sz="4800" i="1">
                        <a:latin typeface="Cambria Math"/>
                      </a:rPr>
                      <m:t>𝑑</m:t>
                    </m:r>
                  </m:oMath>
                </a14:m>
                <a:endParaRPr lang="en-US" sz="4800" dirty="0">
                  <a:latin typeface="Times New Roman" pitchFamily="18" charset="0"/>
                  <a:cs typeface="Times New Roman" pitchFamily="18" charset="0"/>
                </a:endParaRPr>
              </a:p>
              <a:p>
                <a:pPr>
                  <a:defRPr/>
                </a:pPr>
                <a:endParaRPr lang="en-US" sz="4800" dirty="0">
                  <a:latin typeface="Times New Roman" panose="02020603050405020304" pitchFamily="18"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5685227" y="7887717"/>
                <a:ext cx="17828378" cy="1908471"/>
              </a:xfrm>
              <a:prstGeom prst="rect">
                <a:avLst/>
              </a:prstGeom>
              <a:blipFill rotWithShape="0">
                <a:blip r:embed="rId7"/>
                <a:stretch>
                  <a:fillRect l="-6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708994" y="8942110"/>
                <a:ext cx="10506528" cy="2450543"/>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800" i="1">
                            <a:latin typeface="Cambria Math" panose="02040503050406030204" pitchFamily="18" charset="0"/>
                          </a:rPr>
                        </m:ctrlPr>
                      </m:dPr>
                      <m:e>
                        <m:eqArr>
                          <m:eqArrPr>
                            <m:ctrlPr>
                              <a:rPr lang="en-US" sz="4800" i="1">
                                <a:latin typeface="Cambria Math" panose="02040503050406030204" pitchFamily="18" charset="0"/>
                              </a:rPr>
                            </m:ctrlPr>
                          </m:eqArrPr>
                          <m:e>
                            <m:sSub>
                              <m:sSubPr>
                                <m:ctrlPr>
                                  <a:rPr lang="en-US" sz="4800" i="1">
                                    <a:latin typeface="Cambria Math" panose="02040503050406030204" pitchFamily="18" charset="0"/>
                                  </a:rPr>
                                </m:ctrlPr>
                              </m:sSubPr>
                              <m:e>
                                <m:r>
                                  <a:rPr lang="en-US" sz="4800" i="1">
                                    <a:latin typeface="Cambria Math"/>
                                  </a:rPr>
                                  <m:t>𝑢</m:t>
                                </m:r>
                              </m:e>
                              <m:sub>
                                <m:r>
                                  <a:rPr lang="en-US" sz="4800" b="0" i="1" smtClean="0">
                                    <a:latin typeface="Cambria Math" panose="02040503050406030204" pitchFamily="18" charset="0"/>
                                  </a:rPr>
                                  <m:t>1</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b="0" i="1" smtClean="0">
                                    <a:latin typeface="Cambria Math" panose="02040503050406030204" pitchFamily="18" charset="0"/>
                                  </a:rPr>
                                  <m:t>2</m:t>
                                </m:r>
                                <m:r>
                                  <a:rPr lang="en-US" sz="4800" i="1">
                                    <a:latin typeface="Cambria Math"/>
                                  </a:rPr>
                                  <m:t>𝑢</m:t>
                                </m:r>
                              </m:e>
                              <m:sub>
                                <m:r>
                                  <a:rPr lang="en-US" sz="4800" b="0" i="1" smtClean="0">
                                    <a:latin typeface="Cambria Math" panose="02040503050406030204" pitchFamily="18" charset="0"/>
                                  </a:rPr>
                                  <m:t>5</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b="0" i="1" smtClean="0">
                                <a:latin typeface="Cambria Math" panose="02040503050406030204" pitchFamily="18" charset="0"/>
                              </a:rPr>
                              <m:t>+</m:t>
                            </m:r>
                            <m:sSub>
                              <m:sSubPr>
                                <m:ctrlPr>
                                  <a:rPr lang="en-US" sz="4800" i="1">
                                    <a:latin typeface="Cambria Math" panose="02040503050406030204" pitchFamily="18" charset="0"/>
                                  </a:rPr>
                                </m:ctrlPr>
                              </m:sSubPr>
                              <m:e>
                                <m:r>
                                  <a:rPr lang="en-US" sz="4800" b="0" i="1" smtClean="0">
                                    <a:latin typeface="Cambria Math" panose="02040503050406030204" pitchFamily="18" charset="0"/>
                                  </a:rPr>
                                  <m:t>2(</m:t>
                                </m:r>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4</m:t>
                            </m:r>
                            <m:r>
                              <a:rPr lang="en-US" sz="4800" i="1">
                                <a:latin typeface="Cambria Math"/>
                              </a:rPr>
                              <m:t>𝑑</m:t>
                            </m:r>
                            <m:r>
                              <a:rPr lang="en-US" sz="4800" b="0" i="1" smtClean="0">
                                <a:latin typeface="Cambria Math" panose="02040503050406030204" pitchFamily="18" charset="0"/>
                              </a:rPr>
                              <m:t>)=0</m:t>
                            </m:r>
                          </m:e>
                          <m:e>
                            <m:sSub>
                              <m:sSubPr>
                                <m:ctrlPr>
                                  <a:rPr lang="en-US" sz="4800" i="1">
                                    <a:latin typeface="Cambria Math" panose="02040503050406030204" pitchFamily="18" charset="0"/>
                                  </a:rPr>
                                </m:ctrlPr>
                              </m:sSubPr>
                              <m:e>
                                <m:r>
                                  <a:rPr lang="en-US" sz="4800" b="0" i="1" smtClean="0">
                                    <a:latin typeface="Cambria Math" panose="02040503050406030204" pitchFamily="18" charset="0"/>
                                  </a:rPr>
                                  <m:t>𝑆</m:t>
                                </m:r>
                              </m:e>
                              <m:sub>
                                <m:r>
                                  <a:rPr lang="en-US" sz="4800" b="0" i="1" smtClean="0">
                                    <a:latin typeface="Cambria Math" panose="02040503050406030204" pitchFamily="18" charset="0"/>
                                  </a:rPr>
                                  <m:t>4</m:t>
                                </m:r>
                              </m:sub>
                            </m:sSub>
                            <m:r>
                              <a:rPr lang="en-US" sz="4800" b="0" i="1" smtClean="0">
                                <a:latin typeface="Cambria Math" panose="02040503050406030204" pitchFamily="18" charset="0"/>
                              </a:rPr>
                              <m:t>=4</m:t>
                            </m:r>
                            <m:sSub>
                              <m:sSubPr>
                                <m:ctrlPr>
                                  <a:rPr lang="en-US" sz="4800" i="1">
                                    <a:latin typeface="Cambria Math" panose="02040503050406030204" pitchFamily="18" charset="0"/>
                                  </a:rPr>
                                </m:ctrlPr>
                              </m:sSubPr>
                              <m:e>
                                <m:r>
                                  <a:rPr lang="en-US" sz="4800" i="1">
                                    <a:latin typeface="Cambria Math"/>
                                  </a:rPr>
                                  <m:t>𝑢</m:t>
                                </m:r>
                              </m:e>
                              <m:sub>
                                <m:r>
                                  <a:rPr lang="en-US" sz="4800" b="0" i="1" smtClean="0">
                                    <a:latin typeface="Cambria Math" panose="02040503050406030204" pitchFamily="18" charset="0"/>
                                  </a:rPr>
                                  <m:t>1</m:t>
                                </m:r>
                              </m:sub>
                            </m:sSub>
                            <m:r>
                              <a:rPr lang="en-US" sz="4800" b="0" i="1" smtClean="0">
                                <a:latin typeface="Cambria Math" panose="02040503050406030204" pitchFamily="18" charset="0"/>
                              </a:rPr>
                              <m:t>+</m:t>
                            </m:r>
                            <m:f>
                              <m:fPr>
                                <m:ctrlPr>
                                  <a:rPr lang="en-US" sz="4800" i="1">
                                    <a:latin typeface="Cambria Math" panose="02040503050406030204" pitchFamily="18" charset="0"/>
                                  </a:rPr>
                                </m:ctrlPr>
                              </m:fPr>
                              <m:num>
                                <m:r>
                                  <a:rPr lang="en-US" sz="4800" b="0" i="1" smtClean="0">
                                    <a:latin typeface="Cambria Math" panose="02040503050406030204" pitchFamily="18" charset="0"/>
                                  </a:rPr>
                                  <m:t>4</m:t>
                                </m:r>
                                <m:r>
                                  <a:rPr lang="en-US" sz="4800" i="1">
                                    <a:latin typeface="Cambria Math"/>
                                  </a:rPr>
                                  <m:t>(</m:t>
                                </m:r>
                                <m:r>
                                  <a:rPr lang="en-US" sz="4800" b="0" i="1" smtClean="0">
                                    <a:latin typeface="Cambria Math" panose="02040503050406030204" pitchFamily="18" charset="0"/>
                                  </a:rPr>
                                  <m:t>4</m:t>
                                </m:r>
                                <m:r>
                                  <a:rPr lang="en-US" sz="4800" i="1">
                                    <a:latin typeface="Cambria Math"/>
                                  </a:rPr>
                                  <m:t>−1)</m:t>
                                </m:r>
                              </m:num>
                              <m:den>
                                <m:r>
                                  <a:rPr lang="en-US" sz="4800" i="1">
                                    <a:latin typeface="Cambria Math"/>
                                  </a:rPr>
                                  <m:t>2</m:t>
                                </m:r>
                              </m:den>
                            </m:f>
                            <m:r>
                              <a:rPr lang="en-US" sz="4800" i="1">
                                <a:latin typeface="Cambria Math"/>
                              </a:rPr>
                              <m:t>.</m:t>
                            </m:r>
                            <m:r>
                              <a:rPr lang="en-US" sz="4800" i="1">
                                <a:latin typeface="Cambria Math"/>
                              </a:rPr>
                              <m:t>𝑑</m:t>
                            </m:r>
                            <m:r>
                              <a:rPr lang="en-US" sz="4800" i="1">
                                <a:latin typeface="Cambria Math" panose="02040503050406030204" pitchFamily="18" charset="0"/>
                              </a:rPr>
                              <m:t>=</m:t>
                            </m:r>
                            <m:r>
                              <a:rPr lang="en-US" sz="4800" b="0" i="1" smtClean="0">
                                <a:latin typeface="Cambria Math" panose="02040503050406030204" pitchFamily="18" charset="0"/>
                              </a:rPr>
                              <m:t>14</m:t>
                            </m:r>
                          </m:e>
                        </m:eqArr>
                      </m:e>
                    </m:d>
                  </m:oMath>
                </a14:m>
                <a:endParaRPr lang="en-US" sz="4800" dirty="0">
                  <a:latin typeface="Times New Roman" panose="02020603050405020304" pitchFamily="18"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7708994" y="8942110"/>
                <a:ext cx="10506528" cy="2450543"/>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335665" y="11307553"/>
                <a:ext cx="10865132" cy="2010807"/>
              </a:xfrm>
              <a:prstGeom prst="rect">
                <a:avLst/>
              </a:prstGeom>
              <a:noFill/>
            </p:spPr>
            <p:txBody>
              <a:bodyPr wrap="square" rtlCol="0">
                <a:spAutoFit/>
              </a:bodyPr>
              <a:lstStyle/>
              <a:p>
                <a:pPr>
                  <a:defRPr/>
                </a:pPr>
                <a14:m>
                  <m:oMathPara xmlns:m="http://schemas.openxmlformats.org/officeDocument/2006/math">
                    <m:oMathParaPr>
                      <m:jc m:val="left"/>
                    </m:oMathParaPr>
                    <m:oMath xmlns:m="http://schemas.openxmlformats.org/officeDocument/2006/math">
                      <m:r>
                        <a:rPr lang="en-US" sz="4800" smtClean="0">
                          <a:latin typeface="Cambria Math" panose="02040503050406030204" pitchFamily="18" charset="0"/>
                        </a:rPr>
                        <m:t>⇔</m:t>
                      </m:r>
                      <m:d>
                        <m:dPr>
                          <m:begChr m:val="{"/>
                          <m:endChr m:val=""/>
                          <m:ctrlPr>
                            <a:rPr lang="en-US" sz="4800" i="1">
                              <a:latin typeface="Cambria Math" panose="02040503050406030204" pitchFamily="18" charset="0"/>
                            </a:rPr>
                          </m:ctrlPr>
                        </m:dPr>
                        <m:e>
                          <m:eqArr>
                            <m:eqArrPr>
                              <m:ctrlPr>
                                <a:rPr lang="en-US" sz="4800" i="1">
                                  <a:latin typeface="Cambria Math" panose="02040503050406030204" pitchFamily="18" charset="0"/>
                                </a:rPr>
                              </m:ctrlPr>
                            </m:eqArrPr>
                            <m:e>
                              <m:r>
                                <a:rPr lang="en-US" sz="4800" b="0" i="1" smtClean="0">
                                  <a:latin typeface="Cambria Math" panose="02040503050406030204" pitchFamily="18" charset="0"/>
                                </a:rPr>
                                <m:t>3</m:t>
                              </m:r>
                              <m:sSub>
                                <m:sSubPr>
                                  <m:ctrlPr>
                                    <a:rPr lang="en-US" sz="4800" i="1">
                                      <a:latin typeface="Cambria Math" panose="02040503050406030204" pitchFamily="18" charset="0"/>
                                    </a:rPr>
                                  </m:ctrlPr>
                                </m:sSubPr>
                                <m:e>
                                  <m:r>
                                    <a:rPr lang="en-US" sz="4800" i="1" smtClean="0">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8</m:t>
                              </m:r>
                              <m:r>
                                <a:rPr lang="en-US" sz="4800" i="1">
                                  <a:latin typeface="Cambria Math"/>
                                </a:rPr>
                                <m:t>𝑑</m:t>
                              </m:r>
                              <m:r>
                                <a:rPr lang="en-US" sz="4800" b="0" i="1" smtClean="0">
                                  <a:latin typeface="Cambria Math" panose="02040503050406030204" pitchFamily="18" charset="0"/>
                                </a:rPr>
                                <m:t>=0</m:t>
                              </m:r>
                            </m:e>
                            <m:e>
                              <m:r>
                                <a:rPr lang="en-US" sz="4800" b="0" i="1" smtClean="0">
                                  <a:latin typeface="Cambria Math" panose="02040503050406030204" pitchFamily="18" charset="0"/>
                                </a:rPr>
                                <m:t>4</m:t>
                              </m:r>
                              <m:sSub>
                                <m:sSubPr>
                                  <m:ctrlPr>
                                    <a:rPr lang="en-US" sz="4800" i="1" smtClean="0">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6</m:t>
                              </m:r>
                              <m:r>
                                <a:rPr lang="en-US" sz="4800" i="1">
                                  <a:latin typeface="Cambria Math"/>
                                </a:rPr>
                                <m:t>𝑑</m:t>
                              </m:r>
                              <m:r>
                                <a:rPr lang="en-US" sz="4800" b="0" i="1" smtClean="0">
                                  <a:latin typeface="Cambria Math" panose="02040503050406030204" pitchFamily="18" charset="0"/>
                                </a:rPr>
                                <m:t>=14</m:t>
                              </m:r>
                            </m:e>
                          </m:eqArr>
                          <m:r>
                            <a:rPr lang="en-US" sz="4800">
                              <a:latin typeface="Cambria Math" panose="02040503050406030204" pitchFamily="18" charset="0"/>
                            </a:rPr>
                            <m:t>⇔</m:t>
                          </m:r>
                          <m:d>
                            <m:dPr>
                              <m:begChr m:val="{"/>
                              <m:endChr m:val=""/>
                              <m:ctrlPr>
                                <a:rPr lang="en-US" sz="4800" i="1">
                                  <a:latin typeface="Cambria Math" panose="02040503050406030204" pitchFamily="18" charset="0"/>
                                </a:rPr>
                              </m:ctrlPr>
                            </m:dPr>
                            <m:e>
                              <m:eqArr>
                                <m:eqArrPr>
                                  <m:ctrlPr>
                                    <a:rPr lang="en-US" sz="4800" i="1">
                                      <a:latin typeface="Cambria Math" panose="02040503050406030204" pitchFamily="18" charset="0"/>
                                    </a:rPr>
                                  </m:ctrlPr>
                                </m:eqArrPr>
                                <m:e>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panose="02040503050406030204" pitchFamily="18" charset="0"/>
                                    </a:rPr>
                                    <m:t>=</m:t>
                                  </m:r>
                                  <m:r>
                                    <a:rPr lang="en-US" sz="4800" b="0" i="1" smtClean="0">
                                      <a:latin typeface="Cambria Math" panose="02040503050406030204" pitchFamily="18" charset="0"/>
                                    </a:rPr>
                                    <m:t>8</m:t>
                                  </m:r>
                                </m:e>
                                <m:e>
                                  <m:r>
                                    <a:rPr lang="en-US" sz="4800" i="1">
                                      <a:latin typeface="Cambria Math"/>
                                    </a:rPr>
                                    <m:t>𝑑</m:t>
                                  </m:r>
                                  <m:r>
                                    <a:rPr lang="en-US" sz="4800" i="1">
                                      <a:latin typeface="Cambria Math" panose="02040503050406030204" pitchFamily="18" charset="0"/>
                                    </a:rPr>
                                    <m:t>=−</m:t>
                                  </m:r>
                                  <m:r>
                                    <a:rPr lang="en-US" sz="4800" b="0" i="1" smtClean="0">
                                      <a:latin typeface="Cambria Math" panose="02040503050406030204" pitchFamily="18" charset="0"/>
                                    </a:rPr>
                                    <m:t>3</m:t>
                                  </m:r>
                                </m:e>
                              </m:eqArr>
                            </m:e>
                          </m:d>
                        </m:e>
                      </m:d>
                    </m:oMath>
                  </m:oMathPara>
                </a14:m>
                <a:endParaRPr lang="en-US" sz="4800" dirty="0">
                  <a:latin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335665" y="11307553"/>
                <a:ext cx="10865132" cy="2010807"/>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697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down)">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down)">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down)">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500"/>
                                        <p:tgtEl>
                                          <p:spTgt spid="6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9" grpId="0" animBg="1"/>
      <p:bldP spid="51" grpId="0"/>
      <p:bldP spid="52"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Group 19"/>
          <p:cNvGrpSpPr/>
          <p:nvPr/>
        </p:nvGrpSpPr>
        <p:grpSpPr>
          <a:xfrm>
            <a:off x="294153" y="90050"/>
            <a:ext cx="23815891" cy="2688296"/>
            <a:chOff x="534987" y="1869705"/>
            <a:chExt cx="2334084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4599" y="1653394"/>
                  <a:ext cx="2097638"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7</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614537" y="2068008"/>
                  <a:ext cx="15657181" cy="1703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1259903" algn="l"/>
                    </a:tabLst>
                  </a:pPr>
                  <a:r>
                    <a:rPr lang="en-US" sz="6000" dirty="0"/>
                    <a:t>Cho </a:t>
                  </a:r>
                  <a:r>
                    <a:rPr lang="en-US" sz="6000" dirty="0" err="1"/>
                    <a:t>cấp</a:t>
                  </a:r>
                  <a:r>
                    <a:rPr lang="en-US" sz="6000" dirty="0"/>
                    <a:t> </a:t>
                  </a:r>
                  <a:r>
                    <a:rPr lang="en-US" sz="6000" dirty="0" err="1"/>
                    <a:t>số</a:t>
                  </a:r>
                  <a:r>
                    <a:rPr lang="en-US" sz="6000" dirty="0"/>
                    <a:t> </a:t>
                  </a:r>
                  <a:r>
                    <a:rPr lang="en-US" sz="6000" dirty="0" err="1"/>
                    <a:t>cộng</a:t>
                  </a:r>
                  <a:r>
                    <a:rPr lang="en-US" sz="6000" dirty="0"/>
                    <a:t> </a:t>
                  </a:r>
                  <a14:m>
                    <m:oMath xmlns:m="http://schemas.openxmlformats.org/officeDocument/2006/math">
                      <m:r>
                        <a:rPr lang="en-US" sz="6000" i="1">
                          <a:latin typeface="Cambria Math"/>
                        </a:rPr>
                        <m:t>3,8,13,...</m:t>
                      </m:r>
                    </m:oMath>
                  </a14:m>
                  <a:r>
                    <a:rPr lang="en-US" sz="6000" dirty="0"/>
                    <a:t> </a:t>
                  </a:r>
                  <a:r>
                    <a:rPr lang="en-US" sz="6000" dirty="0" err="1"/>
                    <a:t>Tính</a:t>
                  </a:r>
                  <a:r>
                    <a:rPr lang="en-US" sz="6000" dirty="0"/>
                    <a:t> </a:t>
                  </a:r>
                  <a:r>
                    <a:rPr lang="en-US" sz="6000" dirty="0" err="1" smtClean="0"/>
                    <a:t>tổng</a:t>
                  </a:r>
                  <a:endParaRPr lang="en-US" sz="6000" dirty="0" smtClean="0"/>
                </a:p>
                <a:p>
                  <a:pPr algn="ctr" fontAlgn="base">
                    <a:buClr>
                      <a:srgbClr val="0000FF"/>
                    </a:buClr>
                    <a:tabLst>
                      <a:tab pos="1259903" algn="l"/>
                    </a:tabLst>
                  </a:pPr>
                  <a:r>
                    <a:rPr lang="en-US" sz="6000" dirty="0" smtClean="0"/>
                    <a:t> </a:t>
                  </a:r>
                  <a14:m>
                    <m:oMath xmlns:m="http://schemas.openxmlformats.org/officeDocument/2006/math">
                      <m:r>
                        <a:rPr lang="en-US" sz="6000" i="1">
                          <a:latin typeface="Cambria Math"/>
                        </a:rPr>
                        <m:t>𝑆</m:t>
                      </m:r>
                      <m:r>
                        <a:rPr lang="en-US" sz="6000" i="1">
                          <a:latin typeface="Cambria Math"/>
                        </a:rPr>
                        <m:t>=3+8+3+...+2018</m:t>
                      </m:r>
                    </m:oMath>
                  </a14:m>
                  <a:endParaRPr lang="en-US" sz="6000" dirty="0">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614537" y="2068008"/>
                  <a:ext cx="15657181" cy="1703456"/>
                </a:xfrm>
                <a:prstGeom prst="rect">
                  <a:avLst/>
                </a:prstGeom>
                <a:blipFill rotWithShape="0">
                  <a:blip r:embed="rId3"/>
                  <a:stretch>
                    <a:fillRect t="-69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3002680"/>
            <a:ext cx="23679365" cy="1828810"/>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151357"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smtClean="0">
                              <a:latin typeface="Cambria Math"/>
                            </a:rPr>
                            <m:t>𝑆</m:t>
                          </m:r>
                          <m:r>
                            <a:rPr lang="fr-FR" sz="6000">
                              <a:latin typeface="Cambria Math"/>
                            </a:rPr>
                            <m:t>=408422</m:t>
                          </m:r>
                          <m:r>
                            <a:rPr lang="en-US" sz="6000" b="0" i="1" smtClean="0">
                              <a:latin typeface="Cambria Math" panose="02040503050406030204" pitchFamily="18" charset="0"/>
                            </a:rPr>
                            <m:t>.</m:t>
                          </m:r>
                        </m:oMath>
                      </m:oMathPara>
                    </a14:m>
                    <a:endParaRPr lang="en-US" sz="6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151357" cy="472101"/>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6073156" y="1767840"/>
                    <a:ext cx="2210472" cy="47210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a:latin typeface="Cambria Math"/>
                            </a:rPr>
                            <m:t>𝑆</m:t>
                          </m:r>
                          <m:r>
                            <a:rPr lang="fr-FR" sz="6000">
                              <a:latin typeface="Cambria Math"/>
                            </a:rPr>
                            <m:t>=408242</m:t>
                          </m:r>
                          <m:r>
                            <m:rPr>
                              <m:nor/>
                            </m:rPr>
                            <a:rPr lang="vi-VN" sz="5400" dirty="0"/>
                            <m:t>.</m:t>
                          </m:r>
                        </m:oMath>
                      </m:oMathPara>
                    </a14:m>
                    <a:endParaRPr lang="en-US" sz="6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073156" y="1767840"/>
                    <a:ext cx="2210472" cy="472100"/>
                  </a:xfrm>
                  <a:prstGeom prst="rect">
                    <a:avLst/>
                  </a:prstGeom>
                  <a:blipFill rotWithShape="0">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6472" cy="914402"/>
              <a:chOff x="5537206" y="1557992"/>
              <a:chExt cx="308597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029838" y="1794611"/>
                    <a:ext cx="2593342" cy="46220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left"/>
                        </m:oMathParaPr>
                        <m:oMath xmlns:m="http://schemas.openxmlformats.org/officeDocument/2006/math">
                          <m:r>
                            <a:rPr lang="en-US" sz="6000" smtClean="0">
                              <a:latin typeface="Cambria Math"/>
                            </a:rPr>
                            <m:t>𝑆</m:t>
                          </m:r>
                          <m:r>
                            <a:rPr lang="fr-FR" sz="6000">
                              <a:latin typeface="Cambria Math"/>
                            </a:rPr>
                            <m:t>=407231,5</m:t>
                          </m:r>
                          <m:r>
                            <a:rPr lang="en-US" sz="6000" b="0" i="1" smtClean="0">
                              <a:latin typeface="Cambria Math" panose="02040503050406030204" pitchFamily="18" charset="0"/>
                            </a:rPr>
                            <m:t>.</m:t>
                          </m:r>
                          <m:r>
                            <m:rPr>
                              <m:nor/>
                            </m:rPr>
                            <a:rPr lang="vi-VN" sz="5400" dirty="0"/>
                            <m:t>.</m:t>
                          </m:r>
                        </m:oMath>
                      </m:oMathPara>
                    </a14:m>
                    <a:endParaRPr lang="en-US" sz="6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29838" y="1794611"/>
                    <a:ext cx="2593342" cy="462205"/>
                  </a:xfrm>
                  <a:prstGeom prst="rect">
                    <a:avLst/>
                  </a:prstGeom>
                  <a:blipFill rotWithShape="0">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a:latin typeface="Cambria Math"/>
                            </a:rPr>
                            <m:t>𝑆</m:t>
                          </m:r>
                          <m:r>
                            <a:rPr lang="fr-FR" sz="6000">
                              <a:latin typeface="Cambria Math"/>
                            </a:rPr>
                            <m:t>=409252,5</m:t>
                          </m:r>
                          <m:r>
                            <m:rPr>
                              <m:nor/>
                            </m:rPr>
                            <a:rPr lang="vi-VN" sz="5400" dirty="0"/>
                            <m:t>.</m:t>
                          </m:r>
                        </m:oMath>
                      </m:oMathPara>
                    </a14:m>
                    <a:endParaRPr lang="en-US" sz="6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472101"/>
                  </a:xfrm>
                  <a:prstGeom prst="rect">
                    <a:avLst/>
                  </a:prstGeom>
                  <a:blipFill rotWithShape="0">
                    <a:blip r:embed="rId7"/>
                    <a:stretch>
                      <a:fillRect/>
                    </a:stretch>
                  </a:blipFill>
                </p:spPr>
                <p:txBody>
                  <a:bodyPr/>
                  <a:lstStyle/>
                  <a:p>
                    <a:r>
                      <a:rPr lang="en-US">
                        <a:noFill/>
                      </a:rPr>
                      <a:t> </a:t>
                    </a:r>
                  </a:p>
                </p:txBody>
              </p:sp>
            </mc:Fallback>
          </mc:AlternateContent>
        </p:grpSp>
      </p:grpSp>
      <p:sp>
        <p:nvSpPr>
          <p:cNvPr id="50" name="Oval 49">
            <a:extLst>
              <a:ext uri="{FF2B5EF4-FFF2-40B4-BE49-F238E27FC236}">
                <a16:creationId xmlns:a16="http://schemas.microsoft.com/office/drawing/2014/main" xmlns="" id="{70322A43-D7E3-4B56-A792-373282F37703}"/>
              </a:ext>
            </a:extLst>
          </p:cNvPr>
          <p:cNvSpPr/>
          <p:nvPr/>
        </p:nvSpPr>
        <p:spPr>
          <a:xfrm>
            <a:off x="6314006" y="3529020"/>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grpSp>
        <p:nvGrpSpPr>
          <p:cNvPr id="49" name="Group 48"/>
          <p:cNvGrpSpPr/>
          <p:nvPr/>
        </p:nvGrpSpPr>
        <p:grpSpPr>
          <a:xfrm>
            <a:off x="411047" y="4984702"/>
            <a:ext cx="23976128" cy="8731298"/>
            <a:chOff x="184495" y="3682146"/>
            <a:chExt cx="11834900" cy="1943516"/>
          </a:xfrm>
        </p:grpSpPr>
        <p:sp>
          <p:nvSpPr>
            <p:cNvPr id="64" name="Rounded Rectangle 63"/>
            <p:cNvSpPr/>
            <p:nvPr/>
          </p:nvSpPr>
          <p:spPr>
            <a:xfrm>
              <a:off x="184495" y="3865218"/>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5" name="Group 64"/>
            <p:cNvGrpSpPr/>
            <p:nvPr/>
          </p:nvGrpSpPr>
          <p:grpSpPr>
            <a:xfrm>
              <a:off x="203200" y="3682146"/>
              <a:ext cx="2342698" cy="555295"/>
              <a:chOff x="1275608" y="6322796"/>
              <a:chExt cx="4592537" cy="1008944"/>
            </a:xfrm>
          </p:grpSpPr>
          <p:sp>
            <p:nvSpPr>
              <p:cNvPr id="66"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67" name="TextBox 66"/>
              <p:cNvSpPr txBox="1"/>
              <p:nvPr/>
            </p:nvSpPr>
            <p:spPr>
              <a:xfrm>
                <a:off x="2247406" y="6409034"/>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68" name="Round Diagonal Corner Rectangle 6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9" name="Freeform 68"/>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70" name="TextBox 69"/>
              <p:cNvSpPr txBox="1"/>
              <p:nvPr/>
            </p:nvSpPr>
            <p:spPr>
              <a:xfrm>
                <a:off x="5384091" y="6685091"/>
                <a:ext cx="17828378" cy="1908471"/>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4800" b="1" dirty="0" err="1"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i="1">
                            <a:latin typeface="Cambria Math"/>
                          </a:rPr>
                          <m:t>𝑛</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d>
                      <m:dPr>
                        <m:ctrlPr>
                          <a:rPr lang="en-US" sz="4800" i="1">
                            <a:latin typeface="Cambria Math" panose="02040503050406030204" pitchFamily="18" charset="0"/>
                          </a:rPr>
                        </m:ctrlPr>
                      </m:dPr>
                      <m:e>
                        <m:r>
                          <a:rPr lang="en-US" sz="4800" i="1">
                            <a:latin typeface="Cambria Math"/>
                          </a:rPr>
                          <m:t>𝑛</m:t>
                        </m:r>
                        <m:r>
                          <a:rPr lang="en-US" sz="4800" i="1">
                            <a:latin typeface="Cambria Math"/>
                          </a:rPr>
                          <m:t>−1</m:t>
                        </m:r>
                      </m:e>
                    </m:d>
                    <m:r>
                      <a:rPr lang="en-US" sz="4800" i="1">
                        <a:latin typeface="Cambria Math"/>
                      </a:rPr>
                      <m:t>.</m:t>
                    </m:r>
                    <m:r>
                      <a:rPr lang="en-US" sz="4800" i="1">
                        <a:latin typeface="Cambria Math"/>
                      </a:rPr>
                      <m:t>𝑑</m:t>
                    </m:r>
                    <m:r>
                      <a:rPr lang="en-US" sz="4800" b="0" i="1" smtClean="0">
                        <a:latin typeface="Cambria Math" panose="02040503050406030204" pitchFamily="18" charset="0"/>
                      </a:rPr>
                      <m:t> ; </m:t>
                    </m:r>
                    <m:sSub>
                      <m:sSubPr>
                        <m:ctrlPr>
                          <a:rPr lang="en-US" sz="4800" i="1">
                            <a:latin typeface="Cambria Math" panose="02040503050406030204" pitchFamily="18" charset="0"/>
                          </a:rPr>
                        </m:ctrlPr>
                      </m:sSubPr>
                      <m:e>
                        <m:r>
                          <a:rPr lang="en-US" sz="4800" i="1">
                            <a:latin typeface="Cambria Math"/>
                          </a:rPr>
                          <m:t>𝑆</m:t>
                        </m:r>
                      </m:e>
                      <m:sub>
                        <m:r>
                          <a:rPr lang="en-US" sz="4800" i="1">
                            <a:latin typeface="Cambria Math"/>
                          </a:rPr>
                          <m:t>𝑛</m:t>
                        </m:r>
                      </m:sub>
                    </m:sSub>
                    <m:r>
                      <a:rPr lang="en-US" sz="4800" i="1">
                        <a:latin typeface="Cambria Math"/>
                      </a:rPr>
                      <m:t>=</m:t>
                    </m:r>
                    <m:r>
                      <a:rPr lang="en-US" sz="4800" i="1">
                        <a:latin typeface="Cambria Math"/>
                      </a:rPr>
                      <m:t>𝑛</m:t>
                    </m:r>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f>
                      <m:fPr>
                        <m:ctrlPr>
                          <a:rPr lang="en-US" sz="4800" i="1">
                            <a:latin typeface="Cambria Math" panose="02040503050406030204" pitchFamily="18" charset="0"/>
                          </a:rPr>
                        </m:ctrlPr>
                      </m:fPr>
                      <m:num>
                        <m:r>
                          <a:rPr lang="en-US" sz="4800" i="1">
                            <a:latin typeface="Cambria Math"/>
                          </a:rPr>
                          <m:t>𝑛</m:t>
                        </m:r>
                        <m:r>
                          <a:rPr lang="en-US" sz="4800" i="1">
                            <a:latin typeface="Cambria Math"/>
                          </a:rPr>
                          <m:t>(</m:t>
                        </m:r>
                        <m:r>
                          <a:rPr lang="en-US" sz="4800" i="1">
                            <a:latin typeface="Cambria Math"/>
                          </a:rPr>
                          <m:t>𝑛</m:t>
                        </m:r>
                        <m:r>
                          <a:rPr lang="en-US" sz="4800" i="1">
                            <a:latin typeface="Cambria Math"/>
                          </a:rPr>
                          <m:t>−1)</m:t>
                        </m:r>
                      </m:num>
                      <m:den>
                        <m:r>
                          <a:rPr lang="en-US" sz="4800" i="1">
                            <a:latin typeface="Cambria Math"/>
                          </a:rPr>
                          <m:t>2</m:t>
                        </m:r>
                      </m:den>
                    </m:f>
                    <m:r>
                      <a:rPr lang="en-US" sz="4800" i="1">
                        <a:latin typeface="Cambria Math"/>
                      </a:rPr>
                      <m:t>.</m:t>
                    </m:r>
                    <m:r>
                      <a:rPr lang="en-US" sz="4800" i="1">
                        <a:latin typeface="Cambria Math"/>
                      </a:rPr>
                      <m:t>𝑑</m:t>
                    </m:r>
                    <m:r>
                      <a:rPr lang="en-US" sz="4800" b="0" i="1" smtClean="0">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a:rPr>
                          <m:t>𝑛</m:t>
                        </m:r>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panose="02040503050406030204" pitchFamily="18" charset="0"/>
                              </a:rPr>
                              <m:t>𝑛</m:t>
                            </m:r>
                          </m:sub>
                        </m:sSub>
                        <m:r>
                          <a:rPr lang="en-US" sz="4800" i="1">
                            <a:latin typeface="Cambria Math"/>
                          </a:rPr>
                          <m:t>)</m:t>
                        </m:r>
                      </m:num>
                      <m:den>
                        <m:r>
                          <a:rPr lang="en-US" sz="4800" i="1">
                            <a:latin typeface="Cambria Math"/>
                          </a:rPr>
                          <m:t>2</m:t>
                        </m:r>
                      </m:den>
                    </m:f>
                  </m:oMath>
                </a14:m>
                <a:endParaRPr lang="en-US" sz="4800" dirty="0">
                  <a:latin typeface="Times New Roman" pitchFamily="18" charset="0"/>
                  <a:cs typeface="Times New Roman" pitchFamily="18" charset="0"/>
                </a:endParaRPr>
              </a:p>
              <a:p>
                <a:pPr>
                  <a:defRPr/>
                </a:pPr>
                <a:endParaRPr lang="en-US" sz="4800" dirty="0">
                  <a:latin typeface="Times New Roman" panose="02020603050405020304" pitchFamily="18"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5384091" y="6685091"/>
                <a:ext cx="17828378" cy="1908471"/>
              </a:xfrm>
              <a:prstGeom prst="rect">
                <a:avLst/>
              </a:prstGeom>
              <a:blipFill rotWithShape="0">
                <a:blip r:embed="rId8"/>
                <a:stretch>
                  <a:fillRect l="-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7255329" y="8049329"/>
                <a:ext cx="7986258" cy="830997"/>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i="1">
                            <a:latin typeface="Cambria Math"/>
                          </a:rPr>
                          <m:t>𝑛</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d>
                      <m:dPr>
                        <m:ctrlPr>
                          <a:rPr lang="en-US" sz="4800" i="1">
                            <a:latin typeface="Cambria Math" panose="02040503050406030204" pitchFamily="18" charset="0"/>
                          </a:rPr>
                        </m:ctrlPr>
                      </m:dPr>
                      <m:e>
                        <m:r>
                          <a:rPr lang="en-US" sz="4800" i="1">
                            <a:latin typeface="Cambria Math"/>
                          </a:rPr>
                          <m:t>𝑛</m:t>
                        </m:r>
                        <m:r>
                          <a:rPr lang="en-US" sz="4800" i="1">
                            <a:latin typeface="Cambria Math"/>
                          </a:rPr>
                          <m:t>−1</m:t>
                        </m:r>
                      </m:e>
                    </m:d>
                    <m:r>
                      <a:rPr lang="en-US" sz="4800" i="1">
                        <a:latin typeface="Cambria Math"/>
                      </a:rPr>
                      <m:t>.</m:t>
                    </m:r>
                    <m:r>
                      <a:rPr lang="en-US" sz="4800" i="1">
                        <a:latin typeface="Cambria Math"/>
                      </a:rPr>
                      <m:t>𝑑</m:t>
                    </m:r>
                    <m:r>
                      <a:rPr lang="en-US" sz="4800" b="0" i="1" smtClean="0">
                        <a:latin typeface="Cambria Math" panose="02040503050406030204" pitchFamily="18" charset="0"/>
                      </a:rPr>
                      <m:t>=2018</m:t>
                    </m:r>
                  </m:oMath>
                </a14:m>
                <a:endParaRPr lang="en-US" sz="4800" dirty="0">
                  <a:latin typeface="Times New Roman" panose="02020603050405020304" pitchFamily="18"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7255329" y="8049329"/>
                <a:ext cx="7986258" cy="830997"/>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7405442" y="10164152"/>
                <a:ext cx="4754184" cy="1494448"/>
              </a:xfrm>
              <a:prstGeom prst="rect">
                <a:avLst/>
              </a:prstGeom>
              <a:noFill/>
            </p:spPr>
            <p:txBody>
              <a:bodyPr wrap="square" rtlCol="0">
                <a:spAutoFit/>
              </a:bodyPr>
              <a:lstStyle/>
              <a:p>
                <a:pPr>
                  <a:defRPr/>
                </a:pPr>
                <a14:m>
                  <m:oMathPara xmlns:m="http://schemas.openxmlformats.org/officeDocument/2006/math">
                    <m:oMathParaPr>
                      <m:jc m:val="left"/>
                    </m:oMathParaPr>
                    <m:oMath xmlns:m="http://schemas.openxmlformats.org/officeDocument/2006/math">
                      <m:sSub>
                        <m:sSubPr>
                          <m:ctrlPr>
                            <a:rPr lang="en-US" sz="4800" i="1" smtClean="0">
                              <a:latin typeface="Cambria Math" panose="02040503050406030204" pitchFamily="18" charset="0"/>
                            </a:rPr>
                          </m:ctrlPr>
                        </m:sSubPr>
                        <m:e>
                          <m:r>
                            <a:rPr lang="en-US" sz="4800" i="1">
                              <a:latin typeface="Cambria Math"/>
                            </a:rPr>
                            <m:t>𝑆</m:t>
                          </m:r>
                        </m:e>
                        <m:sub>
                          <m:r>
                            <a:rPr lang="en-US" sz="4800" i="1">
                              <a:latin typeface="Cambria Math"/>
                            </a:rPr>
                            <m:t>𝑛</m:t>
                          </m:r>
                        </m:sub>
                      </m:sSub>
                      <m:r>
                        <a:rPr lang="en-US" sz="4800" i="1">
                          <a:latin typeface="Cambria Math"/>
                        </a:rPr>
                        <m:t>=</m:t>
                      </m:r>
                      <m:f>
                        <m:fPr>
                          <m:ctrlPr>
                            <a:rPr lang="en-US" sz="4800" i="1">
                              <a:latin typeface="Cambria Math" panose="02040503050406030204" pitchFamily="18" charset="0"/>
                            </a:rPr>
                          </m:ctrlPr>
                        </m:fPr>
                        <m:num>
                          <m:r>
                            <a:rPr lang="en-US" sz="4800" i="1">
                              <a:latin typeface="Cambria Math"/>
                            </a:rPr>
                            <m:t>𝑛</m:t>
                          </m:r>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b="0" i="1" smtClean="0">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a:rPr>
                                <m:t>𝑢</m:t>
                              </m:r>
                            </m:e>
                            <m:sub>
                              <m:r>
                                <a:rPr lang="en-US" sz="4800" b="0" i="1" smtClean="0">
                                  <a:latin typeface="Cambria Math" panose="02040503050406030204" pitchFamily="18" charset="0"/>
                                </a:rPr>
                                <m:t>𝑛</m:t>
                              </m:r>
                            </m:sub>
                          </m:sSub>
                          <m:r>
                            <a:rPr lang="en-US" sz="4800" i="1">
                              <a:latin typeface="Cambria Math"/>
                            </a:rPr>
                            <m:t>)</m:t>
                          </m:r>
                        </m:num>
                        <m:den>
                          <m:r>
                            <a:rPr lang="en-US" sz="4800" i="1">
                              <a:latin typeface="Cambria Math"/>
                            </a:rPr>
                            <m:t>2</m:t>
                          </m:r>
                        </m:den>
                      </m:f>
                    </m:oMath>
                  </m:oMathPara>
                </a14:m>
                <a:endParaRPr lang="en-US" sz="4800" dirty="0">
                  <a:latin typeface="Times New Roman" pitchFamily="18" charset="0"/>
                  <a:cs typeface="Times New Roman" pitchFamily="18"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7405442" y="10164152"/>
                <a:ext cx="4754184" cy="1494448"/>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055523" y="8080106"/>
                <a:ext cx="6325898" cy="769441"/>
              </a:xfrm>
              <a:prstGeom prst="rect">
                <a:avLst/>
              </a:prstGeom>
            </p:spPr>
            <p:txBody>
              <a:bodyPr wrap="none">
                <a:spAutoFit/>
              </a:bodyPr>
              <a:lstStyle/>
              <a:p>
                <a:pPr>
                  <a:defRPr/>
                </a:pPr>
                <a14:m>
                  <m:oMathPara xmlns:m="http://schemas.openxmlformats.org/officeDocument/2006/math">
                    <m:oMathParaPr>
                      <m:jc m:val="centerGroup"/>
                    </m:oMathParaPr>
                    <m:oMath xmlns:m="http://schemas.openxmlformats.org/officeDocument/2006/math">
                      <m:r>
                        <a:rPr lang="en-US" sz="4400">
                          <a:latin typeface="Cambria Math" panose="02040503050406030204" pitchFamily="18" charset="0"/>
                        </a:rPr>
                        <m:t>⇔3+</m:t>
                      </m:r>
                      <m:d>
                        <m:dPr>
                          <m:ctrlPr>
                            <a:rPr lang="en-US" sz="4400" i="1">
                              <a:latin typeface="Cambria Math" panose="02040503050406030204" pitchFamily="18" charset="0"/>
                            </a:rPr>
                          </m:ctrlPr>
                        </m:dPr>
                        <m:e>
                          <m:r>
                            <m:rPr>
                              <m:sty m:val="p"/>
                            </m:rPr>
                            <a:rPr lang="en-US" sz="4400">
                              <a:latin typeface="Cambria Math" panose="02040503050406030204" pitchFamily="18" charset="0"/>
                            </a:rPr>
                            <m:t>n</m:t>
                          </m:r>
                          <m:r>
                            <a:rPr lang="en-US" sz="4400">
                              <a:latin typeface="Cambria Math" panose="02040503050406030204" pitchFamily="18" charset="0"/>
                            </a:rPr>
                            <m:t>−1</m:t>
                          </m:r>
                        </m:e>
                      </m:d>
                      <m:r>
                        <a:rPr lang="en-US" sz="4400">
                          <a:latin typeface="Cambria Math" panose="02040503050406030204" pitchFamily="18" charset="0"/>
                        </a:rPr>
                        <m:t>.5=2018</m:t>
                      </m:r>
                    </m:oMath>
                  </m:oMathPara>
                </a14:m>
                <a:endParaRPr lang="en-US" sz="4400"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5055523" y="8080106"/>
                <a:ext cx="6325898" cy="769441"/>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5055523" y="9115817"/>
                <a:ext cx="3052887" cy="769441"/>
              </a:xfrm>
              <a:prstGeom prst="rect">
                <a:avLst/>
              </a:prstGeom>
            </p:spPr>
            <p:txBody>
              <a:bodyPr wrap="none">
                <a:spAutoFit/>
              </a:bodyPr>
              <a:lstStyle/>
              <a:p>
                <a:pPr>
                  <a:defRPr/>
                </a:pPr>
                <a14:m>
                  <m:oMathPara xmlns:m="http://schemas.openxmlformats.org/officeDocument/2006/math">
                    <m:oMathParaPr>
                      <m:jc m:val="centerGroup"/>
                    </m:oMathParaPr>
                    <m:oMath xmlns:m="http://schemas.openxmlformats.org/officeDocument/2006/math">
                      <m:r>
                        <a:rPr lang="en-US" sz="4400" smtClean="0">
                          <a:latin typeface="Cambria Math" panose="02040503050406030204" pitchFamily="18" charset="0"/>
                        </a:rPr>
                        <m:t>⇔</m:t>
                      </m:r>
                      <m:r>
                        <m:rPr>
                          <m:sty m:val="p"/>
                        </m:rPr>
                        <a:rPr lang="en-US" sz="4400" b="0" i="0" smtClean="0">
                          <a:latin typeface="Cambria Math" panose="02040503050406030204" pitchFamily="18" charset="0"/>
                        </a:rPr>
                        <m:t>n</m:t>
                      </m:r>
                      <m:r>
                        <a:rPr lang="en-US" sz="4400">
                          <a:latin typeface="Cambria Math" panose="02040503050406030204" pitchFamily="18" charset="0"/>
                        </a:rPr>
                        <m:t>=</m:t>
                      </m:r>
                      <m:r>
                        <a:rPr lang="en-US" sz="4400" b="0" i="0" smtClean="0">
                          <a:latin typeface="Cambria Math" panose="02040503050406030204" pitchFamily="18" charset="0"/>
                        </a:rPr>
                        <m:t>404</m:t>
                      </m:r>
                    </m:oMath>
                  </m:oMathPara>
                </a14:m>
                <a:endParaRPr lang="en-US" sz="4400"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5055523" y="9115817"/>
                <a:ext cx="3052887" cy="769441"/>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1830350" y="10244562"/>
                <a:ext cx="8254439" cy="13776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a:latin typeface="Cambria Math" panose="02040503050406030204" pitchFamily="18" charset="0"/>
                        </a:rPr>
                        <m:t>⇒</m:t>
                      </m:r>
                      <m:r>
                        <a:rPr lang="en-US" sz="4400" i="1">
                          <a:latin typeface="Cambria Math"/>
                        </a:rPr>
                        <m:t>𝑆</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404</m:t>
                          </m:r>
                          <m:r>
                            <a:rPr lang="en-US" sz="4400" i="1">
                              <a:latin typeface="Cambria Math"/>
                            </a:rPr>
                            <m:t>(</m:t>
                          </m:r>
                          <m:r>
                            <a:rPr lang="en-US" sz="4400" i="1">
                              <a:latin typeface="Cambria Math" panose="02040503050406030204" pitchFamily="18" charset="0"/>
                            </a:rPr>
                            <m:t>3+2018</m:t>
                          </m:r>
                          <m:r>
                            <a:rPr lang="en-US" sz="4400" i="1">
                              <a:latin typeface="Cambria Math"/>
                            </a:rPr>
                            <m:t>)</m:t>
                          </m:r>
                        </m:num>
                        <m:den>
                          <m:r>
                            <a:rPr lang="en-US" sz="4400" i="1">
                              <a:latin typeface="Cambria Math"/>
                            </a:rPr>
                            <m:t>2</m:t>
                          </m:r>
                        </m:den>
                      </m:f>
                      <m:r>
                        <a:rPr lang="en-US" sz="4400" i="1">
                          <a:latin typeface="Cambria Math" panose="02040503050406030204" pitchFamily="18" charset="0"/>
                        </a:rPr>
                        <m:t>=408242</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11830350" y="10244562"/>
                <a:ext cx="8254439" cy="1377621"/>
              </a:xfrm>
              <a:prstGeom prst="rect">
                <a:avLst/>
              </a:prstGeom>
              <a:blipFill rotWithShape="0">
                <a:blip r:embed="rId13"/>
                <a:stretch>
                  <a:fillRect/>
                </a:stretch>
              </a:blipFill>
            </p:spPr>
            <p:txBody>
              <a:bodyPr/>
              <a:lstStyle/>
              <a:p>
                <a:r>
                  <a:rPr lang="en-US">
                    <a:noFill/>
                  </a:rPr>
                  <a:t> </a:t>
                </a:r>
              </a:p>
            </p:txBody>
          </p:sp>
        </mc:Fallback>
      </mc:AlternateContent>
      <p:sp>
        <p:nvSpPr>
          <p:cNvPr id="73" name="Action Button: Forward or Next 72">
            <a:hlinkClick r:id="" action="ppaction://hlinkshowjump?jump=nextslide" highlightClick="1"/>
          </p:cNvPr>
          <p:cNvSpPr/>
          <p:nvPr/>
        </p:nvSpPr>
        <p:spPr>
          <a:xfrm>
            <a:off x="23313196" y="1257300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309497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down)">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down)">
                                      <p:cBhvr>
                                        <p:cTn id="37" dur="5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wipe(left)">
                                      <p:cBhvr>
                                        <p:cTn id="5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70" grpId="0"/>
      <p:bldP spid="71" grpId="0"/>
      <p:bldP spid="72" grpId="0"/>
      <p:bldP spid="11" grpId="0"/>
      <p:bldP spid="14" grpId="0"/>
      <p:bldP spid="15" grpId="0"/>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34496" y="143367"/>
            <a:ext cx="23815894" cy="2918665"/>
            <a:chOff x="534987" y="1869705"/>
            <a:chExt cx="23340848" cy="2356356"/>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4600" y="1653394"/>
                  <a:ext cx="2097638"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8</a:t>
                  </a:r>
                </a:p>
              </p:txBody>
            </p:sp>
          </p:grpSp>
        </p:grpSp>
        <p:sp>
          <p:nvSpPr>
            <p:cNvPr id="23" name="Rectangle 22"/>
            <p:cNvSpPr/>
            <p:nvPr/>
          </p:nvSpPr>
          <p:spPr>
            <a:xfrm>
              <a:off x="6297343" y="2283080"/>
              <a:ext cx="12827859" cy="10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r>
                <a:rPr lang="fr-FR" sz="6600" dirty="0" err="1">
                  <a:solidFill>
                    <a:srgbClr val="000000"/>
                  </a:solidFill>
                  <a:latin typeface="Times New Roman" panose="02020603050405020304" pitchFamily="18" charset="0"/>
                  <a:ea typeface="Times New Roman" panose="02020603050405020304" pitchFamily="18" charset="0"/>
                </a:rPr>
                <a:t>Mệnh</a:t>
              </a:r>
              <a:r>
                <a:rPr lang="fr-FR" sz="6600" dirty="0">
                  <a:solidFill>
                    <a:srgbClr val="000000"/>
                  </a:solidFill>
                  <a:latin typeface="Times New Roman" panose="02020603050405020304" pitchFamily="18" charset="0"/>
                  <a:ea typeface="Times New Roman" panose="02020603050405020304" pitchFamily="18" charset="0"/>
                </a:rPr>
                <a:t> </a:t>
              </a:r>
              <a:r>
                <a:rPr lang="fr-FR" sz="6600" dirty="0" err="1">
                  <a:solidFill>
                    <a:srgbClr val="000000"/>
                  </a:solidFill>
                  <a:latin typeface="Times New Roman" panose="02020603050405020304" pitchFamily="18" charset="0"/>
                  <a:ea typeface="Times New Roman" panose="02020603050405020304" pitchFamily="18" charset="0"/>
                </a:rPr>
                <a:t>đề</a:t>
              </a:r>
              <a:r>
                <a:rPr lang="fr-FR" sz="6600" dirty="0">
                  <a:solidFill>
                    <a:srgbClr val="000000"/>
                  </a:solidFill>
                  <a:latin typeface="Times New Roman" panose="02020603050405020304" pitchFamily="18" charset="0"/>
                  <a:ea typeface="Times New Roman" panose="02020603050405020304" pitchFamily="18" charset="0"/>
                </a:rPr>
                <a:t> </a:t>
              </a:r>
              <a:r>
                <a:rPr lang="fr-FR" sz="6600" dirty="0" err="1">
                  <a:solidFill>
                    <a:srgbClr val="000000"/>
                  </a:solidFill>
                  <a:latin typeface="Times New Roman" panose="02020603050405020304" pitchFamily="18" charset="0"/>
                  <a:ea typeface="Times New Roman" panose="02020603050405020304" pitchFamily="18" charset="0"/>
                </a:rPr>
                <a:t>nào</a:t>
              </a:r>
              <a:r>
                <a:rPr lang="fr-FR" sz="6600" dirty="0">
                  <a:solidFill>
                    <a:srgbClr val="000000"/>
                  </a:solidFill>
                  <a:latin typeface="Times New Roman" panose="02020603050405020304" pitchFamily="18" charset="0"/>
                  <a:ea typeface="Times New Roman" panose="02020603050405020304" pitchFamily="18" charset="0"/>
                </a:rPr>
                <a:t> </a:t>
              </a:r>
              <a:r>
                <a:rPr lang="fr-FR" sz="6600" dirty="0" err="1">
                  <a:solidFill>
                    <a:srgbClr val="000000"/>
                  </a:solidFill>
                  <a:latin typeface="Times New Roman" panose="02020603050405020304" pitchFamily="18" charset="0"/>
                  <a:ea typeface="Times New Roman" panose="02020603050405020304" pitchFamily="18" charset="0"/>
                </a:rPr>
                <a:t>dưới</a:t>
              </a:r>
              <a:r>
                <a:rPr lang="fr-FR" sz="6600" dirty="0">
                  <a:solidFill>
                    <a:srgbClr val="000000"/>
                  </a:solidFill>
                  <a:latin typeface="Times New Roman" panose="02020603050405020304" pitchFamily="18" charset="0"/>
                  <a:ea typeface="Times New Roman" panose="02020603050405020304" pitchFamily="18" charset="0"/>
                </a:rPr>
                <a:t> </a:t>
              </a:r>
              <a:r>
                <a:rPr lang="fr-FR" sz="6600" dirty="0" err="1">
                  <a:solidFill>
                    <a:srgbClr val="000000"/>
                  </a:solidFill>
                  <a:latin typeface="Times New Roman" panose="02020603050405020304" pitchFamily="18" charset="0"/>
                  <a:ea typeface="Times New Roman" panose="02020603050405020304" pitchFamily="18" charset="0"/>
                </a:rPr>
                <a:t>đây</a:t>
              </a:r>
              <a:r>
                <a:rPr lang="fr-FR" sz="6600" dirty="0">
                  <a:solidFill>
                    <a:srgbClr val="000000"/>
                  </a:solidFill>
                  <a:latin typeface="Times New Roman" panose="02020603050405020304" pitchFamily="18" charset="0"/>
                  <a:ea typeface="Times New Roman" panose="02020603050405020304" pitchFamily="18" charset="0"/>
                </a:rPr>
                <a:t> </a:t>
              </a:r>
              <a:r>
                <a:rPr lang="fr-FR" sz="6600" dirty="0" err="1">
                  <a:solidFill>
                    <a:srgbClr val="000000"/>
                  </a:solidFill>
                  <a:latin typeface="Times New Roman" panose="02020603050405020304" pitchFamily="18" charset="0"/>
                  <a:ea typeface="Times New Roman" panose="02020603050405020304" pitchFamily="18" charset="0"/>
                </a:rPr>
                <a:t>sai</a:t>
              </a:r>
              <a:r>
                <a:rPr lang="fr-FR" sz="6600" dirty="0">
                  <a:solidFill>
                    <a:srgbClr val="000000"/>
                  </a:solidFill>
                  <a:latin typeface="Times New Roman" panose="02020603050405020304" pitchFamily="18" charset="0"/>
                  <a:ea typeface="Times New Roman" panose="02020603050405020304" pitchFamily="18" charset="0"/>
                </a:rPr>
                <a:t>?</a:t>
              </a:r>
              <a:endParaRPr lang="en-US" sz="6600" dirty="0">
                <a:solidFill>
                  <a:srgbClr val="000000"/>
                </a:solidFill>
                <a:latin typeface="Times New Roman" panose="02020603050405020304" pitchFamily="18" charset="0"/>
                <a:ea typeface="Times New Roman" panose="02020603050405020304" pitchFamily="18" charset="0"/>
              </a:endParaRPr>
            </a:p>
          </p:txBody>
        </p:sp>
      </p:grpSp>
      <p:grpSp>
        <p:nvGrpSpPr>
          <p:cNvPr id="2" name="Group 1">
            <a:extLst>
              <a:ext uri="{FF2B5EF4-FFF2-40B4-BE49-F238E27FC236}">
                <a16:creationId xmlns:a16="http://schemas.microsoft.com/office/drawing/2014/main" xmlns="" id="{4D0AB9FB-A402-43C6-830F-BAC47ED452D0}"/>
              </a:ext>
            </a:extLst>
          </p:cNvPr>
          <p:cNvGrpSpPr/>
          <p:nvPr/>
        </p:nvGrpSpPr>
        <p:grpSpPr>
          <a:xfrm>
            <a:off x="866721" y="3506298"/>
            <a:ext cx="19556466" cy="1234536"/>
            <a:chOff x="1458731" y="6334162"/>
            <a:chExt cx="17547514"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0839FD11-1E39-4EBB-A7FB-DEB39691C378}"/>
                    </a:ext>
                  </a:extLst>
                </p:cNvPr>
                <p:cNvSpPr/>
                <p:nvPr/>
              </p:nvSpPr>
              <p:spPr>
                <a:xfrm>
                  <a:off x="2140382" y="6334162"/>
                  <a:ext cx="1686586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nor/>
                        </m:rPr>
                        <a:rPr lang="vi-VN" sz="6000" dirty="0" smtClean="0">
                          <a:solidFill>
                            <a:schemeClr val="bg1"/>
                          </a:solidFill>
                          <a:latin typeface="Times New Roman" panose="02020603050405020304" pitchFamily="18" charset="0"/>
                          <a:ea typeface="Times New Roman" panose="02020603050405020304" pitchFamily="18" charset="0"/>
                        </a:rPr>
                        <m:t>D</m:t>
                      </m:r>
                      <m:r>
                        <m:rPr>
                          <m:nor/>
                        </m:rPr>
                        <a:rPr lang="vi-VN" sz="6000" dirty="0" smtClean="0">
                          <a:solidFill>
                            <a:schemeClr val="bg1"/>
                          </a:solidFill>
                          <a:latin typeface="Times New Roman" panose="02020603050405020304" pitchFamily="18" charset="0"/>
                          <a:ea typeface="Times New Roman" panose="02020603050405020304" pitchFamily="18" charset="0"/>
                        </a:rPr>
                        <m:t>ã</m:t>
                      </m:r>
                      <m:r>
                        <m:rPr>
                          <m:nor/>
                        </m:rPr>
                        <a:rPr lang="vi-VN" sz="6000" dirty="0" smtClean="0">
                          <a:solidFill>
                            <a:schemeClr val="bg1"/>
                          </a:solidFill>
                          <a:latin typeface="Times New Roman" panose="02020603050405020304" pitchFamily="18" charset="0"/>
                          <a:ea typeface="Times New Roman" panose="02020603050405020304" pitchFamily="18" charset="0"/>
                        </a:rPr>
                        <m:t>y</m:t>
                      </m:r>
                      <m:r>
                        <m:rPr>
                          <m:nor/>
                        </m:rPr>
                        <a:rPr lang="vi-VN" sz="6000" dirty="0" smtClean="0">
                          <a:solidFill>
                            <a:schemeClr val="bg1"/>
                          </a:solidFill>
                          <a:latin typeface="Times New Roman" panose="02020603050405020304" pitchFamily="18" charset="0"/>
                          <a:ea typeface="Times New Roman" panose="02020603050405020304" pitchFamily="18" charset="0"/>
                        </a:rPr>
                        <m:t> </m:t>
                      </m:r>
                      <m:r>
                        <m:rPr>
                          <m:nor/>
                        </m:rPr>
                        <a:rPr lang="vi-VN" sz="6000" dirty="0" smtClean="0">
                          <a:solidFill>
                            <a:schemeClr val="bg1"/>
                          </a:solidFill>
                          <a:latin typeface="Times New Roman" panose="02020603050405020304" pitchFamily="18" charset="0"/>
                          <a:ea typeface="Times New Roman" panose="02020603050405020304" pitchFamily="18" charset="0"/>
                        </a:rPr>
                        <m:t>s</m:t>
                      </m:r>
                      <m:r>
                        <m:rPr>
                          <m:nor/>
                        </m:rPr>
                        <a:rPr lang="vi-VN" sz="6000" dirty="0" smtClean="0">
                          <a:solidFill>
                            <a:schemeClr val="bg1"/>
                          </a:solidFill>
                          <a:latin typeface="Times New Roman" panose="02020603050405020304" pitchFamily="18" charset="0"/>
                          <a:ea typeface="Times New Roman" panose="02020603050405020304" pitchFamily="18" charset="0"/>
                        </a:rPr>
                        <m:t>ố </m:t>
                      </m:r>
                      <m:r>
                        <a:rPr lang="vi-VN" sz="6000">
                          <a:solidFill>
                            <a:schemeClr val="bg1"/>
                          </a:solidFill>
                          <a:latin typeface="Cambria Math"/>
                          <a:ea typeface="Times New Roman" panose="02020603050405020304" pitchFamily="18" charset="0"/>
                        </a:rPr>
                        <m:t>1;−2;4;−8;16;−32;64</m:t>
                      </m:r>
                      <m:r>
                        <m:rPr>
                          <m:nor/>
                        </m:rPr>
                        <a:rPr lang="vi-VN" sz="6000" dirty="0">
                          <a:solidFill>
                            <a:schemeClr val="bg1"/>
                          </a:solidFill>
                          <a:latin typeface="Times New Roman" panose="02020603050405020304" pitchFamily="18" charset="0"/>
                          <a:ea typeface="Times New Roman" panose="02020603050405020304" pitchFamily="18" charset="0"/>
                        </a:rPr>
                        <m:t> </m:t>
                      </m:r>
                      <m:r>
                        <m:rPr>
                          <m:nor/>
                        </m:rPr>
                        <a:rPr lang="vi-VN" sz="6000" dirty="0">
                          <a:solidFill>
                            <a:schemeClr val="bg1"/>
                          </a:solidFill>
                          <a:latin typeface="Times New Roman" panose="02020603050405020304" pitchFamily="18" charset="0"/>
                          <a:ea typeface="Times New Roman" panose="02020603050405020304" pitchFamily="18" charset="0"/>
                        </a:rPr>
                        <m:t>l</m:t>
                      </m:r>
                      <m:r>
                        <m:rPr>
                          <m:nor/>
                        </m:rPr>
                        <a:rPr lang="vi-VN" sz="6000" dirty="0">
                          <a:solidFill>
                            <a:schemeClr val="bg1"/>
                          </a:solidFill>
                          <a:latin typeface="Times New Roman" panose="02020603050405020304" pitchFamily="18" charset="0"/>
                          <a:ea typeface="Times New Roman" panose="02020603050405020304" pitchFamily="18" charset="0"/>
                        </a:rPr>
                        <m:t>à </m:t>
                      </m:r>
                      <m:r>
                        <m:rPr>
                          <m:nor/>
                        </m:rPr>
                        <a:rPr lang="vi-VN" sz="6000" dirty="0">
                          <a:solidFill>
                            <a:schemeClr val="bg1"/>
                          </a:solidFill>
                          <a:latin typeface="Times New Roman" panose="02020603050405020304" pitchFamily="18" charset="0"/>
                          <a:ea typeface="Times New Roman" panose="02020603050405020304" pitchFamily="18" charset="0"/>
                        </a:rPr>
                        <m:t>m</m:t>
                      </m:r>
                      <m:r>
                        <m:rPr>
                          <m:nor/>
                        </m:rPr>
                        <a:rPr lang="vi-VN" sz="6000" dirty="0">
                          <a:solidFill>
                            <a:schemeClr val="bg1"/>
                          </a:solidFill>
                          <a:latin typeface="Times New Roman" panose="02020603050405020304" pitchFamily="18" charset="0"/>
                          <a:ea typeface="Times New Roman" panose="02020603050405020304" pitchFamily="18" charset="0"/>
                        </a:rPr>
                        <m:t>ộ</m:t>
                      </m:r>
                      <m:r>
                        <m:rPr>
                          <m:nor/>
                        </m:rPr>
                        <a:rPr lang="vi-VN" sz="6000" dirty="0">
                          <a:solidFill>
                            <a:schemeClr val="bg1"/>
                          </a:solidFill>
                          <a:latin typeface="Times New Roman" panose="02020603050405020304" pitchFamily="18" charset="0"/>
                          <a:ea typeface="Times New Roman" panose="02020603050405020304" pitchFamily="18" charset="0"/>
                        </a:rPr>
                        <m:t>t</m:t>
                      </m:r>
                      <m:r>
                        <m:rPr>
                          <m:nor/>
                        </m:rPr>
                        <a:rPr lang="vi-VN" sz="6000" dirty="0">
                          <a:solidFill>
                            <a:schemeClr val="bg1"/>
                          </a:solidFill>
                          <a:latin typeface="Times New Roman" panose="02020603050405020304" pitchFamily="18" charset="0"/>
                          <a:ea typeface="Times New Roman" panose="02020603050405020304" pitchFamily="18" charset="0"/>
                        </a:rPr>
                        <m:t> </m:t>
                      </m:r>
                      <m:r>
                        <m:rPr>
                          <m:nor/>
                        </m:rPr>
                        <a:rPr lang="vi-VN" sz="6000" dirty="0" smtClean="0">
                          <a:solidFill>
                            <a:schemeClr val="bg1"/>
                          </a:solidFill>
                          <a:latin typeface="Times New Roman" panose="02020603050405020304" pitchFamily="18" charset="0"/>
                          <a:ea typeface="Times New Roman" panose="02020603050405020304" pitchFamily="18" charset="0"/>
                        </a:rPr>
                        <m:t>c</m:t>
                      </m:r>
                      <m:r>
                        <m:rPr>
                          <m:nor/>
                        </m:rPr>
                        <a:rPr lang="vi-VN" sz="6000" dirty="0" smtClean="0">
                          <a:solidFill>
                            <a:schemeClr val="bg1"/>
                          </a:solidFill>
                          <a:latin typeface="Times New Roman" panose="02020603050405020304" pitchFamily="18" charset="0"/>
                          <a:ea typeface="Times New Roman" panose="02020603050405020304" pitchFamily="18" charset="0"/>
                        </a:rPr>
                        <m:t>ấ</m:t>
                      </m:r>
                      <m:r>
                        <m:rPr>
                          <m:nor/>
                        </m:rPr>
                        <a:rPr lang="vi-VN" sz="6000" dirty="0" smtClean="0">
                          <a:solidFill>
                            <a:schemeClr val="bg1"/>
                          </a:solidFill>
                          <a:latin typeface="Times New Roman" panose="02020603050405020304" pitchFamily="18" charset="0"/>
                          <a:ea typeface="Times New Roman" panose="02020603050405020304" pitchFamily="18" charset="0"/>
                        </a:rPr>
                        <m:t>p</m:t>
                      </m:r>
                      <m:r>
                        <m:rPr>
                          <m:nor/>
                        </m:rPr>
                        <a:rPr lang="vi-VN" sz="6000" dirty="0" smtClean="0">
                          <a:solidFill>
                            <a:schemeClr val="bg1"/>
                          </a:solidFill>
                          <a:latin typeface="Times New Roman" panose="02020603050405020304" pitchFamily="18" charset="0"/>
                          <a:ea typeface="Times New Roman" panose="02020603050405020304" pitchFamily="18" charset="0"/>
                        </a:rPr>
                        <m:t> </m:t>
                      </m:r>
                      <m:r>
                        <m:rPr>
                          <m:nor/>
                        </m:rPr>
                        <a:rPr lang="vi-VN" sz="6000" dirty="0" smtClean="0">
                          <a:solidFill>
                            <a:schemeClr val="bg1"/>
                          </a:solidFill>
                          <a:latin typeface="Times New Roman" panose="02020603050405020304" pitchFamily="18" charset="0"/>
                          <a:ea typeface="Times New Roman" panose="02020603050405020304" pitchFamily="18" charset="0"/>
                        </a:rPr>
                        <m:t>s</m:t>
                      </m:r>
                      <m:r>
                        <m:rPr>
                          <m:nor/>
                        </m:rPr>
                        <a:rPr lang="vi-VN" sz="6000" dirty="0" smtClean="0">
                          <a:solidFill>
                            <a:schemeClr val="bg1"/>
                          </a:solidFill>
                          <a:latin typeface="Times New Roman" panose="02020603050405020304" pitchFamily="18" charset="0"/>
                          <a:ea typeface="Times New Roman" panose="02020603050405020304" pitchFamily="18" charset="0"/>
                        </a:rPr>
                        <m:t>ố </m:t>
                      </m:r>
                      <m:r>
                        <m:rPr>
                          <m:nor/>
                        </m:rPr>
                        <a:rPr lang="vi-VN" sz="6000" dirty="0" smtClean="0">
                          <a:solidFill>
                            <a:schemeClr val="bg1"/>
                          </a:solidFill>
                          <a:latin typeface="Times New Roman" panose="02020603050405020304" pitchFamily="18" charset="0"/>
                          <a:ea typeface="Times New Roman" panose="02020603050405020304" pitchFamily="18" charset="0"/>
                        </a:rPr>
                        <m:t>nh</m:t>
                      </m:r>
                      <m:r>
                        <m:rPr>
                          <m:nor/>
                        </m:rPr>
                        <a:rPr lang="vi-VN" sz="6000" dirty="0" smtClean="0">
                          <a:solidFill>
                            <a:schemeClr val="bg1"/>
                          </a:solidFill>
                          <a:latin typeface="Times New Roman" panose="02020603050405020304" pitchFamily="18" charset="0"/>
                          <a:ea typeface="Times New Roman" panose="02020603050405020304" pitchFamily="18" charset="0"/>
                        </a:rPr>
                        <m:t>â</m:t>
                      </m:r>
                      <m:r>
                        <m:rPr>
                          <m:nor/>
                        </m:rPr>
                        <a:rPr lang="vi-VN" sz="6000" dirty="0" smtClean="0">
                          <a:solidFill>
                            <a:schemeClr val="bg1"/>
                          </a:solidFill>
                          <a:latin typeface="Times New Roman" panose="02020603050405020304" pitchFamily="18" charset="0"/>
                          <a:ea typeface="Times New Roman" panose="02020603050405020304" pitchFamily="18" charset="0"/>
                        </a:rPr>
                        <m:t>n</m:t>
                      </m:r>
                    </m:oMath>
                  </a14:m>
                  <a:r>
                    <a:rPr lang="en-US" sz="6000" b="1" dirty="0" smtClean="0">
                      <a:latin typeface="+mj-lt"/>
                    </a:rPr>
                    <a:t> </a:t>
                  </a:r>
                  <a:r>
                    <a:rPr lang="vi-VN" sz="6000" b="1" dirty="0" smtClean="0">
                      <a:latin typeface="+mj-lt"/>
                    </a:rPr>
                    <a:t>.</a:t>
                  </a:r>
                  <a:endParaRPr lang="en-US" sz="6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id="{0839FD11-1E39-4EBB-A7FB-DEB39691C378}"/>
                    </a:ext>
                  </a:extLst>
                </p:cNvPr>
                <p:cNvSpPr>
                  <a:spLocks noRot="1" noChangeAspect="1" noMove="1" noResize="1" noEditPoints="1" noAdjustHandles="1" noChangeArrowheads="1" noChangeShapeType="1" noTextEdit="1"/>
                </p:cNvSpPr>
                <p:nvPr/>
              </p:nvSpPr>
              <p:spPr>
                <a:xfrm>
                  <a:off x="2140382" y="6334162"/>
                  <a:ext cx="16865863" cy="1234536"/>
                </a:xfrm>
                <a:prstGeom prst="rect">
                  <a:avLst/>
                </a:prstGeom>
                <a:blipFill rotWithShape="0">
                  <a:blip r:embed="rId2"/>
                  <a:stretch>
                    <a:fillRect t="-2844" b="-21801"/>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a16="http://schemas.microsoft.com/office/drawing/2014/main" xmlns=""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mj-lt"/>
                  <a:ea typeface="Tahoma" pitchFamily="34" charset="0"/>
                  <a:cs typeface="Tahoma" pitchFamily="34" charset="0"/>
                </a:rPr>
                <a:t>A</a:t>
              </a:r>
              <a:endParaRPr lang="en-US" sz="6000" dirty="0">
                <a:latin typeface="+mj-lt"/>
              </a:endParaRPr>
            </a:p>
          </p:txBody>
        </p:sp>
      </p:grpSp>
      <p:grpSp>
        <p:nvGrpSpPr>
          <p:cNvPr id="46" name="Group 45">
            <a:extLst>
              <a:ext uri="{FF2B5EF4-FFF2-40B4-BE49-F238E27FC236}">
                <a16:creationId xmlns:a16="http://schemas.microsoft.com/office/drawing/2014/main" xmlns="" id="{A2194087-0D43-42CA-A1D2-4373C69CC457}"/>
              </a:ext>
            </a:extLst>
          </p:cNvPr>
          <p:cNvGrpSpPr/>
          <p:nvPr/>
        </p:nvGrpSpPr>
        <p:grpSpPr>
          <a:xfrm>
            <a:off x="952415" y="4887008"/>
            <a:ext cx="19470772" cy="1234536"/>
            <a:chOff x="1458731" y="6334162"/>
            <a:chExt cx="17802212" cy="1234536"/>
          </a:xfrm>
        </p:grpSpPr>
        <mc:AlternateContent xmlns:mc="http://schemas.openxmlformats.org/markup-compatibility/2006">
          <mc:Choice xmlns:a14="http://schemas.microsoft.com/office/drawing/2010/main" Requires="a14">
            <p:sp>
              <p:nvSpPr>
                <p:cNvPr id="47" name="Rectangle 46">
                  <a:extLst>
                    <a:ext uri="{FF2B5EF4-FFF2-40B4-BE49-F238E27FC236}">
                      <a16:creationId xmlns:a16="http://schemas.microsoft.com/office/drawing/2014/main" xmlns="" id="{FB0B6341-256C-4170-AF4E-1216E5EDD04C}"/>
                    </a:ext>
                  </a:extLst>
                </p:cNvPr>
                <p:cNvSpPr/>
                <p:nvPr/>
              </p:nvSpPr>
              <p:spPr>
                <a:xfrm>
                  <a:off x="2081771" y="6334162"/>
                  <a:ext cx="17179172"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nor/>
                        </m:rPr>
                        <a:rPr lang="vi-VN" sz="6000" dirty="0" smtClean="0">
                          <a:solidFill>
                            <a:schemeClr val="bg1"/>
                          </a:solidFill>
                          <a:latin typeface="Times New Roman" panose="02020603050405020304" pitchFamily="18" charset="0"/>
                          <a:ea typeface="Times New Roman" panose="02020603050405020304" pitchFamily="18" charset="0"/>
                        </a:rPr>
                        <m:t>D</m:t>
                      </m:r>
                      <m:r>
                        <m:rPr>
                          <m:nor/>
                        </m:rPr>
                        <a:rPr lang="vi-VN" sz="6000" dirty="0" smtClean="0">
                          <a:solidFill>
                            <a:schemeClr val="bg1"/>
                          </a:solidFill>
                          <a:latin typeface="Times New Roman" panose="02020603050405020304" pitchFamily="18" charset="0"/>
                          <a:ea typeface="Times New Roman" panose="02020603050405020304" pitchFamily="18" charset="0"/>
                        </a:rPr>
                        <m:t>ã</m:t>
                      </m:r>
                      <m:r>
                        <m:rPr>
                          <m:nor/>
                        </m:rPr>
                        <a:rPr lang="vi-VN" sz="6000" dirty="0" smtClean="0">
                          <a:solidFill>
                            <a:schemeClr val="bg1"/>
                          </a:solidFill>
                          <a:latin typeface="Times New Roman" panose="02020603050405020304" pitchFamily="18" charset="0"/>
                          <a:ea typeface="Times New Roman" panose="02020603050405020304" pitchFamily="18" charset="0"/>
                        </a:rPr>
                        <m:t>y</m:t>
                      </m:r>
                      <m:r>
                        <m:rPr>
                          <m:nor/>
                        </m:rPr>
                        <a:rPr lang="vi-VN" sz="6000" dirty="0" smtClean="0">
                          <a:solidFill>
                            <a:schemeClr val="bg1"/>
                          </a:solidFill>
                          <a:latin typeface="Times New Roman" panose="02020603050405020304" pitchFamily="18" charset="0"/>
                          <a:ea typeface="Times New Roman" panose="02020603050405020304" pitchFamily="18" charset="0"/>
                        </a:rPr>
                        <m:t> </m:t>
                      </m:r>
                      <m:r>
                        <m:rPr>
                          <m:nor/>
                        </m:rPr>
                        <a:rPr lang="vi-VN" sz="6000" dirty="0" smtClean="0">
                          <a:solidFill>
                            <a:schemeClr val="bg1"/>
                          </a:solidFill>
                          <a:latin typeface="Times New Roman" panose="02020603050405020304" pitchFamily="18" charset="0"/>
                          <a:ea typeface="Times New Roman" panose="02020603050405020304" pitchFamily="18" charset="0"/>
                        </a:rPr>
                        <m:t>s</m:t>
                      </m:r>
                      <m:r>
                        <m:rPr>
                          <m:nor/>
                        </m:rPr>
                        <a:rPr lang="vi-VN" sz="6000" dirty="0" smtClean="0">
                          <a:solidFill>
                            <a:schemeClr val="bg1"/>
                          </a:solidFill>
                          <a:latin typeface="Times New Roman" panose="02020603050405020304" pitchFamily="18" charset="0"/>
                          <a:ea typeface="Times New Roman" panose="02020603050405020304" pitchFamily="18" charset="0"/>
                        </a:rPr>
                        <m:t>ố </m:t>
                      </m:r>
                      <m:r>
                        <a:rPr lang="vi-VN" sz="6000">
                          <a:solidFill>
                            <a:schemeClr val="bg1"/>
                          </a:solidFill>
                          <a:latin typeface="Cambria Math"/>
                          <a:ea typeface="Times New Roman" panose="02020603050405020304" pitchFamily="18" charset="0"/>
                        </a:rPr>
                        <m:t>7;0;0;0;...</m:t>
                      </m:r>
                      <m:r>
                        <m:rPr>
                          <m:nor/>
                        </m:rPr>
                        <a:rPr lang="vi-VN" sz="6000" dirty="0">
                          <a:solidFill>
                            <a:schemeClr val="bg1"/>
                          </a:solidFill>
                          <a:latin typeface="Times New Roman" panose="02020603050405020304" pitchFamily="18" charset="0"/>
                          <a:ea typeface="Times New Roman" panose="02020603050405020304" pitchFamily="18" charset="0"/>
                        </a:rPr>
                        <m:t> </m:t>
                      </m:r>
                      <m:r>
                        <m:rPr>
                          <m:nor/>
                        </m:rPr>
                        <a:rPr lang="vi-VN" sz="6000" dirty="0">
                          <a:solidFill>
                            <a:schemeClr val="bg1"/>
                          </a:solidFill>
                          <a:latin typeface="Times New Roman" panose="02020603050405020304" pitchFamily="18" charset="0"/>
                          <a:ea typeface="Times New Roman" panose="02020603050405020304" pitchFamily="18" charset="0"/>
                        </a:rPr>
                        <m:t>l</m:t>
                      </m:r>
                      <m:r>
                        <m:rPr>
                          <m:nor/>
                        </m:rPr>
                        <a:rPr lang="vi-VN" sz="6000" dirty="0">
                          <a:solidFill>
                            <a:schemeClr val="bg1"/>
                          </a:solidFill>
                          <a:latin typeface="Times New Roman" panose="02020603050405020304" pitchFamily="18" charset="0"/>
                          <a:ea typeface="Times New Roman" panose="02020603050405020304" pitchFamily="18" charset="0"/>
                        </a:rPr>
                        <m:t>à </m:t>
                      </m:r>
                      <m:r>
                        <m:rPr>
                          <m:nor/>
                        </m:rPr>
                        <a:rPr lang="vi-VN" sz="6000" dirty="0">
                          <a:solidFill>
                            <a:schemeClr val="bg1"/>
                          </a:solidFill>
                          <a:latin typeface="Times New Roman" panose="02020603050405020304" pitchFamily="18" charset="0"/>
                          <a:ea typeface="Times New Roman" panose="02020603050405020304" pitchFamily="18" charset="0"/>
                        </a:rPr>
                        <m:t>m</m:t>
                      </m:r>
                      <m:r>
                        <m:rPr>
                          <m:nor/>
                        </m:rPr>
                        <a:rPr lang="vi-VN" sz="6000" dirty="0">
                          <a:solidFill>
                            <a:schemeClr val="bg1"/>
                          </a:solidFill>
                          <a:latin typeface="Times New Roman" panose="02020603050405020304" pitchFamily="18" charset="0"/>
                          <a:ea typeface="Times New Roman" panose="02020603050405020304" pitchFamily="18" charset="0"/>
                        </a:rPr>
                        <m:t>ộ</m:t>
                      </m:r>
                      <m:r>
                        <m:rPr>
                          <m:nor/>
                        </m:rPr>
                        <a:rPr lang="vi-VN" sz="6000" dirty="0">
                          <a:solidFill>
                            <a:schemeClr val="bg1"/>
                          </a:solidFill>
                          <a:latin typeface="Times New Roman" panose="02020603050405020304" pitchFamily="18" charset="0"/>
                          <a:ea typeface="Times New Roman" panose="02020603050405020304" pitchFamily="18" charset="0"/>
                        </a:rPr>
                        <m:t>t</m:t>
                      </m:r>
                      <m:r>
                        <m:rPr>
                          <m:nor/>
                        </m:rPr>
                        <a:rPr lang="vi-VN" sz="6000" dirty="0">
                          <a:solidFill>
                            <a:schemeClr val="bg1"/>
                          </a:solidFill>
                          <a:latin typeface="Times New Roman" panose="02020603050405020304" pitchFamily="18" charset="0"/>
                          <a:ea typeface="Times New Roman" panose="02020603050405020304" pitchFamily="18" charset="0"/>
                        </a:rPr>
                        <m:t> </m:t>
                      </m:r>
                      <m:r>
                        <m:rPr>
                          <m:nor/>
                        </m:rPr>
                        <a:rPr lang="vi-VN" sz="6000" dirty="0">
                          <a:solidFill>
                            <a:schemeClr val="bg1"/>
                          </a:solidFill>
                          <a:latin typeface="Times New Roman" panose="02020603050405020304" pitchFamily="18" charset="0"/>
                          <a:ea typeface="Times New Roman" panose="02020603050405020304" pitchFamily="18" charset="0"/>
                        </a:rPr>
                        <m:t>c</m:t>
                      </m:r>
                      <m:r>
                        <m:rPr>
                          <m:nor/>
                        </m:rPr>
                        <a:rPr lang="vi-VN" sz="6000" dirty="0">
                          <a:solidFill>
                            <a:schemeClr val="bg1"/>
                          </a:solidFill>
                          <a:latin typeface="Times New Roman" panose="02020603050405020304" pitchFamily="18" charset="0"/>
                          <a:ea typeface="Times New Roman" panose="02020603050405020304" pitchFamily="18" charset="0"/>
                        </a:rPr>
                        <m:t>ấ</m:t>
                      </m:r>
                      <m:r>
                        <m:rPr>
                          <m:nor/>
                        </m:rPr>
                        <a:rPr lang="vi-VN" sz="6000" dirty="0">
                          <a:solidFill>
                            <a:schemeClr val="bg1"/>
                          </a:solidFill>
                          <a:latin typeface="Times New Roman" panose="02020603050405020304" pitchFamily="18" charset="0"/>
                          <a:ea typeface="Times New Roman" panose="02020603050405020304" pitchFamily="18" charset="0"/>
                        </a:rPr>
                        <m:t>p</m:t>
                      </m:r>
                      <m:r>
                        <m:rPr>
                          <m:nor/>
                        </m:rPr>
                        <a:rPr lang="vi-VN" sz="6000" dirty="0">
                          <a:solidFill>
                            <a:schemeClr val="bg1"/>
                          </a:solidFill>
                          <a:latin typeface="Times New Roman" panose="02020603050405020304" pitchFamily="18" charset="0"/>
                          <a:ea typeface="Times New Roman" panose="02020603050405020304" pitchFamily="18" charset="0"/>
                        </a:rPr>
                        <m:t> </m:t>
                      </m:r>
                      <m:r>
                        <m:rPr>
                          <m:nor/>
                        </m:rPr>
                        <a:rPr lang="vi-VN" sz="6000" dirty="0">
                          <a:solidFill>
                            <a:schemeClr val="bg1"/>
                          </a:solidFill>
                          <a:latin typeface="Times New Roman" panose="02020603050405020304" pitchFamily="18" charset="0"/>
                          <a:ea typeface="Times New Roman" panose="02020603050405020304" pitchFamily="18" charset="0"/>
                        </a:rPr>
                        <m:t>s</m:t>
                      </m:r>
                      <m:r>
                        <m:rPr>
                          <m:nor/>
                        </m:rPr>
                        <a:rPr lang="vi-VN" sz="6000" dirty="0">
                          <a:solidFill>
                            <a:schemeClr val="bg1"/>
                          </a:solidFill>
                          <a:latin typeface="Times New Roman" panose="02020603050405020304" pitchFamily="18" charset="0"/>
                          <a:ea typeface="Times New Roman" panose="02020603050405020304" pitchFamily="18" charset="0"/>
                        </a:rPr>
                        <m:t>ố </m:t>
                      </m:r>
                      <m:r>
                        <m:rPr>
                          <m:nor/>
                        </m:rPr>
                        <a:rPr lang="vi-VN" sz="6000" dirty="0">
                          <a:solidFill>
                            <a:schemeClr val="bg1"/>
                          </a:solidFill>
                          <a:latin typeface="Times New Roman" panose="02020603050405020304" pitchFamily="18" charset="0"/>
                          <a:ea typeface="Times New Roman" panose="02020603050405020304" pitchFamily="18" charset="0"/>
                        </a:rPr>
                        <m:t>nh</m:t>
                      </m:r>
                      <m:r>
                        <m:rPr>
                          <m:nor/>
                        </m:rPr>
                        <a:rPr lang="vi-VN" sz="6000" dirty="0">
                          <a:solidFill>
                            <a:schemeClr val="bg1"/>
                          </a:solidFill>
                          <a:latin typeface="Times New Roman" panose="02020603050405020304" pitchFamily="18" charset="0"/>
                          <a:ea typeface="Times New Roman" panose="02020603050405020304" pitchFamily="18" charset="0"/>
                        </a:rPr>
                        <m:t>â</m:t>
                      </m:r>
                      <m:r>
                        <m:rPr>
                          <m:nor/>
                        </m:rPr>
                        <a:rPr lang="vi-VN" sz="6000" dirty="0">
                          <a:solidFill>
                            <a:schemeClr val="bg1"/>
                          </a:solidFill>
                          <a:latin typeface="Times New Roman" panose="02020603050405020304" pitchFamily="18" charset="0"/>
                          <a:ea typeface="Times New Roman" panose="02020603050405020304" pitchFamily="18" charset="0"/>
                        </a:rPr>
                        <m:t>n</m:t>
                      </m:r>
                      <m:r>
                        <m:rPr>
                          <m:nor/>
                        </m:rPr>
                        <a:rPr lang="en-US" sz="6000" b="0" i="0" dirty="0" smtClean="0">
                          <a:solidFill>
                            <a:schemeClr val="bg1"/>
                          </a:solidFill>
                          <a:latin typeface="Times New Roman" panose="02020603050405020304" pitchFamily="18" charset="0"/>
                          <a:ea typeface="Times New Roman" panose="02020603050405020304" pitchFamily="18" charset="0"/>
                        </a:rPr>
                        <m:t> </m:t>
                      </m:r>
                    </m:oMath>
                  </a14:m>
                  <a:r>
                    <a:rPr lang="vi-VN" sz="6000" b="1" dirty="0" smtClean="0">
                      <a:latin typeface="+mj-lt"/>
                    </a:rPr>
                    <a:t>.</a:t>
                  </a:r>
                  <a:r>
                    <a:rPr lang="en-US" sz="6000" b="1" dirty="0" smtClean="0">
                      <a:latin typeface="+mj-lt"/>
                    </a:rPr>
                    <a:t>       </a:t>
                  </a:r>
                  <a:endParaRPr lang="en-US" sz="6000" b="1" dirty="0">
                    <a:latin typeface="+mj-lt"/>
                    <a:ea typeface="Tahoma" pitchFamily="34" charset="0"/>
                    <a:cs typeface="Tahoma" pitchFamily="34" charset="0"/>
                  </a:endParaRPr>
                </a:p>
              </p:txBody>
            </p:sp>
          </mc:Choice>
          <mc:Fallback>
            <p:sp>
              <p:nvSpPr>
                <p:cNvPr id="47" name="Rectangle 46">
                  <a:extLst>
                    <a:ext uri="{FF2B5EF4-FFF2-40B4-BE49-F238E27FC236}">
                      <a16:creationId xmlns:a16="http://schemas.microsoft.com/office/drawing/2014/main" xmlns=""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081771" y="6334162"/>
                  <a:ext cx="17179172" cy="1234536"/>
                </a:xfrm>
                <a:prstGeom prst="rect">
                  <a:avLst/>
                </a:prstGeom>
                <a:blipFill rotWithShape="0">
                  <a:blip r:embed="rId3"/>
                  <a:stretch>
                    <a:fillRect t="-3333" b="-22381"/>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a16="http://schemas.microsoft.com/office/drawing/2014/main" xmlns=""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B</a:t>
              </a:r>
              <a:endParaRPr lang="en-US" sz="6000" dirty="0">
                <a:latin typeface="+mj-lt"/>
              </a:endParaRPr>
            </a:p>
          </p:txBody>
        </p:sp>
      </p:grpSp>
      <p:grpSp>
        <p:nvGrpSpPr>
          <p:cNvPr id="49" name="Group 48">
            <a:extLst>
              <a:ext uri="{FF2B5EF4-FFF2-40B4-BE49-F238E27FC236}">
                <a16:creationId xmlns:a16="http://schemas.microsoft.com/office/drawing/2014/main" xmlns="" id="{4D274B26-9415-432A-9282-BDEF246F0009}"/>
              </a:ext>
            </a:extLst>
          </p:cNvPr>
          <p:cNvGrpSpPr/>
          <p:nvPr/>
        </p:nvGrpSpPr>
        <p:grpSpPr>
          <a:xfrm>
            <a:off x="899910" y="6269195"/>
            <a:ext cx="19523277" cy="1234536"/>
            <a:chOff x="1458731" y="6334162"/>
            <a:chExt cx="14710554"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xmlns="" id="{6E15A8FC-94CE-45FB-8D02-B33F2327F992}"/>
                    </a:ext>
                  </a:extLst>
                </p:cNvPr>
                <p:cNvSpPr/>
                <p:nvPr/>
              </p:nvSpPr>
              <p:spPr>
                <a:xfrm>
                  <a:off x="2140384" y="6334162"/>
                  <a:ext cx="14028901"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14:m>
                    <m:oMathPara xmlns:m="http://schemas.openxmlformats.org/officeDocument/2006/math">
                      <m:oMathParaPr>
                        <m:jc m:val="center"/>
                      </m:oMathParaPr>
                      <m:oMath xmlns:m="http://schemas.openxmlformats.org/officeDocument/2006/math">
                        <m:r>
                          <m:rPr>
                            <m:nor/>
                          </m:rPr>
                          <a:rPr lang="vi-VN" sz="6000" dirty="0" smtClean="0">
                            <a:solidFill>
                              <a:schemeClr val="bg1"/>
                            </a:solidFill>
                            <a:latin typeface="Times New Roman" panose="02020603050405020304" pitchFamily="18" charset="0"/>
                            <a:ea typeface="Times New Roman" panose="02020603050405020304" pitchFamily="18" charset="0"/>
                          </a:rPr>
                          <m:t>D</m:t>
                        </m:r>
                        <m:r>
                          <m:rPr>
                            <m:nor/>
                          </m:rPr>
                          <a:rPr lang="vi-VN" sz="6000" dirty="0" smtClean="0">
                            <a:solidFill>
                              <a:schemeClr val="bg1"/>
                            </a:solidFill>
                            <a:latin typeface="Times New Roman" panose="02020603050405020304" pitchFamily="18" charset="0"/>
                            <a:ea typeface="Times New Roman" panose="02020603050405020304" pitchFamily="18" charset="0"/>
                          </a:rPr>
                          <m:t>ã</m:t>
                        </m:r>
                        <m:r>
                          <m:rPr>
                            <m:nor/>
                          </m:rPr>
                          <a:rPr lang="vi-VN" sz="6000" dirty="0" smtClean="0">
                            <a:solidFill>
                              <a:schemeClr val="bg1"/>
                            </a:solidFill>
                            <a:latin typeface="Times New Roman" panose="02020603050405020304" pitchFamily="18" charset="0"/>
                            <a:ea typeface="Times New Roman" panose="02020603050405020304" pitchFamily="18" charset="0"/>
                          </a:rPr>
                          <m:t>y</m:t>
                        </m:r>
                        <m:r>
                          <m:rPr>
                            <m:nor/>
                          </m:rPr>
                          <a:rPr lang="vi-VN" sz="6000" dirty="0" smtClean="0">
                            <a:solidFill>
                              <a:schemeClr val="bg1"/>
                            </a:solidFill>
                            <a:latin typeface="Times New Roman" panose="02020603050405020304" pitchFamily="18" charset="0"/>
                            <a:ea typeface="Times New Roman" panose="02020603050405020304" pitchFamily="18" charset="0"/>
                          </a:rPr>
                          <m:t> </m:t>
                        </m:r>
                        <m:r>
                          <m:rPr>
                            <m:nor/>
                          </m:rPr>
                          <a:rPr lang="vi-VN" sz="6000" dirty="0" smtClean="0">
                            <a:solidFill>
                              <a:schemeClr val="bg1"/>
                            </a:solidFill>
                            <a:latin typeface="Times New Roman" panose="02020603050405020304" pitchFamily="18" charset="0"/>
                            <a:ea typeface="Times New Roman" panose="02020603050405020304" pitchFamily="18" charset="0"/>
                          </a:rPr>
                          <m:t>s</m:t>
                        </m:r>
                        <m:r>
                          <m:rPr>
                            <m:nor/>
                          </m:rPr>
                          <a:rPr lang="vi-VN" sz="6000" dirty="0" smtClean="0">
                            <a:solidFill>
                              <a:schemeClr val="bg1"/>
                            </a:solidFill>
                            <a:latin typeface="Times New Roman" panose="02020603050405020304" pitchFamily="18" charset="0"/>
                            <a:ea typeface="Times New Roman" panose="02020603050405020304" pitchFamily="18" charset="0"/>
                          </a:rPr>
                          <m:t>ố </m:t>
                        </m:r>
                        <m:d>
                          <m:dPr>
                            <m:ctrlPr>
                              <a:rPr lang="en-US" sz="6000" i="1">
                                <a:solidFill>
                                  <a:schemeClr val="bg1"/>
                                </a:solidFill>
                                <a:latin typeface="Cambria Math" panose="02040503050406030204" pitchFamily="18" charset="0"/>
                                <a:ea typeface="Times New Roman" panose="02020603050405020304" pitchFamily="18" charset="0"/>
                              </a:rPr>
                            </m:ctrlPr>
                          </m:dPr>
                          <m:e>
                            <m:sSub>
                              <m:sSubPr>
                                <m:ctrlPr>
                                  <a:rPr lang="en-US" sz="6000" i="1">
                                    <a:solidFill>
                                      <a:schemeClr val="bg1"/>
                                    </a:solidFill>
                                    <a:latin typeface="Cambria Math" panose="02040503050406030204" pitchFamily="18" charset="0"/>
                                    <a:ea typeface="Times New Roman" panose="02020603050405020304" pitchFamily="18" charset="0"/>
                                  </a:rPr>
                                </m:ctrlPr>
                              </m:sSubPr>
                              <m:e>
                                <m:r>
                                  <a:rPr lang="vi-VN" sz="6000">
                                    <a:solidFill>
                                      <a:schemeClr val="bg1"/>
                                    </a:solidFill>
                                    <a:latin typeface="Cambria Math"/>
                                    <a:ea typeface="Times New Roman" panose="02020603050405020304" pitchFamily="18" charset="0"/>
                                  </a:rPr>
                                  <m:t>𝑢</m:t>
                                </m:r>
                              </m:e>
                              <m:sub>
                                <m:r>
                                  <a:rPr lang="vi-VN" sz="6000">
                                    <a:solidFill>
                                      <a:schemeClr val="bg1"/>
                                    </a:solidFill>
                                    <a:latin typeface="Cambria Math"/>
                                    <a:ea typeface="Times New Roman" panose="02020603050405020304" pitchFamily="18" charset="0"/>
                                  </a:rPr>
                                  <m:t>𝑛</m:t>
                                </m:r>
                              </m:sub>
                            </m:sSub>
                          </m:e>
                        </m:d>
                        <m:r>
                          <a:rPr lang="vi-VN" sz="6000">
                            <a:solidFill>
                              <a:schemeClr val="bg1"/>
                            </a:solidFill>
                            <a:latin typeface="Cambria Math"/>
                            <a:ea typeface="Times New Roman" panose="02020603050405020304" pitchFamily="18" charset="0"/>
                          </a:rPr>
                          <m:t>:</m:t>
                        </m:r>
                        <m:sSub>
                          <m:sSubPr>
                            <m:ctrlPr>
                              <a:rPr lang="en-US" sz="6000" i="1">
                                <a:solidFill>
                                  <a:schemeClr val="bg1"/>
                                </a:solidFill>
                                <a:latin typeface="Cambria Math" panose="02040503050406030204" pitchFamily="18" charset="0"/>
                                <a:ea typeface="Times New Roman" panose="02020603050405020304" pitchFamily="18" charset="0"/>
                              </a:rPr>
                            </m:ctrlPr>
                          </m:sSubPr>
                          <m:e>
                            <m:r>
                              <a:rPr lang="vi-VN" sz="6000">
                                <a:solidFill>
                                  <a:schemeClr val="bg1"/>
                                </a:solidFill>
                                <a:latin typeface="Cambria Math"/>
                                <a:ea typeface="Times New Roman" panose="02020603050405020304" pitchFamily="18" charset="0"/>
                              </a:rPr>
                              <m:t>𝑢</m:t>
                            </m:r>
                          </m:e>
                          <m:sub>
                            <m:r>
                              <a:rPr lang="vi-VN" sz="6000">
                                <a:solidFill>
                                  <a:schemeClr val="bg1"/>
                                </a:solidFill>
                                <a:latin typeface="Cambria Math"/>
                                <a:ea typeface="Times New Roman" panose="02020603050405020304" pitchFamily="18" charset="0"/>
                              </a:rPr>
                              <m:t>𝑛</m:t>
                            </m:r>
                          </m:sub>
                        </m:sSub>
                        <m:r>
                          <a:rPr lang="vi-VN" sz="6000">
                            <a:solidFill>
                              <a:schemeClr val="bg1"/>
                            </a:solidFill>
                            <a:latin typeface="Cambria Math"/>
                            <a:ea typeface="Times New Roman" panose="02020603050405020304" pitchFamily="18" charset="0"/>
                          </a:rPr>
                          <m:t>=</m:t>
                        </m:r>
                        <m:r>
                          <a:rPr lang="vi-VN" sz="6000">
                            <a:solidFill>
                              <a:schemeClr val="bg1"/>
                            </a:solidFill>
                            <a:latin typeface="Cambria Math"/>
                            <a:ea typeface="Times New Roman" panose="02020603050405020304" pitchFamily="18" charset="0"/>
                          </a:rPr>
                          <m:t>𝑛</m:t>
                        </m:r>
                        <m:r>
                          <a:rPr lang="vi-VN" sz="6000">
                            <a:solidFill>
                              <a:schemeClr val="bg1"/>
                            </a:solidFill>
                            <a:latin typeface="Cambria Math"/>
                            <a:ea typeface="Times New Roman" panose="02020603050405020304" pitchFamily="18" charset="0"/>
                          </a:rPr>
                          <m:t>.</m:t>
                        </m:r>
                        <m:sSup>
                          <m:sSupPr>
                            <m:ctrlPr>
                              <a:rPr lang="en-US" sz="6000" i="1">
                                <a:solidFill>
                                  <a:schemeClr val="bg1"/>
                                </a:solidFill>
                                <a:latin typeface="Cambria Math" panose="02040503050406030204" pitchFamily="18" charset="0"/>
                                <a:ea typeface="Times New Roman" panose="02020603050405020304" pitchFamily="18" charset="0"/>
                              </a:rPr>
                            </m:ctrlPr>
                          </m:sSupPr>
                          <m:e>
                            <m:r>
                              <a:rPr lang="vi-VN" sz="6000">
                                <a:solidFill>
                                  <a:schemeClr val="bg1"/>
                                </a:solidFill>
                                <a:latin typeface="Cambria Math"/>
                                <a:ea typeface="Times New Roman" panose="02020603050405020304" pitchFamily="18" charset="0"/>
                              </a:rPr>
                              <m:t>6</m:t>
                            </m:r>
                          </m:e>
                          <m:sup>
                            <m:r>
                              <a:rPr lang="vi-VN" sz="6000">
                                <a:solidFill>
                                  <a:schemeClr val="bg1"/>
                                </a:solidFill>
                                <a:latin typeface="Cambria Math"/>
                                <a:ea typeface="Times New Roman" panose="02020603050405020304" pitchFamily="18" charset="0"/>
                              </a:rPr>
                              <m:t>𝑛</m:t>
                            </m:r>
                            <m:r>
                              <a:rPr lang="vi-VN" sz="6000">
                                <a:solidFill>
                                  <a:schemeClr val="bg1"/>
                                </a:solidFill>
                                <a:latin typeface="Cambria Math"/>
                                <a:ea typeface="Times New Roman" panose="02020603050405020304" pitchFamily="18" charset="0"/>
                              </a:rPr>
                              <m:t>+1</m:t>
                            </m:r>
                          </m:sup>
                        </m:sSup>
                        <m:r>
                          <m:rPr>
                            <m:nor/>
                          </m:rPr>
                          <a:rPr lang="vi-VN" sz="6000" dirty="0">
                            <a:solidFill>
                              <a:schemeClr val="bg1"/>
                            </a:solidFill>
                            <a:latin typeface="Times New Roman" panose="02020603050405020304" pitchFamily="18" charset="0"/>
                            <a:ea typeface="Times New Roman" panose="02020603050405020304" pitchFamily="18" charset="0"/>
                          </a:rPr>
                          <m:t> </m:t>
                        </m:r>
                        <m:r>
                          <m:rPr>
                            <m:nor/>
                          </m:rPr>
                          <a:rPr lang="vi-VN" sz="6000" dirty="0">
                            <a:solidFill>
                              <a:schemeClr val="bg1"/>
                            </a:solidFill>
                            <a:latin typeface="Times New Roman" panose="02020603050405020304" pitchFamily="18" charset="0"/>
                            <a:ea typeface="Times New Roman" panose="02020603050405020304" pitchFamily="18" charset="0"/>
                          </a:rPr>
                          <m:t>l</m:t>
                        </m:r>
                        <m:r>
                          <m:rPr>
                            <m:nor/>
                          </m:rPr>
                          <a:rPr lang="vi-VN" sz="6000" dirty="0">
                            <a:solidFill>
                              <a:schemeClr val="bg1"/>
                            </a:solidFill>
                            <a:latin typeface="Times New Roman" panose="02020603050405020304" pitchFamily="18" charset="0"/>
                            <a:ea typeface="Times New Roman" panose="02020603050405020304" pitchFamily="18" charset="0"/>
                          </a:rPr>
                          <m:t>à </m:t>
                        </m:r>
                        <m:r>
                          <m:rPr>
                            <m:nor/>
                          </m:rPr>
                          <a:rPr lang="vi-VN" sz="6000" dirty="0">
                            <a:solidFill>
                              <a:schemeClr val="bg1"/>
                            </a:solidFill>
                            <a:latin typeface="Times New Roman" panose="02020603050405020304" pitchFamily="18" charset="0"/>
                            <a:ea typeface="Times New Roman" panose="02020603050405020304" pitchFamily="18" charset="0"/>
                          </a:rPr>
                          <m:t>m</m:t>
                        </m:r>
                        <m:r>
                          <m:rPr>
                            <m:nor/>
                          </m:rPr>
                          <a:rPr lang="vi-VN" sz="6000" dirty="0">
                            <a:solidFill>
                              <a:schemeClr val="bg1"/>
                            </a:solidFill>
                            <a:latin typeface="Times New Roman" panose="02020603050405020304" pitchFamily="18" charset="0"/>
                            <a:ea typeface="Times New Roman" panose="02020603050405020304" pitchFamily="18" charset="0"/>
                          </a:rPr>
                          <m:t>ộ</m:t>
                        </m:r>
                        <m:r>
                          <m:rPr>
                            <m:nor/>
                          </m:rPr>
                          <a:rPr lang="vi-VN" sz="6000" dirty="0">
                            <a:solidFill>
                              <a:schemeClr val="bg1"/>
                            </a:solidFill>
                            <a:latin typeface="Times New Roman" panose="02020603050405020304" pitchFamily="18" charset="0"/>
                            <a:ea typeface="Times New Roman" panose="02020603050405020304" pitchFamily="18" charset="0"/>
                          </a:rPr>
                          <m:t>t</m:t>
                        </m:r>
                        <m:r>
                          <m:rPr>
                            <m:nor/>
                          </m:rPr>
                          <a:rPr lang="vi-VN" sz="6000" dirty="0">
                            <a:solidFill>
                              <a:schemeClr val="bg1"/>
                            </a:solidFill>
                            <a:latin typeface="Times New Roman" panose="02020603050405020304" pitchFamily="18" charset="0"/>
                            <a:ea typeface="Times New Roman" panose="02020603050405020304" pitchFamily="18" charset="0"/>
                          </a:rPr>
                          <m:t> </m:t>
                        </m:r>
                        <m:r>
                          <m:rPr>
                            <m:nor/>
                          </m:rPr>
                          <a:rPr lang="vi-VN" sz="6000" dirty="0">
                            <a:solidFill>
                              <a:schemeClr val="bg1"/>
                            </a:solidFill>
                            <a:latin typeface="Times New Roman" panose="02020603050405020304" pitchFamily="18" charset="0"/>
                            <a:ea typeface="Times New Roman" panose="02020603050405020304" pitchFamily="18" charset="0"/>
                          </a:rPr>
                          <m:t>c</m:t>
                        </m:r>
                        <m:r>
                          <m:rPr>
                            <m:nor/>
                          </m:rPr>
                          <a:rPr lang="vi-VN" sz="6000" dirty="0">
                            <a:solidFill>
                              <a:schemeClr val="bg1"/>
                            </a:solidFill>
                            <a:latin typeface="Times New Roman" panose="02020603050405020304" pitchFamily="18" charset="0"/>
                            <a:ea typeface="Times New Roman" panose="02020603050405020304" pitchFamily="18" charset="0"/>
                          </a:rPr>
                          <m:t>ấ</m:t>
                        </m:r>
                        <m:r>
                          <m:rPr>
                            <m:nor/>
                          </m:rPr>
                          <a:rPr lang="vi-VN" sz="6000" dirty="0">
                            <a:solidFill>
                              <a:schemeClr val="bg1"/>
                            </a:solidFill>
                            <a:latin typeface="Times New Roman" panose="02020603050405020304" pitchFamily="18" charset="0"/>
                            <a:ea typeface="Times New Roman" panose="02020603050405020304" pitchFamily="18" charset="0"/>
                          </a:rPr>
                          <m:t>p</m:t>
                        </m:r>
                        <m:r>
                          <m:rPr>
                            <m:nor/>
                          </m:rPr>
                          <a:rPr lang="vi-VN" sz="6000" dirty="0">
                            <a:solidFill>
                              <a:schemeClr val="bg1"/>
                            </a:solidFill>
                            <a:latin typeface="Times New Roman" panose="02020603050405020304" pitchFamily="18" charset="0"/>
                            <a:ea typeface="Times New Roman" panose="02020603050405020304" pitchFamily="18" charset="0"/>
                          </a:rPr>
                          <m:t> </m:t>
                        </m:r>
                        <m:r>
                          <m:rPr>
                            <m:nor/>
                          </m:rPr>
                          <a:rPr lang="vi-VN" sz="6000" dirty="0">
                            <a:solidFill>
                              <a:schemeClr val="bg1"/>
                            </a:solidFill>
                            <a:latin typeface="Times New Roman" panose="02020603050405020304" pitchFamily="18" charset="0"/>
                            <a:ea typeface="Times New Roman" panose="02020603050405020304" pitchFamily="18" charset="0"/>
                          </a:rPr>
                          <m:t>s</m:t>
                        </m:r>
                        <m:r>
                          <m:rPr>
                            <m:nor/>
                          </m:rPr>
                          <a:rPr lang="vi-VN" sz="6000" dirty="0">
                            <a:solidFill>
                              <a:schemeClr val="bg1"/>
                            </a:solidFill>
                            <a:latin typeface="Times New Roman" panose="02020603050405020304" pitchFamily="18" charset="0"/>
                            <a:ea typeface="Times New Roman" panose="02020603050405020304" pitchFamily="18" charset="0"/>
                          </a:rPr>
                          <m:t>ố </m:t>
                        </m:r>
                        <m:r>
                          <m:rPr>
                            <m:nor/>
                          </m:rPr>
                          <a:rPr lang="vi-VN" sz="6000" dirty="0">
                            <a:solidFill>
                              <a:schemeClr val="bg1"/>
                            </a:solidFill>
                            <a:latin typeface="Times New Roman" panose="02020603050405020304" pitchFamily="18" charset="0"/>
                            <a:ea typeface="Times New Roman" panose="02020603050405020304" pitchFamily="18" charset="0"/>
                          </a:rPr>
                          <m:t>nh</m:t>
                        </m:r>
                        <m:r>
                          <m:rPr>
                            <m:nor/>
                          </m:rPr>
                          <a:rPr lang="vi-VN" sz="6000" dirty="0">
                            <a:solidFill>
                              <a:schemeClr val="bg1"/>
                            </a:solidFill>
                            <a:latin typeface="Times New Roman" panose="02020603050405020304" pitchFamily="18" charset="0"/>
                            <a:ea typeface="Times New Roman" panose="02020603050405020304" pitchFamily="18" charset="0"/>
                          </a:rPr>
                          <m:t>â</m:t>
                        </m:r>
                        <m:r>
                          <m:rPr>
                            <m:nor/>
                          </m:rPr>
                          <a:rPr lang="vi-VN" sz="6000" dirty="0">
                            <a:solidFill>
                              <a:schemeClr val="bg1"/>
                            </a:solidFill>
                            <a:latin typeface="Times New Roman" panose="02020603050405020304" pitchFamily="18" charset="0"/>
                            <a:ea typeface="Times New Roman" panose="02020603050405020304" pitchFamily="18" charset="0"/>
                          </a:rPr>
                          <m:t>n</m:t>
                        </m:r>
                        <m:r>
                          <m:rPr>
                            <m:nor/>
                          </m:rPr>
                          <a:rPr lang="en-US" sz="6000" b="0" i="0" dirty="0" smtClean="0">
                            <a:solidFill>
                              <a:schemeClr val="bg1"/>
                            </a:solidFill>
                            <a:latin typeface="Times New Roman" panose="02020603050405020304" pitchFamily="18" charset="0"/>
                            <a:ea typeface="Times New Roman" panose="02020603050405020304" pitchFamily="18" charset="0"/>
                          </a:rPr>
                          <m:t> </m:t>
                        </m:r>
                        <m:r>
                          <m:rPr>
                            <m:nor/>
                          </m:rPr>
                          <a:rPr lang="en-US" sz="5400" b="0" i="0" dirty="0" smtClean="0">
                            <a:latin typeface="Times New Roman" panose="02020603050405020304" pitchFamily="18" charset="0"/>
                            <a:ea typeface="Times New Roman" panose="02020603050405020304" pitchFamily="18" charset="0"/>
                          </a:rPr>
                          <m:t>.</m:t>
                        </m:r>
                      </m:oMath>
                    </m:oMathPara>
                  </a14:m>
                  <a:endParaRPr lang="vi-VN" sz="6000" dirty="0">
                    <a:latin typeface="Times New Roman" panose="02020603050405020304" pitchFamily="18" charset="0"/>
                    <a:ea typeface="Times New Roman" panose="02020603050405020304" pitchFamily="18" charset="0"/>
                  </a:endParaRPr>
                </a:p>
              </p:txBody>
            </p:sp>
          </mc:Choice>
          <mc:Fallback xmlns="">
            <p:sp>
              <p:nvSpPr>
                <p:cNvPr id="63" name="Rectangle 62">
                  <a:extLst>
                    <a:ext uri="{FF2B5EF4-FFF2-40B4-BE49-F238E27FC236}">
                      <a16:creationId xmlns:a16="http://schemas.microsoft.com/office/drawing/2014/main" xmlns="" id="{6E15A8FC-94CE-45FB-8D02-B33F2327F992}"/>
                    </a:ext>
                  </a:extLst>
                </p:cNvPr>
                <p:cNvSpPr>
                  <a:spLocks noRot="1" noChangeAspect="1" noMove="1" noResize="1" noEditPoints="1" noAdjustHandles="1" noChangeArrowheads="1" noChangeShapeType="1" noTextEdit="1"/>
                </p:cNvSpPr>
                <p:nvPr/>
              </p:nvSpPr>
              <p:spPr>
                <a:xfrm>
                  <a:off x="2140384" y="6334162"/>
                  <a:ext cx="14028901" cy="1234536"/>
                </a:xfrm>
                <a:prstGeom prst="rect">
                  <a:avLst/>
                </a:prstGeom>
                <a:blipFill rotWithShape="0">
                  <a:blip r:embed="rId4"/>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a16="http://schemas.microsoft.com/office/drawing/2014/main" xmlns=""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C</a:t>
              </a:r>
              <a:endParaRPr lang="en-US" sz="6000" dirty="0">
                <a:latin typeface="+mj-lt"/>
              </a:endParaRPr>
            </a:p>
          </p:txBody>
        </p:sp>
      </p:grpSp>
      <p:grpSp>
        <p:nvGrpSpPr>
          <p:cNvPr id="65" name="Group 64">
            <a:extLst>
              <a:ext uri="{FF2B5EF4-FFF2-40B4-BE49-F238E27FC236}">
                <a16:creationId xmlns:a16="http://schemas.microsoft.com/office/drawing/2014/main" xmlns="" id="{E278C7C5-EAEF-4F1A-B3FB-29FCE054F0E0}"/>
              </a:ext>
            </a:extLst>
          </p:cNvPr>
          <p:cNvGrpSpPr/>
          <p:nvPr/>
        </p:nvGrpSpPr>
        <p:grpSpPr>
          <a:xfrm>
            <a:off x="924495" y="7664397"/>
            <a:ext cx="19498692" cy="1234536"/>
            <a:chOff x="1458731" y="6334162"/>
            <a:chExt cx="16430076" cy="1234536"/>
          </a:xfrm>
        </p:grpSpPr>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xmlns="" id="{C4F0F9CE-3F15-4D47-A2C9-5C6F65E0E3FB}"/>
                    </a:ext>
                  </a:extLst>
                </p:cNvPr>
                <p:cNvSpPr/>
                <p:nvPr/>
              </p:nvSpPr>
              <p:spPr>
                <a:xfrm>
                  <a:off x="2140384" y="6334162"/>
                  <a:ext cx="1574842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14:m>
                    <m:oMath xmlns:m="http://schemas.openxmlformats.org/officeDocument/2006/math">
                      <m:r>
                        <m:rPr>
                          <m:nor/>
                        </m:rPr>
                        <a:rPr lang="fr-FR" sz="6000" dirty="0" smtClean="0">
                          <a:solidFill>
                            <a:schemeClr val="bg1"/>
                          </a:solidFill>
                          <a:latin typeface="Times New Roman" panose="02020603050405020304" pitchFamily="18" charset="0"/>
                          <a:ea typeface="Times New Roman" panose="02020603050405020304" pitchFamily="18" charset="0"/>
                        </a:rPr>
                        <m:t>D</m:t>
                      </m:r>
                      <m:r>
                        <m:rPr>
                          <m:nor/>
                        </m:rPr>
                        <a:rPr lang="fr-FR" sz="6000" dirty="0" smtClean="0">
                          <a:solidFill>
                            <a:schemeClr val="bg1"/>
                          </a:solidFill>
                          <a:latin typeface="Times New Roman" panose="02020603050405020304" pitchFamily="18" charset="0"/>
                          <a:ea typeface="Times New Roman" panose="02020603050405020304" pitchFamily="18" charset="0"/>
                        </a:rPr>
                        <m:t>ã</m:t>
                      </m:r>
                      <m:r>
                        <m:rPr>
                          <m:nor/>
                        </m:rPr>
                        <a:rPr lang="fr-FR" sz="6000" dirty="0" smtClean="0">
                          <a:solidFill>
                            <a:schemeClr val="bg1"/>
                          </a:solidFill>
                          <a:latin typeface="Times New Roman" panose="02020603050405020304" pitchFamily="18" charset="0"/>
                          <a:ea typeface="Times New Roman" panose="02020603050405020304" pitchFamily="18" charset="0"/>
                        </a:rPr>
                        <m:t>y</m:t>
                      </m:r>
                      <m:r>
                        <m:rPr>
                          <m:nor/>
                        </m:rPr>
                        <a:rPr lang="fr-FR" sz="6000" dirty="0" smtClean="0">
                          <a:solidFill>
                            <a:schemeClr val="bg1"/>
                          </a:solidFill>
                          <a:latin typeface="Times New Roman" panose="02020603050405020304" pitchFamily="18" charset="0"/>
                          <a:ea typeface="Times New Roman" panose="02020603050405020304" pitchFamily="18" charset="0"/>
                        </a:rPr>
                        <m:t> </m:t>
                      </m:r>
                      <m:r>
                        <m:rPr>
                          <m:nor/>
                        </m:rPr>
                        <a:rPr lang="fr-FR" sz="6000" dirty="0" smtClean="0">
                          <a:solidFill>
                            <a:schemeClr val="bg1"/>
                          </a:solidFill>
                          <a:latin typeface="Times New Roman" panose="02020603050405020304" pitchFamily="18" charset="0"/>
                          <a:ea typeface="Times New Roman" panose="02020603050405020304" pitchFamily="18" charset="0"/>
                        </a:rPr>
                        <m:t>s</m:t>
                      </m:r>
                      <m:r>
                        <m:rPr>
                          <m:nor/>
                        </m:rPr>
                        <a:rPr lang="fr-FR" sz="6000" dirty="0" smtClean="0">
                          <a:solidFill>
                            <a:schemeClr val="bg1"/>
                          </a:solidFill>
                          <a:latin typeface="Times New Roman" panose="02020603050405020304" pitchFamily="18" charset="0"/>
                          <a:ea typeface="Times New Roman" panose="02020603050405020304" pitchFamily="18" charset="0"/>
                        </a:rPr>
                        <m:t>ố </m:t>
                      </m:r>
                      <m:d>
                        <m:dPr>
                          <m:ctrlPr>
                            <a:rPr lang="en-US" sz="6000" i="1">
                              <a:solidFill>
                                <a:schemeClr val="bg1"/>
                              </a:solidFill>
                              <a:latin typeface="Cambria Math" panose="02040503050406030204" pitchFamily="18" charset="0"/>
                              <a:ea typeface="Times New Roman" panose="02020603050405020304" pitchFamily="18" charset="0"/>
                            </a:rPr>
                          </m:ctrlPr>
                        </m:dPr>
                        <m:e>
                          <m:sSub>
                            <m:sSubPr>
                              <m:ctrlPr>
                                <a:rPr lang="en-US" sz="6000" i="1">
                                  <a:solidFill>
                                    <a:schemeClr val="bg1"/>
                                  </a:solidFill>
                                  <a:latin typeface="Cambria Math" panose="02040503050406030204" pitchFamily="18" charset="0"/>
                                  <a:ea typeface="Times New Roman" panose="02020603050405020304" pitchFamily="18" charset="0"/>
                                </a:rPr>
                              </m:ctrlPr>
                            </m:sSubPr>
                            <m:e>
                              <m:r>
                                <a:rPr lang="en-US" sz="6000">
                                  <a:solidFill>
                                    <a:schemeClr val="bg1"/>
                                  </a:solidFill>
                                  <a:latin typeface="Cambria Math"/>
                                  <a:ea typeface="Times New Roman" panose="02020603050405020304" pitchFamily="18" charset="0"/>
                                </a:rPr>
                                <m:t>𝑣</m:t>
                              </m:r>
                            </m:e>
                            <m:sub>
                              <m:r>
                                <a:rPr lang="en-US" sz="6000">
                                  <a:solidFill>
                                    <a:schemeClr val="bg1"/>
                                  </a:solidFill>
                                  <a:latin typeface="Cambria Math"/>
                                  <a:ea typeface="Times New Roman" panose="02020603050405020304" pitchFamily="18" charset="0"/>
                                </a:rPr>
                                <m:t>𝑛</m:t>
                              </m:r>
                            </m:sub>
                          </m:sSub>
                        </m:e>
                      </m:d>
                      <m:r>
                        <a:rPr lang="fr-FR" sz="6000">
                          <a:solidFill>
                            <a:schemeClr val="bg1"/>
                          </a:solidFill>
                          <a:latin typeface="Cambria Math"/>
                          <a:ea typeface="Times New Roman" panose="02020603050405020304" pitchFamily="18" charset="0"/>
                        </a:rPr>
                        <m:t>:</m:t>
                      </m:r>
                      <m:sSub>
                        <m:sSubPr>
                          <m:ctrlPr>
                            <a:rPr lang="en-US" sz="6000" i="1">
                              <a:solidFill>
                                <a:schemeClr val="bg1"/>
                              </a:solidFill>
                              <a:latin typeface="Cambria Math" panose="02040503050406030204" pitchFamily="18" charset="0"/>
                              <a:ea typeface="Times New Roman" panose="02020603050405020304" pitchFamily="18" charset="0"/>
                            </a:rPr>
                          </m:ctrlPr>
                        </m:sSubPr>
                        <m:e>
                          <m:r>
                            <a:rPr lang="en-US" sz="6000">
                              <a:solidFill>
                                <a:schemeClr val="bg1"/>
                              </a:solidFill>
                              <a:latin typeface="Cambria Math"/>
                              <a:ea typeface="Times New Roman" panose="02020603050405020304" pitchFamily="18" charset="0"/>
                            </a:rPr>
                            <m:t>𝑣</m:t>
                          </m:r>
                        </m:e>
                        <m:sub>
                          <m:r>
                            <a:rPr lang="en-US" sz="6000">
                              <a:solidFill>
                                <a:schemeClr val="bg1"/>
                              </a:solidFill>
                              <a:latin typeface="Cambria Math"/>
                              <a:ea typeface="Times New Roman" panose="02020603050405020304" pitchFamily="18" charset="0"/>
                            </a:rPr>
                            <m:t>𝑛</m:t>
                          </m:r>
                        </m:sub>
                      </m:sSub>
                      <m:r>
                        <a:rPr lang="fr-FR" sz="6000">
                          <a:solidFill>
                            <a:schemeClr val="bg1"/>
                          </a:solidFill>
                          <a:latin typeface="Cambria Math"/>
                          <a:ea typeface="Times New Roman" panose="02020603050405020304" pitchFamily="18" charset="0"/>
                        </a:rPr>
                        <m:t>=</m:t>
                      </m:r>
                      <m:sSup>
                        <m:sSupPr>
                          <m:ctrlPr>
                            <a:rPr lang="en-US" sz="6000" i="1">
                              <a:solidFill>
                                <a:schemeClr val="bg1"/>
                              </a:solidFill>
                              <a:latin typeface="Cambria Math" panose="02040503050406030204" pitchFamily="18" charset="0"/>
                              <a:ea typeface="Times New Roman" panose="02020603050405020304" pitchFamily="18" charset="0"/>
                            </a:rPr>
                          </m:ctrlPr>
                        </m:sSupPr>
                        <m:e>
                          <m:d>
                            <m:dPr>
                              <m:ctrlPr>
                                <a:rPr lang="en-US" sz="6000" i="1">
                                  <a:solidFill>
                                    <a:schemeClr val="bg1"/>
                                  </a:solidFill>
                                  <a:latin typeface="Cambria Math" panose="02040503050406030204" pitchFamily="18" charset="0"/>
                                  <a:ea typeface="Times New Roman" panose="02020603050405020304" pitchFamily="18" charset="0"/>
                                </a:rPr>
                              </m:ctrlPr>
                            </m:dPr>
                            <m:e>
                              <m:r>
                                <a:rPr lang="fr-FR" sz="6000">
                                  <a:solidFill>
                                    <a:schemeClr val="bg1"/>
                                  </a:solidFill>
                                  <a:latin typeface="Cambria Math"/>
                                  <a:ea typeface="Times New Roman" panose="02020603050405020304" pitchFamily="18" charset="0"/>
                                </a:rPr>
                                <m:t>−1</m:t>
                              </m:r>
                            </m:e>
                          </m:d>
                        </m:e>
                        <m:sup>
                          <m:r>
                            <a:rPr lang="en-US" sz="6000">
                              <a:solidFill>
                                <a:schemeClr val="bg1"/>
                              </a:solidFill>
                              <a:latin typeface="Cambria Math"/>
                              <a:ea typeface="Times New Roman" panose="02020603050405020304" pitchFamily="18" charset="0"/>
                            </a:rPr>
                            <m:t>𝑛</m:t>
                          </m:r>
                        </m:sup>
                      </m:sSup>
                      <m:r>
                        <a:rPr lang="fr-FR" sz="6000">
                          <a:solidFill>
                            <a:schemeClr val="bg1"/>
                          </a:solidFill>
                          <a:latin typeface="Cambria Math"/>
                          <a:ea typeface="Times New Roman" panose="02020603050405020304" pitchFamily="18" charset="0"/>
                        </a:rPr>
                        <m:t>.</m:t>
                      </m:r>
                      <m:sSup>
                        <m:sSupPr>
                          <m:ctrlPr>
                            <a:rPr lang="en-US" sz="6000" i="1">
                              <a:solidFill>
                                <a:schemeClr val="bg1"/>
                              </a:solidFill>
                              <a:latin typeface="Cambria Math" panose="02040503050406030204" pitchFamily="18" charset="0"/>
                              <a:ea typeface="Times New Roman" panose="02020603050405020304" pitchFamily="18" charset="0"/>
                            </a:rPr>
                          </m:ctrlPr>
                        </m:sSupPr>
                        <m:e>
                          <m:r>
                            <a:rPr lang="fr-FR" sz="6000">
                              <a:solidFill>
                                <a:schemeClr val="bg1"/>
                              </a:solidFill>
                              <a:latin typeface="Cambria Math"/>
                              <a:ea typeface="Times New Roman" panose="02020603050405020304" pitchFamily="18" charset="0"/>
                            </a:rPr>
                            <m:t>3</m:t>
                          </m:r>
                        </m:e>
                        <m:sup>
                          <m:r>
                            <a:rPr lang="fr-FR" sz="6000">
                              <a:solidFill>
                                <a:schemeClr val="bg1"/>
                              </a:solidFill>
                              <a:latin typeface="Cambria Math"/>
                              <a:ea typeface="Times New Roman" panose="02020603050405020304" pitchFamily="18" charset="0"/>
                            </a:rPr>
                            <m:t>2</m:t>
                          </m:r>
                          <m:r>
                            <a:rPr lang="en-US" sz="6000">
                              <a:solidFill>
                                <a:schemeClr val="bg1"/>
                              </a:solidFill>
                              <a:latin typeface="Cambria Math"/>
                              <a:ea typeface="Times New Roman" panose="02020603050405020304" pitchFamily="18" charset="0"/>
                            </a:rPr>
                            <m:t>𝑛</m:t>
                          </m:r>
                        </m:sup>
                      </m:sSup>
                      <m:r>
                        <m:rPr>
                          <m:nor/>
                        </m:rPr>
                        <a:rPr lang="fr-FR" sz="6000" dirty="0">
                          <a:solidFill>
                            <a:schemeClr val="bg1"/>
                          </a:solidFill>
                          <a:latin typeface="Times New Roman" panose="02020603050405020304" pitchFamily="18" charset="0"/>
                          <a:ea typeface="Times New Roman" panose="02020603050405020304" pitchFamily="18" charset="0"/>
                        </a:rPr>
                        <m:t> </m:t>
                      </m:r>
                      <m:r>
                        <m:rPr>
                          <m:nor/>
                        </m:rPr>
                        <a:rPr lang="en-US" sz="6000" b="0" i="0" dirty="0" smtClean="0">
                          <a:solidFill>
                            <a:schemeClr val="bg1"/>
                          </a:solidFill>
                          <a:latin typeface="Times New Roman" panose="02020603050405020304" pitchFamily="18" charset="0"/>
                          <a:ea typeface="Times New Roman" panose="02020603050405020304" pitchFamily="18" charset="0"/>
                        </a:rPr>
                        <m:t>kh</m:t>
                      </m:r>
                      <m:r>
                        <m:rPr>
                          <m:nor/>
                        </m:rPr>
                        <a:rPr lang="en-US" sz="6000" b="0" i="0" dirty="0" smtClean="0">
                          <a:solidFill>
                            <a:schemeClr val="bg1"/>
                          </a:solidFill>
                          <a:latin typeface="Times New Roman" panose="02020603050405020304" pitchFamily="18" charset="0"/>
                          <a:ea typeface="Times New Roman" panose="02020603050405020304" pitchFamily="18" charset="0"/>
                        </a:rPr>
                        <m:t>ô</m:t>
                      </m:r>
                      <m:r>
                        <m:rPr>
                          <m:nor/>
                        </m:rPr>
                        <a:rPr lang="en-US" sz="6000" b="0" i="0" dirty="0" smtClean="0">
                          <a:solidFill>
                            <a:schemeClr val="bg1"/>
                          </a:solidFill>
                          <a:latin typeface="Times New Roman" panose="02020603050405020304" pitchFamily="18" charset="0"/>
                          <a:ea typeface="Times New Roman" panose="02020603050405020304" pitchFamily="18" charset="0"/>
                        </a:rPr>
                        <m:t>ng</m:t>
                      </m:r>
                      <m:r>
                        <m:rPr>
                          <m:nor/>
                        </m:rPr>
                        <a:rPr lang="en-US" sz="6000" b="0" i="0" dirty="0" smtClean="0">
                          <a:solidFill>
                            <a:schemeClr val="bg1"/>
                          </a:solidFill>
                          <a:latin typeface="Times New Roman" panose="02020603050405020304" pitchFamily="18" charset="0"/>
                          <a:ea typeface="Times New Roman" panose="02020603050405020304" pitchFamily="18" charset="0"/>
                        </a:rPr>
                        <m:t> </m:t>
                      </m:r>
                      <m:r>
                        <m:rPr>
                          <m:nor/>
                        </m:rPr>
                        <a:rPr lang="fr-FR" sz="6000" dirty="0">
                          <a:solidFill>
                            <a:schemeClr val="bg1"/>
                          </a:solidFill>
                          <a:latin typeface="Times New Roman" panose="02020603050405020304" pitchFamily="18" charset="0"/>
                          <a:ea typeface="Times New Roman" panose="02020603050405020304" pitchFamily="18" charset="0"/>
                        </a:rPr>
                        <m:t>l</m:t>
                      </m:r>
                      <m:r>
                        <m:rPr>
                          <m:nor/>
                        </m:rPr>
                        <a:rPr lang="fr-FR" sz="6000" dirty="0">
                          <a:solidFill>
                            <a:schemeClr val="bg1"/>
                          </a:solidFill>
                          <a:latin typeface="Times New Roman" panose="02020603050405020304" pitchFamily="18" charset="0"/>
                          <a:ea typeface="Times New Roman" panose="02020603050405020304" pitchFamily="18" charset="0"/>
                        </a:rPr>
                        <m:t>à </m:t>
                      </m:r>
                      <m:r>
                        <m:rPr>
                          <m:nor/>
                        </m:rPr>
                        <a:rPr lang="fr-FR" sz="6000" dirty="0" err="1">
                          <a:solidFill>
                            <a:schemeClr val="bg1"/>
                          </a:solidFill>
                          <a:latin typeface="Times New Roman" panose="02020603050405020304" pitchFamily="18" charset="0"/>
                          <a:ea typeface="Times New Roman" panose="02020603050405020304" pitchFamily="18" charset="0"/>
                        </a:rPr>
                        <m:t>m</m:t>
                      </m:r>
                      <m:r>
                        <m:rPr>
                          <m:nor/>
                        </m:rPr>
                        <a:rPr lang="fr-FR" sz="6000" dirty="0" err="1">
                          <a:solidFill>
                            <a:schemeClr val="bg1"/>
                          </a:solidFill>
                          <a:latin typeface="Times New Roman" panose="02020603050405020304" pitchFamily="18" charset="0"/>
                          <a:ea typeface="Times New Roman" panose="02020603050405020304" pitchFamily="18" charset="0"/>
                        </a:rPr>
                        <m:t>ộ</m:t>
                      </m:r>
                      <m:r>
                        <m:rPr>
                          <m:nor/>
                        </m:rPr>
                        <a:rPr lang="fr-FR" sz="6000" dirty="0" err="1">
                          <a:solidFill>
                            <a:schemeClr val="bg1"/>
                          </a:solidFill>
                          <a:latin typeface="Times New Roman" panose="02020603050405020304" pitchFamily="18" charset="0"/>
                          <a:ea typeface="Times New Roman" panose="02020603050405020304" pitchFamily="18" charset="0"/>
                        </a:rPr>
                        <m:t>t</m:t>
                      </m:r>
                      <m:r>
                        <m:rPr>
                          <m:nor/>
                        </m:rPr>
                        <a:rPr lang="en-US" sz="6000" b="0" i="0" dirty="0" smtClean="0">
                          <a:solidFill>
                            <a:schemeClr val="bg1"/>
                          </a:solidFill>
                          <a:latin typeface="Times New Roman" panose="02020603050405020304" pitchFamily="18" charset="0"/>
                          <a:ea typeface="Times New Roman" panose="02020603050405020304" pitchFamily="18" charset="0"/>
                        </a:rPr>
                        <m:t> </m:t>
                      </m:r>
                      <m:r>
                        <m:rPr>
                          <m:nor/>
                        </m:rPr>
                        <a:rPr lang="vi-VN" sz="6000" dirty="0">
                          <a:solidFill>
                            <a:schemeClr val="bg1"/>
                          </a:solidFill>
                          <a:latin typeface="Times New Roman" panose="02020603050405020304" pitchFamily="18" charset="0"/>
                          <a:ea typeface="Times New Roman" panose="02020603050405020304" pitchFamily="18" charset="0"/>
                        </a:rPr>
                        <m:t>c</m:t>
                      </m:r>
                      <m:r>
                        <m:rPr>
                          <m:nor/>
                        </m:rPr>
                        <a:rPr lang="vi-VN" sz="6000" dirty="0">
                          <a:solidFill>
                            <a:schemeClr val="bg1"/>
                          </a:solidFill>
                          <a:latin typeface="Times New Roman" panose="02020603050405020304" pitchFamily="18" charset="0"/>
                          <a:ea typeface="Times New Roman" panose="02020603050405020304" pitchFamily="18" charset="0"/>
                        </a:rPr>
                        <m:t>ấ</m:t>
                      </m:r>
                      <m:r>
                        <m:rPr>
                          <m:nor/>
                        </m:rPr>
                        <a:rPr lang="vi-VN" sz="6000" dirty="0">
                          <a:solidFill>
                            <a:schemeClr val="bg1"/>
                          </a:solidFill>
                          <a:latin typeface="Times New Roman" panose="02020603050405020304" pitchFamily="18" charset="0"/>
                          <a:ea typeface="Times New Roman" panose="02020603050405020304" pitchFamily="18" charset="0"/>
                        </a:rPr>
                        <m:t>p</m:t>
                      </m:r>
                      <m:r>
                        <m:rPr>
                          <m:nor/>
                        </m:rPr>
                        <a:rPr lang="vi-VN" sz="6000" dirty="0">
                          <a:solidFill>
                            <a:schemeClr val="bg1"/>
                          </a:solidFill>
                          <a:latin typeface="Times New Roman" panose="02020603050405020304" pitchFamily="18" charset="0"/>
                          <a:ea typeface="Times New Roman" panose="02020603050405020304" pitchFamily="18" charset="0"/>
                        </a:rPr>
                        <m:t> </m:t>
                      </m:r>
                      <m:r>
                        <m:rPr>
                          <m:nor/>
                        </m:rPr>
                        <a:rPr lang="vi-VN" sz="6000" dirty="0">
                          <a:solidFill>
                            <a:schemeClr val="bg1"/>
                          </a:solidFill>
                          <a:latin typeface="Times New Roman" panose="02020603050405020304" pitchFamily="18" charset="0"/>
                          <a:ea typeface="Times New Roman" panose="02020603050405020304" pitchFamily="18" charset="0"/>
                        </a:rPr>
                        <m:t>s</m:t>
                      </m:r>
                      <m:r>
                        <m:rPr>
                          <m:nor/>
                        </m:rPr>
                        <a:rPr lang="vi-VN" sz="6000" dirty="0">
                          <a:solidFill>
                            <a:schemeClr val="bg1"/>
                          </a:solidFill>
                          <a:latin typeface="Times New Roman" panose="02020603050405020304" pitchFamily="18" charset="0"/>
                          <a:ea typeface="Times New Roman" panose="02020603050405020304" pitchFamily="18" charset="0"/>
                        </a:rPr>
                        <m:t>ố </m:t>
                      </m:r>
                      <m:r>
                        <m:rPr>
                          <m:nor/>
                        </m:rPr>
                        <a:rPr lang="vi-VN" sz="6000" dirty="0">
                          <a:solidFill>
                            <a:schemeClr val="bg1"/>
                          </a:solidFill>
                          <a:latin typeface="Times New Roman" panose="02020603050405020304" pitchFamily="18" charset="0"/>
                          <a:ea typeface="Times New Roman" panose="02020603050405020304" pitchFamily="18" charset="0"/>
                        </a:rPr>
                        <m:t>nh</m:t>
                      </m:r>
                      <m:r>
                        <m:rPr>
                          <m:nor/>
                        </m:rPr>
                        <a:rPr lang="vi-VN" sz="6000" dirty="0">
                          <a:solidFill>
                            <a:schemeClr val="bg1"/>
                          </a:solidFill>
                          <a:latin typeface="Times New Roman" panose="02020603050405020304" pitchFamily="18" charset="0"/>
                          <a:ea typeface="Times New Roman" panose="02020603050405020304" pitchFamily="18" charset="0"/>
                        </a:rPr>
                        <m:t>â</m:t>
                      </m:r>
                      <m:r>
                        <m:rPr>
                          <m:nor/>
                        </m:rPr>
                        <a:rPr lang="vi-VN" sz="6000" dirty="0">
                          <a:solidFill>
                            <a:schemeClr val="bg1"/>
                          </a:solidFill>
                          <a:latin typeface="Times New Roman" panose="02020603050405020304" pitchFamily="18" charset="0"/>
                          <a:ea typeface="Times New Roman" panose="02020603050405020304" pitchFamily="18" charset="0"/>
                        </a:rPr>
                        <m:t>n</m:t>
                      </m:r>
                      <m:r>
                        <m:rPr>
                          <m:nor/>
                        </m:rPr>
                        <a:rPr lang="en-US" sz="6000" b="0" i="0" dirty="0" smtClean="0">
                          <a:solidFill>
                            <a:schemeClr val="bg1"/>
                          </a:solidFill>
                          <a:latin typeface="Times New Roman" panose="02020603050405020304" pitchFamily="18" charset="0"/>
                          <a:ea typeface="Times New Roman" panose="02020603050405020304" pitchFamily="18" charset="0"/>
                        </a:rPr>
                        <m:t> </m:t>
                      </m:r>
                    </m:oMath>
                  </a14:m>
                  <a:r>
                    <a:rPr lang="vi-VN" sz="6000" b="1" dirty="0">
                      <a:latin typeface="+mj-lt"/>
                    </a:rPr>
                    <a:t>.</a:t>
                  </a:r>
                </a:p>
              </p:txBody>
            </p:sp>
          </mc:Choice>
          <mc:Fallback xmlns="">
            <p:sp>
              <p:nvSpPr>
                <p:cNvPr id="66" name="Rectangle 65">
                  <a:extLst>
                    <a:ext uri="{FF2B5EF4-FFF2-40B4-BE49-F238E27FC236}">
                      <a16:creationId xmlns:a16="http://schemas.microsoft.com/office/drawing/2014/main" xmlns="" id="{C4F0F9CE-3F15-4D47-A2C9-5C6F65E0E3FB}"/>
                    </a:ext>
                  </a:extLst>
                </p:cNvPr>
                <p:cNvSpPr>
                  <a:spLocks noRot="1" noChangeAspect="1" noMove="1" noResize="1" noEditPoints="1" noAdjustHandles="1" noChangeArrowheads="1" noChangeShapeType="1" noTextEdit="1"/>
                </p:cNvSpPr>
                <p:nvPr/>
              </p:nvSpPr>
              <p:spPr>
                <a:xfrm>
                  <a:off x="2140384" y="6334162"/>
                  <a:ext cx="15748423" cy="1234536"/>
                </a:xfrm>
                <a:prstGeom prst="rect">
                  <a:avLst/>
                </a:prstGeom>
                <a:blipFill rotWithShape="0">
                  <a:blip r:embed="rId5"/>
                  <a:stretch>
                    <a:fillRect t="-1896" b="-22749"/>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a16="http://schemas.microsoft.com/office/drawing/2014/main" xmlns=""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D</a:t>
              </a:r>
              <a:endParaRPr lang="en-US" sz="6000" dirty="0">
                <a:latin typeface="+mj-lt"/>
              </a:endParaRPr>
            </a:p>
          </p:txBody>
        </p:sp>
      </p:grpSp>
      <p:sp>
        <p:nvSpPr>
          <p:cNvPr id="69" name="Oval 68">
            <a:extLst>
              <a:ext uri="{FF2B5EF4-FFF2-40B4-BE49-F238E27FC236}">
                <a16:creationId xmlns:a16="http://schemas.microsoft.com/office/drawing/2014/main" xmlns="" id="{E148D75C-9524-4005-AADE-77AC280B7203}"/>
              </a:ext>
            </a:extLst>
          </p:cNvPr>
          <p:cNvSpPr/>
          <p:nvPr/>
        </p:nvSpPr>
        <p:spPr>
          <a:xfrm>
            <a:off x="901613" y="6393606"/>
            <a:ext cx="1443139"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nvGrpSpPr>
          <p:cNvPr id="50" name="Group 49"/>
          <p:cNvGrpSpPr/>
          <p:nvPr/>
        </p:nvGrpSpPr>
        <p:grpSpPr>
          <a:xfrm>
            <a:off x="-35199" y="8812580"/>
            <a:ext cx="24274740" cy="5039150"/>
            <a:chOff x="184495" y="3636275"/>
            <a:chExt cx="11834900" cy="1989387"/>
          </a:xfrm>
        </p:grpSpPr>
        <p:sp>
          <p:nvSpPr>
            <p:cNvPr id="55" name="Rounded Rectangle 54"/>
            <p:cNvSpPr/>
            <p:nvPr/>
          </p:nvSpPr>
          <p:spPr>
            <a:xfrm>
              <a:off x="184495" y="3865218"/>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56" name="Group 55"/>
            <p:cNvGrpSpPr/>
            <p:nvPr/>
          </p:nvGrpSpPr>
          <p:grpSpPr>
            <a:xfrm>
              <a:off x="203200" y="3636275"/>
              <a:ext cx="2342698" cy="507832"/>
              <a:chOff x="1275608" y="6239450"/>
              <a:chExt cx="4592537" cy="922706"/>
            </a:xfrm>
          </p:grpSpPr>
          <p:sp>
            <p:nvSpPr>
              <p:cNvPr id="5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58" name="TextBox 57"/>
              <p:cNvSpPr txBox="1"/>
              <p:nvPr/>
            </p:nvSpPr>
            <p:spPr>
              <a:xfrm>
                <a:off x="2187353" y="6239450"/>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0" name="Freeform 5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61" name="TextBox 60"/>
              <p:cNvSpPr txBox="1"/>
              <p:nvPr/>
            </p:nvSpPr>
            <p:spPr>
              <a:xfrm>
                <a:off x="5086509" y="9644681"/>
                <a:ext cx="7869078" cy="830997"/>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48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14:m>
                  <m:oMath xmlns:m="http://schemas.openxmlformats.org/officeDocument/2006/math">
                    <m:sSub>
                      <m:sSubPr>
                        <m:ctrlPr>
                          <a:rPr lang="en-US" sz="4800" i="1">
                            <a:latin typeface="Cambria Math" panose="02040503050406030204" pitchFamily="18" charset="0"/>
                          </a:rPr>
                        </m:ctrlPr>
                      </m:sSubPr>
                      <m:e>
                        <m:r>
                          <a:rPr lang="en-US" sz="4800" b="0" i="1" smtClean="0">
                            <a:latin typeface="Cambria Math" panose="02040503050406030204" pitchFamily="18" charset="0"/>
                          </a:rPr>
                          <m:t>  </m:t>
                        </m:r>
                        <m:r>
                          <a:rPr lang="en-US" sz="4800" i="1">
                            <a:latin typeface="Cambria Math"/>
                          </a:rPr>
                          <m:t>𝑢</m:t>
                        </m:r>
                      </m:e>
                      <m:sub>
                        <m:r>
                          <a:rPr lang="en-US" sz="4800" i="1">
                            <a:latin typeface="Cambria Math"/>
                          </a:rPr>
                          <m:t>𝑛</m:t>
                        </m:r>
                        <m:r>
                          <a:rPr lang="en-US" sz="4800" i="1">
                            <a:latin typeface="Cambria Math"/>
                          </a:rPr>
                          <m:t>+1</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𝑛</m:t>
                        </m:r>
                      </m:sub>
                    </m:sSub>
                    <m:r>
                      <a:rPr lang="en-US" sz="4800" i="1">
                        <a:latin typeface="Cambria Math"/>
                      </a:rPr>
                      <m:t>.</m:t>
                    </m:r>
                    <m:r>
                      <a:rPr lang="en-US" sz="4800" i="1">
                        <a:latin typeface="Cambria Math"/>
                      </a:rPr>
                      <m:t>𝑞</m:t>
                    </m:r>
                    <m:r>
                      <a:rPr lang="en-US" sz="4800" i="1">
                        <a:latin typeface="Cambria Math"/>
                      </a:rPr>
                      <m:t>, </m:t>
                    </m:r>
                    <m:r>
                      <a:rPr lang="en-US" sz="4800" i="1">
                        <a:latin typeface="Cambria Math"/>
                      </a:rPr>
                      <m:t>𝑛</m:t>
                    </m:r>
                    <m:r>
                      <a:rPr lang="en-US" sz="4800" i="1">
                        <a:latin typeface="Cambria Math"/>
                      </a:rPr>
                      <m:t>∈</m:t>
                    </m:r>
                    <m:sSup>
                      <m:sSupPr>
                        <m:ctrlPr>
                          <a:rPr lang="en-US" sz="4800" i="1">
                            <a:latin typeface="Cambria Math" panose="02040503050406030204" pitchFamily="18" charset="0"/>
                          </a:rPr>
                        </m:ctrlPr>
                      </m:sSupPr>
                      <m:e>
                        <m:r>
                          <a:rPr lang="en-US" sz="4800" i="1">
                            <a:latin typeface="Cambria Math"/>
                          </a:rPr>
                          <m:t>ℕ</m:t>
                        </m:r>
                      </m:e>
                      <m:sup>
                        <m:r>
                          <a:rPr lang="en-US" sz="4800" i="1">
                            <a:latin typeface="Cambria Math"/>
                          </a:rPr>
                          <m:t>∗</m:t>
                        </m:r>
                      </m:sup>
                    </m:sSup>
                  </m:oMath>
                </a14:m>
                <a:endParaRPr lang="en-US" sz="4800" dirty="0">
                  <a:latin typeface="Times New Roman" panose="02020603050405020304" pitchFamily="18"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5086509" y="9644681"/>
                <a:ext cx="7869078" cy="830997"/>
              </a:xfrm>
              <a:prstGeom prst="rect">
                <a:avLst/>
              </a:prstGeom>
              <a:blipFill rotWithShape="0">
                <a:blip r:embed="rId6"/>
                <a:stretch>
                  <a:fillRect l="-1317" t="-16912" b="-44853"/>
                </a:stretch>
              </a:blipFill>
            </p:spPr>
            <p:txBody>
              <a:bodyPr/>
              <a:lstStyle/>
              <a:p>
                <a:r>
                  <a:rPr lang="en-US">
                    <a:noFill/>
                  </a:rPr>
                  <a:t> </a:t>
                </a:r>
              </a:p>
            </p:txBody>
          </p:sp>
        </mc:Fallback>
      </mc:AlternateContent>
      <p:sp>
        <p:nvSpPr>
          <p:cNvPr id="62" name="Action Button: Forward or Next 61">
            <a:hlinkClick r:id="" action="ppaction://hlinkshowjump?jump=nextslide" highlightClick="1"/>
          </p:cNvPr>
          <p:cNvSpPr/>
          <p:nvPr/>
        </p:nvSpPr>
        <p:spPr>
          <a:xfrm>
            <a:off x="23164170" y="12827796"/>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7" name="Rectangle 66"/>
              <p:cNvSpPr/>
              <p:nvPr/>
            </p:nvSpPr>
            <p:spPr>
              <a:xfrm>
                <a:off x="6707187" y="10773206"/>
                <a:ext cx="3391218" cy="14821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800" smtClean="0">
                          <a:latin typeface="Cambria Math" panose="02040503050406030204" pitchFamily="18" charset="0"/>
                        </a:rPr>
                        <m:t>⇒</m:t>
                      </m:r>
                      <m:r>
                        <a:rPr lang="en-US" sz="4800" b="0" i="1" smtClean="0">
                          <a:latin typeface="Cambria Math" panose="02040503050406030204" pitchFamily="18" charset="0"/>
                        </a:rPr>
                        <m:t>𝑞</m:t>
                      </m:r>
                      <m:r>
                        <a:rPr lang="en-US" sz="4800" i="1">
                          <a:latin typeface="Cambria Math" panose="02040503050406030204" pitchFamily="18" charset="0"/>
                        </a:rPr>
                        <m:t>=</m:t>
                      </m:r>
                      <m:f>
                        <m:fPr>
                          <m:ctrlPr>
                            <a:rPr lang="en-US" sz="4800" i="1">
                              <a:latin typeface="Cambria Math" panose="02040503050406030204" pitchFamily="18" charset="0"/>
                            </a:rPr>
                          </m:ctrlPr>
                        </m:fPr>
                        <m:num>
                          <m:sSub>
                            <m:sSubPr>
                              <m:ctrlPr>
                                <a:rPr lang="en-US" sz="4800" i="1" smtClean="0">
                                  <a:latin typeface="Cambria Math" panose="02040503050406030204" pitchFamily="18" charset="0"/>
                                </a:rPr>
                              </m:ctrlPr>
                            </m:sSubPr>
                            <m:e>
                              <m:r>
                                <a:rPr lang="en-US" sz="4800" i="1">
                                  <a:latin typeface="Cambria Math"/>
                                </a:rPr>
                                <m:t>𝑢</m:t>
                              </m:r>
                            </m:e>
                            <m:sub>
                              <m:r>
                                <a:rPr lang="en-US" sz="4800" i="1">
                                  <a:latin typeface="Cambria Math"/>
                                </a:rPr>
                                <m:t>𝑛</m:t>
                              </m:r>
                              <m:r>
                                <a:rPr lang="en-US" sz="4800" i="1">
                                  <a:latin typeface="Cambria Math"/>
                                </a:rPr>
                                <m:t>+1</m:t>
                              </m:r>
                            </m:sub>
                          </m:sSub>
                        </m:num>
                        <m:den>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i="1">
                                  <a:latin typeface="Cambria Math"/>
                                </a:rPr>
                                <m:t>𝑛</m:t>
                              </m:r>
                            </m:sub>
                          </m:sSub>
                        </m:den>
                      </m:f>
                    </m:oMath>
                  </m:oMathPara>
                </a14:m>
                <a:endParaRPr lang="en-US" sz="4800" dirty="0"/>
              </a:p>
            </p:txBody>
          </p:sp>
        </mc:Choice>
        <mc:Fallback xmlns="">
          <p:sp>
            <p:nvSpPr>
              <p:cNvPr id="67" name="Rectangle 66"/>
              <p:cNvSpPr>
                <a:spLocks noRot="1" noChangeAspect="1" noMove="1" noResize="1" noEditPoints="1" noAdjustHandles="1" noChangeArrowheads="1" noChangeShapeType="1" noTextEdit="1"/>
              </p:cNvSpPr>
              <p:nvPr/>
            </p:nvSpPr>
            <p:spPr>
              <a:xfrm>
                <a:off x="6707187" y="10773206"/>
                <a:ext cx="3391218" cy="1482137"/>
              </a:xfrm>
              <a:prstGeom prst="rect">
                <a:avLst/>
              </a:prstGeom>
              <a:blipFill rotWithShape="0">
                <a:blip r:embed="rId7"/>
                <a:stretch>
                  <a:fillRect/>
                </a:stretch>
              </a:blipFill>
            </p:spPr>
            <p:txBody>
              <a:bodyPr/>
              <a:lstStyle/>
              <a:p>
                <a:r>
                  <a:rPr lang="en-US">
                    <a:noFill/>
                  </a:rPr>
                  <a:t> </a:t>
                </a:r>
              </a:p>
            </p:txBody>
          </p:sp>
        </mc:Fallback>
      </mc:AlternateContent>
      <p:sp>
        <p:nvSpPr>
          <p:cNvPr id="70" name="TextBox 69"/>
          <p:cNvSpPr txBox="1"/>
          <p:nvPr/>
        </p:nvSpPr>
        <p:spPr>
          <a:xfrm>
            <a:off x="12102171" y="9620865"/>
            <a:ext cx="7869078" cy="830997"/>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q </a:t>
            </a:r>
            <a:r>
              <a:rPr lang="en-US" sz="48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là</a:t>
            </a:r>
            <a:r>
              <a:rPr lang="en-US" sz="4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8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hằng</a:t>
            </a:r>
            <a:r>
              <a:rPr lang="en-US" sz="4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8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sz="4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8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không</a:t>
            </a:r>
            <a:r>
              <a:rPr lang="en-US" sz="4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8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đổi</a:t>
            </a:r>
            <a:r>
              <a:rPr lang="en-US" sz="4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endParaRPr>
          </a:p>
        </p:txBody>
      </p:sp>
    </p:spTree>
    <p:extLst>
      <p:ext uri="{BB962C8B-B14F-4D97-AF65-F5344CB8AC3E}">
        <p14:creationId xmlns:p14="http://schemas.microsoft.com/office/powerpoint/2010/main" val="23160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down)">
                                      <p:cBhvr>
                                        <p:cTn id="26" dur="5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down)">
                                      <p:cBhvr>
                                        <p:cTn id="31" dur="500"/>
                                        <p:tgtEl>
                                          <p:spTgt spid="7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500"/>
                                        <p:tgtEl>
                                          <p:spTgt spid="6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left)">
                                      <p:cBhvr>
                                        <p:cTn id="4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1" grpId="0"/>
      <p:bldP spid="62" grpId="0" animBg="1"/>
      <p:bldP spid="67"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149010" y="-528510"/>
            <a:ext cx="24698753"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dirty="0"/>
          </a:p>
        </p:txBody>
      </p:sp>
      <p:sp>
        <p:nvSpPr>
          <p:cNvPr id="16" name="Rounded Rectangle 15"/>
          <p:cNvSpPr/>
          <p:nvPr/>
        </p:nvSpPr>
        <p:spPr>
          <a:xfrm>
            <a:off x="3917452" y="3993066"/>
            <a:ext cx="17437978" cy="8841065"/>
          </a:xfrm>
          <a:prstGeom prst="roundRect">
            <a:avLst>
              <a:gd name="adj" fmla="val 4570"/>
            </a:avLst>
          </a:prstGeom>
          <a:solidFill>
            <a:schemeClr val="bg2"/>
          </a:solid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21" name="TextBox 20"/>
          <p:cNvSpPr txBox="1"/>
          <p:nvPr/>
        </p:nvSpPr>
        <p:spPr>
          <a:xfrm>
            <a:off x="10504564" y="1105780"/>
            <a:ext cx="3378045" cy="92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5400" b="1" dirty="0" smtClean="0">
                <a:solidFill>
                  <a:srgbClr val="135F82"/>
                </a:solidFill>
                <a:latin typeface="Times New Roman" panose="02020603050405020304" pitchFamily="18" charset="0"/>
                <a:ea typeface="Tahoma" pitchFamily="34" charset="0"/>
                <a:cs typeface="Times New Roman" panose="02020603050405020304" pitchFamily="18" charset="0"/>
              </a:rPr>
              <a:t>ĐẠI SỐ 11</a:t>
            </a:r>
            <a:endParaRPr lang="en-US" sz="54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nvGrpSpPr>
          <p:cNvPr id="10" name="Group 9"/>
          <p:cNvGrpSpPr/>
          <p:nvPr/>
        </p:nvGrpSpPr>
        <p:grpSpPr>
          <a:xfrm>
            <a:off x="6255718" y="2348421"/>
            <a:ext cx="12552992" cy="1524580"/>
            <a:chOff x="6314252" y="3777889"/>
            <a:chExt cx="12552992" cy="1524580"/>
          </a:xfrm>
        </p:grpSpPr>
        <p:sp>
          <p:nvSpPr>
            <p:cNvPr id="17" name="Rectangle 16"/>
            <p:cNvSpPr/>
            <p:nvPr/>
          </p:nvSpPr>
          <p:spPr>
            <a:xfrm>
              <a:off x="9820500" y="4469240"/>
              <a:ext cx="5486401"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23" name="TextBox 22"/>
            <p:cNvSpPr txBox="1"/>
            <p:nvPr/>
          </p:nvSpPr>
          <p:spPr>
            <a:xfrm>
              <a:off x="6314252" y="3777889"/>
              <a:ext cx="12552992" cy="1107965"/>
            </a:xfrm>
            <a:prstGeom prst="rect">
              <a:avLst/>
            </a:prstGeom>
            <a:noFill/>
          </p:spPr>
          <p:txBody>
            <a:bodyPr wrap="none" lIns="91410" tIns="45705" rIns="91410" bIns="45705" rtlCol="0">
              <a:spAutoFit/>
            </a:bodyPr>
            <a:lstStyle/>
            <a:p>
              <a:pPr algn="ctr"/>
              <a:r>
                <a:rPr lang="en-US" sz="6600" b="1" dirty="0" smtClean="0">
                  <a:solidFill>
                    <a:srgbClr val="145F82"/>
                  </a:solidFill>
                  <a:latin typeface="Times New Roman" panose="02020603050405020304" pitchFamily="18" charset="0"/>
                  <a:cs typeface="Times New Roman" panose="02020603050405020304" pitchFamily="18" charset="0"/>
                </a:rPr>
                <a:t>CẤP </a:t>
              </a:r>
              <a:r>
                <a:rPr lang="en-US" sz="6600" b="1" dirty="0">
                  <a:solidFill>
                    <a:srgbClr val="145F82"/>
                  </a:solidFill>
                  <a:latin typeface="Times New Roman" panose="02020603050405020304" pitchFamily="18" charset="0"/>
                  <a:cs typeface="Times New Roman" panose="02020603050405020304" pitchFamily="18" charset="0"/>
                </a:rPr>
                <a:t>SỐ CỘNG – CẤP SỐ NHÂN</a:t>
              </a:r>
              <a:endParaRPr lang="en-US" sz="6600" b="1" dirty="0">
                <a:solidFill>
                  <a:srgbClr val="145F82"/>
                </a:solidFill>
                <a:latin typeface="AvantGarde-Demi" pitchFamily="18" charset="0"/>
                <a:ea typeface="AvantGarde-Demi" pitchFamily="18" charset="0"/>
                <a:cs typeface="AvantGarde-Demi" pitchFamily="18" charset="0"/>
              </a:endParaRPr>
            </a:p>
          </p:txBody>
        </p:sp>
      </p:grpSp>
      <p:grpSp>
        <p:nvGrpSpPr>
          <p:cNvPr id="6" name="Group 26"/>
          <p:cNvGrpSpPr/>
          <p:nvPr/>
        </p:nvGrpSpPr>
        <p:grpSpPr>
          <a:xfrm>
            <a:off x="3584711" y="4505192"/>
            <a:ext cx="14877084" cy="830997"/>
            <a:chOff x="7459670" y="7282426"/>
            <a:chExt cx="14877084" cy="830998"/>
          </a:xfrm>
        </p:grpSpPr>
        <p:sp>
          <p:nvSpPr>
            <p:cNvPr id="28" name="TextBox 27"/>
            <p:cNvSpPr txBox="1"/>
            <p:nvPr/>
          </p:nvSpPr>
          <p:spPr>
            <a:xfrm>
              <a:off x="9019199" y="7282426"/>
              <a:ext cx="13317555" cy="830998"/>
            </a:xfrm>
            <a:prstGeom prst="rect">
              <a:avLst/>
            </a:prstGeom>
            <a:noFill/>
          </p:spPr>
          <p:txBody>
            <a:bodyPr wrap="square" rtlCol="0">
              <a:spAutoFit/>
            </a:bodyPr>
            <a:lstStyle/>
            <a:p>
              <a:pPr>
                <a:defRPr/>
              </a:pPr>
              <a:r>
                <a:rPr lang="en-US" sz="4800" b="1" dirty="0" smtClean="0">
                  <a:solidFill>
                    <a:srgbClr val="145F82"/>
                  </a:solidFill>
                  <a:latin typeface="Tahoma" pitchFamily="34" charset="0"/>
                  <a:ea typeface="Tahoma" pitchFamily="34" charset="0"/>
                  <a:cs typeface="Tahoma" pitchFamily="34" charset="0"/>
                </a:rPr>
                <a:t> </a:t>
              </a:r>
              <a:r>
                <a:rPr lang="en-US" sz="4800" b="1" dirty="0">
                  <a:solidFill>
                    <a:srgbClr val="145F82"/>
                  </a:solidFill>
                  <a:effectLst>
                    <a:outerShdw blurRad="38100" dist="38100" dir="2700000" algn="tl">
                      <a:srgbClr val="C0C0C0"/>
                    </a:outerShdw>
                  </a:effectLst>
                  <a:latin typeface="Vani" panose="02040502050405020303"/>
                  <a:cs typeface="Times New Roman" panose="02020603050405020304" pitchFamily="18" charset="0"/>
                </a:rPr>
                <a:t>A. </a:t>
              </a:r>
              <a:r>
                <a:rPr lang="en-US" sz="4800" b="1" dirty="0" err="1">
                  <a:solidFill>
                    <a:srgbClr val="145F82"/>
                  </a:solidFill>
                  <a:effectLst>
                    <a:outerShdw blurRad="38100" dist="38100" dir="2700000" algn="tl">
                      <a:srgbClr val="C0C0C0"/>
                    </a:outerShdw>
                  </a:effectLst>
                  <a:latin typeface="Vani" panose="02040502050405020303"/>
                  <a:cs typeface="Times New Roman" panose="02020603050405020304" pitchFamily="18" charset="0"/>
                </a:rPr>
                <a:t>Lý</a:t>
              </a:r>
              <a:r>
                <a:rPr lang="en-US" sz="4800" b="1" dirty="0">
                  <a:solidFill>
                    <a:srgbClr val="145F82"/>
                  </a:solidFill>
                  <a:effectLst>
                    <a:outerShdw blurRad="38100" dist="38100" dir="2700000" algn="tl">
                      <a:srgbClr val="C0C0C0"/>
                    </a:outerShdw>
                  </a:effectLst>
                  <a:latin typeface="Vani" panose="02040502050405020303"/>
                  <a:cs typeface="Times New Roman" panose="02020603050405020304" pitchFamily="18" charset="0"/>
                </a:rPr>
                <a:t> </a:t>
              </a:r>
              <a:r>
                <a:rPr lang="en-US" sz="4800" b="1" dirty="0" err="1">
                  <a:solidFill>
                    <a:srgbClr val="145F82"/>
                  </a:solidFill>
                  <a:effectLst>
                    <a:outerShdw blurRad="38100" dist="38100" dir="2700000" algn="tl">
                      <a:srgbClr val="C0C0C0"/>
                    </a:outerShdw>
                  </a:effectLst>
                  <a:latin typeface="Vani" panose="02040502050405020303"/>
                  <a:cs typeface="Times New Roman" panose="02020603050405020304" pitchFamily="18" charset="0"/>
                </a:rPr>
                <a:t>thuyết</a:t>
              </a:r>
              <a:endParaRPr lang="en-US" sz="4800" b="1" dirty="0">
                <a:solidFill>
                  <a:srgbClr val="145F82"/>
                </a:solidFill>
                <a:effectLst>
                  <a:outerShdw blurRad="38100" dist="38100" dir="2700000" algn="tl">
                    <a:srgbClr val="C0C0C0"/>
                  </a:outerShdw>
                </a:effectLst>
                <a:latin typeface="Vani" panose="02040502050405020303"/>
                <a:cs typeface="Times New Roman" panose="02020603050405020304" pitchFamily="18" charset="0"/>
              </a:endParaRPr>
            </a:p>
          </p:txBody>
        </p:sp>
        <p:sp>
          <p:nvSpPr>
            <p:cNvPr id="30" name="Isosceles Triangle 44"/>
            <p:cNvSpPr/>
            <p:nvPr/>
          </p:nvSpPr>
          <p:spPr>
            <a:xfrm rot="16200000">
              <a:off x="7469937" y="753353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6072044" y="7794791"/>
            <a:ext cx="9349434" cy="861774"/>
            <a:chOff x="644526" y="2766774"/>
            <a:chExt cx="8680431" cy="861774"/>
          </a:xfrm>
        </p:grpSpPr>
        <p:sp>
          <p:nvSpPr>
            <p:cNvPr id="57" name="TextBox 56"/>
            <p:cNvSpPr txBox="1"/>
            <p:nvPr/>
          </p:nvSpPr>
          <p:spPr>
            <a:xfrm>
              <a:off x="1906587" y="2766774"/>
              <a:ext cx="7418370" cy="830997"/>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2. </a:t>
              </a:r>
              <a:r>
                <a:rPr lang="en-US" sz="48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Thông</a:t>
              </a:r>
              <a:r>
                <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4800" b="1" dirty="0" err="1" smtClean="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hiểu</a:t>
              </a:r>
              <a:endPar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58" name="Rounded Rectangle 5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011639" y="2795826"/>
              <a:ext cx="504832"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sp>
        <p:nvSpPr>
          <p:cNvPr id="5" name="Rectangle 4"/>
          <p:cNvSpPr/>
          <p:nvPr/>
        </p:nvSpPr>
        <p:spPr>
          <a:xfrm>
            <a:off x="5309732" y="5498493"/>
            <a:ext cx="7188655" cy="830997"/>
          </a:xfrm>
          <a:prstGeom prst="rect">
            <a:avLst/>
          </a:prstGeom>
        </p:spPr>
        <p:txBody>
          <a:bodyPr wrap="square">
            <a:spAutoFit/>
          </a:bodyPr>
          <a:lstStyle/>
          <a:p>
            <a:pPr>
              <a:defRPr/>
            </a:pPr>
            <a:r>
              <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B</a:t>
            </a:r>
            <a:r>
              <a:rPr lang="en-US" sz="4800" b="1" dirty="0" smtClean="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4800" b="1" dirty="0" err="1" smtClean="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Ví</a:t>
            </a:r>
            <a:r>
              <a:rPr lang="en-US" sz="4800" b="1" dirty="0" smtClean="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48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dụ</a:t>
            </a:r>
            <a:r>
              <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minh </a:t>
            </a:r>
            <a:r>
              <a:rPr lang="en-US" sz="48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họa</a:t>
            </a:r>
            <a:endPar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5" name="Group 44"/>
          <p:cNvGrpSpPr/>
          <p:nvPr/>
        </p:nvGrpSpPr>
        <p:grpSpPr>
          <a:xfrm>
            <a:off x="6072044" y="6427114"/>
            <a:ext cx="9349434" cy="861774"/>
            <a:chOff x="644526" y="2766774"/>
            <a:chExt cx="8680431" cy="861774"/>
          </a:xfrm>
        </p:grpSpPr>
        <p:sp>
          <p:nvSpPr>
            <p:cNvPr id="47" name="TextBox 46"/>
            <p:cNvSpPr txBox="1"/>
            <p:nvPr/>
          </p:nvSpPr>
          <p:spPr>
            <a:xfrm>
              <a:off x="1906587" y="2766774"/>
              <a:ext cx="7418370" cy="830997"/>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1. </a:t>
              </a:r>
              <a:r>
                <a:rPr lang="en-US" sz="48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48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50" name="Rounded Rectangle 49"/>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011639" y="2795826"/>
              <a:ext cx="504832"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1</a:t>
              </a:r>
            </a:p>
          </p:txBody>
        </p:sp>
      </p:grpSp>
      <p:grpSp>
        <p:nvGrpSpPr>
          <p:cNvPr id="60" name="Group 59"/>
          <p:cNvGrpSpPr/>
          <p:nvPr/>
        </p:nvGrpSpPr>
        <p:grpSpPr>
          <a:xfrm>
            <a:off x="6104026" y="9007426"/>
            <a:ext cx="11431466" cy="897092"/>
            <a:chOff x="644526" y="2731456"/>
            <a:chExt cx="6920156" cy="897092"/>
          </a:xfrm>
        </p:grpSpPr>
        <p:sp>
          <p:nvSpPr>
            <p:cNvPr id="61" name="TextBox 60"/>
            <p:cNvSpPr txBox="1"/>
            <p:nvPr/>
          </p:nvSpPr>
          <p:spPr>
            <a:xfrm>
              <a:off x="1467410" y="2731456"/>
              <a:ext cx="6097272" cy="830997"/>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48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48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4800" b="1" dirty="0" err="1" smtClean="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thấp</a:t>
              </a:r>
              <a:endPar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2" name="Rounded Rectangle 61"/>
            <p:cNvSpPr/>
            <p:nvPr/>
          </p:nvSpPr>
          <p:spPr>
            <a:xfrm>
              <a:off x="644526" y="2823876"/>
              <a:ext cx="871945"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883890" y="2795826"/>
              <a:ext cx="436080" cy="769441"/>
            </a:xfrm>
            <a:prstGeom prst="rect">
              <a:avLst/>
            </a:prstGeom>
            <a:noFill/>
          </p:spPr>
          <p:txBody>
            <a:bodyPr wrap="square" rtlCol="0">
              <a:spAutoFit/>
            </a:bodyPr>
            <a:lstStyle/>
            <a:p>
              <a:pPr algn="ctr"/>
              <a:r>
                <a:rPr lang="en-US" sz="4400" b="1" dirty="0" smtClean="0">
                  <a:solidFill>
                    <a:schemeClr val="bg1"/>
                  </a:solidFill>
                  <a:latin typeface="Tahoma" pitchFamily="34" charset="0"/>
                  <a:ea typeface="Tahoma" pitchFamily="34" charset="0"/>
                  <a:cs typeface="Tahoma" pitchFamily="34" charset="0"/>
                </a:rPr>
                <a:t>3</a:t>
              </a:r>
              <a:endParaRPr lang="en-US" sz="4400" b="1" dirty="0">
                <a:solidFill>
                  <a:schemeClr val="bg1"/>
                </a:solidFill>
                <a:latin typeface="Tahoma" pitchFamily="34" charset="0"/>
                <a:ea typeface="Tahoma" pitchFamily="34" charset="0"/>
                <a:cs typeface="Tahoma" pitchFamily="34" charset="0"/>
              </a:endParaRPr>
            </a:p>
          </p:txBody>
        </p:sp>
      </p:grpSp>
      <p:grpSp>
        <p:nvGrpSpPr>
          <p:cNvPr id="64" name="Group 63"/>
          <p:cNvGrpSpPr/>
          <p:nvPr/>
        </p:nvGrpSpPr>
        <p:grpSpPr>
          <a:xfrm>
            <a:off x="6089334" y="10188026"/>
            <a:ext cx="11431466" cy="897092"/>
            <a:chOff x="644526" y="2731456"/>
            <a:chExt cx="6920156" cy="897092"/>
          </a:xfrm>
        </p:grpSpPr>
        <p:sp>
          <p:nvSpPr>
            <p:cNvPr id="65" name="TextBox 64"/>
            <p:cNvSpPr txBox="1"/>
            <p:nvPr/>
          </p:nvSpPr>
          <p:spPr>
            <a:xfrm>
              <a:off x="1467410" y="2731456"/>
              <a:ext cx="6097272" cy="830997"/>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4800" b="1" dirty="0" smtClean="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4. </a:t>
              </a:r>
              <a:r>
                <a:rPr lang="en-US" sz="48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48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4800" b="1" dirty="0" err="1" smtClean="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6" name="Rounded Rectangle 65"/>
            <p:cNvSpPr/>
            <p:nvPr/>
          </p:nvSpPr>
          <p:spPr>
            <a:xfrm>
              <a:off x="644526" y="2823876"/>
              <a:ext cx="871945"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883890" y="2795826"/>
              <a:ext cx="436080" cy="769441"/>
            </a:xfrm>
            <a:prstGeom prst="rect">
              <a:avLst/>
            </a:prstGeom>
            <a:noFill/>
          </p:spPr>
          <p:txBody>
            <a:bodyPr wrap="square" rtlCol="0">
              <a:spAutoFit/>
            </a:bodyPr>
            <a:lstStyle/>
            <a:p>
              <a:pPr algn="ctr"/>
              <a:r>
                <a:rPr lang="en-US" sz="4400" b="1" dirty="0">
                  <a:solidFill>
                    <a:schemeClr val="bg1"/>
                  </a:solidFill>
                  <a:latin typeface="Tahoma" pitchFamily="34" charset="0"/>
                  <a:ea typeface="Tahoma" pitchFamily="34" charset="0"/>
                  <a:cs typeface="Tahoma" pitchFamily="34" charset="0"/>
                </a:rPr>
                <a:t>4</a:t>
              </a:r>
            </a:p>
          </p:txBody>
        </p:sp>
      </p:grpSp>
      <p:sp>
        <p:nvSpPr>
          <p:cNvPr id="68" name="Rectangle 67"/>
          <p:cNvSpPr/>
          <p:nvPr/>
        </p:nvSpPr>
        <p:spPr>
          <a:xfrm>
            <a:off x="5348578" y="11481911"/>
            <a:ext cx="5892960" cy="830997"/>
          </a:xfrm>
          <a:prstGeom prst="rect">
            <a:avLst/>
          </a:prstGeom>
        </p:spPr>
        <p:txBody>
          <a:bodyPr wrap="none">
            <a:spAutoFit/>
          </a:bodyPr>
          <a:lstStyle/>
          <a:p>
            <a:pPr>
              <a:defRPr/>
            </a:pPr>
            <a:r>
              <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C. </a:t>
            </a:r>
            <a:r>
              <a:rPr lang="en-US" sz="48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Bài</a:t>
            </a:r>
            <a:r>
              <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48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tập</a:t>
            </a:r>
            <a:r>
              <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48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tự</a:t>
            </a:r>
            <a:r>
              <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48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luyện</a:t>
            </a:r>
            <a:endParaRPr lang="en-US" sz="48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Tree>
    <p:extLst>
      <p:ext uri="{BB962C8B-B14F-4D97-AF65-F5344CB8AC3E}">
        <p14:creationId xmlns:p14="http://schemas.microsoft.com/office/powerpoint/2010/main" val="323895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left)">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left)">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down)">
                                      <p:cBhvr>
                                        <p:cTn id="4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9" name="Group 88"/>
          <p:cNvGrpSpPr/>
          <p:nvPr/>
        </p:nvGrpSpPr>
        <p:grpSpPr>
          <a:xfrm>
            <a:off x="300865" y="5137659"/>
            <a:ext cx="24086309" cy="8578341"/>
            <a:chOff x="184495" y="3636270"/>
            <a:chExt cx="11834900" cy="4481563"/>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6" name="Group 5"/>
            <p:cNvGrpSpPr/>
            <p:nvPr/>
          </p:nvGrpSpPr>
          <p:grpSpPr>
            <a:xfrm>
              <a:off x="203200" y="3636270"/>
              <a:ext cx="2342698" cy="520984"/>
              <a:chOff x="1275608" y="6239450"/>
              <a:chExt cx="4592537" cy="946604"/>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294153" y="90050"/>
            <a:ext cx="23815891" cy="2688296"/>
            <a:chOff x="534987" y="1869705"/>
            <a:chExt cx="2334084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4599" y="1653394"/>
                  <a:ext cx="2097638"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9</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317783" y="2095567"/>
                  <a:ext cx="17999005" cy="1703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pt-BR" sz="6000" dirty="0">
                      <a:latin typeface="Times New Roman" panose="02020603050405020304" pitchFamily="18" charset="0"/>
                      <a:ea typeface="Times New Roman" panose="02020603050405020304" pitchFamily="18" charset="0"/>
                    </a:rPr>
                    <a:t>Cho cấp số nhân </a:t>
                  </a:r>
                  <a14:m>
                    <m:oMath xmlns:m="http://schemas.openxmlformats.org/officeDocument/2006/math">
                      <m:d>
                        <m:dPr>
                          <m:ctrlPr>
                            <a:rPr lang="en-US" sz="6000" i="1">
                              <a:latin typeface="Cambria Math" panose="02040503050406030204" pitchFamily="18" charset="0"/>
                              <a:ea typeface="Times New Roman" panose="02020603050405020304" pitchFamily="18" charset="0"/>
                            </a:rPr>
                          </m:ctrlPr>
                        </m:dPr>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sub>
                          </m:sSub>
                        </m:e>
                      </m:d>
                    </m:oMath>
                  </a14:m>
                  <a:r>
                    <a:rPr lang="pt-BR" sz="6000" dirty="0">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1</m:t>
                          </m:r>
                        </m:sub>
                      </m:sSub>
                      <m:r>
                        <a:rPr lang="vi-VN" sz="6000">
                          <a:latin typeface="Cambria Math"/>
                          <a:ea typeface="Times New Roman" panose="02020603050405020304" pitchFamily="18" charset="0"/>
                        </a:rPr>
                        <m:t>=−3</m:t>
                      </m:r>
                    </m:oMath>
                  </a14:m>
                  <a:r>
                    <a:rPr lang="pt-BR" sz="6000" dirty="0">
                      <a:latin typeface="Times New Roman" panose="02020603050405020304" pitchFamily="18" charset="0"/>
                      <a:ea typeface="Times New Roman" panose="02020603050405020304" pitchFamily="18" charset="0"/>
                    </a:rPr>
                    <a:t> và </a:t>
                  </a:r>
                  <a14:m>
                    <m:oMath xmlns:m="http://schemas.openxmlformats.org/officeDocument/2006/math">
                      <m:r>
                        <a:rPr lang="vi-VN" sz="6000">
                          <a:latin typeface="Cambria Math"/>
                          <a:ea typeface="Times New Roman" panose="02020603050405020304" pitchFamily="18" charset="0"/>
                        </a:rPr>
                        <m:t>𝑞</m:t>
                      </m:r>
                      <m:r>
                        <a:rPr lang="vi-VN" sz="6000">
                          <a:latin typeface="Cambria Math"/>
                          <a:ea typeface="Times New Roman" panose="02020603050405020304" pitchFamily="18" charset="0"/>
                        </a:rPr>
                        <m:t>=−2.</m:t>
                      </m:r>
                    </m:oMath>
                  </a14:m>
                  <a:r>
                    <a:rPr lang="pt-BR" sz="6000" dirty="0">
                      <a:latin typeface="Times New Roman" panose="02020603050405020304" pitchFamily="18" charset="0"/>
                      <a:ea typeface="Times New Roman" panose="02020603050405020304" pitchFamily="18" charset="0"/>
                    </a:rPr>
                    <a:t> Tổng </a:t>
                  </a:r>
                  <a14:m>
                    <m:oMath xmlns:m="http://schemas.openxmlformats.org/officeDocument/2006/math">
                      <m:r>
                        <a:rPr lang="vi-VN" sz="6000">
                          <a:latin typeface="Cambria Math"/>
                          <a:ea typeface="Times New Roman" panose="02020603050405020304" pitchFamily="18" charset="0"/>
                        </a:rPr>
                        <m:t>10</m:t>
                      </m:r>
                    </m:oMath>
                  </a14:m>
                  <a:r>
                    <a:rPr lang="pt-BR" sz="6000" dirty="0">
                      <a:latin typeface="Times New Roman" panose="02020603050405020304" pitchFamily="18" charset="0"/>
                      <a:ea typeface="Times New Roman" panose="02020603050405020304" pitchFamily="18" charset="0"/>
                    </a:rPr>
                    <a:t> số hạng đầu tiên của cấp số nhân đã cho là</a:t>
                  </a:r>
                  <a:r>
                    <a:rPr lang="pt-BR" sz="6000" dirty="0" smtClean="0">
                      <a:latin typeface="Times New Roman" panose="02020603050405020304" pitchFamily="18" charset="0"/>
                      <a:ea typeface="Times New Roman" panose="02020603050405020304" pitchFamily="18" charset="0"/>
                    </a:rPr>
                    <a:t>.</a:t>
                  </a:r>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317783" y="2095567"/>
                  <a:ext cx="17999005" cy="1703456"/>
                </a:xfrm>
                <a:prstGeom prst="rect">
                  <a:avLst/>
                </a:prstGeom>
                <a:blipFill rotWithShape="0">
                  <a:blip r:embed="rId3"/>
                  <a:stretch>
                    <a:fillRect l="-1494" t="-6907" r="-2224" b="-171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3002680"/>
            <a:ext cx="23679365" cy="1828810"/>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nor/>
                            </m:rPr>
                            <a:rPr lang="pt-BR" sz="6000" i="0" dirty="0">
                              <a:latin typeface="Times New Roman" panose="02020603050405020304" pitchFamily="18" charset="0"/>
                              <a:ea typeface="Times New Roman" panose="02020603050405020304" pitchFamily="18" charset="0"/>
                            </a:rPr>
                            <m:t>1023</m:t>
                          </m:r>
                          <m:r>
                            <m:rPr>
                              <m:nor/>
                            </m:rPr>
                            <a:rPr lang="vi-VN" sz="6000" dirty="0"/>
                            <m:t>.</m:t>
                          </m:r>
                        </m:oMath>
                      </m:oMathPara>
                    </a14:m>
                    <a:endParaRPr lang="en-US" sz="6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472101"/>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nor/>
                            </m:rPr>
                            <a:rPr lang="pt-BR" sz="6000" i="0" dirty="0">
                              <a:latin typeface="Times New Roman" panose="02020603050405020304" pitchFamily="18" charset="0"/>
                              <a:ea typeface="Times New Roman" panose="02020603050405020304" pitchFamily="18" charset="0"/>
                            </a:rPr>
                            <m:t>1032</m:t>
                          </m:r>
                          <m:r>
                            <m:rPr>
                              <m:nor/>
                            </m:rPr>
                            <a:rPr lang="vi-VN" sz="6000" dirty="0"/>
                            <m:t>.</m:t>
                          </m:r>
                        </m:oMath>
                      </m:oMathPara>
                    </a14:m>
                    <a:endParaRPr lang="en-US" sz="6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472101"/>
                  </a:xfrm>
                  <a:prstGeom prst="rect">
                    <a:avLst/>
                  </a:prstGeom>
                  <a:blipFill rotWithShape="0">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47210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nor/>
                            </m:rPr>
                            <a:rPr lang="pt-BR" sz="6000" i="0" dirty="0">
                              <a:latin typeface="Times New Roman" panose="02020603050405020304" pitchFamily="18" charset="0"/>
                              <a:ea typeface="Times New Roman" panose="02020603050405020304" pitchFamily="18" charset="0"/>
                            </a:rPr>
                            <m:t>1203</m:t>
                          </m:r>
                          <m:r>
                            <m:rPr>
                              <m:nor/>
                            </m:rPr>
                            <a:rPr lang="vi-VN" sz="6000" dirty="0"/>
                            <m:t>.</m:t>
                          </m:r>
                        </m:oMath>
                      </m:oMathPara>
                    </a14:m>
                    <a:endParaRPr lang="en-US" sz="6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472100"/>
                  </a:xfrm>
                  <a:prstGeom prst="rect">
                    <a:avLst/>
                  </a:prstGeom>
                  <a:blipFill rotWithShape="0">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nor/>
                            </m:rPr>
                            <a:rPr lang="pt-BR" sz="6000" i="0" dirty="0">
                              <a:latin typeface="Times New Roman" panose="02020603050405020304" pitchFamily="18" charset="0"/>
                              <a:ea typeface="Times New Roman" panose="02020603050405020304" pitchFamily="18" charset="0"/>
                            </a:rPr>
                            <m:t>1230</m:t>
                          </m:r>
                          <m:r>
                            <m:rPr>
                              <m:nor/>
                            </m:rPr>
                            <a:rPr lang="vi-VN" sz="6000" dirty="0"/>
                            <m:t>.</m:t>
                          </m:r>
                        </m:oMath>
                      </m:oMathPara>
                    </a14:m>
                    <a:endParaRPr lang="en-US" sz="6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472101"/>
                  </a:xfrm>
                  <a:prstGeom prst="rect">
                    <a:avLst/>
                  </a:prstGeom>
                  <a:blipFill rotWithShape="0">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65" name="Oval 64">
            <a:extLst>
              <a:ext uri="{FF2B5EF4-FFF2-40B4-BE49-F238E27FC236}">
                <a16:creationId xmlns:a16="http://schemas.microsoft.com/office/drawing/2014/main" xmlns="" id="{25D02854-E6E4-42B7-B0E2-CD9E2C9EECB7}"/>
              </a:ext>
            </a:extLst>
          </p:cNvPr>
          <p:cNvSpPr/>
          <p:nvPr/>
        </p:nvSpPr>
        <p:spPr>
          <a:xfrm>
            <a:off x="494427" y="3581400"/>
            <a:ext cx="1132935" cy="107625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49" name="TextBox 48"/>
              <p:cNvSpPr txBox="1"/>
              <p:nvPr/>
            </p:nvSpPr>
            <p:spPr>
              <a:xfrm>
                <a:off x="6218524" y="6542597"/>
                <a:ext cx="8115729" cy="1291892"/>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4800" b="1" dirty="0" err="1"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4800" b="1"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solidFill>
                              <a:schemeClr val="tx1"/>
                            </a:solidFill>
                            <a:latin typeface="Cambria Math" panose="02040503050406030204" pitchFamily="18" charset="0"/>
                          </a:rPr>
                        </m:ctrlPr>
                      </m:sSubPr>
                      <m:e>
                        <m:r>
                          <a:rPr lang="en-US" sz="4800" i="1">
                            <a:solidFill>
                              <a:schemeClr val="tx1"/>
                            </a:solidFill>
                            <a:latin typeface="Cambria Math"/>
                          </a:rPr>
                          <m:t>𝑆</m:t>
                        </m:r>
                      </m:e>
                      <m:sub>
                        <m:r>
                          <a:rPr lang="en-US" sz="4800" i="1">
                            <a:solidFill>
                              <a:schemeClr val="tx1"/>
                            </a:solidFill>
                            <a:latin typeface="Cambria Math"/>
                          </a:rPr>
                          <m:t>𝑛</m:t>
                        </m:r>
                      </m:sub>
                    </m:sSub>
                    <m:r>
                      <a:rPr lang="en-US" sz="4800" i="1">
                        <a:solidFill>
                          <a:schemeClr val="tx1"/>
                        </a:solidFill>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f>
                      <m:fPr>
                        <m:ctrlPr>
                          <a:rPr lang="en-US" sz="4800" i="1">
                            <a:latin typeface="Cambria Math" panose="02040503050406030204" pitchFamily="18" charset="0"/>
                          </a:rPr>
                        </m:ctrlPr>
                      </m:fPr>
                      <m:num>
                        <m:sSup>
                          <m:sSupPr>
                            <m:ctrlPr>
                              <a:rPr lang="en-US" sz="4800" i="1">
                                <a:latin typeface="Cambria Math" panose="02040503050406030204" pitchFamily="18" charset="0"/>
                                <a:ea typeface="Times New Roman" panose="02020603050405020304" pitchFamily="18" charset="0"/>
                              </a:rPr>
                            </m:ctrlPr>
                          </m:sSupPr>
                          <m:e>
                            <m:r>
                              <m:rPr>
                                <m:sty m:val="p"/>
                              </m:rPr>
                              <a:rPr lang="en-US" sz="4800">
                                <a:latin typeface="Cambria Math"/>
                                <a:ea typeface="Times New Roman" panose="02020603050405020304" pitchFamily="18" charset="0"/>
                              </a:rPr>
                              <m:t>q</m:t>
                            </m:r>
                          </m:e>
                          <m:sup>
                            <m:r>
                              <a:rPr lang="vi-VN" sz="4800">
                                <a:latin typeface="Cambria Math"/>
                                <a:ea typeface="Times New Roman" panose="02020603050405020304" pitchFamily="18" charset="0"/>
                              </a:rPr>
                              <m:t>𝑛</m:t>
                            </m:r>
                          </m:sup>
                        </m:sSup>
                        <m:r>
                          <a:rPr lang="en-US" sz="4800" i="1">
                            <a:latin typeface="Cambria Math"/>
                            <a:ea typeface="Times New Roman" panose="02020603050405020304" pitchFamily="18" charset="0"/>
                          </a:rPr>
                          <m:t>−1</m:t>
                        </m:r>
                      </m:num>
                      <m:den>
                        <m:r>
                          <a:rPr lang="en-US" sz="4800" i="1">
                            <a:latin typeface="Cambria Math"/>
                          </a:rPr>
                          <m:t>𝑞</m:t>
                        </m:r>
                        <m:r>
                          <a:rPr lang="en-US" sz="4800" i="1">
                            <a:latin typeface="Cambria Math"/>
                          </a:rPr>
                          <m:t>−1</m:t>
                        </m:r>
                      </m:den>
                    </m:f>
                  </m:oMath>
                </a14:m>
                <a:endParaRPr lang="en-US" sz="4800" dirty="0">
                  <a:latin typeface="Times New Roman" panose="02020603050405020304" pitchFamily="18"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6218524" y="6542597"/>
                <a:ext cx="8115729" cy="1291892"/>
              </a:xfrm>
              <a:prstGeom prst="rect">
                <a:avLst/>
              </a:prstGeom>
              <a:blipFill rotWithShape="0">
                <a:blip r:embed="rId8"/>
                <a:stretch>
                  <a:fillRect l="-1352" b="-9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501827" y="8229976"/>
                <a:ext cx="9753600" cy="1698991"/>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4800" i="1" smtClean="0">
                              <a:latin typeface="Cambria Math" panose="02040503050406030204" pitchFamily="18" charset="0"/>
                            </a:rPr>
                          </m:ctrlPr>
                        </m:sSubPr>
                        <m:e>
                          <m:r>
                            <a:rPr lang="en-US" sz="4800" i="1">
                              <a:latin typeface="Cambria Math"/>
                            </a:rPr>
                            <m:t>𝑆</m:t>
                          </m:r>
                        </m:e>
                        <m:sub>
                          <m:r>
                            <a:rPr lang="en-US" sz="4800" b="0" i="1" smtClean="0">
                              <a:latin typeface="Cambria Math" panose="02040503050406030204" pitchFamily="18" charset="0"/>
                            </a:rPr>
                            <m:t>10</m:t>
                          </m:r>
                        </m:sub>
                      </m:sSub>
                      <m:r>
                        <a:rPr lang="en-US" sz="4800" i="1">
                          <a:latin typeface="Cambria Math"/>
                        </a:rPr>
                        <m:t>=</m:t>
                      </m:r>
                      <m:r>
                        <a:rPr lang="en-US" sz="4800" b="0" i="1" smtClean="0">
                          <a:latin typeface="Cambria Math" panose="02040503050406030204" pitchFamily="18" charset="0"/>
                        </a:rPr>
                        <m:t>−3</m:t>
                      </m:r>
                      <m:r>
                        <a:rPr lang="en-US" sz="4800" i="1">
                          <a:latin typeface="Cambria Math"/>
                        </a:rPr>
                        <m:t>.</m:t>
                      </m:r>
                      <m:f>
                        <m:fPr>
                          <m:ctrlPr>
                            <a:rPr lang="en-US" sz="4800" i="1">
                              <a:latin typeface="Cambria Math" panose="02040503050406030204" pitchFamily="18" charset="0"/>
                            </a:rPr>
                          </m:ctrlPr>
                        </m:fPr>
                        <m:num>
                          <m:sSup>
                            <m:sSupPr>
                              <m:ctrlPr>
                                <a:rPr lang="en-US" sz="4800" i="1">
                                  <a:latin typeface="Cambria Math" panose="02040503050406030204" pitchFamily="18" charset="0"/>
                                  <a:ea typeface="Times New Roman" panose="02020603050405020304" pitchFamily="18" charset="0"/>
                                </a:rPr>
                              </m:ctrlPr>
                            </m:sSupPr>
                            <m:e>
                              <m:d>
                                <m:dPr>
                                  <m:ctrlPr>
                                    <a:rPr lang="en-US" sz="4800" b="0" i="1" smtClean="0">
                                      <a:latin typeface="Cambria Math" panose="02040503050406030204" pitchFamily="18" charset="0"/>
                                      <a:ea typeface="Times New Roman" panose="02020603050405020304" pitchFamily="18" charset="0"/>
                                    </a:rPr>
                                  </m:ctrlPr>
                                </m:dPr>
                                <m:e>
                                  <m:r>
                                    <a:rPr lang="en-US" sz="4800" b="0" i="0" smtClean="0">
                                      <a:latin typeface="Cambria Math" panose="02040503050406030204" pitchFamily="18" charset="0"/>
                                      <a:ea typeface="Times New Roman" panose="02020603050405020304" pitchFamily="18" charset="0"/>
                                    </a:rPr>
                                    <m:t>−2</m:t>
                                  </m:r>
                                </m:e>
                              </m:d>
                            </m:e>
                            <m:sup>
                              <m:r>
                                <a:rPr lang="en-US" sz="4800" b="0" i="1" smtClean="0">
                                  <a:latin typeface="Cambria Math" panose="02040503050406030204" pitchFamily="18" charset="0"/>
                                  <a:ea typeface="Times New Roman" panose="02020603050405020304" pitchFamily="18" charset="0"/>
                                </a:rPr>
                                <m:t>10</m:t>
                              </m:r>
                            </m:sup>
                          </m:sSup>
                          <m:r>
                            <a:rPr lang="en-US" sz="4800" i="1">
                              <a:latin typeface="Cambria Math"/>
                              <a:ea typeface="Times New Roman" panose="02020603050405020304" pitchFamily="18" charset="0"/>
                            </a:rPr>
                            <m:t>−1</m:t>
                          </m:r>
                        </m:num>
                        <m:den>
                          <m:d>
                            <m:dPr>
                              <m:ctrlPr>
                                <a:rPr lang="en-US" sz="4800" i="1">
                                  <a:latin typeface="Cambria Math" panose="02040503050406030204" pitchFamily="18" charset="0"/>
                                  <a:ea typeface="Times New Roman" panose="02020603050405020304" pitchFamily="18" charset="0"/>
                                </a:rPr>
                              </m:ctrlPr>
                            </m:dPr>
                            <m:e>
                              <m:r>
                                <a:rPr lang="en-US" sz="4800">
                                  <a:latin typeface="Cambria Math" panose="02040503050406030204" pitchFamily="18" charset="0"/>
                                  <a:ea typeface="Times New Roman" panose="02020603050405020304" pitchFamily="18" charset="0"/>
                                </a:rPr>
                                <m:t>−2</m:t>
                              </m:r>
                            </m:e>
                          </m:d>
                          <m:r>
                            <a:rPr lang="en-US" sz="4800" i="1">
                              <a:latin typeface="Cambria Math"/>
                            </a:rPr>
                            <m:t>−1</m:t>
                          </m:r>
                        </m:den>
                      </m:f>
                      <m:r>
                        <a:rPr lang="en-US" sz="4800" b="0" i="1" smtClean="0">
                          <a:latin typeface="Cambria Math" panose="02040503050406030204" pitchFamily="18" charset="0"/>
                        </a:rPr>
                        <m:t>=1023</m:t>
                      </m:r>
                    </m:oMath>
                  </m:oMathPara>
                </a14:m>
                <a:endParaRPr lang="en-US" sz="4800" dirty="0">
                  <a:latin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5501827" y="8229976"/>
                <a:ext cx="9753600" cy="1698991"/>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90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9" name="Group 88"/>
          <p:cNvGrpSpPr/>
          <p:nvPr/>
        </p:nvGrpSpPr>
        <p:grpSpPr>
          <a:xfrm>
            <a:off x="294152" y="5307062"/>
            <a:ext cx="23788189" cy="8113910"/>
            <a:chOff x="184495" y="3636270"/>
            <a:chExt cx="11834900" cy="4481563"/>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6" name="Group 5"/>
            <p:cNvGrpSpPr/>
            <p:nvPr/>
          </p:nvGrpSpPr>
          <p:grpSpPr>
            <a:xfrm>
              <a:off x="203200" y="3636270"/>
              <a:ext cx="2342698" cy="520984"/>
              <a:chOff x="1275608" y="6239450"/>
              <a:chExt cx="4592537" cy="946604"/>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294153" y="90050"/>
            <a:ext cx="23815891" cy="3125237"/>
            <a:chOff x="534987" y="1869705"/>
            <a:chExt cx="23340848" cy="2620791"/>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4" y="1653394"/>
                  <a:ext cx="250924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10</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839156" y="2012745"/>
                  <a:ext cx="15609244" cy="2477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pt-BR" sz="6000" dirty="0">
                      <a:latin typeface="Times New Roman" panose="02020603050405020304" pitchFamily="18" charset="0"/>
                      <a:ea typeface="Times New Roman" panose="02020603050405020304" pitchFamily="18" charset="0"/>
                    </a:rPr>
                    <a:t>Cho cấp số nhân </a:t>
                  </a:r>
                  <a14:m>
                    <m:oMath xmlns:m="http://schemas.openxmlformats.org/officeDocument/2006/math">
                      <m:d>
                        <m:dPr>
                          <m:ctrlPr>
                            <a:rPr lang="en-US" sz="6000" i="1">
                              <a:latin typeface="Cambria Math" panose="02040503050406030204" pitchFamily="18" charset="0"/>
                              <a:ea typeface="Times New Roman" panose="02020603050405020304" pitchFamily="18" charset="0"/>
                            </a:rPr>
                          </m:ctrlPr>
                        </m:dPr>
                        <m:e>
                          <m:sSub>
                            <m:sSubPr>
                              <m:ctrlPr>
                                <a:rPr lang="en-US" sz="6000" i="1">
                                  <a:latin typeface="Cambria Math" panose="02040503050406030204" pitchFamily="18" charset="0"/>
                                  <a:ea typeface="Times New Roman" panose="02020603050405020304" pitchFamily="18" charset="0"/>
                                </a:rPr>
                              </m:ctrlPr>
                            </m:sSubPr>
                            <m:e>
                              <m:r>
                                <a:rPr lang="en-US" sz="6000">
                                  <a:latin typeface="Cambria Math"/>
                                  <a:ea typeface="Times New Roman" panose="02020603050405020304" pitchFamily="18" charset="0"/>
                                </a:rPr>
                                <m:t>𝑢</m:t>
                              </m:r>
                            </m:e>
                            <m:sub>
                              <m:r>
                                <a:rPr lang="en-US" sz="6000">
                                  <a:latin typeface="Cambria Math"/>
                                  <a:ea typeface="Times New Roman" panose="02020603050405020304" pitchFamily="18" charset="0"/>
                                </a:rPr>
                                <m:t>𝑛</m:t>
                              </m:r>
                            </m:sub>
                          </m:sSub>
                        </m:e>
                      </m:d>
                    </m:oMath>
                  </a14:m>
                  <a:r>
                    <a:rPr lang="pt-BR" sz="6000" dirty="0">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en-US" sz="6000">
                              <a:latin typeface="Cambria Math"/>
                              <a:ea typeface="Times New Roman" panose="02020603050405020304" pitchFamily="18" charset="0"/>
                            </a:rPr>
                            <m:t>𝑢</m:t>
                          </m:r>
                        </m:e>
                        <m:sub>
                          <m:r>
                            <a:rPr lang="pt-BR" sz="6000">
                              <a:latin typeface="Cambria Math"/>
                              <a:ea typeface="Times New Roman" panose="02020603050405020304" pitchFamily="18" charset="0"/>
                            </a:rPr>
                            <m:t>1</m:t>
                          </m:r>
                        </m:sub>
                      </m:sSub>
                      <m:r>
                        <a:rPr lang="pt-BR" sz="6000">
                          <a:latin typeface="Cambria Math"/>
                          <a:ea typeface="Times New Roman" panose="02020603050405020304" pitchFamily="18" charset="0"/>
                        </a:rPr>
                        <m:t>=3</m:t>
                      </m:r>
                    </m:oMath>
                  </a14:m>
                  <a:r>
                    <a:rPr lang="pt-BR" sz="6000" dirty="0">
                      <a:latin typeface="Times New Roman" panose="02020603050405020304" pitchFamily="18" charset="0"/>
                      <a:ea typeface="Times New Roman" panose="02020603050405020304" pitchFamily="18" charset="0"/>
                    </a:rPr>
                    <a:t>, công bội </a:t>
                  </a:r>
                  <a14:m>
                    <m:oMath xmlns:m="http://schemas.openxmlformats.org/officeDocument/2006/math">
                      <m:r>
                        <a:rPr lang="en-US" sz="6000">
                          <a:latin typeface="Cambria Math"/>
                          <a:ea typeface="Times New Roman" panose="02020603050405020304" pitchFamily="18" charset="0"/>
                        </a:rPr>
                        <m:t>𝑞</m:t>
                      </m:r>
                      <m:r>
                        <a:rPr lang="pt-BR" sz="6000">
                          <a:latin typeface="Cambria Math"/>
                          <a:ea typeface="Times New Roman" panose="02020603050405020304" pitchFamily="18" charset="0"/>
                        </a:rPr>
                        <m:t>=2</m:t>
                      </m:r>
                    </m:oMath>
                  </a14:m>
                  <a:r>
                    <a:rPr lang="pt-BR" sz="6000" dirty="0">
                      <a:latin typeface="Times New Roman" panose="02020603050405020304" pitchFamily="18" charset="0"/>
                      <a:ea typeface="Times New Roman" panose="02020603050405020304" pitchFamily="18" charset="0"/>
                    </a:rPr>
                    <a:t>. </a:t>
                  </a:r>
                  <a:r>
                    <a:rPr lang="fr-FR" sz="6000" dirty="0">
                      <a:latin typeface="Times New Roman" panose="02020603050405020304" pitchFamily="18" charset="0"/>
                      <a:ea typeface="Times New Roman" panose="02020603050405020304" pitchFamily="18" charset="0"/>
                    </a:rPr>
                    <a:t>Ta </a:t>
                  </a:r>
                  <a:r>
                    <a:rPr lang="fr-FR" sz="6000" dirty="0" err="1">
                      <a:latin typeface="Times New Roman" panose="02020603050405020304" pitchFamily="18" charset="0"/>
                      <a:ea typeface="Times New Roman" panose="02020603050405020304" pitchFamily="18" charset="0"/>
                    </a:rPr>
                    <a:t>có</a:t>
                  </a:r>
                  <a:r>
                    <a:rPr lang="fr-FR" sz="60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en-US" sz="6000">
                              <a:latin typeface="Cambria Math"/>
                              <a:ea typeface="Times New Roman" panose="02020603050405020304" pitchFamily="18" charset="0"/>
                            </a:rPr>
                            <m:t>𝑢</m:t>
                          </m:r>
                        </m:e>
                        <m:sub>
                          <m:r>
                            <a:rPr lang="fr-FR" sz="6000">
                              <a:latin typeface="Cambria Math"/>
                              <a:ea typeface="Times New Roman" panose="02020603050405020304" pitchFamily="18" charset="0"/>
                            </a:rPr>
                            <m:t>5</m:t>
                          </m:r>
                        </m:sub>
                      </m:sSub>
                    </m:oMath>
                  </a14:m>
                  <a:r>
                    <a:rPr lang="fr-FR" sz="6000" dirty="0">
                      <a:latin typeface="Times New Roman" panose="02020603050405020304" pitchFamily="18" charset="0"/>
                      <a:ea typeface="Times New Roman" panose="02020603050405020304" pitchFamily="18" charset="0"/>
                    </a:rPr>
                    <a:t> </a:t>
                  </a:r>
                  <a:r>
                    <a:rPr lang="fr-FR" sz="6000" dirty="0" err="1">
                      <a:latin typeface="Times New Roman" panose="02020603050405020304" pitchFamily="18" charset="0"/>
                      <a:ea typeface="Times New Roman" panose="02020603050405020304" pitchFamily="18" charset="0"/>
                    </a:rPr>
                    <a:t>bằng</a:t>
                  </a:r>
                  <a:r>
                    <a:rPr lang="fr-FR" sz="6000" dirty="0">
                      <a:latin typeface="Times New Roman" panose="02020603050405020304" pitchFamily="18" charset="0"/>
                      <a:ea typeface="Times New Roman" panose="02020603050405020304" pitchFamily="18" charset="0"/>
                    </a:rPr>
                    <a:t>:</a:t>
                  </a:r>
                  <a:endParaRPr lang="en-US" sz="6000" dirty="0">
                    <a:latin typeface="Times New Roman" panose="02020603050405020304" pitchFamily="18" charset="0"/>
                    <a:ea typeface="Times New Roman" panose="02020603050405020304" pitchFamily="18" charset="0"/>
                  </a:endParaRPr>
                </a:p>
                <a:p>
                  <a:r>
                    <a:rPr lang="fr-FR" sz="6000" b="1" dirty="0"/>
                    <a:t>	</a:t>
                  </a:r>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839156" y="2012745"/>
                  <a:ext cx="15609244" cy="2477751"/>
                </a:xfrm>
                <a:prstGeom prst="rect">
                  <a:avLst/>
                </a:prstGeom>
                <a:blipFill rotWithShape="0">
                  <a:blip r:embed="rId3"/>
                  <a:stretch>
                    <a:fillRect l="-1761" t="-4752" r="-107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3002680"/>
            <a:ext cx="23679365" cy="1828810"/>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fr-FR" sz="6000">
                              <a:latin typeface="Cambria Math"/>
                              <a:ea typeface="Times New Roman" panose="02020603050405020304" pitchFamily="18" charset="0"/>
                            </a:rPr>
                            <m:t>24</m:t>
                          </m:r>
                          <m:r>
                            <m:rPr>
                              <m:nor/>
                            </m:rPr>
                            <a:rPr lang="vi-VN" sz="6000" dirty="0"/>
                            <m:t>.</m:t>
                          </m:r>
                        </m:oMath>
                      </m:oMathPara>
                    </a14:m>
                    <a:endParaRPr lang="en-US" sz="6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472101"/>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fr-FR" sz="6000">
                              <a:latin typeface="Cambria Math"/>
                              <a:ea typeface="Times New Roman" panose="02020603050405020304" pitchFamily="18" charset="0"/>
                            </a:rPr>
                            <m:t>11</m:t>
                          </m:r>
                          <m:r>
                            <m:rPr>
                              <m:nor/>
                            </m:rPr>
                            <a:rPr lang="vi-VN" sz="6000" dirty="0"/>
                            <m:t>.</m:t>
                          </m:r>
                        </m:oMath>
                      </m:oMathPara>
                    </a14:m>
                    <a:endParaRPr lang="en-US" sz="6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472101"/>
                  </a:xfrm>
                  <a:prstGeom prst="rect">
                    <a:avLst/>
                  </a:prstGeom>
                  <a:blipFill rotWithShape="0">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47210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fr-FR" sz="6000">
                              <a:latin typeface="Cambria Math"/>
                              <a:ea typeface="Times New Roman" panose="02020603050405020304" pitchFamily="18" charset="0"/>
                            </a:rPr>
                            <m:t>48</m:t>
                          </m:r>
                          <m:r>
                            <m:rPr>
                              <m:nor/>
                            </m:rPr>
                            <a:rPr lang="vi-VN" sz="6000" dirty="0"/>
                            <m:t>.</m:t>
                          </m:r>
                        </m:oMath>
                      </m:oMathPara>
                    </a14:m>
                    <a:endParaRPr lang="en-US" sz="6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472100"/>
                  </a:xfrm>
                  <a:prstGeom prst="rect">
                    <a:avLst/>
                  </a:prstGeom>
                  <a:blipFill rotWithShape="0">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fr-FR" sz="6000">
                              <a:latin typeface="Cambria Math"/>
                              <a:ea typeface="Times New Roman" panose="02020603050405020304" pitchFamily="18" charset="0"/>
                            </a:rPr>
                            <m:t>9</m:t>
                          </m:r>
                          <m:r>
                            <m:rPr>
                              <m:nor/>
                            </m:rPr>
                            <a:rPr lang="vi-VN" sz="6000" dirty="0"/>
                            <m:t>.</m:t>
                          </m:r>
                        </m:oMath>
                      </m:oMathPara>
                    </a14:m>
                    <a:endParaRPr lang="en-US" sz="6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472101"/>
                  </a:xfrm>
                  <a:prstGeom prst="rect">
                    <a:avLst/>
                  </a:prstGeom>
                  <a:blipFill rotWithShape="0">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65" name="Oval 64">
            <a:extLst>
              <a:ext uri="{FF2B5EF4-FFF2-40B4-BE49-F238E27FC236}">
                <a16:creationId xmlns:a16="http://schemas.microsoft.com/office/drawing/2014/main" xmlns="" id="{25D02854-E6E4-42B7-B0E2-CD9E2C9EECB7}"/>
              </a:ext>
            </a:extLst>
          </p:cNvPr>
          <p:cNvSpPr/>
          <p:nvPr/>
        </p:nvSpPr>
        <p:spPr>
          <a:xfrm>
            <a:off x="12168774" y="3548650"/>
            <a:ext cx="1092375" cy="107625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0" name="TextBox 49"/>
              <p:cNvSpPr txBox="1"/>
              <p:nvPr/>
            </p:nvSpPr>
            <p:spPr>
              <a:xfrm>
                <a:off x="5355607" y="6591614"/>
                <a:ext cx="10571780" cy="1015663"/>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60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60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14:m>
                  <m:oMath xmlns:m="http://schemas.openxmlformats.org/officeDocument/2006/math">
                    <m:sSub>
                      <m:sSubPr>
                        <m:ctrlPr>
                          <a:rPr lang="en-US" sz="6000" i="1">
                            <a:latin typeface="Cambria Math" panose="02040503050406030204" pitchFamily="18" charset="0"/>
                          </a:rPr>
                        </m:ctrlPr>
                      </m:sSubPr>
                      <m:e>
                        <m:r>
                          <a:rPr lang="en-US" sz="6000" b="0" i="1" smtClean="0">
                            <a:latin typeface="Cambria Math" panose="02040503050406030204" pitchFamily="18" charset="0"/>
                          </a:rPr>
                          <m:t>  </m:t>
                        </m:r>
                        <m:r>
                          <a:rPr lang="en-US" sz="6000" i="1">
                            <a:latin typeface="Cambria Math"/>
                          </a:rPr>
                          <m:t>𝑢</m:t>
                        </m:r>
                      </m:e>
                      <m:sub>
                        <m:r>
                          <a:rPr lang="en-US" sz="6000" i="1">
                            <a:latin typeface="Cambria Math"/>
                          </a:rPr>
                          <m:t>𝑛</m:t>
                        </m:r>
                      </m:sub>
                    </m:sSub>
                    <m:r>
                      <a:rPr lang="en-US" sz="6000" i="1">
                        <a:latin typeface="Cambria Math"/>
                      </a:rPr>
                      <m:t>=</m:t>
                    </m:r>
                    <m:sSub>
                      <m:sSubPr>
                        <m:ctrlPr>
                          <a:rPr lang="en-US" sz="6000" i="1">
                            <a:latin typeface="Cambria Math" panose="02040503050406030204" pitchFamily="18" charset="0"/>
                          </a:rPr>
                        </m:ctrlPr>
                      </m:sSubPr>
                      <m:e>
                        <m:r>
                          <a:rPr lang="en-US" sz="6000" i="1">
                            <a:latin typeface="Cambria Math"/>
                          </a:rPr>
                          <m:t>𝑢</m:t>
                        </m:r>
                      </m:e>
                      <m:sub>
                        <m:r>
                          <a:rPr lang="en-US" sz="6000" b="0" i="1" smtClean="0">
                            <a:latin typeface="Cambria Math" panose="02040503050406030204" pitchFamily="18" charset="0"/>
                          </a:rPr>
                          <m:t>1</m:t>
                        </m:r>
                      </m:sub>
                    </m:sSub>
                    <m:r>
                      <a:rPr lang="en-US" sz="6000" i="1">
                        <a:latin typeface="Cambria Math"/>
                      </a:rPr>
                      <m:t>.</m:t>
                    </m:r>
                    <m:sSup>
                      <m:sSupPr>
                        <m:ctrlPr>
                          <a:rPr lang="en-US" sz="6000" i="1">
                            <a:latin typeface="Cambria Math" panose="02040503050406030204" pitchFamily="18" charset="0"/>
                            <a:ea typeface="Times New Roman" panose="02020603050405020304" pitchFamily="18" charset="0"/>
                          </a:rPr>
                        </m:ctrlPr>
                      </m:sSupPr>
                      <m:e>
                        <m:r>
                          <m:rPr>
                            <m:sty m:val="p"/>
                          </m:rPr>
                          <a:rPr lang="en-US" sz="6000">
                            <a:latin typeface="Cambria Math"/>
                            <a:ea typeface="Times New Roman" panose="02020603050405020304" pitchFamily="18" charset="0"/>
                          </a:rPr>
                          <m:t>q</m:t>
                        </m:r>
                      </m:e>
                      <m:sup>
                        <m:r>
                          <a:rPr lang="vi-VN" sz="6000">
                            <a:latin typeface="Cambria Math"/>
                            <a:ea typeface="Times New Roman" panose="02020603050405020304" pitchFamily="18" charset="0"/>
                          </a:rPr>
                          <m:t>𝑛</m:t>
                        </m:r>
                        <m:r>
                          <a:rPr lang="en-US" sz="6000">
                            <a:latin typeface="Cambria Math"/>
                            <a:ea typeface="Times New Roman" panose="02020603050405020304" pitchFamily="18" charset="0"/>
                          </a:rPr>
                          <m:t>−</m:t>
                        </m:r>
                        <m:r>
                          <a:rPr lang="vi-VN" sz="6000">
                            <a:latin typeface="Cambria Math"/>
                            <a:ea typeface="Times New Roman" panose="02020603050405020304" pitchFamily="18" charset="0"/>
                          </a:rPr>
                          <m:t>1</m:t>
                        </m:r>
                      </m:sup>
                    </m:sSup>
                    <m:r>
                      <a:rPr lang="en-US" sz="6000" i="1">
                        <a:latin typeface="Cambria Math"/>
                      </a:rPr>
                      <m:t>, </m:t>
                    </m:r>
                    <m:r>
                      <a:rPr lang="en-US" sz="6000" i="1">
                        <a:latin typeface="Cambria Math"/>
                      </a:rPr>
                      <m:t>𝑛</m:t>
                    </m:r>
                    <m:r>
                      <a:rPr lang="en-US" sz="6000" i="1">
                        <a:latin typeface="Cambria Math"/>
                      </a:rPr>
                      <m:t>∈</m:t>
                    </m:r>
                    <m:sSup>
                      <m:sSupPr>
                        <m:ctrlPr>
                          <a:rPr lang="en-US" sz="6000" i="1">
                            <a:latin typeface="Cambria Math" panose="02040503050406030204" pitchFamily="18" charset="0"/>
                          </a:rPr>
                        </m:ctrlPr>
                      </m:sSupPr>
                      <m:e>
                        <m:r>
                          <a:rPr lang="en-US" sz="6000" i="1">
                            <a:latin typeface="Cambria Math"/>
                          </a:rPr>
                          <m:t>ℕ</m:t>
                        </m:r>
                      </m:e>
                      <m:sup>
                        <m:r>
                          <a:rPr lang="en-US" sz="6000" i="1">
                            <a:latin typeface="Cambria Math"/>
                          </a:rPr>
                          <m:t>∗</m:t>
                        </m:r>
                      </m:sup>
                    </m:sSup>
                  </m:oMath>
                </a14:m>
                <a:endParaRPr lang="en-US" sz="6000" dirty="0">
                  <a:latin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5355607" y="6591614"/>
                <a:ext cx="10571780" cy="1015663"/>
              </a:xfrm>
              <a:prstGeom prst="rect">
                <a:avLst/>
              </a:prstGeom>
              <a:blipFill rotWithShape="0">
                <a:blip r:embed="rId8"/>
                <a:stretch>
                  <a:fillRect l="-1961" t="-19162" b="-45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6603214" y="7735132"/>
                <a:ext cx="9753600" cy="1015663"/>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6000" i="1" smtClean="0">
                              <a:latin typeface="Cambria Math" panose="02040503050406030204" pitchFamily="18" charset="0"/>
                            </a:rPr>
                          </m:ctrlPr>
                        </m:sSubPr>
                        <m:e>
                          <m:r>
                            <a:rPr lang="en-US" sz="6000" i="1">
                              <a:latin typeface="Cambria Math"/>
                            </a:rPr>
                            <m:t>𝑢</m:t>
                          </m:r>
                        </m:e>
                        <m:sub>
                          <m:r>
                            <a:rPr lang="en-US" sz="6000" b="0" i="1" smtClean="0">
                              <a:latin typeface="Cambria Math" panose="02040503050406030204" pitchFamily="18" charset="0"/>
                            </a:rPr>
                            <m:t>5</m:t>
                          </m:r>
                        </m:sub>
                      </m:sSub>
                      <m:r>
                        <a:rPr lang="en-US" sz="6000" i="1">
                          <a:latin typeface="Cambria Math"/>
                        </a:rPr>
                        <m:t>=</m:t>
                      </m:r>
                      <m:sSub>
                        <m:sSubPr>
                          <m:ctrlPr>
                            <a:rPr lang="en-US" sz="6000" i="1">
                              <a:latin typeface="Cambria Math" panose="02040503050406030204" pitchFamily="18" charset="0"/>
                            </a:rPr>
                          </m:ctrlPr>
                        </m:sSubPr>
                        <m:e>
                          <m:r>
                            <a:rPr lang="en-US" sz="6000" i="1">
                              <a:latin typeface="Cambria Math"/>
                            </a:rPr>
                            <m:t>𝑢</m:t>
                          </m:r>
                        </m:e>
                        <m:sub>
                          <m:r>
                            <a:rPr lang="en-US" sz="6000" i="1">
                              <a:latin typeface="Cambria Math"/>
                            </a:rPr>
                            <m:t>1</m:t>
                          </m:r>
                        </m:sub>
                      </m:sSub>
                      <m:r>
                        <a:rPr lang="en-US" sz="6000" i="1">
                          <a:latin typeface="Cambria Math"/>
                        </a:rPr>
                        <m:t>.</m:t>
                      </m:r>
                      <m:sSup>
                        <m:sSupPr>
                          <m:ctrlPr>
                            <a:rPr lang="en-US" sz="6000" i="1">
                              <a:latin typeface="Cambria Math" panose="02040503050406030204" pitchFamily="18" charset="0"/>
                              <a:ea typeface="Times New Roman" panose="02020603050405020304" pitchFamily="18" charset="0"/>
                            </a:rPr>
                          </m:ctrlPr>
                        </m:sSupPr>
                        <m:e>
                          <m:r>
                            <m:rPr>
                              <m:sty m:val="p"/>
                            </m:rPr>
                            <a:rPr lang="en-US" sz="6000">
                              <a:latin typeface="Cambria Math"/>
                              <a:ea typeface="Times New Roman" panose="02020603050405020304" pitchFamily="18" charset="0"/>
                            </a:rPr>
                            <m:t>q</m:t>
                          </m:r>
                        </m:e>
                        <m:sup>
                          <m:r>
                            <a:rPr lang="en-US" sz="6000" b="0" i="1" smtClean="0">
                              <a:latin typeface="Cambria Math" panose="02040503050406030204" pitchFamily="18" charset="0"/>
                              <a:ea typeface="Times New Roman" panose="02020603050405020304" pitchFamily="18" charset="0"/>
                            </a:rPr>
                            <m:t>4</m:t>
                          </m:r>
                        </m:sup>
                      </m:sSup>
                      <m:r>
                        <a:rPr lang="en-US" sz="6000" b="0" i="1" smtClean="0">
                          <a:latin typeface="Cambria Math" panose="02040503050406030204" pitchFamily="18" charset="0"/>
                          <a:ea typeface="Times New Roman" panose="02020603050405020304" pitchFamily="18" charset="0"/>
                        </a:rPr>
                        <m:t>=3.</m:t>
                      </m:r>
                      <m:sSup>
                        <m:sSupPr>
                          <m:ctrlPr>
                            <a:rPr lang="en-US" sz="6000" i="1">
                              <a:latin typeface="Cambria Math" panose="02040503050406030204" pitchFamily="18" charset="0"/>
                              <a:ea typeface="Times New Roman" panose="02020603050405020304" pitchFamily="18" charset="0"/>
                            </a:rPr>
                          </m:ctrlPr>
                        </m:sSupPr>
                        <m:e>
                          <m:r>
                            <a:rPr lang="en-US" sz="6000" b="0" i="0" smtClean="0">
                              <a:latin typeface="Cambria Math" panose="02040503050406030204" pitchFamily="18" charset="0"/>
                              <a:ea typeface="Times New Roman" panose="02020603050405020304" pitchFamily="18" charset="0"/>
                            </a:rPr>
                            <m:t>2</m:t>
                          </m:r>
                        </m:e>
                        <m:sup>
                          <m:r>
                            <a:rPr lang="en-US" sz="6000" i="1">
                              <a:latin typeface="Cambria Math" panose="02040503050406030204" pitchFamily="18" charset="0"/>
                              <a:ea typeface="Times New Roman" panose="02020603050405020304" pitchFamily="18" charset="0"/>
                            </a:rPr>
                            <m:t>4</m:t>
                          </m:r>
                        </m:sup>
                      </m:sSup>
                      <m:r>
                        <a:rPr lang="en-US" sz="6000" b="0" i="1" smtClean="0">
                          <a:latin typeface="Cambria Math" panose="02040503050406030204" pitchFamily="18" charset="0"/>
                          <a:ea typeface="Times New Roman" panose="02020603050405020304" pitchFamily="18" charset="0"/>
                        </a:rPr>
                        <m:t>=48</m:t>
                      </m:r>
                    </m:oMath>
                  </m:oMathPara>
                </a14:m>
                <a:endParaRPr lang="en-US" sz="6000" dirty="0">
                  <a:latin typeface="Times New Roman" panose="02020603050405020304" pitchFamily="18" charset="0"/>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6603214" y="7735132"/>
                <a:ext cx="9753600" cy="1015663"/>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9988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down)">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50" grpId="0"/>
      <p:bldP spid="6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9" name="Group 88"/>
          <p:cNvGrpSpPr/>
          <p:nvPr/>
        </p:nvGrpSpPr>
        <p:grpSpPr>
          <a:xfrm>
            <a:off x="294152" y="6050046"/>
            <a:ext cx="23788189" cy="7663230"/>
            <a:chOff x="184495" y="3636270"/>
            <a:chExt cx="11834900" cy="4481563"/>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6" name="Group 5"/>
            <p:cNvGrpSpPr/>
            <p:nvPr/>
          </p:nvGrpSpPr>
          <p:grpSpPr>
            <a:xfrm>
              <a:off x="203200" y="3636270"/>
              <a:ext cx="2342698" cy="520984"/>
              <a:chOff x="1275608" y="6239450"/>
              <a:chExt cx="4592537" cy="946604"/>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294153" y="90050"/>
            <a:ext cx="24201901" cy="2688295"/>
            <a:chOff x="534987" y="1869705"/>
            <a:chExt cx="2371915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4" y="1653394"/>
                  <a:ext cx="250924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11</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703332" y="1933278"/>
                  <a:ext cx="19550813" cy="20224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fr-FR" sz="6000" dirty="0">
                      <a:latin typeface="Times New Roman" panose="02020603050405020304" pitchFamily="18" charset="0"/>
                      <a:ea typeface="Times New Roman" panose="02020603050405020304" pitchFamily="18" charset="0"/>
                    </a:rPr>
                    <a:t>Cho </a:t>
                  </a:r>
                  <a:r>
                    <a:rPr lang="fr-FR" sz="6000" dirty="0" err="1">
                      <a:latin typeface="Times New Roman" panose="02020603050405020304" pitchFamily="18" charset="0"/>
                      <a:ea typeface="Times New Roman" panose="02020603050405020304" pitchFamily="18" charset="0"/>
                    </a:rPr>
                    <a:t>cấp</a:t>
                  </a:r>
                  <a:r>
                    <a:rPr lang="fr-FR" sz="6000" dirty="0">
                      <a:latin typeface="Times New Roman" panose="02020603050405020304" pitchFamily="18" charset="0"/>
                      <a:ea typeface="Times New Roman" panose="02020603050405020304" pitchFamily="18" charset="0"/>
                    </a:rPr>
                    <a:t> </a:t>
                  </a:r>
                  <a:r>
                    <a:rPr lang="fr-FR" sz="6000" dirty="0" err="1">
                      <a:latin typeface="Times New Roman" panose="02020603050405020304" pitchFamily="18" charset="0"/>
                      <a:ea typeface="Times New Roman" panose="02020603050405020304" pitchFamily="18" charset="0"/>
                    </a:rPr>
                    <a:t>số</a:t>
                  </a:r>
                  <a:r>
                    <a:rPr lang="fr-FR" sz="6000" dirty="0">
                      <a:latin typeface="Times New Roman" panose="02020603050405020304" pitchFamily="18" charset="0"/>
                      <a:ea typeface="Times New Roman" panose="02020603050405020304" pitchFamily="18" charset="0"/>
                    </a:rPr>
                    <a:t> </a:t>
                  </a:r>
                  <a:r>
                    <a:rPr lang="fr-FR" sz="6000" dirty="0" err="1">
                      <a:latin typeface="Times New Roman" panose="02020603050405020304" pitchFamily="18" charset="0"/>
                      <a:ea typeface="Times New Roman" panose="02020603050405020304" pitchFamily="18" charset="0"/>
                    </a:rPr>
                    <a:t>nhân</a:t>
                  </a:r>
                  <a:r>
                    <a:rPr lang="fr-FR" sz="60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6000" i="1">
                              <a:latin typeface="Cambria Math" panose="02040503050406030204" pitchFamily="18" charset="0"/>
                              <a:ea typeface="Times New Roman" panose="02020603050405020304" pitchFamily="18" charset="0"/>
                            </a:rPr>
                          </m:ctrlPr>
                        </m:dPr>
                        <m:e>
                          <m:sSub>
                            <m:sSubPr>
                              <m:ctrlPr>
                                <a:rPr lang="en-US" sz="6000" i="1">
                                  <a:latin typeface="Cambria Math" panose="02040503050406030204" pitchFamily="18" charset="0"/>
                                  <a:ea typeface="Times New Roman" panose="02020603050405020304" pitchFamily="18" charset="0"/>
                                </a:rPr>
                              </m:ctrlPr>
                            </m:sSubPr>
                            <m:e>
                              <m:r>
                                <a:rPr lang="en-US" sz="6000">
                                  <a:latin typeface="Cambria Math"/>
                                  <a:ea typeface="Times New Roman" panose="02020603050405020304" pitchFamily="18" charset="0"/>
                                </a:rPr>
                                <m:t>𝑢</m:t>
                              </m:r>
                            </m:e>
                            <m:sub>
                              <m:r>
                                <a:rPr lang="en-US" sz="6000">
                                  <a:latin typeface="Cambria Math"/>
                                  <a:ea typeface="Times New Roman" panose="02020603050405020304" pitchFamily="18" charset="0"/>
                                </a:rPr>
                                <m:t>𝑛</m:t>
                              </m:r>
                            </m:sub>
                          </m:sSub>
                        </m:e>
                      </m:d>
                    </m:oMath>
                  </a14:m>
                  <a:r>
                    <a:rPr lang="fr-FR" sz="6000" dirty="0">
                      <a:latin typeface="Times New Roman" panose="02020603050405020304" pitchFamily="18" charset="0"/>
                      <a:ea typeface="Times New Roman" panose="02020603050405020304" pitchFamily="18" charset="0"/>
                    </a:rPr>
                    <a:t> </a:t>
                  </a:r>
                  <a:r>
                    <a:rPr lang="fr-FR" sz="6000" dirty="0" err="1">
                      <a:latin typeface="Times New Roman" panose="02020603050405020304" pitchFamily="18" charset="0"/>
                      <a:ea typeface="Times New Roman" panose="02020603050405020304" pitchFamily="18" charset="0"/>
                    </a:rPr>
                    <a:t>có</a:t>
                  </a:r>
                  <a:r>
                    <a:rPr lang="fr-FR" sz="6000" dirty="0">
                      <a:latin typeface="Times New Roman" panose="02020603050405020304" pitchFamily="18" charset="0"/>
                      <a:ea typeface="Times New Roman" panose="02020603050405020304" pitchFamily="18" charset="0"/>
                    </a:rPr>
                    <a:t> </a:t>
                  </a:r>
                  <a:r>
                    <a:rPr lang="fr-FR" sz="6000" dirty="0" err="1">
                      <a:latin typeface="Times New Roman" panose="02020603050405020304" pitchFamily="18" charset="0"/>
                      <a:ea typeface="Times New Roman" panose="02020603050405020304" pitchFamily="18" charset="0"/>
                    </a:rPr>
                    <a:t>công</a:t>
                  </a:r>
                  <a:r>
                    <a:rPr lang="fr-FR" sz="6000" dirty="0">
                      <a:latin typeface="Times New Roman" panose="02020603050405020304" pitchFamily="18" charset="0"/>
                      <a:ea typeface="Times New Roman" panose="02020603050405020304" pitchFamily="18" charset="0"/>
                    </a:rPr>
                    <a:t> </a:t>
                  </a:r>
                  <a:r>
                    <a:rPr lang="fr-FR" sz="6000" dirty="0" err="1">
                      <a:latin typeface="Times New Roman" panose="02020603050405020304" pitchFamily="18" charset="0"/>
                      <a:ea typeface="Times New Roman" panose="02020603050405020304" pitchFamily="18" charset="0"/>
                    </a:rPr>
                    <a:t>bội</a:t>
                  </a:r>
                  <a:r>
                    <a:rPr lang="fr-FR" sz="6000" dirty="0">
                      <a:latin typeface="Times New Roman" panose="02020603050405020304" pitchFamily="18" charset="0"/>
                      <a:ea typeface="Times New Roman" panose="02020603050405020304" pitchFamily="18" charset="0"/>
                    </a:rPr>
                    <a:t> </a:t>
                  </a:r>
                  <a:r>
                    <a:rPr lang="fr-FR" sz="6000" dirty="0" err="1">
                      <a:latin typeface="Times New Roman" panose="02020603050405020304" pitchFamily="18" charset="0"/>
                      <a:ea typeface="Times New Roman" panose="02020603050405020304" pitchFamily="18" charset="0"/>
                    </a:rPr>
                    <a:t>dương</a:t>
                  </a:r>
                  <a:r>
                    <a:rPr lang="fr-FR" sz="6000" dirty="0">
                      <a:latin typeface="Times New Roman" panose="02020603050405020304" pitchFamily="18" charset="0"/>
                      <a:ea typeface="Times New Roman" panose="02020603050405020304" pitchFamily="18" charset="0"/>
                    </a:rPr>
                    <a:t> </a:t>
                  </a:r>
                  <a:r>
                    <a:rPr lang="fr-FR" sz="6000" dirty="0" err="1">
                      <a:latin typeface="Times New Roman" panose="02020603050405020304" pitchFamily="18" charset="0"/>
                      <a:ea typeface="Times New Roman" panose="02020603050405020304" pitchFamily="18" charset="0"/>
                    </a:rPr>
                    <a:t>và</a:t>
                  </a:r>
                  <a14:m>
                    <m:oMath xmlns:m="http://schemas.openxmlformats.org/officeDocument/2006/math">
                      <m:r>
                        <a:rPr lang="fr-FR" sz="6000">
                          <a:latin typeface="Cambria Math"/>
                          <a:ea typeface="Times New Roman" panose="02020603050405020304" pitchFamily="18" charset="0"/>
                        </a:rPr>
                        <m:t> </m:t>
                      </m:r>
                      <m:sSub>
                        <m:sSubPr>
                          <m:ctrlPr>
                            <a:rPr lang="en-US" sz="6000" i="1">
                              <a:latin typeface="Cambria Math" panose="02040503050406030204" pitchFamily="18" charset="0"/>
                              <a:ea typeface="Times New Roman" panose="02020603050405020304" pitchFamily="18" charset="0"/>
                            </a:rPr>
                          </m:ctrlPr>
                        </m:sSubPr>
                        <m:e>
                          <m:r>
                            <a:rPr lang="en-US" sz="6000">
                              <a:latin typeface="Cambria Math"/>
                              <a:ea typeface="Times New Roman" panose="02020603050405020304" pitchFamily="18" charset="0"/>
                            </a:rPr>
                            <m:t>𝑢</m:t>
                          </m:r>
                        </m:e>
                        <m:sub>
                          <m:r>
                            <a:rPr lang="fr-FR" sz="6000">
                              <a:latin typeface="Cambria Math"/>
                              <a:ea typeface="Times New Roman" panose="02020603050405020304" pitchFamily="18" charset="0"/>
                            </a:rPr>
                            <m:t>2</m:t>
                          </m:r>
                        </m:sub>
                      </m:sSub>
                      <m:r>
                        <a:rPr lang="fr-FR" sz="6000">
                          <a:latin typeface="Cambria Math"/>
                          <a:ea typeface="Times New Roman" panose="02020603050405020304" pitchFamily="18" charset="0"/>
                        </a:rPr>
                        <m:t>=</m:t>
                      </m:r>
                      <m:f>
                        <m:fPr>
                          <m:ctrlPr>
                            <a:rPr lang="en-US" sz="6000" i="1">
                              <a:latin typeface="Cambria Math" panose="02040503050406030204" pitchFamily="18" charset="0"/>
                              <a:ea typeface="Times New Roman" panose="02020603050405020304" pitchFamily="18" charset="0"/>
                            </a:rPr>
                          </m:ctrlPr>
                        </m:fPr>
                        <m:num>
                          <m:r>
                            <a:rPr lang="fr-FR" sz="6000">
                              <a:latin typeface="Cambria Math"/>
                              <a:ea typeface="Times New Roman" panose="02020603050405020304" pitchFamily="18" charset="0"/>
                            </a:rPr>
                            <m:t>1</m:t>
                          </m:r>
                        </m:num>
                        <m:den>
                          <m:r>
                            <a:rPr lang="fr-FR" sz="6000">
                              <a:latin typeface="Cambria Math"/>
                              <a:ea typeface="Times New Roman" panose="02020603050405020304" pitchFamily="18" charset="0"/>
                            </a:rPr>
                            <m:t>4</m:t>
                          </m:r>
                        </m:den>
                      </m:f>
                    </m:oMath>
                  </a14:m>
                  <a:r>
                    <a:rPr lang="fr-FR" sz="60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en-US" sz="6000">
                              <a:latin typeface="Cambria Math"/>
                              <a:ea typeface="Times New Roman" panose="02020603050405020304" pitchFamily="18" charset="0"/>
                            </a:rPr>
                            <m:t>𝑢</m:t>
                          </m:r>
                        </m:e>
                        <m:sub>
                          <m:r>
                            <a:rPr lang="fr-FR" sz="6000">
                              <a:latin typeface="Cambria Math"/>
                              <a:ea typeface="Times New Roman" panose="02020603050405020304" pitchFamily="18" charset="0"/>
                            </a:rPr>
                            <m:t>4</m:t>
                          </m:r>
                        </m:sub>
                      </m:sSub>
                      <m:r>
                        <a:rPr lang="fr-FR" sz="6000">
                          <a:latin typeface="Cambria Math"/>
                          <a:ea typeface="Times New Roman" panose="02020603050405020304" pitchFamily="18" charset="0"/>
                        </a:rPr>
                        <m:t>=4</m:t>
                      </m:r>
                    </m:oMath>
                  </a14:m>
                  <a:r>
                    <a:rPr lang="fr-FR" sz="6000" dirty="0">
                      <a:latin typeface="Times New Roman" panose="02020603050405020304" pitchFamily="18" charset="0"/>
                      <a:ea typeface="Times New Roman" panose="02020603050405020304" pitchFamily="18" charset="0"/>
                    </a:rPr>
                    <a:t>. </a:t>
                  </a:r>
                  <a:r>
                    <a:rPr lang="fr-FR" sz="6000" dirty="0" err="1">
                      <a:latin typeface="Times New Roman" panose="02020603050405020304" pitchFamily="18" charset="0"/>
                      <a:ea typeface="Times New Roman" panose="02020603050405020304" pitchFamily="18" charset="0"/>
                    </a:rPr>
                    <a:t>Giá</a:t>
                  </a:r>
                  <a:r>
                    <a:rPr lang="fr-FR" sz="6000" dirty="0">
                      <a:latin typeface="Times New Roman" panose="02020603050405020304" pitchFamily="18" charset="0"/>
                      <a:ea typeface="Times New Roman" panose="02020603050405020304" pitchFamily="18" charset="0"/>
                    </a:rPr>
                    <a:t> </a:t>
                  </a:r>
                  <a:r>
                    <a:rPr lang="fr-FR" sz="6000" dirty="0" err="1">
                      <a:latin typeface="Times New Roman" panose="02020603050405020304" pitchFamily="18" charset="0"/>
                      <a:ea typeface="Times New Roman" panose="02020603050405020304" pitchFamily="18" charset="0"/>
                    </a:rPr>
                    <a:t>trị</a:t>
                  </a:r>
                  <a:r>
                    <a:rPr lang="fr-FR" sz="6000" dirty="0">
                      <a:latin typeface="Times New Roman" panose="02020603050405020304" pitchFamily="18" charset="0"/>
                      <a:ea typeface="Times New Roman" panose="02020603050405020304" pitchFamily="18" charset="0"/>
                    </a:rPr>
                    <a:t> </a:t>
                  </a:r>
                  <a:r>
                    <a:rPr lang="fr-FR" sz="6000" dirty="0" err="1">
                      <a:latin typeface="Times New Roman" panose="02020603050405020304" pitchFamily="18" charset="0"/>
                      <a:ea typeface="Times New Roman" panose="02020603050405020304" pitchFamily="18" charset="0"/>
                    </a:rPr>
                    <a:t>của</a:t>
                  </a:r>
                  <a:r>
                    <a:rPr lang="fr-FR" sz="60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en-US" sz="6000">
                              <a:latin typeface="Cambria Math"/>
                              <a:ea typeface="Times New Roman" panose="02020603050405020304" pitchFamily="18" charset="0"/>
                            </a:rPr>
                            <m:t>𝑢</m:t>
                          </m:r>
                        </m:e>
                        <m:sub>
                          <m:r>
                            <a:rPr lang="fr-FR" sz="6000">
                              <a:latin typeface="Cambria Math"/>
                              <a:ea typeface="Times New Roman" panose="02020603050405020304" pitchFamily="18" charset="0"/>
                            </a:rPr>
                            <m:t>1</m:t>
                          </m:r>
                        </m:sub>
                      </m:sSub>
                    </m:oMath>
                  </a14:m>
                  <a:r>
                    <a:rPr lang="fr-FR" sz="6000" dirty="0">
                      <a:latin typeface="Times New Roman" panose="02020603050405020304" pitchFamily="18" charset="0"/>
                      <a:ea typeface="Times New Roman" panose="02020603050405020304" pitchFamily="18" charset="0"/>
                    </a:rPr>
                    <a:t> là</a:t>
                  </a:r>
                  <a:r>
                    <a:rPr lang="fr-FR" sz="6000" dirty="0" smtClean="0">
                      <a:latin typeface="Times New Roman" panose="02020603050405020304" pitchFamily="18" charset="0"/>
                      <a:ea typeface="Times New Roman" panose="02020603050405020304" pitchFamily="18" charset="0"/>
                    </a:rPr>
                    <a:t>:</a:t>
                  </a:r>
                  <a:endParaRPr lang="en-US" sz="6000" dirty="0">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703332" y="1933278"/>
                  <a:ext cx="19550813" cy="2022478"/>
                </a:xfrm>
                <a:prstGeom prst="rect">
                  <a:avLst/>
                </a:prstGeom>
                <a:blipFill rotWithShape="0">
                  <a:blip r:embed="rId3"/>
                  <a:stretch>
                    <a:fillRect l="-1406" b="-136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3002680"/>
            <a:ext cx="23679365" cy="2452020"/>
            <a:chOff x="247181" y="1501340"/>
            <a:chExt cx="11838141" cy="923937"/>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63998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
                        </m:oMathParaPr>
                        <m:oMath xmlns:m="http://schemas.openxmlformats.org/officeDocument/2006/math">
                          <m:sSub>
                            <m:sSubPr>
                              <m:ctrlPr>
                                <a:rPr lang="en-US" sz="6000" i="1">
                                  <a:latin typeface="Cambria Math" panose="02040503050406030204" pitchFamily="18" charset="0"/>
                                </a:rPr>
                              </m:ctrlPr>
                            </m:sSubPr>
                            <m:e>
                              <m:r>
                                <a:rPr lang="en-US" sz="6000">
                                  <a:latin typeface="Cambria Math"/>
                                </a:rPr>
                                <m:t>𝑢</m:t>
                              </m:r>
                            </m:e>
                            <m:sub>
                              <m:r>
                                <a:rPr lang="fr-FR" sz="6000">
                                  <a:latin typeface="Cambria Math"/>
                                </a:rPr>
                                <m:t>1</m:t>
                              </m:r>
                            </m:sub>
                          </m:sSub>
                          <m:r>
                            <a:rPr lang="fr-FR" sz="6000">
                              <a:latin typeface="Cambria Math"/>
                            </a:rPr>
                            <m:t>=</m:t>
                          </m:r>
                          <m:f>
                            <m:fPr>
                              <m:ctrlPr>
                                <a:rPr lang="en-US" sz="6000" i="1">
                                  <a:latin typeface="Cambria Math" panose="02040503050406030204" pitchFamily="18" charset="0"/>
                                </a:rPr>
                              </m:ctrlPr>
                            </m:fPr>
                            <m:num>
                              <m:r>
                                <a:rPr lang="fr-FR" sz="6000">
                                  <a:latin typeface="Cambria Math"/>
                                </a:rPr>
                                <m:t>1</m:t>
                              </m:r>
                            </m:num>
                            <m:den>
                              <m:r>
                                <a:rPr lang="fr-FR" sz="6000">
                                  <a:latin typeface="Cambria Math"/>
                                </a:rPr>
                                <m:t>6</m:t>
                              </m:r>
                            </m:den>
                          </m:f>
                          <m:r>
                            <m:rPr>
                              <m:nor/>
                            </m:rPr>
                            <a:rPr lang="vi-VN" sz="8000" dirty="0"/>
                            <m:t>.</m:t>
                          </m:r>
                        </m:oMath>
                      </m:oMathPara>
                    </a14:m>
                    <a:endParaRPr lang="en-US" sz="6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639980"/>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63997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
                        </m:oMathParaPr>
                        <m:oMath xmlns:m="http://schemas.openxmlformats.org/officeDocument/2006/math">
                          <m:sSub>
                            <m:sSubPr>
                              <m:ctrlPr>
                                <a:rPr lang="en-US" sz="6000" i="1">
                                  <a:latin typeface="Cambria Math" panose="02040503050406030204" pitchFamily="18" charset="0"/>
                                </a:rPr>
                              </m:ctrlPr>
                            </m:sSubPr>
                            <m:e>
                              <m:r>
                                <a:rPr lang="en-US" sz="6000">
                                  <a:latin typeface="Cambria Math"/>
                                </a:rPr>
                                <m:t>𝑢</m:t>
                              </m:r>
                            </m:e>
                            <m:sub>
                              <m:r>
                                <a:rPr lang="fr-FR" sz="6000">
                                  <a:latin typeface="Cambria Math"/>
                                </a:rPr>
                                <m:t>1</m:t>
                              </m:r>
                            </m:sub>
                          </m:sSub>
                          <m:r>
                            <a:rPr lang="fr-FR" sz="6000">
                              <a:latin typeface="Cambria Math"/>
                            </a:rPr>
                            <m:t>=</m:t>
                          </m:r>
                          <m:f>
                            <m:fPr>
                              <m:ctrlPr>
                                <a:rPr lang="en-US" sz="6000" i="1">
                                  <a:latin typeface="Cambria Math" panose="02040503050406030204" pitchFamily="18" charset="0"/>
                                </a:rPr>
                              </m:ctrlPr>
                            </m:fPr>
                            <m:num>
                              <m:r>
                                <a:rPr lang="fr-FR" sz="6000">
                                  <a:latin typeface="Cambria Math"/>
                                </a:rPr>
                                <m:t>1</m:t>
                              </m:r>
                            </m:num>
                            <m:den>
                              <m:r>
                                <a:rPr lang="fr-FR" sz="6000">
                                  <a:latin typeface="Cambria Math"/>
                                </a:rPr>
                                <m:t>16</m:t>
                              </m:r>
                            </m:den>
                          </m:f>
                          <m:r>
                            <m:rPr>
                              <m:nor/>
                            </m:rPr>
                            <a:rPr lang="vi-VN" sz="8000" dirty="0"/>
                            <m:t>.</m:t>
                          </m:r>
                        </m:oMath>
                      </m:oMathPara>
                    </a14:m>
                    <a:endParaRPr lang="en-US" sz="6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639979"/>
                  </a:xfrm>
                  <a:prstGeom prst="rect">
                    <a:avLst/>
                  </a:prstGeom>
                  <a:blipFill rotWithShape="0">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63786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
                        </m:oMathParaPr>
                        <m:oMath xmlns:m="http://schemas.openxmlformats.org/officeDocument/2006/math">
                          <m:sSub>
                            <m:sSubPr>
                              <m:ctrlPr>
                                <a:rPr lang="en-US" sz="6000" i="1" smtClean="0">
                                  <a:latin typeface="Cambria Math" panose="02040503050406030204" pitchFamily="18" charset="0"/>
                                </a:rPr>
                              </m:ctrlPr>
                            </m:sSubPr>
                            <m:e>
                              <m:r>
                                <a:rPr lang="en-US" sz="6000">
                                  <a:latin typeface="Cambria Math"/>
                                </a:rPr>
                                <m:t>𝑢</m:t>
                              </m:r>
                            </m:e>
                            <m:sub>
                              <m:r>
                                <a:rPr lang="fr-FR" sz="6000">
                                  <a:latin typeface="Cambria Math"/>
                                </a:rPr>
                                <m:t>1</m:t>
                              </m:r>
                            </m:sub>
                          </m:sSub>
                          <m:r>
                            <a:rPr lang="fr-FR" sz="6000">
                              <a:latin typeface="Cambria Math"/>
                            </a:rPr>
                            <m:t>=</m:t>
                          </m:r>
                          <m:r>
                            <a:rPr lang="en-US" sz="6000" b="0" i="1" smtClean="0">
                              <a:latin typeface="Cambria Math" panose="02040503050406030204" pitchFamily="18" charset="0"/>
                            </a:rPr>
                            <m:t>−</m:t>
                          </m:r>
                          <m:f>
                            <m:fPr>
                              <m:ctrlPr>
                                <a:rPr lang="en-US" sz="6000" i="1">
                                  <a:latin typeface="Cambria Math" panose="02040503050406030204" pitchFamily="18" charset="0"/>
                                </a:rPr>
                              </m:ctrlPr>
                            </m:fPr>
                            <m:num>
                              <m:r>
                                <a:rPr lang="fr-FR" sz="6000">
                                  <a:latin typeface="Cambria Math"/>
                                </a:rPr>
                                <m:t>1</m:t>
                              </m:r>
                            </m:num>
                            <m:den>
                              <m:r>
                                <a:rPr lang="en-US" sz="6000" b="0" i="1" smtClean="0">
                                  <a:latin typeface="Cambria Math" panose="02040503050406030204" pitchFamily="18" charset="0"/>
                                </a:rPr>
                                <m:t>16</m:t>
                              </m:r>
                            </m:den>
                          </m:f>
                          <m:r>
                            <m:rPr>
                              <m:nor/>
                            </m:rPr>
                            <a:rPr lang="vi-VN" sz="9600" dirty="0"/>
                            <m:t>.</m:t>
                          </m:r>
                        </m:oMath>
                      </m:oMathPara>
                    </a14:m>
                    <a:endParaRPr lang="en-US" sz="6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637867"/>
                  </a:xfrm>
                  <a:prstGeom prst="rect">
                    <a:avLst/>
                  </a:prstGeom>
                  <a:blipFill rotWithShape="0">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3"/>
              <a:ext cx="3090381" cy="923934"/>
              <a:chOff x="5537206" y="1557992"/>
              <a:chExt cx="3079904" cy="858927"/>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63786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
                        </m:oMathParaPr>
                        <m:oMath xmlns:m="http://schemas.openxmlformats.org/officeDocument/2006/math">
                          <m:sSub>
                            <m:sSubPr>
                              <m:ctrlPr>
                                <a:rPr lang="en-US" sz="6000" i="1">
                                  <a:latin typeface="Cambria Math" panose="02040503050406030204" pitchFamily="18" charset="0"/>
                                </a:rPr>
                              </m:ctrlPr>
                            </m:sSubPr>
                            <m:e>
                              <m:r>
                                <a:rPr lang="en-US" sz="6000">
                                  <a:latin typeface="Cambria Math"/>
                                </a:rPr>
                                <m:t>𝑢</m:t>
                              </m:r>
                            </m:e>
                            <m:sub>
                              <m:r>
                                <a:rPr lang="fr-FR" sz="6000">
                                  <a:latin typeface="Cambria Math"/>
                                </a:rPr>
                                <m:t>1</m:t>
                              </m:r>
                            </m:sub>
                          </m:sSub>
                          <m:r>
                            <a:rPr lang="fr-FR" sz="6000">
                              <a:latin typeface="Cambria Math"/>
                            </a:rPr>
                            <m:t>=</m:t>
                          </m:r>
                          <m:f>
                            <m:fPr>
                              <m:ctrlPr>
                                <a:rPr lang="en-US" sz="6000" i="1">
                                  <a:latin typeface="Cambria Math" panose="02040503050406030204" pitchFamily="18" charset="0"/>
                                </a:rPr>
                              </m:ctrlPr>
                            </m:fPr>
                            <m:num>
                              <m:r>
                                <a:rPr lang="fr-FR" sz="6000">
                                  <a:latin typeface="Cambria Math"/>
                                </a:rPr>
                                <m:t>1</m:t>
                              </m:r>
                            </m:num>
                            <m:den>
                              <m:r>
                                <a:rPr lang="fr-FR" sz="6000">
                                  <a:latin typeface="Cambria Math"/>
                                </a:rPr>
                                <m:t>2</m:t>
                              </m:r>
                            </m:den>
                          </m:f>
                          <m:r>
                            <m:rPr>
                              <m:nor/>
                            </m:rPr>
                            <a:rPr lang="vi-VN" sz="8000" dirty="0"/>
                            <m:t>.</m:t>
                          </m:r>
                        </m:oMath>
                      </m:oMathPara>
                    </a14:m>
                    <a:endParaRPr lang="en-US" sz="6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637868"/>
                  </a:xfrm>
                  <a:prstGeom prst="rect">
                    <a:avLst/>
                  </a:prstGeom>
                  <a:blipFill rotWithShape="0">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64" name="Oval 63">
            <a:extLst>
              <a:ext uri="{FF2B5EF4-FFF2-40B4-BE49-F238E27FC236}">
                <a16:creationId xmlns:a16="http://schemas.microsoft.com/office/drawing/2014/main" xmlns="" id="{8DC7244E-9D17-468D-8A63-338C70E97D67}"/>
              </a:ext>
            </a:extLst>
          </p:cNvPr>
          <p:cNvSpPr/>
          <p:nvPr/>
        </p:nvSpPr>
        <p:spPr>
          <a:xfrm>
            <a:off x="6313575" y="3707144"/>
            <a:ext cx="1092375" cy="1446492"/>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49" name="TextBox 48"/>
              <p:cNvSpPr txBox="1"/>
              <p:nvPr/>
            </p:nvSpPr>
            <p:spPr>
              <a:xfrm>
                <a:off x="5355607" y="6591614"/>
                <a:ext cx="7869078" cy="830997"/>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48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14:m>
                  <m:oMath xmlns:m="http://schemas.openxmlformats.org/officeDocument/2006/math">
                    <m:sSub>
                      <m:sSubPr>
                        <m:ctrlPr>
                          <a:rPr lang="en-US" sz="4400" i="1">
                            <a:latin typeface="Cambria Math" panose="02040503050406030204" pitchFamily="18" charset="0"/>
                          </a:rPr>
                        </m:ctrlPr>
                      </m:sSubPr>
                      <m:e>
                        <m:r>
                          <a:rPr lang="en-US" sz="4400" b="0" i="1" smtClean="0">
                            <a:latin typeface="Cambria Math" panose="02040503050406030204" pitchFamily="18" charset="0"/>
                          </a:rPr>
                          <m:t>  </m:t>
                        </m:r>
                        <m:r>
                          <a:rPr lang="en-US" sz="4400" i="1">
                            <a:latin typeface="Cambria Math"/>
                          </a:rPr>
                          <m:t>𝑢</m:t>
                        </m:r>
                      </m:e>
                      <m:sub>
                        <m:r>
                          <a:rPr lang="en-US" sz="4400" i="1">
                            <a:latin typeface="Cambria Math"/>
                          </a:rPr>
                          <m:t>𝑛</m:t>
                        </m:r>
                      </m:sub>
                    </m:sSub>
                    <m:r>
                      <a:rPr lang="en-US" sz="4400" i="1">
                        <a:latin typeface="Cambria Math"/>
                      </a:rPr>
                      <m:t>=</m:t>
                    </m:r>
                    <m:sSub>
                      <m:sSubPr>
                        <m:ctrlPr>
                          <a:rPr lang="en-US" sz="4400" i="1">
                            <a:latin typeface="Cambria Math" panose="02040503050406030204" pitchFamily="18" charset="0"/>
                          </a:rPr>
                        </m:ctrlPr>
                      </m:sSubPr>
                      <m:e>
                        <m:r>
                          <a:rPr lang="en-US" sz="4400" i="1">
                            <a:latin typeface="Cambria Math"/>
                          </a:rPr>
                          <m:t>𝑢</m:t>
                        </m:r>
                      </m:e>
                      <m:sub>
                        <m:r>
                          <a:rPr lang="en-US" sz="4400" b="0" i="1" smtClean="0">
                            <a:latin typeface="Cambria Math" panose="02040503050406030204" pitchFamily="18" charset="0"/>
                          </a:rPr>
                          <m:t>1</m:t>
                        </m:r>
                      </m:sub>
                    </m:sSub>
                    <m:r>
                      <a:rPr lang="en-US" sz="4400" i="1">
                        <a:latin typeface="Cambria Math"/>
                      </a:rPr>
                      <m:t>.</m:t>
                    </m:r>
                    <m:sSup>
                      <m:sSupPr>
                        <m:ctrlPr>
                          <a:rPr lang="en-US" sz="4400" i="1">
                            <a:latin typeface="Cambria Math" panose="02040503050406030204" pitchFamily="18" charset="0"/>
                            <a:ea typeface="Times New Roman" panose="02020603050405020304" pitchFamily="18" charset="0"/>
                          </a:rPr>
                        </m:ctrlPr>
                      </m:sSupPr>
                      <m:e>
                        <m:r>
                          <m:rPr>
                            <m:sty m:val="p"/>
                          </m:rPr>
                          <a:rPr lang="en-US" sz="4400">
                            <a:latin typeface="Cambria Math"/>
                            <a:ea typeface="Times New Roman" panose="02020603050405020304" pitchFamily="18" charset="0"/>
                          </a:rPr>
                          <m:t>q</m:t>
                        </m:r>
                      </m:e>
                      <m:sup>
                        <m:r>
                          <a:rPr lang="vi-VN" sz="4400">
                            <a:latin typeface="Cambria Math"/>
                            <a:ea typeface="Times New Roman" panose="02020603050405020304" pitchFamily="18" charset="0"/>
                          </a:rPr>
                          <m:t>𝑛</m:t>
                        </m:r>
                        <m:r>
                          <a:rPr lang="en-US" sz="4400">
                            <a:latin typeface="Cambria Math"/>
                            <a:ea typeface="Times New Roman" panose="02020603050405020304" pitchFamily="18" charset="0"/>
                          </a:rPr>
                          <m:t>−</m:t>
                        </m:r>
                        <m:r>
                          <a:rPr lang="vi-VN" sz="4400">
                            <a:latin typeface="Cambria Math"/>
                            <a:ea typeface="Times New Roman" panose="02020603050405020304" pitchFamily="18" charset="0"/>
                          </a:rPr>
                          <m:t>1</m:t>
                        </m:r>
                      </m:sup>
                    </m:sSup>
                    <m:r>
                      <a:rPr lang="en-US" sz="4400" i="1">
                        <a:latin typeface="Cambria Math"/>
                      </a:rPr>
                      <m:t>, </m:t>
                    </m:r>
                    <m:r>
                      <a:rPr lang="en-US" sz="4400" i="1">
                        <a:latin typeface="Cambria Math"/>
                      </a:rPr>
                      <m:t>𝑛</m:t>
                    </m:r>
                    <m:r>
                      <a:rPr lang="en-US" sz="4400" i="1">
                        <a:latin typeface="Cambria Math"/>
                      </a:rPr>
                      <m:t>∈</m:t>
                    </m:r>
                    <m:sSup>
                      <m:sSupPr>
                        <m:ctrlPr>
                          <a:rPr lang="en-US" sz="4400" i="1">
                            <a:latin typeface="Cambria Math" panose="02040503050406030204" pitchFamily="18" charset="0"/>
                          </a:rPr>
                        </m:ctrlPr>
                      </m:sSupPr>
                      <m:e>
                        <m:r>
                          <a:rPr lang="en-US" sz="4400" i="1">
                            <a:latin typeface="Cambria Math"/>
                          </a:rPr>
                          <m:t>ℕ</m:t>
                        </m:r>
                      </m:e>
                      <m:sup>
                        <m:r>
                          <a:rPr lang="en-US" sz="4400" i="1">
                            <a:latin typeface="Cambria Math"/>
                          </a:rPr>
                          <m:t>∗</m:t>
                        </m:r>
                      </m:sup>
                    </m:sSup>
                  </m:oMath>
                </a14:m>
                <a:endParaRPr lang="en-US" sz="4400" dirty="0">
                  <a:latin typeface="Times New Roman" panose="02020603050405020304" pitchFamily="18"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355607" y="6591614"/>
                <a:ext cx="7869078" cy="830997"/>
              </a:xfrm>
              <a:prstGeom prst="rect">
                <a:avLst/>
              </a:prstGeom>
              <a:blipFill rotWithShape="0">
                <a:blip r:embed="rId8"/>
                <a:stretch>
                  <a:fillRect l="-1395" t="-16788" b="-437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910167" y="7860612"/>
                <a:ext cx="6029648" cy="1475212"/>
              </a:xfrm>
              <a:prstGeom prst="rect">
                <a:avLst/>
              </a:prstGeom>
              <a:noFill/>
            </p:spPr>
            <p:txBody>
              <a:bodyPr wrap="square" rtlCol="0">
                <a:spAutoFit/>
              </a:bodyPr>
              <a:lstStyle/>
              <a:p>
                <a:pPr>
                  <a:defRPr/>
                </a:pPr>
                <a14:m>
                  <m:oMathPara xmlns:m="http://schemas.openxmlformats.org/officeDocument/2006/math">
                    <m:oMathParaPr>
                      <m:jc m:val="left"/>
                    </m:oMathParaPr>
                    <m:oMath xmlns:m="http://schemas.openxmlformats.org/officeDocument/2006/math">
                      <m:sSub>
                        <m:sSubPr>
                          <m:ctrlPr>
                            <a:rPr lang="en-US" sz="4800" i="1" smtClean="0">
                              <a:latin typeface="Cambria Math" panose="02040503050406030204" pitchFamily="18" charset="0"/>
                            </a:rPr>
                          </m:ctrlPr>
                        </m:sSubPr>
                        <m:e>
                          <m:r>
                            <a:rPr lang="en-US" sz="4800" i="1">
                              <a:latin typeface="Cambria Math"/>
                            </a:rPr>
                            <m:t>𝑢</m:t>
                          </m:r>
                        </m:e>
                        <m:sub>
                          <m:r>
                            <a:rPr lang="en-US" sz="4800" b="0" i="1" smtClean="0">
                              <a:latin typeface="Cambria Math" panose="02040503050406030204" pitchFamily="18" charset="0"/>
                            </a:rPr>
                            <m:t>2</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i="1" smtClean="0">
                          <a:latin typeface="Cambria Math" panose="02040503050406030204" pitchFamily="18" charset="0"/>
                          <a:ea typeface="Times New Roman" panose="02020603050405020304" pitchFamily="18" charset="0"/>
                        </a:rPr>
                        <m:t> </m:t>
                      </m:r>
                      <m:r>
                        <a:rPr lang="en-US" sz="4800" b="0" i="1" smtClean="0">
                          <a:latin typeface="Cambria Math" panose="02040503050406030204" pitchFamily="18" charset="0"/>
                          <a:ea typeface="Times New Roman" panose="02020603050405020304" pitchFamily="18" charset="0"/>
                        </a:rPr>
                        <m:t>𝑞</m:t>
                      </m:r>
                      <m:r>
                        <a:rPr lang="en-US" sz="4800" b="0" i="1" smtClean="0">
                          <a:latin typeface="Cambria Math" panose="02040503050406030204" pitchFamily="18" charset="0"/>
                          <a:ea typeface="Times New Roman" panose="02020603050405020304" pitchFamily="18" charset="0"/>
                        </a:rPr>
                        <m:t>=</m:t>
                      </m:r>
                      <m:f>
                        <m:fPr>
                          <m:ctrlPr>
                            <a:rPr lang="en-US" sz="4800" i="1">
                              <a:latin typeface="Cambria Math" panose="02040503050406030204" pitchFamily="18" charset="0"/>
                              <a:ea typeface="Times New Roman" panose="02020603050405020304" pitchFamily="18" charset="0"/>
                            </a:rPr>
                          </m:ctrlPr>
                        </m:fPr>
                        <m:num>
                          <m:r>
                            <a:rPr lang="fr-FR" sz="4800">
                              <a:latin typeface="Cambria Math"/>
                              <a:ea typeface="Times New Roman" panose="02020603050405020304" pitchFamily="18" charset="0"/>
                            </a:rPr>
                            <m:t>1</m:t>
                          </m:r>
                        </m:num>
                        <m:den>
                          <m:r>
                            <a:rPr lang="fr-FR" sz="4800">
                              <a:latin typeface="Cambria Math"/>
                              <a:ea typeface="Times New Roman" panose="02020603050405020304" pitchFamily="18" charset="0"/>
                            </a:rPr>
                            <m:t>4</m:t>
                          </m:r>
                        </m:den>
                      </m:f>
                    </m:oMath>
                  </m:oMathPara>
                </a14:m>
                <a:endParaRPr lang="en-US" sz="4800" dirty="0">
                  <a:latin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910167" y="7860612"/>
                <a:ext cx="6029648" cy="147521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1788406" y="8324597"/>
                <a:ext cx="5791200"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800" i="1" smtClean="0">
                              <a:latin typeface="Cambria Math" panose="02040503050406030204" pitchFamily="18" charset="0"/>
                            </a:rPr>
                          </m:ctrlPr>
                        </m:sSubPr>
                        <m:e>
                          <m:r>
                            <a:rPr lang="en-US" sz="4800" b="0" i="1" smtClean="0">
                              <a:latin typeface="Cambria Math" panose="02040503050406030204" pitchFamily="18" charset="0"/>
                            </a:rPr>
                            <m:t>,  </m:t>
                          </m:r>
                          <m:r>
                            <a:rPr lang="en-US" sz="4800" i="1">
                              <a:latin typeface="Cambria Math"/>
                            </a:rPr>
                            <m:t>𝑢</m:t>
                          </m:r>
                        </m:e>
                        <m:sub>
                          <m:r>
                            <a:rPr lang="en-US" sz="4800" b="0" i="1" smtClean="0">
                              <a:latin typeface="Cambria Math" panose="02040503050406030204" pitchFamily="18" charset="0"/>
                            </a:rPr>
                            <m:t>4</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sSup>
                        <m:sSupPr>
                          <m:ctrlPr>
                            <a:rPr lang="en-US" sz="4800" i="1">
                              <a:latin typeface="Cambria Math" panose="02040503050406030204" pitchFamily="18" charset="0"/>
                              <a:ea typeface="Times New Roman" panose="02020603050405020304" pitchFamily="18" charset="0"/>
                            </a:rPr>
                          </m:ctrlPr>
                        </m:sSupPr>
                        <m:e>
                          <m:r>
                            <m:rPr>
                              <m:sty m:val="p"/>
                            </m:rPr>
                            <a:rPr lang="en-US" sz="4800">
                              <a:latin typeface="Cambria Math"/>
                              <a:ea typeface="Times New Roman" panose="02020603050405020304" pitchFamily="18" charset="0"/>
                            </a:rPr>
                            <m:t>q</m:t>
                          </m:r>
                        </m:e>
                        <m:sup>
                          <m:r>
                            <a:rPr lang="en-US" sz="4800" b="0" i="1" smtClean="0">
                              <a:latin typeface="Cambria Math" panose="02040503050406030204" pitchFamily="18" charset="0"/>
                              <a:ea typeface="Times New Roman" panose="02020603050405020304" pitchFamily="18" charset="0"/>
                            </a:rPr>
                            <m:t>3</m:t>
                          </m:r>
                        </m:sup>
                      </m:sSup>
                      <m:r>
                        <a:rPr lang="en-US" sz="4800" b="0" i="1" smtClean="0">
                          <a:latin typeface="Cambria Math" panose="02040503050406030204" pitchFamily="18" charset="0"/>
                          <a:ea typeface="Times New Roman" panose="02020603050405020304" pitchFamily="18" charset="0"/>
                        </a:rPr>
                        <m:t>=</m:t>
                      </m:r>
                      <m:r>
                        <a:rPr lang="fr-FR" sz="4800">
                          <a:latin typeface="Cambria Math"/>
                          <a:ea typeface="Times New Roman" panose="02020603050405020304" pitchFamily="18" charset="0"/>
                        </a:rPr>
                        <m:t>4</m:t>
                      </m:r>
                    </m:oMath>
                  </m:oMathPara>
                </a14:m>
                <a:endParaRPr lang="en-US" sz="4800" dirty="0"/>
              </a:p>
            </p:txBody>
          </p:sp>
        </mc:Choice>
        <mc:Fallback xmlns="">
          <p:sp>
            <p:nvSpPr>
              <p:cNvPr id="12" name="Rectangle 11"/>
              <p:cNvSpPr>
                <a:spLocks noRot="1" noChangeAspect="1" noMove="1" noResize="1" noEditPoints="1" noAdjustHandles="1" noChangeArrowheads="1" noChangeShapeType="1" noTextEdit="1"/>
              </p:cNvSpPr>
              <p:nvPr/>
            </p:nvSpPr>
            <p:spPr>
              <a:xfrm>
                <a:off x="11788406" y="8324597"/>
                <a:ext cx="5791200" cy="830997"/>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817613" y="9614765"/>
                <a:ext cx="6925154" cy="174393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4800" smtClean="0">
                          <a:latin typeface="Cambria Math" panose="02040503050406030204" pitchFamily="18" charset="0"/>
                        </a:rPr>
                        <m:t>⇒</m:t>
                      </m:r>
                      <m:f>
                        <m:fPr>
                          <m:ctrlPr>
                            <a:rPr lang="en-US" sz="4800" i="1">
                              <a:latin typeface="Cambria Math" panose="02040503050406030204" pitchFamily="18" charset="0"/>
                            </a:rPr>
                          </m:ctrlPr>
                        </m:fPr>
                        <m:num>
                          <m:sSub>
                            <m:sSubPr>
                              <m:ctrlPr>
                                <a:rPr lang="en-US" sz="4800" i="1">
                                  <a:latin typeface="Cambria Math" panose="02040503050406030204" pitchFamily="18" charset="0"/>
                                </a:rPr>
                              </m:ctrlPr>
                            </m:sSubPr>
                            <m:e>
                              <m:r>
                                <a:rPr lang="en-US" sz="4800">
                                  <a:latin typeface="Cambria Math"/>
                                </a:rPr>
                                <m:t>𝑢</m:t>
                              </m:r>
                            </m:e>
                            <m:sub>
                              <m:r>
                                <a:rPr lang="en-US" sz="4800" b="0" i="0" smtClean="0">
                                  <a:latin typeface="Cambria Math" panose="02040503050406030204" pitchFamily="18" charset="0"/>
                                </a:rPr>
                                <m:t>4</m:t>
                              </m:r>
                            </m:sub>
                          </m:sSub>
                        </m:num>
                        <m:den>
                          <m:sSub>
                            <m:sSubPr>
                              <m:ctrlPr>
                                <a:rPr lang="en-US" sz="4800" i="1">
                                  <a:latin typeface="Cambria Math" panose="02040503050406030204" pitchFamily="18" charset="0"/>
                                </a:rPr>
                              </m:ctrlPr>
                            </m:sSubPr>
                            <m:e>
                              <m:r>
                                <a:rPr lang="en-US" sz="4800">
                                  <a:latin typeface="Cambria Math"/>
                                </a:rPr>
                                <m:t>𝑢</m:t>
                              </m:r>
                            </m:e>
                            <m:sub>
                              <m:r>
                                <a:rPr lang="en-US" sz="4800" b="0" i="0" smtClean="0">
                                  <a:latin typeface="Cambria Math" panose="02040503050406030204" pitchFamily="18" charset="0"/>
                                </a:rPr>
                                <m:t>2</m:t>
                              </m:r>
                            </m:sub>
                          </m:sSub>
                        </m:den>
                      </m:f>
                      <m:r>
                        <a:rPr lang="fr-FR" sz="4800">
                          <a:latin typeface="Cambria Math"/>
                        </a:rPr>
                        <m:t>=</m:t>
                      </m:r>
                      <m:f>
                        <m:fPr>
                          <m:ctrlPr>
                            <a:rPr lang="en-US" sz="4800" i="1">
                              <a:latin typeface="Cambria Math" panose="02040503050406030204" pitchFamily="18" charset="0"/>
                            </a:rPr>
                          </m:ctrlPr>
                        </m:fPr>
                        <m:num>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sSup>
                            <m:sSupPr>
                              <m:ctrlPr>
                                <a:rPr lang="en-US" sz="4800" i="1">
                                  <a:latin typeface="Cambria Math" panose="02040503050406030204" pitchFamily="18" charset="0"/>
                                  <a:ea typeface="Times New Roman" panose="02020603050405020304" pitchFamily="18" charset="0"/>
                                </a:rPr>
                              </m:ctrlPr>
                            </m:sSupPr>
                            <m:e>
                              <m:r>
                                <m:rPr>
                                  <m:sty m:val="p"/>
                                </m:rPr>
                                <a:rPr lang="en-US" sz="4800">
                                  <a:latin typeface="Cambria Math"/>
                                  <a:ea typeface="Times New Roman" panose="02020603050405020304" pitchFamily="18" charset="0"/>
                                </a:rPr>
                                <m:t>q</m:t>
                              </m:r>
                            </m:e>
                            <m:sup>
                              <m:r>
                                <a:rPr lang="en-US" sz="4800" i="1">
                                  <a:latin typeface="Cambria Math" panose="02040503050406030204" pitchFamily="18" charset="0"/>
                                  <a:ea typeface="Times New Roman" panose="02020603050405020304" pitchFamily="18" charset="0"/>
                                </a:rPr>
                                <m:t>3</m:t>
                              </m:r>
                            </m:sup>
                          </m:sSup>
                        </m:num>
                        <m:den>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𝑞</m:t>
                          </m:r>
                          <m:r>
                            <a:rPr lang="en-US" sz="4800" i="1" smtClean="0">
                              <a:latin typeface="Cambria Math" panose="02040503050406030204" pitchFamily="18" charset="0"/>
                              <a:ea typeface="Times New Roman" panose="02020603050405020304" pitchFamily="18" charset="0"/>
                            </a:rPr>
                            <m:t> </m:t>
                          </m:r>
                        </m:den>
                      </m:f>
                      <m:r>
                        <a:rPr lang="fr-FR" sz="4800">
                          <a:latin typeface="Cambria Math"/>
                        </a:rPr>
                        <m:t>=</m:t>
                      </m:r>
                      <m:sSup>
                        <m:sSupPr>
                          <m:ctrlPr>
                            <a:rPr lang="en-US" sz="4800" i="1">
                              <a:latin typeface="Cambria Math" panose="02040503050406030204" pitchFamily="18" charset="0"/>
                              <a:ea typeface="Times New Roman" panose="02020603050405020304" pitchFamily="18" charset="0"/>
                            </a:rPr>
                          </m:ctrlPr>
                        </m:sSupPr>
                        <m:e>
                          <m:r>
                            <m:rPr>
                              <m:sty m:val="p"/>
                            </m:rPr>
                            <a:rPr lang="en-US" sz="4800">
                              <a:latin typeface="Cambria Math"/>
                              <a:ea typeface="Times New Roman" panose="02020603050405020304" pitchFamily="18" charset="0"/>
                            </a:rPr>
                            <m:t>q</m:t>
                          </m:r>
                        </m:e>
                        <m:sup>
                          <m:r>
                            <a:rPr lang="en-US" sz="4800" b="0" i="1" smtClean="0">
                              <a:latin typeface="Cambria Math" panose="02040503050406030204" pitchFamily="18" charset="0"/>
                              <a:ea typeface="Times New Roman" panose="02020603050405020304" pitchFamily="18" charset="0"/>
                            </a:rPr>
                            <m:t>2</m:t>
                          </m:r>
                        </m:sup>
                      </m:sSup>
                      <m:r>
                        <a:rPr lang="en-US" sz="4800" b="0" i="1" smtClean="0">
                          <a:latin typeface="Cambria Math" panose="02040503050406030204" pitchFamily="18" charset="0"/>
                          <a:ea typeface="Times New Roman" panose="02020603050405020304" pitchFamily="18" charset="0"/>
                        </a:rPr>
                        <m:t>=16</m:t>
                      </m:r>
                    </m:oMath>
                  </m:oMathPara>
                </a14:m>
                <a:endParaRPr lang="en-US" sz="4800" dirty="0"/>
              </a:p>
            </p:txBody>
          </p:sp>
        </mc:Choice>
        <mc:Fallback xmlns="">
          <p:sp>
            <p:nvSpPr>
              <p:cNvPr id="13" name="Rectangle 12"/>
              <p:cNvSpPr>
                <a:spLocks noRot="1" noChangeAspect="1" noMove="1" noResize="1" noEditPoints="1" noAdjustHandles="1" noChangeArrowheads="1" noChangeShapeType="1" noTextEdit="1"/>
              </p:cNvSpPr>
              <p:nvPr/>
            </p:nvSpPr>
            <p:spPr>
              <a:xfrm>
                <a:off x="5817613" y="9614765"/>
                <a:ext cx="6925154" cy="1743939"/>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2705813" y="10168595"/>
                <a:ext cx="2182008" cy="830997"/>
              </a:xfrm>
              <a:prstGeom prst="rect">
                <a:avLst/>
              </a:prstGeom>
            </p:spPr>
            <p:txBody>
              <a:bodyPr wrap="none">
                <a:spAutoFit/>
              </a:bodyPr>
              <a:lstStyle/>
              <a:p>
                <a14:m>
                  <m:oMath xmlns:m="http://schemas.openxmlformats.org/officeDocument/2006/math">
                    <m:r>
                      <a:rPr lang="en-US" sz="4800">
                        <a:latin typeface="Cambria Math" panose="02040503050406030204" pitchFamily="18" charset="0"/>
                      </a:rPr>
                      <m:t>⇒</m:t>
                    </m:r>
                    <m:r>
                      <a:rPr lang="en-US" sz="4800" i="1">
                        <a:latin typeface="Cambria Math" panose="02040503050406030204" pitchFamily="18" charset="0"/>
                        <a:ea typeface="Times New Roman" panose="02020603050405020304" pitchFamily="18" charset="0"/>
                      </a:rPr>
                      <m:t>𝑞</m:t>
                    </m:r>
                    <m:r>
                      <a:rPr lang="en-US" sz="4800" i="1">
                        <a:latin typeface="Cambria Math" panose="02040503050406030204" pitchFamily="18" charset="0"/>
                        <a:ea typeface="Times New Roman" panose="02020603050405020304" pitchFamily="18" charset="0"/>
                      </a:rPr>
                      <m:t>=</m:t>
                    </m:r>
                  </m:oMath>
                </a14:m>
                <a:r>
                  <a:rPr lang="en-US" sz="4800" dirty="0" smtClean="0"/>
                  <a:t>4</a:t>
                </a:r>
                <a:endParaRPr lang="en-US" sz="4800" dirty="0"/>
              </a:p>
            </p:txBody>
          </p:sp>
        </mc:Choice>
        <mc:Fallback xmlns="">
          <p:sp>
            <p:nvSpPr>
              <p:cNvPr id="15" name="Rectangle 14"/>
              <p:cNvSpPr>
                <a:spLocks noRot="1" noChangeAspect="1" noMove="1" noResize="1" noEditPoints="1" noAdjustHandles="1" noChangeArrowheads="1" noChangeShapeType="1" noTextEdit="1"/>
              </p:cNvSpPr>
              <p:nvPr/>
            </p:nvSpPr>
            <p:spPr>
              <a:xfrm>
                <a:off x="12705813" y="10168595"/>
                <a:ext cx="2182008" cy="830997"/>
              </a:xfrm>
              <a:prstGeom prst="rect">
                <a:avLst/>
              </a:prstGeom>
              <a:blipFill rotWithShape="0">
                <a:blip r:embed="rId12"/>
                <a:stretch>
                  <a:fillRect t="-16176" r="-12011" b="-38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12742767" y="11204150"/>
                <a:ext cx="3017364" cy="1325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sSub>
                        <m:sSubPr>
                          <m:ctrlPr>
                            <a:rPr lang="en-US" sz="4800" i="1">
                              <a:latin typeface="Cambria Math" panose="02040503050406030204" pitchFamily="18" charset="0"/>
                            </a:rPr>
                          </m:ctrlPr>
                        </m:sSubPr>
                        <m:e>
                          <m:r>
                            <a:rPr lang="en-US" sz="4800">
                              <a:latin typeface="Cambria Math"/>
                            </a:rPr>
                            <m:t>𝑢</m:t>
                          </m:r>
                        </m:e>
                        <m:sub>
                          <m:r>
                            <a:rPr lang="fr-FR" sz="4800">
                              <a:latin typeface="Cambria Math"/>
                            </a:rPr>
                            <m:t>1</m:t>
                          </m:r>
                        </m:sub>
                      </m:sSub>
                      <m:r>
                        <a:rPr lang="fr-FR" sz="4800">
                          <a:latin typeface="Cambria Math"/>
                        </a:rPr>
                        <m:t>=</m:t>
                      </m:r>
                      <m:f>
                        <m:fPr>
                          <m:ctrlPr>
                            <a:rPr lang="en-US" sz="4800" i="1">
                              <a:latin typeface="Cambria Math" panose="02040503050406030204" pitchFamily="18" charset="0"/>
                            </a:rPr>
                          </m:ctrlPr>
                        </m:fPr>
                        <m:num>
                          <m:r>
                            <a:rPr lang="fr-FR" sz="4800">
                              <a:latin typeface="Cambria Math"/>
                            </a:rPr>
                            <m:t>1</m:t>
                          </m:r>
                        </m:num>
                        <m:den>
                          <m:r>
                            <a:rPr lang="fr-FR" sz="4800">
                              <a:latin typeface="Cambria Math"/>
                            </a:rPr>
                            <m:t>16</m:t>
                          </m:r>
                        </m:den>
                      </m:f>
                    </m:oMath>
                  </m:oMathPara>
                </a14:m>
                <a:endParaRPr lang="en-US" sz="4800" dirty="0"/>
              </a:p>
            </p:txBody>
          </p:sp>
        </mc:Choice>
        <mc:Fallback xmlns="">
          <p:sp>
            <p:nvSpPr>
              <p:cNvPr id="65" name="Rectangle 64"/>
              <p:cNvSpPr>
                <a:spLocks noRot="1" noChangeAspect="1" noMove="1" noResize="1" noEditPoints="1" noAdjustHandles="1" noChangeArrowheads="1" noChangeShapeType="1" noTextEdit="1"/>
              </p:cNvSpPr>
              <p:nvPr/>
            </p:nvSpPr>
            <p:spPr>
              <a:xfrm>
                <a:off x="12742767" y="11204150"/>
                <a:ext cx="3017364" cy="1325940"/>
              </a:xfrm>
              <a:prstGeom prst="rect">
                <a:avLst/>
              </a:prstGeom>
              <a:blipFill rotWithShape="0">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6063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down)">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left)">
                                      <p:cBhvr>
                                        <p:cTn id="47" dur="500"/>
                                        <p:tgtEl>
                                          <p:spTgt spid="6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wipe(left)">
                                      <p:cBhvr>
                                        <p:cTn id="5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49" grpId="0"/>
      <p:bldP spid="50" grpId="0"/>
      <p:bldP spid="12" grpId="0"/>
      <p:bldP spid="13" grpId="0"/>
      <p:bldP spid="15" grpId="0"/>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785079"/>
            <a:ext cx="24093022" cy="2530643"/>
            <a:chOff x="534987" y="1869705"/>
            <a:chExt cx="23497755"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23181" y="1755492"/>
                  <a:ext cx="2497058" cy="69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12</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42729"/>
                  <a:ext cx="20121555" cy="20563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nSpc>
                      <a:spcPct val="115000"/>
                    </a:lnSpc>
                    <a:spcBef>
                      <a:spcPts val="600"/>
                    </a:spcBef>
                  </a:pPr>
                  <a:r>
                    <a:rPr lang="en-US" sz="6000" dirty="0" smtClean="0">
                      <a:solidFill>
                        <a:prstClr val="black"/>
                      </a:solidFill>
                      <a:latin typeface="Times New Roman" panose="02020603050405020304" pitchFamily="18" charset="0"/>
                      <a:ea typeface="Calibri" panose="020F0502020204030204" pitchFamily="34" charset="0"/>
                    </a:rPr>
                    <a:t> </a:t>
                  </a:r>
                  <a:r>
                    <a:rPr lang="vi-VN" sz="6000" dirty="0">
                      <a:latin typeface="Times New Roman" panose="02020603050405020304" pitchFamily="18" charset="0"/>
                      <a:ea typeface="Times New Roman" panose="02020603050405020304" pitchFamily="18" charset="0"/>
                    </a:rPr>
                    <a:t>Cho cấp số nhân </a:t>
                  </a:r>
                  <a14:m>
                    <m:oMath xmlns:m="http://schemas.openxmlformats.org/officeDocument/2006/math">
                      <m:d>
                        <m:dPr>
                          <m:ctrlPr>
                            <a:rPr lang="en-US" sz="6000" i="1">
                              <a:latin typeface="Cambria Math" panose="02040503050406030204" pitchFamily="18" charset="0"/>
                              <a:ea typeface="Times New Roman" panose="02020603050405020304" pitchFamily="18" charset="0"/>
                            </a:rPr>
                          </m:ctrlPr>
                        </m:dPr>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sub>
                          </m:sSub>
                        </m:e>
                      </m:d>
                    </m:oMath>
                  </a14:m>
                  <a:r>
                    <a:rPr lang="vi-VN" sz="6000" dirty="0">
                      <a:latin typeface="Times New Roman" panose="02020603050405020304" pitchFamily="18" charset="0"/>
                      <a:ea typeface="Times New Roman" panose="02020603050405020304" pitchFamily="18" charset="0"/>
                    </a:rPr>
                    <a:t> biết </a:t>
                  </a:r>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1</m:t>
                          </m:r>
                        </m:sub>
                      </m:sSub>
                      <m:r>
                        <a:rPr lang="vi-VN" sz="6000">
                          <a:latin typeface="Cambria Math"/>
                          <a:ea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5</m:t>
                          </m:r>
                        </m:sub>
                      </m:sSub>
                      <m:r>
                        <a:rPr lang="vi-VN" sz="6000">
                          <a:latin typeface="Cambria Math"/>
                          <a:ea typeface="Times New Roman" panose="02020603050405020304" pitchFamily="18" charset="0"/>
                        </a:rPr>
                        <m:t>=51;</m:t>
                      </m:r>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2</m:t>
                          </m:r>
                        </m:sub>
                      </m:sSub>
                      <m:r>
                        <a:rPr lang="vi-VN" sz="6000">
                          <a:latin typeface="Cambria Math"/>
                          <a:ea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6</m:t>
                          </m:r>
                        </m:sub>
                      </m:sSub>
                      <m:r>
                        <a:rPr lang="vi-VN" sz="6000">
                          <a:latin typeface="Cambria Math"/>
                          <a:ea typeface="Times New Roman" panose="02020603050405020304" pitchFamily="18" charset="0"/>
                        </a:rPr>
                        <m:t>=102</m:t>
                      </m:r>
                    </m:oMath>
                  </a14:m>
                  <a:r>
                    <a:rPr lang="vi-VN" sz="6000" dirty="0">
                      <a:latin typeface="Times New Roman" panose="02020603050405020304" pitchFamily="18" charset="0"/>
                      <a:ea typeface="Times New Roman" panose="02020603050405020304" pitchFamily="18" charset="0"/>
                    </a:rPr>
                    <a:t> .</a:t>
                  </a:r>
                  <a:r>
                    <a:rPr lang="en-US" sz="6000" dirty="0">
                      <a:latin typeface="Times New Roman" panose="02020603050405020304" pitchFamily="18" charset="0"/>
                      <a:ea typeface="Times New Roman" panose="02020603050405020304" pitchFamily="18" charset="0"/>
                    </a:rPr>
                    <a:t> </a:t>
                  </a:r>
                  <a:r>
                    <a:rPr lang="vi-VN" sz="6000" dirty="0">
                      <a:latin typeface="Times New Roman" panose="02020603050405020304" pitchFamily="18" charset="0"/>
                      <a:ea typeface="Times New Roman" panose="02020603050405020304" pitchFamily="18" charset="0"/>
                    </a:rPr>
                    <a:t>Hỏi số 12288 là số hạng thứ mấy của cấp số nhân</a:t>
                  </a:r>
                  <a14:m>
                    <m:oMath xmlns:m="http://schemas.openxmlformats.org/officeDocument/2006/math">
                      <m:d>
                        <m:dPr>
                          <m:ctrlPr>
                            <a:rPr lang="en-US" sz="6000" i="1">
                              <a:latin typeface="Cambria Math" panose="02040503050406030204" pitchFamily="18" charset="0"/>
                              <a:ea typeface="Times New Roman" panose="02020603050405020304" pitchFamily="18" charset="0"/>
                            </a:rPr>
                          </m:ctrlPr>
                        </m:dPr>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sub>
                          </m:sSub>
                        </m:e>
                      </m:d>
                    </m:oMath>
                  </a14:m>
                  <a:r>
                    <a:rPr lang="vi-VN" sz="6000" dirty="0">
                      <a:latin typeface="Times New Roman" panose="02020603050405020304" pitchFamily="18" charset="0"/>
                      <a:ea typeface="Times New Roman" panose="02020603050405020304" pitchFamily="18" charset="0"/>
                    </a:rPr>
                    <a:t>?</a:t>
                  </a:r>
                  <a:endParaRPr lang="en-US" sz="6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42729"/>
                  <a:ext cx="20121555" cy="2056337"/>
                </a:xfrm>
                <a:prstGeom prst="rect">
                  <a:avLst/>
                </a:prstGeom>
                <a:blipFill rotWithShape="0">
                  <a:blip r:embed="rId3"/>
                  <a:stretch>
                    <a:fillRect l="-1329" t="-3958" b="-113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4572000"/>
            <a:ext cx="23679365" cy="1828816"/>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653525" y="1805927"/>
                    <a:ext cx="636852" cy="47210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i="1" smtClean="0">
                            <a:solidFill>
                              <a:schemeClr val="bg1"/>
                            </a:solidFill>
                            <a:latin typeface="Cambria Math" panose="02040503050406030204" pitchFamily="18" charset="0"/>
                            <a:ea typeface="Times New Roman" panose="02020603050405020304" pitchFamily="18" charset="0"/>
                          </a:rPr>
                          <m:t>1</m:t>
                        </m:r>
                        <m:r>
                          <a:rPr lang="en-US" sz="6000" b="0" i="1" smtClean="0">
                            <a:solidFill>
                              <a:schemeClr val="bg1"/>
                            </a:solidFill>
                            <a:latin typeface="Cambria Math" panose="02040503050406030204" pitchFamily="18" charset="0"/>
                            <a:ea typeface="Times New Roman" panose="02020603050405020304" pitchFamily="18" charset="0"/>
                          </a:rPr>
                          <m:t>0</m:t>
                        </m:r>
                      </m:oMath>
                    </a14:m>
                    <a:r>
                      <a:rPr lang="en-US" sz="6000" dirty="0" smtClean="0">
                        <a:solidFill>
                          <a:schemeClr val="bg1"/>
                        </a:solidFill>
                      </a:rPr>
                      <a:t>.</a:t>
                    </a:r>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653525" y="1805927"/>
                    <a:ext cx="636852" cy="472102"/>
                  </a:xfrm>
                  <a:prstGeom prst="rect">
                    <a:avLst/>
                  </a:prstGeom>
                  <a:blipFill rotWithShape="0">
                    <a:blip r:embed="rId4"/>
                    <a:stretch>
                      <a:fillRect t="-18675" r="-24880" b="-39759"/>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17984787" y="5105400"/>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100271" y="-32836"/>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1</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Nhận biết</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62" name="TextBox 61"/>
              <p:cNvSpPr txBox="1"/>
              <p:nvPr/>
            </p:nvSpPr>
            <p:spPr>
              <a:xfrm>
                <a:off x="8327039" y="5241806"/>
                <a:ext cx="1278203" cy="10156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i="1" smtClean="0">
                        <a:solidFill>
                          <a:schemeClr val="bg1"/>
                        </a:solidFill>
                        <a:latin typeface="Cambria Math" panose="02040503050406030204" pitchFamily="18" charset="0"/>
                        <a:ea typeface="Times New Roman" panose="02020603050405020304" pitchFamily="18" charset="0"/>
                      </a:rPr>
                      <m:t>1</m:t>
                    </m:r>
                    <m:r>
                      <a:rPr lang="en-US" sz="6000" b="0" i="1" smtClean="0">
                        <a:solidFill>
                          <a:schemeClr val="bg1"/>
                        </a:solidFill>
                        <a:latin typeface="Cambria Math" panose="02040503050406030204" pitchFamily="18" charset="0"/>
                        <a:ea typeface="Times New Roman" panose="02020603050405020304" pitchFamily="18" charset="0"/>
                      </a:rPr>
                      <m:t>1</m:t>
                    </m:r>
                  </m:oMath>
                </a14:m>
                <a:r>
                  <a:rPr lang="en-US" sz="6000" dirty="0" smtClean="0">
                    <a:solidFill>
                      <a:schemeClr val="bg1"/>
                    </a:solidFill>
                  </a:rPr>
                  <a:t>.</a:t>
                </a:r>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8327039" y="5241806"/>
                <a:ext cx="1278203" cy="1015664"/>
              </a:xfrm>
              <a:prstGeom prst="rect">
                <a:avLst/>
              </a:prstGeom>
              <a:blipFill rotWithShape="0">
                <a:blip r:embed="rId5"/>
                <a:stretch>
                  <a:fillRect t="-18675" r="-24286" b="-403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4235884" y="5135696"/>
                <a:ext cx="1278203" cy="10156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i="1" smtClean="0">
                        <a:solidFill>
                          <a:schemeClr val="bg1"/>
                        </a:solidFill>
                        <a:latin typeface="Cambria Math" panose="02040503050406030204" pitchFamily="18" charset="0"/>
                        <a:ea typeface="Times New Roman" panose="02020603050405020304" pitchFamily="18" charset="0"/>
                      </a:rPr>
                      <m:t>1</m:t>
                    </m:r>
                    <m:r>
                      <a:rPr lang="en-US" sz="6000" b="0" i="1" smtClean="0">
                        <a:solidFill>
                          <a:schemeClr val="bg1"/>
                        </a:solidFill>
                        <a:latin typeface="Cambria Math" panose="02040503050406030204" pitchFamily="18" charset="0"/>
                        <a:ea typeface="Times New Roman" panose="02020603050405020304" pitchFamily="18" charset="0"/>
                      </a:rPr>
                      <m:t>2</m:t>
                    </m:r>
                  </m:oMath>
                </a14:m>
                <a:r>
                  <a:rPr lang="en-US" sz="6000" dirty="0" smtClean="0">
                    <a:solidFill>
                      <a:schemeClr val="bg1"/>
                    </a:solidFill>
                  </a:rPr>
                  <a:t>.</a:t>
                </a:r>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4235884" y="5135696"/>
                <a:ext cx="1278203" cy="1015664"/>
              </a:xfrm>
              <a:prstGeom prst="rect">
                <a:avLst/>
              </a:prstGeom>
              <a:blipFill rotWithShape="0">
                <a:blip r:embed="rId6"/>
                <a:stretch>
                  <a:fillRect t="-17964" r="-24762" b="-39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20343554" y="5105401"/>
                <a:ext cx="1278203" cy="10156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i="1" smtClean="0">
                        <a:solidFill>
                          <a:schemeClr val="bg1"/>
                        </a:solidFill>
                        <a:latin typeface="Cambria Math" panose="02040503050406030204" pitchFamily="18" charset="0"/>
                        <a:ea typeface="Times New Roman" panose="02020603050405020304" pitchFamily="18" charset="0"/>
                      </a:rPr>
                      <m:t>1</m:t>
                    </m:r>
                    <m:r>
                      <a:rPr lang="en-US" sz="6000" b="0" i="1" smtClean="0">
                        <a:solidFill>
                          <a:schemeClr val="bg1"/>
                        </a:solidFill>
                        <a:latin typeface="Cambria Math" panose="02040503050406030204" pitchFamily="18" charset="0"/>
                        <a:ea typeface="Times New Roman" panose="02020603050405020304" pitchFamily="18" charset="0"/>
                      </a:rPr>
                      <m:t>3</m:t>
                    </m:r>
                  </m:oMath>
                </a14:m>
                <a:r>
                  <a:rPr lang="en-US" sz="6000" dirty="0" smtClean="0">
                    <a:solidFill>
                      <a:schemeClr val="bg1"/>
                    </a:solidFill>
                  </a:rPr>
                  <a:t>.</a:t>
                </a:r>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20343554" y="5105401"/>
                <a:ext cx="1278203" cy="1015664"/>
              </a:xfrm>
              <a:prstGeom prst="rect">
                <a:avLst/>
              </a:prstGeom>
              <a:blipFill rotWithShape="0">
                <a:blip r:embed="rId7"/>
                <a:stretch>
                  <a:fillRect t="-18675" r="-24762" b="-39759"/>
                </a:stretch>
              </a:blipFill>
            </p:spPr>
            <p:txBody>
              <a:bodyPr/>
              <a:lstStyle/>
              <a:p>
                <a:r>
                  <a:rPr lang="en-US">
                    <a:noFill/>
                  </a:rPr>
                  <a:t> </a:t>
                </a:r>
              </a:p>
            </p:txBody>
          </p:sp>
        </mc:Fallback>
      </mc:AlternateContent>
      <p:grpSp>
        <p:nvGrpSpPr>
          <p:cNvPr id="69" name="Group 68"/>
          <p:cNvGrpSpPr/>
          <p:nvPr/>
        </p:nvGrpSpPr>
        <p:grpSpPr>
          <a:xfrm>
            <a:off x="244984" y="6858000"/>
            <a:ext cx="23928807" cy="6612496"/>
            <a:chOff x="203200" y="3615029"/>
            <a:chExt cx="10468738" cy="4734766"/>
          </a:xfrm>
        </p:grpSpPr>
        <p:sp>
          <p:nvSpPr>
            <p:cNvPr id="70" name="Rounded Rectangle 69"/>
            <p:cNvSpPr/>
            <p:nvPr/>
          </p:nvSpPr>
          <p:spPr>
            <a:xfrm>
              <a:off x="340892" y="4097180"/>
              <a:ext cx="10331046"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71" name="Group 70"/>
            <p:cNvGrpSpPr/>
            <p:nvPr/>
          </p:nvGrpSpPr>
          <p:grpSpPr>
            <a:xfrm>
              <a:off x="203200" y="3615029"/>
              <a:ext cx="1884106" cy="683487"/>
              <a:chOff x="1275608" y="6200848"/>
              <a:chExt cx="3693530" cy="1241863"/>
            </a:xfrm>
          </p:grpSpPr>
          <p:sp>
            <p:nvSpPr>
              <p:cNvPr id="72"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73" name="TextBox 72"/>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74" name="Round Diagonal Corner Rectangle 73"/>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5" name="Freeform 74"/>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77" name="Rectangle 76"/>
              <p:cNvSpPr/>
              <p:nvPr/>
            </p:nvSpPr>
            <p:spPr>
              <a:xfrm>
                <a:off x="1077568" y="8649621"/>
                <a:ext cx="7458419" cy="2151936"/>
              </a:xfrm>
              <a:prstGeom prst="rect">
                <a:avLst/>
              </a:prstGeom>
            </p:spPr>
            <p:txBody>
              <a:bodyPr wrap="square">
                <a:spAutoFit/>
              </a:bodyPr>
              <a:lstStyle/>
              <a:p>
                <a:pPr>
                  <a:spcBef>
                    <a:spcPts val="600"/>
                  </a:spcBef>
                  <a:spcAft>
                    <a:spcPts val="0"/>
                  </a:spcAft>
                </a:pPr>
                <a:r>
                  <a:rPr lang="fr-FR" sz="6000" dirty="0" smtClean="0">
                    <a:solidFill>
                      <a:prstClr val="black"/>
                    </a:solidFill>
                    <a:latin typeface="Times New Roman" panose="02020603050405020304" pitchFamily="18" charset="0"/>
                    <a:ea typeface="Times New Roman" panose="02020603050405020304" pitchFamily="18" charset="0"/>
                  </a:rPr>
                  <a:t>Ta có </a:t>
                </a:r>
                <a14:m>
                  <m:oMath xmlns:m="http://schemas.openxmlformats.org/officeDocument/2006/math">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fr-FR"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panose="02040503050406030204" pitchFamily="18" charset="0"/>
                                    <a:ea typeface="Times New Roman" panose="02020603050405020304" pitchFamily="18" charset="0"/>
                                  </a:rPr>
                                  <m:t>5</m:t>
                                </m:r>
                              </m:sub>
                            </m:sSub>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51</m:t>
                            </m:r>
                          </m:e>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2</m:t>
                                </m:r>
                              </m:sub>
                            </m:sSub>
                            <m:r>
                              <a:rPr lang="fr-FR"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panose="02040503050406030204" pitchFamily="18" charset="0"/>
                                    <a:ea typeface="Times New Roman" panose="02020603050405020304" pitchFamily="18" charset="0"/>
                                  </a:rPr>
                                  <m:t>6</m:t>
                                </m:r>
                              </m:sub>
                            </m:sSub>
                            <m:r>
                              <a:rPr lang="fr-FR" sz="6000">
                                <a:solidFill>
                                  <a:prstClr val="black"/>
                                </a:solidFill>
                                <a:latin typeface="Cambria Math"/>
                                <a:ea typeface="Times New Roman" panose="02020603050405020304" pitchFamily="18" charset="0"/>
                              </a:rPr>
                              <m:t>=1</m:t>
                            </m:r>
                            <m:r>
                              <a:rPr lang="en-US" sz="6000" i="1">
                                <a:solidFill>
                                  <a:prstClr val="black"/>
                                </a:solidFill>
                                <a:latin typeface="Cambria Math" panose="02040503050406030204" pitchFamily="18" charset="0"/>
                                <a:ea typeface="Times New Roman" panose="02020603050405020304" pitchFamily="18" charset="0"/>
                              </a:rPr>
                              <m:t>02</m:t>
                            </m:r>
                          </m:e>
                        </m:eqArr>
                      </m:e>
                    </m:d>
                  </m:oMath>
                </a14:m>
                <a:endParaRPr lang="fr-FR" sz="6000" dirty="0" smtClean="0">
                  <a:solidFill>
                    <a:prstClr val="black"/>
                  </a:solidFill>
                  <a:latin typeface="Times New Roman" panose="02020603050405020304" pitchFamily="18" charset="0"/>
                  <a:ea typeface="Times New Roman" panose="02020603050405020304" pitchFamily="18" charset="0"/>
                </a:endParaRPr>
              </a:p>
            </p:txBody>
          </p:sp>
        </mc:Choice>
        <mc:Fallback xmlns="">
          <p:sp>
            <p:nvSpPr>
              <p:cNvPr id="77" name="Rectangle 76"/>
              <p:cNvSpPr>
                <a:spLocks noRot="1" noChangeAspect="1" noMove="1" noResize="1" noEditPoints="1" noAdjustHandles="1" noChangeArrowheads="1" noChangeShapeType="1" noTextEdit="1"/>
              </p:cNvSpPr>
              <p:nvPr/>
            </p:nvSpPr>
            <p:spPr>
              <a:xfrm>
                <a:off x="1077568" y="8649621"/>
                <a:ext cx="7458419" cy="2151936"/>
              </a:xfrm>
              <a:prstGeom prst="rect">
                <a:avLst/>
              </a:prstGeom>
              <a:blipFill rotWithShape="0">
                <a:blip r:embed="rId8"/>
                <a:stretch>
                  <a:fillRect l="-4988"/>
                </a:stretch>
              </a:blipFill>
            </p:spPr>
            <p:txBody>
              <a:bodyPr/>
              <a:lstStyle/>
              <a:p>
                <a:r>
                  <a:rPr lang="en-US">
                    <a:noFill/>
                  </a:rPr>
                  <a:t> </a:t>
                </a:r>
              </a:p>
            </p:txBody>
          </p:sp>
        </mc:Fallback>
      </mc:AlternateContent>
      <p:sp>
        <p:nvSpPr>
          <p:cNvPr id="63" name="Action Button: Forward or Next 62">
            <a:hlinkClick r:id="" action="ppaction://hlinkshowjump?jump=nextslide" highlightClick="1"/>
          </p:cNvPr>
          <p:cNvSpPr/>
          <p:nvPr/>
        </p:nvSpPr>
        <p:spPr>
          <a:xfrm>
            <a:off x="23217642" y="12555281"/>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48" name="Rectangle 47"/>
              <p:cNvSpPr/>
              <p:nvPr/>
            </p:nvSpPr>
            <p:spPr>
              <a:xfrm>
                <a:off x="16579834" y="8680101"/>
                <a:ext cx="2993521" cy="2151936"/>
              </a:xfrm>
              <a:prstGeom prst="rect">
                <a:avLst/>
              </a:prstGeom>
            </p:spPr>
            <p:txBody>
              <a:bodyPr wrap="square">
                <a:spAutoFit/>
              </a:bodyPr>
              <a:lstStyle/>
              <a:p>
                <a:pPr>
                  <a:spcBef>
                    <a:spcPts val="600"/>
                  </a:spcBef>
                  <a:spcAft>
                    <a:spcPts val="0"/>
                  </a:spcAft>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3</m:t>
                              </m:r>
                            </m:e>
                            <m:e>
                              <m:r>
                                <a:rPr lang="en-US" sz="6000" i="1">
                                  <a:solidFill>
                                    <a:prstClr val="black"/>
                                  </a:solidFill>
                                  <a:latin typeface="Cambria Math" panose="02040503050406030204" pitchFamily="18" charset="0"/>
                                  <a:ea typeface="Times New Roman" panose="02020603050405020304" pitchFamily="18" charset="0"/>
                                </a:rPr>
                                <m:t>𝑞</m:t>
                              </m:r>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2</m:t>
                              </m:r>
                            </m:e>
                          </m:eqArr>
                        </m:e>
                      </m:d>
                    </m:oMath>
                  </m:oMathPara>
                </a14:m>
                <a:endParaRPr lang="fr-FR" sz="6000" dirty="0" smtClean="0">
                  <a:solidFill>
                    <a:prstClr val="black"/>
                  </a:solidFill>
                  <a:latin typeface="Times New Roman" panose="02020603050405020304" pitchFamily="18" charset="0"/>
                  <a:ea typeface="Times New Roman" panose="02020603050405020304" pitchFamily="18"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16579834" y="8680101"/>
                <a:ext cx="2993521" cy="2151936"/>
              </a:xfrm>
              <a:prstGeom prst="rect">
                <a:avLst/>
              </a:prstGeom>
              <a:blipFill rotWithShape="0">
                <a:blip r:embed="rId9"/>
                <a:stretch>
                  <a:fillRect r="-20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8507094" y="8400493"/>
                <a:ext cx="7924800" cy="24904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en-US" sz="6000">
                                  <a:solidFill>
                                    <a:prstClr val="black"/>
                                  </a:solidFill>
                                  <a:latin typeface="Cambria Math" panose="02040503050406030204" pitchFamily="18" charset="0"/>
                                  <a:ea typeface="Times New Roman" panose="02020603050405020304" pitchFamily="18" charset="0"/>
                                </a:rPr>
                                <m:t>(1</m:t>
                              </m:r>
                              <m:r>
                                <a:rPr lang="en-US" sz="6000" i="1">
                                  <a:solidFill>
                                    <a:prstClr val="black"/>
                                  </a:solidFill>
                                  <a:latin typeface="Cambria Math" panose="02040503050406030204" pitchFamily="18" charset="0"/>
                                  <a:ea typeface="Times New Roman" panose="02020603050405020304" pitchFamily="18" charset="0"/>
                                </a:rPr>
                                <m:t>+</m:t>
                              </m:r>
                              <m:sSup>
                                <m:sSupPr>
                                  <m:ctrlPr>
                                    <a:rPr lang="en-US" sz="6000" i="1">
                                      <a:solidFill>
                                        <a:srgbClr val="000000"/>
                                      </a:solidFill>
                                      <a:latin typeface="Cambria Math" panose="02040503050406030204" pitchFamily="18" charset="0"/>
                                      <a:ea typeface="Times New Roman" panose="02020603050405020304" pitchFamily="18" charset="0"/>
                                    </a:rPr>
                                  </m:ctrlPr>
                                </m:sSupPr>
                                <m:e>
                                  <m:r>
                                    <m:rPr>
                                      <m:sty m:val="p"/>
                                    </m:rPr>
                                    <a:rPr lang="en-US" sz="6000">
                                      <a:solidFill>
                                        <a:srgbClr val="000000"/>
                                      </a:solidFill>
                                      <a:latin typeface="Cambria Math"/>
                                      <a:ea typeface="Times New Roman" panose="02020603050405020304" pitchFamily="18" charset="0"/>
                                    </a:rPr>
                                    <m:t>q</m:t>
                                  </m:r>
                                </m:e>
                                <m:sup>
                                  <m:r>
                                    <a:rPr lang="en-US" sz="6000" i="1">
                                      <a:solidFill>
                                        <a:srgbClr val="000000"/>
                                      </a:solidFill>
                                      <a:latin typeface="Cambria Math" panose="02040503050406030204" pitchFamily="18" charset="0"/>
                                      <a:ea typeface="Times New Roman" panose="02020603050405020304" pitchFamily="18" charset="0"/>
                                    </a:rPr>
                                    <m:t>4</m:t>
                                  </m:r>
                                </m:sup>
                              </m:sSup>
                              <m:r>
                                <a:rPr lang="en-US" sz="6000" i="1">
                                  <a:solidFill>
                                    <a:srgbClr val="000000"/>
                                  </a:solidFill>
                                  <a:latin typeface="Cambria Math" panose="02040503050406030204" pitchFamily="18" charset="0"/>
                                  <a:ea typeface="Times New Roman" panose="02020603050405020304" pitchFamily="18" charset="0"/>
                                </a:rPr>
                                <m:t>)</m:t>
                              </m:r>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51</m:t>
                              </m:r>
                            </m:e>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m:rPr>
                                  <m:sty m:val="p"/>
                                </m:rPr>
                                <a:rPr lang="en-US" sz="6000">
                                  <a:solidFill>
                                    <a:prstClr val="black"/>
                                  </a:solidFill>
                                  <a:latin typeface="Cambria Math" panose="02040503050406030204" pitchFamily="18" charset="0"/>
                                  <a:ea typeface="Times New Roman" panose="02020603050405020304" pitchFamily="18" charset="0"/>
                                </a:rPr>
                                <m:t>q</m:t>
                              </m:r>
                              <m:r>
                                <a:rPr lang="en-US" sz="6000">
                                  <a:solidFill>
                                    <a:prstClr val="black"/>
                                  </a:solidFill>
                                  <a:latin typeface="Cambria Math" panose="02040503050406030204" pitchFamily="18" charset="0"/>
                                  <a:ea typeface="Times New Roman" panose="02020603050405020304" pitchFamily="18" charset="0"/>
                                </a:rPr>
                                <m:t>(1</m:t>
                              </m:r>
                              <m:r>
                                <a:rPr lang="en-US" sz="6000" i="1">
                                  <a:solidFill>
                                    <a:prstClr val="black"/>
                                  </a:solidFill>
                                  <a:latin typeface="Cambria Math" panose="02040503050406030204" pitchFamily="18" charset="0"/>
                                  <a:ea typeface="Times New Roman" panose="02020603050405020304" pitchFamily="18" charset="0"/>
                                </a:rPr>
                                <m:t>+</m:t>
                              </m:r>
                              <m:sSup>
                                <m:sSupPr>
                                  <m:ctrlPr>
                                    <a:rPr lang="en-US" sz="6000" i="1">
                                      <a:solidFill>
                                        <a:srgbClr val="000000"/>
                                      </a:solidFill>
                                      <a:latin typeface="Cambria Math" panose="02040503050406030204" pitchFamily="18" charset="0"/>
                                      <a:ea typeface="Times New Roman" panose="02020603050405020304" pitchFamily="18" charset="0"/>
                                    </a:rPr>
                                  </m:ctrlPr>
                                </m:sSupPr>
                                <m:e>
                                  <m:r>
                                    <m:rPr>
                                      <m:sty m:val="p"/>
                                    </m:rPr>
                                    <a:rPr lang="en-US" sz="6000">
                                      <a:solidFill>
                                        <a:srgbClr val="000000"/>
                                      </a:solidFill>
                                      <a:latin typeface="Cambria Math"/>
                                      <a:ea typeface="Times New Roman" panose="02020603050405020304" pitchFamily="18" charset="0"/>
                                    </a:rPr>
                                    <m:t>q</m:t>
                                  </m:r>
                                </m:e>
                                <m:sup>
                                  <m:r>
                                    <a:rPr lang="en-US" sz="6000" i="1">
                                      <a:solidFill>
                                        <a:srgbClr val="000000"/>
                                      </a:solidFill>
                                      <a:latin typeface="Cambria Math" panose="02040503050406030204" pitchFamily="18" charset="0"/>
                                      <a:ea typeface="Times New Roman" panose="02020603050405020304" pitchFamily="18" charset="0"/>
                                    </a:rPr>
                                    <m:t>4</m:t>
                                  </m:r>
                                </m:sup>
                              </m:sSup>
                              <m:r>
                                <a:rPr lang="en-US" sz="6000" i="1">
                                  <a:solidFill>
                                    <a:srgbClr val="000000"/>
                                  </a:solidFill>
                                  <a:latin typeface="Cambria Math" panose="02040503050406030204" pitchFamily="18" charset="0"/>
                                  <a:ea typeface="Times New Roman" panose="02020603050405020304" pitchFamily="18" charset="0"/>
                                </a:rPr>
                                <m:t>)</m:t>
                              </m:r>
                              <m:r>
                                <a:rPr lang="fr-FR" sz="6000">
                                  <a:solidFill>
                                    <a:prstClr val="black"/>
                                  </a:solidFill>
                                  <a:latin typeface="Cambria Math"/>
                                  <a:ea typeface="Times New Roman" panose="02020603050405020304" pitchFamily="18" charset="0"/>
                                </a:rPr>
                                <m:t>=1</m:t>
                              </m:r>
                              <m:r>
                                <a:rPr lang="en-US" sz="6000" i="1">
                                  <a:solidFill>
                                    <a:prstClr val="black"/>
                                  </a:solidFill>
                                  <a:latin typeface="Cambria Math" panose="02040503050406030204" pitchFamily="18" charset="0"/>
                                  <a:ea typeface="Times New Roman" panose="02020603050405020304" pitchFamily="18" charset="0"/>
                                </a:rPr>
                                <m:t>02</m:t>
                              </m:r>
                            </m:e>
                          </m:eqArr>
                        </m:e>
                      </m:d>
                    </m:oMath>
                  </m:oMathPara>
                </a14:m>
                <a:endParaRPr lang="en-US" sz="6000" dirty="0"/>
              </a:p>
            </p:txBody>
          </p:sp>
        </mc:Choice>
        <mc:Fallback xmlns="">
          <p:sp>
            <p:nvSpPr>
              <p:cNvPr id="2" name="TextBox 1"/>
              <p:cNvSpPr txBox="1">
                <a:spLocks noRot="1" noChangeAspect="1" noMove="1" noResize="1" noEditPoints="1" noAdjustHandles="1" noChangeArrowheads="1" noChangeShapeType="1" noTextEdit="1"/>
              </p:cNvSpPr>
              <p:nvPr/>
            </p:nvSpPr>
            <p:spPr>
              <a:xfrm>
                <a:off x="8507094" y="8400493"/>
                <a:ext cx="7924800" cy="2490490"/>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1468469" y="11574287"/>
                <a:ext cx="21305582" cy="1015663"/>
              </a:xfrm>
              <a:prstGeom prst="rect">
                <a:avLst/>
              </a:prstGeom>
            </p:spPr>
            <p:txBody>
              <a:bodyPr wrap="square">
                <a:spAutoFit/>
              </a:bodyPr>
              <a:lstStyle/>
              <a:p>
                <a:pPr>
                  <a:spcBef>
                    <a:spcPts val="600"/>
                  </a:spcBef>
                  <a:spcAft>
                    <a:spcPts val="0"/>
                  </a:spcAft>
                </a:pP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m:rPr>
                            <m:sty m:val="p"/>
                          </m:rPr>
                          <a:rPr lang="en-US" sz="6000" b="0" i="0" smtClean="0">
                            <a:solidFill>
                              <a:prstClr val="black"/>
                            </a:solidFill>
                            <a:latin typeface="Cambria Math" panose="02040503050406030204" pitchFamily="18" charset="0"/>
                            <a:ea typeface="Times New Roman" panose="02020603050405020304" pitchFamily="18" charset="0"/>
                          </a:rPr>
                          <m:t>n</m:t>
                        </m:r>
                      </m:sub>
                    </m:sSub>
                    <m:r>
                      <a:rPr lang="en-US" sz="6000" b="0" i="1" smtClean="0">
                        <a:solidFill>
                          <a:prstClr val="black"/>
                        </a:solidFill>
                        <a:latin typeface="Cambria Math" panose="02040503050406030204" pitchFamily="18" charset="0"/>
                        <a:ea typeface="Times New Roman" panose="02020603050405020304" pitchFamily="18" charset="0"/>
                      </a:rPr>
                      <m:t>=12288</m:t>
                    </m:r>
                  </m:oMath>
                </a14:m>
                <a:r>
                  <a:rPr lang="fr-FR" sz="6000" dirty="0">
                    <a:solidFill>
                      <a:prstClr val="black"/>
                    </a:solidFill>
                    <a:ea typeface="Times New Roman" panose="02020603050405020304" pitchFamily="18" charset="0"/>
                  </a:rPr>
                  <a:t> </a:t>
                </a:r>
                <a14:m>
                  <m:oMath xmlns:m="http://schemas.openxmlformats.org/officeDocument/2006/math">
                    <m:r>
                      <a:rPr lang="fr-FR" sz="6000">
                        <a:solidFill>
                          <a:prstClr val="black"/>
                        </a:solidFill>
                        <a:latin typeface="Cambria Math"/>
                        <a:ea typeface="Times New Roman" panose="02020603050405020304" pitchFamily="18" charset="0"/>
                      </a:rPr>
                      <m:t>⇔</m:t>
                    </m:r>
                  </m:oMath>
                </a14:m>
                <a:r>
                  <a:rPr lang="en-US" sz="6000" dirty="0" smtClean="0">
                    <a:solidFill>
                      <a:prstClr val="black"/>
                    </a:solidFill>
                    <a:latin typeface="Times New Roman" panose="02020603050405020304" pitchFamily="18" charset="0"/>
                    <a:ea typeface="Times New Roman" panose="02020603050405020304" pitchFamily="18" charset="0"/>
                  </a:rPr>
                  <a:t>3.</a:t>
                </a:r>
                <a:r>
                  <a:rPr lang="en-US" sz="6000" dirty="0">
                    <a:solidFill>
                      <a:srgbClr val="000000"/>
                    </a:solidFill>
                    <a:ea typeface="Times New Roman" panose="02020603050405020304" pitchFamily="18" charset="0"/>
                  </a:rPr>
                  <a:t> </a:t>
                </a:r>
                <a14:m>
                  <m:oMath xmlns:m="http://schemas.openxmlformats.org/officeDocument/2006/math">
                    <m:sSup>
                      <m:sSupPr>
                        <m:ctrlPr>
                          <a:rPr lang="en-US" sz="6000" i="1">
                            <a:solidFill>
                              <a:srgbClr val="000000"/>
                            </a:solidFill>
                            <a:latin typeface="Cambria Math" panose="02040503050406030204" pitchFamily="18" charset="0"/>
                            <a:ea typeface="Times New Roman" panose="02020603050405020304" pitchFamily="18" charset="0"/>
                          </a:rPr>
                        </m:ctrlPr>
                      </m:sSupPr>
                      <m:e>
                        <m:r>
                          <a:rPr lang="en-US" sz="6000" b="0" i="0" smtClean="0">
                            <a:solidFill>
                              <a:srgbClr val="000000"/>
                            </a:solidFill>
                            <a:latin typeface="Cambria Math" panose="02040503050406030204" pitchFamily="18" charset="0"/>
                            <a:ea typeface="Times New Roman" panose="02020603050405020304" pitchFamily="18" charset="0"/>
                          </a:rPr>
                          <m:t>2</m:t>
                        </m:r>
                      </m:e>
                      <m:sup>
                        <m:r>
                          <a:rPr lang="en-US" sz="6000" b="0" i="1" smtClean="0">
                            <a:solidFill>
                              <a:srgbClr val="000000"/>
                            </a:solidFill>
                            <a:latin typeface="Cambria Math" panose="02040503050406030204" pitchFamily="18" charset="0"/>
                            <a:ea typeface="Times New Roman" panose="02020603050405020304" pitchFamily="18" charset="0"/>
                          </a:rPr>
                          <m:t>𝑛</m:t>
                        </m:r>
                        <m:r>
                          <a:rPr lang="en-US" sz="6000" b="0" i="1" smtClean="0">
                            <a:solidFill>
                              <a:srgbClr val="000000"/>
                            </a:solidFill>
                            <a:latin typeface="Cambria Math" panose="02040503050406030204" pitchFamily="18" charset="0"/>
                            <a:ea typeface="Times New Roman" panose="02020603050405020304" pitchFamily="18" charset="0"/>
                          </a:rPr>
                          <m:t>−1</m:t>
                        </m:r>
                      </m:sup>
                    </m:sSup>
                  </m:oMath>
                </a14:m>
                <a:r>
                  <a:rPr lang="en-US" sz="6000" dirty="0">
                    <a:solidFill>
                      <a:prstClr val="black"/>
                    </a:solidFill>
                    <a:ea typeface="Times New Roman" panose="02020603050405020304" pitchFamily="18" charset="0"/>
                  </a:rPr>
                  <a:t> </a:t>
                </a:r>
                <a14:m>
                  <m:oMath xmlns:m="http://schemas.openxmlformats.org/officeDocument/2006/math">
                    <m:r>
                      <a:rPr lang="en-US" sz="6000" i="1">
                        <a:solidFill>
                          <a:prstClr val="black"/>
                        </a:solidFill>
                        <a:latin typeface="Cambria Math" panose="02040503050406030204" pitchFamily="18" charset="0"/>
                        <a:ea typeface="Times New Roman" panose="02020603050405020304" pitchFamily="18" charset="0"/>
                      </a:rPr>
                      <m:t>=12288</m:t>
                    </m:r>
                  </m:oMath>
                </a14:m>
                <a:r>
                  <a:rPr lang="fr-FR" sz="6000" dirty="0">
                    <a:solidFill>
                      <a:prstClr val="black"/>
                    </a:solidFill>
                    <a:ea typeface="Times New Roman" panose="02020603050405020304" pitchFamily="18" charset="0"/>
                  </a:rPr>
                  <a:t> </a:t>
                </a:r>
                <a14:m>
                  <m:oMath xmlns:m="http://schemas.openxmlformats.org/officeDocument/2006/math">
                    <m:r>
                      <a:rPr lang="fr-FR" sz="6000">
                        <a:solidFill>
                          <a:prstClr val="black"/>
                        </a:solidFill>
                        <a:latin typeface="Cambria Math"/>
                        <a:ea typeface="Times New Roman" panose="02020603050405020304" pitchFamily="18" charset="0"/>
                      </a:rPr>
                      <m:t>⇔</m:t>
                    </m:r>
                  </m:oMath>
                </a14:m>
                <a:r>
                  <a:rPr lang="fr-FR" sz="6000" dirty="0">
                    <a:solidFill>
                      <a:prstClr val="black"/>
                    </a:solidFill>
                    <a:ea typeface="Times New Roman" panose="02020603050405020304" pitchFamily="18" charset="0"/>
                  </a:rPr>
                  <a:t> </a:t>
                </a:r>
                <a:r>
                  <a:rPr lang="fr-FR" sz="6000" dirty="0" smtClean="0">
                    <a:solidFill>
                      <a:prstClr val="black"/>
                    </a:solidFill>
                    <a:ea typeface="Times New Roman" panose="02020603050405020304" pitchFamily="18" charset="0"/>
                  </a:rPr>
                  <a:t>n</a:t>
                </a:r>
                <a14:m>
                  <m:oMath xmlns:m="http://schemas.openxmlformats.org/officeDocument/2006/math">
                    <m:r>
                      <a:rPr lang="fr-FR" sz="6000">
                        <a:solidFill>
                          <a:prstClr val="black"/>
                        </a:solidFill>
                        <a:latin typeface="Cambria Math"/>
                        <a:ea typeface="Times New Roman" panose="02020603050405020304" pitchFamily="18" charset="0"/>
                      </a:rPr>
                      <m:t>=</m:t>
                    </m:r>
                    <m:r>
                      <a:rPr lang="en-US" sz="6000" b="0" i="1" smtClean="0">
                        <a:solidFill>
                          <a:prstClr val="black"/>
                        </a:solidFill>
                        <a:latin typeface="Cambria Math" panose="02040503050406030204" pitchFamily="18" charset="0"/>
                        <a:ea typeface="Times New Roman" panose="02020603050405020304" pitchFamily="18" charset="0"/>
                      </a:rPr>
                      <m:t>13</m:t>
                    </m:r>
                  </m:oMath>
                </a14:m>
                <a:endParaRPr lang="en-US" sz="6000" dirty="0"/>
              </a:p>
            </p:txBody>
          </p:sp>
        </mc:Choice>
        <mc:Fallback xmlns="">
          <p:sp>
            <p:nvSpPr>
              <p:cNvPr id="50" name="Rectangle 49"/>
              <p:cNvSpPr>
                <a:spLocks noRot="1" noChangeAspect="1" noMove="1" noResize="1" noEditPoints="1" noAdjustHandles="1" noChangeArrowheads="1" noChangeShapeType="1" noTextEdit="1"/>
              </p:cNvSpPr>
              <p:nvPr/>
            </p:nvSpPr>
            <p:spPr>
              <a:xfrm>
                <a:off x="1468469" y="11574287"/>
                <a:ext cx="21305582" cy="1015663"/>
              </a:xfrm>
              <a:prstGeom prst="rect">
                <a:avLst/>
              </a:prstGeom>
              <a:blipFill rotWithShape="0">
                <a:blip r:embed="rId11"/>
                <a:stretch>
                  <a:fillRect t="-20482" b="-40964"/>
                </a:stretch>
              </a:blipFill>
            </p:spPr>
            <p:txBody>
              <a:bodyPr/>
              <a:lstStyle/>
              <a:p>
                <a:r>
                  <a:rPr lang="en-US">
                    <a:noFill/>
                  </a:rPr>
                  <a:t> </a:t>
                </a:r>
              </a:p>
            </p:txBody>
          </p:sp>
        </mc:Fallback>
      </mc:AlternateContent>
    </p:spTree>
    <p:extLst>
      <p:ext uri="{BB962C8B-B14F-4D97-AF65-F5344CB8AC3E}">
        <p14:creationId xmlns:p14="http://schemas.microsoft.com/office/powerpoint/2010/main" val="82954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down)">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down)">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left)">
                                      <p:cBhvr>
                                        <p:cTn id="37" dur="500"/>
                                        <p:tgtEl>
                                          <p:spTgt spid="6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7" grpId="0"/>
      <p:bldP spid="63" grpId="0" animBg="1"/>
      <p:bldP spid="48" grpId="0"/>
      <p:bldP spid="2"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785079"/>
            <a:ext cx="24093022" cy="2530643"/>
            <a:chOff x="534987" y="1869705"/>
            <a:chExt cx="23497755"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23181" y="1755492"/>
                  <a:ext cx="2497058" cy="90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13</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42729"/>
                  <a:ext cx="20121555" cy="1809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6000" dirty="0" smtClean="0">
                      <a:solidFill>
                        <a:prstClr val="black"/>
                      </a:solidFill>
                      <a:latin typeface="Times New Roman" panose="02020603050405020304" pitchFamily="18" charset="0"/>
                      <a:ea typeface="Calibri" panose="020F0502020204030204" pitchFamily="34" charset="0"/>
                    </a:rPr>
                    <a:t> </a:t>
                  </a:r>
                  <a:r>
                    <a:rPr lang="vi-VN" sz="6000" dirty="0">
                      <a:latin typeface="Times New Roman" panose="02020603050405020304" pitchFamily="18" charset="0"/>
                      <a:cs typeface="Times New Roman" panose="02020603050405020304" pitchFamily="18" charset="0"/>
                    </a:rPr>
                    <a:t>Cho cấp số nhân </a:t>
                  </a:r>
                  <a14:m>
                    <m:oMath xmlns:m="http://schemas.openxmlformats.org/officeDocument/2006/math">
                      <m:d>
                        <m:dPr>
                          <m:ctrlPr>
                            <a:rPr lang="en-US" sz="6000" i="1">
                              <a:latin typeface="Cambria Math" panose="02040503050406030204" pitchFamily="18" charset="0"/>
                              <a:cs typeface="Times New Roman" panose="02020603050405020304" pitchFamily="18" charset="0"/>
                            </a:rPr>
                          </m:ctrlPr>
                        </m:dPr>
                        <m:e>
                          <m:sSub>
                            <m:sSubPr>
                              <m:ctrlPr>
                                <a:rPr lang="en-US" sz="6000" i="1">
                                  <a:latin typeface="Cambria Math" panose="02040503050406030204" pitchFamily="18" charset="0"/>
                                  <a:cs typeface="Times New Roman" panose="02020603050405020304" pitchFamily="18" charset="0"/>
                                </a:rPr>
                              </m:ctrlPr>
                            </m:sSubPr>
                            <m:e>
                              <m:r>
                                <a:rPr lang="vi-VN" sz="6000">
                                  <a:latin typeface="Cambria Math"/>
                                  <a:cs typeface="Times New Roman" panose="02020603050405020304" pitchFamily="18" charset="0"/>
                                </a:rPr>
                                <m:t>𝑢</m:t>
                              </m:r>
                            </m:e>
                            <m:sub>
                              <m:r>
                                <a:rPr lang="vi-VN" sz="6000">
                                  <a:latin typeface="Cambria Math"/>
                                  <a:cs typeface="Times New Roman" panose="02020603050405020304" pitchFamily="18" charset="0"/>
                                </a:rPr>
                                <m:t>𝑛</m:t>
                              </m:r>
                            </m:sub>
                          </m:sSub>
                        </m:e>
                      </m:d>
                    </m:oMath>
                  </a14:m>
                  <a:r>
                    <a:rPr lang="vi-VN" sz="6000" dirty="0">
                      <a:latin typeface="Times New Roman" panose="02020603050405020304" pitchFamily="18" charset="0"/>
                      <a:cs typeface="Times New Roman" panose="02020603050405020304" pitchFamily="18" charset="0"/>
                    </a:rPr>
                    <a:t> có số hạng đầu</a:t>
                  </a:r>
                  <a14:m>
                    <m:oMath xmlns:m="http://schemas.openxmlformats.org/officeDocument/2006/math">
                      <m:r>
                        <a:rPr lang="vi-VN" sz="6000">
                          <a:latin typeface="Cambria Math"/>
                          <a:cs typeface="Times New Roman" panose="02020603050405020304" pitchFamily="18" charset="0"/>
                        </a:rPr>
                        <m:t>  </m:t>
                      </m:r>
                      <m:sSub>
                        <m:sSubPr>
                          <m:ctrlPr>
                            <a:rPr lang="en-US" sz="6000" i="1">
                              <a:latin typeface="Cambria Math" panose="02040503050406030204" pitchFamily="18" charset="0"/>
                              <a:cs typeface="Times New Roman" panose="02020603050405020304" pitchFamily="18" charset="0"/>
                            </a:rPr>
                          </m:ctrlPr>
                        </m:sSubPr>
                        <m:e>
                          <m:r>
                            <a:rPr lang="vi-VN" sz="6000">
                              <a:latin typeface="Cambria Math"/>
                              <a:cs typeface="Times New Roman" panose="02020603050405020304" pitchFamily="18" charset="0"/>
                            </a:rPr>
                            <m:t>𝑢</m:t>
                          </m:r>
                        </m:e>
                        <m:sub>
                          <m:r>
                            <a:rPr lang="vi-VN" sz="6000">
                              <a:latin typeface="Cambria Math"/>
                              <a:cs typeface="Times New Roman" panose="02020603050405020304" pitchFamily="18" charset="0"/>
                            </a:rPr>
                            <m:t>1</m:t>
                          </m:r>
                        </m:sub>
                      </m:sSub>
                      <m:r>
                        <a:rPr lang="vi-VN" sz="6000">
                          <a:latin typeface="Cambria Math"/>
                          <a:cs typeface="Times New Roman" panose="02020603050405020304" pitchFamily="18" charset="0"/>
                        </a:rPr>
                        <m:t>=2</m:t>
                      </m:r>
                    </m:oMath>
                  </a14:m>
                  <a:r>
                    <a:rPr lang="vi-VN" sz="6000" dirty="0">
                      <a:latin typeface="Times New Roman" panose="02020603050405020304" pitchFamily="18" charset="0"/>
                      <a:cs typeface="Times New Roman" panose="02020603050405020304" pitchFamily="18" charset="0"/>
                    </a:rPr>
                    <a:t> và công bội </a:t>
                  </a:r>
                  <a14:m>
                    <m:oMath xmlns:m="http://schemas.openxmlformats.org/officeDocument/2006/math">
                      <m:r>
                        <a:rPr lang="vi-VN" sz="6000">
                          <a:latin typeface="Cambria Math"/>
                          <a:cs typeface="Times New Roman" panose="02020603050405020304" pitchFamily="18" charset="0"/>
                        </a:rPr>
                        <m:t>𝑞</m:t>
                      </m:r>
                      <m:r>
                        <a:rPr lang="vi-VN" sz="6000">
                          <a:latin typeface="Cambria Math"/>
                          <a:cs typeface="Times New Roman" panose="02020603050405020304" pitchFamily="18" charset="0"/>
                        </a:rPr>
                        <m:t>=3</m:t>
                      </m:r>
                    </m:oMath>
                  </a14:m>
                  <a:r>
                    <a:rPr lang="vi-VN" sz="6000" dirty="0">
                      <a:latin typeface="Times New Roman" panose="02020603050405020304" pitchFamily="18" charset="0"/>
                      <a:cs typeface="Times New Roman" panose="02020603050405020304" pitchFamily="18" charset="0"/>
                    </a:rPr>
                    <a:t>. Giá trị </a:t>
                  </a:r>
                  <a14:m>
                    <m:oMath xmlns:m="http://schemas.openxmlformats.org/officeDocument/2006/math">
                      <m:sSub>
                        <m:sSubPr>
                          <m:ctrlPr>
                            <a:rPr lang="en-US" sz="6000" i="1">
                              <a:latin typeface="Cambria Math" panose="02040503050406030204" pitchFamily="18" charset="0"/>
                              <a:cs typeface="Times New Roman" panose="02020603050405020304" pitchFamily="18" charset="0"/>
                            </a:rPr>
                          </m:ctrlPr>
                        </m:sSubPr>
                        <m:e>
                          <m:r>
                            <a:rPr lang="vi-VN" sz="6000">
                              <a:latin typeface="Cambria Math"/>
                              <a:cs typeface="Times New Roman" panose="02020603050405020304" pitchFamily="18" charset="0"/>
                            </a:rPr>
                            <m:t>𝑢</m:t>
                          </m:r>
                        </m:e>
                        <m:sub>
                          <m:r>
                            <a:rPr lang="vi-VN" sz="6000">
                              <a:latin typeface="Cambria Math"/>
                              <a:cs typeface="Times New Roman" panose="02020603050405020304" pitchFamily="18" charset="0"/>
                            </a:rPr>
                            <m:t>2019</m:t>
                          </m:r>
                        </m:sub>
                      </m:sSub>
                    </m:oMath>
                  </a14:m>
                  <a:r>
                    <a:rPr lang="vi-VN" sz="6000" dirty="0">
                      <a:latin typeface="Times New Roman" panose="02020603050405020304" pitchFamily="18" charset="0"/>
                      <a:cs typeface="Times New Roman" panose="02020603050405020304" pitchFamily="18" charset="0"/>
                    </a:rPr>
                    <a:t> </a:t>
                  </a:r>
                  <a:r>
                    <a:rPr lang="vi-VN" sz="6000" dirty="0" smtClean="0">
                      <a:latin typeface="Times New Roman" panose="02020603050405020304" pitchFamily="18" charset="0"/>
                      <a:cs typeface="Times New Roman" panose="02020603050405020304" pitchFamily="18" charset="0"/>
                    </a:rPr>
                    <a:t>bằng</a:t>
                  </a:r>
                  <a:r>
                    <a:rPr lang="en-US" sz="6000" dirty="0" smtClean="0">
                      <a:latin typeface="Times New Roman" panose="02020603050405020304" pitchFamily="18" charset="0"/>
                      <a:cs typeface="Times New Roman" panose="02020603050405020304" pitchFamily="18" charset="0"/>
                    </a:rPr>
                    <a:t>?</a:t>
                  </a:r>
                  <a:endParaRPr lang="en-US" sz="6000"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42729"/>
                  <a:ext cx="20121555" cy="1809578"/>
                </a:xfrm>
                <a:prstGeom prst="rect">
                  <a:avLst/>
                </a:prstGeom>
                <a:blipFill rotWithShape="0">
                  <a:blip r:embed="rId3"/>
                  <a:stretch>
                    <a:fillRect l="-1329" t="-6907" r="-1684" b="-17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4572000"/>
            <a:ext cx="23679365" cy="1828816"/>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653525" y="1805927"/>
                    <a:ext cx="1449292" cy="47210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a:latin typeface="Cambria Math"/>
                            <a:cs typeface="Times New Roman" panose="02020603050405020304" pitchFamily="18" charset="0"/>
                          </a:rPr>
                          <m:t>2.</m:t>
                        </m:r>
                        <m:sSup>
                          <m:sSupPr>
                            <m:ctrlPr>
                              <a:rPr lang="en-US" sz="6000" i="1">
                                <a:latin typeface="Cambria Math" panose="02040503050406030204" pitchFamily="18" charset="0"/>
                                <a:cs typeface="Times New Roman" panose="02020603050405020304" pitchFamily="18" charset="0"/>
                              </a:rPr>
                            </m:ctrlPr>
                          </m:sSupPr>
                          <m:e>
                            <m:r>
                              <a:rPr lang="vi-VN" sz="6000">
                                <a:latin typeface="Cambria Math"/>
                                <a:cs typeface="Times New Roman" panose="02020603050405020304" pitchFamily="18" charset="0"/>
                              </a:rPr>
                              <m:t>3</m:t>
                            </m:r>
                          </m:e>
                          <m:sup>
                            <m:r>
                              <a:rPr lang="vi-VN" sz="6000">
                                <a:latin typeface="Cambria Math"/>
                                <a:cs typeface="Times New Roman" panose="02020603050405020304" pitchFamily="18" charset="0"/>
                              </a:rPr>
                              <m:t>2018</m:t>
                            </m:r>
                          </m:sup>
                        </m:sSup>
                      </m:oMath>
                    </a14:m>
                    <a:r>
                      <a:rPr lang="en-US" sz="6000" dirty="0" smtClean="0">
                        <a:solidFill>
                          <a:schemeClr val="bg1"/>
                        </a:solidFill>
                      </a:rPr>
                      <a:t>.</a:t>
                    </a:r>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653525" y="1805927"/>
                    <a:ext cx="1449292" cy="472102"/>
                  </a:xfrm>
                  <a:prstGeom prst="rect">
                    <a:avLst/>
                  </a:prstGeom>
                  <a:blipFill rotWithShape="0">
                    <a:blip r:embed="rId4"/>
                    <a:stretch>
                      <a:fillRect t="-18072" r="-9853" b="-40361"/>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464349" y="5075103"/>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100271" y="-32836"/>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1</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Nhận biết</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62" name="TextBox 61"/>
              <p:cNvSpPr txBox="1"/>
              <p:nvPr/>
            </p:nvSpPr>
            <p:spPr>
              <a:xfrm>
                <a:off x="8256693" y="4998719"/>
                <a:ext cx="2919050" cy="1015663"/>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a:latin typeface="Cambria Math"/>
                      </a:rPr>
                      <m:t>3.</m:t>
                    </m:r>
                    <m:sSup>
                      <m:sSupPr>
                        <m:ctrlPr>
                          <a:rPr lang="en-US" sz="6000" i="1">
                            <a:latin typeface="Cambria Math" panose="02040503050406030204" pitchFamily="18" charset="0"/>
                          </a:rPr>
                        </m:ctrlPr>
                      </m:sSupPr>
                      <m:e>
                        <m:r>
                          <a:rPr lang="vi-VN" sz="6000">
                            <a:latin typeface="Cambria Math"/>
                          </a:rPr>
                          <m:t>2</m:t>
                        </m:r>
                      </m:e>
                      <m:sup>
                        <m:r>
                          <a:rPr lang="vi-VN" sz="6000">
                            <a:latin typeface="Cambria Math"/>
                          </a:rPr>
                          <m:t>2018</m:t>
                        </m:r>
                      </m:sup>
                    </m:sSup>
                  </m:oMath>
                </a14:m>
                <a:r>
                  <a:rPr lang="en-US" sz="6000" dirty="0" smtClean="0">
                    <a:solidFill>
                      <a:schemeClr val="bg1"/>
                    </a:solidFill>
                  </a:rPr>
                  <a:t>.</a:t>
                </a:r>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8256693" y="4998719"/>
                <a:ext cx="2919050" cy="1015663"/>
              </a:xfrm>
              <a:prstGeom prst="rect">
                <a:avLst/>
              </a:prstGeom>
              <a:blipFill rotWithShape="0">
                <a:blip r:embed="rId5"/>
                <a:stretch>
                  <a:fillRect t="-17365" r="-9603" b="-401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4235884" y="5135696"/>
                <a:ext cx="3006632" cy="1015663"/>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a:latin typeface="Cambria Math"/>
                      </a:rPr>
                      <m:t>2.</m:t>
                    </m:r>
                    <m:sSup>
                      <m:sSupPr>
                        <m:ctrlPr>
                          <a:rPr lang="en-US" sz="6000" i="1">
                            <a:latin typeface="Cambria Math" panose="02040503050406030204" pitchFamily="18" charset="0"/>
                          </a:rPr>
                        </m:ctrlPr>
                      </m:sSupPr>
                      <m:e>
                        <m:r>
                          <a:rPr lang="vi-VN" sz="6000">
                            <a:latin typeface="Cambria Math"/>
                          </a:rPr>
                          <m:t>3</m:t>
                        </m:r>
                      </m:e>
                      <m:sup>
                        <m:r>
                          <a:rPr lang="vi-VN" sz="6000">
                            <a:latin typeface="Cambria Math"/>
                          </a:rPr>
                          <m:t>2019</m:t>
                        </m:r>
                      </m:sup>
                    </m:sSup>
                  </m:oMath>
                </a14:m>
                <a:r>
                  <a:rPr lang="en-US" sz="6000" dirty="0" smtClean="0">
                    <a:solidFill>
                      <a:schemeClr val="bg1"/>
                    </a:solidFill>
                  </a:rPr>
                  <a:t>.</a:t>
                </a:r>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4235884" y="5135696"/>
                <a:ext cx="3006632" cy="1015663"/>
              </a:xfrm>
              <a:prstGeom prst="rect">
                <a:avLst/>
              </a:prstGeom>
              <a:blipFill rotWithShape="0">
                <a:blip r:embed="rId6"/>
                <a:stretch>
                  <a:fillRect t="-17365" r="-5882" b="-401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20343554" y="5105401"/>
                <a:ext cx="2965735" cy="1015663"/>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a:latin typeface="Cambria Math"/>
                      </a:rPr>
                      <m:t>3.</m:t>
                    </m:r>
                    <m:sSup>
                      <m:sSupPr>
                        <m:ctrlPr>
                          <a:rPr lang="en-US" sz="6000" i="1">
                            <a:latin typeface="Cambria Math" panose="02040503050406030204" pitchFamily="18" charset="0"/>
                          </a:rPr>
                        </m:ctrlPr>
                      </m:sSupPr>
                      <m:e>
                        <m:r>
                          <a:rPr lang="vi-VN" sz="6000">
                            <a:latin typeface="Cambria Math"/>
                          </a:rPr>
                          <m:t>2</m:t>
                        </m:r>
                      </m:e>
                      <m:sup>
                        <m:r>
                          <a:rPr lang="vi-VN" sz="6000">
                            <a:latin typeface="Cambria Math"/>
                          </a:rPr>
                          <m:t>2019</m:t>
                        </m:r>
                      </m:sup>
                    </m:sSup>
                  </m:oMath>
                </a14:m>
                <a:r>
                  <a:rPr lang="en-US" sz="6000" dirty="0" smtClean="0">
                    <a:solidFill>
                      <a:schemeClr val="bg1"/>
                    </a:solidFill>
                  </a:rPr>
                  <a:t>.</a:t>
                </a:r>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20343554" y="5105401"/>
                <a:ext cx="2965735" cy="1015663"/>
              </a:xfrm>
              <a:prstGeom prst="rect">
                <a:avLst/>
              </a:prstGeom>
              <a:blipFill rotWithShape="0">
                <a:blip r:embed="rId7"/>
                <a:stretch>
                  <a:fillRect t="-18072" r="-7187" b="-40361"/>
                </a:stretch>
              </a:blipFill>
            </p:spPr>
            <p:txBody>
              <a:bodyPr/>
              <a:lstStyle/>
              <a:p>
                <a:r>
                  <a:rPr lang="en-US">
                    <a:noFill/>
                  </a:rPr>
                  <a:t> </a:t>
                </a:r>
              </a:p>
            </p:txBody>
          </p:sp>
        </mc:Fallback>
      </mc:AlternateContent>
      <p:grpSp>
        <p:nvGrpSpPr>
          <p:cNvPr id="41" name="Group 40"/>
          <p:cNvGrpSpPr/>
          <p:nvPr/>
        </p:nvGrpSpPr>
        <p:grpSpPr>
          <a:xfrm>
            <a:off x="207570" y="7046459"/>
            <a:ext cx="23720817" cy="6288542"/>
            <a:chOff x="184495" y="3615029"/>
            <a:chExt cx="11834900" cy="4502804"/>
          </a:xfrm>
        </p:grpSpPr>
        <p:sp>
          <p:nvSpPr>
            <p:cNvPr id="42" name="Rounded Rectangle 41"/>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9"/>
              <a:ext cx="1884106" cy="683487"/>
              <a:chOff x="1275608" y="6200848"/>
              <a:chExt cx="3693530" cy="1241863"/>
            </a:xfrm>
          </p:grpSpPr>
          <p:sp>
            <p:nvSpPr>
              <p:cNvPr id="44"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435719" y="12197963"/>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4876036" y="9218182"/>
                <a:ext cx="13699330" cy="1015663"/>
              </a:xfrm>
              <a:prstGeom prst="rect">
                <a:avLst/>
              </a:prstGeom>
            </p:spPr>
            <p:txBody>
              <a:bodyPr wrap="square">
                <a:spAutoFit/>
              </a:bodyPr>
              <a:lstStyle/>
              <a:p>
                <a14:m>
                  <m:oMath xmlns:m="http://schemas.openxmlformats.org/officeDocument/2006/math">
                    <m:sSub>
                      <m:sSubPr>
                        <m:ctrlPr>
                          <a:rPr lang="en-US" sz="6000" i="1" smtClean="0">
                            <a:latin typeface="Cambria Math" panose="02040503050406030204" pitchFamily="18" charset="0"/>
                            <a:cs typeface="Times New Roman" panose="02020603050405020304" pitchFamily="18" charset="0"/>
                          </a:rPr>
                        </m:ctrlPr>
                      </m:sSubPr>
                      <m:e>
                        <m:r>
                          <a:rPr lang="vi-VN" sz="6000">
                            <a:latin typeface="Cambria Math"/>
                            <a:cs typeface="Times New Roman" panose="02020603050405020304" pitchFamily="18" charset="0"/>
                          </a:rPr>
                          <m:t>𝑢</m:t>
                        </m:r>
                      </m:e>
                      <m:sub>
                        <m:r>
                          <a:rPr lang="vi-VN" sz="6000">
                            <a:latin typeface="Cambria Math"/>
                            <a:cs typeface="Times New Roman" panose="02020603050405020304" pitchFamily="18" charset="0"/>
                          </a:rPr>
                          <m:t>2019</m:t>
                        </m:r>
                      </m:sub>
                    </m:sSub>
                  </m:oMath>
                </a14:m>
                <a:r>
                  <a:rPr lang="vi-VN" sz="6000" dirty="0">
                    <a:cs typeface="Times New Roman" panose="02020603050405020304" pitchFamily="18" charset="0"/>
                  </a:rPr>
                  <a:t> </a:t>
                </a:r>
                <a14:m>
                  <m:oMath xmlns:m="http://schemas.openxmlformats.org/officeDocument/2006/math">
                    <m:r>
                      <a:rPr lang="vi-VN" sz="6000">
                        <a:latin typeface="Cambria Math"/>
                        <a:cs typeface="Times New Roman" panose="02020603050405020304" pitchFamily="18" charset="0"/>
                      </a:rPr>
                      <m:t>=</m:t>
                    </m:r>
                    <m:r>
                      <a:rPr lang="vi-VN" sz="6000" i="1">
                        <a:latin typeface="Cambria Math"/>
                        <a:cs typeface="Times New Roman" panose="02020603050405020304" pitchFamily="18" charset="0"/>
                      </a:rPr>
                      <m:t> </m:t>
                    </m:r>
                    <m:sSub>
                      <m:sSubPr>
                        <m:ctrlPr>
                          <a:rPr lang="en-US" sz="6000" i="1">
                            <a:latin typeface="Cambria Math" panose="02040503050406030204" pitchFamily="18" charset="0"/>
                            <a:cs typeface="Times New Roman" panose="02020603050405020304" pitchFamily="18" charset="0"/>
                          </a:rPr>
                        </m:ctrlPr>
                      </m:sSubPr>
                      <m:e>
                        <m:r>
                          <a:rPr lang="vi-VN" sz="6000">
                            <a:latin typeface="Cambria Math"/>
                            <a:cs typeface="Times New Roman" panose="02020603050405020304" pitchFamily="18" charset="0"/>
                          </a:rPr>
                          <m:t>𝑢</m:t>
                        </m:r>
                      </m:e>
                      <m:sub>
                        <m:r>
                          <a:rPr lang="vi-VN" sz="6000">
                            <a:latin typeface="Cambria Math"/>
                            <a:cs typeface="Times New Roman" panose="02020603050405020304" pitchFamily="18" charset="0"/>
                          </a:rPr>
                          <m:t>1</m:t>
                        </m:r>
                      </m:sub>
                    </m:sSub>
                    <m:r>
                      <a:rPr lang="vi-VN" sz="6000">
                        <a:latin typeface="Cambria Math"/>
                        <a:cs typeface="Times New Roman" panose="02020603050405020304" pitchFamily="18" charset="0"/>
                      </a:rPr>
                      <m:t>.</m:t>
                    </m:r>
                    <m:sSup>
                      <m:sSupPr>
                        <m:ctrlPr>
                          <a:rPr lang="en-US" sz="6000" i="1">
                            <a:latin typeface="Cambria Math" panose="02040503050406030204" pitchFamily="18" charset="0"/>
                            <a:cs typeface="Times New Roman" panose="02020603050405020304" pitchFamily="18" charset="0"/>
                          </a:rPr>
                        </m:ctrlPr>
                      </m:sSupPr>
                      <m:e>
                        <m:r>
                          <a:rPr lang="vi-VN" sz="6000">
                            <a:latin typeface="Cambria Math"/>
                            <a:cs typeface="Times New Roman" panose="02020603050405020304" pitchFamily="18" charset="0"/>
                          </a:rPr>
                          <m:t>𝑞</m:t>
                        </m:r>
                      </m:e>
                      <m:sup>
                        <m:r>
                          <m:rPr>
                            <m:sty m:val="p"/>
                          </m:rPr>
                          <a:rPr lang="en-US" sz="6000" b="0" i="0" smtClean="0">
                            <a:latin typeface="Cambria Math" panose="02040503050406030204" pitchFamily="18" charset="0"/>
                            <a:cs typeface="Times New Roman" panose="02020603050405020304" pitchFamily="18" charset="0"/>
                          </a:rPr>
                          <m:t>n</m:t>
                        </m:r>
                        <m:r>
                          <a:rPr lang="en-US" sz="6000" b="0" i="0" smtClean="0">
                            <a:latin typeface="Cambria Math" panose="02040503050406030204" pitchFamily="18" charset="0"/>
                            <a:cs typeface="Times New Roman" panose="02020603050405020304" pitchFamily="18" charset="0"/>
                          </a:rPr>
                          <m:t>−1</m:t>
                        </m:r>
                      </m:sup>
                    </m:sSup>
                  </m:oMath>
                </a14:m>
                <a:r>
                  <a:rPr lang="vi-VN" sz="6000" dirty="0">
                    <a:cs typeface="Times New Roman" panose="02020603050405020304" pitchFamily="18" charset="0"/>
                  </a:rPr>
                  <a:t> </a:t>
                </a:r>
                <a14:m>
                  <m:oMath xmlns:m="http://schemas.openxmlformats.org/officeDocument/2006/math">
                    <m:r>
                      <a:rPr lang="vi-VN" sz="6000">
                        <a:latin typeface="Cambria Math"/>
                        <a:cs typeface="Times New Roman" panose="02020603050405020304" pitchFamily="18" charset="0"/>
                      </a:rPr>
                      <m:t>=</m:t>
                    </m:r>
                    <m:r>
                      <a:rPr lang="vi-VN" sz="6000" i="1">
                        <a:latin typeface="Cambria Math"/>
                        <a:cs typeface="Times New Roman" panose="02020603050405020304" pitchFamily="18" charset="0"/>
                      </a:rPr>
                      <m:t> </m:t>
                    </m:r>
                    <m:r>
                      <a:rPr lang="vi-VN" sz="6000">
                        <a:latin typeface="Cambria Math"/>
                        <a:cs typeface="Times New Roman" panose="02020603050405020304" pitchFamily="18" charset="0"/>
                      </a:rPr>
                      <m:t>2.</m:t>
                    </m:r>
                    <m:sSup>
                      <m:sSupPr>
                        <m:ctrlPr>
                          <a:rPr lang="en-US" sz="6000" i="1">
                            <a:latin typeface="Cambria Math" panose="02040503050406030204" pitchFamily="18" charset="0"/>
                            <a:cs typeface="Times New Roman" panose="02020603050405020304" pitchFamily="18" charset="0"/>
                          </a:rPr>
                        </m:ctrlPr>
                      </m:sSupPr>
                      <m:e>
                        <m:r>
                          <a:rPr lang="vi-VN" sz="6000">
                            <a:latin typeface="Cambria Math"/>
                            <a:cs typeface="Times New Roman" panose="02020603050405020304" pitchFamily="18" charset="0"/>
                          </a:rPr>
                          <m:t>3</m:t>
                        </m:r>
                      </m:e>
                      <m:sup>
                        <m:r>
                          <a:rPr lang="vi-VN" sz="6000">
                            <a:latin typeface="Cambria Math"/>
                            <a:cs typeface="Times New Roman" panose="02020603050405020304" pitchFamily="18" charset="0"/>
                          </a:rPr>
                          <m:t>2018</m:t>
                        </m:r>
                      </m:sup>
                    </m:sSup>
                  </m:oMath>
                </a14:m>
                <a:endParaRPr lang="en-US" sz="6000" dirty="0"/>
              </a:p>
            </p:txBody>
          </p:sp>
        </mc:Choice>
        <mc:Fallback xmlns="">
          <p:sp>
            <p:nvSpPr>
              <p:cNvPr id="2" name="Rectangle 1"/>
              <p:cNvSpPr>
                <a:spLocks noRot="1" noChangeAspect="1" noMove="1" noResize="1" noEditPoints="1" noAdjustHandles="1" noChangeArrowheads="1" noChangeShapeType="1" noTextEdit="1"/>
              </p:cNvSpPr>
              <p:nvPr/>
            </p:nvSpPr>
            <p:spPr>
              <a:xfrm>
                <a:off x="4876036" y="9218182"/>
                <a:ext cx="13699330" cy="1015663"/>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1722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785079"/>
            <a:ext cx="24093022" cy="2530643"/>
            <a:chOff x="534987" y="1869705"/>
            <a:chExt cx="23497755"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23181" y="1755492"/>
                  <a:ext cx="2497058" cy="90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14</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42729"/>
                  <a:ext cx="20121555" cy="21536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6000" dirty="0" smtClean="0">
                      <a:solidFill>
                        <a:prstClr val="black"/>
                      </a:solidFill>
                      <a:latin typeface="Times New Roman" panose="02020603050405020304" pitchFamily="18" charset="0"/>
                      <a:ea typeface="Calibri" panose="020F0502020204030204" pitchFamily="34" charset="0"/>
                    </a:rPr>
                    <a:t> </a:t>
                  </a:r>
                  <a:r>
                    <a:rPr lang="pt-BR" sz="6000" dirty="0">
                      <a:solidFill>
                        <a:srgbClr val="000000"/>
                      </a:solidFill>
                      <a:latin typeface="Times New Roman" panose="02020603050405020304" pitchFamily="18" charset="0"/>
                      <a:cs typeface="Times New Roman" panose="02020603050405020304" pitchFamily="18" charset="0"/>
                    </a:rPr>
                    <a:t>Cho cấp số nhân </a:t>
                  </a:r>
                  <a14:m>
                    <m:oMath xmlns:m="http://schemas.openxmlformats.org/officeDocument/2006/math">
                      <m:d>
                        <m:dPr>
                          <m:ctrlPr>
                            <a:rPr lang="en-US" sz="6000" i="1">
                              <a:solidFill>
                                <a:srgbClr val="000000"/>
                              </a:solidFill>
                              <a:latin typeface="Cambria Math" panose="02040503050406030204" pitchFamily="18" charset="0"/>
                              <a:cs typeface="Times New Roman" panose="02020603050405020304" pitchFamily="18" charset="0"/>
                            </a:rPr>
                          </m:ctrlPr>
                        </m:dPr>
                        <m:e>
                          <m:sSub>
                            <m:sSubPr>
                              <m:ctrlPr>
                                <a:rPr lang="en-US" sz="6000" i="1">
                                  <a:solidFill>
                                    <a:srgbClr val="000000"/>
                                  </a:solidFill>
                                  <a:latin typeface="Cambria Math" panose="02040503050406030204" pitchFamily="18" charset="0"/>
                                  <a:cs typeface="Times New Roman" panose="02020603050405020304" pitchFamily="18" charset="0"/>
                                </a:rPr>
                              </m:ctrlPr>
                            </m:sSubPr>
                            <m:e>
                              <m:r>
                                <a:rPr lang="vi-VN" sz="6000">
                                  <a:solidFill>
                                    <a:srgbClr val="000000"/>
                                  </a:solidFill>
                                  <a:latin typeface="Cambria Math"/>
                                  <a:cs typeface="Times New Roman" panose="02020603050405020304" pitchFamily="18" charset="0"/>
                                </a:rPr>
                                <m:t>𝑢</m:t>
                              </m:r>
                            </m:e>
                            <m:sub>
                              <m:r>
                                <a:rPr lang="vi-VN" sz="6000">
                                  <a:solidFill>
                                    <a:srgbClr val="000000"/>
                                  </a:solidFill>
                                  <a:latin typeface="Cambria Math"/>
                                  <a:cs typeface="Times New Roman" panose="02020603050405020304" pitchFamily="18" charset="0"/>
                                </a:rPr>
                                <m:t>𝑛</m:t>
                              </m:r>
                            </m:sub>
                          </m:sSub>
                        </m:e>
                      </m:d>
                    </m:oMath>
                  </a14:m>
                  <a:r>
                    <a:rPr lang="pt-BR" sz="6000" dirty="0">
                      <a:solidFill>
                        <a:srgbClr val="000000"/>
                      </a:solidFill>
                      <a:latin typeface="Times New Roman" panose="02020603050405020304" pitchFamily="18" charset="0"/>
                      <a:cs typeface="Times New Roman" panose="02020603050405020304" pitchFamily="18" charset="0"/>
                    </a:rPr>
                    <a:t> có </a:t>
                  </a:r>
                  <a14:m>
                    <m:oMath xmlns:m="http://schemas.openxmlformats.org/officeDocument/2006/math">
                      <m:sSub>
                        <m:sSubPr>
                          <m:ctrlPr>
                            <a:rPr lang="en-US" sz="6000" i="1">
                              <a:solidFill>
                                <a:srgbClr val="000000"/>
                              </a:solidFill>
                              <a:latin typeface="Cambria Math" panose="02040503050406030204" pitchFamily="18" charset="0"/>
                              <a:cs typeface="Times New Roman" panose="02020603050405020304" pitchFamily="18" charset="0"/>
                            </a:rPr>
                          </m:ctrlPr>
                        </m:sSubPr>
                        <m:e>
                          <m:r>
                            <a:rPr lang="vi-VN" sz="6000">
                              <a:solidFill>
                                <a:srgbClr val="000000"/>
                              </a:solidFill>
                              <a:latin typeface="Cambria Math"/>
                              <a:cs typeface="Times New Roman" panose="02020603050405020304" pitchFamily="18" charset="0"/>
                            </a:rPr>
                            <m:t>𝑢</m:t>
                          </m:r>
                        </m:e>
                        <m:sub>
                          <m:r>
                            <a:rPr lang="vi-VN" sz="6000">
                              <a:solidFill>
                                <a:srgbClr val="000000"/>
                              </a:solidFill>
                              <a:latin typeface="Cambria Math"/>
                              <a:cs typeface="Times New Roman" panose="02020603050405020304" pitchFamily="18" charset="0"/>
                            </a:rPr>
                            <m:t>1</m:t>
                          </m:r>
                        </m:sub>
                      </m:sSub>
                      <m:r>
                        <a:rPr lang="vi-VN" sz="6000">
                          <a:solidFill>
                            <a:srgbClr val="000000"/>
                          </a:solidFill>
                          <a:latin typeface="Cambria Math"/>
                          <a:cs typeface="Times New Roman" panose="02020603050405020304" pitchFamily="18" charset="0"/>
                        </a:rPr>
                        <m:t>=−1</m:t>
                      </m:r>
                    </m:oMath>
                  </a14:m>
                  <a:r>
                    <a:rPr lang="pt-BR" sz="6000" dirty="0">
                      <a:solidFill>
                        <a:srgbClr val="000000"/>
                      </a:solidFill>
                      <a:latin typeface="Times New Roman" panose="02020603050405020304" pitchFamily="18" charset="0"/>
                      <a:cs typeface="Times New Roman" panose="02020603050405020304" pitchFamily="18" charset="0"/>
                    </a:rPr>
                    <a:t> và </a:t>
                  </a:r>
                  <a14:m>
                    <m:oMath xmlns:m="http://schemas.openxmlformats.org/officeDocument/2006/math">
                      <m:r>
                        <a:rPr lang="vi-VN" sz="6000">
                          <a:solidFill>
                            <a:srgbClr val="000000"/>
                          </a:solidFill>
                          <a:latin typeface="Cambria Math"/>
                          <a:cs typeface="Times New Roman" panose="02020603050405020304" pitchFamily="18" charset="0"/>
                        </a:rPr>
                        <m:t>𝑞</m:t>
                      </m:r>
                      <m:r>
                        <a:rPr lang="vi-VN" sz="6000">
                          <a:solidFill>
                            <a:srgbClr val="000000"/>
                          </a:solidFill>
                          <a:latin typeface="Cambria Math"/>
                          <a:cs typeface="Times New Roman" panose="02020603050405020304" pitchFamily="18" charset="0"/>
                        </a:rPr>
                        <m:t>=−</m:t>
                      </m:r>
                      <m:f>
                        <m:fPr>
                          <m:ctrlPr>
                            <a:rPr lang="en-US" sz="6000" i="1">
                              <a:solidFill>
                                <a:srgbClr val="000000"/>
                              </a:solidFill>
                              <a:latin typeface="Cambria Math" panose="02040503050406030204" pitchFamily="18" charset="0"/>
                              <a:cs typeface="Times New Roman" panose="02020603050405020304" pitchFamily="18" charset="0"/>
                            </a:rPr>
                          </m:ctrlPr>
                        </m:fPr>
                        <m:num>
                          <m:r>
                            <a:rPr lang="vi-VN" sz="6000">
                              <a:solidFill>
                                <a:srgbClr val="000000"/>
                              </a:solidFill>
                              <a:latin typeface="Cambria Math"/>
                              <a:cs typeface="Times New Roman" panose="02020603050405020304" pitchFamily="18" charset="0"/>
                            </a:rPr>
                            <m:t>1</m:t>
                          </m:r>
                        </m:num>
                        <m:den>
                          <m:r>
                            <a:rPr lang="vi-VN" sz="6000">
                              <a:solidFill>
                                <a:srgbClr val="000000"/>
                              </a:solidFill>
                              <a:latin typeface="Cambria Math"/>
                              <a:cs typeface="Times New Roman" panose="02020603050405020304" pitchFamily="18" charset="0"/>
                            </a:rPr>
                            <m:t>10</m:t>
                          </m:r>
                        </m:den>
                      </m:f>
                    </m:oMath>
                  </a14:m>
                  <a:r>
                    <a:rPr lang="pt-BR" sz="6000" dirty="0">
                      <a:solidFill>
                        <a:srgbClr val="000000"/>
                      </a:solidFill>
                      <a:latin typeface="Times New Roman" panose="02020603050405020304" pitchFamily="18" charset="0"/>
                      <a:cs typeface="Times New Roman" panose="02020603050405020304" pitchFamily="18" charset="0"/>
                    </a:rPr>
                    <a:t>. Số </a:t>
                  </a:r>
                  <a14:m>
                    <m:oMath xmlns:m="http://schemas.openxmlformats.org/officeDocument/2006/math">
                      <m:f>
                        <m:fPr>
                          <m:ctrlPr>
                            <a:rPr lang="en-US" sz="6000" i="1">
                              <a:solidFill>
                                <a:srgbClr val="000000"/>
                              </a:solidFill>
                              <a:latin typeface="Cambria Math" panose="02040503050406030204" pitchFamily="18" charset="0"/>
                              <a:cs typeface="Times New Roman" panose="02020603050405020304" pitchFamily="18" charset="0"/>
                            </a:rPr>
                          </m:ctrlPr>
                        </m:fPr>
                        <m:num>
                          <m:r>
                            <a:rPr lang="pt-BR" sz="6000">
                              <a:solidFill>
                                <a:srgbClr val="000000"/>
                              </a:solidFill>
                              <a:latin typeface="Cambria Math"/>
                              <a:cs typeface="Times New Roman" panose="02020603050405020304" pitchFamily="18" charset="0"/>
                            </a:rPr>
                            <m:t>1</m:t>
                          </m:r>
                        </m:num>
                        <m:den>
                          <m:r>
                            <a:rPr lang="pt-BR" sz="6000">
                              <a:solidFill>
                                <a:srgbClr val="000000"/>
                              </a:solidFill>
                              <a:latin typeface="Cambria Math"/>
                              <a:cs typeface="Times New Roman" panose="02020603050405020304" pitchFamily="18" charset="0"/>
                            </a:rPr>
                            <m:t>1</m:t>
                          </m:r>
                          <m:sSup>
                            <m:sSupPr>
                              <m:ctrlPr>
                                <a:rPr lang="en-US" sz="6000" i="1">
                                  <a:solidFill>
                                    <a:srgbClr val="000000"/>
                                  </a:solidFill>
                                  <a:latin typeface="Cambria Math" panose="02040503050406030204" pitchFamily="18" charset="0"/>
                                  <a:cs typeface="Times New Roman" panose="02020603050405020304" pitchFamily="18" charset="0"/>
                                </a:rPr>
                              </m:ctrlPr>
                            </m:sSupPr>
                            <m:e>
                              <m:r>
                                <a:rPr lang="pt-BR" sz="6000">
                                  <a:solidFill>
                                    <a:srgbClr val="000000"/>
                                  </a:solidFill>
                                  <a:latin typeface="Cambria Math"/>
                                  <a:cs typeface="Times New Roman" panose="02020603050405020304" pitchFamily="18" charset="0"/>
                                </a:rPr>
                                <m:t>0</m:t>
                              </m:r>
                            </m:e>
                            <m:sup>
                              <m:r>
                                <a:rPr lang="pt-BR" sz="6000">
                                  <a:solidFill>
                                    <a:srgbClr val="000000"/>
                                  </a:solidFill>
                                  <a:latin typeface="Cambria Math"/>
                                  <a:cs typeface="Times New Roman" panose="02020603050405020304" pitchFamily="18" charset="0"/>
                                </a:rPr>
                                <m:t>103</m:t>
                              </m:r>
                            </m:sup>
                          </m:sSup>
                        </m:den>
                      </m:f>
                    </m:oMath>
                  </a14:m>
                  <a:r>
                    <a:rPr lang="pt-BR" sz="6000" dirty="0">
                      <a:solidFill>
                        <a:srgbClr val="000000"/>
                      </a:solidFill>
                      <a:latin typeface="Times New Roman" panose="02020603050405020304" pitchFamily="18" charset="0"/>
                      <a:cs typeface="Times New Roman" panose="02020603050405020304" pitchFamily="18" charset="0"/>
                    </a:rPr>
                    <a:t> là số hạng thứ mấy của cấp số nhân đã cho?</a:t>
                  </a:r>
                  <a:endParaRPr lang="en-US" sz="6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42729"/>
                  <a:ext cx="20121555" cy="2153613"/>
                </a:xfrm>
                <a:prstGeom prst="rect">
                  <a:avLst/>
                </a:prstGeom>
                <a:blipFill rotWithShape="0">
                  <a:blip r:embed="rId3"/>
                  <a:stretch>
                    <a:fillRect l="-1329" b="-141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4572000"/>
            <a:ext cx="23679365" cy="1828816"/>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653525" y="1805927"/>
                    <a:ext cx="849258" cy="47210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i="1" smtClean="0">
                            <a:solidFill>
                              <a:schemeClr val="bg1"/>
                            </a:solidFill>
                            <a:latin typeface="Cambria Math" panose="02040503050406030204" pitchFamily="18" charset="0"/>
                            <a:ea typeface="Times New Roman" panose="02020603050405020304" pitchFamily="18" charset="0"/>
                          </a:rPr>
                          <m:t>1</m:t>
                        </m:r>
                        <m:r>
                          <a:rPr lang="en-US" sz="6000" b="0" i="1" smtClean="0">
                            <a:solidFill>
                              <a:schemeClr val="bg1"/>
                            </a:solidFill>
                            <a:latin typeface="Cambria Math" panose="02040503050406030204" pitchFamily="18" charset="0"/>
                            <a:ea typeface="Times New Roman" panose="02020603050405020304" pitchFamily="18" charset="0"/>
                          </a:rPr>
                          <m:t>02</m:t>
                        </m:r>
                      </m:oMath>
                    </a14:m>
                    <a:r>
                      <a:rPr lang="en-US" sz="6000" dirty="0" smtClean="0">
                        <a:solidFill>
                          <a:schemeClr val="bg1"/>
                        </a:solidFill>
                      </a:rPr>
                      <a:t>.</a:t>
                    </a:r>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653525" y="1805927"/>
                    <a:ext cx="849258" cy="472102"/>
                  </a:xfrm>
                  <a:prstGeom prst="rect">
                    <a:avLst/>
                  </a:prstGeom>
                  <a:blipFill rotWithShape="0">
                    <a:blip r:embed="rId4"/>
                    <a:stretch>
                      <a:fillRect t="-18675" r="-18280" b="-39759"/>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12123928" y="5135696"/>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100271" y="-32836"/>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1</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Nhận biết</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62" name="TextBox 61"/>
              <p:cNvSpPr txBox="1"/>
              <p:nvPr/>
            </p:nvSpPr>
            <p:spPr>
              <a:xfrm>
                <a:off x="8327039" y="5241806"/>
                <a:ext cx="1945028" cy="1015663"/>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i="1" smtClean="0">
                        <a:solidFill>
                          <a:schemeClr val="bg1"/>
                        </a:solidFill>
                        <a:latin typeface="Cambria Math" panose="02040503050406030204" pitchFamily="18" charset="0"/>
                        <a:ea typeface="Times New Roman" panose="02020603050405020304" pitchFamily="18" charset="0"/>
                      </a:rPr>
                      <m:t>1</m:t>
                    </m:r>
                    <m:r>
                      <a:rPr lang="en-US" sz="6000" b="0" i="1" smtClean="0">
                        <a:solidFill>
                          <a:schemeClr val="bg1"/>
                        </a:solidFill>
                        <a:latin typeface="Cambria Math" panose="02040503050406030204" pitchFamily="18" charset="0"/>
                        <a:ea typeface="Times New Roman" panose="02020603050405020304" pitchFamily="18" charset="0"/>
                      </a:rPr>
                      <m:t>03</m:t>
                    </m:r>
                  </m:oMath>
                </a14:m>
                <a:r>
                  <a:rPr lang="en-US" sz="6000" dirty="0" smtClean="0">
                    <a:solidFill>
                      <a:schemeClr val="bg1"/>
                    </a:solidFill>
                  </a:rPr>
                  <a:t>.</a:t>
                </a:r>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8327039" y="5241806"/>
                <a:ext cx="1945028" cy="1015663"/>
              </a:xfrm>
              <a:prstGeom prst="rect">
                <a:avLst/>
              </a:prstGeom>
              <a:blipFill rotWithShape="0">
                <a:blip r:embed="rId5"/>
                <a:stretch>
                  <a:fillRect t="-18675" r="-3448" b="-403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4235884" y="5135696"/>
                <a:ext cx="1787447" cy="10156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i="1" smtClean="0">
                        <a:solidFill>
                          <a:schemeClr val="bg1"/>
                        </a:solidFill>
                        <a:latin typeface="Cambria Math" panose="02040503050406030204" pitchFamily="18" charset="0"/>
                        <a:ea typeface="Times New Roman" panose="02020603050405020304" pitchFamily="18" charset="0"/>
                      </a:rPr>
                      <m:t>1</m:t>
                    </m:r>
                    <m:r>
                      <a:rPr lang="en-US" sz="6000" b="0" i="1" smtClean="0">
                        <a:solidFill>
                          <a:schemeClr val="bg1"/>
                        </a:solidFill>
                        <a:latin typeface="Cambria Math" panose="02040503050406030204" pitchFamily="18" charset="0"/>
                        <a:ea typeface="Times New Roman" panose="02020603050405020304" pitchFamily="18" charset="0"/>
                      </a:rPr>
                      <m:t>04</m:t>
                    </m:r>
                  </m:oMath>
                </a14:m>
                <a:r>
                  <a:rPr lang="en-US" sz="6000" dirty="0" smtClean="0">
                    <a:solidFill>
                      <a:schemeClr val="bg1"/>
                    </a:solidFill>
                  </a:rPr>
                  <a:t>.</a:t>
                </a:r>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4235884" y="5135696"/>
                <a:ext cx="1787447" cy="1015664"/>
              </a:xfrm>
              <a:prstGeom prst="rect">
                <a:avLst/>
              </a:prstGeom>
              <a:blipFill rotWithShape="0">
                <a:blip r:embed="rId6"/>
                <a:stretch>
                  <a:fillRect t="-17964" r="-12969" b="-39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20343554" y="5105401"/>
                <a:ext cx="1746550" cy="10156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i="1" smtClean="0">
                        <a:solidFill>
                          <a:schemeClr val="bg1"/>
                        </a:solidFill>
                        <a:latin typeface="Cambria Math" panose="02040503050406030204" pitchFamily="18" charset="0"/>
                        <a:ea typeface="Times New Roman" panose="02020603050405020304" pitchFamily="18" charset="0"/>
                      </a:rPr>
                      <m:t>1</m:t>
                    </m:r>
                    <m:r>
                      <a:rPr lang="en-US" sz="6000" b="0" i="1" smtClean="0">
                        <a:solidFill>
                          <a:schemeClr val="bg1"/>
                        </a:solidFill>
                        <a:latin typeface="Cambria Math" panose="02040503050406030204" pitchFamily="18" charset="0"/>
                        <a:ea typeface="Times New Roman" panose="02020603050405020304" pitchFamily="18" charset="0"/>
                      </a:rPr>
                      <m:t>05</m:t>
                    </m:r>
                  </m:oMath>
                </a14:m>
                <a:r>
                  <a:rPr lang="en-US" sz="6000" dirty="0" smtClean="0">
                    <a:solidFill>
                      <a:schemeClr val="bg1"/>
                    </a:solidFill>
                  </a:rPr>
                  <a:t>.</a:t>
                </a:r>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20343554" y="5105401"/>
                <a:ext cx="1746550" cy="1015664"/>
              </a:xfrm>
              <a:prstGeom prst="rect">
                <a:avLst/>
              </a:prstGeom>
              <a:blipFill rotWithShape="0">
                <a:blip r:embed="rId7"/>
                <a:stretch>
                  <a:fillRect t="-18675" r="-15331" b="-39759"/>
                </a:stretch>
              </a:blipFill>
            </p:spPr>
            <p:txBody>
              <a:bodyPr/>
              <a:lstStyle/>
              <a:p>
                <a:r>
                  <a:rPr lang="en-US">
                    <a:noFill/>
                  </a:rPr>
                  <a:t> </a:t>
                </a:r>
              </a:p>
            </p:txBody>
          </p:sp>
        </mc:Fallback>
      </mc:AlternateContent>
      <p:grpSp>
        <p:nvGrpSpPr>
          <p:cNvPr id="43" name="Group 42"/>
          <p:cNvGrpSpPr/>
          <p:nvPr/>
        </p:nvGrpSpPr>
        <p:grpSpPr>
          <a:xfrm>
            <a:off x="-75535" y="6862781"/>
            <a:ext cx="23928807" cy="6612496"/>
            <a:chOff x="203200" y="3615029"/>
            <a:chExt cx="10468738" cy="4734766"/>
          </a:xfrm>
        </p:grpSpPr>
        <p:sp>
          <p:nvSpPr>
            <p:cNvPr id="44" name="Rounded Rectangle 43"/>
            <p:cNvSpPr/>
            <p:nvPr/>
          </p:nvSpPr>
          <p:spPr>
            <a:xfrm>
              <a:off x="340892" y="4097180"/>
              <a:ext cx="10331046"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5" name="Group 44"/>
            <p:cNvGrpSpPr/>
            <p:nvPr/>
          </p:nvGrpSpPr>
          <p:grpSpPr>
            <a:xfrm>
              <a:off x="203200" y="3615029"/>
              <a:ext cx="1884106" cy="683487"/>
              <a:chOff x="1275608" y="6200848"/>
              <a:chExt cx="3693530" cy="1241863"/>
            </a:xfrm>
          </p:grpSpPr>
          <p:sp>
            <p:nvSpPr>
              <p:cNvPr id="48"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50" name="TextBox 49"/>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58" name="Round Diagonal Corner Rectangle 5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4" name="Freeform 63"/>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3013987" y="1234440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6" name="Rectangle 65"/>
              <p:cNvSpPr/>
              <p:nvPr/>
            </p:nvSpPr>
            <p:spPr>
              <a:xfrm>
                <a:off x="1077568" y="8649621"/>
                <a:ext cx="5598426" cy="1401859"/>
              </a:xfrm>
              <a:prstGeom prst="rect">
                <a:avLst/>
              </a:prstGeom>
            </p:spPr>
            <p:txBody>
              <a:bodyPr wrap="square">
                <a:spAutoFit/>
              </a:bodyPr>
              <a:lstStyle/>
              <a:p>
                <a:pPr>
                  <a:spcBef>
                    <a:spcPts val="600"/>
                  </a:spcBef>
                  <a:spcAft>
                    <a:spcPts val="0"/>
                  </a:spcAft>
                </a:pPr>
                <a:r>
                  <a:rPr lang="fr-FR" sz="6000" dirty="0" smtClean="0">
                    <a:solidFill>
                      <a:prstClr val="black"/>
                    </a:solidFill>
                    <a:latin typeface="Times New Roman" panose="02020603050405020304" pitchFamily="18" charset="0"/>
                    <a:ea typeface="Times New Roman" panose="02020603050405020304" pitchFamily="18" charset="0"/>
                  </a:rPr>
                  <a:t>Ta có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m:rPr>
                            <m:sty m:val="p"/>
                          </m:rPr>
                          <a:rPr lang="en-US" sz="6000" b="0" i="0" smtClean="0">
                            <a:solidFill>
                              <a:prstClr val="black"/>
                            </a:solidFill>
                            <a:latin typeface="Cambria Math" panose="02040503050406030204" pitchFamily="18" charset="0"/>
                            <a:ea typeface="Times New Roman" panose="02020603050405020304" pitchFamily="18" charset="0"/>
                          </a:rPr>
                          <m:t>n</m:t>
                        </m:r>
                      </m:sub>
                    </m:sSub>
                    <m:r>
                      <a:rPr lang="en-US" sz="6000" b="0" i="1" smtClean="0">
                        <a:solidFill>
                          <a:prstClr val="black"/>
                        </a:solidFill>
                        <a:latin typeface="Cambria Math" panose="02040503050406030204" pitchFamily="18" charset="0"/>
                        <a:ea typeface="Times New Roman" panose="02020603050405020304" pitchFamily="18" charset="0"/>
                      </a:rPr>
                      <m:t>=</m:t>
                    </m:r>
                    <m:f>
                      <m:fPr>
                        <m:ctrlPr>
                          <a:rPr lang="en-US" sz="6000" i="1">
                            <a:solidFill>
                              <a:srgbClr val="000000"/>
                            </a:solidFill>
                            <a:latin typeface="Cambria Math" panose="02040503050406030204" pitchFamily="18" charset="0"/>
                            <a:cs typeface="Times New Roman" panose="02020603050405020304" pitchFamily="18" charset="0"/>
                          </a:rPr>
                        </m:ctrlPr>
                      </m:fPr>
                      <m:num>
                        <m:r>
                          <a:rPr lang="pt-BR" sz="6000">
                            <a:solidFill>
                              <a:srgbClr val="000000"/>
                            </a:solidFill>
                            <a:latin typeface="Cambria Math"/>
                            <a:cs typeface="Times New Roman" panose="02020603050405020304" pitchFamily="18" charset="0"/>
                          </a:rPr>
                          <m:t>1</m:t>
                        </m:r>
                      </m:num>
                      <m:den>
                        <m:r>
                          <a:rPr lang="pt-BR" sz="6000">
                            <a:solidFill>
                              <a:srgbClr val="000000"/>
                            </a:solidFill>
                            <a:latin typeface="Cambria Math"/>
                            <a:cs typeface="Times New Roman" panose="02020603050405020304" pitchFamily="18" charset="0"/>
                          </a:rPr>
                          <m:t>1</m:t>
                        </m:r>
                        <m:sSup>
                          <m:sSupPr>
                            <m:ctrlPr>
                              <a:rPr lang="en-US" sz="6000" i="1">
                                <a:solidFill>
                                  <a:srgbClr val="000000"/>
                                </a:solidFill>
                                <a:latin typeface="Cambria Math" panose="02040503050406030204" pitchFamily="18" charset="0"/>
                                <a:cs typeface="Times New Roman" panose="02020603050405020304" pitchFamily="18" charset="0"/>
                              </a:rPr>
                            </m:ctrlPr>
                          </m:sSupPr>
                          <m:e>
                            <m:r>
                              <a:rPr lang="pt-BR" sz="6000">
                                <a:solidFill>
                                  <a:srgbClr val="000000"/>
                                </a:solidFill>
                                <a:latin typeface="Cambria Math"/>
                                <a:cs typeface="Times New Roman" panose="02020603050405020304" pitchFamily="18" charset="0"/>
                              </a:rPr>
                              <m:t>0</m:t>
                            </m:r>
                          </m:e>
                          <m:sup>
                            <m:r>
                              <a:rPr lang="pt-BR" sz="6000">
                                <a:solidFill>
                                  <a:srgbClr val="000000"/>
                                </a:solidFill>
                                <a:latin typeface="Cambria Math"/>
                                <a:cs typeface="Times New Roman" panose="02020603050405020304" pitchFamily="18" charset="0"/>
                              </a:rPr>
                              <m:t>103</m:t>
                            </m:r>
                          </m:sup>
                        </m:sSup>
                      </m:den>
                    </m:f>
                  </m:oMath>
                </a14:m>
                <a:endParaRPr lang="en-US" sz="6000" dirty="0"/>
              </a:p>
            </p:txBody>
          </p:sp>
        </mc:Choice>
        <mc:Fallback xmlns="">
          <p:sp>
            <p:nvSpPr>
              <p:cNvPr id="66" name="Rectangle 65"/>
              <p:cNvSpPr>
                <a:spLocks noRot="1" noChangeAspect="1" noMove="1" noResize="1" noEditPoints="1" noAdjustHandles="1" noChangeArrowheads="1" noChangeShapeType="1" noTextEdit="1"/>
              </p:cNvSpPr>
              <p:nvPr/>
            </p:nvSpPr>
            <p:spPr>
              <a:xfrm>
                <a:off x="1077568" y="8649621"/>
                <a:ext cx="5598426" cy="1401859"/>
              </a:xfrm>
              <a:prstGeom prst="rect">
                <a:avLst/>
              </a:prstGeom>
              <a:blipFill rotWithShape="0">
                <a:blip r:embed="rId8"/>
                <a:stretch>
                  <a:fillRect l="-6645" t="-1304" b="-13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6675994" y="8649621"/>
                <a:ext cx="8413181" cy="1401859"/>
              </a:xfrm>
              <a:prstGeom prst="rect">
                <a:avLst/>
              </a:prstGeom>
            </p:spPr>
            <p:txBody>
              <a:bodyPr wrap="square">
                <a:spAutoFit/>
              </a:bodyPr>
              <a:lstStyle/>
              <a:p>
                <a:pPr>
                  <a:spcBef>
                    <a:spcPts val="600"/>
                  </a:spcBef>
                  <a:spcAft>
                    <a:spcPts val="0"/>
                  </a:spcAft>
                </a:pPr>
                <a14:m>
                  <m:oMath xmlns:m="http://schemas.openxmlformats.org/officeDocument/2006/math">
                    <m:r>
                      <a:rPr lang="fr-FR" sz="6000">
                        <a:solidFill>
                          <a:prstClr val="black"/>
                        </a:solidFill>
                        <a:latin typeface="Cambria Math"/>
                        <a:ea typeface="Times New Roman" panose="02020603050405020304" pitchFamily="18" charset="0"/>
                      </a:rPr>
                      <m:t>⇔</m:t>
                    </m:r>
                    <m:r>
                      <a:rPr lang="en-US" sz="6000" b="0" i="0" smtClean="0">
                        <a:solidFill>
                          <a:prstClr val="black"/>
                        </a:solidFill>
                        <a:latin typeface="Cambria Math" panose="02040503050406030204" pitchFamily="18" charset="0"/>
                        <a:ea typeface="Times New Roman" panose="02020603050405020304" pitchFamily="18" charset="0"/>
                      </a:rPr>
                      <m:t>−1</m:t>
                    </m:r>
                  </m:oMath>
                </a14:m>
                <a:r>
                  <a:rPr lang="en-US" sz="6000" dirty="0" smtClean="0">
                    <a:solidFill>
                      <a:prstClr val="black"/>
                    </a:solidFill>
                    <a:latin typeface="Times New Roman" panose="02020603050405020304" pitchFamily="18" charset="0"/>
                    <a:ea typeface="Times New Roman" panose="02020603050405020304" pitchFamily="18" charset="0"/>
                  </a:rPr>
                  <a:t>.</a:t>
                </a:r>
                <a:r>
                  <a:rPr lang="en-US" sz="6000" dirty="0">
                    <a:solidFill>
                      <a:srgbClr val="000000"/>
                    </a:solidFill>
                    <a:ea typeface="Times New Roman" panose="02020603050405020304" pitchFamily="18" charset="0"/>
                  </a:rPr>
                  <a:t> </a:t>
                </a:r>
                <a14:m>
                  <m:oMath xmlns:m="http://schemas.openxmlformats.org/officeDocument/2006/math">
                    <m:sSup>
                      <m:sSupPr>
                        <m:ctrlPr>
                          <a:rPr lang="en-US" sz="6000" i="1">
                            <a:solidFill>
                              <a:srgbClr val="000000"/>
                            </a:solidFill>
                            <a:latin typeface="Cambria Math" panose="02040503050406030204" pitchFamily="18" charset="0"/>
                            <a:ea typeface="Times New Roman" panose="02020603050405020304" pitchFamily="18" charset="0"/>
                          </a:rPr>
                        </m:ctrlPr>
                      </m:sSupPr>
                      <m:e>
                        <m:r>
                          <a:rPr lang="en-US" sz="6000" b="0" i="1" smtClean="0">
                            <a:solidFill>
                              <a:srgbClr val="000000"/>
                            </a:solidFill>
                            <a:latin typeface="Cambria Math" panose="02040503050406030204" pitchFamily="18" charset="0"/>
                            <a:ea typeface="Times New Roman" panose="02020603050405020304" pitchFamily="18" charset="0"/>
                          </a:rPr>
                          <m:t>(</m:t>
                        </m:r>
                        <m:r>
                          <a:rPr lang="vi-VN" sz="6000">
                            <a:solidFill>
                              <a:srgbClr val="000000"/>
                            </a:solidFill>
                            <a:latin typeface="Cambria Math"/>
                            <a:cs typeface="Times New Roman" panose="02020603050405020304" pitchFamily="18" charset="0"/>
                          </a:rPr>
                          <m:t>−</m:t>
                        </m:r>
                        <m:f>
                          <m:fPr>
                            <m:ctrlPr>
                              <a:rPr lang="en-US" sz="6000" i="1">
                                <a:solidFill>
                                  <a:srgbClr val="000000"/>
                                </a:solidFill>
                                <a:latin typeface="Cambria Math" panose="02040503050406030204" pitchFamily="18" charset="0"/>
                                <a:cs typeface="Times New Roman" panose="02020603050405020304" pitchFamily="18" charset="0"/>
                              </a:rPr>
                            </m:ctrlPr>
                          </m:fPr>
                          <m:num>
                            <m:r>
                              <a:rPr lang="vi-VN" sz="6000">
                                <a:solidFill>
                                  <a:srgbClr val="000000"/>
                                </a:solidFill>
                                <a:latin typeface="Cambria Math"/>
                                <a:cs typeface="Times New Roman" panose="02020603050405020304" pitchFamily="18" charset="0"/>
                              </a:rPr>
                              <m:t>1</m:t>
                            </m:r>
                          </m:num>
                          <m:den>
                            <m:r>
                              <a:rPr lang="vi-VN" sz="6000">
                                <a:solidFill>
                                  <a:srgbClr val="000000"/>
                                </a:solidFill>
                                <a:latin typeface="Cambria Math"/>
                                <a:cs typeface="Times New Roman" panose="02020603050405020304" pitchFamily="18" charset="0"/>
                              </a:rPr>
                              <m:t>10</m:t>
                            </m:r>
                          </m:den>
                        </m:f>
                        <m:r>
                          <a:rPr lang="en-US" sz="6000" b="0" i="1" smtClean="0">
                            <a:solidFill>
                              <a:srgbClr val="000000"/>
                            </a:solidFill>
                            <a:latin typeface="Cambria Math" panose="02040503050406030204" pitchFamily="18" charset="0"/>
                            <a:cs typeface="Times New Roman" panose="02020603050405020304" pitchFamily="18" charset="0"/>
                          </a:rPr>
                          <m:t>)</m:t>
                        </m:r>
                      </m:e>
                      <m:sup>
                        <m:r>
                          <a:rPr lang="en-US" sz="6000" b="0" i="1" smtClean="0">
                            <a:solidFill>
                              <a:srgbClr val="000000"/>
                            </a:solidFill>
                            <a:latin typeface="Cambria Math" panose="02040503050406030204" pitchFamily="18" charset="0"/>
                            <a:ea typeface="Times New Roman" panose="02020603050405020304" pitchFamily="18" charset="0"/>
                          </a:rPr>
                          <m:t>𝑛</m:t>
                        </m:r>
                        <m:r>
                          <a:rPr lang="en-US" sz="6000" b="0" i="1" smtClean="0">
                            <a:solidFill>
                              <a:srgbClr val="000000"/>
                            </a:solidFill>
                            <a:latin typeface="Cambria Math" panose="02040503050406030204" pitchFamily="18" charset="0"/>
                            <a:ea typeface="Times New Roman" panose="02020603050405020304" pitchFamily="18" charset="0"/>
                          </a:rPr>
                          <m:t>−1</m:t>
                        </m:r>
                      </m:sup>
                    </m:sSup>
                  </m:oMath>
                </a14:m>
                <a:r>
                  <a:rPr lang="en-US" sz="6000" dirty="0">
                    <a:solidFill>
                      <a:prstClr val="black"/>
                    </a:solidFill>
                    <a:ea typeface="Times New Roman" panose="02020603050405020304" pitchFamily="18" charset="0"/>
                  </a:rPr>
                  <a:t> </a:t>
                </a:r>
                <a14:m>
                  <m:oMath xmlns:m="http://schemas.openxmlformats.org/officeDocument/2006/math">
                    <m:r>
                      <a:rPr lang="en-US" sz="6000" i="1">
                        <a:solidFill>
                          <a:prstClr val="black"/>
                        </a:solidFill>
                        <a:latin typeface="Cambria Math" panose="02040503050406030204" pitchFamily="18" charset="0"/>
                        <a:ea typeface="Times New Roman" panose="02020603050405020304" pitchFamily="18" charset="0"/>
                      </a:rPr>
                      <m:t>=</m:t>
                    </m:r>
                    <m:f>
                      <m:fPr>
                        <m:ctrlPr>
                          <a:rPr lang="en-US" sz="6000" i="1">
                            <a:solidFill>
                              <a:srgbClr val="000000"/>
                            </a:solidFill>
                            <a:latin typeface="Cambria Math" panose="02040503050406030204" pitchFamily="18" charset="0"/>
                            <a:cs typeface="Times New Roman" panose="02020603050405020304" pitchFamily="18" charset="0"/>
                          </a:rPr>
                        </m:ctrlPr>
                      </m:fPr>
                      <m:num>
                        <m:r>
                          <a:rPr lang="pt-BR" sz="6000">
                            <a:solidFill>
                              <a:srgbClr val="000000"/>
                            </a:solidFill>
                            <a:latin typeface="Cambria Math"/>
                            <a:cs typeface="Times New Roman" panose="02020603050405020304" pitchFamily="18" charset="0"/>
                          </a:rPr>
                          <m:t>1</m:t>
                        </m:r>
                      </m:num>
                      <m:den>
                        <m:r>
                          <a:rPr lang="pt-BR" sz="6000">
                            <a:solidFill>
                              <a:srgbClr val="000000"/>
                            </a:solidFill>
                            <a:latin typeface="Cambria Math"/>
                            <a:cs typeface="Times New Roman" panose="02020603050405020304" pitchFamily="18" charset="0"/>
                          </a:rPr>
                          <m:t>1</m:t>
                        </m:r>
                        <m:sSup>
                          <m:sSupPr>
                            <m:ctrlPr>
                              <a:rPr lang="en-US" sz="6000" i="1">
                                <a:solidFill>
                                  <a:srgbClr val="000000"/>
                                </a:solidFill>
                                <a:latin typeface="Cambria Math" panose="02040503050406030204" pitchFamily="18" charset="0"/>
                                <a:cs typeface="Times New Roman" panose="02020603050405020304" pitchFamily="18" charset="0"/>
                              </a:rPr>
                            </m:ctrlPr>
                          </m:sSupPr>
                          <m:e>
                            <m:r>
                              <a:rPr lang="pt-BR" sz="6000">
                                <a:solidFill>
                                  <a:srgbClr val="000000"/>
                                </a:solidFill>
                                <a:latin typeface="Cambria Math"/>
                                <a:cs typeface="Times New Roman" panose="02020603050405020304" pitchFamily="18" charset="0"/>
                              </a:rPr>
                              <m:t>0</m:t>
                            </m:r>
                          </m:e>
                          <m:sup>
                            <m:r>
                              <a:rPr lang="pt-BR" sz="6000">
                                <a:solidFill>
                                  <a:srgbClr val="000000"/>
                                </a:solidFill>
                                <a:latin typeface="Cambria Math"/>
                                <a:cs typeface="Times New Roman" panose="02020603050405020304" pitchFamily="18" charset="0"/>
                              </a:rPr>
                              <m:t>103</m:t>
                            </m:r>
                          </m:sup>
                        </m:sSup>
                      </m:den>
                    </m:f>
                  </m:oMath>
                </a14:m>
                <a:endParaRPr lang="en-US" sz="6000" dirty="0"/>
              </a:p>
            </p:txBody>
          </p:sp>
        </mc:Choice>
        <mc:Fallback xmlns="">
          <p:sp>
            <p:nvSpPr>
              <p:cNvPr id="69" name="Rectangle 68"/>
              <p:cNvSpPr>
                <a:spLocks noRot="1" noChangeAspect="1" noMove="1" noResize="1" noEditPoints="1" noAdjustHandles="1" noChangeArrowheads="1" noChangeShapeType="1" noTextEdit="1"/>
              </p:cNvSpPr>
              <p:nvPr/>
            </p:nvSpPr>
            <p:spPr>
              <a:xfrm>
                <a:off x="6675994" y="8649621"/>
                <a:ext cx="8413181" cy="1401859"/>
              </a:xfrm>
              <a:prstGeom prst="rect">
                <a:avLst/>
              </a:prstGeom>
              <a:blipFill rotWithShape="0">
                <a:blip r:embed="rId9"/>
                <a:stretch>
                  <a:fillRect t="-1304" b="-13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p:cNvSpPr/>
              <p:nvPr/>
            </p:nvSpPr>
            <p:spPr>
              <a:xfrm>
                <a:off x="6603694" y="10920884"/>
                <a:ext cx="4310957" cy="1015663"/>
              </a:xfrm>
              <a:prstGeom prst="rect">
                <a:avLst/>
              </a:prstGeom>
            </p:spPr>
            <p:txBody>
              <a:bodyPr wrap="square">
                <a:spAutoFit/>
              </a:bodyPr>
              <a:lstStyle/>
              <a:p>
                <a:pPr>
                  <a:spcBef>
                    <a:spcPts val="600"/>
                  </a:spcBef>
                  <a:spcAft>
                    <a:spcPts val="0"/>
                  </a:spcAft>
                </a:pPr>
                <a14:m>
                  <m:oMath xmlns:m="http://schemas.openxmlformats.org/officeDocument/2006/math">
                    <m:r>
                      <a:rPr lang="fr-FR" sz="6000">
                        <a:solidFill>
                          <a:prstClr val="black"/>
                        </a:solidFill>
                        <a:latin typeface="Cambria Math"/>
                        <a:ea typeface="Times New Roman" panose="02020603050405020304" pitchFamily="18" charset="0"/>
                      </a:rPr>
                      <m:t>⇔</m:t>
                    </m:r>
                  </m:oMath>
                </a14:m>
                <a:r>
                  <a:rPr lang="fr-FR" sz="6000" dirty="0">
                    <a:solidFill>
                      <a:prstClr val="black"/>
                    </a:solidFill>
                    <a:ea typeface="Times New Roman" panose="02020603050405020304" pitchFamily="18" charset="0"/>
                  </a:rPr>
                  <a:t> </a:t>
                </a:r>
                <a:r>
                  <a:rPr lang="fr-FR" sz="6000" dirty="0" smtClean="0">
                    <a:solidFill>
                      <a:prstClr val="black"/>
                    </a:solidFill>
                    <a:ea typeface="Times New Roman" panose="02020603050405020304" pitchFamily="18" charset="0"/>
                  </a:rPr>
                  <a:t>n</a:t>
                </a:r>
                <a14:m>
                  <m:oMath xmlns:m="http://schemas.openxmlformats.org/officeDocument/2006/math">
                    <m:r>
                      <a:rPr lang="fr-FR" sz="6000">
                        <a:solidFill>
                          <a:prstClr val="black"/>
                        </a:solidFill>
                        <a:latin typeface="Cambria Math"/>
                        <a:ea typeface="Times New Roman" panose="02020603050405020304" pitchFamily="18" charset="0"/>
                      </a:rPr>
                      <m:t>=</m:t>
                    </m:r>
                    <m:r>
                      <a:rPr lang="en-US" sz="6000" b="0" i="1" smtClean="0">
                        <a:solidFill>
                          <a:prstClr val="black"/>
                        </a:solidFill>
                        <a:latin typeface="Cambria Math" panose="02040503050406030204" pitchFamily="18" charset="0"/>
                        <a:ea typeface="Times New Roman" panose="02020603050405020304" pitchFamily="18" charset="0"/>
                      </a:rPr>
                      <m:t>104</m:t>
                    </m:r>
                  </m:oMath>
                </a14:m>
                <a:endParaRPr lang="en-US" sz="6000" dirty="0"/>
              </a:p>
            </p:txBody>
          </p:sp>
        </mc:Choice>
        <mc:Fallback xmlns="">
          <p:sp>
            <p:nvSpPr>
              <p:cNvPr id="70" name="Rectangle 69"/>
              <p:cNvSpPr>
                <a:spLocks noRot="1" noChangeAspect="1" noMove="1" noResize="1" noEditPoints="1" noAdjustHandles="1" noChangeArrowheads="1" noChangeShapeType="1" noTextEdit="1"/>
              </p:cNvSpPr>
              <p:nvPr/>
            </p:nvSpPr>
            <p:spPr>
              <a:xfrm>
                <a:off x="6603694" y="10920884"/>
                <a:ext cx="4310957" cy="1015663"/>
              </a:xfrm>
              <a:prstGeom prst="rect">
                <a:avLst/>
              </a:prstGeom>
              <a:blipFill rotWithShape="0">
                <a:blip r:embed="rId10"/>
                <a:stretch>
                  <a:fillRect t="-17964" b="-39521"/>
                </a:stretch>
              </a:blipFill>
            </p:spPr>
            <p:txBody>
              <a:bodyPr/>
              <a:lstStyle/>
              <a:p>
                <a:r>
                  <a:rPr lang="en-US">
                    <a:noFill/>
                  </a:rPr>
                  <a:t> </a:t>
                </a:r>
              </a:p>
            </p:txBody>
          </p:sp>
        </mc:Fallback>
      </mc:AlternateContent>
    </p:spTree>
    <p:extLst>
      <p:ext uri="{BB962C8B-B14F-4D97-AF65-F5344CB8AC3E}">
        <p14:creationId xmlns:p14="http://schemas.microsoft.com/office/powerpoint/2010/main" val="402924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down)">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down)">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down)">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66"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785079"/>
            <a:ext cx="23932140" cy="2530643"/>
            <a:chOff x="534987" y="1869705"/>
            <a:chExt cx="2334084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23181" y="1755492"/>
                  <a:ext cx="2497058" cy="90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15</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170897" y="1942729"/>
                  <a:ext cx="19337012" cy="21484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6000" dirty="0" smtClean="0">
                      <a:solidFill>
                        <a:prstClr val="black"/>
                      </a:solidFill>
                      <a:latin typeface="Times New Roman" panose="02020603050405020304" pitchFamily="18" charset="0"/>
                      <a:ea typeface="Calibri" panose="020F0502020204030204" pitchFamily="34" charset="0"/>
                    </a:rPr>
                    <a:t> </a:t>
                  </a:r>
                  <a:r>
                    <a:rPr lang="pt-BR" sz="6000" dirty="0">
                      <a:latin typeface="Times New Roman" panose="02020603050405020304" pitchFamily="18" charset="0"/>
                      <a:cs typeface="Times New Roman" panose="02020603050405020304" pitchFamily="18" charset="0"/>
                    </a:rPr>
                    <a:t>Cho cấp số nhân </a:t>
                  </a:r>
                  <a14:m>
                    <m:oMath xmlns:m="http://schemas.openxmlformats.org/officeDocument/2006/math">
                      <m:d>
                        <m:dPr>
                          <m:ctrlPr>
                            <a:rPr lang="en-US" sz="6000" i="1">
                              <a:latin typeface="Cambria Math" panose="02040503050406030204" pitchFamily="18" charset="0"/>
                              <a:cs typeface="Times New Roman" panose="02020603050405020304" pitchFamily="18" charset="0"/>
                            </a:rPr>
                          </m:ctrlPr>
                        </m:dPr>
                        <m:e>
                          <m:sSub>
                            <m:sSubPr>
                              <m:ctrlPr>
                                <a:rPr lang="en-US" sz="6000" i="1">
                                  <a:latin typeface="Cambria Math" panose="02040503050406030204" pitchFamily="18" charset="0"/>
                                  <a:cs typeface="Times New Roman" panose="02020603050405020304" pitchFamily="18" charset="0"/>
                                </a:rPr>
                              </m:ctrlPr>
                            </m:sSubPr>
                            <m:e>
                              <m:r>
                                <a:rPr lang="en-US" sz="6000">
                                  <a:latin typeface="Cambria Math"/>
                                  <a:cs typeface="Times New Roman" panose="02020603050405020304" pitchFamily="18" charset="0"/>
                                </a:rPr>
                                <m:t>𝑢</m:t>
                              </m:r>
                            </m:e>
                            <m:sub>
                              <m:r>
                                <a:rPr lang="en-US" sz="6000">
                                  <a:latin typeface="Cambria Math"/>
                                  <a:cs typeface="Times New Roman" panose="02020603050405020304" pitchFamily="18" charset="0"/>
                                </a:rPr>
                                <m:t>𝑛</m:t>
                              </m:r>
                            </m:sub>
                          </m:sSub>
                        </m:e>
                      </m:d>
                    </m:oMath>
                  </a14:m>
                  <a:r>
                    <a:rPr lang="pt-BR" sz="6000" dirty="0">
                      <a:latin typeface="Times New Roman" panose="02020603050405020304" pitchFamily="18" charset="0"/>
                      <a:cs typeface="Times New Roman" panose="02020603050405020304" pitchFamily="18" charset="0"/>
                    </a:rPr>
                    <a:t> có công bội dương và </a:t>
                  </a:r>
                  <a14:m>
                    <m:oMath xmlns:m="http://schemas.openxmlformats.org/officeDocument/2006/math">
                      <m:sSub>
                        <m:sSubPr>
                          <m:ctrlPr>
                            <a:rPr lang="en-US" sz="6000" i="1">
                              <a:latin typeface="Cambria Math" panose="02040503050406030204" pitchFamily="18" charset="0"/>
                              <a:cs typeface="Times New Roman" panose="02020603050405020304" pitchFamily="18" charset="0"/>
                            </a:rPr>
                          </m:ctrlPr>
                        </m:sSubPr>
                        <m:e>
                          <m:r>
                            <a:rPr lang="en-US" sz="6000">
                              <a:latin typeface="Cambria Math"/>
                              <a:cs typeface="Times New Roman" panose="02020603050405020304" pitchFamily="18" charset="0"/>
                            </a:rPr>
                            <m:t>𝑢</m:t>
                          </m:r>
                        </m:e>
                        <m:sub>
                          <m:r>
                            <a:rPr lang="pt-BR" sz="6000">
                              <a:latin typeface="Cambria Math"/>
                              <a:cs typeface="Times New Roman" panose="02020603050405020304" pitchFamily="18" charset="0"/>
                            </a:rPr>
                            <m:t>2</m:t>
                          </m:r>
                        </m:sub>
                      </m:sSub>
                      <m:r>
                        <a:rPr lang="pt-BR" sz="6000">
                          <a:latin typeface="Cambria Math"/>
                          <a:cs typeface="Times New Roman" panose="02020603050405020304" pitchFamily="18" charset="0"/>
                        </a:rPr>
                        <m:t>=</m:t>
                      </m:r>
                      <m:f>
                        <m:fPr>
                          <m:ctrlPr>
                            <a:rPr lang="en-US" sz="6000" i="1">
                              <a:latin typeface="Cambria Math" panose="02040503050406030204" pitchFamily="18" charset="0"/>
                              <a:cs typeface="Times New Roman" panose="02020603050405020304" pitchFamily="18" charset="0"/>
                            </a:rPr>
                          </m:ctrlPr>
                        </m:fPr>
                        <m:num>
                          <m:r>
                            <a:rPr lang="pt-BR" sz="6000">
                              <a:latin typeface="Cambria Math"/>
                              <a:cs typeface="Times New Roman" panose="02020603050405020304" pitchFamily="18" charset="0"/>
                            </a:rPr>
                            <m:t>1</m:t>
                          </m:r>
                        </m:num>
                        <m:den>
                          <m:r>
                            <a:rPr lang="pt-BR" sz="6000">
                              <a:latin typeface="Cambria Math"/>
                              <a:cs typeface="Times New Roman" panose="02020603050405020304" pitchFamily="18" charset="0"/>
                            </a:rPr>
                            <m:t>4</m:t>
                          </m:r>
                        </m:den>
                      </m:f>
                    </m:oMath>
                  </a14:m>
                  <a:r>
                    <a:rPr lang="pt-BR" sz="6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6000" i="1">
                              <a:latin typeface="Cambria Math" panose="02040503050406030204" pitchFamily="18" charset="0"/>
                              <a:cs typeface="Times New Roman" panose="02020603050405020304" pitchFamily="18" charset="0"/>
                            </a:rPr>
                          </m:ctrlPr>
                        </m:sSubPr>
                        <m:e>
                          <m:r>
                            <a:rPr lang="en-US" sz="6000">
                              <a:latin typeface="Cambria Math"/>
                              <a:cs typeface="Times New Roman" panose="02020603050405020304" pitchFamily="18" charset="0"/>
                            </a:rPr>
                            <m:t>𝑢</m:t>
                          </m:r>
                        </m:e>
                        <m:sub>
                          <m:r>
                            <a:rPr lang="pt-BR" sz="6000">
                              <a:latin typeface="Cambria Math"/>
                              <a:cs typeface="Times New Roman" panose="02020603050405020304" pitchFamily="18" charset="0"/>
                            </a:rPr>
                            <m:t>4</m:t>
                          </m:r>
                        </m:sub>
                      </m:sSub>
                      <m:r>
                        <a:rPr lang="pt-BR" sz="6000">
                          <a:latin typeface="Cambria Math"/>
                          <a:cs typeface="Times New Roman" panose="02020603050405020304" pitchFamily="18" charset="0"/>
                        </a:rPr>
                        <m:t>=4</m:t>
                      </m:r>
                    </m:oMath>
                  </a14:m>
                  <a:r>
                    <a:rPr lang="pt-BR" sz="6000" dirty="0">
                      <a:latin typeface="Times New Roman" panose="02020603050405020304" pitchFamily="18" charset="0"/>
                      <a:cs typeface="Times New Roman" panose="02020603050405020304" pitchFamily="18" charset="0"/>
                    </a:rPr>
                    <a:t>. </a:t>
                  </a:r>
                  <a:r>
                    <a:rPr lang="fr-FR" sz="6000" dirty="0">
                      <a:latin typeface="Times New Roman" panose="02020603050405020304" pitchFamily="18" charset="0"/>
                      <a:cs typeface="Times New Roman" panose="02020603050405020304" pitchFamily="18" charset="0"/>
                    </a:rPr>
                    <a:t>Giá trị của </a:t>
                  </a:r>
                  <a14:m>
                    <m:oMath xmlns:m="http://schemas.openxmlformats.org/officeDocument/2006/math">
                      <m:sSub>
                        <m:sSubPr>
                          <m:ctrlPr>
                            <a:rPr lang="en-US" sz="6000" i="1">
                              <a:latin typeface="Cambria Math" panose="02040503050406030204" pitchFamily="18" charset="0"/>
                              <a:cs typeface="Times New Roman" panose="02020603050405020304" pitchFamily="18" charset="0"/>
                            </a:rPr>
                          </m:ctrlPr>
                        </m:sSubPr>
                        <m:e>
                          <m:r>
                            <a:rPr lang="en-US" sz="6000">
                              <a:latin typeface="Cambria Math"/>
                              <a:cs typeface="Times New Roman" panose="02020603050405020304" pitchFamily="18" charset="0"/>
                            </a:rPr>
                            <m:t>𝑢</m:t>
                          </m:r>
                        </m:e>
                        <m:sub>
                          <m:r>
                            <a:rPr lang="fr-FR" sz="6000">
                              <a:latin typeface="Cambria Math"/>
                              <a:cs typeface="Times New Roman" panose="02020603050405020304" pitchFamily="18" charset="0"/>
                            </a:rPr>
                            <m:t>1</m:t>
                          </m:r>
                        </m:sub>
                      </m:sSub>
                    </m:oMath>
                  </a14:m>
                  <a:r>
                    <a:rPr lang="fr-FR" sz="6000" dirty="0">
                      <a:latin typeface="Times New Roman" panose="02020603050405020304" pitchFamily="18" charset="0"/>
                      <a:cs typeface="Times New Roman" panose="02020603050405020304" pitchFamily="18" charset="0"/>
                    </a:rPr>
                    <a:t> là: </a:t>
                  </a:r>
                  <a:endParaRPr lang="en-US" sz="6000"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70897" y="1942729"/>
                  <a:ext cx="19337012" cy="2148473"/>
                </a:xfrm>
                <a:prstGeom prst="rect">
                  <a:avLst/>
                </a:prstGeom>
                <a:blipFill rotWithShape="0">
                  <a:blip r:embed="rId3"/>
                  <a:stretch>
                    <a:fillRect l="-1415" b="-143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4572000"/>
            <a:ext cx="23679365" cy="1828816"/>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6333280" y="5105216"/>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100271" y="-32836"/>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1</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Nhận biết</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67" name="TextBox 66"/>
              <p:cNvSpPr txBox="1"/>
              <p:nvPr/>
            </p:nvSpPr>
            <p:spPr>
              <a:xfrm>
                <a:off x="13610025" y="4791128"/>
                <a:ext cx="4083654" cy="1401859"/>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sSub>
                      <m:sSubPr>
                        <m:ctrlPr>
                          <a:rPr lang="en-US" sz="6000" i="1">
                            <a:latin typeface="Cambria Math" panose="02040503050406030204" pitchFamily="18" charset="0"/>
                          </a:rPr>
                        </m:ctrlPr>
                      </m:sSubPr>
                      <m:e>
                        <m:r>
                          <a:rPr lang="en-US" sz="6000">
                            <a:latin typeface="Cambria Math"/>
                          </a:rPr>
                          <m:t>𝑢</m:t>
                        </m:r>
                      </m:e>
                      <m:sub>
                        <m:r>
                          <a:rPr lang="fr-FR" sz="6000">
                            <a:latin typeface="Cambria Math"/>
                          </a:rPr>
                          <m:t>1</m:t>
                        </m:r>
                      </m:sub>
                    </m:sSub>
                    <m:r>
                      <a:rPr lang="fr-FR" sz="6000">
                        <a:latin typeface="Cambria Math"/>
                      </a:rPr>
                      <m:t>=−</m:t>
                    </m:r>
                    <m:f>
                      <m:fPr>
                        <m:ctrlPr>
                          <a:rPr lang="en-US" sz="6000" i="1">
                            <a:latin typeface="Cambria Math" panose="02040503050406030204" pitchFamily="18" charset="0"/>
                          </a:rPr>
                        </m:ctrlPr>
                      </m:fPr>
                      <m:num>
                        <m:r>
                          <a:rPr lang="fr-FR" sz="6000">
                            <a:latin typeface="Cambria Math"/>
                          </a:rPr>
                          <m:t>1</m:t>
                        </m:r>
                      </m:num>
                      <m:den>
                        <m:r>
                          <a:rPr lang="fr-FR" sz="6000">
                            <a:latin typeface="Cambria Math"/>
                          </a:rPr>
                          <m:t>16</m:t>
                        </m:r>
                      </m:den>
                    </m:f>
                  </m:oMath>
                </a14:m>
                <a:r>
                  <a:rPr lang="fr-FR" sz="6000" dirty="0"/>
                  <a:t>.</a:t>
                </a:r>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3610025" y="4791128"/>
                <a:ext cx="4083654" cy="1401859"/>
              </a:xfrm>
              <a:prstGeom prst="rect">
                <a:avLst/>
              </a:prstGeom>
              <a:blipFill rotWithShape="0">
                <a:blip r:embed="rId4"/>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9744855" y="4810094"/>
                <a:ext cx="2690635" cy="1401859"/>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sSub>
                      <m:sSubPr>
                        <m:ctrlPr>
                          <a:rPr lang="en-US" sz="6000" i="1" smtClean="0">
                            <a:latin typeface="Cambria Math" panose="02040503050406030204" pitchFamily="18" charset="0"/>
                          </a:rPr>
                        </m:ctrlPr>
                      </m:sSubPr>
                      <m:e>
                        <m:r>
                          <a:rPr lang="en-US" sz="6000">
                            <a:latin typeface="Cambria Math"/>
                          </a:rPr>
                          <m:t>𝑢</m:t>
                        </m:r>
                      </m:e>
                      <m:sub>
                        <m:r>
                          <a:rPr lang="fr-FR" sz="6000">
                            <a:latin typeface="Cambria Math"/>
                          </a:rPr>
                          <m:t>1</m:t>
                        </m:r>
                      </m:sub>
                    </m:sSub>
                    <m:r>
                      <a:rPr lang="fr-FR" sz="6000">
                        <a:latin typeface="Cambria Math"/>
                      </a:rPr>
                      <m:t>=</m:t>
                    </m:r>
                    <m:f>
                      <m:fPr>
                        <m:ctrlPr>
                          <a:rPr lang="en-US" sz="6000" i="1">
                            <a:latin typeface="Cambria Math" panose="02040503050406030204" pitchFamily="18" charset="0"/>
                          </a:rPr>
                        </m:ctrlPr>
                      </m:fPr>
                      <m:num>
                        <m:r>
                          <a:rPr lang="fr-FR" sz="6000">
                            <a:latin typeface="Cambria Math"/>
                          </a:rPr>
                          <m:t>1</m:t>
                        </m:r>
                      </m:num>
                      <m:den>
                        <m:r>
                          <a:rPr lang="en-US" sz="6000" b="0" i="1" smtClean="0">
                            <a:latin typeface="Cambria Math" panose="02040503050406030204" pitchFamily="18" charset="0"/>
                          </a:rPr>
                          <m:t>2</m:t>
                        </m:r>
                      </m:den>
                    </m:f>
                  </m:oMath>
                </a14:m>
                <a:r>
                  <a:rPr lang="fr-FR" sz="6000" dirty="0"/>
                  <a:t>.</a:t>
                </a:r>
                <a:endParaRPr lang="en-US" sz="6000" dirty="0">
                  <a:solidFill>
                    <a:schemeClr val="bg1"/>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9744855" y="4810094"/>
                <a:ext cx="2690635" cy="1401859"/>
              </a:xfrm>
              <a:prstGeom prst="rect">
                <a:avLst/>
              </a:prstGeom>
              <a:blipFill rotWithShape="0">
                <a:blip r:embed="rId5"/>
                <a:stretch>
                  <a:fillRect r="-544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7746146" y="4791128"/>
                <a:ext cx="4083654" cy="1401859"/>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sSub>
                      <m:sSubPr>
                        <m:ctrlPr>
                          <a:rPr lang="en-US" sz="6000" i="1">
                            <a:latin typeface="Cambria Math" panose="02040503050406030204" pitchFamily="18" charset="0"/>
                          </a:rPr>
                        </m:ctrlPr>
                      </m:sSubPr>
                      <m:e>
                        <m:r>
                          <a:rPr lang="en-US" sz="6000">
                            <a:latin typeface="Cambria Math"/>
                          </a:rPr>
                          <m:t>𝑢</m:t>
                        </m:r>
                      </m:e>
                      <m:sub>
                        <m:r>
                          <a:rPr lang="fr-FR" sz="6000">
                            <a:latin typeface="Cambria Math"/>
                          </a:rPr>
                          <m:t>1</m:t>
                        </m:r>
                      </m:sub>
                    </m:sSub>
                    <m:r>
                      <a:rPr lang="fr-FR" sz="6000">
                        <a:latin typeface="Cambria Math"/>
                      </a:rPr>
                      <m:t>=</m:t>
                    </m:r>
                    <m:f>
                      <m:fPr>
                        <m:ctrlPr>
                          <a:rPr lang="en-US" sz="6000" i="1">
                            <a:latin typeface="Cambria Math" panose="02040503050406030204" pitchFamily="18" charset="0"/>
                          </a:rPr>
                        </m:ctrlPr>
                      </m:fPr>
                      <m:num>
                        <m:r>
                          <a:rPr lang="fr-FR" sz="6000">
                            <a:latin typeface="Cambria Math"/>
                          </a:rPr>
                          <m:t>1</m:t>
                        </m:r>
                      </m:num>
                      <m:den>
                        <m:r>
                          <a:rPr lang="fr-FR" sz="6000">
                            <a:latin typeface="Cambria Math"/>
                          </a:rPr>
                          <m:t>16</m:t>
                        </m:r>
                      </m:den>
                    </m:f>
                  </m:oMath>
                </a14:m>
                <a:r>
                  <a:rPr lang="fr-FR" sz="6000" dirty="0"/>
                  <a:t>.</a:t>
                </a:r>
                <a:endParaRPr lang="en-US" sz="6000" dirty="0">
                  <a:solidFill>
                    <a:schemeClr val="bg1"/>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746146" y="4791128"/>
                <a:ext cx="4083654" cy="1401859"/>
              </a:xfrm>
              <a:prstGeom prst="rect">
                <a:avLst/>
              </a:prstGeom>
              <a:blipFill rotWithShape="0">
                <a:blip r:embed="rId6"/>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2240484" y="4810094"/>
                <a:ext cx="4083654" cy="1401859"/>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sSub>
                      <m:sSubPr>
                        <m:ctrlPr>
                          <a:rPr lang="en-US" sz="6000" i="1">
                            <a:latin typeface="Cambria Math" panose="02040503050406030204" pitchFamily="18" charset="0"/>
                          </a:rPr>
                        </m:ctrlPr>
                      </m:sSubPr>
                      <m:e>
                        <m:r>
                          <a:rPr lang="en-US" sz="6000">
                            <a:latin typeface="Cambria Math"/>
                          </a:rPr>
                          <m:t>𝑢</m:t>
                        </m:r>
                      </m:e>
                      <m:sub>
                        <m:r>
                          <a:rPr lang="fr-FR" sz="6000">
                            <a:latin typeface="Cambria Math"/>
                          </a:rPr>
                          <m:t>1</m:t>
                        </m:r>
                      </m:sub>
                    </m:sSub>
                    <m:r>
                      <a:rPr lang="fr-FR" sz="6000">
                        <a:latin typeface="Cambria Math"/>
                      </a:rPr>
                      <m:t>=</m:t>
                    </m:r>
                    <m:f>
                      <m:fPr>
                        <m:ctrlPr>
                          <a:rPr lang="en-US" sz="6000" i="1">
                            <a:latin typeface="Cambria Math" panose="02040503050406030204" pitchFamily="18" charset="0"/>
                          </a:rPr>
                        </m:ctrlPr>
                      </m:fPr>
                      <m:num>
                        <m:r>
                          <a:rPr lang="fr-FR" sz="6000">
                            <a:latin typeface="Cambria Math"/>
                          </a:rPr>
                          <m:t>1</m:t>
                        </m:r>
                      </m:num>
                      <m:den>
                        <m:r>
                          <a:rPr lang="fr-FR" sz="6000">
                            <a:latin typeface="Cambria Math"/>
                          </a:rPr>
                          <m:t>6</m:t>
                        </m:r>
                      </m:den>
                    </m:f>
                  </m:oMath>
                </a14:m>
                <a:r>
                  <a:rPr lang="fr-FR" sz="6000" dirty="0"/>
                  <a:t>.</a:t>
                </a:r>
                <a:endParaRPr lang="en-US" sz="6000" dirty="0">
                  <a:solidFill>
                    <a:schemeClr val="bg1"/>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240484" y="4810094"/>
                <a:ext cx="4083654" cy="1401859"/>
              </a:xfrm>
              <a:prstGeom prst="rect">
                <a:avLst/>
              </a:prstGeom>
              <a:blipFill rotWithShape="0">
                <a:blip r:embed="rId7"/>
                <a:stretch>
                  <a:fillRect b="-15217"/>
                </a:stretch>
              </a:blipFill>
            </p:spPr>
            <p:txBody>
              <a:bodyPr/>
              <a:lstStyle/>
              <a:p>
                <a:r>
                  <a:rPr lang="en-US">
                    <a:noFill/>
                  </a:rPr>
                  <a:t> </a:t>
                </a:r>
              </a:p>
            </p:txBody>
          </p:sp>
        </mc:Fallback>
      </mc:AlternateContent>
      <p:grpSp>
        <p:nvGrpSpPr>
          <p:cNvPr id="44" name="Group 43"/>
          <p:cNvGrpSpPr/>
          <p:nvPr/>
        </p:nvGrpSpPr>
        <p:grpSpPr>
          <a:xfrm>
            <a:off x="207570" y="7046459"/>
            <a:ext cx="23966222" cy="6288542"/>
            <a:chOff x="184495" y="3615029"/>
            <a:chExt cx="11834900" cy="4502804"/>
          </a:xfrm>
        </p:grpSpPr>
        <p:sp>
          <p:nvSpPr>
            <p:cNvPr id="45" name="Rounded Rectangle 4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8" name="Group 47"/>
            <p:cNvGrpSpPr/>
            <p:nvPr/>
          </p:nvGrpSpPr>
          <p:grpSpPr>
            <a:xfrm>
              <a:off x="203200" y="3615029"/>
              <a:ext cx="1884106" cy="683487"/>
              <a:chOff x="1275608" y="6200848"/>
              <a:chExt cx="3693530" cy="1241863"/>
            </a:xfrm>
          </p:grpSpPr>
          <p:sp>
            <p:nvSpPr>
              <p:cNvPr id="50"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58" name="TextBox 57"/>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64" name="Round Diagonal Corner Rectangle 63"/>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6" name="Freeform 65"/>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3185328" y="12228443"/>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689386" y="8405509"/>
                <a:ext cx="4951002" cy="3040128"/>
              </a:xfrm>
              <a:prstGeom prst="rect">
                <a:avLst/>
              </a:prstGeom>
            </p:spPr>
            <p:txBody>
              <a:bodyPr wrap="square">
                <a:spAutoFit/>
              </a:bodyPr>
              <a:lstStyle/>
              <a:p>
                <a:r>
                  <a:rPr lang="fr-FR" sz="6000" dirty="0" smtClean="0">
                    <a:solidFill>
                      <a:prstClr val="black"/>
                    </a:solidFill>
                    <a:latin typeface="Times New Roman" panose="02020603050405020304" pitchFamily="18" charset="0"/>
                    <a:ea typeface="Times New Roman" panose="02020603050405020304" pitchFamily="18" charset="0"/>
                  </a:rPr>
                  <a:t>Ta có </a:t>
                </a:r>
                <a14:m>
                  <m:oMath xmlns:m="http://schemas.openxmlformats.org/officeDocument/2006/math">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latin typeface="Cambria Math" panose="02040503050406030204" pitchFamily="18" charset="0"/>
                                    <a:cs typeface="Times New Roman" panose="02020603050405020304" pitchFamily="18" charset="0"/>
                                  </a:rPr>
                                </m:ctrlPr>
                              </m:sSubPr>
                              <m:e>
                                <m:r>
                                  <a:rPr lang="en-US" sz="6000">
                                    <a:latin typeface="Cambria Math"/>
                                    <a:cs typeface="Times New Roman" panose="02020603050405020304" pitchFamily="18" charset="0"/>
                                  </a:rPr>
                                  <m:t>𝑢</m:t>
                                </m:r>
                              </m:e>
                              <m:sub>
                                <m:r>
                                  <a:rPr lang="pt-BR" sz="6000">
                                    <a:latin typeface="Cambria Math"/>
                                    <a:cs typeface="Times New Roman" panose="02020603050405020304" pitchFamily="18" charset="0"/>
                                  </a:rPr>
                                  <m:t>2</m:t>
                                </m:r>
                              </m:sub>
                            </m:sSub>
                            <m:r>
                              <a:rPr lang="pt-BR" sz="6000">
                                <a:latin typeface="Cambria Math"/>
                                <a:cs typeface="Times New Roman" panose="02020603050405020304" pitchFamily="18" charset="0"/>
                              </a:rPr>
                              <m:t>=</m:t>
                            </m:r>
                            <m:f>
                              <m:fPr>
                                <m:ctrlPr>
                                  <a:rPr lang="en-US" sz="6000" i="1">
                                    <a:latin typeface="Cambria Math" panose="02040503050406030204" pitchFamily="18" charset="0"/>
                                    <a:cs typeface="Times New Roman" panose="02020603050405020304" pitchFamily="18" charset="0"/>
                                  </a:rPr>
                                </m:ctrlPr>
                              </m:fPr>
                              <m:num>
                                <m:r>
                                  <a:rPr lang="pt-BR" sz="6000">
                                    <a:latin typeface="Cambria Math"/>
                                    <a:cs typeface="Times New Roman" panose="02020603050405020304" pitchFamily="18" charset="0"/>
                                  </a:rPr>
                                  <m:t>1</m:t>
                                </m:r>
                              </m:num>
                              <m:den>
                                <m:r>
                                  <a:rPr lang="pt-BR" sz="6000">
                                    <a:latin typeface="Cambria Math"/>
                                    <a:cs typeface="Times New Roman" panose="02020603050405020304" pitchFamily="18" charset="0"/>
                                  </a:rPr>
                                  <m:t>4</m:t>
                                </m:r>
                              </m:den>
                            </m:f>
                          </m:e>
                          <m:e>
                            <m:sSub>
                              <m:sSubPr>
                                <m:ctrlPr>
                                  <a:rPr lang="en-US" sz="6000" i="1">
                                    <a:latin typeface="Cambria Math" panose="02040503050406030204" pitchFamily="18" charset="0"/>
                                    <a:cs typeface="Times New Roman" panose="02020603050405020304" pitchFamily="18" charset="0"/>
                                  </a:rPr>
                                </m:ctrlPr>
                              </m:sSubPr>
                              <m:e>
                                <m:r>
                                  <a:rPr lang="en-US" sz="6000">
                                    <a:latin typeface="Cambria Math"/>
                                    <a:cs typeface="Times New Roman" panose="02020603050405020304" pitchFamily="18" charset="0"/>
                                  </a:rPr>
                                  <m:t>𝑢</m:t>
                                </m:r>
                              </m:e>
                              <m:sub>
                                <m:r>
                                  <a:rPr lang="pt-BR" sz="6000">
                                    <a:latin typeface="Cambria Math"/>
                                    <a:cs typeface="Times New Roman" panose="02020603050405020304" pitchFamily="18" charset="0"/>
                                  </a:rPr>
                                  <m:t>4</m:t>
                                </m:r>
                              </m:sub>
                            </m:sSub>
                            <m:r>
                              <a:rPr lang="pt-BR" sz="6000">
                                <a:latin typeface="Cambria Math"/>
                                <a:cs typeface="Times New Roman" panose="02020603050405020304" pitchFamily="18" charset="0"/>
                              </a:rPr>
                              <m:t>=4</m:t>
                            </m:r>
                          </m:e>
                        </m:eqArr>
                      </m:e>
                    </m:d>
                  </m:oMath>
                </a14:m>
                <a:endParaRPr lang="en-US" sz="6000" dirty="0"/>
              </a:p>
            </p:txBody>
          </p:sp>
        </mc:Choice>
        <mc:Fallback xmlns="">
          <p:sp>
            <p:nvSpPr>
              <p:cNvPr id="2" name="Rectangle 1"/>
              <p:cNvSpPr>
                <a:spLocks noRot="1" noChangeAspect="1" noMove="1" noResize="1" noEditPoints="1" noAdjustHandles="1" noChangeArrowheads="1" noChangeShapeType="1" noTextEdit="1"/>
              </p:cNvSpPr>
              <p:nvPr/>
            </p:nvSpPr>
            <p:spPr>
              <a:xfrm>
                <a:off x="689386" y="8405509"/>
                <a:ext cx="4951002" cy="3040128"/>
              </a:xfrm>
              <a:prstGeom prst="rect">
                <a:avLst/>
              </a:prstGeom>
              <a:blipFill rotWithShape="0">
                <a:blip r:embed="rId8"/>
                <a:stretch>
                  <a:fillRect l="-7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4989318" y="8390142"/>
                <a:ext cx="5785729" cy="30401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fr-FR" sz="6000">
                                  <a:solidFill>
                                    <a:prstClr val="black"/>
                                  </a:solidFill>
                                  <a:latin typeface="Cambria Math"/>
                                  <a:ea typeface="Times New Roman" panose="02020603050405020304" pitchFamily="18" charset="0"/>
                                </a:rPr>
                                <m:t>=</m:t>
                              </m:r>
                              <m:f>
                                <m:fPr>
                                  <m:ctrlPr>
                                    <a:rPr lang="en-US" sz="6000" i="1">
                                      <a:latin typeface="Cambria Math" panose="02040503050406030204" pitchFamily="18" charset="0"/>
                                      <a:cs typeface="Times New Roman" panose="02020603050405020304" pitchFamily="18" charset="0"/>
                                    </a:rPr>
                                  </m:ctrlPr>
                                </m:fPr>
                                <m:num>
                                  <m:r>
                                    <a:rPr lang="pt-BR" sz="6000">
                                      <a:latin typeface="Cambria Math"/>
                                      <a:cs typeface="Times New Roman" panose="02020603050405020304" pitchFamily="18" charset="0"/>
                                    </a:rPr>
                                    <m:t>1</m:t>
                                  </m:r>
                                </m:num>
                                <m:den>
                                  <m:r>
                                    <a:rPr lang="en-US" sz="6000" b="0" i="0" smtClean="0">
                                      <a:latin typeface="Cambria Math" panose="02040503050406030204" pitchFamily="18" charset="0"/>
                                      <a:cs typeface="Times New Roman" panose="02020603050405020304" pitchFamily="18" charset="0"/>
                                    </a:rPr>
                                    <m:t>16</m:t>
                                  </m:r>
                                </m:den>
                              </m:f>
                            </m:e>
                            <m:e>
                              <m:r>
                                <a:rPr lang="en-US" sz="6000" i="1">
                                  <a:solidFill>
                                    <a:srgbClr val="000000"/>
                                  </a:solidFill>
                                  <a:latin typeface="Cambria Math" panose="02040503050406030204" pitchFamily="18" charset="0"/>
                                  <a:ea typeface="Times New Roman" panose="02020603050405020304" pitchFamily="18" charset="0"/>
                                </a:rPr>
                                <m:t>𝑞</m:t>
                              </m:r>
                              <m:r>
                                <a:rPr lang="fr-FR" sz="6000">
                                  <a:solidFill>
                                    <a:prstClr val="black"/>
                                  </a:solidFill>
                                  <a:latin typeface="Cambria Math"/>
                                  <a:ea typeface="Times New Roman" panose="02020603050405020304" pitchFamily="18" charset="0"/>
                                </a:rPr>
                                <m:t>=</m:t>
                              </m:r>
                              <m:r>
                                <a:rPr lang="en-US" sz="6000" b="0" i="1" smtClean="0">
                                  <a:solidFill>
                                    <a:prstClr val="black"/>
                                  </a:solidFill>
                                  <a:latin typeface="Cambria Math" panose="02040503050406030204" pitchFamily="18" charset="0"/>
                                  <a:ea typeface="Times New Roman" panose="02020603050405020304" pitchFamily="18" charset="0"/>
                                </a:rPr>
                                <m:t>4 (</m:t>
                              </m:r>
                              <m:r>
                                <a:rPr lang="en-US" sz="6000" b="0" i="1" smtClean="0">
                                  <a:solidFill>
                                    <a:prstClr val="black"/>
                                  </a:solidFill>
                                  <a:latin typeface="Cambria Math" panose="02040503050406030204" pitchFamily="18" charset="0"/>
                                  <a:ea typeface="Times New Roman" panose="02020603050405020304" pitchFamily="18" charset="0"/>
                                </a:rPr>
                                <m:t>𝑞</m:t>
                              </m:r>
                              <m:r>
                                <a:rPr lang="en-US" sz="6000" b="0" i="1" smtClean="0">
                                  <a:solidFill>
                                    <a:prstClr val="black"/>
                                  </a:solidFill>
                                  <a:latin typeface="Cambria Math" panose="02040503050406030204" pitchFamily="18" charset="0"/>
                                  <a:ea typeface="Times New Roman" panose="02020603050405020304" pitchFamily="18" charset="0"/>
                                </a:rPr>
                                <m:t>&gt;0)</m:t>
                              </m:r>
                            </m:e>
                          </m:eqArr>
                        </m:e>
                      </m:d>
                    </m:oMath>
                  </m:oMathPara>
                </a14:m>
                <a:endParaRPr lang="en-US" sz="6000" dirty="0"/>
              </a:p>
            </p:txBody>
          </p:sp>
        </mc:Choice>
        <mc:Fallback xmlns="">
          <p:sp>
            <p:nvSpPr>
              <p:cNvPr id="62" name="Rectangle 61"/>
              <p:cNvSpPr>
                <a:spLocks noRot="1" noChangeAspect="1" noMove="1" noResize="1" noEditPoints="1" noAdjustHandles="1" noChangeArrowheads="1" noChangeShapeType="1" noTextEdit="1"/>
              </p:cNvSpPr>
              <p:nvPr/>
            </p:nvSpPr>
            <p:spPr>
              <a:xfrm>
                <a:off x="14989318" y="8390142"/>
                <a:ext cx="5785729" cy="3040128"/>
              </a:xfrm>
              <a:prstGeom prst="rect">
                <a:avLst/>
              </a:prstGeom>
              <a:blipFill rotWithShape="0">
                <a:blip r:embed="rId9"/>
                <a:stretch>
                  <a:fillRect r="-33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p:cNvSpPr/>
              <p:nvPr/>
            </p:nvSpPr>
            <p:spPr>
              <a:xfrm>
                <a:off x="9757379" y="8154565"/>
                <a:ext cx="5231939" cy="35112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en-US" sz="6000">
                                  <a:solidFill>
                                    <a:prstClr val="black"/>
                                  </a:solidFill>
                                  <a:latin typeface="Cambria Math" panose="02040503050406030204" pitchFamily="18" charset="0"/>
                                  <a:ea typeface="Times New Roman" panose="02020603050405020304" pitchFamily="18" charset="0"/>
                                </a:rPr>
                                <m:t>.</m:t>
                              </m:r>
                              <m:r>
                                <a:rPr lang="en-US" sz="6000" i="1">
                                  <a:solidFill>
                                    <a:srgbClr val="000000"/>
                                  </a:solidFill>
                                  <a:latin typeface="Cambria Math" panose="02040503050406030204" pitchFamily="18" charset="0"/>
                                  <a:ea typeface="Times New Roman" panose="02020603050405020304" pitchFamily="18" charset="0"/>
                                </a:rPr>
                                <m:t>𝑞</m:t>
                              </m:r>
                              <m:r>
                                <a:rPr lang="fr-FR" sz="6000">
                                  <a:solidFill>
                                    <a:prstClr val="black"/>
                                  </a:solidFill>
                                  <a:latin typeface="Cambria Math"/>
                                  <a:ea typeface="Times New Roman" panose="02020603050405020304" pitchFamily="18" charset="0"/>
                                </a:rPr>
                                <m:t>=</m:t>
                              </m:r>
                              <m:f>
                                <m:fPr>
                                  <m:ctrlPr>
                                    <a:rPr lang="en-US" sz="6000" i="1">
                                      <a:latin typeface="Cambria Math" panose="02040503050406030204" pitchFamily="18" charset="0"/>
                                      <a:cs typeface="Times New Roman" panose="02020603050405020304" pitchFamily="18" charset="0"/>
                                    </a:rPr>
                                  </m:ctrlPr>
                                </m:fPr>
                                <m:num>
                                  <m:r>
                                    <a:rPr lang="pt-BR" sz="6000">
                                      <a:latin typeface="Cambria Math"/>
                                      <a:cs typeface="Times New Roman" panose="02020603050405020304" pitchFamily="18" charset="0"/>
                                    </a:rPr>
                                    <m:t>1</m:t>
                                  </m:r>
                                </m:num>
                                <m:den>
                                  <m:r>
                                    <a:rPr lang="pt-BR" sz="6000">
                                      <a:latin typeface="Cambria Math"/>
                                      <a:cs typeface="Times New Roman" panose="02020603050405020304" pitchFamily="18" charset="0"/>
                                    </a:rPr>
                                    <m:t>4</m:t>
                                  </m:r>
                                </m:den>
                              </m:f>
                            </m:e>
                            <m:e>
                              <m:sSup>
                                <m:sSupPr>
                                  <m:ctrlPr>
                                    <a:rPr lang="en-US" sz="6000" i="1">
                                      <a:solidFill>
                                        <a:srgbClr val="000000"/>
                                      </a:solidFill>
                                      <a:latin typeface="Cambria Math" panose="02040503050406030204" pitchFamily="18" charset="0"/>
                                      <a:ea typeface="Times New Roman" panose="02020603050405020304" pitchFamily="18" charset="0"/>
                                    </a:rPr>
                                  </m:ctrlPr>
                                </m:sSupPr>
                                <m:e>
                                  <m:r>
                                    <m:rPr>
                                      <m:sty m:val="p"/>
                                    </m:rPr>
                                    <a:rPr lang="en-US" sz="6000">
                                      <a:solidFill>
                                        <a:srgbClr val="000000"/>
                                      </a:solidFill>
                                      <a:latin typeface="Cambria Math"/>
                                      <a:ea typeface="Times New Roman" panose="02020603050405020304" pitchFamily="18" charset="0"/>
                                    </a:rPr>
                                    <m:t>q</m:t>
                                  </m:r>
                                </m:e>
                                <m:sup>
                                  <m:r>
                                    <a:rPr lang="en-US" sz="6000" b="0" i="1" smtClean="0">
                                      <a:solidFill>
                                        <a:srgbClr val="000000"/>
                                      </a:solidFill>
                                      <a:latin typeface="Cambria Math" panose="02040503050406030204" pitchFamily="18" charset="0"/>
                                      <a:ea typeface="Times New Roman" panose="02020603050405020304" pitchFamily="18" charset="0"/>
                                    </a:rPr>
                                    <m:t>2</m:t>
                                  </m:r>
                                </m:sup>
                              </m:sSup>
                              <m:r>
                                <a:rPr lang="fr-FR" sz="6000">
                                  <a:solidFill>
                                    <a:prstClr val="black"/>
                                  </a:solidFill>
                                  <a:latin typeface="Cambria Math"/>
                                  <a:ea typeface="Times New Roman" panose="02020603050405020304" pitchFamily="18" charset="0"/>
                                </a:rPr>
                                <m:t>=</m:t>
                              </m:r>
                              <m:r>
                                <a:rPr lang="en-US" sz="6000" b="0" i="1" smtClean="0">
                                  <a:solidFill>
                                    <a:prstClr val="black"/>
                                  </a:solidFill>
                                  <a:latin typeface="Cambria Math" panose="02040503050406030204" pitchFamily="18" charset="0"/>
                                  <a:ea typeface="Times New Roman" panose="02020603050405020304" pitchFamily="18" charset="0"/>
                                </a:rPr>
                                <m:t>16</m:t>
                              </m:r>
                            </m:e>
                          </m:eqArr>
                        </m:e>
                      </m:d>
                    </m:oMath>
                  </m:oMathPara>
                </a14:m>
                <a:endParaRPr lang="en-US" sz="6000" dirty="0"/>
              </a:p>
            </p:txBody>
          </p:sp>
        </mc:Choice>
        <mc:Fallback xmlns="">
          <p:sp>
            <p:nvSpPr>
              <p:cNvPr id="68" name="Rectangle 67"/>
              <p:cNvSpPr>
                <a:spLocks noRot="1" noChangeAspect="1" noMove="1" noResize="1" noEditPoints="1" noAdjustHandles="1" noChangeArrowheads="1" noChangeShapeType="1" noTextEdit="1"/>
              </p:cNvSpPr>
              <p:nvPr/>
            </p:nvSpPr>
            <p:spPr>
              <a:xfrm>
                <a:off x="9757379" y="8154565"/>
                <a:ext cx="5231939" cy="351128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p:cNvSpPr/>
              <p:nvPr/>
            </p:nvSpPr>
            <p:spPr>
              <a:xfrm>
                <a:off x="5435896" y="8207848"/>
                <a:ext cx="4558188" cy="35112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en-US" sz="6000" b="0" i="0" smtClean="0">
                                  <a:solidFill>
                                    <a:prstClr val="black"/>
                                  </a:solidFill>
                                  <a:latin typeface="Cambria Math" panose="02040503050406030204" pitchFamily="18" charset="0"/>
                                  <a:ea typeface="Times New Roman" panose="02020603050405020304" pitchFamily="18" charset="0"/>
                                </a:rPr>
                                <m:t>.</m:t>
                              </m:r>
                              <m:r>
                                <a:rPr lang="en-US" sz="6000" b="0" i="1" smtClean="0">
                                  <a:solidFill>
                                    <a:srgbClr val="000000"/>
                                  </a:solidFill>
                                  <a:latin typeface="Cambria Math" panose="02040503050406030204" pitchFamily="18" charset="0"/>
                                  <a:ea typeface="Times New Roman" panose="02020603050405020304" pitchFamily="18" charset="0"/>
                                </a:rPr>
                                <m:t>𝑞</m:t>
                              </m:r>
                              <m:r>
                                <a:rPr lang="fr-FR" sz="6000">
                                  <a:solidFill>
                                    <a:prstClr val="black"/>
                                  </a:solidFill>
                                  <a:latin typeface="Cambria Math"/>
                                  <a:ea typeface="Times New Roman" panose="02020603050405020304" pitchFamily="18" charset="0"/>
                                </a:rPr>
                                <m:t>=</m:t>
                              </m:r>
                              <m:f>
                                <m:fPr>
                                  <m:ctrlPr>
                                    <a:rPr lang="en-US" sz="6000" i="1">
                                      <a:latin typeface="Cambria Math" panose="02040503050406030204" pitchFamily="18" charset="0"/>
                                      <a:cs typeface="Times New Roman" panose="02020603050405020304" pitchFamily="18" charset="0"/>
                                    </a:rPr>
                                  </m:ctrlPr>
                                </m:fPr>
                                <m:num>
                                  <m:r>
                                    <a:rPr lang="pt-BR" sz="6000">
                                      <a:latin typeface="Cambria Math"/>
                                      <a:cs typeface="Times New Roman" panose="02020603050405020304" pitchFamily="18" charset="0"/>
                                    </a:rPr>
                                    <m:t>1</m:t>
                                  </m:r>
                                </m:num>
                                <m:den>
                                  <m:r>
                                    <a:rPr lang="pt-BR" sz="6000">
                                      <a:latin typeface="Cambria Math"/>
                                      <a:cs typeface="Times New Roman" panose="02020603050405020304" pitchFamily="18" charset="0"/>
                                    </a:rPr>
                                    <m:t>4</m:t>
                                  </m:r>
                                </m:den>
                              </m:f>
                            </m:e>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sSup>
                                <m:sSupPr>
                                  <m:ctrlPr>
                                    <a:rPr lang="en-US" sz="6000" i="1">
                                      <a:solidFill>
                                        <a:srgbClr val="000000"/>
                                      </a:solidFill>
                                      <a:latin typeface="Cambria Math" panose="02040503050406030204" pitchFamily="18" charset="0"/>
                                      <a:ea typeface="Times New Roman" panose="02020603050405020304" pitchFamily="18" charset="0"/>
                                    </a:rPr>
                                  </m:ctrlPr>
                                </m:sSupPr>
                                <m:e>
                                  <m:r>
                                    <m:rPr>
                                      <m:sty m:val="p"/>
                                    </m:rPr>
                                    <a:rPr lang="en-US" sz="6000">
                                      <a:solidFill>
                                        <a:srgbClr val="000000"/>
                                      </a:solidFill>
                                      <a:latin typeface="Cambria Math"/>
                                      <a:ea typeface="Times New Roman" panose="02020603050405020304" pitchFamily="18" charset="0"/>
                                    </a:rPr>
                                    <m:t>q</m:t>
                                  </m:r>
                                </m:e>
                                <m:sup>
                                  <m:r>
                                    <a:rPr lang="en-US" sz="6000" b="0" i="1" smtClean="0">
                                      <a:solidFill>
                                        <a:srgbClr val="000000"/>
                                      </a:solidFill>
                                      <a:latin typeface="Cambria Math" panose="02040503050406030204" pitchFamily="18" charset="0"/>
                                      <a:ea typeface="Times New Roman" panose="02020603050405020304" pitchFamily="18" charset="0"/>
                                    </a:rPr>
                                    <m:t>3</m:t>
                                  </m:r>
                                </m:sup>
                              </m:sSup>
                              <m:r>
                                <a:rPr lang="fr-FR" sz="6000">
                                  <a:solidFill>
                                    <a:prstClr val="black"/>
                                  </a:solidFill>
                                  <a:latin typeface="Cambria Math"/>
                                  <a:ea typeface="Times New Roman" panose="02020603050405020304" pitchFamily="18" charset="0"/>
                                </a:rPr>
                                <m:t>=</m:t>
                              </m:r>
                              <m:r>
                                <a:rPr lang="en-US" sz="6000" b="0" i="1" smtClean="0">
                                  <a:solidFill>
                                    <a:prstClr val="black"/>
                                  </a:solidFill>
                                  <a:latin typeface="Cambria Math" panose="02040503050406030204" pitchFamily="18" charset="0"/>
                                  <a:ea typeface="Times New Roman" panose="02020603050405020304" pitchFamily="18" charset="0"/>
                                </a:rPr>
                                <m:t>4</m:t>
                              </m:r>
                            </m:e>
                          </m:eqArr>
                        </m:e>
                      </m:d>
                    </m:oMath>
                  </m:oMathPara>
                </a14:m>
                <a:endParaRPr lang="en-US" sz="6000" dirty="0"/>
              </a:p>
            </p:txBody>
          </p:sp>
        </mc:Choice>
        <mc:Fallback xmlns="">
          <p:sp>
            <p:nvSpPr>
              <p:cNvPr id="70" name="Rectangle 69"/>
              <p:cNvSpPr>
                <a:spLocks noRot="1" noChangeAspect="1" noMove="1" noResize="1" noEditPoints="1" noAdjustHandles="1" noChangeArrowheads="1" noChangeShapeType="1" noTextEdit="1"/>
              </p:cNvSpPr>
              <p:nvPr/>
            </p:nvSpPr>
            <p:spPr>
              <a:xfrm>
                <a:off x="5435896" y="8207848"/>
                <a:ext cx="4558188" cy="3511282"/>
              </a:xfrm>
              <a:prstGeom prst="rect">
                <a:avLst/>
              </a:prstGeom>
              <a:blipFill rotWithShape="0">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8487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down)">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down)">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down)">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left)">
                                      <p:cBhvr>
                                        <p:cTn id="37" dur="500"/>
                                        <p:tgtEl>
                                          <p:spTgt spid="6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2" grpId="0"/>
      <p:bldP spid="62" grpId="0"/>
      <p:bldP spid="68"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610258" y="2048141"/>
            <a:ext cx="13742832" cy="12192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4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 </a:t>
            </a:r>
            <a:r>
              <a:rPr lang="en-US" sz="64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Thông</a:t>
            </a:r>
            <a:r>
              <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4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hiểu</a:t>
            </a:r>
            <a:endPar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0" name="TextBox 19">
            <a:hlinkClick r:id="rId2" action="ppaction://hlinksldjump"/>
          </p:cNvPr>
          <p:cNvSpPr txBox="1"/>
          <p:nvPr/>
        </p:nvSpPr>
        <p:spPr>
          <a:xfrm>
            <a:off x="6307138" y="899160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12.C</a:t>
            </a:r>
            <a:endParaRPr lang="en-US" sz="6400" dirty="0">
              <a:latin typeface="Times New Roman" pitchFamily="18" charset="0"/>
              <a:cs typeface="Times New Roman" pitchFamily="18" charset="0"/>
            </a:endParaRPr>
          </a:p>
        </p:txBody>
      </p:sp>
      <p:sp>
        <p:nvSpPr>
          <p:cNvPr id="21" name="TextBox 20">
            <a:hlinkClick r:id="rId3" action="ppaction://hlinksldjump"/>
          </p:cNvPr>
          <p:cNvSpPr txBox="1"/>
          <p:nvPr/>
        </p:nvSpPr>
        <p:spPr>
          <a:xfrm>
            <a:off x="10440986" y="8991599"/>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13.D</a:t>
            </a:r>
            <a:endParaRPr lang="en-US" sz="6400" dirty="0">
              <a:latin typeface="Times New Roman" pitchFamily="18" charset="0"/>
              <a:cs typeface="Times New Roman" pitchFamily="18" charset="0"/>
            </a:endParaRPr>
          </a:p>
        </p:txBody>
      </p:sp>
      <p:sp>
        <p:nvSpPr>
          <p:cNvPr id="22" name="TextBox 21">
            <a:hlinkClick r:id="rId4" action="ppaction://hlinksldjump"/>
          </p:cNvPr>
          <p:cNvSpPr txBox="1"/>
          <p:nvPr/>
        </p:nvSpPr>
        <p:spPr>
          <a:xfrm>
            <a:off x="14327188" y="899160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14.B</a:t>
            </a:r>
            <a:endParaRPr lang="en-US" sz="6400" dirty="0">
              <a:latin typeface="Times New Roman" pitchFamily="18" charset="0"/>
              <a:cs typeface="Times New Roman" pitchFamily="18" charset="0"/>
            </a:endParaRPr>
          </a:p>
        </p:txBody>
      </p:sp>
      <p:sp>
        <p:nvSpPr>
          <p:cNvPr id="23" name="TextBox 22">
            <a:hlinkClick r:id="rId5" action="ppaction://hlinksldjump"/>
          </p:cNvPr>
          <p:cNvSpPr txBox="1"/>
          <p:nvPr/>
        </p:nvSpPr>
        <p:spPr>
          <a:xfrm>
            <a:off x="18353090" y="899160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15.B</a:t>
            </a:r>
            <a:endParaRPr lang="en-US" sz="6400" dirty="0">
              <a:latin typeface="Times New Roman" pitchFamily="18" charset="0"/>
              <a:cs typeface="Times New Roman" pitchFamily="18" charset="0"/>
            </a:endParaRPr>
          </a:p>
        </p:txBody>
      </p:sp>
      <p:sp>
        <p:nvSpPr>
          <p:cNvPr id="24" name="TextBox 23">
            <a:hlinkClick r:id="rId6" action="ppaction://hlinksldjump"/>
          </p:cNvPr>
          <p:cNvSpPr txBox="1"/>
          <p:nvPr/>
        </p:nvSpPr>
        <p:spPr>
          <a:xfrm>
            <a:off x="6307138" y="7012123"/>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7.D</a:t>
            </a:r>
            <a:endParaRPr lang="en-US" sz="6400" dirty="0">
              <a:latin typeface="Times New Roman" pitchFamily="18" charset="0"/>
              <a:cs typeface="Times New Roman" pitchFamily="18" charset="0"/>
            </a:endParaRPr>
          </a:p>
        </p:txBody>
      </p:sp>
      <p:sp>
        <p:nvSpPr>
          <p:cNvPr id="25" name="TextBox 24">
            <a:hlinkClick r:id="rId7" action="ppaction://hlinksldjump"/>
          </p:cNvPr>
          <p:cNvSpPr txBox="1"/>
          <p:nvPr/>
        </p:nvSpPr>
        <p:spPr>
          <a:xfrm>
            <a:off x="10440986" y="7012125"/>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8.A</a:t>
            </a:r>
          </a:p>
        </p:txBody>
      </p:sp>
      <p:sp>
        <p:nvSpPr>
          <p:cNvPr id="26" name="TextBox 25">
            <a:hlinkClick r:id="rId8" action="ppaction://hlinksldjump"/>
          </p:cNvPr>
          <p:cNvSpPr txBox="1"/>
          <p:nvPr/>
        </p:nvSpPr>
        <p:spPr>
          <a:xfrm>
            <a:off x="14327188" y="70750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9.B</a:t>
            </a:r>
          </a:p>
        </p:txBody>
      </p:sp>
      <p:sp>
        <p:nvSpPr>
          <p:cNvPr id="27" name="TextBox 26">
            <a:hlinkClick r:id="rId9" action="ppaction://hlinksldjump"/>
          </p:cNvPr>
          <p:cNvSpPr txBox="1"/>
          <p:nvPr/>
        </p:nvSpPr>
        <p:spPr>
          <a:xfrm>
            <a:off x="18353090" y="70750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10.B</a:t>
            </a:r>
          </a:p>
        </p:txBody>
      </p:sp>
      <p:sp>
        <p:nvSpPr>
          <p:cNvPr id="28" name="TextBox 27">
            <a:hlinkClick r:id="rId10" action="ppaction://hlinksldjump"/>
          </p:cNvPr>
          <p:cNvSpPr txBox="1"/>
          <p:nvPr/>
        </p:nvSpPr>
        <p:spPr>
          <a:xfrm>
            <a:off x="18353090" y="50788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5.A</a:t>
            </a:r>
            <a:endParaRPr lang="en-US" sz="6400" dirty="0">
              <a:latin typeface="Times New Roman" pitchFamily="18" charset="0"/>
              <a:cs typeface="Times New Roman" pitchFamily="18" charset="0"/>
            </a:endParaRPr>
          </a:p>
        </p:txBody>
      </p:sp>
      <p:sp>
        <p:nvSpPr>
          <p:cNvPr id="29" name="TextBox 28">
            <a:hlinkClick r:id="rId11" action="ppaction://hlinksldjump"/>
          </p:cNvPr>
          <p:cNvSpPr txBox="1"/>
          <p:nvPr/>
        </p:nvSpPr>
        <p:spPr>
          <a:xfrm>
            <a:off x="14327188" y="50788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4.A</a:t>
            </a:r>
            <a:endParaRPr lang="en-US" sz="6400" dirty="0">
              <a:latin typeface="Times New Roman" pitchFamily="18" charset="0"/>
              <a:cs typeface="Times New Roman" pitchFamily="18" charset="0"/>
            </a:endParaRPr>
          </a:p>
        </p:txBody>
      </p:sp>
      <p:sp>
        <p:nvSpPr>
          <p:cNvPr id="30" name="TextBox 29">
            <a:hlinkClick r:id="rId12" action="ppaction://hlinksldjump"/>
          </p:cNvPr>
          <p:cNvSpPr txBox="1"/>
          <p:nvPr/>
        </p:nvSpPr>
        <p:spPr>
          <a:xfrm>
            <a:off x="10440986" y="50788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3.B</a:t>
            </a:r>
            <a:endParaRPr lang="en-US" sz="6400" dirty="0">
              <a:latin typeface="Times New Roman" pitchFamily="18" charset="0"/>
              <a:cs typeface="Times New Roman" pitchFamily="18" charset="0"/>
            </a:endParaRPr>
          </a:p>
        </p:txBody>
      </p:sp>
      <p:sp>
        <p:nvSpPr>
          <p:cNvPr id="31" name="TextBox 30">
            <a:hlinkClick r:id="rId13" action="ppaction://hlinksldjump"/>
          </p:cNvPr>
          <p:cNvSpPr txBox="1"/>
          <p:nvPr/>
        </p:nvSpPr>
        <p:spPr>
          <a:xfrm>
            <a:off x="6307138" y="50176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err="1">
                <a:latin typeface="Times New Roman" pitchFamily="18" charset="0"/>
                <a:cs typeface="Times New Roman" pitchFamily="18" charset="0"/>
              </a:rPr>
              <a:t>Câu</a:t>
            </a:r>
            <a:r>
              <a:rPr lang="en-US" sz="6400" dirty="0">
                <a:latin typeface="Times New Roman" pitchFamily="18" charset="0"/>
                <a:cs typeface="Times New Roman" pitchFamily="18" charset="0"/>
              </a:rPr>
              <a:t> 2.A</a:t>
            </a:r>
          </a:p>
        </p:txBody>
      </p:sp>
      <p:sp>
        <p:nvSpPr>
          <p:cNvPr id="32" name="TextBox 31">
            <a:hlinkClick r:id="rId14" action="ppaction://hlinksldjump"/>
          </p:cNvPr>
          <p:cNvSpPr txBox="1"/>
          <p:nvPr/>
        </p:nvSpPr>
        <p:spPr>
          <a:xfrm>
            <a:off x="2192338" y="902970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11.C</a:t>
            </a:r>
            <a:endParaRPr lang="en-US" sz="6400" dirty="0">
              <a:latin typeface="Times New Roman" pitchFamily="18" charset="0"/>
              <a:cs typeface="Times New Roman" pitchFamily="18" charset="0"/>
            </a:endParaRPr>
          </a:p>
        </p:txBody>
      </p:sp>
      <p:sp>
        <p:nvSpPr>
          <p:cNvPr id="33" name="TextBox 32">
            <a:hlinkClick r:id="rId15" action="ppaction://hlinksldjump"/>
          </p:cNvPr>
          <p:cNvSpPr txBox="1"/>
          <p:nvPr/>
        </p:nvSpPr>
        <p:spPr>
          <a:xfrm>
            <a:off x="2192338" y="7050223"/>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6.A</a:t>
            </a:r>
            <a:endParaRPr lang="en-US" sz="6400" dirty="0">
              <a:latin typeface="Times New Roman" pitchFamily="18" charset="0"/>
              <a:cs typeface="Times New Roman" pitchFamily="18" charset="0"/>
            </a:endParaRPr>
          </a:p>
        </p:txBody>
      </p:sp>
      <p:sp>
        <p:nvSpPr>
          <p:cNvPr id="34" name="TextBox 33">
            <a:hlinkClick r:id="rId16" action="ppaction://hlinksldjump"/>
          </p:cNvPr>
          <p:cNvSpPr txBox="1"/>
          <p:nvPr/>
        </p:nvSpPr>
        <p:spPr>
          <a:xfrm>
            <a:off x="2192338" y="50557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1.B</a:t>
            </a:r>
            <a:endParaRPr lang="en-US" sz="6400" dirty="0">
              <a:latin typeface="Times New Roman" pitchFamily="18" charset="0"/>
              <a:cs typeface="Times New Roman" pitchFamily="18" charset="0"/>
            </a:endParaRPr>
          </a:p>
        </p:txBody>
      </p:sp>
      <p:sp>
        <p:nvSpPr>
          <p:cNvPr id="35" name="Action Button: Back or Previous 34">
            <a:hlinkClick r:id="rId3" action="ppaction://hlinksldjump" highlightClick="1"/>
          </p:cNvPr>
          <p:cNvSpPr/>
          <p:nvPr/>
        </p:nvSpPr>
        <p:spPr>
          <a:xfrm>
            <a:off x="22168859" y="12302841"/>
            <a:ext cx="905164" cy="8589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36" name="Action Button: Forward or Next 35">
            <a:hlinkClick r:id="" action="ppaction://hlinkshowjump?jump=nextslide" highlightClick="1"/>
          </p:cNvPr>
          <p:cNvSpPr/>
          <p:nvPr/>
        </p:nvSpPr>
        <p:spPr>
          <a:xfrm>
            <a:off x="23129448" y="12321313"/>
            <a:ext cx="965854" cy="840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37" name="Rectangle 4">
            <a:extLst>
              <a:ext uri="{FF2B5EF4-FFF2-40B4-BE49-F238E27FC236}">
                <a16:creationId xmlns="" xmlns:a16="http://schemas.microsoft.com/office/drawing/2014/main" id="{C747A885-F2D1-409F-9DDA-9CB0AA9B9FF6}"/>
              </a:ext>
            </a:extLst>
          </p:cNvPr>
          <p:cNvSpPr>
            <a:spLocks noChangeArrowheads="1"/>
          </p:cNvSpPr>
          <p:nvPr/>
        </p:nvSpPr>
        <p:spPr bwMode="auto">
          <a:xfrm>
            <a:off x="636590" y="152400"/>
            <a:ext cx="23367997"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611188" y="457200"/>
            <a:ext cx="22100150" cy="2062103"/>
          </a:xfrm>
          <a:prstGeom prst="rect">
            <a:avLst/>
          </a:prstGeom>
          <a:noFill/>
        </p:spPr>
        <p:txBody>
          <a:bodyPr wrap="square" rtlCol="0">
            <a:spAutoFit/>
          </a:bodyPr>
          <a:lstStyle/>
          <a:p>
            <a:pPr algn="ctr"/>
            <a:r>
              <a:rPr lang="en-US" sz="6400" b="1" dirty="0" smtClean="0">
                <a:solidFill>
                  <a:srgbClr val="FF0000"/>
                </a:solidFill>
                <a:latin typeface="Times New Roman" panose="02020603050405020304" pitchFamily="18" charset="0"/>
                <a:cs typeface="Times New Roman" panose="02020603050405020304" pitchFamily="18" charset="0"/>
              </a:rPr>
              <a:t>CĐ_</a:t>
            </a:r>
            <a:r>
              <a:rPr lang="en-US" sz="6400" b="1" dirty="0">
                <a:solidFill>
                  <a:srgbClr val="FF0000"/>
                </a:solidFill>
                <a:effectLst>
                  <a:outerShdw blurRad="38100" dist="38100" dir="2700000" algn="tl">
                    <a:srgbClr val="C0C0C0"/>
                  </a:outerShdw>
                </a:effectLst>
                <a:latin typeface="Vani" panose="02040502050405020303" pitchFamily="18" charset="0"/>
                <a:cs typeface="Vani" panose="02040502050405020303" pitchFamily="18" charset="0"/>
              </a:rPr>
              <a:t>CẤP SỐ CỘNG - CẤP SỐ NHÂN</a:t>
            </a:r>
          </a:p>
          <a:p>
            <a:pPr algn="ctr"/>
            <a:endParaRPr lang="en-US" sz="6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468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997774"/>
            <a:ext cx="23932140" cy="2688296"/>
            <a:chOff x="534987" y="1869705"/>
            <a:chExt cx="2334084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9694" y="1653394"/>
                  <a:ext cx="2087449"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2360681" y="2138498"/>
                  <a:ext cx="20571712" cy="18820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1259903" algn="l"/>
                    </a:tabLst>
                  </a:pPr>
                  <a:r>
                    <a:rPr lang="vi-VN" sz="6000" dirty="0" smtClean="0">
                      <a:latin typeface="Times New Roman" panose="02020603050405020304" pitchFamily="18" charset="0"/>
                      <a:ea typeface="Times New Roman" panose="02020603050405020304" pitchFamily="18" charset="0"/>
                    </a:rPr>
                    <a:t>Tìm công sai của cấp số cộng (</a:t>
                  </a:r>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m:rPr>
                              <m:sty m:val="p"/>
                            </m:rPr>
                            <a:rPr lang="en-US" sz="6000" b="0" i="0" smtClean="0">
                              <a:latin typeface="Cambria Math" panose="02040503050406030204" pitchFamily="18" charset="0"/>
                              <a:ea typeface="Times New Roman" panose="02020603050405020304" pitchFamily="18" charset="0"/>
                            </a:rPr>
                            <m:t>n</m:t>
                          </m:r>
                        </m:sub>
                      </m:sSub>
                    </m:oMath>
                  </a14:m>
                  <a:r>
                    <a:rPr lang="vi-VN" sz="6000" dirty="0">
                      <a:latin typeface="Times New Roman" panose="02020603050405020304" pitchFamily="18" charset="0"/>
                      <a:ea typeface="Times New Roman" panose="02020603050405020304" pitchFamily="18" charset="0"/>
                    </a:rPr>
                    <a:t>), biết: </a:t>
                  </a:r>
                  <a14:m>
                    <m:oMath xmlns:m="http://schemas.openxmlformats.org/officeDocument/2006/math">
                      <m:d>
                        <m:dPr>
                          <m:begChr m:val="{"/>
                          <m:endChr m:val=""/>
                          <m:ctrlPr>
                            <a:rPr lang="en-US" sz="6000" i="1">
                              <a:latin typeface="Cambria Math" panose="02040503050406030204" pitchFamily="18" charset="0"/>
                              <a:ea typeface="Times New Roman" panose="02020603050405020304" pitchFamily="18" charset="0"/>
                            </a:rPr>
                          </m:ctrlPr>
                        </m:dPr>
                        <m:e>
                          <m:eqArr>
                            <m:eqArrPr>
                              <m:ctrlPr>
                                <a:rPr lang="en-US" sz="6000" i="1">
                                  <a:latin typeface="Cambria Math" panose="02040503050406030204" pitchFamily="18" charset="0"/>
                                  <a:ea typeface="Times New Roman" panose="02020603050405020304" pitchFamily="18" charset="0"/>
                                </a:rPr>
                              </m:ctrlPr>
                            </m:eqArrPr>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9</m:t>
                                  </m:r>
                                </m:sub>
                              </m:sSub>
                              <m:r>
                                <a:rPr lang="vi-VN" sz="6000">
                                  <a:latin typeface="Cambria Math"/>
                                  <a:ea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4</m:t>
                                  </m:r>
                                </m:sub>
                              </m:sSub>
                              <m:r>
                                <a:rPr lang="vi-VN" sz="6000">
                                  <a:latin typeface="Cambria Math"/>
                                  <a:ea typeface="Times New Roman" panose="02020603050405020304" pitchFamily="18" charset="0"/>
                                </a:rPr>
                                <m:t>=15</m:t>
                              </m:r>
                            </m:e>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3</m:t>
                                  </m:r>
                                </m:sub>
                              </m:sSub>
                              <m:r>
                                <a:rPr lang="vi-VN" sz="6000">
                                  <a:latin typeface="Cambria Math"/>
                                  <a:ea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8</m:t>
                                  </m:r>
                                </m:sub>
                              </m:sSub>
                              <m:r>
                                <a:rPr lang="vi-VN" sz="6000">
                                  <a:latin typeface="Cambria Math"/>
                                  <a:ea typeface="Times New Roman" panose="02020603050405020304" pitchFamily="18" charset="0"/>
                                </a:rPr>
                                <m:t>=184</m:t>
                              </m:r>
                            </m:e>
                          </m:eqArr>
                        </m:e>
                      </m:d>
                    </m:oMath>
                  </a14:m>
                  <a:endParaRPr lang="en-US" sz="6000" dirty="0">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360681" y="2138498"/>
                  <a:ext cx="20571712" cy="1882029"/>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4910404"/>
            <a:ext cx="23679365" cy="1828812"/>
            <a:chOff x="247181" y="1501340"/>
            <a:chExt cx="11838141" cy="914406"/>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257511" y="1638013"/>
                    <a:ext cx="1755968" cy="72960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a:latin typeface="Cambria Math"/>
                            </a:rPr>
                            <m:t>𝑑</m:t>
                          </m:r>
                          <m:r>
                            <a:rPr lang="vi-VN" sz="6000">
                              <a:latin typeface="Cambria Math"/>
                            </a:rPr>
                            <m:t>=−2</m:t>
                          </m:r>
                          <m:r>
                            <m:rPr>
                              <m:nor/>
                            </m:rPr>
                            <a:rPr lang="en-US" sz="9600" dirty="0">
                              <a:latin typeface="Times New Roman" panose="02020603050405020304" pitchFamily="18" charset="0"/>
                              <a:ea typeface="Calibri" panose="020F0502020204030204" pitchFamily="34" charset="0"/>
                            </a:rPr>
                            <m:t>.</m:t>
                          </m:r>
                        </m:oMath>
                      </m:oMathPara>
                    </a14:m>
                    <a:endParaRPr lang="en-US" sz="6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257511" y="1638013"/>
                    <a:ext cx="1755968" cy="729609"/>
                  </a:xfrm>
                  <a:prstGeom prst="rect">
                    <a:avLst/>
                  </a:prstGeom>
                  <a:blipFill rotWithShape="0">
                    <a:blip r:embed="rId4"/>
                    <a:stretch>
                      <a:fillRect/>
                    </a:stretch>
                  </a:blipFill>
                </p:spPr>
                <p:txBody>
                  <a:bodyPr/>
                  <a:lstStyle/>
                  <a:p>
                    <a:r>
                      <a:rPr lang="en-US">
                        <a:noFill/>
                      </a:rPr>
                      <a:t> </a:t>
                    </a:r>
                  </a:p>
                </p:txBody>
              </p:sp>
            </mc:Fallback>
          </mc:AlternateContent>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6341642" y="5455136"/>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5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44987" y="7266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2. Thông hiểu</a:t>
            </a:r>
          </a:p>
        </p:txBody>
      </p:sp>
      <mc:AlternateContent xmlns:mc="http://schemas.openxmlformats.org/markup-compatibility/2006" xmlns:a14="http://schemas.microsoft.com/office/drawing/2010/main">
        <mc:Choice Requires="a14">
          <p:sp>
            <p:nvSpPr>
              <p:cNvPr id="40" name="TextBox 39"/>
              <p:cNvSpPr txBox="1"/>
              <p:nvPr/>
            </p:nvSpPr>
            <p:spPr>
              <a:xfrm>
                <a:off x="7877261" y="5039975"/>
                <a:ext cx="3524342" cy="156966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a:latin typeface="Cambria Math"/>
                        </a:rPr>
                        <m:t>𝑑</m:t>
                      </m:r>
                      <m:r>
                        <a:rPr lang="vi-VN" sz="6000">
                          <a:latin typeface="Cambria Math"/>
                        </a:rPr>
                        <m:t>=</m:t>
                      </m:r>
                      <m:r>
                        <m:rPr>
                          <m:nor/>
                        </m:rPr>
                        <a:rPr lang="en-US" sz="6000" b="0" i="1" smtClean="0">
                          <a:latin typeface="Cambria Math"/>
                        </a:rPr>
                        <m:t>3</m:t>
                      </m:r>
                      <m:r>
                        <m:rPr>
                          <m:nor/>
                        </m:rPr>
                        <a:rPr lang="en-US" sz="9600" dirty="0">
                          <a:latin typeface="Times New Roman" panose="02020603050405020304" pitchFamily="18" charset="0"/>
                          <a:ea typeface="Calibri" panose="020F0502020204030204" pitchFamily="34" charset="0"/>
                        </a:rPr>
                        <m:t>.</m:t>
                      </m:r>
                    </m:oMath>
                  </m:oMathPara>
                </a14:m>
                <a:endParaRPr lang="en-US" sz="6000" dirty="0"/>
              </a:p>
            </p:txBody>
          </p:sp>
        </mc:Choice>
        <mc:Fallback xmlns="">
          <p:sp>
            <p:nvSpPr>
              <p:cNvPr id="40" name="TextBox 39"/>
              <p:cNvSpPr txBox="1">
                <a:spLocks noRot="1" noChangeAspect="1" noMove="1" noResize="1" noEditPoints="1" noAdjustHandles="1" noChangeArrowheads="1" noChangeShapeType="1" noTextEdit="1"/>
              </p:cNvSpPr>
              <p:nvPr/>
            </p:nvSpPr>
            <p:spPr>
              <a:xfrm>
                <a:off x="7877261" y="5039975"/>
                <a:ext cx="3524342" cy="156966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9297682" y="4961733"/>
                <a:ext cx="3524342" cy="156966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a:latin typeface="Cambria Math"/>
                        </a:rPr>
                        <m:t>𝑑</m:t>
                      </m:r>
                      <m:r>
                        <a:rPr lang="vi-VN" sz="6000">
                          <a:latin typeface="Cambria Math"/>
                        </a:rPr>
                        <m:t>=−</m:t>
                      </m:r>
                      <m:r>
                        <m:rPr>
                          <m:nor/>
                        </m:rPr>
                        <a:rPr lang="en-US" sz="6000" b="0" i="1" smtClean="0">
                          <a:latin typeface="Cambria Math"/>
                        </a:rPr>
                        <m:t>3</m:t>
                      </m:r>
                      <m:r>
                        <m:rPr>
                          <m:nor/>
                        </m:rPr>
                        <a:rPr lang="en-US" sz="9600" dirty="0">
                          <a:latin typeface="Times New Roman" panose="02020603050405020304" pitchFamily="18" charset="0"/>
                          <a:ea typeface="Calibri" panose="020F0502020204030204" pitchFamily="34" charset="0"/>
                        </a:rPr>
                        <m:t>.</m:t>
                      </m:r>
                    </m:oMath>
                  </m:oMathPara>
                </a14:m>
                <a:endParaRPr lang="en-US" sz="6000" dirty="0"/>
              </a:p>
            </p:txBody>
          </p:sp>
        </mc:Choice>
        <mc:Fallback xmlns="">
          <p:sp>
            <p:nvSpPr>
              <p:cNvPr id="41" name="TextBox 40"/>
              <p:cNvSpPr txBox="1">
                <a:spLocks noRot="1" noChangeAspect="1" noMove="1" noResize="1" noEditPoints="1" noAdjustHandles="1" noChangeArrowheads="1" noChangeShapeType="1" noTextEdit="1"/>
              </p:cNvSpPr>
              <p:nvPr/>
            </p:nvSpPr>
            <p:spPr>
              <a:xfrm>
                <a:off x="19297682" y="4961733"/>
                <a:ext cx="3524342" cy="156966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972193" y="5039975"/>
                <a:ext cx="3524342" cy="156966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a:latin typeface="Cambria Math"/>
                        </a:rPr>
                        <m:t>𝑑</m:t>
                      </m:r>
                      <m:r>
                        <a:rPr lang="vi-VN" sz="6000">
                          <a:latin typeface="Cambria Math"/>
                        </a:rPr>
                        <m:t>=</m:t>
                      </m:r>
                      <m:r>
                        <m:rPr>
                          <m:nor/>
                        </m:rPr>
                        <a:rPr lang="en-US" sz="6000" b="0" i="1" smtClean="0">
                          <a:latin typeface="Cambria Math"/>
                        </a:rPr>
                        <m:t>2</m:t>
                      </m:r>
                      <m:r>
                        <m:rPr>
                          <m:nor/>
                        </m:rPr>
                        <a:rPr lang="en-US" sz="9600" dirty="0">
                          <a:latin typeface="Times New Roman" panose="02020603050405020304" pitchFamily="18" charset="0"/>
                          <a:ea typeface="Calibri" panose="020F0502020204030204" pitchFamily="34" charset="0"/>
                        </a:rPr>
                        <m:t>.</m:t>
                      </m:r>
                    </m:oMath>
                  </m:oMathPara>
                </a14:m>
                <a:endParaRPr lang="en-US" sz="6000" dirty="0"/>
              </a:p>
            </p:txBody>
          </p:sp>
        </mc:Choice>
        <mc:Fallback xmlns="">
          <p:sp>
            <p:nvSpPr>
              <p:cNvPr id="42" name="TextBox 41"/>
              <p:cNvSpPr txBox="1">
                <a:spLocks noRot="1" noChangeAspect="1" noMove="1" noResize="1" noEditPoints="1" noAdjustHandles="1" noChangeArrowheads="1" noChangeShapeType="1" noTextEdit="1"/>
              </p:cNvSpPr>
              <p:nvPr/>
            </p:nvSpPr>
            <p:spPr>
              <a:xfrm>
                <a:off x="1972193" y="5039975"/>
                <a:ext cx="3524342" cy="1569660"/>
              </a:xfrm>
              <a:prstGeom prst="rect">
                <a:avLst/>
              </a:prstGeom>
              <a:blipFill rotWithShape="0">
                <a:blip r:embed="rId7"/>
                <a:stretch>
                  <a:fillRect/>
                </a:stretch>
              </a:blipFill>
            </p:spPr>
            <p:txBody>
              <a:bodyPr/>
              <a:lstStyle/>
              <a:p>
                <a:r>
                  <a:rPr lang="en-US">
                    <a:noFill/>
                  </a:rPr>
                  <a:t> </a:t>
                </a:r>
              </a:p>
            </p:txBody>
          </p:sp>
        </mc:Fallback>
      </mc:AlternateContent>
      <p:grpSp>
        <p:nvGrpSpPr>
          <p:cNvPr id="43" name="Group 42"/>
          <p:cNvGrpSpPr/>
          <p:nvPr/>
        </p:nvGrpSpPr>
        <p:grpSpPr>
          <a:xfrm>
            <a:off x="207570" y="7062770"/>
            <a:ext cx="23966222" cy="6272232"/>
            <a:chOff x="184495" y="3626708"/>
            <a:chExt cx="13228191" cy="4491125"/>
          </a:xfrm>
        </p:grpSpPr>
        <p:sp>
          <p:nvSpPr>
            <p:cNvPr id="44" name="Rounded Rectangle 43"/>
            <p:cNvSpPr/>
            <p:nvPr/>
          </p:nvSpPr>
          <p:spPr>
            <a:xfrm>
              <a:off x="184495" y="3865218"/>
              <a:ext cx="13228191"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5" name="Group 44"/>
            <p:cNvGrpSpPr/>
            <p:nvPr/>
          </p:nvGrpSpPr>
          <p:grpSpPr>
            <a:xfrm>
              <a:off x="203200" y="3626708"/>
              <a:ext cx="2264947" cy="727249"/>
              <a:chOff x="1275608" y="6222065"/>
              <a:chExt cx="4440118" cy="1321376"/>
            </a:xfrm>
          </p:grpSpPr>
          <p:sp>
            <p:nvSpPr>
              <p:cNvPr id="64" name="Freeform 20"/>
              <p:cNvSpPr>
                <a:spLocks/>
              </p:cNvSpPr>
              <p:nvPr/>
            </p:nvSpPr>
            <p:spPr bwMode="auto">
              <a:xfrm rot="16200000" flipV="1">
                <a:off x="3196033" y="4923017"/>
                <a:ext cx="1119914" cy="391947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66" name="TextBox 65"/>
              <p:cNvSpPr txBox="1"/>
              <p:nvPr/>
            </p:nvSpPr>
            <p:spPr>
              <a:xfrm>
                <a:off x="2335778" y="6222065"/>
                <a:ext cx="3379948" cy="1321376"/>
              </a:xfrm>
              <a:prstGeom prst="rect">
                <a:avLst/>
              </a:prstGeom>
              <a:noFill/>
            </p:spPr>
            <p:txBody>
              <a:bodyPr wrap="squar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67" name="Round Diagonal Corner Rectangle 66"/>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8" name="Freeform 67"/>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2" name="Rectangle 1"/>
              <p:cNvSpPr/>
              <p:nvPr/>
            </p:nvSpPr>
            <p:spPr>
              <a:xfrm>
                <a:off x="294154" y="8657659"/>
                <a:ext cx="7125247" cy="2151936"/>
              </a:xfrm>
              <a:prstGeom prst="rect">
                <a:avLst/>
              </a:prstGeom>
            </p:spPr>
            <p:txBody>
              <a:bodyPr wrap="square">
                <a:spAutoFit/>
              </a:bodyPr>
              <a:lstStyle/>
              <a:p>
                <a:pPr>
                  <a:spcBef>
                    <a:spcPts val="600"/>
                  </a:spcBef>
                  <a:spcAft>
                    <a:spcPts val="0"/>
                  </a:spcAft>
                </a:pPr>
                <a:r>
                  <a:rPr lang="fr-FR" sz="6000" dirty="0" smtClean="0">
                    <a:solidFill>
                      <a:prstClr val="black"/>
                    </a:solidFill>
                    <a:latin typeface="Times New Roman" panose="02020603050405020304" pitchFamily="18" charset="0"/>
                    <a:ea typeface="Times New Roman" panose="02020603050405020304" pitchFamily="18" charset="0"/>
                  </a:rPr>
                  <a:t>Ta có </a:t>
                </a:r>
                <a14:m>
                  <m:oMath xmlns:m="http://schemas.openxmlformats.org/officeDocument/2006/math">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9</m:t>
                                </m:r>
                              </m:sub>
                            </m:sSub>
                            <m:r>
                              <a:rPr lang="vi-VN" sz="6000">
                                <a:latin typeface="Cambria Math"/>
                                <a:ea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4</m:t>
                                </m:r>
                              </m:sub>
                            </m:sSub>
                            <m:r>
                              <a:rPr lang="vi-VN" sz="6000">
                                <a:latin typeface="Cambria Math"/>
                                <a:ea typeface="Times New Roman" panose="02020603050405020304" pitchFamily="18" charset="0"/>
                              </a:rPr>
                              <m:t>=15</m:t>
                            </m:r>
                          </m:e>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3</m:t>
                                </m:r>
                              </m:sub>
                            </m:sSub>
                            <m:r>
                              <a:rPr lang="vi-VN" sz="6000">
                                <a:latin typeface="Cambria Math"/>
                                <a:ea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8</m:t>
                                </m:r>
                              </m:sub>
                            </m:sSub>
                            <m:r>
                              <a:rPr lang="vi-VN" sz="6000">
                                <a:latin typeface="Cambria Math"/>
                                <a:ea typeface="Times New Roman" panose="02020603050405020304" pitchFamily="18" charset="0"/>
                              </a:rPr>
                              <m:t>=184</m:t>
                            </m:r>
                          </m:e>
                        </m:eqArr>
                      </m:e>
                    </m:d>
                  </m:oMath>
                </a14:m>
                <a:endParaRPr lang="fr-FR" sz="6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94154" y="8657659"/>
                <a:ext cx="7125247" cy="2151936"/>
              </a:xfrm>
              <a:prstGeom prst="rect">
                <a:avLst/>
              </a:prstGeom>
              <a:blipFill rotWithShape="0">
                <a:blip r:embed="rId8"/>
                <a:stretch>
                  <a:fillRect l="-5133"/>
                </a:stretch>
              </a:blipFill>
            </p:spPr>
            <p:txBody>
              <a:bodyPr/>
              <a:lstStyle/>
              <a:p>
                <a:r>
                  <a:rPr lang="en-US">
                    <a:noFill/>
                  </a:rPr>
                  <a:t> </a:t>
                </a:r>
              </a:p>
            </p:txBody>
          </p:sp>
        </mc:Fallback>
      </mc:AlternateContent>
      <p:sp>
        <p:nvSpPr>
          <p:cNvPr id="63" name="Action Button: Forward or Next 62">
            <a:hlinkClick r:id="" action="ppaction://hlinkshowjump?jump=nextslide" highlightClick="1"/>
          </p:cNvPr>
          <p:cNvSpPr/>
          <p:nvPr/>
        </p:nvSpPr>
        <p:spPr>
          <a:xfrm>
            <a:off x="23230058" y="12345151"/>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54" name="Rectangle 53"/>
              <p:cNvSpPr/>
              <p:nvPr/>
            </p:nvSpPr>
            <p:spPr>
              <a:xfrm>
                <a:off x="12157222" y="11105525"/>
                <a:ext cx="10330383" cy="2151936"/>
              </a:xfrm>
              <a:prstGeom prst="rect">
                <a:avLst/>
              </a:prstGeom>
            </p:spPr>
            <p:txBody>
              <a:bodyPr wrap="square">
                <a:spAutoFit/>
              </a:bodyPr>
              <a:lstStyle/>
              <a:p>
                <a:pPr>
                  <a:spcBef>
                    <a:spcPts val="600"/>
                  </a:spcBef>
                  <a:spcAft>
                    <a:spcPts val="0"/>
                  </a:spcAft>
                </a:pPr>
                <a14:m>
                  <m:oMathPara xmlns:m="http://schemas.openxmlformats.org/officeDocument/2006/math">
                    <m:oMathParaPr>
                      <m:jc m:val="centerGroup"/>
                    </m:oMathParaPr>
                    <m:oMath xmlns:m="http://schemas.openxmlformats.org/officeDocument/2006/math">
                      <m:r>
                        <a:rPr lang="fr-FR" sz="6000" smtClean="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r>
                                <m:rPr>
                                  <m:sty m:val="p"/>
                                </m:rPr>
                                <a:rPr lang="en-US" sz="6000">
                                  <a:solidFill>
                                    <a:prstClr val="black"/>
                                  </a:solidFill>
                                  <a:latin typeface="Cambria Math" panose="02040503050406030204" pitchFamily="18" charset="0"/>
                                  <a:ea typeface="Times New Roman" panose="02020603050405020304" pitchFamily="18" charset="0"/>
                                </a:rPr>
                                <m:t>d</m:t>
                              </m:r>
                              <m:r>
                                <a:rPr lang="fr-FR" sz="6000">
                                  <a:solidFill>
                                    <a:prstClr val="black"/>
                                  </a:solidFill>
                                  <a:latin typeface="Cambria Math"/>
                                  <a:ea typeface="Times New Roman" panose="02020603050405020304" pitchFamily="18" charset="0"/>
                                </a:rPr>
                                <m:t>=</m:t>
                              </m:r>
                              <m:r>
                                <a:rPr lang="en-US" sz="6000" b="0" i="1" smtClean="0">
                                  <a:solidFill>
                                    <a:prstClr val="black"/>
                                  </a:solidFill>
                                  <a:latin typeface="Cambria Math" panose="02040503050406030204" pitchFamily="18" charset="0"/>
                                  <a:ea typeface="Times New Roman" panose="02020603050405020304" pitchFamily="18" charset="0"/>
                                </a:rPr>
                                <m:t>3</m:t>
                              </m:r>
                            </m:e>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en-US" sz="6000" i="1">
                                  <a:solidFill>
                                    <a:prstClr val="black"/>
                                  </a:solidFill>
                                  <a:latin typeface="Cambria Math" panose="02040503050406030204" pitchFamily="18" charset="0"/>
                                  <a:ea typeface="Times New Roman" panose="02020603050405020304" pitchFamily="18" charset="0"/>
                                </a:rPr>
                                <m:t>=</m:t>
                              </m:r>
                              <m:r>
                                <a:rPr lang="en-US" sz="6000" i="1" smtClean="0">
                                  <a:solidFill>
                                    <a:prstClr val="black"/>
                                  </a:solidFill>
                                  <a:latin typeface="Cambria Math" panose="02040503050406030204" pitchFamily="18" charset="0"/>
                                  <a:ea typeface="Times New Roman" panose="02020603050405020304" pitchFamily="18" charset="0"/>
                                </a:rPr>
                                <m:t>−6</m:t>
                              </m:r>
                              <m:r>
                                <a:rPr lang="en-US" sz="6000" b="0" i="1" smtClean="0">
                                  <a:solidFill>
                                    <a:prstClr val="black"/>
                                  </a:solidFill>
                                  <a:latin typeface="Cambria Math" panose="02040503050406030204" pitchFamily="18" charset="0"/>
                                  <a:ea typeface="Times New Roman" panose="02020603050405020304" pitchFamily="18" charset="0"/>
                                </a:rPr>
                                <m:t> </m:t>
                              </m:r>
                              <m:r>
                                <a:rPr lang="en-US" sz="6000" b="0" i="1" smtClean="0">
                                  <a:solidFill>
                                    <a:prstClr val="black"/>
                                  </a:solidFill>
                                  <a:latin typeface="Cambria Math" panose="02040503050406030204" pitchFamily="18" charset="0"/>
                                  <a:ea typeface="Times New Roman" panose="02020603050405020304" pitchFamily="18" charset="0"/>
                                </a:rPr>
                                <m:t>h𝑜</m:t>
                              </m:r>
                              <m:r>
                                <a:rPr lang="en-US" sz="6000" b="0" i="1" smtClean="0">
                                  <a:solidFill>
                                    <a:prstClr val="black"/>
                                  </a:solidFill>
                                  <a:latin typeface="Cambria Math" panose="02040503050406030204" pitchFamily="18" charset="0"/>
                                  <a:ea typeface="Times New Roman" panose="02020603050405020304" pitchFamily="18" charset="0"/>
                                </a:rPr>
                                <m:t>ặ</m:t>
                              </m:r>
                              <m:r>
                                <a:rPr lang="en-US" sz="6000" b="0" i="1" smtClean="0">
                                  <a:solidFill>
                                    <a:prstClr val="black"/>
                                  </a:solidFill>
                                  <a:latin typeface="Cambria Math" panose="02040503050406030204" pitchFamily="18" charset="0"/>
                                  <a:ea typeface="Times New Roman" panose="02020603050405020304" pitchFamily="18" charset="0"/>
                                </a:rPr>
                                <m:t>𝑐</m:t>
                              </m:r>
                              <m:r>
                                <a:rPr lang="en-US" sz="6000" b="0" i="1" smtClean="0">
                                  <a:solidFill>
                                    <a:prstClr val="black"/>
                                  </a:solidFill>
                                  <a:latin typeface="Cambria Math" panose="02040503050406030204" pitchFamily="18" charset="0"/>
                                  <a:ea typeface="Times New Roman" panose="02020603050405020304" pitchFamily="18" charset="0"/>
                                </a:rPr>
                                <m:t> </m:t>
                              </m:r>
                              <m:sSub>
                                <m:sSubPr>
                                  <m:ctrlPr>
                                    <a:rPr lang="en-US" sz="6000" i="1" smtClean="0">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en-US" sz="6000" b="0" i="1" smtClean="0">
                                  <a:solidFill>
                                    <a:prstClr val="black"/>
                                  </a:solidFill>
                                  <a:latin typeface="Cambria Math" panose="02040503050406030204" pitchFamily="18" charset="0"/>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21</m:t>
                              </m:r>
                            </m:e>
                          </m:eqArr>
                        </m:e>
                      </m:d>
                    </m:oMath>
                  </m:oMathPara>
                </a14:m>
                <a:endParaRPr lang="fr-FR" sz="6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157222" y="11105525"/>
                <a:ext cx="10330383" cy="2151936"/>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911754" y="8674932"/>
                <a:ext cx="11663612" cy="2151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en-US" sz="6000" i="1">
                                      <a:solidFill>
                                        <a:prstClr val="black"/>
                                      </a:solidFill>
                                      <a:latin typeface="Cambria Math" panose="02040503050406030204" pitchFamily="18" charset="0"/>
                                      <a:ea typeface="Times New Roman" panose="02020603050405020304" pitchFamily="18" charset="0"/>
                                    </a:rPr>
                                    <m:t>+8</m:t>
                                  </m:r>
                                  <m:r>
                                    <a:rPr lang="en-US" sz="6000" i="1">
                                      <a:solidFill>
                                        <a:prstClr val="black"/>
                                      </a:solidFill>
                                      <a:latin typeface="Cambria Math" panose="02040503050406030204" pitchFamily="18" charset="0"/>
                                      <a:ea typeface="Times New Roman" panose="02020603050405020304" pitchFamily="18" charset="0"/>
                                    </a:rPr>
                                    <m:t>𝑑</m:t>
                                  </m:r>
                                </m:e>
                              </m:d>
                              <m:r>
                                <a:rPr lang="en-US" sz="6000" i="1">
                                  <a:solidFill>
                                    <a:srgbClr val="000000"/>
                                  </a:solidFill>
                                  <a:latin typeface="Cambria Math" panose="02040503050406030204" pitchFamily="18" charset="0"/>
                                  <a:ea typeface="Times New Roman" panose="02020603050405020304" pitchFamily="18" charset="0"/>
                                </a:rPr>
                                <m:t>−</m:t>
                              </m:r>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en-US" sz="6000" i="1">
                                      <a:solidFill>
                                        <a:prstClr val="black"/>
                                      </a:solidFill>
                                      <a:latin typeface="Cambria Math" panose="02040503050406030204" pitchFamily="18" charset="0"/>
                                      <a:ea typeface="Times New Roman" panose="02020603050405020304" pitchFamily="18" charset="0"/>
                                    </a:rPr>
                                    <m:t>+3</m:t>
                                  </m:r>
                                  <m:r>
                                    <a:rPr lang="en-US" sz="6000" i="1">
                                      <a:solidFill>
                                        <a:prstClr val="black"/>
                                      </a:solidFill>
                                      <a:latin typeface="Cambria Math" panose="02040503050406030204" pitchFamily="18" charset="0"/>
                                      <a:ea typeface="Times New Roman" panose="02020603050405020304" pitchFamily="18" charset="0"/>
                                    </a:rPr>
                                    <m:t>𝑑</m:t>
                                  </m:r>
                                </m:e>
                              </m:d>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15</m:t>
                              </m:r>
                            </m:e>
                            <m:e>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en-US" sz="6000" i="1">
                                      <a:solidFill>
                                        <a:prstClr val="black"/>
                                      </a:solidFill>
                                      <a:latin typeface="Cambria Math" panose="02040503050406030204" pitchFamily="18" charset="0"/>
                                      <a:ea typeface="Times New Roman" panose="02020603050405020304" pitchFamily="18" charset="0"/>
                                    </a:rPr>
                                    <m:t>+2</m:t>
                                  </m:r>
                                  <m:r>
                                    <a:rPr lang="en-US" sz="6000" i="1">
                                      <a:solidFill>
                                        <a:prstClr val="black"/>
                                      </a:solidFill>
                                      <a:latin typeface="Cambria Math" panose="02040503050406030204" pitchFamily="18" charset="0"/>
                                      <a:ea typeface="Times New Roman" panose="02020603050405020304" pitchFamily="18" charset="0"/>
                                    </a:rPr>
                                    <m:t>𝑑</m:t>
                                  </m:r>
                                </m:e>
                              </m:d>
                              <m:r>
                                <a:rPr lang="en-US" sz="6000" i="1">
                                  <a:solidFill>
                                    <a:prstClr val="black"/>
                                  </a:solidFill>
                                  <a:latin typeface="Cambria Math" panose="02040503050406030204" pitchFamily="18" charset="0"/>
                                  <a:ea typeface="Times New Roman" panose="02020603050405020304" pitchFamily="18" charset="0"/>
                                </a:rPr>
                                <m:t>.</m:t>
                              </m:r>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en-US" sz="6000" i="1">
                                      <a:solidFill>
                                        <a:prstClr val="black"/>
                                      </a:solidFill>
                                      <a:latin typeface="Cambria Math" panose="02040503050406030204" pitchFamily="18" charset="0"/>
                                      <a:ea typeface="Times New Roman" panose="02020603050405020304" pitchFamily="18" charset="0"/>
                                    </a:rPr>
                                    <m:t>+7</m:t>
                                  </m:r>
                                  <m:r>
                                    <a:rPr lang="en-US" sz="6000" i="1">
                                      <a:solidFill>
                                        <a:prstClr val="black"/>
                                      </a:solidFill>
                                      <a:latin typeface="Cambria Math" panose="02040503050406030204" pitchFamily="18" charset="0"/>
                                      <a:ea typeface="Times New Roman" panose="02020603050405020304" pitchFamily="18" charset="0"/>
                                    </a:rPr>
                                    <m:t>𝑑</m:t>
                                  </m:r>
                                </m:e>
                              </m:d>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184</m:t>
                              </m:r>
                            </m:e>
                          </m:eqArr>
                        </m:e>
                      </m:d>
                    </m:oMath>
                  </m:oMathPara>
                </a14:m>
                <a:endParaRPr lang="en-US" sz="6000" dirty="0"/>
              </a:p>
            </p:txBody>
          </p:sp>
        </mc:Choice>
        <mc:Fallback xmlns="">
          <p:sp>
            <p:nvSpPr>
              <p:cNvPr id="5" name="TextBox 4"/>
              <p:cNvSpPr txBox="1">
                <a:spLocks noRot="1" noChangeAspect="1" noMove="1" noResize="1" noEditPoints="1" noAdjustHandles="1" noChangeArrowheads="1" noChangeShapeType="1" noTextEdit="1"/>
              </p:cNvSpPr>
              <p:nvPr/>
            </p:nvSpPr>
            <p:spPr>
              <a:xfrm>
                <a:off x="6911754" y="8674932"/>
                <a:ext cx="11663612" cy="2151936"/>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29288" y="11105525"/>
                <a:ext cx="10765244" cy="2151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r>
                                <a:rPr lang="en-US" sz="6000">
                                  <a:solidFill>
                                    <a:prstClr val="black"/>
                                  </a:solidFill>
                                  <a:latin typeface="Cambria Math" panose="02040503050406030204" pitchFamily="18" charset="0"/>
                                  <a:ea typeface="Times New Roman" panose="02020603050405020304" pitchFamily="18" charset="0"/>
                                </a:rPr>
                                <m:t>5</m:t>
                              </m:r>
                              <m:r>
                                <m:rPr>
                                  <m:sty m:val="p"/>
                                </m:rPr>
                                <a:rPr lang="en-US" sz="6000">
                                  <a:solidFill>
                                    <a:prstClr val="black"/>
                                  </a:solidFill>
                                  <a:latin typeface="Cambria Math" panose="02040503050406030204" pitchFamily="18" charset="0"/>
                                  <a:ea typeface="Times New Roman" panose="02020603050405020304" pitchFamily="18" charset="0"/>
                                </a:rPr>
                                <m:t>d</m:t>
                              </m:r>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15</m:t>
                              </m:r>
                            </m:e>
                            <m:e>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en-US" sz="6000" i="1">
                                      <a:solidFill>
                                        <a:prstClr val="black"/>
                                      </a:solidFill>
                                      <a:latin typeface="Cambria Math" panose="02040503050406030204" pitchFamily="18" charset="0"/>
                                      <a:ea typeface="Times New Roman" panose="02020603050405020304" pitchFamily="18" charset="0"/>
                                    </a:rPr>
                                    <m:t>+2</m:t>
                                  </m:r>
                                  <m:r>
                                    <a:rPr lang="en-US" sz="6000" i="1">
                                      <a:solidFill>
                                        <a:prstClr val="black"/>
                                      </a:solidFill>
                                      <a:latin typeface="Cambria Math" panose="02040503050406030204" pitchFamily="18" charset="0"/>
                                      <a:ea typeface="Times New Roman" panose="02020603050405020304" pitchFamily="18" charset="0"/>
                                    </a:rPr>
                                    <m:t>𝑑</m:t>
                                  </m:r>
                                </m:e>
                              </m:d>
                              <m:r>
                                <a:rPr lang="en-US" sz="6000" i="1">
                                  <a:solidFill>
                                    <a:prstClr val="black"/>
                                  </a:solidFill>
                                  <a:latin typeface="Cambria Math" panose="02040503050406030204" pitchFamily="18" charset="0"/>
                                  <a:ea typeface="Times New Roman" panose="02020603050405020304" pitchFamily="18" charset="0"/>
                                </a:rPr>
                                <m:t>.</m:t>
                              </m:r>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en-US" sz="6000" i="1">
                                      <a:solidFill>
                                        <a:prstClr val="black"/>
                                      </a:solidFill>
                                      <a:latin typeface="Cambria Math" panose="02040503050406030204" pitchFamily="18" charset="0"/>
                                      <a:ea typeface="Times New Roman" panose="02020603050405020304" pitchFamily="18" charset="0"/>
                                    </a:rPr>
                                    <m:t>+7</m:t>
                                  </m:r>
                                  <m:r>
                                    <a:rPr lang="en-US" sz="6000" i="1">
                                      <a:solidFill>
                                        <a:prstClr val="black"/>
                                      </a:solidFill>
                                      <a:latin typeface="Cambria Math" panose="02040503050406030204" pitchFamily="18" charset="0"/>
                                      <a:ea typeface="Times New Roman" panose="02020603050405020304" pitchFamily="18" charset="0"/>
                                    </a:rPr>
                                    <m:t>𝑑</m:t>
                                  </m:r>
                                </m:e>
                              </m:d>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184</m:t>
                              </m:r>
                            </m:e>
                          </m:eqArr>
                        </m:e>
                      </m:d>
                    </m:oMath>
                  </m:oMathPara>
                </a14:m>
                <a:endParaRPr lang="en-US" sz="6000" dirty="0"/>
              </a:p>
            </p:txBody>
          </p:sp>
        </mc:Choice>
        <mc:Fallback xmlns="">
          <p:sp>
            <p:nvSpPr>
              <p:cNvPr id="6" name="TextBox 5"/>
              <p:cNvSpPr txBox="1">
                <a:spLocks noRot="1" noChangeAspect="1" noMove="1" noResize="1" noEditPoints="1" noAdjustHandles="1" noChangeArrowheads="1" noChangeShapeType="1" noTextEdit="1"/>
              </p:cNvSpPr>
              <p:nvPr/>
            </p:nvSpPr>
            <p:spPr>
              <a:xfrm>
                <a:off x="1029288" y="11105525"/>
                <a:ext cx="10765244" cy="2151936"/>
              </a:xfrm>
              <a:prstGeom prst="rect">
                <a:avLst/>
              </a:prstGeom>
              <a:blipFill rotWithShape="0">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7889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down)">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left)">
                                      <p:cBhvr>
                                        <p:cTn id="37" dur="500"/>
                                        <p:tgtEl>
                                          <p:spTgt spid="6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2" grpId="0"/>
      <p:bldP spid="63" grpId="0" animBg="1"/>
      <p:bldP spid="5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997774"/>
            <a:ext cx="23932140" cy="2688296"/>
            <a:chOff x="534987" y="1869705"/>
            <a:chExt cx="2334084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9694" y="1653394"/>
                  <a:ext cx="2087449"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2</a:t>
                  </a:r>
                  <a:endParaRPr lang="en-US" sz="6000" dirty="0">
                    <a:solidFill>
                      <a:schemeClr val="bg1"/>
                    </a:solidFill>
                    <a:latin typeface="Tahoma" pitchFamily="34" charset="0"/>
                    <a:cs typeface="Tahoma" pitchFamily="34" charset="0"/>
                  </a:endParaRPr>
                </a:p>
              </p:txBody>
            </p:sp>
          </p:grpSp>
        </p:grpSp>
        <p:sp>
          <p:nvSpPr>
            <p:cNvPr id="23" name="Rectangle 22"/>
            <p:cNvSpPr/>
            <p:nvPr/>
          </p:nvSpPr>
          <p:spPr>
            <a:xfrm>
              <a:off x="4614538" y="2138498"/>
              <a:ext cx="18896434" cy="1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fontAlgn="base">
                <a:buClr>
                  <a:srgbClr val="0000FF"/>
                </a:buClr>
                <a:tabLst>
                  <a:tab pos="1259903" algn="l"/>
                </a:tabLst>
              </a:pPr>
              <a:r>
                <a:rPr lang="vi-VN" sz="6000" dirty="0">
                  <a:latin typeface="Times New Roman" panose="02020603050405020304" pitchFamily="18" charset="0"/>
                  <a:cs typeface="Times New Roman" panose="02020603050405020304" pitchFamily="18" charset="0"/>
                </a:rPr>
                <a:t>Viết ba số xen giữa các số 2 và 22 để được cấp số cộng có 5 số hạng.</a:t>
              </a:r>
              <a:endParaRPr lang="en-US" sz="6000" dirty="0">
                <a:latin typeface="+mj-lt"/>
                <a:ea typeface="Times New Roman" panose="02020603050405020304" pitchFamily="18" charset="0"/>
              </a:endParaRPr>
            </a:p>
          </p:txBody>
        </p:sp>
      </p:grpSp>
      <p:grpSp>
        <p:nvGrpSpPr>
          <p:cNvPr id="3" name="Group 2"/>
          <p:cNvGrpSpPr/>
          <p:nvPr/>
        </p:nvGrpSpPr>
        <p:grpSpPr>
          <a:xfrm>
            <a:off x="494427" y="4910404"/>
            <a:ext cx="23679365" cy="1828812"/>
            <a:chOff x="247181" y="1501340"/>
            <a:chExt cx="11838141" cy="914406"/>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265895" y="1829832"/>
                    <a:ext cx="1755968" cy="47210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fr-FR" sz="6000">
                              <a:latin typeface="Cambria Math"/>
                            </a:rPr>
                            <m:t>8</m:t>
                          </m:r>
                          <m:r>
                            <a:rPr lang="fr-FR" sz="6000">
                              <a:latin typeface="Cambria Math"/>
                            </a:rPr>
                            <m:t>;</m:t>
                          </m:r>
                          <m:r>
                            <a:rPr lang="fr-FR" sz="6000">
                              <a:latin typeface="Cambria Math"/>
                            </a:rPr>
                            <m:t>13</m:t>
                          </m:r>
                          <m:r>
                            <a:rPr lang="fr-FR" sz="6000">
                              <a:latin typeface="Cambria Math"/>
                            </a:rPr>
                            <m:t>;</m:t>
                          </m:r>
                          <m:r>
                            <a:rPr lang="fr-FR" sz="6000">
                              <a:latin typeface="Cambria Math"/>
                            </a:rPr>
                            <m:t>18</m:t>
                          </m:r>
                          <m:r>
                            <a:rPr lang="fr-FR" sz="6000">
                              <a:latin typeface="Cambria Math"/>
                            </a:rPr>
                            <m:t> </m:t>
                          </m:r>
                          <m:r>
                            <m:rPr>
                              <m:nor/>
                            </m:rPr>
                            <a:rPr lang="fr-FR" sz="6000" dirty="0"/>
                            <m:t>.</m:t>
                          </m:r>
                        </m:oMath>
                      </m:oMathPara>
                    </a14:m>
                    <a:endParaRPr lang="en-US" sz="6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265895" y="1829832"/>
                    <a:ext cx="1755968" cy="472100"/>
                  </a:xfrm>
                  <a:prstGeom prst="rect">
                    <a:avLst/>
                  </a:prstGeom>
                  <a:blipFill rotWithShape="0">
                    <a:blip r:embed="rId3"/>
                    <a:stretch>
                      <a:fillRect/>
                    </a:stretch>
                  </a:blipFill>
                </p:spPr>
                <p:txBody>
                  <a:bodyPr/>
                  <a:lstStyle/>
                  <a:p>
                    <a:r>
                      <a:rPr lang="en-US">
                        <a:noFill/>
                      </a:rPr>
                      <a:t> </a:t>
                    </a:r>
                  </a:p>
                </p:txBody>
              </p:sp>
            </mc:Fallback>
          </mc:AlternateContent>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461431" y="5455136"/>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5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44987" y="7266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2. Thông hiểu</a:t>
            </a:r>
          </a:p>
        </p:txBody>
      </p:sp>
      <mc:AlternateContent xmlns:mc="http://schemas.openxmlformats.org/markup-compatibility/2006" xmlns:a14="http://schemas.microsoft.com/office/drawing/2010/main">
        <mc:Choice Requires="a14">
          <p:sp>
            <p:nvSpPr>
              <p:cNvPr id="40" name="TextBox 39"/>
              <p:cNvSpPr txBox="1"/>
              <p:nvPr/>
            </p:nvSpPr>
            <p:spPr>
              <a:xfrm>
                <a:off x="7815030" y="5515730"/>
                <a:ext cx="3524342"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a:latin typeface="Cambria Math"/>
                        </a:rPr>
                        <m:t>6</m:t>
                      </m:r>
                      <m:r>
                        <a:rPr lang="vi-VN" sz="6000">
                          <a:latin typeface="Cambria Math"/>
                        </a:rPr>
                        <m:t>; </m:t>
                      </m:r>
                      <m:r>
                        <a:rPr lang="vi-VN" sz="6000">
                          <a:latin typeface="Cambria Math"/>
                        </a:rPr>
                        <m:t>10</m:t>
                      </m:r>
                      <m:r>
                        <a:rPr lang="vi-VN" sz="6000">
                          <a:latin typeface="Cambria Math"/>
                        </a:rPr>
                        <m:t>;</m:t>
                      </m:r>
                      <m:r>
                        <a:rPr lang="vi-VN" sz="6000">
                          <a:latin typeface="Cambria Math"/>
                        </a:rPr>
                        <m:t>14</m:t>
                      </m:r>
                      <m:r>
                        <m:rPr>
                          <m:nor/>
                        </m:rPr>
                        <a:rPr lang="fr-FR" sz="6000" dirty="0"/>
                        <m:t>.</m:t>
                      </m:r>
                    </m:oMath>
                  </m:oMathPara>
                </a14:m>
                <a:endParaRPr lang="fr-FR" sz="6000" dirty="0"/>
              </a:p>
            </p:txBody>
          </p:sp>
        </mc:Choice>
        <mc:Fallback xmlns="">
          <p:sp>
            <p:nvSpPr>
              <p:cNvPr id="40" name="TextBox 39"/>
              <p:cNvSpPr txBox="1">
                <a:spLocks noRot="1" noChangeAspect="1" noMove="1" noResize="1" noEditPoints="1" noAdjustHandles="1" noChangeArrowheads="1" noChangeShapeType="1" noTextEdit="1"/>
              </p:cNvSpPr>
              <p:nvPr/>
            </p:nvSpPr>
            <p:spPr>
              <a:xfrm>
                <a:off x="7815030" y="5515730"/>
                <a:ext cx="3524342" cy="101566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9335600" y="5455136"/>
                <a:ext cx="3524342"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fr-FR" sz="6000">
                          <a:latin typeface="Cambria Math"/>
                        </a:rPr>
                        <m:t>6</m:t>
                      </m:r>
                      <m:r>
                        <a:rPr lang="fr-FR" sz="6000">
                          <a:latin typeface="Cambria Math"/>
                        </a:rPr>
                        <m:t>;</m:t>
                      </m:r>
                      <m:r>
                        <a:rPr lang="fr-FR" sz="6000">
                          <a:latin typeface="Cambria Math"/>
                        </a:rPr>
                        <m:t>12</m:t>
                      </m:r>
                      <m:r>
                        <a:rPr lang="fr-FR" sz="6000">
                          <a:latin typeface="Cambria Math"/>
                        </a:rPr>
                        <m:t>;</m:t>
                      </m:r>
                      <m:r>
                        <a:rPr lang="fr-FR" sz="6000">
                          <a:latin typeface="Cambria Math"/>
                        </a:rPr>
                        <m:t>18</m:t>
                      </m:r>
                      <m:r>
                        <m:rPr>
                          <m:nor/>
                        </m:rPr>
                        <a:rPr lang="fr-FR" sz="6000" dirty="0"/>
                        <m:t>.</m:t>
                      </m:r>
                    </m:oMath>
                  </m:oMathPara>
                </a14:m>
                <a:endParaRPr lang="en-US" sz="6000" dirty="0"/>
              </a:p>
            </p:txBody>
          </p:sp>
        </mc:Choice>
        <mc:Fallback xmlns="">
          <p:sp>
            <p:nvSpPr>
              <p:cNvPr id="41" name="TextBox 40"/>
              <p:cNvSpPr txBox="1">
                <a:spLocks noRot="1" noChangeAspect="1" noMove="1" noResize="1" noEditPoints="1" noAdjustHandles="1" noChangeArrowheads="1" noChangeShapeType="1" noTextEdit="1"/>
              </p:cNvSpPr>
              <p:nvPr/>
            </p:nvSpPr>
            <p:spPr>
              <a:xfrm>
                <a:off x="19335600" y="5455136"/>
                <a:ext cx="3524342" cy="101566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932818" y="5435431"/>
                <a:ext cx="3524342"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a:latin typeface="Cambria Math"/>
                          <a:cs typeface="Times New Roman" panose="02020603050405020304" pitchFamily="18" charset="0"/>
                        </a:rPr>
                        <m:t>7</m:t>
                      </m:r>
                      <m:r>
                        <a:rPr lang="vi-VN" sz="6000">
                          <a:latin typeface="Cambria Math"/>
                          <a:cs typeface="Times New Roman" panose="02020603050405020304" pitchFamily="18" charset="0"/>
                        </a:rPr>
                        <m:t>; </m:t>
                      </m:r>
                      <m:r>
                        <a:rPr lang="vi-VN" sz="6000">
                          <a:latin typeface="Cambria Math"/>
                          <a:cs typeface="Times New Roman" panose="02020603050405020304" pitchFamily="18" charset="0"/>
                        </a:rPr>
                        <m:t>12</m:t>
                      </m:r>
                      <m:r>
                        <a:rPr lang="vi-VN" sz="6000">
                          <a:latin typeface="Cambria Math"/>
                          <a:cs typeface="Times New Roman" panose="02020603050405020304" pitchFamily="18" charset="0"/>
                        </a:rPr>
                        <m:t>; </m:t>
                      </m:r>
                      <m:r>
                        <a:rPr lang="vi-VN" sz="6000">
                          <a:latin typeface="Cambria Math"/>
                          <a:cs typeface="Times New Roman" panose="02020603050405020304" pitchFamily="18" charset="0"/>
                        </a:rPr>
                        <m:t>17</m:t>
                      </m:r>
                      <m:r>
                        <m:rPr>
                          <m:nor/>
                        </m:rPr>
                        <a:rPr lang="vi-VN" sz="6000" dirty="0">
                          <a:latin typeface="Times New Roman" panose="02020603050405020304" pitchFamily="18" charset="0"/>
                          <a:cs typeface="Times New Roman" panose="02020603050405020304" pitchFamily="18" charset="0"/>
                        </a:rPr>
                        <m:t>.</m:t>
                      </m:r>
                    </m:oMath>
                  </m:oMathPara>
                </a14:m>
                <a:endParaRPr lang="en-US" sz="6000" dirty="0"/>
              </a:p>
            </p:txBody>
          </p:sp>
        </mc:Choice>
        <mc:Fallback xmlns="">
          <p:sp>
            <p:nvSpPr>
              <p:cNvPr id="42" name="TextBox 41"/>
              <p:cNvSpPr txBox="1">
                <a:spLocks noRot="1" noChangeAspect="1" noMove="1" noResize="1" noEditPoints="1" noAdjustHandles="1" noChangeArrowheads="1" noChangeShapeType="1" noTextEdit="1"/>
              </p:cNvSpPr>
              <p:nvPr/>
            </p:nvSpPr>
            <p:spPr>
              <a:xfrm>
                <a:off x="1932818" y="5435431"/>
                <a:ext cx="3524342" cy="1015663"/>
              </a:xfrm>
              <a:prstGeom prst="rect">
                <a:avLst/>
              </a:prstGeom>
              <a:blipFill rotWithShape="0">
                <a:blip r:embed="rId6"/>
                <a:stretch>
                  <a:fillRect/>
                </a:stretch>
              </a:blipFill>
            </p:spPr>
            <p:txBody>
              <a:bodyPr/>
              <a:lstStyle/>
              <a:p>
                <a:r>
                  <a:rPr lang="en-US">
                    <a:noFill/>
                  </a:rPr>
                  <a:t> </a:t>
                </a:r>
              </a:p>
            </p:txBody>
          </p:sp>
        </mc:Fallback>
      </mc:AlternateContent>
      <p:grpSp>
        <p:nvGrpSpPr>
          <p:cNvPr id="43" name="Group 42"/>
          <p:cNvGrpSpPr/>
          <p:nvPr/>
        </p:nvGrpSpPr>
        <p:grpSpPr>
          <a:xfrm>
            <a:off x="239602" y="6739206"/>
            <a:ext cx="23934189" cy="6748194"/>
            <a:chOff x="184495" y="3615029"/>
            <a:chExt cx="11834900" cy="4502804"/>
          </a:xfrm>
        </p:grpSpPr>
        <p:sp>
          <p:nvSpPr>
            <p:cNvPr id="44" name="Rounded Rectangle 43"/>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5" name="Group 44"/>
            <p:cNvGrpSpPr/>
            <p:nvPr/>
          </p:nvGrpSpPr>
          <p:grpSpPr>
            <a:xfrm>
              <a:off x="203200" y="3615029"/>
              <a:ext cx="1884106" cy="683487"/>
              <a:chOff x="1275608" y="6200848"/>
              <a:chExt cx="3693530" cy="1241863"/>
            </a:xfrm>
          </p:grpSpPr>
          <p:sp>
            <p:nvSpPr>
              <p:cNvPr id="54"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58" name="TextBox 57"/>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62" name="Round Diagonal Corner Rectangle 61"/>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4" name="Freeform 63"/>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5" name="TextBox 4"/>
              <p:cNvSpPr txBox="1"/>
              <p:nvPr/>
            </p:nvSpPr>
            <p:spPr>
              <a:xfrm>
                <a:off x="633803" y="11381487"/>
                <a:ext cx="23592490" cy="2600712"/>
              </a:xfrm>
              <a:prstGeom prst="rect">
                <a:avLst/>
              </a:prstGeom>
              <a:noFill/>
            </p:spPr>
            <p:txBody>
              <a:bodyPr wrap="square" rtlCol="0">
                <a:spAutoFit/>
              </a:bodyPr>
              <a:lstStyle/>
              <a:p>
                <a:pPr>
                  <a:spcBef>
                    <a:spcPts val="600"/>
                  </a:spcBef>
                </a:pPr>
                <a:r>
                  <a:rPr lang="en-US" sz="6000" dirty="0">
                    <a:latin typeface="Times New Roman" panose="02020603050405020304" pitchFamily="18" charset="0"/>
                    <a:cs typeface="Times New Roman" panose="02020603050405020304" pitchFamily="18" charset="0"/>
                  </a:rPr>
                  <a:t>Vậy b</a:t>
                </a:r>
                <a:r>
                  <a:rPr lang="vi-VN" sz="6000" dirty="0">
                    <a:latin typeface="Times New Roman" panose="02020603050405020304" pitchFamily="18" charset="0"/>
                    <a:cs typeface="Times New Roman" panose="02020603050405020304" pitchFamily="18" charset="0"/>
                  </a:rPr>
                  <a:t>a số xen giữa các số 2 và 22 để được cấp số cộng có 5 số hạng</a:t>
                </a:r>
                <a:r>
                  <a:rPr lang="en-US" sz="6000" dirty="0">
                    <a:latin typeface="Times New Roman" panose="02020603050405020304" pitchFamily="18" charset="0"/>
                    <a:cs typeface="Times New Roman" panose="02020603050405020304" pitchFamily="18" charset="0"/>
                  </a:rPr>
                  <a:t> là </a:t>
                </a:r>
              </a:p>
              <a:p>
                <a:pPr>
                  <a:spcBef>
                    <a:spcPts val="600"/>
                  </a:spcBef>
                </a:pPr>
                <a14:m>
                  <m:oMathPara xmlns:m="http://schemas.openxmlformats.org/officeDocument/2006/math">
                    <m:oMathParaPr>
                      <m:jc m:val="centerGroup"/>
                    </m:oMathParaPr>
                    <m:oMath xmlns:m="http://schemas.openxmlformats.org/officeDocument/2006/math">
                      <m:r>
                        <a:rPr lang="vi-VN" sz="6000">
                          <a:latin typeface="Cambria Math"/>
                          <a:cs typeface="Times New Roman" panose="02020603050405020304" pitchFamily="18" charset="0"/>
                        </a:rPr>
                        <m:t>7</m:t>
                      </m:r>
                      <m:r>
                        <a:rPr lang="vi-VN" sz="6000">
                          <a:latin typeface="Cambria Math"/>
                          <a:cs typeface="Times New Roman" panose="02020603050405020304" pitchFamily="18" charset="0"/>
                        </a:rPr>
                        <m:t>; </m:t>
                      </m:r>
                      <m:r>
                        <a:rPr lang="vi-VN" sz="6000">
                          <a:latin typeface="Cambria Math"/>
                          <a:cs typeface="Times New Roman" panose="02020603050405020304" pitchFamily="18" charset="0"/>
                        </a:rPr>
                        <m:t>12</m:t>
                      </m:r>
                      <m:r>
                        <a:rPr lang="vi-VN" sz="6000">
                          <a:latin typeface="Cambria Math"/>
                          <a:cs typeface="Times New Roman" panose="02020603050405020304" pitchFamily="18" charset="0"/>
                        </a:rPr>
                        <m:t>; </m:t>
                      </m:r>
                      <m:r>
                        <a:rPr lang="vi-VN" sz="6000">
                          <a:latin typeface="Cambria Math"/>
                          <a:cs typeface="Times New Roman" panose="02020603050405020304" pitchFamily="18" charset="0"/>
                        </a:rPr>
                        <m:t>17</m:t>
                      </m:r>
                    </m:oMath>
                  </m:oMathPara>
                </a14:m>
                <a:endParaRPr lang="en-US" sz="6000" dirty="0">
                  <a:latin typeface="Times New Roman" panose="02020603050405020304" pitchFamily="18" charset="0"/>
                  <a:cs typeface="Times New Roman" panose="02020603050405020304" pitchFamily="18" charset="0"/>
                </a:endParaRPr>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33803" y="11381487"/>
                <a:ext cx="23592490" cy="2600712"/>
              </a:xfrm>
              <a:prstGeom prst="rect">
                <a:avLst/>
              </a:prstGeom>
              <a:blipFill rotWithShape="0">
                <a:blip r:embed="rId7"/>
                <a:stretch>
                  <a:fillRect l="-1576" t="-70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58765" y="8534400"/>
                <a:ext cx="5551401" cy="2151936"/>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Ta có </a:t>
                </a:r>
                <a14:m>
                  <m:oMath xmlns:m="http://schemas.openxmlformats.org/officeDocument/2006/math">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en-US" sz="6000">
                                    <a:latin typeface="Cambria Math" panose="02040503050406030204" pitchFamily="18" charset="0"/>
                                    <a:ea typeface="Times New Roman" panose="02020603050405020304" pitchFamily="18" charset="0"/>
                                  </a:rPr>
                                  <m:t>1</m:t>
                                </m:r>
                              </m:sub>
                            </m:sSub>
                            <m:r>
                              <a:rPr lang="vi-VN" sz="6000">
                                <a:latin typeface="Cambria Math"/>
                                <a:ea typeface="Times New Roman" panose="02020603050405020304" pitchFamily="18" charset="0"/>
                              </a:rPr>
                              <m:t>=</m:t>
                            </m:r>
                            <m:r>
                              <a:rPr lang="en-US" sz="6000" i="1">
                                <a:latin typeface="Cambria Math" panose="02040503050406030204" pitchFamily="18" charset="0"/>
                                <a:ea typeface="Times New Roman" panose="02020603050405020304" pitchFamily="18" charset="0"/>
                              </a:rPr>
                              <m:t>2</m:t>
                            </m:r>
                          </m:e>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en-US" sz="6000">
                                    <a:latin typeface="Cambria Math" panose="02040503050406030204" pitchFamily="18" charset="0"/>
                                    <a:ea typeface="Times New Roman" panose="02020603050405020304" pitchFamily="18" charset="0"/>
                                  </a:rPr>
                                  <m:t>5</m:t>
                                </m:r>
                              </m:sub>
                            </m:sSub>
                            <m:r>
                              <a:rPr lang="vi-VN" sz="6000">
                                <a:latin typeface="Cambria Math"/>
                                <a:ea typeface="Times New Roman" panose="02020603050405020304" pitchFamily="18" charset="0"/>
                              </a:rPr>
                              <m:t>=</m:t>
                            </m:r>
                            <m:r>
                              <a:rPr lang="en-US" sz="6000">
                                <a:latin typeface="Cambria Math" panose="02040503050406030204" pitchFamily="18" charset="0"/>
                                <a:ea typeface="Times New Roman" panose="02020603050405020304" pitchFamily="18" charset="0"/>
                              </a:rPr>
                              <m:t>22</m:t>
                            </m:r>
                          </m:e>
                        </m:eqArr>
                      </m:e>
                    </m:d>
                  </m:oMath>
                </a14:m>
                <a:endParaRPr lang="en-US" sz="6000" dirty="0"/>
              </a:p>
            </p:txBody>
          </p:sp>
        </mc:Choice>
        <mc:Fallback xmlns="">
          <p:sp>
            <p:nvSpPr>
              <p:cNvPr id="6" name="TextBox 5"/>
              <p:cNvSpPr txBox="1">
                <a:spLocks noRot="1" noChangeAspect="1" noMove="1" noResize="1" noEditPoints="1" noAdjustHandles="1" noChangeArrowheads="1" noChangeShapeType="1" noTextEdit="1"/>
              </p:cNvSpPr>
              <p:nvPr/>
            </p:nvSpPr>
            <p:spPr>
              <a:xfrm>
                <a:off x="1358765" y="8534400"/>
                <a:ext cx="5551401" cy="2151936"/>
              </a:xfrm>
              <a:prstGeom prst="rect">
                <a:avLst/>
              </a:prstGeom>
              <a:blipFill rotWithShape="0">
                <a:blip r:embed="rId8"/>
                <a:stretch>
                  <a:fillRect l="-6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592412" y="8722222"/>
                <a:ext cx="5483632" cy="18205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en-US" sz="6000">
                                      <a:latin typeface="Cambria Math" panose="02040503050406030204" pitchFamily="18" charset="0"/>
                                      <a:ea typeface="Times New Roman" panose="02020603050405020304" pitchFamily="18" charset="0"/>
                                    </a:rPr>
                                    <m:t>1</m:t>
                                  </m:r>
                                </m:sub>
                              </m:sSub>
                              <m:r>
                                <a:rPr lang="vi-VN" sz="6000">
                                  <a:latin typeface="Cambria Math"/>
                                  <a:ea typeface="Times New Roman" panose="02020603050405020304" pitchFamily="18" charset="0"/>
                                </a:rPr>
                                <m:t>=</m:t>
                              </m:r>
                              <m:r>
                                <a:rPr lang="en-US" sz="6000" i="1">
                                  <a:latin typeface="Cambria Math" panose="02040503050406030204" pitchFamily="18" charset="0"/>
                                  <a:ea typeface="Times New Roman" panose="02020603050405020304" pitchFamily="18" charset="0"/>
                                </a:rPr>
                                <m:t>2</m:t>
                              </m:r>
                            </m:e>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en-US" sz="6000" i="1">
                                  <a:solidFill>
                                    <a:prstClr val="black"/>
                                  </a:solidFill>
                                  <a:latin typeface="Cambria Math" panose="02040503050406030204" pitchFamily="18" charset="0"/>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4</m:t>
                              </m:r>
                              <m:r>
                                <a:rPr lang="en-US" sz="6000" i="1">
                                  <a:solidFill>
                                    <a:prstClr val="black"/>
                                  </a:solidFill>
                                  <a:latin typeface="Cambria Math" panose="02040503050406030204" pitchFamily="18" charset="0"/>
                                  <a:ea typeface="Times New Roman" panose="02020603050405020304" pitchFamily="18" charset="0"/>
                                </a:rPr>
                                <m:t>𝑑</m:t>
                              </m:r>
                              <m:r>
                                <a:rPr lang="en-US" sz="6000" i="1">
                                  <a:solidFill>
                                    <a:prstClr val="black"/>
                                  </a:solidFill>
                                  <a:latin typeface="Cambria Math" panose="02040503050406030204" pitchFamily="18" charset="0"/>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22</m:t>
                              </m:r>
                            </m:e>
                          </m:eqArr>
                          <m:r>
                            <a:rPr lang="en-US" sz="6000">
                              <a:solidFill>
                                <a:prstClr val="black"/>
                              </a:solidFill>
                              <a:latin typeface="Cambria Math" panose="02040503050406030204" pitchFamily="18" charset="0"/>
                              <a:ea typeface="Times New Roman" panose="02020603050405020304" pitchFamily="18" charset="0"/>
                            </a:rPr>
                            <m:t>    </m:t>
                          </m:r>
                        </m:e>
                      </m:d>
                    </m:oMath>
                  </m:oMathPara>
                </a14:m>
                <a:endParaRPr lang="en-US" sz="6000" dirty="0"/>
              </a:p>
            </p:txBody>
          </p:sp>
        </mc:Choice>
        <mc:Fallback xmlns="">
          <p:sp>
            <p:nvSpPr>
              <p:cNvPr id="7" name="TextBox 6"/>
              <p:cNvSpPr txBox="1">
                <a:spLocks noRot="1" noChangeAspect="1" noMove="1" noResize="1" noEditPoints="1" noAdjustHandles="1" noChangeArrowheads="1" noChangeShapeType="1" noTextEdit="1"/>
              </p:cNvSpPr>
              <p:nvPr/>
            </p:nvSpPr>
            <p:spPr>
              <a:xfrm>
                <a:off x="6592412" y="8722222"/>
                <a:ext cx="5483632" cy="1820563"/>
              </a:xfrm>
              <a:prstGeom prst="rect">
                <a:avLst/>
              </a:prstGeom>
              <a:blipFill rotWithShape="0">
                <a:blip r:embed="rId9"/>
                <a:stretch>
                  <a:fillRect r="-4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508593" y="8463639"/>
                <a:ext cx="3937806" cy="2151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en-US" sz="6000">
                                      <a:latin typeface="Cambria Math" panose="02040503050406030204" pitchFamily="18" charset="0"/>
                                      <a:ea typeface="Times New Roman" panose="02020603050405020304" pitchFamily="18" charset="0"/>
                                    </a:rPr>
                                    <m:t>1</m:t>
                                  </m:r>
                                </m:sub>
                              </m:sSub>
                              <m:r>
                                <a:rPr lang="vi-VN" sz="6000">
                                  <a:latin typeface="Cambria Math"/>
                                  <a:ea typeface="Times New Roman" panose="02020603050405020304" pitchFamily="18" charset="0"/>
                                </a:rPr>
                                <m:t>=</m:t>
                              </m:r>
                              <m:r>
                                <a:rPr lang="en-US" sz="6000" i="1">
                                  <a:latin typeface="Cambria Math" panose="02040503050406030204" pitchFamily="18" charset="0"/>
                                  <a:ea typeface="Times New Roman" panose="02020603050405020304" pitchFamily="18" charset="0"/>
                                </a:rPr>
                                <m:t>2</m:t>
                              </m:r>
                            </m:e>
                            <m:e>
                              <m:r>
                                <a:rPr lang="en-US" sz="6000" i="1">
                                  <a:solidFill>
                                    <a:prstClr val="black"/>
                                  </a:solidFill>
                                  <a:latin typeface="Cambria Math" panose="02040503050406030204" pitchFamily="18" charset="0"/>
                                  <a:ea typeface="Times New Roman" panose="02020603050405020304" pitchFamily="18" charset="0"/>
                                </a:rPr>
                                <m:t>𝑑</m:t>
                              </m:r>
                              <m:r>
                                <a:rPr lang="en-US" sz="6000" i="1">
                                  <a:solidFill>
                                    <a:prstClr val="black"/>
                                  </a:solidFill>
                                  <a:latin typeface="Cambria Math" panose="02040503050406030204" pitchFamily="18" charset="0"/>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5</m:t>
                              </m:r>
                            </m:e>
                          </m:eqArr>
                        </m:e>
                      </m:d>
                    </m:oMath>
                  </m:oMathPara>
                </a14:m>
                <a:endParaRPr lang="en-US" sz="6000" dirty="0"/>
              </a:p>
            </p:txBody>
          </p:sp>
        </mc:Choice>
        <mc:Fallback xmlns="">
          <p:sp>
            <p:nvSpPr>
              <p:cNvPr id="8" name="TextBox 7"/>
              <p:cNvSpPr txBox="1">
                <a:spLocks noRot="1" noChangeAspect="1" noMove="1" noResize="1" noEditPoints="1" noAdjustHandles="1" noChangeArrowheads="1" noChangeShapeType="1" noTextEdit="1"/>
              </p:cNvSpPr>
              <p:nvPr/>
            </p:nvSpPr>
            <p:spPr>
              <a:xfrm>
                <a:off x="12508593" y="8463639"/>
                <a:ext cx="3937806" cy="2151936"/>
              </a:xfrm>
              <a:prstGeom prst="rect">
                <a:avLst/>
              </a:prstGeom>
              <a:blipFill rotWithShape="0">
                <a:blip r:embed="rId10"/>
                <a:stretch>
                  <a:fillRect/>
                </a:stretch>
              </a:blipFill>
            </p:spPr>
            <p:txBody>
              <a:bodyPr/>
              <a:lstStyle/>
              <a:p>
                <a:r>
                  <a:rPr lang="en-US">
                    <a:noFill/>
                  </a:rPr>
                  <a:t> </a:t>
                </a:r>
              </a:p>
            </p:txBody>
          </p:sp>
        </mc:Fallback>
      </mc:AlternateContent>
      <p:sp>
        <p:nvSpPr>
          <p:cNvPr id="63" name="Action Button: Forward or Next 62">
            <a:hlinkClick r:id="" action="ppaction://hlinkshowjump?jump=nextslide" highlightClick="1"/>
          </p:cNvPr>
          <p:cNvSpPr/>
          <p:nvPr/>
        </p:nvSpPr>
        <p:spPr>
          <a:xfrm>
            <a:off x="22993342" y="12285129"/>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195262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left)">
                                      <p:cBhvr>
                                        <p:cTn id="37" dur="500"/>
                                        <p:tgtEl>
                                          <p:spTgt spid="6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5" grpId="0"/>
      <p:bldP spid="6" grpId="0"/>
      <p:bldP spid="7" grpId="0"/>
      <p:bldP spid="8" grpId="0"/>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079181" y="2988369"/>
            <a:ext cx="5771132" cy="1077218"/>
          </a:xfrm>
          <a:prstGeom prst="rect">
            <a:avLst/>
          </a:prstGeom>
        </p:spPr>
        <p:txBody>
          <a:bodyPr wrap="none">
            <a:spAutoFit/>
          </a:bodyPr>
          <a:lstStyle/>
          <a:p>
            <a:pPr>
              <a:spcBef>
                <a:spcPts val="2400"/>
              </a:spcBef>
              <a:spcAft>
                <a:spcPts val="2400"/>
              </a:spcAft>
              <a:tabLst>
                <a:tab pos="6841490" algn="l"/>
                <a:tab pos="9721850" algn="l"/>
              </a:tabLst>
            </a:pPr>
            <a:r>
              <a:rPr lang="en-US" sz="6400" b="1" dirty="0" smtClean="0">
                <a:solidFill>
                  <a:srgbClr val="145F82"/>
                </a:solidFill>
                <a:latin typeface="Times New Roman" panose="02020603050405020304" pitchFamily="18" charset="0"/>
                <a:ea typeface="Times New Roman" panose="02020603050405020304" pitchFamily="18" charset="0"/>
                <a:sym typeface="Wingdings 2" panose="05020102010507070707" pitchFamily="18" charset="2"/>
              </a:rPr>
              <a:t>I</a:t>
            </a:r>
            <a:r>
              <a:rPr lang="en-US" sz="6400" b="1" dirty="0">
                <a:solidFill>
                  <a:srgbClr val="145F82"/>
                </a:solidFill>
                <a:latin typeface="Times New Roman" panose="02020603050405020304" pitchFamily="18" charset="0"/>
                <a:ea typeface="Times New Roman" panose="02020603050405020304" pitchFamily="18" charset="0"/>
              </a:rPr>
              <a:t>. </a:t>
            </a:r>
            <a:r>
              <a:rPr lang="en-US" sz="6400" b="1" dirty="0" err="1">
                <a:solidFill>
                  <a:srgbClr val="145F82"/>
                </a:solidFill>
                <a:latin typeface="Times New Roman" panose="02020603050405020304" pitchFamily="18" charset="0"/>
                <a:ea typeface="Times New Roman" panose="02020603050405020304" pitchFamily="18" charset="0"/>
              </a:rPr>
              <a:t>Cấp</a:t>
            </a:r>
            <a:r>
              <a:rPr lang="en-US" sz="6400" b="1" dirty="0">
                <a:solidFill>
                  <a:srgbClr val="145F82"/>
                </a:solidFill>
                <a:latin typeface="Times New Roman" panose="02020603050405020304" pitchFamily="18" charset="0"/>
                <a:ea typeface="Times New Roman" panose="02020603050405020304" pitchFamily="18" charset="0"/>
              </a:rPr>
              <a:t> </a:t>
            </a:r>
            <a:r>
              <a:rPr lang="en-US" sz="6400" b="1" dirty="0" err="1">
                <a:solidFill>
                  <a:srgbClr val="145F82"/>
                </a:solidFill>
                <a:latin typeface="Times New Roman" panose="02020603050405020304" pitchFamily="18" charset="0"/>
                <a:ea typeface="Times New Roman" panose="02020603050405020304" pitchFamily="18" charset="0"/>
              </a:rPr>
              <a:t>số</a:t>
            </a:r>
            <a:r>
              <a:rPr lang="en-US" sz="6400" b="1" dirty="0">
                <a:solidFill>
                  <a:srgbClr val="145F82"/>
                </a:solidFill>
                <a:latin typeface="Times New Roman" panose="02020603050405020304" pitchFamily="18" charset="0"/>
                <a:ea typeface="Times New Roman" panose="02020603050405020304" pitchFamily="18" charset="0"/>
              </a:rPr>
              <a:t> </a:t>
            </a:r>
            <a:r>
              <a:rPr lang="en-US" sz="6400" b="1" dirty="0" err="1">
                <a:solidFill>
                  <a:srgbClr val="145F82"/>
                </a:solidFill>
                <a:latin typeface="Times New Roman" panose="02020603050405020304" pitchFamily="18" charset="0"/>
                <a:ea typeface="Times New Roman" panose="02020603050405020304" pitchFamily="18" charset="0"/>
              </a:rPr>
              <a:t>cộng</a:t>
            </a:r>
            <a:r>
              <a:rPr lang="en-US" sz="6400" b="1" dirty="0">
                <a:solidFill>
                  <a:srgbClr val="145F82"/>
                </a:solidFill>
                <a:latin typeface="Times New Roman" panose="02020603050405020304" pitchFamily="18" charset="0"/>
                <a:ea typeface="Times New Roman" panose="02020603050405020304" pitchFamily="18" charset="0"/>
              </a:rPr>
              <a:t>   </a:t>
            </a:r>
            <a:endParaRPr lang="en-US" sz="6400" dirty="0">
              <a:solidFill>
                <a:srgbClr val="145F82"/>
              </a:solidFill>
              <a:latin typeface="Times New Roman" panose="02020603050405020304" pitchFamily="18" charset="0"/>
              <a:ea typeface="Times New Roman" panose="02020603050405020304" pitchFamily="18" charset="0"/>
            </a:endParaRPr>
          </a:p>
        </p:txBody>
      </p:sp>
      <p:sp>
        <p:nvSpPr>
          <p:cNvPr id="13"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788990" y="344659"/>
            <a:ext cx="23367997" cy="1169551"/>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a:defRPr/>
            </a:pPr>
            <a:r>
              <a:rPr lang="en-US" sz="6400" b="1" dirty="0" smtClean="0">
                <a:solidFill>
                  <a:srgbClr val="FF0000"/>
                </a:solidFill>
                <a:effectLst>
                  <a:outerShdw blurRad="38100" dist="38100" dir="2700000" algn="tl">
                    <a:srgbClr val="C0C0C0"/>
                  </a:outerShdw>
                </a:effectLst>
                <a:latin typeface="Vani" panose="02040502050405020303" pitchFamily="18" charset="0"/>
                <a:cs typeface="Vani" panose="02040502050405020303" pitchFamily="18" charset="0"/>
              </a:rPr>
              <a:t>CẤP SỐ CỘNG - CẤP SỐ NHÂN</a:t>
            </a:r>
            <a:endParaRPr lang="en-US" sz="6400" b="1" dirty="0">
              <a:solidFill>
                <a:srgbClr val="FF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14" name="Rectangle 13"/>
          <p:cNvSpPr/>
          <p:nvPr/>
        </p:nvSpPr>
        <p:spPr>
          <a:xfrm>
            <a:off x="1068387" y="1710681"/>
            <a:ext cx="5067413" cy="1077218"/>
          </a:xfrm>
          <a:prstGeom prst="rect">
            <a:avLst/>
          </a:prstGeom>
        </p:spPr>
        <p:txBody>
          <a:bodyPr wrap="none">
            <a:spAutoFit/>
          </a:bodyPr>
          <a:lstStyle/>
          <a:p>
            <a:pPr>
              <a:spcBef>
                <a:spcPts val="2400"/>
              </a:spcBef>
              <a:spcAft>
                <a:spcPts val="2400"/>
              </a:spcAft>
              <a:tabLst>
                <a:tab pos="6841490" algn="l"/>
                <a:tab pos="9721850" algn="l"/>
              </a:tabLst>
            </a:pPr>
            <a:r>
              <a:rPr lang="en-US" sz="6400" b="1" dirty="0" smtClean="0">
                <a:solidFill>
                  <a:srgbClr val="145F82"/>
                </a:solidFill>
                <a:latin typeface="Times New Roman" panose="02020603050405020304" pitchFamily="18" charset="0"/>
                <a:ea typeface="Times New Roman" panose="02020603050405020304" pitchFamily="18" charset="0"/>
                <a:sym typeface="Wingdings 2" panose="05020102010507070707" pitchFamily="18" charset="2"/>
              </a:rPr>
              <a:t>A. </a:t>
            </a:r>
            <a:r>
              <a:rPr lang="en-US" sz="6400" b="1" dirty="0" err="1" smtClean="0">
                <a:solidFill>
                  <a:srgbClr val="145F82"/>
                </a:solidFill>
                <a:latin typeface="Times New Roman" panose="02020603050405020304" pitchFamily="18" charset="0"/>
                <a:ea typeface="Times New Roman" panose="02020603050405020304" pitchFamily="18" charset="0"/>
                <a:sym typeface="Wingdings 2" panose="05020102010507070707" pitchFamily="18" charset="2"/>
              </a:rPr>
              <a:t>Lý</a:t>
            </a:r>
            <a:r>
              <a:rPr lang="en-US" sz="6400" b="1" dirty="0" smtClean="0">
                <a:solidFill>
                  <a:srgbClr val="145F82"/>
                </a:solidFill>
                <a:latin typeface="Times New Roman" panose="02020603050405020304" pitchFamily="18" charset="0"/>
                <a:ea typeface="Times New Roman" panose="02020603050405020304" pitchFamily="18" charset="0"/>
                <a:sym typeface="Wingdings 2" panose="05020102010507070707" pitchFamily="18" charset="2"/>
              </a:rPr>
              <a:t> </a:t>
            </a:r>
            <a:r>
              <a:rPr lang="en-US" sz="6400" b="1" dirty="0" err="1" smtClean="0">
                <a:solidFill>
                  <a:srgbClr val="145F82"/>
                </a:solidFill>
                <a:latin typeface="Times New Roman" panose="02020603050405020304" pitchFamily="18" charset="0"/>
                <a:ea typeface="Times New Roman" panose="02020603050405020304" pitchFamily="18" charset="0"/>
                <a:sym typeface="Wingdings 2" panose="05020102010507070707" pitchFamily="18" charset="2"/>
              </a:rPr>
              <a:t>thuyết</a:t>
            </a:r>
            <a:r>
              <a:rPr lang="en-US" sz="6400" b="1" dirty="0" smtClean="0">
                <a:solidFill>
                  <a:srgbClr val="145F82"/>
                </a:solidFill>
                <a:latin typeface="Times New Roman" panose="02020603050405020304" pitchFamily="18" charset="0"/>
                <a:ea typeface="Times New Roman" panose="02020603050405020304" pitchFamily="18" charset="0"/>
                <a:sym typeface="Wingdings 2" panose="05020102010507070707" pitchFamily="18" charset="2"/>
              </a:rPr>
              <a:t>: </a:t>
            </a:r>
            <a:endParaRPr lang="en-US" sz="6400" dirty="0">
              <a:solidFill>
                <a:srgbClr val="145F82"/>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ounded Rectangle 8"/>
              <p:cNvSpPr/>
              <p:nvPr/>
            </p:nvSpPr>
            <p:spPr>
              <a:xfrm>
                <a:off x="1558904" y="4262058"/>
                <a:ext cx="20159683" cy="8768142"/>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r>
                  <a:rPr lang="en-US" sz="6600" b="1" dirty="0">
                    <a:solidFill>
                      <a:schemeClr val="tx1"/>
                    </a:solidFill>
                    <a:latin typeface="Times New Roman" pitchFamily="18" charset="0"/>
                    <a:ea typeface="Times New Roman" pitchFamily="18" charset="0"/>
                    <a:cs typeface="Times New Roman" pitchFamily="18" charset="0"/>
                  </a:rPr>
                  <a:t>1/ </a:t>
                </a:r>
                <a:r>
                  <a:rPr lang="en-US" sz="6600" b="1" dirty="0" err="1">
                    <a:solidFill>
                      <a:schemeClr val="tx1"/>
                    </a:solidFill>
                    <a:latin typeface="Times New Roman" pitchFamily="18" charset="0"/>
                    <a:ea typeface="Times New Roman" pitchFamily="18" charset="0"/>
                    <a:cs typeface="Times New Roman" pitchFamily="18" charset="0"/>
                  </a:rPr>
                  <a:t>Định</a:t>
                </a:r>
                <a:r>
                  <a:rPr lang="en-US" sz="6600" b="1" dirty="0">
                    <a:solidFill>
                      <a:schemeClr val="tx1"/>
                    </a:solidFill>
                    <a:latin typeface="Times New Roman" pitchFamily="18" charset="0"/>
                    <a:ea typeface="Times New Roman" pitchFamily="18" charset="0"/>
                    <a:cs typeface="Times New Roman" pitchFamily="18" charset="0"/>
                  </a:rPr>
                  <a:t> </a:t>
                </a:r>
                <a:r>
                  <a:rPr lang="en-US" sz="6600" b="1" dirty="0" err="1">
                    <a:solidFill>
                      <a:schemeClr val="tx1"/>
                    </a:solidFill>
                    <a:latin typeface="Times New Roman" pitchFamily="18" charset="0"/>
                    <a:ea typeface="Times New Roman" pitchFamily="18" charset="0"/>
                    <a:cs typeface="Times New Roman" pitchFamily="18" charset="0"/>
                  </a:rPr>
                  <a:t>nghĩa</a:t>
                </a:r>
                <a:r>
                  <a:rPr lang="en-US" sz="6600" b="1" dirty="0">
                    <a:solidFill>
                      <a:schemeClr val="tx1"/>
                    </a:solidFill>
                    <a:latin typeface="Times New Roman" pitchFamily="18" charset="0"/>
                    <a:ea typeface="Times New Roman" pitchFamily="18" charset="0"/>
                    <a:cs typeface="Times New Roman" pitchFamily="18" charset="0"/>
                  </a:rPr>
                  <a:t>:  </a:t>
                </a:r>
                <a14:m>
                  <m:oMath xmlns:m="http://schemas.openxmlformats.org/officeDocument/2006/math">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𝑢</m:t>
                        </m:r>
                      </m:e>
                      <m:sub>
                        <m:r>
                          <a:rPr lang="en-US" sz="6600" i="1">
                            <a:solidFill>
                              <a:schemeClr val="tx1"/>
                            </a:solidFill>
                            <a:latin typeface="Cambria Math"/>
                          </a:rPr>
                          <m:t>𝑛</m:t>
                        </m:r>
                        <m:r>
                          <a:rPr lang="en-US" sz="6600" i="1">
                            <a:solidFill>
                              <a:schemeClr val="tx1"/>
                            </a:solidFill>
                            <a:latin typeface="Cambria Math"/>
                          </a:rPr>
                          <m:t>+1</m:t>
                        </m:r>
                      </m:sub>
                    </m:sSub>
                    <m:r>
                      <a:rPr lang="en-US" sz="6600" i="1">
                        <a:solidFill>
                          <a:schemeClr val="tx1"/>
                        </a:solidFill>
                        <a:latin typeface="Cambria Math"/>
                      </a:rPr>
                      <m:t>=</m:t>
                    </m:r>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𝑢</m:t>
                        </m:r>
                      </m:e>
                      <m:sub>
                        <m:r>
                          <a:rPr lang="en-US" sz="6600" i="1">
                            <a:solidFill>
                              <a:schemeClr val="tx1"/>
                            </a:solidFill>
                            <a:latin typeface="Cambria Math"/>
                          </a:rPr>
                          <m:t>𝑛</m:t>
                        </m:r>
                      </m:sub>
                    </m:sSub>
                    <m:r>
                      <a:rPr lang="en-US" sz="6600" i="1">
                        <a:solidFill>
                          <a:schemeClr val="tx1"/>
                        </a:solidFill>
                        <a:latin typeface="Cambria Math"/>
                      </a:rPr>
                      <m:t>+</m:t>
                    </m:r>
                    <m:r>
                      <a:rPr lang="en-US" sz="6600" i="1">
                        <a:solidFill>
                          <a:schemeClr val="tx1"/>
                        </a:solidFill>
                        <a:latin typeface="Cambria Math"/>
                      </a:rPr>
                      <m:t>𝑑</m:t>
                    </m:r>
                    <m:r>
                      <a:rPr lang="en-US" sz="6600" i="1">
                        <a:solidFill>
                          <a:schemeClr val="tx1"/>
                        </a:solidFill>
                        <a:latin typeface="Cambria Math"/>
                      </a:rPr>
                      <m:t>, </m:t>
                    </m:r>
                    <m:r>
                      <a:rPr lang="en-US" sz="6600" i="1">
                        <a:solidFill>
                          <a:schemeClr val="tx1"/>
                        </a:solidFill>
                        <a:latin typeface="Cambria Math"/>
                      </a:rPr>
                      <m:t>𝑛</m:t>
                    </m:r>
                    <m:r>
                      <a:rPr lang="en-US" sz="6600" i="1" smtClean="0">
                        <a:solidFill>
                          <a:schemeClr val="tx1"/>
                        </a:solidFill>
                        <a:latin typeface="Cambria Math"/>
                      </a:rPr>
                      <m:t>∈</m:t>
                    </m:r>
                    <m:sSup>
                      <m:sSupPr>
                        <m:ctrlPr>
                          <a:rPr lang="en-US" sz="6600" i="1">
                            <a:solidFill>
                              <a:schemeClr val="tx1"/>
                            </a:solidFill>
                            <a:latin typeface="Cambria Math" panose="02040503050406030204" pitchFamily="18" charset="0"/>
                          </a:rPr>
                        </m:ctrlPr>
                      </m:sSupPr>
                      <m:e>
                        <m:r>
                          <a:rPr lang="en-US" sz="6600" i="1">
                            <a:solidFill>
                              <a:schemeClr val="tx1"/>
                            </a:solidFill>
                            <a:latin typeface="Cambria Math"/>
                          </a:rPr>
                          <m:t>ℕ</m:t>
                        </m:r>
                      </m:e>
                      <m:sup>
                        <m:r>
                          <a:rPr lang="en-US" sz="6600" i="1">
                            <a:solidFill>
                              <a:schemeClr val="tx1"/>
                            </a:solidFill>
                            <a:latin typeface="Cambria Math"/>
                          </a:rPr>
                          <m:t>∗</m:t>
                        </m:r>
                      </m:sup>
                    </m:sSup>
                    <m:r>
                      <a:rPr lang="en-US" sz="6600" i="1">
                        <a:solidFill>
                          <a:schemeClr val="tx1"/>
                        </a:solidFill>
                        <a:latin typeface="Cambria Math"/>
                      </a:rPr>
                      <m:t>.</m:t>
                    </m:r>
                  </m:oMath>
                </a14:m>
                <a:endParaRPr lang="en-US" sz="6600" dirty="0">
                  <a:solidFill>
                    <a:schemeClr val="tx1"/>
                  </a:solidFill>
                  <a:latin typeface="Times New Roman" pitchFamily="18" charset="0"/>
                  <a:cs typeface="Times New Roman" pitchFamily="18" charset="0"/>
                </a:endParaRPr>
              </a:p>
              <a:p>
                <a:pPr algn="just">
                  <a:tabLst>
                    <a:tab pos="694690" algn="l"/>
                    <a:tab pos="6841490" algn="l"/>
                    <a:tab pos="9721850" algn="l"/>
                  </a:tabLst>
                </a:pPr>
                <a:r>
                  <a:rPr lang="en-US" sz="6600" b="1" dirty="0">
                    <a:solidFill>
                      <a:schemeClr val="tx1"/>
                    </a:solidFill>
                    <a:latin typeface="Times New Roman" pitchFamily="18" charset="0"/>
                    <a:ea typeface="Times New Roman" pitchFamily="18" charset="0"/>
                    <a:cs typeface="Times New Roman" pitchFamily="18" charset="0"/>
                  </a:rPr>
                  <a:t>2/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Số</a:t>
                </a:r>
                <a:r>
                  <a:rPr lang="en-US" sz="6600" b="1" dirty="0">
                    <a:solidFill>
                      <a:schemeClr val="tx1"/>
                    </a:solidFill>
                    <a:latin typeface="Times New Roman" pitchFamily="18" charset="0"/>
                    <a:ea typeface="Times New Roman"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hạng</a:t>
                </a:r>
                <a:r>
                  <a:rPr lang="en-US" sz="6600" b="1" dirty="0">
                    <a:solidFill>
                      <a:schemeClr val="tx1"/>
                    </a:solidFill>
                    <a:latin typeface="Times New Roman" pitchFamily="18" charset="0"/>
                    <a:ea typeface="Times New Roman"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tổng</a:t>
                </a:r>
                <a:r>
                  <a:rPr lang="en-US" sz="6600" b="1" dirty="0">
                    <a:solidFill>
                      <a:schemeClr val="tx1"/>
                    </a:solidFill>
                    <a:latin typeface="Times New Roman" pitchFamily="18" charset="0"/>
                    <a:ea typeface="Times New Roman"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quát</a:t>
                </a:r>
                <a:r>
                  <a:rPr lang="en-US" sz="6600" b="1" dirty="0">
                    <a:solidFill>
                      <a:schemeClr val="tx1"/>
                    </a:solidFill>
                    <a:latin typeface="Times New Roman" pitchFamily="18" charset="0"/>
                    <a:ea typeface="Times New Roman" pitchFamily="18" charset="0"/>
                    <a:cs typeface="Times New Roman" pitchFamily="18" charset="0"/>
                  </a:rPr>
                  <a:t> : </a:t>
                </a:r>
              </a:p>
              <a:p>
                <a:r>
                  <a:rPr lang="en-US" sz="6600" dirty="0">
                    <a:solidFill>
                      <a:schemeClr val="tx1"/>
                    </a:solidFill>
                    <a:latin typeface="Times New Roman" pitchFamily="18" charset="0"/>
                    <a:cs typeface="Times New Roman" pitchFamily="18" charset="0"/>
                  </a:rPr>
                  <a:t>      </a:t>
                </a:r>
                <a14:m>
                  <m:oMath xmlns:m="http://schemas.openxmlformats.org/officeDocument/2006/math">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panose="02040503050406030204" pitchFamily="18" charset="0"/>
                          </a:rPr>
                          <m:t> </m:t>
                        </m:r>
                        <m:r>
                          <a:rPr lang="en-US" sz="6600" i="1">
                            <a:solidFill>
                              <a:schemeClr val="tx1"/>
                            </a:solidFill>
                            <a:latin typeface="Cambria Math"/>
                          </a:rPr>
                          <m:t>𝑢</m:t>
                        </m:r>
                      </m:e>
                      <m:sub>
                        <m:r>
                          <a:rPr lang="en-US" sz="6600" i="1">
                            <a:solidFill>
                              <a:schemeClr val="tx1"/>
                            </a:solidFill>
                            <a:latin typeface="Cambria Math"/>
                          </a:rPr>
                          <m:t>𝑛</m:t>
                        </m:r>
                      </m:sub>
                    </m:sSub>
                    <m:r>
                      <a:rPr lang="en-US" sz="6600" i="1">
                        <a:solidFill>
                          <a:schemeClr val="tx1"/>
                        </a:solidFill>
                        <a:latin typeface="Cambria Math"/>
                      </a:rPr>
                      <m:t>=</m:t>
                    </m:r>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𝑢</m:t>
                        </m:r>
                      </m:e>
                      <m:sub>
                        <m:r>
                          <a:rPr lang="en-US" sz="6600" i="1">
                            <a:solidFill>
                              <a:schemeClr val="tx1"/>
                            </a:solidFill>
                            <a:latin typeface="Cambria Math"/>
                          </a:rPr>
                          <m:t>1</m:t>
                        </m:r>
                      </m:sub>
                    </m:sSub>
                    <m:r>
                      <a:rPr lang="en-US" sz="6600" i="1">
                        <a:solidFill>
                          <a:schemeClr val="tx1"/>
                        </a:solidFill>
                        <a:latin typeface="Cambria Math"/>
                      </a:rPr>
                      <m:t>+(</m:t>
                    </m:r>
                    <m:r>
                      <a:rPr lang="en-US" sz="6600" i="1">
                        <a:solidFill>
                          <a:schemeClr val="tx1"/>
                        </a:solidFill>
                        <a:latin typeface="Cambria Math"/>
                      </a:rPr>
                      <m:t>𝑛</m:t>
                    </m:r>
                    <m:r>
                      <a:rPr lang="en-US" sz="6600" i="1">
                        <a:solidFill>
                          <a:schemeClr val="tx1"/>
                        </a:solidFill>
                        <a:latin typeface="Cambria Math"/>
                      </a:rPr>
                      <m:t>−1).</m:t>
                    </m:r>
                    <m:r>
                      <a:rPr lang="en-US" sz="6600" i="1">
                        <a:solidFill>
                          <a:schemeClr val="tx1"/>
                        </a:solidFill>
                        <a:latin typeface="Cambria Math"/>
                      </a:rPr>
                      <m:t>𝑑</m:t>
                    </m:r>
                    <m:r>
                      <a:rPr lang="en-US" sz="6600" i="1">
                        <a:solidFill>
                          <a:schemeClr val="tx1"/>
                        </a:solidFill>
                        <a:latin typeface="Cambria Math"/>
                      </a:rPr>
                      <m:t>, ∀</m:t>
                    </m:r>
                    <m:r>
                      <a:rPr lang="en-US" sz="6600" i="1">
                        <a:solidFill>
                          <a:schemeClr val="tx1"/>
                        </a:solidFill>
                        <a:latin typeface="Cambria Math"/>
                      </a:rPr>
                      <m:t>𝑛</m:t>
                    </m:r>
                    <m:r>
                      <a:rPr lang="en-US" sz="6600" i="1">
                        <a:solidFill>
                          <a:schemeClr val="tx1"/>
                        </a:solidFill>
                        <a:latin typeface="Cambria Math"/>
                      </a:rPr>
                      <m:t>≥2</m:t>
                    </m:r>
                  </m:oMath>
                </a14:m>
                <a:r>
                  <a:rPr lang="en-US" sz="6600" dirty="0">
                    <a:solidFill>
                      <a:schemeClr val="tx1"/>
                    </a:solidFill>
                    <a:latin typeface="Times New Roman" pitchFamily="18" charset="0"/>
                    <a:cs typeface="Times New Roman" pitchFamily="18" charset="0"/>
                  </a:rPr>
                  <a:t>, </a:t>
                </a:r>
              </a:p>
              <a:p>
                <a:pPr algn="just">
                  <a:tabLst>
                    <a:tab pos="694690" algn="l"/>
                    <a:tab pos="6841490" algn="l"/>
                    <a:tab pos="9721850" algn="l"/>
                  </a:tabLst>
                </a:pPr>
                <a:r>
                  <a:rPr lang="en-US" sz="6600" b="1" dirty="0">
                    <a:solidFill>
                      <a:schemeClr val="tx1"/>
                    </a:solidFill>
                    <a:latin typeface="Times New Roman" pitchFamily="18" charset="0"/>
                    <a:ea typeface="Times New Roman" pitchFamily="18" charset="0"/>
                    <a:cs typeface="Times New Roman" pitchFamily="18" charset="0"/>
                  </a:rPr>
                  <a:t>3/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Tính</a:t>
                </a:r>
                <a:r>
                  <a:rPr lang="en-US" sz="6600" b="1" dirty="0">
                    <a:solidFill>
                      <a:schemeClr val="tx1"/>
                    </a:solidFill>
                    <a:latin typeface="Times New Roman" pitchFamily="18" charset="0"/>
                    <a:ea typeface="Times New Roman"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chất</a:t>
                </a:r>
                <a:r>
                  <a:rPr lang="en-US" sz="6600" b="1" dirty="0">
                    <a:solidFill>
                      <a:schemeClr val="tx1"/>
                    </a:solidFill>
                    <a:latin typeface="Times New Roman" pitchFamily="18" charset="0"/>
                    <a:ea typeface="Times New Roman"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của</a:t>
                </a:r>
                <a:r>
                  <a:rPr lang="en-US" sz="6600" b="1" dirty="0">
                    <a:solidFill>
                      <a:schemeClr val="tx1"/>
                    </a:solidFill>
                    <a:latin typeface="Times New Roman" pitchFamily="18" charset="0"/>
                    <a:ea typeface="Times New Roman" pitchFamily="18" charset="0"/>
                    <a:cs typeface="Times New Roman" pitchFamily="18" charset="0"/>
                  </a:rPr>
                  <a:t> CSC </a:t>
                </a:r>
              </a:p>
              <a:p>
                <a:r>
                  <a:rPr lang="en-US" sz="6600" dirty="0">
                    <a:solidFill>
                      <a:schemeClr val="tx1"/>
                    </a:solidFill>
                    <a:latin typeface="Times New Roman" pitchFamily="18" charset="0"/>
                    <a:cs typeface="Times New Roman" pitchFamily="18" charset="0"/>
                  </a:rPr>
                  <a:t> </a:t>
                </a:r>
                <a14:m>
                  <m:oMath xmlns:m="http://schemas.openxmlformats.org/officeDocument/2006/math">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panose="02040503050406030204" pitchFamily="18" charset="0"/>
                          </a:rPr>
                          <m:t>       </m:t>
                        </m:r>
                        <m:r>
                          <a:rPr lang="en-US" sz="6600" i="1">
                            <a:solidFill>
                              <a:schemeClr val="tx1"/>
                            </a:solidFill>
                            <a:latin typeface="Cambria Math"/>
                          </a:rPr>
                          <m:t>𝑈</m:t>
                        </m:r>
                      </m:e>
                      <m:sub>
                        <m:r>
                          <a:rPr lang="en-US" sz="6600" i="1">
                            <a:solidFill>
                              <a:schemeClr val="tx1"/>
                            </a:solidFill>
                            <a:latin typeface="Cambria Math"/>
                          </a:rPr>
                          <m:t>𝑘</m:t>
                        </m:r>
                      </m:sub>
                    </m:sSub>
                    <m:r>
                      <a:rPr lang="en-US" sz="6600" i="1">
                        <a:solidFill>
                          <a:schemeClr val="tx1"/>
                        </a:solidFill>
                        <a:latin typeface="Cambria Math"/>
                      </a:rPr>
                      <m:t>=</m:t>
                    </m:r>
                    <m:f>
                      <m:fPr>
                        <m:ctrlPr>
                          <a:rPr lang="en-US" sz="6600" i="1">
                            <a:solidFill>
                              <a:schemeClr val="tx1"/>
                            </a:solidFill>
                            <a:latin typeface="Cambria Math" panose="02040503050406030204" pitchFamily="18" charset="0"/>
                          </a:rPr>
                        </m:ctrlPr>
                      </m:fPr>
                      <m:num>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𝑢</m:t>
                            </m:r>
                          </m:e>
                          <m:sub>
                            <m:r>
                              <a:rPr lang="en-US" sz="6600" i="1">
                                <a:solidFill>
                                  <a:schemeClr val="tx1"/>
                                </a:solidFill>
                                <a:latin typeface="Cambria Math"/>
                              </a:rPr>
                              <m:t>𝑘</m:t>
                            </m:r>
                            <m:r>
                              <a:rPr lang="en-US" sz="6600" i="1">
                                <a:solidFill>
                                  <a:schemeClr val="tx1"/>
                                </a:solidFill>
                                <a:latin typeface="Cambria Math"/>
                              </a:rPr>
                              <m:t>−1</m:t>
                            </m:r>
                          </m:sub>
                        </m:sSub>
                        <m:r>
                          <a:rPr lang="en-US" sz="6600" i="1">
                            <a:solidFill>
                              <a:schemeClr val="tx1"/>
                            </a:solidFill>
                            <a:latin typeface="Cambria Math"/>
                          </a:rPr>
                          <m:t>+</m:t>
                        </m:r>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𝑢</m:t>
                            </m:r>
                          </m:e>
                          <m:sub>
                            <m:r>
                              <a:rPr lang="en-US" sz="6600" i="1">
                                <a:solidFill>
                                  <a:schemeClr val="tx1"/>
                                </a:solidFill>
                                <a:latin typeface="Cambria Math"/>
                              </a:rPr>
                              <m:t>𝑘</m:t>
                            </m:r>
                            <m:r>
                              <a:rPr lang="en-US" sz="6600" i="1">
                                <a:solidFill>
                                  <a:schemeClr val="tx1"/>
                                </a:solidFill>
                                <a:latin typeface="Cambria Math"/>
                              </a:rPr>
                              <m:t>+1</m:t>
                            </m:r>
                          </m:sub>
                        </m:sSub>
                      </m:num>
                      <m:den>
                        <m:r>
                          <a:rPr lang="en-US" sz="6600" i="1">
                            <a:solidFill>
                              <a:schemeClr val="tx1"/>
                            </a:solidFill>
                            <a:latin typeface="Cambria Math"/>
                          </a:rPr>
                          <m:t>2</m:t>
                        </m:r>
                      </m:den>
                    </m:f>
                  </m:oMath>
                </a14:m>
                <a:r>
                  <a:rPr lang="en-US" sz="6600" dirty="0">
                    <a:solidFill>
                      <a:schemeClr val="tx1"/>
                    </a:solidFill>
                    <a:latin typeface="Times New Roman" pitchFamily="18" charset="0"/>
                    <a:cs typeface="Times New Roman" pitchFamily="18" charset="0"/>
                  </a:rPr>
                  <a:t>   </a:t>
                </a:r>
                <a:r>
                  <a:rPr lang="en-US" sz="6600" dirty="0" err="1">
                    <a:solidFill>
                      <a:schemeClr val="tx1"/>
                    </a:solidFill>
                    <a:latin typeface="Times New Roman" pitchFamily="18" charset="0"/>
                    <a:cs typeface="Times New Roman" pitchFamily="18" charset="0"/>
                  </a:rPr>
                  <a:t>với</a:t>
                </a:r>
                <a:r>
                  <a:rPr lang="en-US" sz="6600" dirty="0">
                    <a:solidFill>
                      <a:schemeClr val="tx1"/>
                    </a:solidFill>
                    <a:latin typeface="Times New Roman" pitchFamily="18" charset="0"/>
                    <a:cs typeface="Times New Roman" pitchFamily="18" charset="0"/>
                  </a:rPr>
                  <a:t> </a:t>
                </a:r>
                <a14:m>
                  <m:oMath xmlns:m="http://schemas.openxmlformats.org/officeDocument/2006/math">
                    <m:r>
                      <m:rPr>
                        <m:sty m:val="p"/>
                      </m:rPr>
                      <a:rPr lang="en-US" sz="6600">
                        <a:solidFill>
                          <a:schemeClr val="tx1"/>
                        </a:solidFill>
                        <a:latin typeface="Cambria Math"/>
                      </a:rPr>
                      <m:t>k</m:t>
                    </m:r>
                    <m:r>
                      <a:rPr lang="en-US" sz="6600" i="1">
                        <a:solidFill>
                          <a:schemeClr val="tx1"/>
                        </a:solidFill>
                        <a:latin typeface="Cambria Math"/>
                      </a:rPr>
                      <m:t>≥2</m:t>
                    </m:r>
                  </m:oMath>
                </a14:m>
                <a:r>
                  <a:rPr lang="en-US" sz="6600" dirty="0">
                    <a:solidFill>
                      <a:schemeClr val="tx1"/>
                    </a:solidFill>
                    <a:latin typeface="Times New Roman" pitchFamily="18" charset="0"/>
                    <a:cs typeface="Times New Roman" pitchFamily="18" charset="0"/>
                  </a:rPr>
                  <a:t>.</a:t>
                </a:r>
              </a:p>
              <a:p>
                <a:pPr algn="just">
                  <a:tabLst>
                    <a:tab pos="694690" algn="l"/>
                    <a:tab pos="6841490" algn="l"/>
                    <a:tab pos="9721850" algn="l"/>
                  </a:tabLst>
                </a:pPr>
                <a:r>
                  <a:rPr lang="en-US" sz="6600" b="1" dirty="0">
                    <a:solidFill>
                      <a:schemeClr val="tx1"/>
                    </a:solidFill>
                    <a:latin typeface="Times New Roman" pitchFamily="18" charset="0"/>
                    <a:ea typeface="Times New Roman" pitchFamily="18" charset="0"/>
                    <a:cs typeface="Times New Roman" pitchFamily="18" charset="0"/>
                  </a:rPr>
                  <a:t>4/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Tổng</a:t>
                </a:r>
                <a:r>
                  <a:rPr lang="en-US" sz="6600" b="1" dirty="0">
                    <a:solidFill>
                      <a:schemeClr val="tx1"/>
                    </a:solidFill>
                    <a:latin typeface="Times New Roman" pitchFamily="18" charset="0"/>
                    <a:ea typeface="Times New Roman"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của</a:t>
                </a:r>
                <a:r>
                  <a:rPr lang="en-US" sz="6600" b="1" dirty="0">
                    <a:solidFill>
                      <a:schemeClr val="tx1"/>
                    </a:solidFill>
                    <a:latin typeface="Times New Roman" pitchFamily="18" charset="0"/>
                    <a:ea typeface="Times New Roman" pitchFamily="18" charset="0"/>
                    <a:cs typeface="Times New Roman" pitchFamily="18" charset="0"/>
                  </a:rPr>
                  <a:t> n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số</a:t>
                </a:r>
                <a:r>
                  <a:rPr lang="en-US" sz="6600" b="1" dirty="0">
                    <a:solidFill>
                      <a:schemeClr val="tx1"/>
                    </a:solidFill>
                    <a:latin typeface="Times New Roman" pitchFamily="18" charset="0"/>
                    <a:ea typeface="Times New Roman"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hạng</a:t>
                </a:r>
                <a:r>
                  <a:rPr lang="en-US" sz="6600" b="1" dirty="0">
                    <a:solidFill>
                      <a:schemeClr val="tx1"/>
                    </a:solidFill>
                    <a:latin typeface="Times New Roman" pitchFamily="18" charset="0"/>
                    <a:ea typeface="Times New Roman"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đầu</a:t>
                </a:r>
                <a:r>
                  <a:rPr lang="en-US" sz="6600" b="1" dirty="0">
                    <a:solidFill>
                      <a:schemeClr val="tx1"/>
                    </a:solidFill>
                    <a:latin typeface="Times New Roman" pitchFamily="18" charset="0"/>
                    <a:ea typeface="Times New Roman"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của</a:t>
                </a:r>
                <a:r>
                  <a:rPr lang="en-US" sz="6600" b="1" dirty="0">
                    <a:solidFill>
                      <a:schemeClr val="tx1"/>
                    </a:solidFill>
                    <a:latin typeface="Times New Roman" pitchFamily="18" charset="0"/>
                    <a:ea typeface="Times New Roman"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một</a:t>
                </a:r>
                <a:r>
                  <a:rPr lang="en-US" sz="6600" b="1" dirty="0">
                    <a:solidFill>
                      <a:schemeClr val="tx1"/>
                    </a:solidFill>
                    <a:latin typeface="Times New Roman" pitchFamily="18" charset="0"/>
                    <a:ea typeface="Times New Roman"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cấp</a:t>
                </a:r>
                <a:r>
                  <a:rPr lang="en-US" sz="6600" b="1" dirty="0">
                    <a:solidFill>
                      <a:schemeClr val="tx1"/>
                    </a:solidFill>
                    <a:latin typeface="Times New Roman" pitchFamily="18" charset="0"/>
                    <a:ea typeface="Times New Roman"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số</a:t>
                </a:r>
                <a:r>
                  <a:rPr lang="en-US" sz="6600" b="1" dirty="0">
                    <a:solidFill>
                      <a:schemeClr val="tx1"/>
                    </a:solidFill>
                    <a:latin typeface="Times New Roman" pitchFamily="18" charset="0"/>
                    <a:ea typeface="Times New Roman"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cộng</a:t>
                </a:r>
                <a:endPar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endParaRPr>
              </a:p>
              <a:p>
                <a14:m>
                  <m:oMath xmlns:m="http://schemas.openxmlformats.org/officeDocument/2006/math">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𝑆</m:t>
                        </m:r>
                      </m:e>
                      <m:sub>
                        <m:r>
                          <a:rPr lang="en-US" sz="6600" i="1">
                            <a:solidFill>
                              <a:schemeClr val="tx1"/>
                            </a:solidFill>
                            <a:latin typeface="Cambria Math"/>
                          </a:rPr>
                          <m:t>𝑛</m:t>
                        </m:r>
                      </m:sub>
                    </m:sSub>
                    <m:r>
                      <a:rPr lang="en-US" sz="6600" i="1">
                        <a:solidFill>
                          <a:schemeClr val="tx1"/>
                        </a:solidFill>
                        <a:latin typeface="Cambria Math"/>
                      </a:rPr>
                      <m:t>=</m:t>
                    </m:r>
                    <m:f>
                      <m:fPr>
                        <m:ctrlPr>
                          <a:rPr lang="en-US" sz="6600" i="1">
                            <a:solidFill>
                              <a:schemeClr val="tx1"/>
                            </a:solidFill>
                            <a:latin typeface="Cambria Math" panose="02040503050406030204" pitchFamily="18" charset="0"/>
                          </a:rPr>
                        </m:ctrlPr>
                      </m:fPr>
                      <m:num>
                        <m:r>
                          <a:rPr lang="en-US" sz="6600" i="1">
                            <a:solidFill>
                              <a:schemeClr val="tx1"/>
                            </a:solidFill>
                            <a:latin typeface="Cambria Math"/>
                          </a:rPr>
                          <m:t>𝑛</m:t>
                        </m:r>
                        <m:r>
                          <a:rPr lang="en-US" sz="6600" i="1">
                            <a:solidFill>
                              <a:schemeClr val="tx1"/>
                            </a:solidFill>
                            <a:latin typeface="Cambria Math"/>
                          </a:rPr>
                          <m:t>(</m:t>
                        </m:r>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𝑢</m:t>
                            </m:r>
                          </m:e>
                          <m:sub>
                            <m:r>
                              <a:rPr lang="en-US" sz="6600" i="1">
                                <a:solidFill>
                                  <a:schemeClr val="tx1"/>
                                </a:solidFill>
                                <a:latin typeface="Cambria Math"/>
                              </a:rPr>
                              <m:t>1</m:t>
                            </m:r>
                          </m:sub>
                        </m:sSub>
                        <m:r>
                          <a:rPr lang="en-US" sz="6600" i="1">
                            <a:solidFill>
                              <a:schemeClr val="tx1"/>
                            </a:solidFill>
                            <a:latin typeface="Cambria Math"/>
                          </a:rPr>
                          <m:t>+</m:t>
                        </m:r>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𝑢</m:t>
                            </m:r>
                          </m:e>
                          <m:sub>
                            <m:r>
                              <a:rPr lang="en-US" sz="6600" i="1">
                                <a:solidFill>
                                  <a:schemeClr val="tx1"/>
                                </a:solidFill>
                                <a:latin typeface="Cambria Math"/>
                              </a:rPr>
                              <m:t>𝑛</m:t>
                            </m:r>
                          </m:sub>
                        </m:sSub>
                        <m:r>
                          <a:rPr lang="en-US" sz="6600" i="1">
                            <a:solidFill>
                              <a:schemeClr val="tx1"/>
                            </a:solidFill>
                            <a:latin typeface="Cambria Math"/>
                          </a:rPr>
                          <m:t>)</m:t>
                        </m:r>
                      </m:num>
                      <m:den>
                        <m:r>
                          <a:rPr lang="en-US" sz="6600" i="1">
                            <a:solidFill>
                              <a:schemeClr val="tx1"/>
                            </a:solidFill>
                            <a:latin typeface="Cambria Math"/>
                          </a:rPr>
                          <m:t>2</m:t>
                        </m:r>
                      </m:den>
                    </m:f>
                  </m:oMath>
                </a14:m>
                <a:r>
                  <a:rPr lang="en-US" sz="6600" dirty="0">
                    <a:solidFill>
                      <a:schemeClr val="tx1"/>
                    </a:solidFill>
                    <a:latin typeface="Times New Roman" pitchFamily="18" charset="0"/>
                    <a:cs typeface="Times New Roman" pitchFamily="18" charset="0"/>
                  </a:rPr>
                  <a:t>   hay   </a:t>
                </a:r>
                <a14:m>
                  <m:oMath xmlns:m="http://schemas.openxmlformats.org/officeDocument/2006/math">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𝑆</m:t>
                        </m:r>
                      </m:e>
                      <m:sub>
                        <m:r>
                          <a:rPr lang="en-US" sz="6600" i="1">
                            <a:solidFill>
                              <a:schemeClr val="tx1"/>
                            </a:solidFill>
                            <a:latin typeface="Cambria Math"/>
                          </a:rPr>
                          <m:t>𝑛</m:t>
                        </m:r>
                      </m:sub>
                    </m:sSub>
                    <m:r>
                      <a:rPr lang="en-US" sz="6600" i="1">
                        <a:solidFill>
                          <a:schemeClr val="tx1"/>
                        </a:solidFill>
                        <a:latin typeface="Cambria Math"/>
                      </a:rPr>
                      <m:t>=</m:t>
                    </m:r>
                    <m:r>
                      <a:rPr lang="en-US" sz="6600" i="1">
                        <a:solidFill>
                          <a:schemeClr val="tx1"/>
                        </a:solidFill>
                        <a:latin typeface="Cambria Math"/>
                      </a:rPr>
                      <m:t>𝑛</m:t>
                    </m:r>
                    <m:r>
                      <a:rPr lang="en-US" sz="6600" i="1">
                        <a:solidFill>
                          <a:schemeClr val="tx1"/>
                        </a:solidFill>
                        <a:latin typeface="Cambria Math"/>
                      </a:rPr>
                      <m:t>.</m:t>
                    </m:r>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𝑢</m:t>
                        </m:r>
                      </m:e>
                      <m:sub>
                        <m:r>
                          <a:rPr lang="en-US" sz="6600" i="1">
                            <a:solidFill>
                              <a:schemeClr val="tx1"/>
                            </a:solidFill>
                            <a:latin typeface="Cambria Math"/>
                          </a:rPr>
                          <m:t>1</m:t>
                        </m:r>
                      </m:sub>
                    </m:sSub>
                    <m:r>
                      <a:rPr lang="en-US" sz="6600" i="1">
                        <a:solidFill>
                          <a:schemeClr val="tx1"/>
                        </a:solidFill>
                        <a:latin typeface="Cambria Math"/>
                      </a:rPr>
                      <m:t>+</m:t>
                    </m:r>
                    <m:f>
                      <m:fPr>
                        <m:ctrlPr>
                          <a:rPr lang="en-US" sz="6600" i="1">
                            <a:solidFill>
                              <a:schemeClr val="tx1"/>
                            </a:solidFill>
                            <a:latin typeface="Cambria Math" panose="02040503050406030204" pitchFamily="18" charset="0"/>
                          </a:rPr>
                        </m:ctrlPr>
                      </m:fPr>
                      <m:num>
                        <m:r>
                          <a:rPr lang="en-US" sz="6600" i="1">
                            <a:solidFill>
                              <a:schemeClr val="tx1"/>
                            </a:solidFill>
                            <a:latin typeface="Cambria Math"/>
                          </a:rPr>
                          <m:t>𝑛</m:t>
                        </m:r>
                        <m:r>
                          <a:rPr lang="en-US" sz="6600" i="1">
                            <a:solidFill>
                              <a:schemeClr val="tx1"/>
                            </a:solidFill>
                            <a:latin typeface="Cambria Math"/>
                          </a:rPr>
                          <m:t>(</m:t>
                        </m:r>
                        <m:r>
                          <a:rPr lang="en-US" sz="6600" i="1">
                            <a:solidFill>
                              <a:schemeClr val="tx1"/>
                            </a:solidFill>
                            <a:latin typeface="Cambria Math"/>
                          </a:rPr>
                          <m:t>𝑛</m:t>
                        </m:r>
                        <m:r>
                          <a:rPr lang="en-US" sz="6600" i="1">
                            <a:solidFill>
                              <a:schemeClr val="tx1"/>
                            </a:solidFill>
                            <a:latin typeface="Cambria Math"/>
                          </a:rPr>
                          <m:t>−1)</m:t>
                        </m:r>
                      </m:num>
                      <m:den>
                        <m:r>
                          <a:rPr lang="en-US" sz="6600" i="1">
                            <a:solidFill>
                              <a:schemeClr val="tx1"/>
                            </a:solidFill>
                            <a:latin typeface="Cambria Math"/>
                          </a:rPr>
                          <m:t>2</m:t>
                        </m:r>
                      </m:den>
                    </m:f>
                    <m:r>
                      <a:rPr lang="en-US" sz="6600" i="1">
                        <a:solidFill>
                          <a:schemeClr val="tx1"/>
                        </a:solidFill>
                        <a:latin typeface="Cambria Math"/>
                      </a:rPr>
                      <m:t>.</m:t>
                    </m:r>
                    <m:r>
                      <a:rPr lang="en-US" sz="6600" i="1">
                        <a:solidFill>
                          <a:schemeClr val="tx1"/>
                        </a:solidFill>
                        <a:latin typeface="Cambria Math"/>
                      </a:rPr>
                      <m:t>𝑑</m:t>
                    </m:r>
                  </m:oMath>
                </a14:m>
                <a:endParaRPr lang="en-US" sz="6600" dirty="0">
                  <a:solidFill>
                    <a:schemeClr val="tx1"/>
                  </a:solidFill>
                  <a:latin typeface="Times New Roman" pitchFamily="18" charset="0"/>
                  <a:cs typeface="Times New Roman" pitchFamily="18" charset="0"/>
                </a:endParaRPr>
              </a:p>
            </p:txBody>
          </p:sp>
        </mc:Choice>
        <mc:Fallback xmlns="">
          <p:sp>
            <p:nvSpPr>
              <p:cNvPr id="9" name="Rounded Rectangle 8"/>
              <p:cNvSpPr>
                <a:spLocks noRot="1" noChangeAspect="1" noMove="1" noResize="1" noEditPoints="1" noAdjustHandles="1" noChangeArrowheads="1" noChangeShapeType="1" noTextEdit="1"/>
              </p:cNvSpPr>
              <p:nvPr/>
            </p:nvSpPr>
            <p:spPr>
              <a:xfrm>
                <a:off x="1558904" y="4262058"/>
                <a:ext cx="20159683" cy="8768142"/>
              </a:xfrm>
              <a:prstGeom prst="roundRect">
                <a:avLst>
                  <a:gd name="adj" fmla="val 4110"/>
                </a:avLst>
              </a:prstGeom>
              <a:blipFill rotWithShape="0">
                <a:blip r:embed="rId2"/>
                <a:stretch>
                  <a:fillRect l="-1781"/>
                </a:stretch>
              </a:blipFill>
              <a:ln w="28575">
                <a:solidFill>
                  <a:srgbClr val="0999C8"/>
                </a:solidFill>
              </a:ln>
            </p:spPr>
            <p:txBody>
              <a:bodyPr/>
              <a:lstStyle/>
              <a:p>
                <a:r>
                  <a:rPr lang="en-US">
                    <a:noFill/>
                  </a:rPr>
                  <a:t> </a:t>
                </a:r>
              </a:p>
            </p:txBody>
          </p:sp>
        </mc:Fallback>
      </mc:AlternateContent>
    </p:spTree>
    <p:extLst>
      <p:ext uri="{BB962C8B-B14F-4D97-AF65-F5344CB8AC3E}">
        <p14:creationId xmlns:p14="http://schemas.microsoft.com/office/powerpoint/2010/main" val="176875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fade">
                                      <p:cBhvr>
                                        <p:cTn id="47" dur="500"/>
                                        <p:tgtEl>
                                          <p:spTgt spid="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6" end="6"/>
                                            </p:txEl>
                                          </p:spTgt>
                                        </p:tgtEl>
                                        <p:attrNameLst>
                                          <p:attrName>style.visibility</p:attrName>
                                        </p:attrNameLst>
                                      </p:cBhvr>
                                      <p:to>
                                        <p:strVal val="visible"/>
                                      </p:to>
                                    </p:set>
                                    <p:animEffect transition="in" filter="fade">
                                      <p:cBhvr>
                                        <p:cTn id="5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785079"/>
            <a:ext cx="24093022" cy="2530643"/>
            <a:chOff x="534987" y="1869705"/>
            <a:chExt cx="23497755"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7986" y="1755492"/>
                  <a:ext cx="2087449" cy="90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3</a:t>
                  </a:r>
                </a:p>
              </p:txBody>
            </p:sp>
          </p:grpSp>
        </p:grpSp>
        <mc:AlternateContent xmlns:mc="http://schemas.openxmlformats.org/markup-compatibility/2006" xmlns:a14="http://schemas.microsoft.com/office/drawing/2010/main">
          <mc:Choice Requires="a14">
            <p:sp>
              <p:nvSpPr>
                <p:cNvPr id="23" name="Rectangle 22"/>
                <p:cNvSpPr/>
                <p:nvPr/>
              </p:nvSpPr>
              <p:spPr>
                <a:xfrm>
                  <a:off x="3911187" y="1942729"/>
                  <a:ext cx="20121555" cy="18095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6000" dirty="0" smtClean="0">
                      <a:solidFill>
                        <a:prstClr val="black"/>
                      </a:solidFill>
                      <a:latin typeface="Times New Roman" panose="02020603050405020304" pitchFamily="18" charset="0"/>
                      <a:ea typeface="Calibri" panose="020F0502020204030204" pitchFamily="34" charset="0"/>
                    </a:rPr>
                    <a:t> </a:t>
                  </a:r>
                  <a:r>
                    <a:rPr lang="nl-NL" sz="6000" dirty="0">
                      <a:solidFill>
                        <a:srgbClr val="000000"/>
                      </a:solidFill>
                      <a:latin typeface="Times New Roman" panose="02020603050405020304" pitchFamily="18" charset="0"/>
                      <a:cs typeface="Times New Roman" panose="02020603050405020304" pitchFamily="18" charset="0"/>
                    </a:rPr>
                    <a:t>Tính các tổng sau:</a:t>
                  </a:r>
                  <a14:m>
                    <m:oMath xmlns:m="http://schemas.openxmlformats.org/officeDocument/2006/math">
                      <m:r>
                        <a:rPr lang="fr-FR" sz="6000">
                          <a:solidFill>
                            <a:srgbClr val="000000"/>
                          </a:solidFill>
                          <a:latin typeface="Cambria Math"/>
                          <a:cs typeface="Times New Roman" panose="02020603050405020304" pitchFamily="18" charset="0"/>
                        </a:rPr>
                        <m:t> </m:t>
                      </m:r>
                    </m:oMath>
                  </a14:m>
                  <a:endParaRPr lang="en-US" sz="6000" dirty="0">
                    <a:solidFill>
                      <a:srgbClr val="000000"/>
                    </a:solidFill>
                    <a:latin typeface="Times New Roman" panose="02020603050405020304" pitchFamily="18" charset="0"/>
                    <a:cs typeface="Times New Roman" panose="02020603050405020304" pitchFamily="18" charset="0"/>
                  </a:endParaRPr>
                </a:p>
                <a:p>
                  <a:r>
                    <a:rPr lang="nl-NL" sz="6000" dirty="0">
                      <a:solidFill>
                        <a:srgbClr val="000000"/>
                      </a:solidFill>
                      <a:cs typeface="Times New Roman" panose="02020603050405020304" pitchFamily="18" charset="0"/>
                    </a:rPr>
                    <a:t>		</a:t>
                  </a:r>
                  <a14:m>
                    <m:oMath xmlns:m="http://schemas.openxmlformats.org/officeDocument/2006/math">
                      <m:r>
                        <a:rPr lang="nl-NL" sz="6000">
                          <a:solidFill>
                            <a:srgbClr val="000000"/>
                          </a:solidFill>
                          <a:latin typeface="Cambria Math"/>
                          <a:cs typeface="Times New Roman" panose="02020603050405020304" pitchFamily="18" charset="0"/>
                        </a:rPr>
                        <m:t>𝑆</m:t>
                      </m:r>
                      <m:r>
                        <a:rPr lang="nl-NL" sz="6000">
                          <a:solidFill>
                            <a:srgbClr val="000000"/>
                          </a:solidFill>
                          <a:latin typeface="Cambria Math"/>
                          <a:cs typeface="Times New Roman" panose="02020603050405020304" pitchFamily="18" charset="0"/>
                        </a:rPr>
                        <m:t>=10</m:t>
                      </m:r>
                      <m:sSup>
                        <m:sSupPr>
                          <m:ctrlPr>
                            <a:rPr lang="en-US" sz="6000" i="1">
                              <a:solidFill>
                                <a:srgbClr val="000000"/>
                              </a:solidFill>
                              <a:latin typeface="Cambria Math" panose="02040503050406030204" pitchFamily="18" charset="0"/>
                              <a:cs typeface="Times New Roman" panose="02020603050405020304" pitchFamily="18" charset="0"/>
                            </a:rPr>
                          </m:ctrlPr>
                        </m:sSupPr>
                        <m:e>
                          <m:r>
                            <a:rPr lang="nl-NL" sz="6000">
                              <a:solidFill>
                                <a:srgbClr val="000000"/>
                              </a:solidFill>
                              <a:latin typeface="Cambria Math"/>
                              <a:cs typeface="Times New Roman" panose="02020603050405020304" pitchFamily="18" charset="0"/>
                            </a:rPr>
                            <m:t>0</m:t>
                          </m:r>
                        </m:e>
                        <m:sup>
                          <m:r>
                            <a:rPr lang="nl-NL" sz="6000">
                              <a:solidFill>
                                <a:srgbClr val="000000"/>
                              </a:solidFill>
                              <a:latin typeface="Cambria Math"/>
                              <a:cs typeface="Times New Roman" panose="02020603050405020304" pitchFamily="18" charset="0"/>
                            </a:rPr>
                            <m:t>2</m:t>
                          </m:r>
                        </m:sup>
                      </m:sSup>
                      <m:r>
                        <a:rPr lang="nl-NL" sz="6000">
                          <a:solidFill>
                            <a:srgbClr val="000000"/>
                          </a:solidFill>
                          <a:latin typeface="Cambria Math"/>
                          <a:cs typeface="Times New Roman" panose="02020603050405020304" pitchFamily="18" charset="0"/>
                        </a:rPr>
                        <m:t>−9</m:t>
                      </m:r>
                      <m:sSup>
                        <m:sSupPr>
                          <m:ctrlPr>
                            <a:rPr lang="en-US" sz="6000" i="1">
                              <a:solidFill>
                                <a:srgbClr val="000000"/>
                              </a:solidFill>
                              <a:latin typeface="Cambria Math" panose="02040503050406030204" pitchFamily="18" charset="0"/>
                              <a:cs typeface="Times New Roman" panose="02020603050405020304" pitchFamily="18" charset="0"/>
                            </a:rPr>
                          </m:ctrlPr>
                        </m:sSupPr>
                        <m:e>
                          <m:r>
                            <a:rPr lang="nl-NL" sz="6000">
                              <a:solidFill>
                                <a:srgbClr val="000000"/>
                              </a:solidFill>
                              <a:latin typeface="Cambria Math"/>
                              <a:cs typeface="Times New Roman" panose="02020603050405020304" pitchFamily="18" charset="0"/>
                            </a:rPr>
                            <m:t>9</m:t>
                          </m:r>
                        </m:e>
                        <m:sup>
                          <m:r>
                            <a:rPr lang="nl-NL" sz="6000">
                              <a:solidFill>
                                <a:srgbClr val="000000"/>
                              </a:solidFill>
                              <a:latin typeface="Cambria Math"/>
                              <a:cs typeface="Times New Roman" panose="02020603050405020304" pitchFamily="18" charset="0"/>
                            </a:rPr>
                            <m:t>2</m:t>
                          </m:r>
                        </m:sup>
                      </m:sSup>
                      <m:r>
                        <a:rPr lang="nl-NL" sz="6000">
                          <a:solidFill>
                            <a:srgbClr val="000000"/>
                          </a:solidFill>
                          <a:latin typeface="Cambria Math"/>
                          <a:cs typeface="Times New Roman" panose="02020603050405020304" pitchFamily="18" charset="0"/>
                        </a:rPr>
                        <m:t>+9</m:t>
                      </m:r>
                      <m:sSup>
                        <m:sSupPr>
                          <m:ctrlPr>
                            <a:rPr lang="en-US" sz="6000" i="1">
                              <a:solidFill>
                                <a:srgbClr val="000000"/>
                              </a:solidFill>
                              <a:latin typeface="Cambria Math" panose="02040503050406030204" pitchFamily="18" charset="0"/>
                              <a:cs typeface="Times New Roman" panose="02020603050405020304" pitchFamily="18" charset="0"/>
                            </a:rPr>
                          </m:ctrlPr>
                        </m:sSupPr>
                        <m:e>
                          <m:r>
                            <a:rPr lang="nl-NL" sz="6000">
                              <a:solidFill>
                                <a:srgbClr val="000000"/>
                              </a:solidFill>
                              <a:latin typeface="Cambria Math"/>
                              <a:cs typeface="Times New Roman" panose="02020603050405020304" pitchFamily="18" charset="0"/>
                            </a:rPr>
                            <m:t>8</m:t>
                          </m:r>
                        </m:e>
                        <m:sup>
                          <m:r>
                            <a:rPr lang="nl-NL" sz="6000">
                              <a:solidFill>
                                <a:srgbClr val="000000"/>
                              </a:solidFill>
                              <a:latin typeface="Cambria Math"/>
                              <a:cs typeface="Times New Roman" panose="02020603050405020304" pitchFamily="18" charset="0"/>
                            </a:rPr>
                            <m:t>2</m:t>
                          </m:r>
                        </m:sup>
                      </m:sSup>
                      <m:r>
                        <a:rPr lang="nl-NL" sz="6000">
                          <a:solidFill>
                            <a:srgbClr val="000000"/>
                          </a:solidFill>
                          <a:latin typeface="Cambria Math"/>
                          <a:cs typeface="Times New Roman" panose="02020603050405020304" pitchFamily="18" charset="0"/>
                        </a:rPr>
                        <m:t>−9</m:t>
                      </m:r>
                      <m:sSup>
                        <m:sSupPr>
                          <m:ctrlPr>
                            <a:rPr lang="en-US" sz="6000" i="1">
                              <a:solidFill>
                                <a:srgbClr val="000000"/>
                              </a:solidFill>
                              <a:latin typeface="Cambria Math" panose="02040503050406030204" pitchFamily="18" charset="0"/>
                              <a:cs typeface="Times New Roman" panose="02020603050405020304" pitchFamily="18" charset="0"/>
                            </a:rPr>
                          </m:ctrlPr>
                        </m:sSupPr>
                        <m:e>
                          <m:r>
                            <a:rPr lang="nl-NL" sz="6000">
                              <a:solidFill>
                                <a:srgbClr val="000000"/>
                              </a:solidFill>
                              <a:latin typeface="Cambria Math"/>
                              <a:cs typeface="Times New Roman" panose="02020603050405020304" pitchFamily="18" charset="0"/>
                            </a:rPr>
                            <m:t>7</m:t>
                          </m:r>
                        </m:e>
                        <m:sup>
                          <m:r>
                            <a:rPr lang="nl-NL" sz="6000">
                              <a:solidFill>
                                <a:srgbClr val="000000"/>
                              </a:solidFill>
                              <a:latin typeface="Cambria Math"/>
                              <a:cs typeface="Times New Roman" panose="02020603050405020304" pitchFamily="18" charset="0"/>
                            </a:rPr>
                            <m:t>2</m:t>
                          </m:r>
                        </m:sup>
                      </m:sSup>
                      <m:r>
                        <a:rPr lang="nl-NL" sz="6000">
                          <a:solidFill>
                            <a:srgbClr val="000000"/>
                          </a:solidFill>
                          <a:latin typeface="Cambria Math"/>
                          <a:cs typeface="Times New Roman" panose="02020603050405020304" pitchFamily="18" charset="0"/>
                        </a:rPr>
                        <m:t>+...+</m:t>
                      </m:r>
                      <m:sSup>
                        <m:sSupPr>
                          <m:ctrlPr>
                            <a:rPr lang="en-US" sz="6000" i="1">
                              <a:solidFill>
                                <a:srgbClr val="000000"/>
                              </a:solidFill>
                              <a:latin typeface="Cambria Math" panose="02040503050406030204" pitchFamily="18" charset="0"/>
                              <a:cs typeface="Times New Roman" panose="02020603050405020304" pitchFamily="18" charset="0"/>
                            </a:rPr>
                          </m:ctrlPr>
                        </m:sSupPr>
                        <m:e>
                          <m:r>
                            <a:rPr lang="nl-NL" sz="6000">
                              <a:solidFill>
                                <a:srgbClr val="000000"/>
                              </a:solidFill>
                              <a:latin typeface="Cambria Math"/>
                              <a:cs typeface="Times New Roman" panose="02020603050405020304" pitchFamily="18" charset="0"/>
                            </a:rPr>
                            <m:t>2</m:t>
                          </m:r>
                        </m:e>
                        <m:sup>
                          <m:r>
                            <a:rPr lang="nl-NL" sz="6000">
                              <a:solidFill>
                                <a:srgbClr val="000000"/>
                              </a:solidFill>
                              <a:latin typeface="Cambria Math"/>
                              <a:cs typeface="Times New Roman" panose="02020603050405020304" pitchFamily="18" charset="0"/>
                            </a:rPr>
                            <m:t>2</m:t>
                          </m:r>
                        </m:sup>
                      </m:sSup>
                      <m:r>
                        <a:rPr lang="nl-NL" sz="6000">
                          <a:solidFill>
                            <a:srgbClr val="000000"/>
                          </a:solidFill>
                          <a:latin typeface="Cambria Math"/>
                          <a:cs typeface="Times New Roman" panose="02020603050405020304" pitchFamily="18" charset="0"/>
                        </a:rPr>
                        <m:t>−</m:t>
                      </m:r>
                      <m:sSup>
                        <m:sSupPr>
                          <m:ctrlPr>
                            <a:rPr lang="en-US" sz="6000" i="1">
                              <a:solidFill>
                                <a:srgbClr val="000000"/>
                              </a:solidFill>
                              <a:latin typeface="Cambria Math" panose="02040503050406030204" pitchFamily="18" charset="0"/>
                              <a:cs typeface="Times New Roman" panose="02020603050405020304" pitchFamily="18" charset="0"/>
                            </a:rPr>
                          </m:ctrlPr>
                        </m:sSupPr>
                        <m:e>
                          <m:r>
                            <a:rPr lang="nl-NL" sz="6000">
                              <a:solidFill>
                                <a:srgbClr val="000000"/>
                              </a:solidFill>
                              <a:latin typeface="Cambria Math"/>
                              <a:cs typeface="Times New Roman" panose="02020603050405020304" pitchFamily="18" charset="0"/>
                            </a:rPr>
                            <m:t>1</m:t>
                          </m:r>
                        </m:e>
                        <m:sup>
                          <m:r>
                            <a:rPr lang="nl-NL" sz="6000">
                              <a:solidFill>
                                <a:srgbClr val="000000"/>
                              </a:solidFill>
                              <a:latin typeface="Cambria Math"/>
                              <a:cs typeface="Times New Roman" panose="02020603050405020304" pitchFamily="18" charset="0"/>
                            </a:rPr>
                            <m:t>2</m:t>
                          </m:r>
                        </m:sup>
                      </m:sSup>
                    </m:oMath>
                  </a14:m>
                  <a:endParaRPr lang="en-US" sz="6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42729"/>
                  <a:ext cx="20121555" cy="1809577"/>
                </a:xfrm>
                <a:prstGeom prst="rect">
                  <a:avLst/>
                </a:prstGeom>
                <a:blipFill rotWithShape="0">
                  <a:blip r:embed="rId3"/>
                  <a:stretch>
                    <a:fillRect l="-473" t="-69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4572000"/>
            <a:ext cx="23679365" cy="1828816"/>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653525" y="1805927"/>
                    <a:ext cx="1042082" cy="47210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b="0" i="1" smtClean="0">
                            <a:solidFill>
                              <a:schemeClr val="bg1"/>
                            </a:solidFill>
                            <a:latin typeface="Cambria Math" panose="02040503050406030204" pitchFamily="18" charset="0"/>
                          </a:rPr>
                          <m:t>4050</m:t>
                        </m:r>
                      </m:oMath>
                    </a14:m>
                    <a:r>
                      <a:rPr lang="en-US" sz="6000" dirty="0" smtClean="0">
                        <a:solidFill>
                          <a:schemeClr val="bg1"/>
                        </a:solidFill>
                      </a:rPr>
                      <a:t>.</a:t>
                    </a:r>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653525" y="1805927"/>
                    <a:ext cx="1042082" cy="472102"/>
                  </a:xfrm>
                  <a:prstGeom prst="rect">
                    <a:avLst/>
                  </a:prstGeom>
                  <a:blipFill rotWithShape="0">
                    <a:blip r:embed="rId4"/>
                    <a:stretch>
                      <a:fillRect t="-18675" r="-16327" b="-39759"/>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6363979" y="5105399"/>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2" name="TextBox 61"/>
              <p:cNvSpPr txBox="1"/>
              <p:nvPr/>
            </p:nvSpPr>
            <p:spPr>
              <a:xfrm>
                <a:off x="8327039" y="5241806"/>
                <a:ext cx="2332040" cy="1015663"/>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b="0" i="1" smtClean="0">
                        <a:solidFill>
                          <a:schemeClr val="bg1"/>
                        </a:solidFill>
                        <a:latin typeface="Cambria Math" panose="02040503050406030204" pitchFamily="18" charset="0"/>
                      </a:rPr>
                      <m:t>5050</m:t>
                    </m:r>
                  </m:oMath>
                </a14:m>
                <a:r>
                  <a:rPr lang="en-US" sz="6000" dirty="0" smtClean="0">
                    <a:solidFill>
                      <a:schemeClr val="bg1"/>
                    </a:solidFill>
                  </a:rPr>
                  <a:t>.</a:t>
                </a:r>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8327039" y="5241806"/>
                <a:ext cx="2332040" cy="1015663"/>
              </a:xfrm>
              <a:prstGeom prst="rect">
                <a:avLst/>
              </a:prstGeom>
              <a:blipFill rotWithShape="0">
                <a:blip r:embed="rId5"/>
                <a:stretch>
                  <a:fillRect t="-18675" r="-4178" b="-403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4235884" y="5135696"/>
                <a:ext cx="2255794" cy="1015663"/>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b="0" i="1" smtClean="0">
                        <a:solidFill>
                          <a:schemeClr val="bg1"/>
                        </a:solidFill>
                        <a:latin typeface="Cambria Math" panose="02040503050406030204" pitchFamily="18" charset="0"/>
                      </a:rPr>
                      <m:t>5400</m:t>
                    </m:r>
                  </m:oMath>
                </a14:m>
                <a:r>
                  <a:rPr lang="en-US" sz="6000" dirty="0" smtClean="0">
                    <a:solidFill>
                      <a:schemeClr val="bg1"/>
                    </a:solidFill>
                  </a:rPr>
                  <a:t>.</a:t>
                </a:r>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4235884" y="5135696"/>
                <a:ext cx="2255794" cy="1015663"/>
              </a:xfrm>
              <a:prstGeom prst="rect">
                <a:avLst/>
              </a:prstGeom>
              <a:blipFill rotWithShape="0">
                <a:blip r:embed="rId6"/>
                <a:stretch>
                  <a:fillRect t="-17964" r="-8108" b="-39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20343553" y="5105401"/>
                <a:ext cx="2214898" cy="1015663"/>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b="0" i="1" smtClean="0">
                        <a:solidFill>
                          <a:schemeClr val="bg1"/>
                        </a:solidFill>
                        <a:latin typeface="Cambria Math" panose="02040503050406030204" pitchFamily="18" charset="0"/>
                        <a:ea typeface="Times New Roman" panose="02020603050405020304" pitchFamily="18" charset="0"/>
                      </a:rPr>
                      <m:t>5500</m:t>
                    </m:r>
                  </m:oMath>
                </a14:m>
                <a:r>
                  <a:rPr lang="en-US" sz="6000" dirty="0" smtClean="0">
                    <a:solidFill>
                      <a:schemeClr val="bg1"/>
                    </a:solidFill>
                  </a:rPr>
                  <a:t>.</a:t>
                </a:r>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20343553" y="5105401"/>
                <a:ext cx="2214898" cy="1015663"/>
              </a:xfrm>
              <a:prstGeom prst="rect">
                <a:avLst/>
              </a:prstGeom>
              <a:blipFill rotWithShape="0">
                <a:blip r:embed="rId7"/>
                <a:stretch>
                  <a:fillRect t="-18675" r="-9890" b="-39759"/>
                </a:stretch>
              </a:blipFill>
            </p:spPr>
            <p:txBody>
              <a:bodyPr/>
              <a:lstStyle/>
              <a:p>
                <a:r>
                  <a:rPr lang="en-US">
                    <a:noFill/>
                  </a:rPr>
                  <a:t> </a:t>
                </a:r>
              </a:p>
            </p:txBody>
          </p:sp>
        </mc:Fallback>
      </mc:AlternateContent>
      <p:sp>
        <p:nvSpPr>
          <p:cNvPr id="41"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44987" y="7266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2. Thông hiểu</a:t>
            </a:r>
          </a:p>
        </p:txBody>
      </p:sp>
      <p:grpSp>
        <p:nvGrpSpPr>
          <p:cNvPr id="42" name="Group 41"/>
          <p:cNvGrpSpPr/>
          <p:nvPr/>
        </p:nvGrpSpPr>
        <p:grpSpPr>
          <a:xfrm>
            <a:off x="452975" y="6982666"/>
            <a:ext cx="23720817" cy="6288542"/>
            <a:chOff x="184495" y="3615029"/>
            <a:chExt cx="11834900" cy="4502804"/>
          </a:xfrm>
        </p:grpSpPr>
        <p:sp>
          <p:nvSpPr>
            <p:cNvPr id="43" name="Rounded Rectangle 42"/>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4" name="Group 43"/>
            <p:cNvGrpSpPr/>
            <p:nvPr/>
          </p:nvGrpSpPr>
          <p:grpSpPr>
            <a:xfrm>
              <a:off x="203200" y="3615029"/>
              <a:ext cx="1884106" cy="683487"/>
              <a:chOff x="1275608" y="6200848"/>
              <a:chExt cx="3693530" cy="1241863"/>
            </a:xfrm>
          </p:grpSpPr>
          <p:sp>
            <p:nvSpPr>
              <p:cNvPr id="45"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8" name="TextBox 47"/>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50" name="Round Diagonal Corner Rectangle 4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8" name="Freeform 57"/>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785387" y="12258923"/>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2973387" y="8688311"/>
                <a:ext cx="21413788" cy="1938992"/>
              </a:xfrm>
              <a:prstGeom prst="rect">
                <a:avLst/>
              </a:prstGeom>
            </p:spPr>
            <p:txBody>
              <a:bodyPr wrap="square">
                <a:spAutoFit/>
              </a:bodyPr>
              <a:lstStyle/>
              <a:p>
                <a:endParaRPr lang="en-US" sz="6000" dirty="0" smtClean="0">
                  <a:solidFill>
                    <a:srgbClr val="000000"/>
                  </a:solidFill>
                  <a:latin typeface="Times New Roman" panose="02020603050405020304" pitchFamily="18" charset="0"/>
                  <a:cs typeface="Times New Roman" panose="02020603050405020304" pitchFamily="18" charset="0"/>
                </a:endParaRPr>
              </a:p>
              <a:p>
                <a14:m>
                  <m:oMath xmlns:m="http://schemas.openxmlformats.org/officeDocument/2006/math">
                    <m:r>
                      <a:rPr lang="nl-NL" sz="6000">
                        <a:solidFill>
                          <a:srgbClr val="000000"/>
                        </a:solidFill>
                        <a:latin typeface="Cambria Math"/>
                        <a:cs typeface="Times New Roman" panose="02020603050405020304" pitchFamily="18" charset="0"/>
                      </a:rPr>
                      <m:t>=</m:t>
                    </m:r>
                  </m:oMath>
                </a14:m>
                <a:r>
                  <a:rPr lang="en-US" sz="6000" dirty="0" smtClean="0">
                    <a:latin typeface="Times New Roman" panose="02020603050405020304" pitchFamily="18" charset="0"/>
                    <a:cs typeface="Times New Roman" panose="02020603050405020304" pitchFamily="18" charset="0"/>
                  </a:rPr>
                  <a:t> (</a:t>
                </a:r>
                <a14:m>
                  <m:oMath xmlns:m="http://schemas.openxmlformats.org/officeDocument/2006/math">
                    <m:r>
                      <a:rPr lang="nl-NL" sz="6000">
                        <a:solidFill>
                          <a:srgbClr val="000000"/>
                        </a:solidFill>
                        <a:latin typeface="Cambria Math"/>
                        <a:cs typeface="Times New Roman" panose="02020603050405020304" pitchFamily="18" charset="0"/>
                      </a:rPr>
                      <m:t>10</m:t>
                    </m:r>
                    <m:r>
                      <a:rPr lang="en-US" sz="6000" b="0" i="0" smtClean="0">
                        <a:solidFill>
                          <a:srgbClr val="000000"/>
                        </a:solidFill>
                        <a:latin typeface="Cambria Math" panose="02040503050406030204" pitchFamily="18" charset="0"/>
                        <a:cs typeface="Times New Roman" panose="02020603050405020304" pitchFamily="18" charset="0"/>
                      </a:rPr>
                      <m:t>0</m:t>
                    </m:r>
                  </m:oMath>
                </a14:m>
                <a:r>
                  <a:rPr lang="en-US" sz="6000" dirty="0" smtClean="0">
                    <a:latin typeface="Times New Roman" panose="02020603050405020304" pitchFamily="18" charset="0"/>
                    <a:cs typeface="Times New Roman" panose="02020603050405020304" pitchFamily="18" charset="0"/>
                  </a:rPr>
                  <a:t>+</a:t>
                </a:r>
                <a14:m>
                  <m:oMath xmlns:m="http://schemas.openxmlformats.org/officeDocument/2006/math">
                    <m:r>
                      <a:rPr lang="nl-NL" sz="6000">
                        <a:solidFill>
                          <a:srgbClr val="000000"/>
                        </a:solidFill>
                        <a:latin typeface="Cambria Math"/>
                        <a:cs typeface="Times New Roman" panose="02020603050405020304" pitchFamily="18" charset="0"/>
                      </a:rPr>
                      <m:t>9</m:t>
                    </m:r>
                    <m:r>
                      <a:rPr lang="en-US" sz="6000" b="0" i="0" smtClean="0">
                        <a:solidFill>
                          <a:srgbClr val="000000"/>
                        </a:solidFill>
                        <a:latin typeface="Cambria Math" panose="02040503050406030204" pitchFamily="18" charset="0"/>
                        <a:cs typeface="Times New Roman" panose="02020603050405020304" pitchFamily="18" charset="0"/>
                      </a:rPr>
                      <m:t>9).</m:t>
                    </m:r>
                    <m:r>
                      <m:rPr>
                        <m:nor/>
                      </m:rPr>
                      <a:rPr lang="en-US" sz="6000" dirty="0">
                        <a:latin typeface="Times New Roman" panose="02020603050405020304" pitchFamily="18" charset="0"/>
                        <a:cs typeface="Times New Roman" panose="02020603050405020304" pitchFamily="18" charset="0"/>
                      </a:rPr>
                      <m:t>(</m:t>
                    </m:r>
                    <m:r>
                      <a:rPr lang="nl-NL" sz="6000">
                        <a:solidFill>
                          <a:srgbClr val="000000"/>
                        </a:solidFill>
                        <a:latin typeface="Cambria Math"/>
                        <a:cs typeface="Times New Roman" panose="02020603050405020304" pitchFamily="18" charset="0"/>
                      </a:rPr>
                      <m:t>10</m:t>
                    </m:r>
                    <m:r>
                      <a:rPr lang="en-US" sz="6000">
                        <a:solidFill>
                          <a:srgbClr val="000000"/>
                        </a:solidFill>
                        <a:latin typeface="Cambria Math" panose="02040503050406030204" pitchFamily="18" charset="0"/>
                        <a:cs typeface="Times New Roman" panose="02020603050405020304" pitchFamily="18" charset="0"/>
                      </a:rPr>
                      <m:t>0</m:t>
                    </m:r>
                    <m:r>
                      <m:rPr>
                        <m:nor/>
                      </m:rPr>
                      <a:rPr lang="en-US" sz="6000" b="0" i="0" smtClean="0">
                        <a:solidFill>
                          <a:srgbClr val="000000"/>
                        </a:solidFill>
                        <a:latin typeface="Times New Roman" panose="02020603050405020304" pitchFamily="18" charset="0"/>
                        <a:cs typeface="Times New Roman" panose="02020603050405020304" pitchFamily="18" charset="0"/>
                      </a:rPr>
                      <m:t>−9</m:t>
                    </m:r>
                    <m:r>
                      <a:rPr lang="nl-NL" sz="6000">
                        <a:solidFill>
                          <a:srgbClr val="000000"/>
                        </a:solidFill>
                        <a:latin typeface="Cambria Math"/>
                        <a:cs typeface="Times New Roman" panose="02020603050405020304" pitchFamily="18" charset="0"/>
                      </a:rPr>
                      <m:t>9</m:t>
                    </m:r>
                    <m:r>
                      <a:rPr lang="en-US" sz="6000">
                        <a:solidFill>
                          <a:srgbClr val="000000"/>
                        </a:solidFill>
                        <a:latin typeface="Cambria Math" panose="02040503050406030204" pitchFamily="18" charset="0"/>
                        <a:cs typeface="Times New Roman" panose="02020603050405020304" pitchFamily="18" charset="0"/>
                      </a:rPr>
                      <m:t>)</m:t>
                    </m:r>
                    <m:r>
                      <a:rPr lang="en-US" sz="6000" b="0" i="0" smtClean="0">
                        <a:solidFill>
                          <a:srgbClr val="000000"/>
                        </a:solidFill>
                        <a:latin typeface="Cambria Math" panose="02040503050406030204" pitchFamily="18" charset="0"/>
                        <a:cs typeface="Times New Roman" panose="02020603050405020304" pitchFamily="18" charset="0"/>
                      </a:rPr>
                      <m:t>+</m:t>
                    </m:r>
                  </m:oMath>
                </a14:m>
                <a:r>
                  <a:rPr lang="en-US" sz="6000" dirty="0">
                    <a:latin typeface="Times New Roman" panose="02020603050405020304" pitchFamily="18" charset="0"/>
                    <a:cs typeface="Times New Roman" panose="02020603050405020304" pitchFamily="18" charset="0"/>
                  </a:rPr>
                  <a:t> </a:t>
                </a:r>
                <a:r>
                  <a:rPr lang="en-US" sz="6000" dirty="0" smtClean="0">
                    <a:latin typeface="Times New Roman" panose="02020603050405020304" pitchFamily="18" charset="0"/>
                    <a:cs typeface="Times New Roman" panose="02020603050405020304" pitchFamily="18" charset="0"/>
                  </a:rPr>
                  <a:t>(</a:t>
                </a:r>
                <a14:m>
                  <m:oMath xmlns:m="http://schemas.openxmlformats.org/officeDocument/2006/math">
                    <m:r>
                      <a:rPr lang="en-US" sz="6000" b="0" i="1" dirty="0" smtClean="0">
                        <a:latin typeface="Cambria Math" panose="02040503050406030204" pitchFamily="18" charset="0"/>
                      </a:rPr>
                      <m:t>98</m:t>
                    </m:r>
                  </m:oMath>
                </a14:m>
                <a:r>
                  <a:rPr lang="en-US" sz="6000" dirty="0" smtClean="0">
                    <a:latin typeface="Times New Roman" panose="02020603050405020304" pitchFamily="18" charset="0"/>
                    <a:cs typeface="Times New Roman" panose="02020603050405020304" pitchFamily="18" charset="0"/>
                  </a:rPr>
                  <a:t>+</a:t>
                </a:r>
                <a14:m>
                  <m:oMath xmlns:m="http://schemas.openxmlformats.org/officeDocument/2006/math">
                    <m:r>
                      <a:rPr lang="nl-NL" sz="6000">
                        <a:solidFill>
                          <a:srgbClr val="000000"/>
                        </a:solidFill>
                        <a:latin typeface="Cambria Math"/>
                        <a:cs typeface="Times New Roman" panose="02020603050405020304" pitchFamily="18" charset="0"/>
                      </a:rPr>
                      <m:t>9</m:t>
                    </m:r>
                    <m:r>
                      <a:rPr lang="en-US" sz="6000" b="0" i="0" smtClean="0">
                        <a:solidFill>
                          <a:srgbClr val="000000"/>
                        </a:solidFill>
                        <a:latin typeface="Cambria Math" panose="02040503050406030204" pitchFamily="18" charset="0"/>
                        <a:cs typeface="Times New Roman" panose="02020603050405020304" pitchFamily="18" charset="0"/>
                      </a:rPr>
                      <m:t>7</m:t>
                    </m:r>
                    <m:r>
                      <a:rPr lang="en-US" sz="6000">
                        <a:solidFill>
                          <a:srgbClr val="000000"/>
                        </a:solidFill>
                        <a:latin typeface="Cambria Math" panose="02040503050406030204" pitchFamily="18" charset="0"/>
                        <a:cs typeface="Times New Roman" panose="02020603050405020304" pitchFamily="18" charset="0"/>
                      </a:rPr>
                      <m:t>).</m:t>
                    </m:r>
                    <m:r>
                      <m:rPr>
                        <m:nor/>
                      </m:rPr>
                      <a:rPr lang="en-US" sz="6000" dirty="0">
                        <a:latin typeface="Times New Roman" panose="02020603050405020304" pitchFamily="18" charset="0"/>
                        <a:cs typeface="Times New Roman" panose="02020603050405020304" pitchFamily="18" charset="0"/>
                      </a:rPr>
                      <m:t>(</m:t>
                    </m:r>
                    <m:r>
                      <a:rPr lang="en-US" sz="6000" b="0" i="0" dirty="0" smtClean="0">
                        <a:latin typeface="Cambria Math" panose="02040503050406030204" pitchFamily="18" charset="0"/>
                      </a:rPr>
                      <m:t>98</m:t>
                    </m:r>
                    <m:r>
                      <m:rPr>
                        <m:nor/>
                      </m:rPr>
                      <a:rPr lang="en-US" sz="6000">
                        <a:solidFill>
                          <a:srgbClr val="000000"/>
                        </a:solidFill>
                        <a:latin typeface="Times New Roman" panose="02020603050405020304" pitchFamily="18" charset="0"/>
                        <a:cs typeface="Times New Roman" panose="02020603050405020304" pitchFamily="18" charset="0"/>
                      </a:rPr>
                      <m:t>−9</m:t>
                    </m:r>
                    <m:r>
                      <a:rPr lang="en-US" sz="6000" b="0" i="0" smtClean="0">
                        <a:solidFill>
                          <a:srgbClr val="000000"/>
                        </a:solidFill>
                        <a:latin typeface="Cambria Math" panose="02040503050406030204" pitchFamily="18" charset="0"/>
                        <a:cs typeface="Times New Roman" panose="02020603050405020304" pitchFamily="18" charset="0"/>
                      </a:rPr>
                      <m:t>7</m:t>
                    </m:r>
                    <m:r>
                      <a:rPr lang="en-US" sz="6000">
                        <a:solidFill>
                          <a:srgbClr val="000000"/>
                        </a:solidFill>
                        <a:latin typeface="Cambria Math" panose="02040503050406030204" pitchFamily="18" charset="0"/>
                        <a:cs typeface="Times New Roman" panose="02020603050405020304" pitchFamily="18" charset="0"/>
                      </a:rPr>
                      <m:t>)</m:t>
                    </m:r>
                    <m:r>
                      <a:rPr lang="en-US" sz="6000" b="0" i="1" smtClean="0">
                        <a:solidFill>
                          <a:srgbClr val="000000"/>
                        </a:solidFill>
                        <a:latin typeface="Cambria Math" panose="02040503050406030204" pitchFamily="18" charset="0"/>
                        <a:cs typeface="Times New Roman" panose="02020603050405020304" pitchFamily="18" charset="0"/>
                      </a:rPr>
                      <m:t>+…+</m:t>
                    </m:r>
                  </m:oMath>
                </a14:m>
                <a:r>
                  <a:rPr lang="en-US" sz="6000" dirty="0">
                    <a:latin typeface="Times New Roman" panose="02020603050405020304" pitchFamily="18" charset="0"/>
                    <a:cs typeface="Times New Roman" panose="02020603050405020304" pitchFamily="18" charset="0"/>
                  </a:rPr>
                  <a:t> (</a:t>
                </a:r>
                <a14:m>
                  <m:oMath xmlns:m="http://schemas.openxmlformats.org/officeDocument/2006/math">
                    <m:r>
                      <a:rPr lang="en-US" sz="6000" i="1" dirty="0" smtClean="0">
                        <a:latin typeface="Cambria Math" panose="02040503050406030204" pitchFamily="18" charset="0"/>
                      </a:rPr>
                      <m:t>2</m:t>
                    </m:r>
                    <m:r>
                      <a:rPr lang="en-US" sz="6000" b="0" i="1" dirty="0" smtClean="0">
                        <a:latin typeface="Cambria Math" panose="02040503050406030204" pitchFamily="18" charset="0"/>
                      </a:rPr>
                      <m:t>+1</m:t>
                    </m:r>
                    <m:r>
                      <a:rPr lang="en-US" sz="6000">
                        <a:solidFill>
                          <a:srgbClr val="000000"/>
                        </a:solidFill>
                        <a:latin typeface="Cambria Math" panose="02040503050406030204" pitchFamily="18" charset="0"/>
                        <a:cs typeface="Times New Roman" panose="02020603050405020304" pitchFamily="18" charset="0"/>
                      </a:rPr>
                      <m:t>).</m:t>
                    </m:r>
                    <m:r>
                      <m:rPr>
                        <m:nor/>
                      </m:rPr>
                      <a:rPr lang="en-US" sz="6000" dirty="0">
                        <a:latin typeface="Times New Roman" panose="02020603050405020304" pitchFamily="18" charset="0"/>
                        <a:cs typeface="Times New Roman" panose="02020603050405020304" pitchFamily="18" charset="0"/>
                      </a:rPr>
                      <m:t>(</m:t>
                    </m:r>
                    <m:r>
                      <a:rPr lang="en-US" sz="6000" b="0" i="0" dirty="0" smtClean="0">
                        <a:latin typeface="Cambria Math" panose="02040503050406030204" pitchFamily="18" charset="0"/>
                      </a:rPr>
                      <m:t>2−1)</m:t>
                    </m:r>
                  </m:oMath>
                </a14:m>
                <a:endParaRPr lang="en-US" sz="6000" i="1" dirty="0" smtClean="0">
                  <a:solidFill>
                    <a:srgbClr val="000000"/>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973387" y="8688311"/>
                <a:ext cx="21413788" cy="1938992"/>
              </a:xfrm>
              <a:prstGeom prst="rect">
                <a:avLst/>
              </a:prstGeom>
              <a:blipFill rotWithShape="0">
                <a:blip r:embed="rId8"/>
                <a:stretch>
                  <a:fillRect b="-204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20405" y="8250467"/>
                <a:ext cx="17048305" cy="1015663"/>
              </a:xfrm>
              <a:prstGeom prst="rect">
                <a:avLst/>
              </a:prstGeom>
              <a:noFill/>
            </p:spPr>
            <p:txBody>
              <a:bodyPr wrap="square" rtlCol="0">
                <a:spAutoFit/>
              </a:bodyPr>
              <a:lstStyle/>
              <a:p>
                <a:r>
                  <a:rPr lang="nl-NL" sz="6000" dirty="0">
                    <a:solidFill>
                      <a:srgbClr val="000000"/>
                    </a:solidFill>
                    <a:latin typeface="Times New Roman" panose="02020603050405020304" pitchFamily="18" charset="0"/>
                    <a:cs typeface="Times New Roman" panose="02020603050405020304" pitchFamily="18" charset="0"/>
                  </a:rPr>
                  <a:t>Ta có </a:t>
                </a:r>
                <a14:m>
                  <m:oMath xmlns:m="http://schemas.openxmlformats.org/officeDocument/2006/math">
                    <m:r>
                      <a:rPr lang="nl-NL" sz="6000">
                        <a:solidFill>
                          <a:srgbClr val="000000"/>
                        </a:solidFill>
                        <a:latin typeface="Cambria Math"/>
                        <a:cs typeface="Times New Roman" panose="02020603050405020304" pitchFamily="18" charset="0"/>
                      </a:rPr>
                      <m:t>𝑆</m:t>
                    </m:r>
                    <m:r>
                      <a:rPr lang="nl-NL" sz="6000">
                        <a:solidFill>
                          <a:srgbClr val="000000"/>
                        </a:solidFill>
                        <a:latin typeface="Cambria Math"/>
                        <a:cs typeface="Times New Roman" panose="02020603050405020304" pitchFamily="18" charset="0"/>
                      </a:rPr>
                      <m:t>=10</m:t>
                    </m:r>
                    <m:sSup>
                      <m:sSupPr>
                        <m:ctrlPr>
                          <a:rPr lang="en-US" sz="6000" i="1">
                            <a:solidFill>
                              <a:srgbClr val="000000"/>
                            </a:solidFill>
                            <a:latin typeface="Cambria Math" panose="02040503050406030204" pitchFamily="18" charset="0"/>
                            <a:cs typeface="Times New Roman" panose="02020603050405020304" pitchFamily="18" charset="0"/>
                          </a:rPr>
                        </m:ctrlPr>
                      </m:sSupPr>
                      <m:e>
                        <m:r>
                          <a:rPr lang="nl-NL" sz="6000">
                            <a:solidFill>
                              <a:srgbClr val="000000"/>
                            </a:solidFill>
                            <a:latin typeface="Cambria Math"/>
                            <a:cs typeface="Times New Roman" panose="02020603050405020304" pitchFamily="18" charset="0"/>
                          </a:rPr>
                          <m:t>0</m:t>
                        </m:r>
                      </m:e>
                      <m:sup>
                        <m:r>
                          <a:rPr lang="nl-NL" sz="6000">
                            <a:solidFill>
                              <a:srgbClr val="000000"/>
                            </a:solidFill>
                            <a:latin typeface="Cambria Math"/>
                            <a:cs typeface="Times New Roman" panose="02020603050405020304" pitchFamily="18" charset="0"/>
                          </a:rPr>
                          <m:t>2</m:t>
                        </m:r>
                      </m:sup>
                    </m:sSup>
                    <m:r>
                      <a:rPr lang="nl-NL" sz="6000">
                        <a:solidFill>
                          <a:srgbClr val="000000"/>
                        </a:solidFill>
                        <a:latin typeface="Cambria Math"/>
                        <a:cs typeface="Times New Roman" panose="02020603050405020304" pitchFamily="18" charset="0"/>
                      </a:rPr>
                      <m:t>−9</m:t>
                    </m:r>
                    <m:sSup>
                      <m:sSupPr>
                        <m:ctrlPr>
                          <a:rPr lang="en-US" sz="6000" i="1">
                            <a:solidFill>
                              <a:srgbClr val="000000"/>
                            </a:solidFill>
                            <a:latin typeface="Cambria Math" panose="02040503050406030204" pitchFamily="18" charset="0"/>
                            <a:cs typeface="Times New Roman" panose="02020603050405020304" pitchFamily="18" charset="0"/>
                          </a:rPr>
                        </m:ctrlPr>
                      </m:sSupPr>
                      <m:e>
                        <m:r>
                          <a:rPr lang="nl-NL" sz="6000">
                            <a:solidFill>
                              <a:srgbClr val="000000"/>
                            </a:solidFill>
                            <a:latin typeface="Cambria Math"/>
                            <a:cs typeface="Times New Roman" panose="02020603050405020304" pitchFamily="18" charset="0"/>
                          </a:rPr>
                          <m:t>9</m:t>
                        </m:r>
                      </m:e>
                      <m:sup>
                        <m:r>
                          <a:rPr lang="nl-NL" sz="6000">
                            <a:solidFill>
                              <a:srgbClr val="000000"/>
                            </a:solidFill>
                            <a:latin typeface="Cambria Math"/>
                            <a:cs typeface="Times New Roman" panose="02020603050405020304" pitchFamily="18" charset="0"/>
                          </a:rPr>
                          <m:t>2</m:t>
                        </m:r>
                      </m:sup>
                    </m:sSup>
                    <m:r>
                      <a:rPr lang="nl-NL" sz="6000">
                        <a:solidFill>
                          <a:srgbClr val="000000"/>
                        </a:solidFill>
                        <a:latin typeface="Cambria Math"/>
                        <a:cs typeface="Times New Roman" panose="02020603050405020304" pitchFamily="18" charset="0"/>
                      </a:rPr>
                      <m:t>+9</m:t>
                    </m:r>
                    <m:sSup>
                      <m:sSupPr>
                        <m:ctrlPr>
                          <a:rPr lang="en-US" sz="6000" i="1">
                            <a:solidFill>
                              <a:srgbClr val="000000"/>
                            </a:solidFill>
                            <a:latin typeface="Cambria Math" panose="02040503050406030204" pitchFamily="18" charset="0"/>
                            <a:cs typeface="Times New Roman" panose="02020603050405020304" pitchFamily="18" charset="0"/>
                          </a:rPr>
                        </m:ctrlPr>
                      </m:sSupPr>
                      <m:e>
                        <m:r>
                          <a:rPr lang="nl-NL" sz="6000">
                            <a:solidFill>
                              <a:srgbClr val="000000"/>
                            </a:solidFill>
                            <a:latin typeface="Cambria Math"/>
                            <a:cs typeface="Times New Roman" panose="02020603050405020304" pitchFamily="18" charset="0"/>
                          </a:rPr>
                          <m:t>8</m:t>
                        </m:r>
                      </m:e>
                      <m:sup>
                        <m:r>
                          <a:rPr lang="nl-NL" sz="6000">
                            <a:solidFill>
                              <a:srgbClr val="000000"/>
                            </a:solidFill>
                            <a:latin typeface="Cambria Math"/>
                            <a:cs typeface="Times New Roman" panose="02020603050405020304" pitchFamily="18" charset="0"/>
                          </a:rPr>
                          <m:t>2</m:t>
                        </m:r>
                      </m:sup>
                    </m:sSup>
                    <m:r>
                      <a:rPr lang="nl-NL" sz="6000">
                        <a:solidFill>
                          <a:srgbClr val="000000"/>
                        </a:solidFill>
                        <a:latin typeface="Cambria Math"/>
                        <a:cs typeface="Times New Roman" panose="02020603050405020304" pitchFamily="18" charset="0"/>
                      </a:rPr>
                      <m:t>−9</m:t>
                    </m:r>
                    <m:sSup>
                      <m:sSupPr>
                        <m:ctrlPr>
                          <a:rPr lang="en-US" sz="6000" i="1">
                            <a:solidFill>
                              <a:srgbClr val="000000"/>
                            </a:solidFill>
                            <a:latin typeface="Cambria Math" panose="02040503050406030204" pitchFamily="18" charset="0"/>
                            <a:cs typeface="Times New Roman" panose="02020603050405020304" pitchFamily="18" charset="0"/>
                          </a:rPr>
                        </m:ctrlPr>
                      </m:sSupPr>
                      <m:e>
                        <m:r>
                          <a:rPr lang="nl-NL" sz="6000">
                            <a:solidFill>
                              <a:srgbClr val="000000"/>
                            </a:solidFill>
                            <a:latin typeface="Cambria Math"/>
                            <a:cs typeface="Times New Roman" panose="02020603050405020304" pitchFamily="18" charset="0"/>
                          </a:rPr>
                          <m:t>7</m:t>
                        </m:r>
                      </m:e>
                      <m:sup>
                        <m:r>
                          <a:rPr lang="nl-NL" sz="6000">
                            <a:solidFill>
                              <a:srgbClr val="000000"/>
                            </a:solidFill>
                            <a:latin typeface="Cambria Math"/>
                            <a:cs typeface="Times New Roman" panose="02020603050405020304" pitchFamily="18" charset="0"/>
                          </a:rPr>
                          <m:t>2</m:t>
                        </m:r>
                      </m:sup>
                    </m:sSup>
                    <m:r>
                      <a:rPr lang="nl-NL" sz="6000">
                        <a:solidFill>
                          <a:srgbClr val="000000"/>
                        </a:solidFill>
                        <a:latin typeface="Cambria Math"/>
                        <a:cs typeface="Times New Roman" panose="02020603050405020304" pitchFamily="18" charset="0"/>
                      </a:rPr>
                      <m:t>+...+</m:t>
                    </m:r>
                    <m:sSup>
                      <m:sSupPr>
                        <m:ctrlPr>
                          <a:rPr lang="en-US" sz="6000" i="1">
                            <a:solidFill>
                              <a:srgbClr val="000000"/>
                            </a:solidFill>
                            <a:latin typeface="Cambria Math" panose="02040503050406030204" pitchFamily="18" charset="0"/>
                            <a:cs typeface="Times New Roman" panose="02020603050405020304" pitchFamily="18" charset="0"/>
                          </a:rPr>
                        </m:ctrlPr>
                      </m:sSupPr>
                      <m:e>
                        <m:r>
                          <a:rPr lang="nl-NL" sz="6000">
                            <a:solidFill>
                              <a:srgbClr val="000000"/>
                            </a:solidFill>
                            <a:latin typeface="Cambria Math"/>
                            <a:cs typeface="Times New Roman" panose="02020603050405020304" pitchFamily="18" charset="0"/>
                          </a:rPr>
                          <m:t>2</m:t>
                        </m:r>
                      </m:e>
                      <m:sup>
                        <m:r>
                          <a:rPr lang="nl-NL" sz="6000">
                            <a:solidFill>
                              <a:srgbClr val="000000"/>
                            </a:solidFill>
                            <a:latin typeface="Cambria Math"/>
                            <a:cs typeface="Times New Roman" panose="02020603050405020304" pitchFamily="18" charset="0"/>
                          </a:rPr>
                          <m:t>2</m:t>
                        </m:r>
                      </m:sup>
                    </m:sSup>
                    <m:r>
                      <a:rPr lang="nl-NL" sz="6000">
                        <a:solidFill>
                          <a:srgbClr val="000000"/>
                        </a:solidFill>
                        <a:latin typeface="Cambria Math"/>
                        <a:cs typeface="Times New Roman" panose="02020603050405020304" pitchFamily="18" charset="0"/>
                      </a:rPr>
                      <m:t>−</m:t>
                    </m:r>
                    <m:sSup>
                      <m:sSupPr>
                        <m:ctrlPr>
                          <a:rPr lang="en-US" sz="6000" i="1">
                            <a:solidFill>
                              <a:srgbClr val="000000"/>
                            </a:solidFill>
                            <a:latin typeface="Cambria Math" panose="02040503050406030204" pitchFamily="18" charset="0"/>
                            <a:cs typeface="Times New Roman" panose="02020603050405020304" pitchFamily="18" charset="0"/>
                          </a:rPr>
                        </m:ctrlPr>
                      </m:sSupPr>
                      <m:e>
                        <m:r>
                          <a:rPr lang="nl-NL" sz="6000">
                            <a:solidFill>
                              <a:srgbClr val="000000"/>
                            </a:solidFill>
                            <a:latin typeface="Cambria Math"/>
                            <a:cs typeface="Times New Roman" panose="02020603050405020304" pitchFamily="18" charset="0"/>
                          </a:rPr>
                          <m:t>1</m:t>
                        </m:r>
                      </m:e>
                      <m:sup>
                        <m:r>
                          <a:rPr lang="nl-NL" sz="6000">
                            <a:solidFill>
                              <a:srgbClr val="000000"/>
                            </a:solidFill>
                            <a:latin typeface="Cambria Math"/>
                            <a:cs typeface="Times New Roman" panose="02020603050405020304" pitchFamily="18" charset="0"/>
                          </a:rPr>
                          <m:t>2</m:t>
                        </m:r>
                      </m:sup>
                    </m:sSup>
                  </m:oMath>
                </a14:m>
                <a:endParaRPr lang="en-US" sz="6000" dirty="0"/>
              </a:p>
            </p:txBody>
          </p:sp>
        </mc:Choice>
        <mc:Fallback xmlns="">
          <p:sp>
            <p:nvSpPr>
              <p:cNvPr id="5" name="TextBox 4"/>
              <p:cNvSpPr txBox="1">
                <a:spLocks noRot="1" noChangeAspect="1" noMove="1" noResize="1" noEditPoints="1" noAdjustHandles="1" noChangeArrowheads="1" noChangeShapeType="1" noTextEdit="1"/>
              </p:cNvSpPr>
              <p:nvPr/>
            </p:nvSpPr>
            <p:spPr>
              <a:xfrm>
                <a:off x="520405" y="8250467"/>
                <a:ext cx="17048305" cy="1015663"/>
              </a:xfrm>
              <a:prstGeom prst="rect">
                <a:avLst/>
              </a:prstGeom>
              <a:blipFill rotWithShape="0">
                <a:blip r:embed="rId9"/>
                <a:stretch>
                  <a:fillRect l="-2145" t="-19760" b="-37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952021" y="10920971"/>
                <a:ext cx="7916289" cy="2125134"/>
              </a:xfrm>
              <a:prstGeom prst="rect">
                <a:avLst/>
              </a:prstGeom>
              <a:noFill/>
            </p:spPr>
            <p:txBody>
              <a:bodyPr wrap="square" rtlCol="0">
                <a:spAutoFit/>
              </a:bodyPr>
              <a:lstStyle/>
              <a:p>
                <a14:m>
                  <m:oMath xmlns:m="http://schemas.openxmlformats.org/officeDocument/2006/math">
                    <m:r>
                      <a:rPr lang="nl-NL" sz="6000">
                        <a:solidFill>
                          <a:srgbClr val="000000"/>
                        </a:solidFill>
                        <a:latin typeface="Cambria Math"/>
                        <a:cs typeface="Times New Roman" panose="02020603050405020304" pitchFamily="18" charset="0"/>
                      </a:rPr>
                      <m:t>=</m:t>
                    </m:r>
                    <m:r>
                      <a:rPr lang="nl-NL" sz="6000" i="1">
                        <a:solidFill>
                          <a:srgbClr val="000000"/>
                        </a:solidFill>
                        <a:latin typeface="Cambria Math"/>
                        <a:cs typeface="Times New Roman" panose="02020603050405020304" pitchFamily="18" charset="0"/>
                      </a:rPr>
                      <m:t> </m:t>
                    </m:r>
                    <m:f>
                      <m:fPr>
                        <m:ctrlPr>
                          <a:rPr lang="en-US" sz="6000" i="1">
                            <a:solidFill>
                              <a:prstClr val="black"/>
                            </a:solidFill>
                            <a:latin typeface="Cambria Math" panose="02040503050406030204" pitchFamily="18" charset="0"/>
                            <a:ea typeface="Calibri" panose="020F0502020204030204" pitchFamily="34" charset="0"/>
                          </a:rPr>
                        </m:ctrlPr>
                      </m:fPr>
                      <m:num>
                        <m:d>
                          <m:dPr>
                            <m:ctrlPr>
                              <a:rPr lang="en-US" sz="6000" i="1">
                                <a:solidFill>
                                  <a:prstClr val="black"/>
                                </a:solidFill>
                                <a:latin typeface="Cambria Math" panose="02040503050406030204" pitchFamily="18" charset="0"/>
                                <a:ea typeface="Calibri" panose="020F0502020204030204" pitchFamily="34" charset="0"/>
                              </a:rPr>
                            </m:ctrlPr>
                          </m:dPr>
                          <m:e>
                            <m:r>
                              <a:rPr lang="en-US" sz="6000" i="1">
                                <a:solidFill>
                                  <a:prstClr val="black"/>
                                </a:solidFill>
                                <a:latin typeface="Cambria Math" panose="02040503050406030204" pitchFamily="18" charset="0"/>
                                <a:ea typeface="Calibri" panose="020F0502020204030204" pitchFamily="34" charset="0"/>
                              </a:rPr>
                              <m:t>199+3</m:t>
                            </m:r>
                          </m:e>
                        </m:d>
                        <m:r>
                          <a:rPr lang="en-US" sz="6000" i="1">
                            <a:solidFill>
                              <a:prstClr val="black"/>
                            </a:solidFill>
                            <a:latin typeface="Cambria Math" panose="02040503050406030204" pitchFamily="18" charset="0"/>
                            <a:ea typeface="Calibri" panose="020F0502020204030204" pitchFamily="34" charset="0"/>
                          </a:rPr>
                          <m:t>50</m:t>
                        </m:r>
                      </m:num>
                      <m:den>
                        <m:r>
                          <a:rPr lang="en-US" sz="6000">
                            <a:solidFill>
                              <a:prstClr val="black"/>
                            </a:solidFill>
                            <a:latin typeface="Cambria Math" panose="02040503050406030204" pitchFamily="18" charset="0"/>
                            <a:ea typeface="Calibri" panose="020F0502020204030204" pitchFamily="34" charset="0"/>
                          </a:rPr>
                          <m:t>2</m:t>
                        </m:r>
                      </m:den>
                    </m:f>
                  </m:oMath>
                </a14:m>
                <a:r>
                  <a:rPr lang="en-US" sz="60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nl-NL" sz="6000">
                        <a:solidFill>
                          <a:srgbClr val="000000"/>
                        </a:solidFill>
                        <a:latin typeface="Cambria Math"/>
                        <a:cs typeface="Times New Roman" panose="02020603050405020304" pitchFamily="18" charset="0"/>
                      </a:rPr>
                      <m:t>=</m:t>
                    </m:r>
                  </m:oMath>
                </a14:m>
                <a:r>
                  <a:rPr lang="en-US" sz="6000" dirty="0">
                    <a:latin typeface="Times New Roman" panose="02020603050405020304" pitchFamily="18" charset="0"/>
                    <a:cs typeface="Times New Roman" panose="02020603050405020304" pitchFamily="18" charset="0"/>
                  </a:rPr>
                  <a:t> 5050</a:t>
                </a:r>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952021" y="10920971"/>
                <a:ext cx="7916289" cy="2125134"/>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237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2"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785079"/>
            <a:ext cx="24093022" cy="2530643"/>
            <a:chOff x="534987" y="1869705"/>
            <a:chExt cx="23497755"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7986" y="1755492"/>
                  <a:ext cx="2087449" cy="90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4</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42729"/>
                  <a:ext cx="20121555" cy="1809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6000" dirty="0" smtClean="0">
                      <a:solidFill>
                        <a:prstClr val="black"/>
                      </a:solidFill>
                      <a:latin typeface="Times New Roman" panose="02020603050405020304" pitchFamily="18" charset="0"/>
                      <a:ea typeface="Calibri" panose="020F0502020204030204" pitchFamily="34" charset="0"/>
                    </a:rPr>
                    <a:t> </a:t>
                  </a:r>
                  <a:r>
                    <a:rPr lang="vi-VN" sz="6000" dirty="0">
                      <a:latin typeface="Times New Roman" panose="02020603050405020304" pitchFamily="18" charset="0"/>
                      <a:cs typeface="Times New Roman" panose="02020603050405020304" pitchFamily="18" charset="0"/>
                    </a:rPr>
                    <a:t>Cho cấp số </a:t>
                  </a:r>
                  <a:r>
                    <a:rPr lang="fr-FR" sz="6000" dirty="0">
                      <a:latin typeface="Times New Roman" panose="02020603050405020304" pitchFamily="18" charset="0"/>
                      <a:cs typeface="Times New Roman" panose="02020603050405020304" pitchFamily="18" charset="0"/>
                    </a:rPr>
                    <a:t>nhân </a:t>
                  </a:r>
                  <a14:m>
                    <m:oMath xmlns:m="http://schemas.openxmlformats.org/officeDocument/2006/math">
                      <m:d>
                        <m:dPr>
                          <m:ctrlPr>
                            <a:rPr lang="en-US" sz="6000" i="1">
                              <a:latin typeface="Cambria Math" panose="02040503050406030204" pitchFamily="18" charset="0"/>
                              <a:cs typeface="Times New Roman" panose="02020603050405020304" pitchFamily="18" charset="0"/>
                            </a:rPr>
                          </m:ctrlPr>
                        </m:dPr>
                        <m:e>
                          <m:sSub>
                            <m:sSubPr>
                              <m:ctrlPr>
                                <a:rPr lang="en-US" sz="6000" i="1">
                                  <a:latin typeface="Cambria Math" panose="02040503050406030204" pitchFamily="18" charset="0"/>
                                  <a:cs typeface="Times New Roman" panose="02020603050405020304" pitchFamily="18" charset="0"/>
                                </a:rPr>
                              </m:ctrlPr>
                            </m:sSubPr>
                            <m:e>
                              <m:r>
                                <a:rPr lang="en-US" sz="6000">
                                  <a:latin typeface="Cambria Math"/>
                                  <a:cs typeface="Times New Roman" panose="02020603050405020304" pitchFamily="18" charset="0"/>
                                </a:rPr>
                                <m:t>𝑢</m:t>
                              </m:r>
                            </m:e>
                            <m:sub>
                              <m:r>
                                <a:rPr lang="en-US" sz="6000">
                                  <a:latin typeface="Cambria Math"/>
                                  <a:cs typeface="Times New Roman" panose="02020603050405020304" pitchFamily="18" charset="0"/>
                                </a:rPr>
                                <m:t>𝑛</m:t>
                              </m:r>
                            </m:sub>
                          </m:sSub>
                        </m:e>
                      </m:d>
                    </m:oMath>
                  </a14:m>
                  <a:r>
                    <a:rPr lang="vi-VN" sz="6000" dirty="0">
                      <a:latin typeface="Times New Roman" panose="02020603050405020304" pitchFamily="18" charset="0"/>
                      <a:cs typeface="Times New Roman" panose="02020603050405020304" pitchFamily="18" charset="0"/>
                    </a:rPr>
                    <a:t> có số hạng đầu</a:t>
                  </a:r>
                  <a14:m>
                    <m:oMath xmlns:m="http://schemas.openxmlformats.org/officeDocument/2006/math">
                      <m:r>
                        <a:rPr lang="vi-VN" sz="6000">
                          <a:latin typeface="Cambria Math"/>
                          <a:cs typeface="Times New Roman" panose="02020603050405020304" pitchFamily="18" charset="0"/>
                        </a:rPr>
                        <m:t> </m:t>
                      </m:r>
                      <m:sSub>
                        <m:sSubPr>
                          <m:ctrlPr>
                            <a:rPr lang="en-US" sz="6000" i="1">
                              <a:latin typeface="Cambria Math" panose="02040503050406030204" pitchFamily="18" charset="0"/>
                              <a:cs typeface="Times New Roman" panose="02020603050405020304" pitchFamily="18" charset="0"/>
                            </a:rPr>
                          </m:ctrlPr>
                        </m:sSubPr>
                        <m:e>
                          <m:r>
                            <a:rPr lang="en-US" sz="6000">
                              <a:latin typeface="Cambria Math"/>
                              <a:cs typeface="Times New Roman" panose="02020603050405020304" pitchFamily="18" charset="0"/>
                            </a:rPr>
                            <m:t>𝑢</m:t>
                          </m:r>
                        </m:e>
                        <m:sub>
                          <m:r>
                            <a:rPr lang="fr-FR" sz="6000">
                              <a:latin typeface="Cambria Math"/>
                              <a:cs typeface="Times New Roman" panose="02020603050405020304" pitchFamily="18" charset="0"/>
                            </a:rPr>
                            <m:t>1</m:t>
                          </m:r>
                        </m:sub>
                      </m:sSub>
                      <m:r>
                        <a:rPr lang="fr-FR" sz="6000">
                          <a:latin typeface="Cambria Math"/>
                          <a:cs typeface="Times New Roman" panose="02020603050405020304" pitchFamily="18" charset="0"/>
                        </a:rPr>
                        <m:t>=2</m:t>
                      </m:r>
                    </m:oMath>
                  </a14:m>
                  <a:r>
                    <a:rPr lang="vi-VN" sz="6000" dirty="0">
                      <a:latin typeface="Times New Roman" panose="02020603050405020304" pitchFamily="18" charset="0"/>
                      <a:cs typeface="Times New Roman" panose="02020603050405020304" pitchFamily="18" charset="0"/>
                    </a:rPr>
                    <a:t> và </a:t>
                  </a:r>
                  <a14:m>
                    <m:oMath xmlns:m="http://schemas.openxmlformats.org/officeDocument/2006/math">
                      <m:sSub>
                        <m:sSubPr>
                          <m:ctrlPr>
                            <a:rPr lang="en-US" sz="6000" i="1">
                              <a:latin typeface="Cambria Math" panose="02040503050406030204" pitchFamily="18" charset="0"/>
                              <a:cs typeface="Times New Roman" panose="02020603050405020304" pitchFamily="18" charset="0"/>
                            </a:rPr>
                          </m:ctrlPr>
                        </m:sSubPr>
                        <m:e>
                          <m:r>
                            <a:rPr lang="en-US" sz="6000">
                              <a:latin typeface="Cambria Math"/>
                              <a:cs typeface="Times New Roman" panose="02020603050405020304" pitchFamily="18" charset="0"/>
                            </a:rPr>
                            <m:t>𝑢</m:t>
                          </m:r>
                        </m:e>
                        <m:sub>
                          <m:r>
                            <a:rPr lang="fr-FR" sz="6000">
                              <a:latin typeface="Cambria Math"/>
                              <a:cs typeface="Times New Roman" panose="02020603050405020304" pitchFamily="18" charset="0"/>
                            </a:rPr>
                            <m:t>6</m:t>
                          </m:r>
                        </m:sub>
                      </m:sSub>
                      <m:r>
                        <a:rPr lang="fr-FR" sz="6000">
                          <a:latin typeface="Cambria Math"/>
                          <a:cs typeface="Times New Roman" panose="02020603050405020304" pitchFamily="18" charset="0"/>
                        </a:rPr>
                        <m:t>=486</m:t>
                      </m:r>
                    </m:oMath>
                  </a14:m>
                  <a:r>
                    <a:rPr lang="fr-FR" sz="6000" dirty="0">
                      <a:latin typeface="Times New Roman" panose="02020603050405020304" pitchFamily="18" charset="0"/>
                      <a:cs typeface="Times New Roman" panose="02020603050405020304" pitchFamily="18" charset="0"/>
                    </a:rPr>
                    <a:t>. C</a:t>
                  </a:r>
                  <a:r>
                    <a:rPr lang="vi-VN" sz="6000" dirty="0">
                      <a:latin typeface="Times New Roman" panose="02020603050405020304" pitchFamily="18" charset="0"/>
                      <a:cs typeface="Times New Roman" panose="02020603050405020304" pitchFamily="18" charset="0"/>
                    </a:rPr>
                    <a:t>ông </a:t>
                  </a:r>
                  <a:r>
                    <a:rPr lang="fr-FR" sz="6000" dirty="0">
                      <a:latin typeface="Times New Roman" panose="02020603050405020304" pitchFamily="18" charset="0"/>
                      <a:cs typeface="Times New Roman" panose="02020603050405020304" pitchFamily="18" charset="0"/>
                    </a:rPr>
                    <a:t>bội q bằng</a:t>
                  </a:r>
                  <a:endParaRPr lang="en-US" sz="6000"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42729"/>
                  <a:ext cx="20121555" cy="1809578"/>
                </a:xfrm>
                <a:prstGeom prst="rect">
                  <a:avLst/>
                </a:prstGeom>
                <a:blipFill rotWithShape="0">
                  <a:blip r:embed="rId3"/>
                  <a:stretch>
                    <a:fillRect l="-1329" t="-6907" r="-1891" b="-17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4572000"/>
            <a:ext cx="23679365" cy="1828816"/>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533022" y="1746972"/>
                    <a:ext cx="1337493" cy="47210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a:latin typeface="Cambria Math"/>
                            <a:cs typeface="Times New Roman" panose="02020603050405020304" pitchFamily="18" charset="0"/>
                          </a:rPr>
                          <m:t>𝑞</m:t>
                        </m:r>
                        <m:r>
                          <a:rPr lang="fr-FR" sz="6000">
                            <a:latin typeface="Cambria Math"/>
                            <a:cs typeface="Times New Roman" panose="02020603050405020304" pitchFamily="18" charset="0"/>
                          </a:rPr>
                          <m:t>=3</m:t>
                        </m:r>
                      </m:oMath>
                    </a14:m>
                    <a:r>
                      <a:rPr lang="fr-FR" sz="6000" dirty="0">
                        <a:latin typeface="Times New Roman" panose="02020603050405020304" pitchFamily="18" charset="0"/>
                        <a:cs typeface="Times New Roman" panose="02020603050405020304" pitchFamily="18" charset="0"/>
                      </a:rPr>
                      <a:t>.</a:t>
                    </a:r>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533022" y="1746972"/>
                    <a:ext cx="1337493" cy="472102"/>
                  </a:xfrm>
                  <a:prstGeom prst="rect">
                    <a:avLst/>
                  </a:prstGeom>
                  <a:blipFill rotWithShape="0">
                    <a:blip r:embed="rId4"/>
                    <a:stretch>
                      <a:fillRect t="-20482" b="-38554"/>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446710" y="5105503"/>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2" name="TextBox 61"/>
              <p:cNvSpPr txBox="1"/>
              <p:nvPr/>
            </p:nvSpPr>
            <p:spPr>
              <a:xfrm>
                <a:off x="8327040" y="5050631"/>
                <a:ext cx="2332040" cy="1015663"/>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a:latin typeface="Cambria Math"/>
                        <a:cs typeface="Times New Roman" panose="02020603050405020304" pitchFamily="18" charset="0"/>
                      </a:rPr>
                      <m:t>𝑞</m:t>
                    </m:r>
                    <m:r>
                      <a:rPr lang="fr-FR" sz="6000">
                        <a:latin typeface="Cambria Math"/>
                        <a:cs typeface="Times New Roman" panose="02020603050405020304" pitchFamily="18" charset="0"/>
                      </a:rPr>
                      <m:t>=5</m:t>
                    </m:r>
                  </m:oMath>
                </a14:m>
                <a:r>
                  <a:rPr lang="fr-FR" sz="6000" dirty="0">
                    <a:latin typeface="Times New Roman" panose="02020603050405020304" pitchFamily="18" charset="0"/>
                    <a:cs typeface="Times New Roman" panose="02020603050405020304" pitchFamily="18" charset="0"/>
                  </a:rPr>
                  <a:t>.</a:t>
                </a:r>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8327040" y="5050631"/>
                <a:ext cx="2332040" cy="1015663"/>
              </a:xfrm>
              <a:prstGeom prst="rect">
                <a:avLst/>
              </a:prstGeom>
              <a:blipFill rotWithShape="0">
                <a:blip r:embed="rId5"/>
                <a:stretch>
                  <a:fillRect t="-20482" r="-10705" b="-385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4140186" y="4859458"/>
                <a:ext cx="2489968" cy="139801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a:latin typeface="Cambria Math"/>
                        <a:cs typeface="Times New Roman" panose="02020603050405020304" pitchFamily="18" charset="0"/>
                      </a:rPr>
                      <m:t>𝑞</m:t>
                    </m:r>
                    <m:r>
                      <a:rPr lang="fr-FR" sz="6000">
                        <a:latin typeface="Cambria Math"/>
                        <a:cs typeface="Times New Roman" panose="02020603050405020304" pitchFamily="18" charset="0"/>
                      </a:rPr>
                      <m:t>=</m:t>
                    </m:r>
                    <m:f>
                      <m:fPr>
                        <m:ctrlPr>
                          <a:rPr lang="en-US" sz="6000" i="1">
                            <a:latin typeface="Cambria Math" panose="02040503050406030204" pitchFamily="18" charset="0"/>
                            <a:cs typeface="Times New Roman" panose="02020603050405020304" pitchFamily="18" charset="0"/>
                          </a:rPr>
                        </m:ctrlPr>
                      </m:fPr>
                      <m:num>
                        <m:r>
                          <a:rPr lang="fr-FR" sz="6000">
                            <a:latin typeface="Cambria Math"/>
                            <a:cs typeface="Times New Roman" panose="02020603050405020304" pitchFamily="18" charset="0"/>
                          </a:rPr>
                          <m:t>3</m:t>
                        </m:r>
                      </m:num>
                      <m:den>
                        <m:r>
                          <a:rPr lang="fr-FR" sz="6000">
                            <a:latin typeface="Cambria Math"/>
                            <a:cs typeface="Times New Roman" panose="02020603050405020304" pitchFamily="18" charset="0"/>
                          </a:rPr>
                          <m:t>2</m:t>
                        </m:r>
                      </m:den>
                    </m:f>
                  </m:oMath>
                </a14:m>
                <a:r>
                  <a:rPr lang="fr-FR" sz="6000" dirty="0">
                    <a:latin typeface="Times New Roman" panose="02020603050405020304" pitchFamily="18" charset="0"/>
                    <a:cs typeface="Times New Roman" panose="02020603050405020304" pitchFamily="18" charset="0"/>
                  </a:rPr>
                  <a:t>.</a:t>
                </a:r>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4140186" y="4859458"/>
                <a:ext cx="2489968" cy="1398011"/>
              </a:xfrm>
              <a:prstGeom prst="rect">
                <a:avLst/>
              </a:prstGeom>
              <a:blipFill rotWithShape="0">
                <a:blip r:embed="rId6"/>
                <a:stretch>
                  <a:fillRect t="-873" b="-13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20267130" y="4913699"/>
                <a:ext cx="2214898" cy="140269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a:latin typeface="Cambria Math"/>
                        <a:cs typeface="Times New Roman" panose="02020603050405020304" pitchFamily="18" charset="0"/>
                      </a:rPr>
                      <m:t>𝑞</m:t>
                    </m:r>
                    <m:r>
                      <a:rPr lang="fr-FR" sz="6000">
                        <a:latin typeface="Cambria Math"/>
                        <a:cs typeface="Times New Roman" panose="02020603050405020304" pitchFamily="18" charset="0"/>
                      </a:rPr>
                      <m:t>=</m:t>
                    </m:r>
                    <m:f>
                      <m:fPr>
                        <m:ctrlPr>
                          <a:rPr lang="en-US" sz="6000" i="1">
                            <a:latin typeface="Cambria Math" panose="02040503050406030204" pitchFamily="18" charset="0"/>
                            <a:cs typeface="Times New Roman" panose="02020603050405020304" pitchFamily="18" charset="0"/>
                          </a:rPr>
                        </m:ctrlPr>
                      </m:fPr>
                      <m:num>
                        <m:r>
                          <a:rPr lang="fr-FR" sz="6000">
                            <a:latin typeface="Cambria Math"/>
                            <a:cs typeface="Times New Roman" panose="02020603050405020304" pitchFamily="18" charset="0"/>
                          </a:rPr>
                          <m:t>2</m:t>
                        </m:r>
                      </m:num>
                      <m:den>
                        <m:r>
                          <a:rPr lang="fr-FR" sz="6000">
                            <a:latin typeface="Cambria Math"/>
                            <a:cs typeface="Times New Roman" panose="02020603050405020304" pitchFamily="18" charset="0"/>
                          </a:rPr>
                          <m:t>3</m:t>
                        </m:r>
                      </m:den>
                    </m:f>
                  </m:oMath>
                </a14:m>
                <a:r>
                  <a:rPr lang="vi-VN" sz="6000" dirty="0">
                    <a:latin typeface="Times New Roman" panose="02020603050405020304" pitchFamily="18" charset="0"/>
                    <a:cs typeface="Times New Roman" panose="02020603050405020304" pitchFamily="18" charset="0"/>
                  </a:rPr>
                  <a:t>.</a:t>
                </a:r>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20267130" y="4913699"/>
                <a:ext cx="2214898" cy="1402692"/>
              </a:xfrm>
              <a:prstGeom prst="rect">
                <a:avLst/>
              </a:prstGeom>
              <a:blipFill rotWithShape="0">
                <a:blip r:embed="rId7"/>
                <a:stretch>
                  <a:fillRect t="-870" r="-12397" b="-13478"/>
                </a:stretch>
              </a:blipFill>
            </p:spPr>
            <p:txBody>
              <a:bodyPr/>
              <a:lstStyle/>
              <a:p>
                <a:r>
                  <a:rPr lang="en-US">
                    <a:noFill/>
                  </a:rPr>
                  <a:t> </a:t>
                </a:r>
              </a:p>
            </p:txBody>
          </p:sp>
        </mc:Fallback>
      </mc:AlternateContent>
      <p:sp>
        <p:nvSpPr>
          <p:cNvPr id="41"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44987" y="7266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2. Thông hiểu</a:t>
            </a:r>
          </a:p>
        </p:txBody>
      </p:sp>
      <p:grpSp>
        <p:nvGrpSpPr>
          <p:cNvPr id="40" name="Group 39"/>
          <p:cNvGrpSpPr/>
          <p:nvPr/>
        </p:nvGrpSpPr>
        <p:grpSpPr>
          <a:xfrm>
            <a:off x="207570" y="7046459"/>
            <a:ext cx="23720817" cy="6288542"/>
            <a:chOff x="184495" y="3615029"/>
            <a:chExt cx="11834900" cy="4502804"/>
          </a:xfrm>
        </p:grpSpPr>
        <p:sp>
          <p:nvSpPr>
            <p:cNvPr id="42" name="Rounded Rectangle 41"/>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9"/>
              <a:ext cx="1884106" cy="683487"/>
              <a:chOff x="1275608" y="6200848"/>
              <a:chExt cx="3693530" cy="1241863"/>
            </a:xfrm>
          </p:grpSpPr>
          <p:sp>
            <p:nvSpPr>
              <p:cNvPr id="44"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58" name="Rectangle 57"/>
              <p:cNvSpPr/>
              <p:nvPr/>
            </p:nvSpPr>
            <p:spPr>
              <a:xfrm>
                <a:off x="9709380" y="8837271"/>
                <a:ext cx="13106400" cy="3152210"/>
              </a:xfrm>
              <a:prstGeom prst="rect">
                <a:avLst/>
              </a:prstGeom>
            </p:spPr>
            <p:txBody>
              <a:bodyPr wrap="square">
                <a:spAutoFit/>
              </a:bodyPr>
              <a:lstStyle/>
              <a:p>
                <a:pPr>
                  <a:spcBef>
                    <a:spcPts val="600"/>
                  </a:spcBef>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latin typeface="Cambria Math" panose="02040503050406030204" pitchFamily="18" charset="0"/>
                                      <a:cs typeface="Times New Roman" panose="02020603050405020304" pitchFamily="18" charset="0"/>
                                    </a:rPr>
                                  </m:ctrlPr>
                                </m:sSubPr>
                                <m:e>
                                  <m:r>
                                    <a:rPr lang="en-US" sz="6000">
                                      <a:latin typeface="Cambria Math"/>
                                      <a:cs typeface="Times New Roman" panose="02020603050405020304" pitchFamily="18" charset="0"/>
                                    </a:rPr>
                                    <m:t>𝑢</m:t>
                                  </m:r>
                                </m:e>
                                <m:sub>
                                  <m:r>
                                    <a:rPr lang="fr-FR" sz="6000">
                                      <a:latin typeface="Cambria Math"/>
                                      <a:cs typeface="Times New Roman" panose="02020603050405020304" pitchFamily="18" charset="0"/>
                                    </a:rPr>
                                    <m:t>1</m:t>
                                  </m:r>
                                </m:sub>
                              </m:sSub>
                              <m:r>
                                <a:rPr lang="fr-FR" sz="6000">
                                  <a:latin typeface="Cambria Math"/>
                                  <a:cs typeface="Times New Roman" panose="02020603050405020304" pitchFamily="18" charset="0"/>
                                </a:rPr>
                                <m:t>=2</m:t>
                              </m:r>
                            </m:e>
                            <m:e>
                              <m:sSup>
                                <m:sSupPr>
                                  <m:ctrlPr>
                                    <a:rPr lang="en-US" sz="6000" i="1">
                                      <a:solidFill>
                                        <a:srgbClr val="000000"/>
                                      </a:solidFill>
                                      <a:latin typeface="Cambria Math" panose="02040503050406030204" pitchFamily="18" charset="0"/>
                                      <a:ea typeface="Times New Roman" panose="02020603050405020304" pitchFamily="18" charset="0"/>
                                    </a:rPr>
                                  </m:ctrlPr>
                                </m:sSupPr>
                                <m:e>
                                  <m:r>
                                    <m:rPr>
                                      <m:sty m:val="p"/>
                                    </m:rPr>
                                    <a:rPr lang="en-US" sz="6000">
                                      <a:solidFill>
                                        <a:srgbClr val="000000"/>
                                      </a:solidFill>
                                      <a:latin typeface="Cambria Math"/>
                                      <a:ea typeface="Times New Roman" panose="02020603050405020304" pitchFamily="18" charset="0"/>
                                    </a:rPr>
                                    <m:t>q</m:t>
                                  </m:r>
                                </m:e>
                                <m:sup>
                                  <m:r>
                                    <a:rPr lang="en-US" sz="6000" b="0" i="1" smtClean="0">
                                      <a:solidFill>
                                        <a:srgbClr val="000000"/>
                                      </a:solidFill>
                                      <a:latin typeface="Cambria Math" panose="02040503050406030204" pitchFamily="18" charset="0"/>
                                      <a:ea typeface="Times New Roman" panose="02020603050405020304" pitchFamily="18" charset="0"/>
                                    </a:rPr>
                                    <m:t>5</m:t>
                                  </m:r>
                                </m:sup>
                              </m:sSup>
                              <m:r>
                                <a:rPr lang="fr-FR" sz="6000">
                                  <a:solidFill>
                                    <a:prstClr val="black"/>
                                  </a:solidFill>
                                  <a:latin typeface="Cambria Math"/>
                                  <a:ea typeface="Times New Roman" panose="02020603050405020304" pitchFamily="18" charset="0"/>
                                </a:rPr>
                                <m:t>=</m:t>
                              </m:r>
                              <m:r>
                                <a:rPr lang="en-US" sz="6000" b="0" i="1" smtClean="0">
                                  <a:solidFill>
                                    <a:prstClr val="black"/>
                                  </a:solidFill>
                                  <a:latin typeface="Cambria Math" panose="02040503050406030204" pitchFamily="18" charset="0"/>
                                  <a:ea typeface="Times New Roman" panose="02020603050405020304" pitchFamily="18" charset="0"/>
                                </a:rPr>
                                <m:t>243</m:t>
                              </m:r>
                            </m:e>
                          </m:eqArr>
                        </m:e>
                      </m:d>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latin typeface="Cambria Math" panose="02040503050406030204" pitchFamily="18" charset="0"/>
                                      <a:cs typeface="Times New Roman" panose="02020603050405020304" pitchFamily="18" charset="0"/>
                                    </a:rPr>
                                  </m:ctrlPr>
                                </m:sSubPr>
                                <m:e>
                                  <m:r>
                                    <a:rPr lang="en-US" sz="6000">
                                      <a:latin typeface="Cambria Math"/>
                                      <a:cs typeface="Times New Roman" panose="02020603050405020304" pitchFamily="18" charset="0"/>
                                    </a:rPr>
                                    <m:t>𝑢</m:t>
                                  </m:r>
                                </m:e>
                                <m:sub>
                                  <m:r>
                                    <a:rPr lang="fr-FR" sz="6000">
                                      <a:latin typeface="Cambria Math"/>
                                      <a:cs typeface="Times New Roman" panose="02020603050405020304" pitchFamily="18" charset="0"/>
                                    </a:rPr>
                                    <m:t>1</m:t>
                                  </m:r>
                                </m:sub>
                              </m:sSub>
                              <m:r>
                                <a:rPr lang="fr-FR" sz="6000">
                                  <a:latin typeface="Cambria Math"/>
                                  <a:cs typeface="Times New Roman" panose="02020603050405020304" pitchFamily="18" charset="0"/>
                                </a:rPr>
                                <m:t>=2</m:t>
                              </m:r>
                            </m:e>
                            <m:e>
                              <m:r>
                                <a:rPr lang="en-US" sz="6000" b="0" i="1" smtClean="0">
                                  <a:latin typeface="Cambria Math" panose="02040503050406030204" pitchFamily="18" charset="0"/>
                                  <a:cs typeface="Times New Roman" panose="02020603050405020304" pitchFamily="18" charset="0"/>
                                </a:rPr>
                                <m:t>𝑞</m:t>
                              </m:r>
                              <m:r>
                                <a:rPr lang="en-US" sz="6000" b="0" i="1" smtClean="0">
                                  <a:latin typeface="Cambria Math" panose="02040503050406030204" pitchFamily="18" charset="0"/>
                                  <a:cs typeface="Times New Roman" panose="02020603050405020304" pitchFamily="18" charset="0"/>
                                </a:rPr>
                                <m:t>=3</m:t>
                              </m:r>
                            </m:e>
                          </m:eqArr>
                        </m:e>
                      </m:d>
                    </m:oMath>
                  </m:oMathPara>
                </a14:m>
                <a:endParaRPr lang="en-US" sz="6000" dirty="0"/>
              </a:p>
              <a:p>
                <a:pPr>
                  <a:spcBef>
                    <a:spcPts val="600"/>
                  </a:spcBef>
                  <a:spcAft>
                    <a:spcPts val="0"/>
                  </a:spcAft>
                </a:pPr>
                <a:endParaRPr lang="en-US" sz="6000" dirty="0"/>
              </a:p>
            </p:txBody>
          </p:sp>
        </mc:Choice>
        <mc:Fallback xmlns="">
          <p:sp>
            <p:nvSpPr>
              <p:cNvPr id="58" name="Rectangle 57"/>
              <p:cNvSpPr>
                <a:spLocks noRot="1" noChangeAspect="1" noMove="1" noResize="1" noEditPoints="1" noAdjustHandles="1" noChangeArrowheads="1" noChangeShapeType="1" noTextEdit="1"/>
              </p:cNvSpPr>
              <p:nvPr/>
            </p:nvSpPr>
            <p:spPr>
              <a:xfrm>
                <a:off x="9709380" y="8837271"/>
                <a:ext cx="13106400" cy="3152210"/>
              </a:xfrm>
              <a:prstGeom prst="rect">
                <a:avLst/>
              </a:prstGeom>
              <a:blipFill rotWithShape="0">
                <a:blip r:embed="rId8"/>
                <a:stretch>
                  <a:fillRect/>
                </a:stretch>
              </a:blipFill>
            </p:spPr>
            <p:txBody>
              <a:bodyPr/>
              <a:lstStyle/>
              <a:p>
                <a:r>
                  <a:rPr lang="en-US">
                    <a:noFill/>
                  </a:rPr>
                  <a:t> </a:t>
                </a:r>
              </a:p>
            </p:txBody>
          </p:sp>
        </mc:Fallback>
      </mc:AlternateContent>
      <p:sp>
        <p:nvSpPr>
          <p:cNvPr id="63" name="Action Button: Forward or Next 62">
            <a:hlinkClick r:id="" action="ppaction://hlinkshowjump?jump=nextslide" highlightClick="1"/>
          </p:cNvPr>
          <p:cNvSpPr/>
          <p:nvPr/>
        </p:nvSpPr>
        <p:spPr>
          <a:xfrm>
            <a:off x="22702315" y="11975042"/>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1109306" y="8996059"/>
                <a:ext cx="6034785" cy="2151936"/>
              </a:xfrm>
              <a:prstGeom prst="rect">
                <a:avLst/>
              </a:prstGeom>
              <a:noFill/>
            </p:spPr>
            <p:txBody>
              <a:bodyPr wrap="square" rtlCol="0">
                <a:spAutoFit/>
              </a:bodyPr>
              <a:lstStyle/>
              <a:p>
                <a:r>
                  <a:rPr lang="fr-FR" sz="6000" dirty="0">
                    <a:solidFill>
                      <a:prstClr val="black"/>
                    </a:solidFill>
                    <a:latin typeface="Times New Roman" panose="02020603050405020304" pitchFamily="18" charset="0"/>
                    <a:ea typeface="Times New Roman" panose="02020603050405020304" pitchFamily="18" charset="0"/>
                  </a:rPr>
                  <a:t>Ta có </a:t>
                </a:r>
                <a14:m>
                  <m:oMath xmlns:m="http://schemas.openxmlformats.org/officeDocument/2006/math">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latin typeface="Cambria Math" panose="02040503050406030204" pitchFamily="18" charset="0"/>
                                    <a:cs typeface="Times New Roman" panose="02020603050405020304" pitchFamily="18" charset="0"/>
                                  </a:rPr>
                                </m:ctrlPr>
                              </m:sSubPr>
                              <m:e>
                                <m:r>
                                  <a:rPr lang="en-US" sz="6000">
                                    <a:latin typeface="Cambria Math"/>
                                    <a:cs typeface="Times New Roman" panose="02020603050405020304" pitchFamily="18" charset="0"/>
                                  </a:rPr>
                                  <m:t>𝑢</m:t>
                                </m:r>
                              </m:e>
                              <m:sub>
                                <m:r>
                                  <a:rPr lang="fr-FR" sz="6000">
                                    <a:latin typeface="Cambria Math"/>
                                    <a:cs typeface="Times New Roman" panose="02020603050405020304" pitchFamily="18" charset="0"/>
                                  </a:rPr>
                                  <m:t>1</m:t>
                                </m:r>
                              </m:sub>
                            </m:sSub>
                            <m:r>
                              <a:rPr lang="fr-FR" sz="6000">
                                <a:latin typeface="Cambria Math"/>
                                <a:cs typeface="Times New Roman" panose="02020603050405020304" pitchFamily="18" charset="0"/>
                              </a:rPr>
                              <m:t>=2</m:t>
                            </m:r>
                          </m:e>
                          <m:e>
                            <m:sSub>
                              <m:sSubPr>
                                <m:ctrlPr>
                                  <a:rPr lang="en-US" sz="6000" i="1">
                                    <a:latin typeface="Cambria Math" panose="02040503050406030204" pitchFamily="18" charset="0"/>
                                    <a:cs typeface="Times New Roman" panose="02020603050405020304" pitchFamily="18" charset="0"/>
                                  </a:rPr>
                                </m:ctrlPr>
                              </m:sSubPr>
                              <m:e>
                                <m:r>
                                  <a:rPr lang="en-US" sz="6000">
                                    <a:latin typeface="Cambria Math"/>
                                    <a:cs typeface="Times New Roman" panose="02020603050405020304" pitchFamily="18" charset="0"/>
                                  </a:rPr>
                                  <m:t>𝑢</m:t>
                                </m:r>
                              </m:e>
                              <m:sub>
                                <m:r>
                                  <a:rPr lang="fr-FR" sz="6000">
                                    <a:latin typeface="Cambria Math"/>
                                    <a:cs typeface="Times New Roman" panose="02020603050405020304" pitchFamily="18" charset="0"/>
                                  </a:rPr>
                                  <m:t>6</m:t>
                                </m:r>
                              </m:sub>
                            </m:sSub>
                            <m:r>
                              <a:rPr lang="fr-FR" sz="6000">
                                <a:latin typeface="Cambria Math"/>
                                <a:cs typeface="Times New Roman" panose="02020603050405020304" pitchFamily="18" charset="0"/>
                              </a:rPr>
                              <m:t>=486</m:t>
                            </m:r>
                            <m:r>
                              <m:rPr>
                                <m:nor/>
                              </m:rPr>
                              <a:rPr lang="fr-FR" sz="6000" dirty="0">
                                <a:latin typeface="Times New Roman" panose="02020603050405020304" pitchFamily="18" charset="0"/>
                                <a:cs typeface="Times New Roman" panose="02020603050405020304" pitchFamily="18" charset="0"/>
                              </a:rPr>
                              <m:t>.</m:t>
                            </m:r>
                          </m:e>
                        </m:eqArr>
                      </m:e>
                    </m:d>
                  </m:oMath>
                </a14:m>
                <a:endParaRPr lang="en-US" sz="6000" dirty="0"/>
              </a:p>
            </p:txBody>
          </p:sp>
        </mc:Choice>
        <mc:Fallback xmlns="">
          <p:sp>
            <p:nvSpPr>
              <p:cNvPr id="2" name="TextBox 1"/>
              <p:cNvSpPr txBox="1">
                <a:spLocks noRot="1" noChangeAspect="1" noMove="1" noResize="1" noEditPoints="1" noAdjustHandles="1" noChangeArrowheads="1" noChangeShapeType="1" noTextEdit="1"/>
              </p:cNvSpPr>
              <p:nvPr/>
            </p:nvSpPr>
            <p:spPr>
              <a:xfrm>
                <a:off x="1109306" y="8996059"/>
                <a:ext cx="6034785" cy="2151936"/>
              </a:xfrm>
              <a:prstGeom prst="rect">
                <a:avLst/>
              </a:prstGeom>
              <a:blipFill rotWithShape="0">
                <a:blip r:embed="rId9"/>
                <a:stretch>
                  <a:fillRect l="-61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675994" y="8996059"/>
                <a:ext cx="4058896" cy="2151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latin typeface="Cambria Math" panose="02040503050406030204" pitchFamily="18" charset="0"/>
                                      <a:cs typeface="Times New Roman" panose="02020603050405020304" pitchFamily="18" charset="0"/>
                                    </a:rPr>
                                  </m:ctrlPr>
                                </m:sSubPr>
                                <m:e>
                                  <m:r>
                                    <a:rPr lang="en-US" sz="6000">
                                      <a:latin typeface="Cambria Math"/>
                                      <a:cs typeface="Times New Roman" panose="02020603050405020304" pitchFamily="18" charset="0"/>
                                    </a:rPr>
                                    <m:t>𝑢</m:t>
                                  </m:r>
                                </m:e>
                                <m:sub>
                                  <m:r>
                                    <a:rPr lang="fr-FR" sz="6000">
                                      <a:latin typeface="Cambria Math"/>
                                      <a:cs typeface="Times New Roman" panose="02020603050405020304" pitchFamily="18" charset="0"/>
                                    </a:rPr>
                                    <m:t>1</m:t>
                                  </m:r>
                                </m:sub>
                              </m:sSub>
                              <m:r>
                                <a:rPr lang="fr-FR" sz="6000">
                                  <a:latin typeface="Cambria Math"/>
                                  <a:cs typeface="Times New Roman" panose="02020603050405020304" pitchFamily="18" charset="0"/>
                                </a:rPr>
                                <m:t>=2</m:t>
                              </m:r>
                            </m:e>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sSup>
                                <m:sSupPr>
                                  <m:ctrlPr>
                                    <a:rPr lang="en-US" sz="6000" i="1">
                                      <a:solidFill>
                                        <a:srgbClr val="000000"/>
                                      </a:solidFill>
                                      <a:latin typeface="Cambria Math" panose="02040503050406030204" pitchFamily="18" charset="0"/>
                                      <a:ea typeface="Times New Roman" panose="02020603050405020304" pitchFamily="18" charset="0"/>
                                    </a:rPr>
                                  </m:ctrlPr>
                                </m:sSupPr>
                                <m:e>
                                  <m:r>
                                    <m:rPr>
                                      <m:sty m:val="p"/>
                                    </m:rPr>
                                    <a:rPr lang="en-US" sz="6000">
                                      <a:solidFill>
                                        <a:srgbClr val="000000"/>
                                      </a:solidFill>
                                      <a:latin typeface="Cambria Math"/>
                                      <a:ea typeface="Times New Roman" panose="02020603050405020304" pitchFamily="18" charset="0"/>
                                    </a:rPr>
                                    <m:t>q</m:t>
                                  </m:r>
                                </m:e>
                                <m:sup>
                                  <m:r>
                                    <a:rPr lang="en-US" sz="6000" i="1">
                                      <a:solidFill>
                                        <a:srgbClr val="000000"/>
                                      </a:solidFill>
                                      <a:latin typeface="Cambria Math" panose="02040503050406030204" pitchFamily="18" charset="0"/>
                                      <a:ea typeface="Times New Roman" panose="02020603050405020304" pitchFamily="18" charset="0"/>
                                    </a:rPr>
                                    <m:t>5</m:t>
                                  </m:r>
                                </m:sup>
                              </m:sSup>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486</m:t>
                              </m:r>
                            </m:e>
                          </m:eqArr>
                        </m:e>
                      </m:d>
                    </m:oMath>
                  </m:oMathPara>
                </a14:m>
                <a:endParaRPr lang="en-US" sz="6000" dirty="0"/>
              </a:p>
            </p:txBody>
          </p:sp>
        </mc:Choice>
        <mc:Fallback xmlns="">
          <p:sp>
            <p:nvSpPr>
              <p:cNvPr id="5" name="TextBox 4"/>
              <p:cNvSpPr txBox="1">
                <a:spLocks noRot="1" noChangeAspect="1" noMove="1" noResize="1" noEditPoints="1" noAdjustHandles="1" noChangeArrowheads="1" noChangeShapeType="1" noTextEdit="1"/>
              </p:cNvSpPr>
              <p:nvPr/>
            </p:nvSpPr>
            <p:spPr>
              <a:xfrm>
                <a:off x="6675994" y="8996059"/>
                <a:ext cx="4058896" cy="2151936"/>
              </a:xfrm>
              <a:prstGeom prst="rect">
                <a:avLst/>
              </a:prstGeom>
              <a:blipFill rotWithShape="0">
                <a:blip r:embed="rId10"/>
                <a:stretch>
                  <a:fillRect r="-29129"/>
                </a:stretch>
              </a:blipFill>
            </p:spPr>
            <p:txBody>
              <a:bodyPr/>
              <a:lstStyle/>
              <a:p>
                <a:r>
                  <a:rPr lang="en-US">
                    <a:noFill/>
                  </a:rPr>
                  <a:t> </a:t>
                </a:r>
              </a:p>
            </p:txBody>
          </p:sp>
        </mc:Fallback>
      </mc:AlternateContent>
    </p:spTree>
    <p:extLst>
      <p:ext uri="{BB962C8B-B14F-4D97-AF65-F5344CB8AC3E}">
        <p14:creationId xmlns:p14="http://schemas.microsoft.com/office/powerpoint/2010/main" val="170742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down)">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58" grpId="0"/>
      <p:bldP spid="63" grpId="0" animBg="1"/>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2" y="2337621"/>
            <a:ext cx="23705749" cy="4090939"/>
            <a:chOff x="534987" y="1401788"/>
            <a:chExt cx="23232900" cy="3430629"/>
          </a:xfrm>
        </p:grpSpPr>
        <p:grpSp>
          <p:nvGrpSpPr>
            <p:cNvPr id="21" name="Group 20"/>
            <p:cNvGrpSpPr/>
            <p:nvPr/>
          </p:nvGrpSpPr>
          <p:grpSpPr>
            <a:xfrm>
              <a:off x="534987" y="1817028"/>
              <a:ext cx="23232900" cy="2283331"/>
              <a:chOff x="534987" y="1595189"/>
              <a:chExt cx="23232900" cy="2283331"/>
            </a:xfrm>
          </p:grpSpPr>
          <p:sp>
            <p:nvSpPr>
              <p:cNvPr id="25" name="Rounded Rectangle 24"/>
              <p:cNvSpPr/>
              <p:nvPr/>
            </p:nvSpPr>
            <p:spPr bwMode="auto">
              <a:xfrm>
                <a:off x="647701" y="1595189"/>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4600" y="1653394"/>
                  <a:ext cx="2097638"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5</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300368" y="1401788"/>
                  <a:ext cx="19208056" cy="34306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vi-VN" sz="6000" dirty="0">
                      <a:latin typeface="Times New Roman" panose="02020603050405020304" pitchFamily="18" charset="0"/>
                      <a:ea typeface="Times New Roman" panose="02020603050405020304" pitchFamily="18" charset="0"/>
                    </a:rPr>
                    <a:t>Cho dãy số </a:t>
                  </a:r>
                  <a14:m>
                    <m:oMath xmlns:m="http://schemas.openxmlformats.org/officeDocument/2006/math">
                      <m:d>
                        <m:dPr>
                          <m:ctrlPr>
                            <a:rPr lang="en-US" sz="6000" i="1">
                              <a:latin typeface="Cambria Math" panose="02040503050406030204" pitchFamily="18" charset="0"/>
                              <a:ea typeface="Times New Roman" panose="02020603050405020304" pitchFamily="18" charset="0"/>
                            </a:rPr>
                          </m:ctrlPr>
                        </m:dPr>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sub>
                          </m:sSub>
                        </m:e>
                      </m:d>
                    </m:oMath>
                  </a14:m>
                  <a:r>
                    <a:rPr lang="vi-VN" sz="6000" dirty="0">
                      <a:latin typeface="Times New Roman" panose="02020603050405020304" pitchFamily="18" charset="0"/>
                      <a:ea typeface="Times New Roman" panose="02020603050405020304" pitchFamily="18" charset="0"/>
                    </a:rPr>
                    <a:t> xác định bởi </a:t>
                  </a:r>
                  <a14:m>
                    <m:oMath xmlns:m="http://schemas.openxmlformats.org/officeDocument/2006/math">
                      <m:d>
                        <m:dPr>
                          <m:begChr m:val="{"/>
                          <m:endChr m:val=""/>
                          <m:ctrlPr>
                            <a:rPr lang="en-US" sz="6000" i="1">
                              <a:latin typeface="Cambria Math" panose="02040503050406030204" pitchFamily="18" charset="0"/>
                              <a:ea typeface="Times New Roman" panose="02020603050405020304" pitchFamily="18" charset="0"/>
                            </a:rPr>
                          </m:ctrlPr>
                        </m:dPr>
                        <m:e>
                          <m:eqArr>
                            <m:eqArrPr>
                              <m:ctrlPr>
                                <a:rPr lang="en-US" sz="6000" i="1">
                                  <a:latin typeface="Cambria Math" panose="02040503050406030204" pitchFamily="18" charset="0"/>
                                  <a:ea typeface="Times New Roman" panose="02020603050405020304" pitchFamily="18" charset="0"/>
                                </a:rPr>
                              </m:ctrlPr>
                            </m:eqArrPr>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1</m:t>
                                  </m:r>
                                </m:sub>
                              </m:sSub>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1</m:t>
                              </m:r>
                            </m:e>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1</m:t>
                                  </m:r>
                                </m:sub>
                              </m:sSub>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2</m:t>
                              </m:r>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sub>
                              </m:sSub>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5</m:t>
                              </m:r>
                            </m:e>
                          </m:eqArr>
                        </m:e>
                      </m:d>
                      <m:r>
                        <a:rPr lang="vi-VN" sz="6000">
                          <a:latin typeface="Cambria Math"/>
                          <a:ea typeface="Times New Roman" panose="02020603050405020304" pitchFamily="18" charset="0"/>
                        </a:rPr>
                        <m:t>.</m:t>
                      </m:r>
                    </m:oMath>
                  </a14:m>
                  <a:r>
                    <a:rPr lang="vi-VN" sz="6000" dirty="0">
                      <a:latin typeface="Times New Roman" panose="02020603050405020304" pitchFamily="18" charset="0"/>
                      <a:ea typeface="Times New Roman" panose="02020603050405020304" pitchFamily="18" charset="0"/>
                    </a:rPr>
                    <a:t>Tìm </a:t>
                  </a:r>
                  <a:r>
                    <a:rPr lang="vi-VN" sz="6000" dirty="0" smtClean="0">
                      <a:latin typeface="Times New Roman" panose="02020603050405020304" pitchFamily="18" charset="0"/>
                      <a:ea typeface="Times New Roman" panose="02020603050405020304" pitchFamily="18" charset="0"/>
                    </a:rPr>
                    <a:t>số</a:t>
                  </a:r>
                  <a:r>
                    <a:rPr lang="en-US" sz="6000" dirty="0" smtClean="0">
                      <a:latin typeface="Times New Roman" panose="02020603050405020304" pitchFamily="18" charset="0"/>
                      <a:ea typeface="Times New Roman" panose="02020603050405020304" pitchFamily="18" charset="0"/>
                    </a:rPr>
                    <a:t> </a:t>
                  </a:r>
                  <a:r>
                    <a:rPr lang="vi-VN" sz="6000" dirty="0">
                      <a:latin typeface="Times New Roman" panose="02020603050405020304" pitchFamily="18" charset="0"/>
                      <a:ea typeface="Times New Roman" panose="02020603050405020304" pitchFamily="18" charset="0"/>
                    </a:rPr>
                    <a:t>hạng thứ </a:t>
                  </a:r>
                  <a14:m>
                    <m:oMath xmlns:m="http://schemas.openxmlformats.org/officeDocument/2006/math">
                      <m:r>
                        <a:rPr lang="vi-VN" sz="6000">
                          <a:latin typeface="Cambria Math"/>
                          <a:ea typeface="Times New Roman" panose="02020603050405020304" pitchFamily="18" charset="0"/>
                        </a:rPr>
                        <m:t>2020</m:t>
                      </m:r>
                    </m:oMath>
                  </a14:m>
                  <a:r>
                    <a:rPr lang="vi-VN" sz="6000" dirty="0">
                      <a:latin typeface="Times New Roman" panose="02020603050405020304" pitchFamily="18" charset="0"/>
                      <a:ea typeface="Times New Roman" panose="02020603050405020304" pitchFamily="18" charset="0"/>
                    </a:rPr>
                    <a:t> của dãy.</a:t>
                  </a:r>
                  <a:endParaRPr lang="en-US" sz="6000" dirty="0">
                    <a:latin typeface="Times New Roman" panose="02020603050405020304" pitchFamily="18" charset="0"/>
                    <a:ea typeface="Times New Roman" panose="02020603050405020304" pitchFamily="18" charset="0"/>
                  </a:endParaRPr>
                </a:p>
                <a:p>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300368" y="1401788"/>
                  <a:ext cx="19208056" cy="3430629"/>
                </a:xfrm>
                <a:prstGeom prst="rect">
                  <a:avLst/>
                </a:prstGeom>
                <a:blipFill rotWithShape="0">
                  <a:blip r:embed="rId3"/>
                  <a:stretch>
                    <a:fillRect l="-1431" r="-5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xmlns="" id="{4D0AB9FB-A402-43C6-830F-BAC47ED452D0}"/>
              </a:ext>
            </a:extLst>
          </p:cNvPr>
          <p:cNvGrpSpPr/>
          <p:nvPr/>
        </p:nvGrpSpPr>
        <p:grpSpPr>
          <a:xfrm>
            <a:off x="946448" y="6162696"/>
            <a:ext cx="9570739" cy="1234536"/>
            <a:chOff x="1458731" y="6334162"/>
            <a:chExt cx="13782856"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0839FD11-1E39-4EBB-A7FB-DEB39691C378}"/>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6000" i="1" smtClean="0">
                              <a:latin typeface="Cambria Math" panose="02040503050406030204" pitchFamily="18" charset="0"/>
                              <a:ea typeface="Times New Roman" panose="02020603050405020304" pitchFamily="18" charset="0"/>
                            </a:rPr>
                          </m:ctrlPr>
                        </m:sSubPr>
                        <m:e>
                          <m:r>
                            <a:rPr lang="en-US" sz="6000" b="0" i="0" smtClean="0">
                              <a:latin typeface="Cambria Math" panose="02040503050406030204" pitchFamily="18" charset="0"/>
                              <a:ea typeface="Times New Roman" panose="02020603050405020304" pitchFamily="18" charset="0"/>
                            </a:rPr>
                            <m:t>      </m:t>
                          </m:r>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2020</m:t>
                          </m:r>
                        </m:sub>
                      </m:sSub>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3</m:t>
                      </m:r>
                      <m:r>
                        <a:rPr lang="vi-VN" sz="6000">
                          <a:latin typeface="Cambria Math"/>
                          <a:ea typeface="Times New Roman" panose="02020603050405020304" pitchFamily="18" charset="0"/>
                        </a:rPr>
                        <m:t>.</m:t>
                      </m:r>
                      <m:sSup>
                        <m:sSupPr>
                          <m:ctrlPr>
                            <a:rPr lang="en-US" sz="6000" i="1">
                              <a:latin typeface="Cambria Math" panose="02040503050406030204" pitchFamily="18" charset="0"/>
                              <a:ea typeface="Times New Roman" panose="02020603050405020304" pitchFamily="18" charset="0"/>
                            </a:rPr>
                          </m:ctrlPr>
                        </m:sSupPr>
                        <m:e>
                          <m:r>
                            <a:rPr lang="vi-VN" sz="6000">
                              <a:latin typeface="Cambria Math"/>
                              <a:ea typeface="Times New Roman" panose="02020603050405020304" pitchFamily="18" charset="0"/>
                            </a:rPr>
                            <m:t>2</m:t>
                          </m:r>
                        </m:e>
                        <m:sup>
                          <m:r>
                            <a:rPr lang="vi-VN" sz="6000">
                              <a:latin typeface="Cambria Math"/>
                              <a:ea typeface="Times New Roman" panose="02020603050405020304" pitchFamily="18" charset="0"/>
                            </a:rPr>
                            <m:t>2020</m:t>
                          </m:r>
                        </m:sup>
                      </m:sSup>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5</m:t>
                      </m:r>
                      <m:r>
                        <a:rPr lang="vi-VN" sz="6000">
                          <a:latin typeface="Cambria Math"/>
                          <a:ea typeface="Times New Roman" panose="02020603050405020304" pitchFamily="18" charset="0"/>
                        </a:rPr>
                        <m:t>.</m:t>
                      </m:r>
                    </m:oMath>
                  </a14:m>
                  <a:r>
                    <a:rPr lang="vi-VN" sz="6000" dirty="0"/>
                    <a:t>	</a:t>
                  </a:r>
                  <a:endParaRPr lang="en-US" sz="6000" b="1" dirty="0">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0">
                  <a:blip r:embed="rId4"/>
                  <a:stretch>
                    <a:fillRect/>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a16="http://schemas.microsoft.com/office/drawing/2014/main" xmlns=""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mj-lt"/>
                  <a:ea typeface="Tahoma" pitchFamily="34" charset="0"/>
                  <a:cs typeface="Tahoma" pitchFamily="34" charset="0"/>
                </a:rPr>
                <a:t>A</a:t>
              </a:r>
              <a:endParaRPr lang="en-US" sz="6000" dirty="0">
                <a:latin typeface="+mj-lt"/>
              </a:endParaRPr>
            </a:p>
          </p:txBody>
        </p:sp>
      </p:grpSp>
      <p:grpSp>
        <p:nvGrpSpPr>
          <p:cNvPr id="46" name="Group 45">
            <a:extLst>
              <a:ext uri="{FF2B5EF4-FFF2-40B4-BE49-F238E27FC236}">
                <a16:creationId xmlns:a16="http://schemas.microsoft.com/office/drawing/2014/main" xmlns="" id="{A2194087-0D43-42CA-A1D2-4373C69CC457}"/>
              </a:ext>
            </a:extLst>
          </p:cNvPr>
          <p:cNvGrpSpPr/>
          <p:nvPr/>
        </p:nvGrpSpPr>
        <p:grpSpPr>
          <a:xfrm>
            <a:off x="12360863" y="6222968"/>
            <a:ext cx="9617277" cy="1280848"/>
            <a:chOff x="1458731" y="6301891"/>
            <a:chExt cx="13645539" cy="1280848"/>
          </a:xfrm>
        </p:grpSpPr>
        <p:sp>
          <p:nvSpPr>
            <p:cNvPr id="47" name="Rectangle 46">
              <a:extLst>
                <a:ext uri="{FF2B5EF4-FFF2-40B4-BE49-F238E27FC236}">
                  <a16:creationId xmlns:a16="http://schemas.microsoft.com/office/drawing/2014/main" xmlns="" xmlns:a14="http://schemas.microsoft.com/office/drawing/2010/main" xmlns:mc="http://schemas.openxmlformats.org/markup-compatibility/2006" id="{FB0B6341-256C-4170-AF4E-1216E5EDD04C}"/>
                </a:ext>
              </a:extLst>
            </p:cNvPr>
            <p:cNvSpPr/>
            <p:nvPr/>
          </p:nvSpPr>
          <p:spPr>
            <a:xfrm>
              <a:off x="2137756" y="6301891"/>
              <a:ext cx="12966514" cy="128084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latin typeface="+mj-lt"/>
                <a:ea typeface="Tahoma" pitchFamily="34" charset="0"/>
                <a:cs typeface="Tahoma" pitchFamily="34" charset="0"/>
              </a:endParaRPr>
            </a:p>
          </p:txBody>
        </p:sp>
        <p:sp>
          <p:nvSpPr>
            <p:cNvPr id="48" name="Oval 47">
              <a:extLst>
                <a:ext uri="{FF2B5EF4-FFF2-40B4-BE49-F238E27FC236}">
                  <a16:creationId xmlns:a16="http://schemas.microsoft.com/office/drawing/2014/main" xmlns=""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B</a:t>
              </a:r>
              <a:endParaRPr lang="en-US" sz="6000" dirty="0">
                <a:latin typeface="+mj-lt"/>
              </a:endParaRPr>
            </a:p>
          </p:txBody>
        </p:sp>
      </p:grpSp>
      <p:grpSp>
        <p:nvGrpSpPr>
          <p:cNvPr id="49" name="Group 48">
            <a:extLst>
              <a:ext uri="{FF2B5EF4-FFF2-40B4-BE49-F238E27FC236}">
                <a16:creationId xmlns:a16="http://schemas.microsoft.com/office/drawing/2014/main" xmlns="" id="{4D274B26-9415-432A-9282-BDEF246F0009}"/>
              </a:ext>
            </a:extLst>
          </p:cNvPr>
          <p:cNvGrpSpPr/>
          <p:nvPr/>
        </p:nvGrpSpPr>
        <p:grpSpPr>
          <a:xfrm>
            <a:off x="931977" y="7592642"/>
            <a:ext cx="9617277" cy="1234536"/>
            <a:chOff x="1458731" y="6334162"/>
            <a:chExt cx="13782856"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xmlns="" id="{6E15A8FC-94CE-45FB-8D02-B33F2327F992}"/>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1800"/>
                    </a:spcBef>
                  </a:pPr>
                  <a14:m>
                    <m:oMath xmlns:m="http://schemas.openxmlformats.org/officeDocument/2006/math">
                      <m:sSub>
                        <m:sSubPr>
                          <m:ctrlPr>
                            <a:rPr lang="en-US" sz="6000" i="1" smtClean="0">
                              <a:latin typeface="Cambria Math" panose="02040503050406030204" pitchFamily="18" charset="0"/>
                              <a:ea typeface="Times New Roman" panose="02020603050405020304" pitchFamily="18" charset="0"/>
                            </a:rPr>
                          </m:ctrlPr>
                        </m:sSubPr>
                        <m:e>
                          <m:r>
                            <a:rPr lang="en-US" sz="6000" b="0" i="0" smtClean="0">
                              <a:latin typeface="Cambria Math" panose="02040503050406030204" pitchFamily="18" charset="0"/>
                              <a:ea typeface="Times New Roman" panose="02020603050405020304" pitchFamily="18" charset="0"/>
                            </a:rPr>
                            <m:t>     </m:t>
                          </m:r>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2020</m:t>
                          </m:r>
                        </m:sub>
                      </m:sSub>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3</m:t>
                      </m:r>
                      <m:r>
                        <a:rPr lang="vi-VN" sz="6000">
                          <a:latin typeface="Cambria Math"/>
                          <a:ea typeface="Times New Roman" panose="02020603050405020304" pitchFamily="18" charset="0"/>
                        </a:rPr>
                        <m:t>.</m:t>
                      </m:r>
                      <m:sSup>
                        <m:sSupPr>
                          <m:ctrlPr>
                            <a:rPr lang="en-US" sz="6000" i="1">
                              <a:latin typeface="Cambria Math" panose="02040503050406030204" pitchFamily="18" charset="0"/>
                              <a:ea typeface="Times New Roman" panose="02020603050405020304" pitchFamily="18" charset="0"/>
                            </a:rPr>
                          </m:ctrlPr>
                        </m:sSupPr>
                        <m:e>
                          <m:r>
                            <a:rPr lang="vi-VN" sz="6000">
                              <a:latin typeface="Cambria Math"/>
                              <a:ea typeface="Times New Roman" panose="02020603050405020304" pitchFamily="18" charset="0"/>
                            </a:rPr>
                            <m:t>2</m:t>
                          </m:r>
                        </m:e>
                        <m:sup>
                          <m:r>
                            <a:rPr lang="vi-VN" sz="6000">
                              <a:latin typeface="Cambria Math"/>
                              <a:ea typeface="Times New Roman" panose="02020603050405020304" pitchFamily="18" charset="0"/>
                            </a:rPr>
                            <m:t>2019</m:t>
                          </m:r>
                        </m:sup>
                      </m:sSup>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5</m:t>
                      </m:r>
                      <m:r>
                        <a:rPr lang="vi-VN" sz="6000">
                          <a:latin typeface="Cambria Math"/>
                          <a:ea typeface="Times New Roman" panose="02020603050405020304" pitchFamily="18" charset="0"/>
                        </a:rPr>
                        <m:t>.</m:t>
                      </m:r>
                    </m:oMath>
                  </a14:m>
                  <a:r>
                    <a:rPr lang="vi-VN" sz="6000" dirty="0">
                      <a:latin typeface="+mj-lt"/>
                    </a:rPr>
                    <a:t>	</a:t>
                  </a:r>
                  <a:endParaRPr lang="vi-VN" sz="6000" b="1" dirty="0">
                    <a:latin typeface="+mj-lt"/>
                  </a:endParaRPr>
                </a:p>
              </p:txBody>
            </p:sp>
          </mc:Choice>
          <mc:Fallback xmlns="">
            <p:sp>
              <p:nvSpPr>
                <p:cNvPr id="63" name="Rectangle 62">
                  <a:extLst>
                    <a:ext uri="{FF2B5EF4-FFF2-40B4-BE49-F238E27FC236}">
                      <a16:creationId xmlns:a16="http://schemas.microsoft.com/office/drawing/2014/main" xmlns=""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0">
                  <a:blip r:embed="rId5"/>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a16="http://schemas.microsoft.com/office/drawing/2014/main" xmlns=""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C</a:t>
              </a:r>
              <a:endParaRPr lang="en-US" sz="6000" dirty="0">
                <a:latin typeface="+mj-lt"/>
              </a:endParaRPr>
            </a:p>
          </p:txBody>
        </p:sp>
      </p:grpSp>
      <p:grpSp>
        <p:nvGrpSpPr>
          <p:cNvPr id="65" name="Group 64">
            <a:extLst>
              <a:ext uri="{FF2B5EF4-FFF2-40B4-BE49-F238E27FC236}">
                <a16:creationId xmlns:a16="http://schemas.microsoft.com/office/drawing/2014/main" xmlns="" id="{E278C7C5-EAEF-4F1A-B3FB-29FCE054F0E0}"/>
              </a:ext>
            </a:extLst>
          </p:cNvPr>
          <p:cNvGrpSpPr/>
          <p:nvPr/>
        </p:nvGrpSpPr>
        <p:grpSpPr>
          <a:xfrm>
            <a:off x="12360863" y="7713406"/>
            <a:ext cx="9617277" cy="1234536"/>
            <a:chOff x="1458731" y="6334162"/>
            <a:chExt cx="13782856" cy="1234536"/>
          </a:xfrm>
        </p:grpSpPr>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xmlns="" id="{C4F0F9CE-3F15-4D47-A2C9-5C6F65E0E3FB}"/>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6000" i="1" dirty="0">
                    <a:latin typeface="Cambria Math" panose="020405030504060302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2020</m:t>
                            </m:r>
                          </m:sub>
                        </m:sSub>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3</m:t>
                        </m:r>
                        <m:r>
                          <a:rPr lang="vi-VN" sz="6000">
                            <a:latin typeface="Cambria Math"/>
                            <a:ea typeface="Times New Roman" panose="02020603050405020304" pitchFamily="18" charset="0"/>
                          </a:rPr>
                          <m:t>.</m:t>
                        </m:r>
                        <m:sSup>
                          <m:sSupPr>
                            <m:ctrlPr>
                              <a:rPr lang="en-US" sz="6000" i="1">
                                <a:latin typeface="Cambria Math" panose="02040503050406030204" pitchFamily="18" charset="0"/>
                                <a:ea typeface="Times New Roman" panose="02020603050405020304" pitchFamily="18" charset="0"/>
                              </a:rPr>
                            </m:ctrlPr>
                          </m:sSupPr>
                          <m:e>
                            <m:r>
                              <a:rPr lang="vi-VN" sz="6000">
                                <a:latin typeface="Cambria Math"/>
                                <a:ea typeface="Times New Roman" panose="02020603050405020304" pitchFamily="18" charset="0"/>
                              </a:rPr>
                              <m:t>2</m:t>
                            </m:r>
                          </m:e>
                          <m:sup>
                            <m:r>
                              <a:rPr lang="vi-VN" sz="6000">
                                <a:latin typeface="Cambria Math"/>
                                <a:ea typeface="Times New Roman" panose="02020603050405020304" pitchFamily="18" charset="0"/>
                              </a:rPr>
                              <m:t>2020</m:t>
                            </m:r>
                          </m:sup>
                        </m:sSup>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5</m:t>
                        </m:r>
                        <m:r>
                          <a:rPr lang="vi-VN" sz="6000">
                            <a:latin typeface="Cambria Math"/>
                            <a:ea typeface="Times New Roman" panose="02020603050405020304" pitchFamily="18" charset="0"/>
                          </a:rPr>
                          <m:t>.</m:t>
                        </m:r>
                      </m:oMath>
                    </m:oMathPara>
                  </a14:m>
                  <a:endParaRPr lang="en-US" sz="6000" dirty="0">
                    <a:latin typeface="Times New Roman" panose="02020603050405020304" pitchFamily="18" charset="0"/>
                    <a:ea typeface="Times New Roman" panose="02020603050405020304" pitchFamily="18" charset="0"/>
                  </a:endParaRPr>
                </a:p>
                <a:p>
                  <a:pPr algn="ctr">
                    <a:spcBef>
                      <a:spcPts val="2400"/>
                    </a:spcBef>
                  </a:pPr>
                  <a:endParaRPr lang="vi-VN" sz="6000" dirty="0"/>
                </a:p>
              </p:txBody>
            </p:sp>
          </mc:Choice>
          <mc:Fallback xmlns="">
            <p:sp>
              <p:nvSpPr>
                <p:cNvPr id="66" name="Rectangle 65">
                  <a:extLst>
                    <a:ext uri="{FF2B5EF4-FFF2-40B4-BE49-F238E27FC236}">
                      <a16:creationId xmlns:a16="http://schemas.microsoft.com/office/drawing/2014/main" xmlns="" xmlns:a14="http://schemas.microsoft.com/office/drawing/2010/main" id="{C4F0F9CE-3F15-4D47-A2C9-5C6F65E0E3FB}"/>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0">
                  <a:blip r:embed="rId6"/>
                  <a:stretch>
                    <a:fillRect/>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a16="http://schemas.microsoft.com/office/drawing/2014/main" xmlns=""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D</a:t>
              </a:r>
              <a:endParaRPr lang="en-US" sz="6000" dirty="0">
                <a:latin typeface="+mj-lt"/>
              </a:endParaRPr>
            </a:p>
          </p:txBody>
        </p:sp>
      </p:grpSp>
      <p:sp>
        <p:nvSpPr>
          <p:cNvPr id="50" name="Oval 49">
            <a:extLst>
              <a:ext uri="{FF2B5EF4-FFF2-40B4-BE49-F238E27FC236}">
                <a16:creationId xmlns:a16="http://schemas.microsoft.com/office/drawing/2014/main" xmlns="" id="{7A1FE18B-C8C5-48C4-8B1B-CCAC07DD4678}"/>
              </a:ext>
            </a:extLst>
          </p:cNvPr>
          <p:cNvSpPr/>
          <p:nvPr/>
        </p:nvSpPr>
        <p:spPr>
          <a:xfrm>
            <a:off x="931977" y="6310347"/>
            <a:ext cx="759644" cy="1000532"/>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A</a:t>
            </a:r>
            <a:endParaRPr lang="en-US" sz="6000" dirty="0">
              <a:latin typeface="+mj-lt"/>
            </a:endParaRPr>
          </a:p>
        </p:txBody>
      </p:sp>
      <p:sp>
        <p:nvSpPr>
          <p:cNvPr id="3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44987" y="7266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2. Thông hiểu</a:t>
            </a:r>
          </a:p>
        </p:txBody>
      </p:sp>
      <mc:AlternateContent xmlns:mc="http://schemas.openxmlformats.org/markup-compatibility/2006" xmlns:a14="http://schemas.microsoft.com/office/drawing/2010/main">
        <mc:Choice Requires="a14">
          <p:sp>
            <p:nvSpPr>
              <p:cNvPr id="3" name="Rectangle 2"/>
              <p:cNvSpPr/>
              <p:nvPr/>
            </p:nvSpPr>
            <p:spPr>
              <a:xfrm>
                <a:off x="13586923" y="6306118"/>
                <a:ext cx="7924800" cy="167738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6000" i="1" smtClean="0">
                              <a:solidFill>
                                <a:schemeClr val="bg1"/>
                              </a:solidFill>
                              <a:latin typeface="Cambria Math" panose="02040503050406030204" pitchFamily="18" charset="0"/>
                              <a:ea typeface="Times New Roman" panose="02020603050405020304" pitchFamily="18" charset="0"/>
                            </a:rPr>
                          </m:ctrlPr>
                        </m:sSubPr>
                        <m:e>
                          <m:r>
                            <a:rPr lang="vi-VN" sz="6000">
                              <a:solidFill>
                                <a:schemeClr val="bg1"/>
                              </a:solidFill>
                              <a:latin typeface="Cambria Math"/>
                              <a:ea typeface="Times New Roman" panose="02020603050405020304" pitchFamily="18" charset="0"/>
                            </a:rPr>
                            <m:t>𝑢</m:t>
                          </m:r>
                        </m:e>
                        <m:sub>
                          <m:r>
                            <a:rPr lang="vi-VN" sz="6000">
                              <a:solidFill>
                                <a:schemeClr val="bg1"/>
                              </a:solidFill>
                              <a:latin typeface="Cambria Math"/>
                              <a:ea typeface="Times New Roman" panose="02020603050405020304" pitchFamily="18" charset="0"/>
                            </a:rPr>
                            <m:t>2020</m:t>
                          </m:r>
                        </m:sub>
                      </m:sSub>
                      <m:r>
                        <a:rPr lang="vi-VN" sz="6000">
                          <a:solidFill>
                            <a:schemeClr val="bg1"/>
                          </a:solidFill>
                          <a:latin typeface="Cambria Math"/>
                          <a:ea typeface="Times New Roman" panose="02020603050405020304" pitchFamily="18" charset="0"/>
                        </a:rPr>
                        <m:t>=</m:t>
                      </m:r>
                      <m:r>
                        <a:rPr lang="vi-VN" sz="6000">
                          <a:solidFill>
                            <a:schemeClr val="bg1"/>
                          </a:solidFill>
                          <a:latin typeface="Cambria Math"/>
                          <a:ea typeface="Times New Roman" panose="02020603050405020304" pitchFamily="18" charset="0"/>
                        </a:rPr>
                        <m:t>3</m:t>
                      </m:r>
                      <m:r>
                        <a:rPr lang="vi-VN" sz="6000">
                          <a:solidFill>
                            <a:schemeClr val="bg1"/>
                          </a:solidFill>
                          <a:latin typeface="Cambria Math"/>
                          <a:ea typeface="Times New Roman" panose="02020603050405020304" pitchFamily="18" charset="0"/>
                        </a:rPr>
                        <m:t>.</m:t>
                      </m:r>
                      <m:sSup>
                        <m:sSupPr>
                          <m:ctrlPr>
                            <a:rPr lang="en-US" sz="6000" i="1">
                              <a:solidFill>
                                <a:schemeClr val="bg1"/>
                              </a:solidFill>
                              <a:latin typeface="Cambria Math" panose="02040503050406030204" pitchFamily="18" charset="0"/>
                              <a:ea typeface="Times New Roman" panose="02020603050405020304" pitchFamily="18" charset="0"/>
                            </a:rPr>
                          </m:ctrlPr>
                        </m:sSupPr>
                        <m:e>
                          <m:r>
                            <a:rPr lang="vi-VN" sz="6000">
                              <a:solidFill>
                                <a:schemeClr val="bg1"/>
                              </a:solidFill>
                              <a:latin typeface="Cambria Math"/>
                              <a:ea typeface="Times New Roman" panose="02020603050405020304" pitchFamily="18" charset="0"/>
                            </a:rPr>
                            <m:t>2</m:t>
                          </m:r>
                        </m:e>
                        <m:sup>
                          <m:r>
                            <a:rPr lang="vi-VN" sz="6000">
                              <a:solidFill>
                                <a:schemeClr val="bg1"/>
                              </a:solidFill>
                              <a:latin typeface="Cambria Math"/>
                              <a:ea typeface="Times New Roman" panose="02020603050405020304" pitchFamily="18" charset="0"/>
                            </a:rPr>
                            <m:t>2019</m:t>
                          </m:r>
                        </m:sup>
                      </m:sSup>
                      <m:r>
                        <a:rPr lang="vi-VN" sz="6000">
                          <a:solidFill>
                            <a:schemeClr val="bg1"/>
                          </a:solidFill>
                          <a:latin typeface="Cambria Math"/>
                          <a:ea typeface="Times New Roman" panose="02020603050405020304" pitchFamily="18" charset="0"/>
                        </a:rPr>
                        <m:t>+</m:t>
                      </m:r>
                      <m:r>
                        <a:rPr lang="vi-VN" sz="6000">
                          <a:solidFill>
                            <a:schemeClr val="bg1"/>
                          </a:solidFill>
                          <a:latin typeface="Cambria Math"/>
                          <a:ea typeface="Times New Roman" panose="02020603050405020304" pitchFamily="18" charset="0"/>
                        </a:rPr>
                        <m:t>5</m:t>
                      </m:r>
                      <m:r>
                        <a:rPr lang="vi-VN" sz="6000">
                          <a:solidFill>
                            <a:schemeClr val="bg1"/>
                          </a:solidFill>
                          <a:latin typeface="Cambria Math"/>
                          <a:ea typeface="Times New Roman" panose="02020603050405020304" pitchFamily="18" charset="0"/>
                        </a:rPr>
                        <m:t>.</m:t>
                      </m:r>
                    </m:oMath>
                  </m:oMathPara>
                </a14:m>
                <a:endParaRPr lang="en-US" sz="6000" dirty="0">
                  <a:solidFill>
                    <a:schemeClr val="bg1"/>
                  </a:solidFill>
                  <a:latin typeface="Times New Roman" panose="02020603050405020304" pitchFamily="18" charset="0"/>
                  <a:ea typeface="Times New Roman" panose="02020603050405020304" pitchFamily="18" charset="0"/>
                </a:endParaRPr>
              </a:p>
              <a:p>
                <a:pPr algn="ctr"/>
                <a:r>
                  <a:rPr lang="vi-VN" dirty="0"/>
                  <a:t>	</a:t>
                </a:r>
                <a:endParaRPr lang="en-US" sz="4400" b="1" dirty="0">
                  <a:ea typeface="Tahoma" pitchFamily="34" charset="0"/>
                  <a:cs typeface="Tahoma"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586923" y="6306118"/>
                <a:ext cx="7924800" cy="1677382"/>
              </a:xfrm>
              <a:prstGeom prst="rect">
                <a:avLst/>
              </a:prstGeom>
              <a:blipFill rotWithShape="0">
                <a:blip r:embed="rId7"/>
                <a:stretch>
                  <a:fillRect/>
                </a:stretch>
              </a:blipFill>
            </p:spPr>
            <p:txBody>
              <a:bodyPr/>
              <a:lstStyle/>
              <a:p>
                <a:r>
                  <a:rPr lang="en-US">
                    <a:noFill/>
                  </a:rPr>
                  <a:t> </a:t>
                </a:r>
              </a:p>
            </p:txBody>
          </p:sp>
        </mc:Fallback>
      </mc:AlternateContent>
      <p:grpSp>
        <p:nvGrpSpPr>
          <p:cNvPr id="42" name="Group 41"/>
          <p:cNvGrpSpPr/>
          <p:nvPr/>
        </p:nvGrpSpPr>
        <p:grpSpPr>
          <a:xfrm>
            <a:off x="164060" y="8738248"/>
            <a:ext cx="23835841" cy="4586081"/>
            <a:chOff x="184495" y="3615029"/>
            <a:chExt cx="11834900" cy="4502804"/>
          </a:xfrm>
        </p:grpSpPr>
        <p:sp>
          <p:nvSpPr>
            <p:cNvPr id="51" name="Rounded Rectangle 50"/>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52" name="Group 51"/>
            <p:cNvGrpSpPr/>
            <p:nvPr/>
          </p:nvGrpSpPr>
          <p:grpSpPr>
            <a:xfrm>
              <a:off x="203200" y="3615029"/>
              <a:ext cx="1884106" cy="986436"/>
              <a:chOff x="1275608" y="6200848"/>
              <a:chExt cx="3693530" cy="1792307"/>
            </a:xfrm>
          </p:grpSpPr>
          <p:sp>
            <p:nvSpPr>
              <p:cNvPr id="53" name="Freeform 20"/>
              <p:cNvSpPr>
                <a:spLocks/>
              </p:cNvSpPr>
              <p:nvPr/>
            </p:nvSpPr>
            <p:spPr bwMode="auto">
              <a:xfrm rot="16200000" flipV="1">
                <a:off x="2547515" y="5571533"/>
                <a:ext cx="1670361"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54" name="TextBox 53"/>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55" name="Round Diagonal Corner Rectangle 54"/>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6" name="Freeform 55"/>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4" name="Rectangle 3"/>
              <p:cNvSpPr/>
              <p:nvPr/>
            </p:nvSpPr>
            <p:spPr>
              <a:xfrm>
                <a:off x="1049119" y="12275314"/>
                <a:ext cx="8318126" cy="1015663"/>
              </a:xfrm>
              <a:prstGeom prst="rect">
                <a:avLst/>
              </a:prstGeom>
            </p:spPr>
            <p:txBody>
              <a:bodyPr wrap="square">
                <a:spAutoFit/>
              </a:bodyPr>
              <a:lstStyle/>
              <a:p>
                <a:r>
                  <a:rPr lang="en-US" sz="6000" dirty="0" smtClean="0"/>
                  <a:t>Vậy </a:t>
                </a:r>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en-US" sz="6000" b="0" i="0" smtClean="0">
                            <a:latin typeface="Cambria Math" panose="02040503050406030204" pitchFamily="18" charset="0"/>
                            <a:ea typeface="Times New Roman" panose="02020603050405020304" pitchFamily="18" charset="0"/>
                          </a:rPr>
                          <m:t> </m:t>
                        </m:r>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2020</m:t>
                        </m:r>
                      </m:sub>
                    </m:sSub>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3</m:t>
                    </m:r>
                    <m:r>
                      <a:rPr lang="vi-VN" sz="6000">
                        <a:latin typeface="Cambria Math"/>
                        <a:ea typeface="Times New Roman" panose="02020603050405020304" pitchFamily="18" charset="0"/>
                      </a:rPr>
                      <m:t>.</m:t>
                    </m:r>
                    <m:sSup>
                      <m:sSupPr>
                        <m:ctrlPr>
                          <a:rPr lang="en-US" sz="6000" i="1">
                            <a:latin typeface="Cambria Math" panose="02040503050406030204" pitchFamily="18" charset="0"/>
                            <a:ea typeface="Times New Roman" panose="02020603050405020304" pitchFamily="18" charset="0"/>
                          </a:rPr>
                        </m:ctrlPr>
                      </m:sSupPr>
                      <m:e>
                        <m:r>
                          <a:rPr lang="vi-VN" sz="6000">
                            <a:latin typeface="Cambria Math"/>
                            <a:ea typeface="Times New Roman" panose="02020603050405020304" pitchFamily="18" charset="0"/>
                          </a:rPr>
                          <m:t>2</m:t>
                        </m:r>
                      </m:e>
                      <m:sup>
                        <m:r>
                          <a:rPr lang="vi-VN" sz="6000">
                            <a:latin typeface="Cambria Math"/>
                            <a:ea typeface="Times New Roman" panose="02020603050405020304" pitchFamily="18" charset="0"/>
                          </a:rPr>
                          <m:t>2020</m:t>
                        </m:r>
                      </m:sup>
                    </m:sSup>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5</m:t>
                    </m:r>
                    <m:r>
                      <a:rPr lang="vi-VN" sz="6000">
                        <a:latin typeface="Cambria Math"/>
                        <a:ea typeface="Times New Roman" panose="02020603050405020304" pitchFamily="18" charset="0"/>
                      </a:rPr>
                      <m:t>.</m:t>
                    </m:r>
                  </m:oMath>
                </a14:m>
                <a:endParaRPr lang="en-US" sz="6000" dirty="0"/>
              </a:p>
            </p:txBody>
          </p:sp>
        </mc:Choice>
        <mc:Fallback xmlns="">
          <p:sp>
            <p:nvSpPr>
              <p:cNvPr id="4" name="Rectangle 3"/>
              <p:cNvSpPr>
                <a:spLocks noRot="1" noChangeAspect="1" noMove="1" noResize="1" noEditPoints="1" noAdjustHandles="1" noChangeArrowheads="1" noChangeShapeType="1" noTextEdit="1"/>
              </p:cNvSpPr>
              <p:nvPr/>
            </p:nvSpPr>
            <p:spPr>
              <a:xfrm>
                <a:off x="1049119" y="12275314"/>
                <a:ext cx="8318126" cy="1015663"/>
              </a:xfrm>
              <a:prstGeom prst="rect">
                <a:avLst/>
              </a:prstGeom>
              <a:blipFill rotWithShape="0">
                <a:blip r:embed="rId8"/>
                <a:stretch>
                  <a:fillRect l="-4396" t="-18072" b="-409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954587" y="9009246"/>
                <a:ext cx="5436098"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m:rPr>
                              <m:sty m:val="p"/>
                            </m:rPr>
                            <a:rPr lang="en-US" sz="6000">
                              <a:latin typeface="Cambria Math" panose="02040503050406030204" pitchFamily="18" charset="0"/>
                              <a:ea typeface="Times New Roman" panose="02020603050405020304" pitchFamily="18" charset="0"/>
                            </a:rPr>
                            <m:t>T</m:t>
                          </m:r>
                          <m:r>
                            <a:rPr lang="en-US" sz="6000">
                              <a:latin typeface="Cambria Math" panose="02040503050406030204" pitchFamily="18" charset="0"/>
                              <a:ea typeface="Times New Roman" panose="02020603050405020304" pitchFamily="18" charset="0"/>
                            </a:rPr>
                            <m:t> </m:t>
                          </m:r>
                          <m:r>
                            <m:rPr>
                              <m:sty m:val="p"/>
                            </m:rPr>
                            <a:rPr lang="en-US" sz="6000">
                              <a:latin typeface="Cambria Math" panose="02040503050406030204" pitchFamily="18" charset="0"/>
                              <a:ea typeface="Times New Roman" panose="02020603050405020304" pitchFamily="18" charset="0"/>
                            </a:rPr>
                            <m:t>a</m:t>
                          </m:r>
                          <m:r>
                            <a:rPr lang="en-US" sz="6000">
                              <a:latin typeface="Cambria Math" panose="02040503050406030204" pitchFamily="18" charset="0"/>
                              <a:ea typeface="Times New Roman" panose="02020603050405020304" pitchFamily="18" charset="0"/>
                            </a:rPr>
                            <m:t> </m:t>
                          </m:r>
                          <m:r>
                            <m:rPr>
                              <m:sty m:val="p"/>
                            </m:rPr>
                            <a:rPr lang="en-US" sz="6000">
                              <a:latin typeface="Cambria Math" panose="02040503050406030204" pitchFamily="18" charset="0"/>
                              <a:ea typeface="Times New Roman" panose="02020603050405020304" pitchFamily="18" charset="0"/>
                            </a:rPr>
                            <m:t>c</m:t>
                          </m:r>
                          <m:r>
                            <a:rPr lang="en-US" sz="6000">
                              <a:latin typeface="Cambria Math" panose="02040503050406030204" pitchFamily="18" charset="0"/>
                              <a:ea typeface="Times New Roman" panose="02020603050405020304" pitchFamily="18" charset="0"/>
                            </a:rPr>
                            <m:t>ó: </m:t>
                          </m:r>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1</m:t>
                          </m:r>
                        </m:sub>
                      </m:sSub>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1</m:t>
                      </m:r>
                    </m:oMath>
                  </m:oMathPara>
                </a14:m>
                <a:endParaRPr lang="en-US" sz="6000" dirty="0"/>
              </a:p>
            </p:txBody>
          </p:sp>
        </mc:Choice>
        <mc:Fallback xmlns="">
          <p:sp>
            <p:nvSpPr>
              <p:cNvPr id="5" name="TextBox 4"/>
              <p:cNvSpPr txBox="1">
                <a:spLocks noRot="1" noChangeAspect="1" noMove="1" noResize="1" noEditPoints="1" noAdjustHandles="1" noChangeArrowheads="1" noChangeShapeType="1" noTextEdit="1"/>
              </p:cNvSpPr>
              <p:nvPr/>
            </p:nvSpPr>
            <p:spPr>
              <a:xfrm>
                <a:off x="4954587" y="9009246"/>
                <a:ext cx="5436098" cy="1015663"/>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697787" y="9806788"/>
                <a:ext cx="6553200" cy="1677382"/>
              </a:xfrm>
              <a:prstGeom prst="rect">
                <a:avLst/>
              </a:prstGeom>
              <a:noFill/>
            </p:spPr>
            <p:txBody>
              <a:bodyPr wrap="square" rtlCol="0">
                <a:spAutoFit/>
              </a:bodyPr>
              <a:lstStyle/>
              <a:p>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en-US" sz="6000">
                            <a:latin typeface="Cambria Math" panose="02040503050406030204" pitchFamily="18" charset="0"/>
                            <a:ea typeface="Times New Roman" panose="02020603050405020304" pitchFamily="18" charset="0"/>
                          </a:rPr>
                          <m:t>2</m:t>
                        </m:r>
                      </m:sub>
                    </m:sSub>
                    <m:r>
                      <a:rPr lang="vi-VN" sz="6000">
                        <a:latin typeface="Cambria Math"/>
                        <a:ea typeface="Times New Roman" panose="02020603050405020304" pitchFamily="18" charset="0"/>
                      </a:rPr>
                      <m:t>=</m:t>
                    </m:r>
                    <m:r>
                      <a:rPr lang="en-US" sz="6000">
                        <a:latin typeface="Cambria Math" panose="02040503050406030204" pitchFamily="18" charset="0"/>
                        <a:ea typeface="Times New Roman" panose="02020603050405020304" pitchFamily="18" charset="0"/>
                      </a:rPr>
                      <m:t>7</m:t>
                    </m:r>
                    <m:r>
                      <a:rPr lang="en-US" sz="6000">
                        <a:latin typeface="Cambria Math" panose="02040503050406030204" pitchFamily="18" charset="0"/>
                        <a:ea typeface="Times New Roman" panose="02020603050405020304" pitchFamily="18" charset="0"/>
                      </a:rPr>
                      <m:t>=</m:t>
                    </m:r>
                    <m:r>
                      <a:rPr lang="en-US" sz="6000">
                        <a:latin typeface="Cambria Math" panose="02040503050406030204" pitchFamily="18" charset="0"/>
                        <a:ea typeface="Times New Roman" panose="02020603050405020304" pitchFamily="18" charset="0"/>
                      </a:rPr>
                      <m:t>3</m:t>
                    </m:r>
                    <m:r>
                      <a:rPr lang="en-US" sz="6000">
                        <a:latin typeface="Cambria Math" panose="02040503050406030204" pitchFamily="18" charset="0"/>
                        <a:ea typeface="Times New Roman" panose="02020603050405020304" pitchFamily="18" charset="0"/>
                      </a:rPr>
                      <m:t>.</m:t>
                    </m:r>
                    <m:sSup>
                      <m:sSupPr>
                        <m:ctrlPr>
                          <a:rPr lang="en-US" sz="6000" i="1">
                            <a:latin typeface="Cambria Math" panose="02040503050406030204" pitchFamily="18" charset="0"/>
                            <a:ea typeface="Times New Roman" panose="02020603050405020304" pitchFamily="18" charset="0"/>
                          </a:rPr>
                        </m:ctrlPr>
                      </m:sSupPr>
                      <m:e>
                        <m:r>
                          <a:rPr lang="vi-VN" sz="6000">
                            <a:latin typeface="Cambria Math"/>
                            <a:ea typeface="Times New Roman" panose="02020603050405020304" pitchFamily="18" charset="0"/>
                          </a:rPr>
                          <m:t>2</m:t>
                        </m:r>
                      </m:e>
                      <m:sup>
                        <m:r>
                          <a:rPr lang="en-US" sz="6000">
                            <a:latin typeface="Cambria Math" panose="02040503050406030204" pitchFamily="18" charset="0"/>
                            <a:ea typeface="Times New Roman" panose="02020603050405020304" pitchFamily="18" charset="0"/>
                          </a:rPr>
                          <m:t>2</m:t>
                        </m:r>
                      </m:sup>
                    </m:sSup>
                    <m:r>
                      <a:rPr lang="en-US" sz="6000" i="1">
                        <a:latin typeface="Cambria Math" panose="02040503050406030204" pitchFamily="18" charset="0"/>
                        <a:ea typeface="Times New Roman" panose="02020603050405020304" pitchFamily="18" charset="0"/>
                      </a:rPr>
                      <m:t>−</m:t>
                    </m:r>
                    <m:r>
                      <a:rPr lang="en-US" sz="6000" i="1">
                        <a:latin typeface="Cambria Math" panose="02040503050406030204" pitchFamily="18" charset="0"/>
                        <a:ea typeface="Times New Roman" panose="02020603050405020304" pitchFamily="18" charset="0"/>
                      </a:rPr>
                      <m:t>5</m:t>
                    </m:r>
                    <m:r>
                      <a:rPr lang="en-US" sz="6000">
                        <a:latin typeface="Cambria Math" panose="02040503050406030204" pitchFamily="18" charset="0"/>
                        <a:ea typeface="Times New Roman" panose="02020603050405020304" pitchFamily="18" charset="0"/>
                      </a:rPr>
                      <m:t>;</m:t>
                    </m:r>
                  </m:oMath>
                </a14:m>
                <a:r>
                  <a:rPr lang="en-US" sz="6000" dirty="0">
                    <a:ea typeface="Times New Roman" panose="02020603050405020304" pitchFamily="18" charset="0"/>
                  </a:rPr>
                  <a:t> </a:t>
                </a:r>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697787" y="9806788"/>
                <a:ext cx="6553200" cy="167738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240587" y="10718696"/>
                <a:ext cx="8154281" cy="16773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en-US" sz="6000">
                              <a:latin typeface="Cambria Math" panose="02040503050406030204" pitchFamily="18" charset="0"/>
                              <a:ea typeface="Times New Roman" panose="02020603050405020304" pitchFamily="18" charset="0"/>
                            </a:rPr>
                            <m:t>3</m:t>
                          </m:r>
                        </m:sub>
                      </m:sSub>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19</m:t>
                      </m:r>
                      <m:r>
                        <a:rPr lang="en-US" sz="6000">
                          <a:latin typeface="Cambria Math" panose="02040503050406030204" pitchFamily="18" charset="0"/>
                          <a:ea typeface="Times New Roman" panose="02020603050405020304" pitchFamily="18" charset="0"/>
                        </a:rPr>
                        <m:t>=</m:t>
                      </m:r>
                      <m:r>
                        <a:rPr lang="en-US" sz="6000">
                          <a:latin typeface="Cambria Math" panose="02040503050406030204" pitchFamily="18" charset="0"/>
                          <a:ea typeface="Times New Roman" panose="02020603050405020304" pitchFamily="18" charset="0"/>
                        </a:rPr>
                        <m:t>3</m:t>
                      </m:r>
                      <m:r>
                        <a:rPr lang="en-US" sz="6000">
                          <a:latin typeface="Cambria Math" panose="02040503050406030204" pitchFamily="18" charset="0"/>
                          <a:ea typeface="Times New Roman" panose="02020603050405020304" pitchFamily="18" charset="0"/>
                        </a:rPr>
                        <m:t>.</m:t>
                      </m:r>
                      <m:sSup>
                        <m:sSupPr>
                          <m:ctrlPr>
                            <a:rPr lang="en-US" sz="6000" i="1">
                              <a:latin typeface="Cambria Math" panose="02040503050406030204" pitchFamily="18" charset="0"/>
                              <a:ea typeface="Times New Roman" panose="02020603050405020304" pitchFamily="18" charset="0"/>
                            </a:rPr>
                          </m:ctrlPr>
                        </m:sSupPr>
                        <m:e>
                          <m:r>
                            <a:rPr lang="vi-VN" sz="6000">
                              <a:latin typeface="Cambria Math"/>
                              <a:ea typeface="Times New Roman" panose="02020603050405020304" pitchFamily="18" charset="0"/>
                            </a:rPr>
                            <m:t>2</m:t>
                          </m:r>
                        </m:e>
                        <m:sup>
                          <m:r>
                            <a:rPr lang="en-US" sz="6000">
                              <a:latin typeface="Cambria Math" panose="02040503050406030204" pitchFamily="18" charset="0"/>
                              <a:ea typeface="Times New Roman" panose="02020603050405020304" pitchFamily="18" charset="0"/>
                            </a:rPr>
                            <m:t>3</m:t>
                          </m:r>
                        </m:sup>
                      </m:sSup>
                      <m:r>
                        <a:rPr lang="en-US" sz="6000" i="1">
                          <a:latin typeface="Cambria Math" panose="02040503050406030204" pitchFamily="18" charset="0"/>
                          <a:ea typeface="Times New Roman" panose="02020603050405020304" pitchFamily="18" charset="0"/>
                        </a:rPr>
                        <m:t>−</m:t>
                      </m:r>
                      <m:r>
                        <a:rPr lang="en-US" sz="6000" i="1">
                          <a:latin typeface="Cambria Math" panose="02040503050406030204" pitchFamily="18" charset="0"/>
                          <a:ea typeface="Times New Roman" panose="02020603050405020304" pitchFamily="18" charset="0"/>
                        </a:rPr>
                        <m:t>5</m:t>
                      </m:r>
                      <m:r>
                        <a:rPr lang="en-US" sz="6000">
                          <a:latin typeface="Cambria Math" panose="02040503050406030204" pitchFamily="18" charset="0"/>
                          <a:ea typeface="Times New Roman" panose="02020603050405020304" pitchFamily="18" charset="0"/>
                        </a:rPr>
                        <m:t>;…</m:t>
                      </m:r>
                    </m:oMath>
                  </m:oMathPara>
                </a14:m>
                <a:endParaRPr lang="en-US" sz="6000" dirty="0">
                  <a:ea typeface="Times New Roman" panose="02020603050405020304" pitchFamily="18" charset="0"/>
                </a:endParaRPr>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7240587" y="10718696"/>
                <a:ext cx="8154281" cy="167738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060775" y="10718696"/>
                <a:ext cx="6443791" cy="1015663"/>
              </a:xfrm>
              <a:prstGeom prst="rect">
                <a:avLst/>
              </a:prstGeom>
              <a:noFill/>
            </p:spPr>
            <p:txBody>
              <a:bodyPr wrap="square" rtlCol="0">
                <a:spAutoFit/>
              </a:bodyPr>
              <a:lstStyle/>
              <a:p>
                <a14:m>
                  <m:oMath xmlns:m="http://schemas.openxmlformats.org/officeDocument/2006/math">
                    <m:r>
                      <a:rPr lang="vi-VN" sz="6000">
                        <a:solidFill>
                          <a:prstClr val="black"/>
                        </a:solidFill>
                        <a:latin typeface="Cambria Math"/>
                        <a:ea typeface="Times New Roman" panose="02020603050405020304" pitchFamily="18" charset="0"/>
                      </a:rPr>
                      <m:t>⇒</m:t>
                    </m:r>
                    <m:r>
                      <a:rPr lang="vi-VN" sz="6000" i="1">
                        <a:solidFill>
                          <a:prstClr val="black"/>
                        </a:solidFill>
                        <a:latin typeface="Cambria Math"/>
                        <a:ea typeface="Times New Roman" panose="02020603050405020304" pitchFamily="18" charset="0"/>
                      </a:rPr>
                      <m:t> </m:t>
                    </m:r>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m:rPr>
                            <m:sty m:val="p"/>
                          </m:rPr>
                          <a:rPr lang="en-US" sz="6000">
                            <a:latin typeface="Cambria Math" panose="02040503050406030204" pitchFamily="18" charset="0"/>
                            <a:ea typeface="Times New Roman" panose="02020603050405020304" pitchFamily="18" charset="0"/>
                          </a:rPr>
                          <m:t>n</m:t>
                        </m:r>
                      </m:sub>
                    </m:sSub>
                    <m:r>
                      <a:rPr lang="vi-VN" sz="6000">
                        <a:latin typeface="Cambria Math"/>
                        <a:ea typeface="Times New Roman" panose="02020603050405020304" pitchFamily="18" charset="0"/>
                      </a:rPr>
                      <m:t>=</m:t>
                    </m:r>
                    <m:r>
                      <a:rPr lang="en-US" sz="6000">
                        <a:latin typeface="Cambria Math" panose="02040503050406030204" pitchFamily="18" charset="0"/>
                        <a:ea typeface="Times New Roman" panose="02020603050405020304" pitchFamily="18" charset="0"/>
                      </a:rPr>
                      <m:t>3</m:t>
                    </m:r>
                    <m:r>
                      <a:rPr lang="en-US" sz="6000">
                        <a:latin typeface="Cambria Math" panose="02040503050406030204" pitchFamily="18" charset="0"/>
                        <a:ea typeface="Times New Roman" panose="02020603050405020304" pitchFamily="18" charset="0"/>
                      </a:rPr>
                      <m:t>.</m:t>
                    </m:r>
                    <m:sSup>
                      <m:sSupPr>
                        <m:ctrlPr>
                          <a:rPr lang="en-US" sz="6000" i="1">
                            <a:latin typeface="Cambria Math" panose="02040503050406030204" pitchFamily="18" charset="0"/>
                            <a:ea typeface="Times New Roman" panose="02020603050405020304" pitchFamily="18" charset="0"/>
                          </a:rPr>
                        </m:ctrlPr>
                      </m:sSupPr>
                      <m:e>
                        <m:r>
                          <a:rPr lang="vi-VN" sz="6000">
                            <a:latin typeface="Cambria Math"/>
                            <a:ea typeface="Times New Roman" panose="02020603050405020304" pitchFamily="18" charset="0"/>
                          </a:rPr>
                          <m:t>2</m:t>
                        </m:r>
                      </m:e>
                      <m:sup>
                        <m:r>
                          <m:rPr>
                            <m:sty m:val="p"/>
                          </m:rPr>
                          <a:rPr lang="en-US" sz="6000">
                            <a:latin typeface="Cambria Math" panose="02040503050406030204" pitchFamily="18" charset="0"/>
                            <a:ea typeface="Times New Roman" panose="02020603050405020304" pitchFamily="18" charset="0"/>
                          </a:rPr>
                          <m:t>n</m:t>
                        </m:r>
                      </m:sup>
                    </m:sSup>
                    <m:r>
                      <a:rPr lang="en-US" sz="6000" i="1">
                        <a:latin typeface="Cambria Math" panose="02040503050406030204" pitchFamily="18" charset="0"/>
                        <a:ea typeface="Times New Roman" panose="02020603050405020304" pitchFamily="18" charset="0"/>
                      </a:rPr>
                      <m:t>−</m:t>
                    </m:r>
                    <m:r>
                      <a:rPr lang="en-US" sz="6000" i="1">
                        <a:latin typeface="Cambria Math" panose="02040503050406030204" pitchFamily="18" charset="0"/>
                        <a:ea typeface="Times New Roman" panose="02020603050405020304" pitchFamily="18" charset="0"/>
                      </a:rPr>
                      <m:t>5</m:t>
                    </m:r>
                  </m:oMath>
                </a14:m>
                <a:r>
                  <a:rPr lang="en-US" sz="6000" dirty="0">
                    <a:ea typeface="Times New Roman" panose="02020603050405020304" pitchFamily="18" charset="0"/>
                  </a:rPr>
                  <a:t>  .</a:t>
                </a:r>
                <a:endParaRPr lang="en-US" sz="6000" dirty="0"/>
              </a:p>
            </p:txBody>
          </p:sp>
        </mc:Choice>
        <mc:Fallback xmlns="">
          <p:sp>
            <p:nvSpPr>
              <p:cNvPr id="8" name="TextBox 7"/>
              <p:cNvSpPr txBox="1">
                <a:spLocks noRot="1" noChangeAspect="1" noMove="1" noResize="1" noEditPoints="1" noAdjustHandles="1" noChangeArrowheads="1" noChangeShapeType="1" noTextEdit="1"/>
              </p:cNvSpPr>
              <p:nvPr/>
            </p:nvSpPr>
            <p:spPr>
              <a:xfrm>
                <a:off x="15060775" y="10718696"/>
                <a:ext cx="6443791" cy="1015663"/>
              </a:xfrm>
              <a:prstGeom prst="rect">
                <a:avLst/>
              </a:prstGeom>
              <a:blipFill rotWithShape="0">
                <a:blip r:embed="rId12"/>
                <a:stretch>
                  <a:fillRect t="-17964" r="-5203" b="-39521"/>
                </a:stretch>
              </a:blipFill>
            </p:spPr>
            <p:txBody>
              <a:bodyPr/>
              <a:lstStyle/>
              <a:p>
                <a:r>
                  <a:rPr lang="en-US">
                    <a:noFill/>
                  </a:rPr>
                  <a:t> </a:t>
                </a:r>
              </a:p>
            </p:txBody>
          </p:sp>
        </mc:Fallback>
      </mc:AlternateContent>
      <p:sp>
        <p:nvSpPr>
          <p:cNvPr id="43" name="Action Button: Forward or Next 42">
            <a:hlinkClick r:id="" action="ppaction://hlinkshowjump?jump=nextslide" highlightClick="1"/>
          </p:cNvPr>
          <p:cNvSpPr/>
          <p:nvPr/>
        </p:nvSpPr>
        <p:spPr>
          <a:xfrm>
            <a:off x="22861587" y="12295356"/>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372544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left)">
                                      <p:cBhvr>
                                        <p:cTn id="51" dur="500"/>
                                        <p:tgtEl>
                                          <p:spTgt spid="5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 grpId="0"/>
      <p:bldP spid="5" grpId="0"/>
      <p:bldP spid="6" grpId="0"/>
      <p:bldP spid="7" grpId="0"/>
      <p:bldP spid="8" grpId="0"/>
      <p:bldP spid="4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966643"/>
            <a:ext cx="23932140" cy="2719427"/>
            <a:chOff x="534987" y="1843599"/>
            <a:chExt cx="23340848" cy="2280483"/>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9694" y="1653394"/>
                  <a:ext cx="2087449"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6</a:t>
                  </a:r>
                </a:p>
              </p:txBody>
            </p:sp>
          </p:grpSp>
        </p:grpSp>
        <mc:AlternateContent xmlns:mc="http://schemas.openxmlformats.org/markup-compatibility/2006" xmlns:a14="http://schemas.microsoft.com/office/drawing/2010/main">
          <mc:Choice Requires="a14">
            <p:sp>
              <p:nvSpPr>
                <p:cNvPr id="23" name="Rectangle 22"/>
                <p:cNvSpPr/>
                <p:nvPr/>
              </p:nvSpPr>
              <p:spPr>
                <a:xfrm>
                  <a:off x="4492512" y="1843599"/>
                  <a:ext cx="18896434" cy="21778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vi-VN" sz="6000" dirty="0">
                      <a:latin typeface="Times New Roman" panose="02020603050405020304" pitchFamily="18" charset="0"/>
                      <a:ea typeface="Times New Roman" panose="02020603050405020304" pitchFamily="18" charset="0"/>
                    </a:rPr>
                    <a:t>Cho dãy </a:t>
                  </a:r>
                  <a14:m>
                    <m:oMath xmlns:m="http://schemas.openxmlformats.org/officeDocument/2006/math">
                      <m:d>
                        <m:dPr>
                          <m:ctrlPr>
                            <a:rPr lang="en-US" sz="6000" i="1">
                              <a:latin typeface="Cambria Math" panose="02040503050406030204" pitchFamily="18" charset="0"/>
                              <a:ea typeface="Times New Roman" panose="02020603050405020304" pitchFamily="18" charset="0"/>
                            </a:rPr>
                          </m:ctrlPr>
                        </m:dPr>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sub>
                          </m:sSub>
                        </m:e>
                      </m:d>
                    </m:oMath>
                  </a14:m>
                  <a:r>
                    <a:rPr lang="vi-VN" sz="6000" dirty="0">
                      <a:latin typeface="Times New Roman" panose="02020603050405020304" pitchFamily="18" charset="0"/>
                      <a:ea typeface="Times New Roman" panose="02020603050405020304" pitchFamily="18" charset="0"/>
                    </a:rPr>
                    <a:t> với </a:t>
                  </a:r>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sub>
                      </m:sSub>
                      <m:r>
                        <a:rPr lang="vi-VN" sz="6000">
                          <a:latin typeface="Cambria Math"/>
                          <a:ea typeface="Times New Roman" panose="02020603050405020304" pitchFamily="18" charset="0"/>
                        </a:rPr>
                        <m:t>=</m:t>
                      </m:r>
                      <m:sSup>
                        <m:sSupPr>
                          <m:ctrlPr>
                            <a:rPr lang="en-US" sz="6000" i="1">
                              <a:latin typeface="Cambria Math" panose="02040503050406030204" pitchFamily="18" charset="0"/>
                              <a:ea typeface="Times New Roman" panose="02020603050405020304" pitchFamily="18" charset="0"/>
                            </a:rPr>
                          </m:ctrlPr>
                        </m:sSupPr>
                        <m:e>
                          <m:d>
                            <m:dPr>
                              <m:ctrlPr>
                                <a:rPr lang="en-US" sz="6000" i="1">
                                  <a:latin typeface="Cambria Math" panose="02040503050406030204" pitchFamily="18" charset="0"/>
                                  <a:ea typeface="Times New Roman" panose="02020603050405020304" pitchFamily="18" charset="0"/>
                                </a:rPr>
                              </m:ctrlPr>
                            </m:dPr>
                            <m:e>
                              <m:f>
                                <m:fPr>
                                  <m:ctrlPr>
                                    <a:rPr lang="en-US" sz="6000" i="1">
                                      <a:latin typeface="Cambria Math" panose="02040503050406030204" pitchFamily="18" charset="0"/>
                                      <a:ea typeface="Times New Roman" panose="02020603050405020304" pitchFamily="18" charset="0"/>
                                    </a:rPr>
                                  </m:ctrlPr>
                                </m:fPr>
                                <m:num>
                                  <m:r>
                                    <a:rPr lang="vi-VN" sz="6000">
                                      <a:latin typeface="Cambria Math"/>
                                      <a:ea typeface="Times New Roman" panose="02020603050405020304" pitchFamily="18" charset="0"/>
                                    </a:rPr>
                                    <m:t>1</m:t>
                                  </m:r>
                                </m:num>
                                <m:den>
                                  <m:r>
                                    <a:rPr lang="vi-VN" sz="6000">
                                      <a:latin typeface="Cambria Math"/>
                                      <a:ea typeface="Times New Roman" panose="02020603050405020304" pitchFamily="18" charset="0"/>
                                    </a:rPr>
                                    <m:t>2</m:t>
                                  </m:r>
                                </m:den>
                              </m:f>
                            </m:e>
                          </m:d>
                        </m:e>
                        <m:sup>
                          <m:r>
                            <a:rPr lang="vi-VN" sz="6000">
                              <a:latin typeface="Cambria Math"/>
                              <a:ea typeface="Times New Roman" panose="02020603050405020304" pitchFamily="18" charset="0"/>
                            </a:rPr>
                            <m:t>𝑛</m:t>
                          </m:r>
                        </m:sup>
                      </m:sSup>
                      <m:r>
                        <a:rPr lang="vi-VN" sz="6000">
                          <a:latin typeface="Cambria Math"/>
                          <a:ea typeface="Times New Roman" panose="02020603050405020304" pitchFamily="18" charset="0"/>
                        </a:rPr>
                        <m:t>+1</m:t>
                      </m:r>
                    </m:oMath>
                  </a14:m>
                  <a:r>
                    <a:rPr lang="vi-VN" sz="6000" dirty="0">
                      <a:latin typeface="Times New Roman" panose="02020603050405020304" pitchFamily="18" charset="0"/>
                      <a:ea typeface="Times New Roman" panose="02020603050405020304" pitchFamily="18" charset="0"/>
                    </a:rPr>
                    <a:t>, </a:t>
                  </a:r>
                  <a14:m>
                    <m:oMath xmlns:m="http://schemas.openxmlformats.org/officeDocument/2006/math">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𝑛</m:t>
                      </m:r>
                      <m:r>
                        <a:rPr lang="vi-VN" sz="6000">
                          <a:latin typeface="Cambria Math"/>
                          <a:ea typeface="Times New Roman" panose="02020603050405020304" pitchFamily="18" charset="0"/>
                        </a:rPr>
                        <m:t>∈</m:t>
                      </m:r>
                      <m:sSup>
                        <m:sSupPr>
                          <m:ctrlPr>
                            <a:rPr lang="en-US" sz="6000" i="1">
                              <a:latin typeface="Cambria Math" panose="02040503050406030204" pitchFamily="18" charset="0"/>
                              <a:ea typeface="Times New Roman" panose="02020603050405020304" pitchFamily="18" charset="0"/>
                            </a:rPr>
                          </m:ctrlPr>
                        </m:sSupPr>
                        <m:e>
                          <m:r>
                            <a:rPr lang="vi-VN" sz="6000">
                              <a:latin typeface="Cambria Math"/>
                              <a:ea typeface="Times New Roman" panose="02020603050405020304" pitchFamily="18" charset="0"/>
                            </a:rPr>
                            <m:t>ℕ</m:t>
                          </m:r>
                        </m:e>
                        <m:sup>
                          <m:r>
                            <a:rPr lang="vi-VN" sz="6000">
                              <a:latin typeface="Cambria Math"/>
                              <a:ea typeface="Times New Roman" panose="02020603050405020304" pitchFamily="18" charset="0"/>
                            </a:rPr>
                            <m:t>∗</m:t>
                          </m:r>
                        </m:sup>
                      </m:sSup>
                    </m:oMath>
                  </a14:m>
                  <a:r>
                    <a:rPr lang="vi-VN" sz="6000" dirty="0">
                      <a:latin typeface="Times New Roman" panose="02020603050405020304" pitchFamily="18" charset="0"/>
                      <a:ea typeface="Times New Roman" panose="02020603050405020304" pitchFamily="18" charset="0"/>
                    </a:rPr>
                    <a:t>. </a:t>
                  </a:r>
                  <a:r>
                    <a:rPr lang="en-US" sz="6000" dirty="0" smtClean="0">
                      <a:latin typeface="Times New Roman" panose="02020603050405020304" pitchFamily="18" charset="0"/>
                      <a:ea typeface="Times New Roman" panose="02020603050405020304" pitchFamily="18" charset="0"/>
                    </a:rPr>
                    <a:t>Tính</a:t>
                  </a:r>
                </a:p>
                <a:p>
                  <a:r>
                    <a:rPr lang="en-US" sz="6000" dirty="0">
                      <a:latin typeface="Times New Roman" panose="02020603050405020304" pitchFamily="18" charset="0"/>
                      <a:ea typeface="Times New Roman" panose="02020603050405020304" pitchFamily="18" charset="0"/>
                    </a:rPr>
                    <a:t> </a:t>
                  </a:r>
                  <a:r>
                    <a:rPr lang="en-US" sz="6000" dirty="0" smtClean="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6000" i="1" smtClean="0">
                              <a:latin typeface="Cambria Math" panose="02040503050406030204" pitchFamily="18" charset="0"/>
                              <a:ea typeface="Times New Roman" panose="02020603050405020304" pitchFamily="18" charset="0"/>
                            </a:rPr>
                          </m:ctrlPr>
                        </m:sSubPr>
                        <m:e>
                          <m:r>
                            <a:rPr lang="en-US" sz="6000">
                              <a:latin typeface="Cambria Math"/>
                              <a:ea typeface="Times New Roman" panose="02020603050405020304" pitchFamily="18" charset="0"/>
                            </a:rPr>
                            <m:t>𝑆</m:t>
                          </m:r>
                        </m:e>
                        <m:sub>
                          <m:r>
                            <a:rPr lang="en-US" sz="6000">
                              <a:latin typeface="Cambria Math"/>
                              <a:ea typeface="Times New Roman" panose="02020603050405020304" pitchFamily="18" charset="0"/>
                            </a:rPr>
                            <m:t>2019</m:t>
                          </m:r>
                        </m:sub>
                      </m:sSub>
                      <m:r>
                        <a:rPr lang="en-US" sz="6000">
                          <a:latin typeface="Cambria Math"/>
                          <a:ea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en-US" sz="6000">
                              <a:latin typeface="Cambria Math"/>
                              <a:ea typeface="Times New Roman" panose="02020603050405020304" pitchFamily="18" charset="0"/>
                            </a:rPr>
                            <m:t>𝑢</m:t>
                          </m:r>
                        </m:e>
                        <m:sub>
                          <m:r>
                            <a:rPr lang="en-US" sz="6000">
                              <a:latin typeface="Cambria Math"/>
                              <a:ea typeface="Times New Roman" panose="02020603050405020304" pitchFamily="18" charset="0"/>
                            </a:rPr>
                            <m:t>1</m:t>
                          </m:r>
                        </m:sub>
                      </m:sSub>
                      <m:r>
                        <a:rPr lang="en-US" sz="6000">
                          <a:latin typeface="Cambria Math"/>
                          <a:ea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en-US" sz="6000">
                              <a:latin typeface="Cambria Math"/>
                              <a:ea typeface="Times New Roman" panose="02020603050405020304" pitchFamily="18" charset="0"/>
                            </a:rPr>
                            <m:t>𝑢</m:t>
                          </m:r>
                        </m:e>
                        <m:sub>
                          <m:r>
                            <a:rPr lang="en-US" sz="6000">
                              <a:latin typeface="Cambria Math"/>
                              <a:ea typeface="Times New Roman" panose="02020603050405020304" pitchFamily="18" charset="0"/>
                            </a:rPr>
                            <m:t>2</m:t>
                          </m:r>
                        </m:sub>
                      </m:sSub>
                      <m:r>
                        <a:rPr lang="en-US" sz="6000">
                          <a:latin typeface="Cambria Math"/>
                          <a:ea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en-US" sz="6000">
                              <a:latin typeface="Cambria Math"/>
                              <a:ea typeface="Times New Roman" panose="02020603050405020304" pitchFamily="18" charset="0"/>
                            </a:rPr>
                            <m:t>𝑢</m:t>
                          </m:r>
                        </m:e>
                        <m:sub>
                          <m:r>
                            <a:rPr lang="en-US" sz="6000">
                              <a:latin typeface="Cambria Math"/>
                              <a:ea typeface="Times New Roman" panose="02020603050405020304" pitchFamily="18" charset="0"/>
                            </a:rPr>
                            <m:t>3</m:t>
                          </m:r>
                        </m:sub>
                      </m:sSub>
                      <m:r>
                        <a:rPr lang="en-US" sz="6000">
                          <a:latin typeface="Cambria Math"/>
                          <a:ea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en-US" sz="6000">
                              <a:latin typeface="Cambria Math"/>
                              <a:ea typeface="Times New Roman" panose="02020603050405020304" pitchFamily="18" charset="0"/>
                            </a:rPr>
                            <m:t>𝑢</m:t>
                          </m:r>
                        </m:e>
                        <m:sub>
                          <m:r>
                            <a:rPr lang="en-US" sz="6000">
                              <a:latin typeface="Cambria Math"/>
                              <a:ea typeface="Times New Roman" panose="02020603050405020304" pitchFamily="18" charset="0"/>
                            </a:rPr>
                            <m:t>2019</m:t>
                          </m:r>
                        </m:sub>
                      </m:sSub>
                    </m:oMath>
                  </a14:m>
                  <a:r>
                    <a:rPr lang="en-US" sz="6000" dirty="0">
                      <a:latin typeface="Times New Roman" panose="02020603050405020304" pitchFamily="18" charset="0"/>
                      <a:ea typeface="Times New Roman" panose="02020603050405020304" pitchFamily="18"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4492512" y="1843599"/>
                  <a:ext cx="18896434" cy="2177874"/>
                </a:xfrm>
                <a:prstGeom prst="rect">
                  <a:avLst/>
                </a:prstGeom>
                <a:blipFill rotWithShape="0">
                  <a:blip r:embed="rId3"/>
                  <a:stretch>
                    <a:fillRect l="-1447" b="-131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4910403"/>
            <a:ext cx="23679365" cy="2106844"/>
            <a:chOff x="247181" y="1501340"/>
            <a:chExt cx="11838141" cy="914408"/>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5"/>
              <a:ext cx="3094587" cy="914403"/>
              <a:chOff x="5537206" y="1557992"/>
              <a:chExt cx="3084096"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094047" y="1613394"/>
                    <a:ext cx="2527255" cy="73471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a:latin typeface="Cambria Math"/>
                              <a:ea typeface="Times New Roman" panose="02020603050405020304" pitchFamily="18" charset="0"/>
                            </a:rPr>
                            <m:t>2019+</m:t>
                          </m:r>
                          <m:f>
                            <m:fPr>
                              <m:ctrlPr>
                                <a:rPr lang="en-US" sz="6000" i="1">
                                  <a:latin typeface="Cambria Math" panose="02040503050406030204" pitchFamily="18" charset="0"/>
                                  <a:ea typeface="Times New Roman" panose="02020603050405020304" pitchFamily="18" charset="0"/>
                                </a:rPr>
                              </m:ctrlPr>
                            </m:fPr>
                            <m:num>
                              <m:r>
                                <a:rPr lang="vi-VN" sz="6000">
                                  <a:latin typeface="Cambria Math"/>
                                  <a:ea typeface="Times New Roman" panose="02020603050405020304" pitchFamily="18" charset="0"/>
                                </a:rPr>
                                <m:t>1</m:t>
                              </m:r>
                            </m:num>
                            <m:den>
                              <m:sSup>
                                <m:sSupPr>
                                  <m:ctrlPr>
                                    <a:rPr lang="en-US" sz="6000" i="1">
                                      <a:latin typeface="Cambria Math" panose="02040503050406030204" pitchFamily="18" charset="0"/>
                                      <a:ea typeface="Times New Roman" panose="02020603050405020304" pitchFamily="18" charset="0"/>
                                    </a:rPr>
                                  </m:ctrlPr>
                                </m:sSupPr>
                                <m:e>
                                  <m:r>
                                    <a:rPr lang="vi-VN" sz="6000">
                                      <a:latin typeface="Cambria Math"/>
                                      <a:ea typeface="Times New Roman" panose="02020603050405020304" pitchFamily="18" charset="0"/>
                                    </a:rPr>
                                    <m:t>2</m:t>
                                  </m:r>
                                </m:e>
                                <m:sup>
                                  <m:r>
                                    <a:rPr lang="vi-VN" sz="6000">
                                      <a:latin typeface="Cambria Math"/>
                                      <a:ea typeface="Times New Roman" panose="02020603050405020304" pitchFamily="18" charset="0"/>
                                    </a:rPr>
                                    <m:t>2019</m:t>
                                  </m:r>
                                </m:sup>
                              </m:sSup>
                            </m:den>
                          </m:f>
                          <m:r>
                            <m:rPr>
                              <m:nor/>
                            </m:rPr>
                            <a:rPr lang="vi-VN" sz="6000" dirty="0">
                              <a:latin typeface="Times New Roman" panose="02020603050405020304" pitchFamily="18" charset="0"/>
                              <a:ea typeface="Times New Roman" panose="02020603050405020304" pitchFamily="18" charset="0"/>
                            </a:rPr>
                            <m:t>.</m:t>
                          </m:r>
                        </m:oMath>
                      </m:oMathPara>
                    </a14:m>
                    <a:endParaRPr lang="en-US" sz="6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94047" y="1613394"/>
                    <a:ext cx="2527255" cy="734716"/>
                  </a:xfrm>
                  <a:prstGeom prst="rect">
                    <a:avLst/>
                  </a:prstGeom>
                  <a:blipFill rotWithShape="0">
                    <a:blip r:embed="rId4"/>
                    <a:stretch>
                      <a:fillRect/>
                    </a:stretch>
                  </a:blipFill>
                </p:spPr>
                <p:txBody>
                  <a:bodyPr/>
                  <a:lstStyle/>
                  <a:p>
                    <a:r>
                      <a:rPr lang="en-US">
                        <a:noFill/>
                      </a:rPr>
                      <a:t> </a:t>
                    </a:r>
                  </a:p>
                </p:txBody>
              </p:sp>
            </mc:Fallback>
          </mc:AlternateContent>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494426" y="5573205"/>
            <a:ext cx="1092375" cy="1169363"/>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5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44987" y="7266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2. Thông hiểu</a:t>
            </a:r>
          </a:p>
        </p:txBody>
      </p:sp>
      <mc:AlternateContent xmlns:mc="http://schemas.openxmlformats.org/markup-compatibility/2006" xmlns:a14="http://schemas.microsoft.com/office/drawing/2010/main">
        <mc:Choice Requires="a14">
          <p:sp>
            <p:nvSpPr>
              <p:cNvPr id="40" name="TextBox 39"/>
              <p:cNvSpPr txBox="1"/>
              <p:nvPr/>
            </p:nvSpPr>
            <p:spPr>
              <a:xfrm>
                <a:off x="7789552" y="5016458"/>
                <a:ext cx="3524342" cy="182094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6000" i="1">
                              <a:latin typeface="Cambria Math" panose="02040503050406030204" pitchFamily="18" charset="0"/>
                              <a:ea typeface="Times New Roman" panose="02020603050405020304" pitchFamily="18" charset="0"/>
                            </a:rPr>
                          </m:ctrlPr>
                        </m:fPr>
                        <m:num>
                          <m:r>
                            <a:rPr lang="vi-VN" sz="6000">
                              <a:latin typeface="Cambria Math"/>
                              <a:ea typeface="Times New Roman" panose="02020603050405020304" pitchFamily="18" charset="0"/>
                            </a:rPr>
                            <m:t>4039</m:t>
                          </m:r>
                        </m:num>
                        <m:den>
                          <m:r>
                            <a:rPr lang="vi-VN" sz="6000">
                              <a:latin typeface="Cambria Math"/>
                              <a:ea typeface="Times New Roman" panose="02020603050405020304" pitchFamily="18" charset="0"/>
                            </a:rPr>
                            <m:t>2</m:t>
                          </m:r>
                        </m:den>
                      </m:f>
                      <m:r>
                        <m:rPr>
                          <m:nor/>
                        </m:rPr>
                        <a:rPr lang="vi-VN" sz="6000" dirty="0">
                          <a:latin typeface="Times New Roman" panose="02020603050405020304" pitchFamily="18" charset="0"/>
                          <a:ea typeface="Times New Roman" panose="02020603050405020304" pitchFamily="18" charset="0"/>
                        </a:rPr>
                        <m:t>.</m:t>
                      </m:r>
                    </m:oMath>
                  </m:oMathPara>
                </a14:m>
                <a:endParaRPr lang="fr-FR" sz="6000" dirty="0"/>
              </a:p>
            </p:txBody>
          </p:sp>
        </mc:Choice>
        <mc:Fallback xmlns="">
          <p:sp>
            <p:nvSpPr>
              <p:cNvPr id="40" name="TextBox 39"/>
              <p:cNvSpPr txBox="1">
                <a:spLocks noRot="1" noChangeAspect="1" noMove="1" noResize="1" noEditPoints="1" noAdjustHandles="1" noChangeArrowheads="1" noChangeShapeType="1" noTextEdit="1"/>
              </p:cNvSpPr>
              <p:nvPr/>
            </p:nvSpPr>
            <p:spPr>
              <a:xfrm>
                <a:off x="7789552" y="5016458"/>
                <a:ext cx="3524342" cy="182094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9226977" y="5080323"/>
                <a:ext cx="3524342" cy="183973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6000" i="1">
                              <a:latin typeface="Cambria Math" panose="02040503050406030204" pitchFamily="18" charset="0"/>
                              <a:ea typeface="Times New Roman" panose="02020603050405020304" pitchFamily="18" charset="0"/>
                            </a:rPr>
                          </m:ctrlPr>
                        </m:fPr>
                        <m:num>
                          <m:r>
                            <a:rPr lang="vi-VN" sz="6000">
                              <a:latin typeface="Cambria Math"/>
                              <a:ea typeface="Times New Roman" panose="02020603050405020304" pitchFamily="18" charset="0"/>
                            </a:rPr>
                            <m:t>6057</m:t>
                          </m:r>
                        </m:num>
                        <m:den>
                          <m:r>
                            <a:rPr lang="vi-VN" sz="6000">
                              <a:latin typeface="Cambria Math"/>
                              <a:ea typeface="Times New Roman" panose="02020603050405020304" pitchFamily="18" charset="0"/>
                            </a:rPr>
                            <m:t>2</m:t>
                          </m:r>
                        </m:den>
                      </m:f>
                      <m:r>
                        <m:rPr>
                          <m:nor/>
                        </m:rPr>
                        <a:rPr lang="vi-VN" sz="6000" dirty="0">
                          <a:latin typeface="Times New Roman" panose="02020603050405020304" pitchFamily="18" charset="0"/>
                          <a:ea typeface="Times New Roman" panose="02020603050405020304" pitchFamily="18" charset="0"/>
                        </a:rPr>
                        <m:t>.</m:t>
                      </m:r>
                    </m:oMath>
                  </m:oMathPara>
                </a14:m>
                <a:endParaRPr lang="en-US" sz="6000" dirty="0"/>
              </a:p>
            </p:txBody>
          </p:sp>
        </mc:Choice>
        <mc:Fallback xmlns="">
          <p:sp>
            <p:nvSpPr>
              <p:cNvPr id="41" name="TextBox 40"/>
              <p:cNvSpPr txBox="1">
                <a:spLocks noRot="1" noChangeAspect="1" noMove="1" noResize="1" noEditPoints="1" noAdjustHandles="1" noChangeArrowheads="1" noChangeShapeType="1" noTextEdit="1"/>
              </p:cNvSpPr>
              <p:nvPr/>
            </p:nvSpPr>
            <p:spPr>
              <a:xfrm>
                <a:off x="19226977" y="5080323"/>
                <a:ext cx="3524342" cy="183973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356067" y="4978434"/>
                <a:ext cx="5245636" cy="182094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a:latin typeface="Cambria Math"/>
                          <a:ea typeface="Times New Roman" panose="02020603050405020304" pitchFamily="18" charset="0"/>
                        </a:rPr>
                        <m:t>2020−</m:t>
                      </m:r>
                      <m:f>
                        <m:fPr>
                          <m:ctrlPr>
                            <a:rPr lang="en-US" sz="6000" i="1">
                              <a:latin typeface="Cambria Math" panose="02040503050406030204" pitchFamily="18" charset="0"/>
                              <a:ea typeface="Times New Roman" panose="02020603050405020304" pitchFamily="18" charset="0"/>
                            </a:rPr>
                          </m:ctrlPr>
                        </m:fPr>
                        <m:num>
                          <m:r>
                            <a:rPr lang="en-US" sz="6000">
                              <a:latin typeface="Cambria Math"/>
                              <a:ea typeface="Times New Roman" panose="02020603050405020304" pitchFamily="18" charset="0"/>
                            </a:rPr>
                            <m:t>1</m:t>
                          </m:r>
                        </m:num>
                        <m:den>
                          <m:sSup>
                            <m:sSupPr>
                              <m:ctrlPr>
                                <a:rPr lang="en-US" sz="6000" i="1">
                                  <a:latin typeface="Cambria Math" panose="02040503050406030204" pitchFamily="18" charset="0"/>
                                  <a:ea typeface="Times New Roman" panose="02020603050405020304" pitchFamily="18" charset="0"/>
                                </a:rPr>
                              </m:ctrlPr>
                            </m:sSupPr>
                            <m:e>
                              <m:r>
                                <a:rPr lang="en-US" sz="6000">
                                  <a:latin typeface="Cambria Math"/>
                                  <a:ea typeface="Times New Roman" panose="02020603050405020304" pitchFamily="18" charset="0"/>
                                </a:rPr>
                                <m:t>2</m:t>
                              </m:r>
                            </m:e>
                            <m:sup>
                              <m:r>
                                <a:rPr lang="en-US" sz="6000">
                                  <a:latin typeface="Cambria Math"/>
                                  <a:ea typeface="Times New Roman" panose="02020603050405020304" pitchFamily="18" charset="0"/>
                                </a:rPr>
                                <m:t>2019</m:t>
                              </m:r>
                            </m:sup>
                          </m:sSup>
                        </m:den>
                      </m:f>
                      <m:r>
                        <m:rPr>
                          <m:nor/>
                        </m:rPr>
                        <a:rPr lang="vi-VN" sz="6000" dirty="0">
                          <a:latin typeface="Times New Roman" panose="02020603050405020304" pitchFamily="18" charset="0"/>
                          <a:ea typeface="Times New Roman" panose="02020603050405020304" pitchFamily="18" charset="0"/>
                        </a:rPr>
                        <m:t>.</m:t>
                      </m:r>
                    </m:oMath>
                  </m:oMathPara>
                </a14:m>
                <a:endParaRPr lang="en-US" sz="6000" dirty="0"/>
              </a:p>
            </p:txBody>
          </p:sp>
        </mc:Choice>
        <mc:Fallback xmlns="">
          <p:sp>
            <p:nvSpPr>
              <p:cNvPr id="42" name="TextBox 41"/>
              <p:cNvSpPr txBox="1">
                <a:spLocks noRot="1" noChangeAspect="1" noMove="1" noResize="1" noEditPoints="1" noAdjustHandles="1" noChangeArrowheads="1" noChangeShapeType="1" noTextEdit="1"/>
              </p:cNvSpPr>
              <p:nvPr/>
            </p:nvSpPr>
            <p:spPr>
              <a:xfrm>
                <a:off x="1356067" y="4978434"/>
                <a:ext cx="5245636" cy="1820948"/>
              </a:xfrm>
              <a:prstGeom prst="rect">
                <a:avLst/>
              </a:prstGeom>
              <a:blipFill rotWithShape="0">
                <a:blip r:embed="rId7"/>
                <a:stretch>
                  <a:fillRect/>
                </a:stretch>
              </a:blipFill>
            </p:spPr>
            <p:txBody>
              <a:bodyPr/>
              <a:lstStyle/>
              <a:p>
                <a:r>
                  <a:rPr lang="en-US">
                    <a:noFill/>
                  </a:rPr>
                  <a:t> </a:t>
                </a:r>
              </a:p>
            </p:txBody>
          </p:sp>
        </mc:Fallback>
      </mc:AlternateContent>
      <p:grpSp>
        <p:nvGrpSpPr>
          <p:cNvPr id="43" name="Group 42"/>
          <p:cNvGrpSpPr/>
          <p:nvPr/>
        </p:nvGrpSpPr>
        <p:grpSpPr>
          <a:xfrm>
            <a:off x="174111" y="7048391"/>
            <a:ext cx="23966222" cy="6288542"/>
            <a:chOff x="184495" y="3615029"/>
            <a:chExt cx="11834900" cy="4502804"/>
          </a:xfrm>
        </p:grpSpPr>
        <p:sp>
          <p:nvSpPr>
            <p:cNvPr id="44" name="Rounded Rectangle 43"/>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5" name="Group 44"/>
            <p:cNvGrpSpPr/>
            <p:nvPr/>
          </p:nvGrpSpPr>
          <p:grpSpPr>
            <a:xfrm>
              <a:off x="203200" y="3615029"/>
              <a:ext cx="1884106" cy="683487"/>
              <a:chOff x="1275608" y="6200848"/>
              <a:chExt cx="3693530" cy="1241863"/>
            </a:xfrm>
          </p:grpSpPr>
          <p:sp>
            <p:nvSpPr>
              <p:cNvPr id="54"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58" name="TextBox 57"/>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62" name="Round Diagonal Corner Rectangle 61"/>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4" name="Freeform 63"/>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870327" y="1219200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mc:Choice xmlns:a14="http://schemas.microsoft.com/office/drawing/2010/main" Requires="a14">
          <p:sp>
            <p:nvSpPr>
              <p:cNvPr id="2" name="TextBox 1"/>
              <p:cNvSpPr txBox="1"/>
              <p:nvPr/>
            </p:nvSpPr>
            <p:spPr>
              <a:xfrm>
                <a:off x="4240234" y="7405379"/>
                <a:ext cx="11534753" cy="1015663"/>
              </a:xfrm>
              <a:prstGeom prst="rect">
                <a:avLst/>
              </a:prstGeom>
              <a:noFill/>
            </p:spPr>
            <p:txBody>
              <a:bodyPr wrap="square" rtlCol="0">
                <a:spAutoFit/>
              </a:bodyPr>
              <a:lstStyle/>
              <a:p>
                <a:r>
                  <a:rPr lang="en-US" sz="44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en-US" sz="6000">
                            <a:latin typeface="Cambria Math"/>
                            <a:ea typeface="Times New Roman" panose="02020603050405020304" pitchFamily="18" charset="0"/>
                          </a:rPr>
                          <m:t>𝑆</m:t>
                        </m:r>
                      </m:e>
                      <m:sub>
                        <m:r>
                          <a:rPr lang="en-US" sz="6000">
                            <a:latin typeface="Cambria Math"/>
                            <a:ea typeface="Times New Roman" panose="02020603050405020304" pitchFamily="18" charset="0"/>
                          </a:rPr>
                          <m:t>2019</m:t>
                        </m:r>
                      </m:sub>
                    </m:sSub>
                    <m:r>
                      <a:rPr lang="en-US" sz="6000">
                        <a:latin typeface="Cambria Math"/>
                        <a:ea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en-US" sz="6000">
                            <a:latin typeface="Cambria Math"/>
                            <a:ea typeface="Times New Roman" panose="02020603050405020304" pitchFamily="18" charset="0"/>
                          </a:rPr>
                          <m:t>𝑢</m:t>
                        </m:r>
                      </m:e>
                      <m:sub>
                        <m:r>
                          <a:rPr lang="en-US" sz="6000">
                            <a:latin typeface="Cambria Math"/>
                            <a:ea typeface="Times New Roman" panose="02020603050405020304" pitchFamily="18" charset="0"/>
                          </a:rPr>
                          <m:t>1</m:t>
                        </m:r>
                      </m:sub>
                    </m:sSub>
                    <m:r>
                      <a:rPr lang="en-US" sz="6000">
                        <a:latin typeface="Cambria Math"/>
                        <a:ea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en-US" sz="6000">
                            <a:latin typeface="Cambria Math"/>
                            <a:ea typeface="Times New Roman" panose="02020603050405020304" pitchFamily="18" charset="0"/>
                          </a:rPr>
                          <m:t>𝑢</m:t>
                        </m:r>
                      </m:e>
                      <m:sub>
                        <m:r>
                          <a:rPr lang="en-US" sz="6000">
                            <a:latin typeface="Cambria Math"/>
                            <a:ea typeface="Times New Roman" panose="02020603050405020304" pitchFamily="18" charset="0"/>
                          </a:rPr>
                          <m:t>2</m:t>
                        </m:r>
                      </m:sub>
                    </m:sSub>
                    <m:r>
                      <a:rPr lang="en-US" sz="6000">
                        <a:latin typeface="Cambria Math"/>
                        <a:ea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en-US" sz="6000">
                            <a:latin typeface="Cambria Math"/>
                            <a:ea typeface="Times New Roman" panose="02020603050405020304" pitchFamily="18" charset="0"/>
                          </a:rPr>
                          <m:t>𝑢</m:t>
                        </m:r>
                      </m:e>
                      <m:sub>
                        <m:r>
                          <a:rPr lang="en-US" sz="6000">
                            <a:latin typeface="Cambria Math"/>
                            <a:ea typeface="Times New Roman" panose="02020603050405020304" pitchFamily="18" charset="0"/>
                          </a:rPr>
                          <m:t>3</m:t>
                        </m:r>
                      </m:sub>
                    </m:sSub>
                    <m:r>
                      <a:rPr lang="en-US" sz="6000">
                        <a:latin typeface="Cambria Math"/>
                        <a:ea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en-US" sz="6000">
                            <a:latin typeface="Cambria Math"/>
                            <a:ea typeface="Times New Roman" panose="02020603050405020304" pitchFamily="18" charset="0"/>
                          </a:rPr>
                          <m:t>𝑢</m:t>
                        </m:r>
                      </m:e>
                      <m:sub>
                        <m:r>
                          <a:rPr lang="en-US" sz="6000">
                            <a:latin typeface="Cambria Math"/>
                            <a:ea typeface="Times New Roman" panose="02020603050405020304" pitchFamily="18" charset="0"/>
                          </a:rPr>
                          <m:t>2019</m:t>
                        </m:r>
                      </m:sub>
                    </m:sSub>
                  </m:oMath>
                </a14:m>
                <a:endParaRPr lang="en-US" sz="6000" dirty="0"/>
              </a:p>
            </p:txBody>
          </p:sp>
        </mc:Choice>
        <mc:Fallback>
          <p:sp>
            <p:nvSpPr>
              <p:cNvPr id="2" name="TextBox 1"/>
              <p:cNvSpPr txBox="1">
                <a:spLocks noRot="1" noChangeAspect="1" noMove="1" noResize="1" noEditPoints="1" noAdjustHandles="1" noChangeArrowheads="1" noChangeShapeType="1" noTextEdit="1"/>
              </p:cNvSpPr>
              <p:nvPr/>
            </p:nvSpPr>
            <p:spPr>
              <a:xfrm>
                <a:off x="4240234" y="7405379"/>
                <a:ext cx="11534753" cy="1015663"/>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5509806" y="8376510"/>
                <a:ext cx="15411706" cy="234936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6000" smtClean="0">
                          <a:latin typeface="Cambria Math"/>
                          <a:ea typeface="Times New Roman" panose="02020603050405020304" pitchFamily="18" charset="0"/>
                        </a:rPr>
                        <m:t>=</m:t>
                      </m:r>
                      <m:sSup>
                        <m:sSupPr>
                          <m:ctrlPr>
                            <a:rPr lang="en-US" sz="6000" i="1">
                              <a:latin typeface="Cambria Math" panose="02040503050406030204" pitchFamily="18" charset="0"/>
                              <a:ea typeface="Times New Roman" panose="02020603050405020304" pitchFamily="18" charset="0"/>
                            </a:rPr>
                          </m:ctrlPr>
                        </m:sSupPr>
                        <m:e>
                          <m:d>
                            <m:dPr>
                              <m:ctrlPr>
                                <a:rPr lang="en-US" sz="6000" i="1">
                                  <a:latin typeface="Cambria Math" panose="02040503050406030204" pitchFamily="18" charset="0"/>
                                  <a:ea typeface="Times New Roman" panose="02020603050405020304" pitchFamily="18" charset="0"/>
                                </a:rPr>
                              </m:ctrlPr>
                            </m:dPr>
                            <m:e>
                              <m:f>
                                <m:fPr>
                                  <m:ctrlPr>
                                    <a:rPr lang="en-US" sz="6000" i="1">
                                      <a:latin typeface="Cambria Math" panose="02040503050406030204" pitchFamily="18" charset="0"/>
                                      <a:ea typeface="Times New Roman" panose="02020603050405020304" pitchFamily="18" charset="0"/>
                                    </a:rPr>
                                  </m:ctrlPr>
                                </m:fPr>
                                <m:num>
                                  <m:r>
                                    <a:rPr lang="vi-VN" sz="6000">
                                      <a:latin typeface="Cambria Math"/>
                                      <a:ea typeface="Times New Roman" panose="02020603050405020304" pitchFamily="18" charset="0"/>
                                    </a:rPr>
                                    <m:t>1</m:t>
                                  </m:r>
                                </m:num>
                                <m:den>
                                  <m:r>
                                    <a:rPr lang="vi-VN" sz="6000">
                                      <a:latin typeface="Cambria Math"/>
                                      <a:ea typeface="Times New Roman" panose="02020603050405020304" pitchFamily="18" charset="0"/>
                                    </a:rPr>
                                    <m:t>2</m:t>
                                  </m:r>
                                </m:den>
                              </m:f>
                            </m:e>
                          </m:d>
                        </m:e>
                        <m:sup>
                          <m:r>
                            <a:rPr lang="en-US" sz="6000" b="0" i="1" smtClean="0">
                              <a:latin typeface="Cambria Math" panose="02040503050406030204" pitchFamily="18" charset="0"/>
                              <a:ea typeface="Times New Roman" panose="02020603050405020304" pitchFamily="18" charset="0"/>
                            </a:rPr>
                            <m:t>1</m:t>
                          </m:r>
                        </m:sup>
                      </m:sSup>
                      <m:r>
                        <a:rPr lang="vi-VN" sz="6000">
                          <a:latin typeface="Cambria Math"/>
                          <a:ea typeface="Times New Roman" panose="02020603050405020304" pitchFamily="18" charset="0"/>
                        </a:rPr>
                        <m:t>+1</m:t>
                      </m:r>
                      <m:r>
                        <a:rPr lang="en-US" sz="6000">
                          <a:latin typeface="Cambria Math"/>
                          <a:ea typeface="Times New Roman" panose="02020603050405020304" pitchFamily="18" charset="0"/>
                        </a:rPr>
                        <m:t>+</m:t>
                      </m:r>
                      <m:sSup>
                        <m:sSupPr>
                          <m:ctrlPr>
                            <a:rPr lang="en-US" sz="6000" i="1">
                              <a:latin typeface="Cambria Math" panose="02040503050406030204" pitchFamily="18" charset="0"/>
                              <a:ea typeface="Times New Roman" panose="02020603050405020304" pitchFamily="18" charset="0"/>
                            </a:rPr>
                          </m:ctrlPr>
                        </m:sSupPr>
                        <m:e>
                          <m:d>
                            <m:dPr>
                              <m:ctrlPr>
                                <a:rPr lang="en-US" sz="6000" i="1">
                                  <a:latin typeface="Cambria Math" panose="02040503050406030204" pitchFamily="18" charset="0"/>
                                  <a:ea typeface="Times New Roman" panose="02020603050405020304" pitchFamily="18" charset="0"/>
                                </a:rPr>
                              </m:ctrlPr>
                            </m:dPr>
                            <m:e>
                              <m:f>
                                <m:fPr>
                                  <m:ctrlPr>
                                    <a:rPr lang="en-US" sz="6000" i="1">
                                      <a:latin typeface="Cambria Math" panose="02040503050406030204" pitchFamily="18" charset="0"/>
                                      <a:ea typeface="Times New Roman" panose="02020603050405020304" pitchFamily="18" charset="0"/>
                                    </a:rPr>
                                  </m:ctrlPr>
                                </m:fPr>
                                <m:num>
                                  <m:r>
                                    <a:rPr lang="vi-VN" sz="6000">
                                      <a:latin typeface="Cambria Math"/>
                                      <a:ea typeface="Times New Roman" panose="02020603050405020304" pitchFamily="18" charset="0"/>
                                    </a:rPr>
                                    <m:t>1</m:t>
                                  </m:r>
                                </m:num>
                                <m:den>
                                  <m:r>
                                    <a:rPr lang="vi-VN" sz="6000">
                                      <a:latin typeface="Cambria Math"/>
                                      <a:ea typeface="Times New Roman" panose="02020603050405020304" pitchFamily="18" charset="0"/>
                                    </a:rPr>
                                    <m:t>2</m:t>
                                  </m:r>
                                </m:den>
                              </m:f>
                            </m:e>
                          </m:d>
                        </m:e>
                        <m:sup>
                          <m:r>
                            <a:rPr lang="en-US" sz="6000" b="0" i="1" smtClean="0">
                              <a:latin typeface="Cambria Math" panose="02040503050406030204" pitchFamily="18" charset="0"/>
                              <a:ea typeface="Times New Roman" panose="02020603050405020304" pitchFamily="18" charset="0"/>
                            </a:rPr>
                            <m:t>2</m:t>
                          </m:r>
                        </m:sup>
                      </m:sSup>
                      <m:r>
                        <a:rPr lang="vi-VN" sz="6000">
                          <a:latin typeface="Cambria Math"/>
                          <a:ea typeface="Times New Roman" panose="02020603050405020304" pitchFamily="18" charset="0"/>
                        </a:rPr>
                        <m:t>+1</m:t>
                      </m:r>
                      <m:r>
                        <a:rPr lang="en-US" sz="6000">
                          <a:latin typeface="Cambria Math"/>
                          <a:ea typeface="Times New Roman" panose="02020603050405020304" pitchFamily="18" charset="0"/>
                        </a:rPr>
                        <m:t>+...+</m:t>
                      </m:r>
                      <m:sSup>
                        <m:sSupPr>
                          <m:ctrlPr>
                            <a:rPr lang="en-US" sz="6000" i="1">
                              <a:latin typeface="Cambria Math" panose="02040503050406030204" pitchFamily="18" charset="0"/>
                              <a:ea typeface="Times New Roman" panose="02020603050405020304" pitchFamily="18" charset="0"/>
                            </a:rPr>
                          </m:ctrlPr>
                        </m:sSupPr>
                        <m:e>
                          <m:d>
                            <m:dPr>
                              <m:ctrlPr>
                                <a:rPr lang="en-US" sz="6000" i="1">
                                  <a:latin typeface="Cambria Math" panose="02040503050406030204" pitchFamily="18" charset="0"/>
                                  <a:ea typeface="Times New Roman" panose="02020603050405020304" pitchFamily="18" charset="0"/>
                                </a:rPr>
                              </m:ctrlPr>
                            </m:dPr>
                            <m:e>
                              <m:f>
                                <m:fPr>
                                  <m:ctrlPr>
                                    <a:rPr lang="en-US" sz="6000" i="1">
                                      <a:latin typeface="Cambria Math" panose="02040503050406030204" pitchFamily="18" charset="0"/>
                                      <a:ea typeface="Times New Roman" panose="02020603050405020304" pitchFamily="18" charset="0"/>
                                    </a:rPr>
                                  </m:ctrlPr>
                                </m:fPr>
                                <m:num>
                                  <m:r>
                                    <a:rPr lang="vi-VN" sz="6000">
                                      <a:latin typeface="Cambria Math"/>
                                      <a:ea typeface="Times New Roman" panose="02020603050405020304" pitchFamily="18" charset="0"/>
                                    </a:rPr>
                                    <m:t>1</m:t>
                                  </m:r>
                                </m:num>
                                <m:den>
                                  <m:r>
                                    <a:rPr lang="vi-VN" sz="6000">
                                      <a:latin typeface="Cambria Math"/>
                                      <a:ea typeface="Times New Roman" panose="02020603050405020304" pitchFamily="18" charset="0"/>
                                    </a:rPr>
                                    <m:t>2</m:t>
                                  </m:r>
                                </m:den>
                              </m:f>
                            </m:e>
                          </m:d>
                        </m:e>
                        <m:sup>
                          <m:r>
                            <a:rPr lang="en-US" sz="6000" b="0" i="1" smtClean="0">
                              <a:latin typeface="Cambria Math" panose="02040503050406030204" pitchFamily="18" charset="0"/>
                              <a:ea typeface="Times New Roman" panose="02020603050405020304" pitchFamily="18" charset="0"/>
                            </a:rPr>
                            <m:t>2019</m:t>
                          </m:r>
                        </m:sup>
                      </m:sSup>
                      <m:r>
                        <a:rPr lang="vi-VN" sz="6000">
                          <a:latin typeface="Cambria Math"/>
                          <a:ea typeface="Times New Roman" panose="02020603050405020304" pitchFamily="18" charset="0"/>
                        </a:rPr>
                        <m:t>+1</m:t>
                      </m:r>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5509806" y="8376510"/>
                <a:ext cx="15411706" cy="2349361"/>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6021387" y="10972800"/>
                <a:ext cx="6721380" cy="2323393"/>
              </a:xfrm>
              <a:prstGeom prst="rect">
                <a:avLst/>
              </a:prstGeom>
              <a:noFill/>
            </p:spPr>
            <p:txBody>
              <a:bodyPr wrap="square" rtlCol="0">
                <a:spAutoFit/>
              </a:bodyPr>
              <a:lstStyle/>
              <a:p>
                <a14:m>
                  <m:oMath xmlns:m="http://schemas.openxmlformats.org/officeDocument/2006/math">
                    <m:r>
                      <a:rPr lang="en-US" sz="6000" smtClean="0">
                        <a:latin typeface="Cambria Math"/>
                        <a:ea typeface="Times New Roman" panose="02020603050405020304" pitchFamily="18" charset="0"/>
                      </a:rPr>
                      <m:t>=</m:t>
                    </m:r>
                  </m:oMath>
                </a14:m>
                <a:r>
                  <a:rPr lang="en-US" sz="6000" dirty="0" smtClean="0"/>
                  <a:t> 2019</a:t>
                </a:r>
                <a14:m>
                  <m:oMath xmlns:m="http://schemas.openxmlformats.org/officeDocument/2006/math">
                    <m:r>
                      <a:rPr lang="en-US" sz="6000">
                        <a:latin typeface="Cambria Math"/>
                        <a:ea typeface="Times New Roman" panose="02020603050405020304" pitchFamily="18" charset="0"/>
                      </a:rPr>
                      <m:t>+</m:t>
                    </m:r>
                    <m:f>
                      <m:fPr>
                        <m:ctrlPr>
                          <a:rPr lang="en-US" sz="6000" i="1">
                            <a:latin typeface="Cambria Math" panose="02040503050406030204" pitchFamily="18" charset="0"/>
                            <a:ea typeface="Times New Roman" panose="02020603050405020304" pitchFamily="18" charset="0"/>
                          </a:rPr>
                        </m:ctrlPr>
                      </m:fPr>
                      <m:num>
                        <m:r>
                          <a:rPr lang="vi-VN" sz="6000">
                            <a:latin typeface="Cambria Math"/>
                            <a:ea typeface="Times New Roman" panose="02020603050405020304" pitchFamily="18" charset="0"/>
                          </a:rPr>
                          <m:t>1</m:t>
                        </m:r>
                      </m:num>
                      <m:den>
                        <m:r>
                          <a:rPr lang="vi-VN" sz="6000">
                            <a:latin typeface="Cambria Math"/>
                            <a:ea typeface="Times New Roman" panose="02020603050405020304" pitchFamily="18" charset="0"/>
                          </a:rPr>
                          <m:t>2</m:t>
                        </m:r>
                      </m:den>
                    </m:f>
                  </m:oMath>
                </a14:m>
                <a:r>
                  <a:rPr lang="en-US" sz="6000" dirty="0" smtClean="0"/>
                  <a:t>.</a:t>
                </a:r>
                <a:r>
                  <a:rPr lang="en-US" sz="6000" dirty="0">
                    <a:ea typeface="Times New Roman" panose="02020603050405020304" pitchFamily="18" charset="0"/>
                  </a:rPr>
                  <a:t> </a:t>
                </a:r>
                <a14:m>
                  <m:oMath xmlns:m="http://schemas.openxmlformats.org/officeDocument/2006/math">
                    <m:f>
                      <m:fPr>
                        <m:ctrlPr>
                          <a:rPr lang="en-US" sz="6000" i="1">
                            <a:latin typeface="Cambria Math" panose="02040503050406030204" pitchFamily="18" charset="0"/>
                            <a:ea typeface="Times New Roman" panose="02020603050405020304" pitchFamily="18" charset="0"/>
                          </a:rPr>
                        </m:ctrlPr>
                      </m:fPr>
                      <m:num>
                        <m:r>
                          <a:rPr lang="vi-VN" sz="6000">
                            <a:latin typeface="Cambria Math"/>
                            <a:ea typeface="Times New Roman" panose="02020603050405020304" pitchFamily="18" charset="0"/>
                          </a:rPr>
                          <m:t>1</m:t>
                        </m:r>
                        <m:r>
                          <a:rPr lang="en-US" sz="6000" b="0" i="0" smtClean="0">
                            <a:latin typeface="Cambria Math" panose="02040503050406030204" pitchFamily="18" charset="0"/>
                            <a:ea typeface="Times New Roman" panose="02020603050405020304" pitchFamily="18" charset="0"/>
                          </a:rPr>
                          <m:t>−</m:t>
                        </m:r>
                        <m:sSup>
                          <m:sSupPr>
                            <m:ctrlPr>
                              <a:rPr lang="en-US" sz="6000" i="1">
                                <a:latin typeface="Cambria Math" panose="02040503050406030204" pitchFamily="18" charset="0"/>
                                <a:ea typeface="Times New Roman" panose="02020603050405020304" pitchFamily="18" charset="0"/>
                              </a:rPr>
                            </m:ctrlPr>
                          </m:sSupPr>
                          <m:e>
                            <m:d>
                              <m:dPr>
                                <m:ctrlPr>
                                  <a:rPr lang="en-US" sz="6000" i="1">
                                    <a:latin typeface="Cambria Math" panose="02040503050406030204" pitchFamily="18" charset="0"/>
                                    <a:ea typeface="Times New Roman" panose="02020603050405020304" pitchFamily="18" charset="0"/>
                                  </a:rPr>
                                </m:ctrlPr>
                              </m:dPr>
                              <m:e>
                                <m:f>
                                  <m:fPr>
                                    <m:ctrlPr>
                                      <a:rPr lang="en-US" sz="6000" i="1">
                                        <a:latin typeface="Cambria Math" panose="02040503050406030204" pitchFamily="18" charset="0"/>
                                        <a:ea typeface="Times New Roman" panose="02020603050405020304" pitchFamily="18" charset="0"/>
                                      </a:rPr>
                                    </m:ctrlPr>
                                  </m:fPr>
                                  <m:num>
                                    <m:r>
                                      <a:rPr lang="vi-VN" sz="6000">
                                        <a:latin typeface="Cambria Math"/>
                                        <a:ea typeface="Times New Roman" panose="02020603050405020304" pitchFamily="18" charset="0"/>
                                      </a:rPr>
                                      <m:t>1</m:t>
                                    </m:r>
                                  </m:num>
                                  <m:den>
                                    <m:r>
                                      <a:rPr lang="vi-VN" sz="6000">
                                        <a:latin typeface="Cambria Math"/>
                                        <a:ea typeface="Times New Roman" panose="02020603050405020304" pitchFamily="18" charset="0"/>
                                      </a:rPr>
                                      <m:t>2</m:t>
                                    </m:r>
                                  </m:den>
                                </m:f>
                              </m:e>
                            </m:d>
                          </m:e>
                          <m:sup>
                            <m:r>
                              <a:rPr lang="en-US" sz="6000" b="0" i="1" smtClean="0">
                                <a:latin typeface="Cambria Math" panose="02040503050406030204" pitchFamily="18" charset="0"/>
                                <a:ea typeface="Times New Roman" panose="02020603050405020304" pitchFamily="18" charset="0"/>
                              </a:rPr>
                              <m:t>2019</m:t>
                            </m:r>
                          </m:sup>
                        </m:sSup>
                      </m:num>
                      <m:den>
                        <m:r>
                          <a:rPr lang="en-US" sz="6000" b="0" i="0" smtClean="0">
                            <a:latin typeface="Cambria Math" panose="02040503050406030204" pitchFamily="18" charset="0"/>
                            <a:ea typeface="Times New Roman" panose="02020603050405020304" pitchFamily="18" charset="0"/>
                          </a:rPr>
                          <m:t>1−</m:t>
                        </m:r>
                        <m:f>
                          <m:fPr>
                            <m:ctrlPr>
                              <a:rPr lang="en-US" sz="6000" i="1">
                                <a:latin typeface="Cambria Math" panose="02040503050406030204" pitchFamily="18" charset="0"/>
                                <a:ea typeface="Times New Roman" panose="02020603050405020304" pitchFamily="18" charset="0"/>
                              </a:rPr>
                            </m:ctrlPr>
                          </m:fPr>
                          <m:num>
                            <m:r>
                              <a:rPr lang="vi-VN" sz="6000">
                                <a:latin typeface="Cambria Math"/>
                                <a:ea typeface="Times New Roman" panose="02020603050405020304" pitchFamily="18" charset="0"/>
                              </a:rPr>
                              <m:t>1</m:t>
                            </m:r>
                          </m:num>
                          <m:den>
                            <m:r>
                              <a:rPr lang="vi-VN" sz="6000">
                                <a:latin typeface="Cambria Math"/>
                                <a:ea typeface="Times New Roman" panose="02020603050405020304" pitchFamily="18" charset="0"/>
                              </a:rPr>
                              <m:t>2</m:t>
                            </m:r>
                          </m:den>
                        </m:f>
                      </m:den>
                    </m:f>
                  </m:oMath>
                </a14:m>
                <a:endParaRPr lang="en-US" sz="6000" dirty="0"/>
              </a:p>
            </p:txBody>
          </p:sp>
        </mc:Choice>
        <mc:Fallback>
          <p:sp>
            <p:nvSpPr>
              <p:cNvPr id="7" name="TextBox 6"/>
              <p:cNvSpPr txBox="1">
                <a:spLocks noRot="1" noChangeAspect="1" noMove="1" noResize="1" noEditPoints="1" noAdjustHandles="1" noChangeArrowheads="1" noChangeShapeType="1" noTextEdit="1"/>
              </p:cNvSpPr>
              <p:nvPr/>
            </p:nvSpPr>
            <p:spPr>
              <a:xfrm>
                <a:off x="6021387" y="10972800"/>
                <a:ext cx="6721380" cy="2323393"/>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Box 65"/>
              <p:cNvSpPr txBox="1"/>
              <p:nvPr/>
            </p:nvSpPr>
            <p:spPr>
              <a:xfrm>
                <a:off x="12301886" y="11234080"/>
                <a:ext cx="6721380" cy="18209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smtClean="0">
                          <a:latin typeface="Cambria Math"/>
                          <a:ea typeface="Times New Roman" panose="02020603050405020304" pitchFamily="18" charset="0"/>
                        </a:rPr>
                        <m:t>=</m:t>
                      </m:r>
                      <m:r>
                        <a:rPr lang="en-US" sz="6000">
                          <a:latin typeface="Cambria Math"/>
                          <a:ea typeface="Times New Roman" panose="02020603050405020304" pitchFamily="18" charset="0"/>
                        </a:rPr>
                        <m:t>2020−</m:t>
                      </m:r>
                      <m:f>
                        <m:fPr>
                          <m:ctrlPr>
                            <a:rPr lang="en-US" sz="6000" i="1">
                              <a:latin typeface="Cambria Math" panose="02040503050406030204" pitchFamily="18" charset="0"/>
                              <a:ea typeface="Times New Roman" panose="02020603050405020304" pitchFamily="18" charset="0"/>
                            </a:rPr>
                          </m:ctrlPr>
                        </m:fPr>
                        <m:num>
                          <m:r>
                            <a:rPr lang="en-US" sz="6000">
                              <a:latin typeface="Cambria Math"/>
                              <a:ea typeface="Times New Roman" panose="02020603050405020304" pitchFamily="18" charset="0"/>
                            </a:rPr>
                            <m:t>1</m:t>
                          </m:r>
                        </m:num>
                        <m:den>
                          <m:sSup>
                            <m:sSupPr>
                              <m:ctrlPr>
                                <a:rPr lang="en-US" sz="6000" i="1">
                                  <a:latin typeface="Cambria Math" panose="02040503050406030204" pitchFamily="18" charset="0"/>
                                  <a:ea typeface="Times New Roman" panose="02020603050405020304" pitchFamily="18" charset="0"/>
                                </a:rPr>
                              </m:ctrlPr>
                            </m:sSupPr>
                            <m:e>
                              <m:r>
                                <a:rPr lang="en-US" sz="6000">
                                  <a:latin typeface="Cambria Math"/>
                                  <a:ea typeface="Times New Roman" panose="02020603050405020304" pitchFamily="18" charset="0"/>
                                </a:rPr>
                                <m:t>2</m:t>
                              </m:r>
                            </m:e>
                            <m:sup>
                              <m:r>
                                <a:rPr lang="en-US" sz="6000">
                                  <a:latin typeface="Cambria Math"/>
                                  <a:ea typeface="Times New Roman" panose="02020603050405020304" pitchFamily="18" charset="0"/>
                                </a:rPr>
                                <m:t>2019</m:t>
                              </m:r>
                            </m:sup>
                          </m:sSup>
                        </m:den>
                      </m:f>
                      <m:r>
                        <m:rPr>
                          <m:nor/>
                        </m:rPr>
                        <a:rPr lang="vi-VN" sz="6000" dirty="0">
                          <a:latin typeface="Times New Roman" panose="02020603050405020304" pitchFamily="18" charset="0"/>
                          <a:ea typeface="Times New Roman" panose="02020603050405020304" pitchFamily="18" charset="0"/>
                        </a:rPr>
                        <m:t>.</m:t>
                      </m:r>
                    </m:oMath>
                  </m:oMathPara>
                </a14:m>
                <a:endParaRPr lang="en-US" sz="6000" dirty="0"/>
              </a:p>
            </p:txBody>
          </p:sp>
        </mc:Choice>
        <mc:Fallback>
          <p:sp>
            <p:nvSpPr>
              <p:cNvPr id="66" name="TextBox 65"/>
              <p:cNvSpPr txBox="1">
                <a:spLocks noRot="1" noChangeAspect="1" noMove="1" noResize="1" noEditPoints="1" noAdjustHandles="1" noChangeArrowheads="1" noChangeShapeType="1" noTextEdit="1"/>
              </p:cNvSpPr>
              <p:nvPr/>
            </p:nvSpPr>
            <p:spPr>
              <a:xfrm>
                <a:off x="12301886" y="11234080"/>
                <a:ext cx="6721380" cy="1820948"/>
              </a:xfrm>
              <a:prstGeom prst="rect">
                <a:avLst/>
              </a:prstGeom>
              <a:blipFill rotWithShape="0">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1947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down)">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left)">
                                      <p:cBhvr>
                                        <p:cTn id="37" dur="500"/>
                                        <p:tgtEl>
                                          <p:spTgt spid="6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2" grpId="0"/>
      <p:bldP spid="6" grpId="0"/>
      <p:bldP spid="7" grpId="0"/>
      <p:bldP spid="6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71767" y="7644987"/>
            <a:ext cx="23705708" cy="5816529"/>
            <a:chOff x="184495" y="3686630"/>
            <a:chExt cx="11834900" cy="1939032"/>
          </a:xfrm>
        </p:grpSpPr>
        <p:sp>
          <p:nvSpPr>
            <p:cNvPr id="5" name="Rounded Rectangle 4"/>
            <p:cNvSpPr/>
            <p:nvPr/>
          </p:nvSpPr>
          <p:spPr>
            <a:xfrm>
              <a:off x="184495" y="3865218"/>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86630"/>
              <a:ext cx="2346157" cy="514286"/>
              <a:chOff x="1275608" y="6330946"/>
              <a:chExt cx="4599318" cy="934433"/>
            </a:xfrm>
          </p:grpSpPr>
          <p:sp>
            <p:nvSpPr>
              <p:cNvPr id="7" name="Freeform 20"/>
              <p:cNvSpPr>
                <a:spLocks/>
              </p:cNvSpPr>
              <p:nvPr/>
            </p:nvSpPr>
            <p:spPr bwMode="auto">
              <a:xfrm rot="16200000" flipV="1">
                <a:off x="3519452" y="4687767"/>
                <a:ext cx="63905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9138" y="6342673"/>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294152" y="1981200"/>
            <a:ext cx="23815894" cy="2809897"/>
            <a:chOff x="534987" y="1869705"/>
            <a:chExt cx="23340848" cy="2356356"/>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4600" y="1653394"/>
                  <a:ext cx="2097638"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6</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008265" y="2117338"/>
                  <a:ext cx="19835649" cy="1858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6600" dirty="0" smtClean="0">
                      <a:latin typeface="Times New Roman" panose="02020603050405020304" pitchFamily="18" charset="0"/>
                      <a:cs typeface="Times New Roman" panose="02020603050405020304" pitchFamily="18" charset="0"/>
                    </a:rPr>
                    <a:t>Cho </a:t>
                  </a:r>
                  <a:r>
                    <a:rPr lang="en-US" sz="6600" dirty="0" err="1">
                      <a:latin typeface="Times New Roman" panose="02020603050405020304" pitchFamily="18" charset="0"/>
                      <a:cs typeface="Times New Roman" panose="02020603050405020304" pitchFamily="18" charset="0"/>
                    </a:rPr>
                    <a:t>cấp</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số</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cộng</a:t>
                  </a:r>
                  <a:r>
                    <a:rPr lang="en-US" sz="66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6600" i="1">
                              <a:latin typeface="Cambria Math" panose="02040503050406030204" pitchFamily="18" charset="0"/>
                              <a:cs typeface="Times New Roman" panose="02020603050405020304" pitchFamily="18" charset="0"/>
                            </a:rPr>
                          </m:ctrlPr>
                        </m:dPr>
                        <m:e>
                          <m:sSub>
                            <m:sSubPr>
                              <m:ctrlPr>
                                <a:rPr lang="en-US" sz="6600" i="1">
                                  <a:latin typeface="Cambria Math" panose="02040503050406030204" pitchFamily="18" charset="0"/>
                                  <a:cs typeface="Times New Roman" panose="02020603050405020304" pitchFamily="18" charset="0"/>
                                </a:rPr>
                              </m:ctrlPr>
                            </m:sSubPr>
                            <m:e>
                              <m:r>
                                <a:rPr lang="en-US" sz="6600">
                                  <a:latin typeface="Cambria Math"/>
                                  <a:cs typeface="Times New Roman" panose="02020603050405020304" pitchFamily="18" charset="0"/>
                                </a:rPr>
                                <m:t>𝑢</m:t>
                              </m:r>
                            </m:e>
                            <m:sub>
                              <m:r>
                                <a:rPr lang="en-US" sz="6600">
                                  <a:latin typeface="Cambria Math"/>
                                  <a:cs typeface="Times New Roman" panose="02020603050405020304" pitchFamily="18" charset="0"/>
                                </a:rPr>
                                <m:t>𝑛</m:t>
                              </m:r>
                            </m:sub>
                          </m:sSub>
                        </m:e>
                      </m:d>
                    </m:oMath>
                  </a14:m>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có</a:t>
                  </a:r>
                  <a:r>
                    <a:rPr lang="en-US" sz="6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6600" i="1">
                              <a:latin typeface="Cambria Math" panose="02040503050406030204" pitchFamily="18" charset="0"/>
                              <a:cs typeface="Times New Roman" panose="02020603050405020304" pitchFamily="18" charset="0"/>
                            </a:rPr>
                          </m:ctrlPr>
                        </m:sSubPr>
                        <m:e>
                          <m:r>
                            <a:rPr lang="en-US" sz="6600">
                              <a:latin typeface="Cambria Math"/>
                              <a:cs typeface="Times New Roman" panose="02020603050405020304" pitchFamily="18" charset="0"/>
                            </a:rPr>
                            <m:t>𝑢</m:t>
                          </m:r>
                        </m:e>
                        <m:sub>
                          <m:r>
                            <a:rPr lang="en-US" sz="6600">
                              <a:latin typeface="Cambria Math"/>
                              <a:cs typeface="Times New Roman" panose="02020603050405020304" pitchFamily="18" charset="0"/>
                            </a:rPr>
                            <m:t>1</m:t>
                          </m:r>
                        </m:sub>
                      </m:sSub>
                      <m:r>
                        <a:rPr lang="en-US" sz="6600">
                          <a:latin typeface="Cambria Math"/>
                          <a:cs typeface="Times New Roman" panose="02020603050405020304" pitchFamily="18" charset="0"/>
                        </a:rPr>
                        <m:t>+2</m:t>
                      </m:r>
                      <m:sSub>
                        <m:sSubPr>
                          <m:ctrlPr>
                            <a:rPr lang="en-US" sz="6600" i="1">
                              <a:latin typeface="Cambria Math" panose="02040503050406030204" pitchFamily="18" charset="0"/>
                              <a:cs typeface="Times New Roman" panose="02020603050405020304" pitchFamily="18" charset="0"/>
                            </a:rPr>
                          </m:ctrlPr>
                        </m:sSubPr>
                        <m:e>
                          <m:r>
                            <a:rPr lang="en-US" sz="6600">
                              <a:latin typeface="Cambria Math"/>
                              <a:cs typeface="Times New Roman" panose="02020603050405020304" pitchFamily="18" charset="0"/>
                            </a:rPr>
                            <m:t>𝑢</m:t>
                          </m:r>
                        </m:e>
                        <m:sub>
                          <m:r>
                            <a:rPr lang="en-US" sz="6600">
                              <a:latin typeface="Cambria Math"/>
                              <a:cs typeface="Times New Roman" panose="02020603050405020304" pitchFamily="18" charset="0"/>
                            </a:rPr>
                            <m:t>5</m:t>
                          </m:r>
                        </m:sub>
                      </m:sSub>
                      <m:r>
                        <a:rPr lang="en-US" sz="6600">
                          <a:latin typeface="Cambria Math"/>
                          <a:cs typeface="Times New Roman" panose="02020603050405020304" pitchFamily="18" charset="0"/>
                        </a:rPr>
                        <m:t>=0</m:t>
                      </m:r>
                    </m:oMath>
                  </a14:m>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và</a:t>
                  </a:r>
                  <a:r>
                    <a:rPr lang="en-US" sz="6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6600" i="1">
                              <a:latin typeface="Cambria Math" panose="02040503050406030204" pitchFamily="18" charset="0"/>
                              <a:cs typeface="Times New Roman" panose="02020603050405020304" pitchFamily="18" charset="0"/>
                            </a:rPr>
                          </m:ctrlPr>
                        </m:sSubPr>
                        <m:e>
                          <m:r>
                            <a:rPr lang="en-US" sz="6600">
                              <a:latin typeface="Cambria Math"/>
                              <a:cs typeface="Times New Roman" panose="02020603050405020304" pitchFamily="18" charset="0"/>
                            </a:rPr>
                            <m:t>𝑆</m:t>
                          </m:r>
                        </m:e>
                        <m:sub>
                          <m:r>
                            <a:rPr lang="en-US" sz="6600">
                              <a:latin typeface="Cambria Math"/>
                              <a:cs typeface="Times New Roman" panose="02020603050405020304" pitchFamily="18" charset="0"/>
                            </a:rPr>
                            <m:t>4</m:t>
                          </m:r>
                        </m:sub>
                      </m:sSub>
                      <m:r>
                        <a:rPr lang="en-US" sz="6600">
                          <a:latin typeface="Cambria Math"/>
                          <a:cs typeface="Times New Roman" panose="02020603050405020304" pitchFamily="18" charset="0"/>
                        </a:rPr>
                        <m:t>=14</m:t>
                      </m:r>
                    </m:oMath>
                  </a14:m>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Tính</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số</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hạng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đầu</a:t>
                  </a:r>
                  <a:r>
                    <a:rPr lang="en-US" sz="6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6600" i="1">
                              <a:latin typeface="Cambria Math" panose="02040503050406030204" pitchFamily="18" charset="0"/>
                              <a:cs typeface="Times New Roman" panose="02020603050405020304" pitchFamily="18" charset="0"/>
                            </a:rPr>
                          </m:ctrlPr>
                        </m:sSubPr>
                        <m:e>
                          <m:r>
                            <a:rPr lang="en-US" sz="6600">
                              <a:latin typeface="Cambria Math"/>
                              <a:cs typeface="Times New Roman" panose="02020603050405020304" pitchFamily="18" charset="0"/>
                            </a:rPr>
                            <m:t>𝑢</m:t>
                          </m:r>
                        </m:e>
                        <m:sub>
                          <m:r>
                            <a:rPr lang="en-US" sz="6600">
                              <a:latin typeface="Cambria Math"/>
                              <a:cs typeface="Times New Roman" panose="02020603050405020304" pitchFamily="18" charset="0"/>
                            </a:rPr>
                            <m:t>1</m:t>
                          </m:r>
                        </m:sub>
                      </m:sSub>
                    </m:oMath>
                  </a14:m>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và</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công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sai</a:t>
                  </a:r>
                  <a:r>
                    <a:rPr lang="en-US" sz="6600" dirty="0">
                      <a:latin typeface="Times New Roman" panose="02020603050405020304" pitchFamily="18" charset="0"/>
                      <a:cs typeface="Times New Roman" panose="02020603050405020304" pitchFamily="18" charset="0"/>
                    </a:rPr>
                    <a:t> </a:t>
                  </a:r>
                  <a14:m>
                    <m:oMath xmlns:m="http://schemas.openxmlformats.org/officeDocument/2006/math">
                      <m:r>
                        <a:rPr lang="en-US" sz="6600">
                          <a:latin typeface="Cambria Math"/>
                          <a:cs typeface="Times New Roman" panose="02020603050405020304" pitchFamily="18" charset="0"/>
                        </a:rPr>
                        <m:t>𝑑</m:t>
                      </m:r>
                    </m:oMath>
                  </a14:m>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của</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cấp</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số</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cộng</a:t>
                  </a:r>
                  <a:r>
                    <a:rPr lang="en-US" sz="6600" dirty="0">
                      <a:latin typeface="Times New Roman" panose="02020603050405020304" pitchFamily="18" charset="0"/>
                      <a:cs typeface="Times New Roman" panose="02020603050405020304" pitchFamily="18"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4008265" y="2117338"/>
                  <a:ext cx="19835649" cy="1858320"/>
                </a:xfrm>
                <a:prstGeom prst="rect">
                  <a:avLst/>
                </a:prstGeom>
                <a:blipFill rotWithShape="0">
                  <a:blip r:embed="rId2"/>
                  <a:stretch>
                    <a:fillRect l="-1627" t="-7418" b="-181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23513605" y="1486866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grpSp>
        <p:nvGrpSpPr>
          <p:cNvPr id="2" name="Group 1">
            <a:extLst>
              <a:ext uri="{FF2B5EF4-FFF2-40B4-BE49-F238E27FC236}">
                <a16:creationId xmlns:a16="http://schemas.microsoft.com/office/drawing/2014/main" xmlns="" id="{4D0AB9FB-A402-43C6-830F-BAC47ED452D0}"/>
              </a:ext>
            </a:extLst>
          </p:cNvPr>
          <p:cNvGrpSpPr/>
          <p:nvPr/>
        </p:nvGrpSpPr>
        <p:grpSpPr>
          <a:xfrm>
            <a:off x="899910" y="4948154"/>
            <a:ext cx="8355065" cy="1234536"/>
            <a:chOff x="1458731" y="6334162"/>
            <a:chExt cx="8016267"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0839FD11-1E39-4EBB-A7FB-DEB39691C378}"/>
                    </a:ext>
                  </a:extLst>
                </p:cNvPr>
                <p:cNvSpPr/>
                <p:nvPr/>
              </p:nvSpPr>
              <p:spPr>
                <a:xfrm>
                  <a:off x="2140384" y="6334162"/>
                  <a:ext cx="7334614"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6000" i="1">
                              <a:latin typeface="Cambria Math" panose="02040503050406030204" pitchFamily="18" charset="0"/>
                              <a:cs typeface="Times New Roman" panose="02020603050405020304" pitchFamily="18" charset="0"/>
                            </a:rPr>
                          </m:ctrlPr>
                        </m:sSubPr>
                        <m:e>
                          <m:r>
                            <a:rPr lang="en-US" sz="6000">
                              <a:latin typeface="Cambria Math"/>
                              <a:cs typeface="Times New Roman" panose="02020603050405020304" pitchFamily="18" charset="0"/>
                            </a:rPr>
                            <m:t>𝑢</m:t>
                          </m:r>
                        </m:e>
                        <m:sub>
                          <m:r>
                            <a:rPr lang="en-US" sz="6000">
                              <a:latin typeface="Cambria Math"/>
                              <a:cs typeface="Times New Roman" panose="02020603050405020304" pitchFamily="18" charset="0"/>
                            </a:rPr>
                            <m:t>1</m:t>
                          </m:r>
                        </m:sub>
                      </m:sSub>
                      <m:r>
                        <a:rPr lang="en-US" sz="6000">
                          <a:latin typeface="Cambria Math"/>
                          <a:cs typeface="Times New Roman" panose="02020603050405020304" pitchFamily="18" charset="0"/>
                        </a:rPr>
                        <m:t>=8, </m:t>
                      </m:r>
                      <m:r>
                        <a:rPr lang="en-US" sz="6000">
                          <a:latin typeface="Cambria Math"/>
                          <a:cs typeface="Times New Roman" panose="02020603050405020304" pitchFamily="18" charset="0"/>
                        </a:rPr>
                        <m:t>𝑑</m:t>
                      </m:r>
                      <m:r>
                        <a:rPr lang="en-US" sz="6000">
                          <a:latin typeface="Cambria Math"/>
                          <a:cs typeface="Times New Roman" panose="02020603050405020304" pitchFamily="18" charset="0"/>
                        </a:rPr>
                        <m:t>=3</m:t>
                      </m:r>
                    </m:oMath>
                  </a14:m>
                  <a:r>
                    <a:rPr lang="vi-VN" sz="6000" b="1" dirty="0" smtClean="0">
                      <a:latin typeface="+mj-lt"/>
                    </a:rPr>
                    <a:t>.</a:t>
                  </a:r>
                  <a:endParaRPr lang="en-US" sz="6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 xmlns:a16="http://schemas.microsoft.com/office/drawing/2014/main"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140384" y="6334162"/>
                  <a:ext cx="7334614" cy="1234536"/>
                </a:xfrm>
                <a:prstGeom prst="rect">
                  <a:avLst/>
                </a:prstGeom>
                <a:blipFill rotWithShape="0">
                  <a:blip r:embed="rId3"/>
                  <a:stretch>
                    <a:fillRect t="-5238" b="-20000"/>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a16="http://schemas.microsoft.com/office/drawing/2014/main" xmlns=""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mj-lt"/>
                  <a:ea typeface="Tahoma" pitchFamily="34" charset="0"/>
                  <a:cs typeface="Tahoma" pitchFamily="34" charset="0"/>
                </a:rPr>
                <a:t>A</a:t>
              </a:r>
              <a:endParaRPr lang="en-US" sz="6000" dirty="0">
                <a:latin typeface="+mj-lt"/>
              </a:endParaRPr>
            </a:p>
          </p:txBody>
        </p:sp>
      </p:grpSp>
      <p:grpSp>
        <p:nvGrpSpPr>
          <p:cNvPr id="46" name="Group 45">
            <a:extLst>
              <a:ext uri="{FF2B5EF4-FFF2-40B4-BE49-F238E27FC236}">
                <a16:creationId xmlns:a16="http://schemas.microsoft.com/office/drawing/2014/main" xmlns="" id="{A2194087-0D43-42CA-A1D2-4373C69CC457}"/>
              </a:ext>
            </a:extLst>
          </p:cNvPr>
          <p:cNvGrpSpPr/>
          <p:nvPr/>
        </p:nvGrpSpPr>
        <p:grpSpPr>
          <a:xfrm>
            <a:off x="13238021" y="4876800"/>
            <a:ext cx="7642366" cy="1234536"/>
            <a:chOff x="1458731" y="6334162"/>
            <a:chExt cx="7572344"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FB0B6341-256C-4170-AF4E-1216E5EDD04C}"/>
                    </a:ext>
                  </a:extLst>
                </p:cNvPr>
                <p:cNvSpPr/>
                <p:nvPr/>
              </p:nvSpPr>
              <p:spPr>
                <a:xfrm>
                  <a:off x="2081771" y="6334162"/>
                  <a:ext cx="6949304"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6000" i="1">
                              <a:latin typeface="Cambria Math" panose="02040503050406030204" pitchFamily="18" charset="0"/>
                            </a:rPr>
                          </m:ctrlPr>
                        </m:sSubPr>
                        <m:e>
                          <m:r>
                            <a:rPr lang="en-US" sz="6000" i="1">
                              <a:latin typeface="Cambria Math"/>
                            </a:rPr>
                            <m:t>𝑢</m:t>
                          </m:r>
                        </m:e>
                        <m:sub>
                          <m:r>
                            <a:rPr lang="en-US" sz="6000" i="1">
                              <a:latin typeface="Cambria Math"/>
                            </a:rPr>
                            <m:t>1</m:t>
                          </m:r>
                        </m:sub>
                      </m:sSub>
                      <m:r>
                        <a:rPr lang="en-US" sz="6000" i="1">
                          <a:latin typeface="Cambria Math"/>
                        </a:rPr>
                        <m:t>=−8, </m:t>
                      </m:r>
                      <m:r>
                        <a:rPr lang="en-US" sz="6000" i="1">
                          <a:latin typeface="Cambria Math"/>
                        </a:rPr>
                        <m:t>𝑑</m:t>
                      </m:r>
                      <m:r>
                        <a:rPr lang="en-US" sz="6000" i="1">
                          <a:latin typeface="Cambria Math"/>
                        </a:rPr>
                        <m:t>=3</m:t>
                      </m:r>
                    </m:oMath>
                  </a14:m>
                  <a:r>
                    <a:rPr lang="vi-VN" sz="6000" b="1" dirty="0">
                      <a:latin typeface="+mj-lt"/>
                    </a:rPr>
                    <a:t>.</a:t>
                  </a:r>
                  <a:endParaRPr lang="en-US" sz="6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 xmlns:a16="http://schemas.microsoft.com/office/drawing/2014/main"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081771" y="6334162"/>
                  <a:ext cx="6949304" cy="1234536"/>
                </a:xfrm>
                <a:prstGeom prst="rect">
                  <a:avLst/>
                </a:prstGeom>
                <a:blipFill rotWithShape="0">
                  <a:blip r:embed="rId4"/>
                  <a:stretch>
                    <a:fillRect t="-5213" b="-19905"/>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a16="http://schemas.microsoft.com/office/drawing/2014/main" xmlns=""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B</a:t>
              </a:r>
              <a:endParaRPr lang="en-US" sz="6000" dirty="0">
                <a:latin typeface="+mj-lt"/>
              </a:endParaRPr>
            </a:p>
          </p:txBody>
        </p:sp>
      </p:grpSp>
      <p:grpSp>
        <p:nvGrpSpPr>
          <p:cNvPr id="49" name="Group 48">
            <a:extLst>
              <a:ext uri="{FF2B5EF4-FFF2-40B4-BE49-F238E27FC236}">
                <a16:creationId xmlns:a16="http://schemas.microsoft.com/office/drawing/2014/main" xmlns="" id="{4D274B26-9415-432A-9282-BDEF246F0009}"/>
              </a:ext>
            </a:extLst>
          </p:cNvPr>
          <p:cNvGrpSpPr/>
          <p:nvPr/>
        </p:nvGrpSpPr>
        <p:grpSpPr>
          <a:xfrm>
            <a:off x="682348" y="6339747"/>
            <a:ext cx="8626677" cy="1234536"/>
            <a:chOff x="1458731" y="6334162"/>
            <a:chExt cx="8016268"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xmlns="" id="{6E15A8FC-94CE-45FB-8D02-B33F2327F992}"/>
                    </a:ext>
                  </a:extLst>
                </p:cNvPr>
                <p:cNvSpPr/>
                <p:nvPr/>
              </p:nvSpPr>
              <p:spPr>
                <a:xfrm>
                  <a:off x="2140384" y="6334162"/>
                  <a:ext cx="7334615"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14:m>
                    <m:oMathPara xmlns:m="http://schemas.openxmlformats.org/officeDocument/2006/math">
                      <m:oMathParaPr>
                        <m:jc m:val="centerGroup"/>
                      </m:oMathParaPr>
                      <m:oMath xmlns:m="http://schemas.openxmlformats.org/officeDocument/2006/math">
                        <m:sSub>
                          <m:sSubPr>
                            <m:ctrlPr>
                              <a:rPr lang="en-US" sz="6000" i="1">
                                <a:latin typeface="Cambria Math" panose="02040503050406030204" pitchFamily="18" charset="0"/>
                              </a:rPr>
                            </m:ctrlPr>
                          </m:sSubPr>
                          <m:e>
                            <m:r>
                              <a:rPr lang="en-US" sz="6000" i="1">
                                <a:latin typeface="Cambria Math"/>
                              </a:rPr>
                              <m:t> </m:t>
                            </m:r>
                            <m:r>
                              <a:rPr lang="en-US" sz="6000" i="1">
                                <a:latin typeface="Cambria Math"/>
                              </a:rPr>
                              <m:t>𝑢</m:t>
                            </m:r>
                          </m:e>
                          <m:sub>
                            <m:r>
                              <a:rPr lang="en-US" sz="6000" i="1">
                                <a:latin typeface="Cambria Math"/>
                              </a:rPr>
                              <m:t>1</m:t>
                            </m:r>
                          </m:sub>
                        </m:sSub>
                        <m:r>
                          <a:rPr lang="en-US" sz="6000" i="1">
                            <a:latin typeface="Cambria Math"/>
                          </a:rPr>
                          <m:t>=−8, </m:t>
                        </m:r>
                        <m:r>
                          <a:rPr lang="en-US" sz="6000" i="1">
                            <a:latin typeface="Cambria Math"/>
                          </a:rPr>
                          <m:t>𝑑</m:t>
                        </m:r>
                        <m:r>
                          <a:rPr lang="en-US" sz="6000" i="1">
                            <a:latin typeface="Cambria Math"/>
                          </a:rPr>
                          <m:t>=−3</m:t>
                        </m:r>
                        <m:r>
                          <m:rPr>
                            <m:nor/>
                          </m:rPr>
                          <a:rPr lang="en-US" sz="6000" b="0" i="0" dirty="0" smtClean="0">
                            <a:latin typeface="Times New Roman" panose="02020603050405020304" pitchFamily="18" charset="0"/>
                            <a:ea typeface="Times New Roman" panose="02020603050405020304" pitchFamily="18" charset="0"/>
                          </a:rPr>
                          <m:t>.</m:t>
                        </m:r>
                      </m:oMath>
                    </m:oMathPara>
                  </a14:m>
                  <a:endParaRPr lang="vi-VN" sz="6000" dirty="0">
                    <a:latin typeface="Times New Roman" panose="02020603050405020304" pitchFamily="18" charset="0"/>
                    <a:ea typeface="Times New Roman" panose="02020603050405020304" pitchFamily="18" charset="0"/>
                  </a:endParaRPr>
                </a:p>
              </p:txBody>
            </p:sp>
          </mc:Choice>
          <mc:Fallback xmlns="">
            <p:sp>
              <p:nvSpPr>
                <p:cNvPr id="63" name="Rectangle 62">
                  <a:extLst>
                    <a:ext uri="{FF2B5EF4-FFF2-40B4-BE49-F238E27FC236}">
                      <a16:creationId xmlns="" xmlns:a16="http://schemas.microsoft.com/office/drawing/2014/main"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4" y="6334162"/>
                  <a:ext cx="7334615" cy="1234536"/>
                </a:xfrm>
                <a:prstGeom prst="rect">
                  <a:avLst/>
                </a:prstGeom>
                <a:blipFill rotWithShape="0">
                  <a:blip r:embed="rId5"/>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a16="http://schemas.microsoft.com/office/drawing/2014/main" xmlns=""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C</a:t>
              </a:r>
              <a:endParaRPr lang="en-US" sz="6000" dirty="0">
                <a:latin typeface="+mj-lt"/>
              </a:endParaRPr>
            </a:p>
          </p:txBody>
        </p:sp>
      </p:grpSp>
      <p:grpSp>
        <p:nvGrpSpPr>
          <p:cNvPr id="65" name="Group 64">
            <a:extLst>
              <a:ext uri="{FF2B5EF4-FFF2-40B4-BE49-F238E27FC236}">
                <a16:creationId xmlns:a16="http://schemas.microsoft.com/office/drawing/2014/main" xmlns="" id="{E278C7C5-EAEF-4F1A-B3FB-29FCE054F0E0}"/>
              </a:ext>
            </a:extLst>
          </p:cNvPr>
          <p:cNvGrpSpPr/>
          <p:nvPr/>
        </p:nvGrpSpPr>
        <p:grpSpPr>
          <a:xfrm>
            <a:off x="13238021" y="6318550"/>
            <a:ext cx="7553190" cy="1234536"/>
            <a:chOff x="1458731" y="6334162"/>
            <a:chExt cx="7203747" cy="1234536"/>
          </a:xfrm>
        </p:grpSpPr>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xmlns="" id="{C4F0F9CE-3F15-4D47-A2C9-5C6F65E0E3FB}"/>
                    </a:ext>
                  </a:extLst>
                </p:cNvPr>
                <p:cNvSpPr/>
                <p:nvPr/>
              </p:nvSpPr>
              <p:spPr>
                <a:xfrm>
                  <a:off x="2140386" y="6334162"/>
                  <a:ext cx="6522092"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1800"/>
                    </a:spcBef>
                  </a:pPr>
                  <a14:m>
                    <m:oMath xmlns:m="http://schemas.openxmlformats.org/officeDocument/2006/math">
                      <m:sSub>
                        <m:sSubPr>
                          <m:ctrlPr>
                            <a:rPr lang="en-US" sz="6000" i="1">
                              <a:latin typeface="Cambria Math" panose="02040503050406030204" pitchFamily="18" charset="0"/>
                            </a:rPr>
                          </m:ctrlPr>
                        </m:sSubPr>
                        <m:e>
                          <m:r>
                            <a:rPr lang="en-US" sz="6000" i="1">
                              <a:latin typeface="Cambria Math"/>
                            </a:rPr>
                            <m:t>𝑢</m:t>
                          </m:r>
                        </m:e>
                        <m:sub>
                          <m:r>
                            <a:rPr lang="en-US" sz="6000" i="1">
                              <a:latin typeface="Cambria Math"/>
                            </a:rPr>
                            <m:t>1</m:t>
                          </m:r>
                        </m:sub>
                      </m:sSub>
                      <m:r>
                        <a:rPr lang="en-US" sz="6000" i="1">
                          <a:latin typeface="Cambria Math"/>
                        </a:rPr>
                        <m:t>=8, </m:t>
                      </m:r>
                      <m:r>
                        <a:rPr lang="en-US" sz="6000" i="1">
                          <a:latin typeface="Cambria Math"/>
                        </a:rPr>
                        <m:t>𝑑</m:t>
                      </m:r>
                      <m:r>
                        <a:rPr lang="en-US" sz="6000" i="1">
                          <a:latin typeface="Cambria Math"/>
                        </a:rPr>
                        <m:t>=−3</m:t>
                      </m:r>
                    </m:oMath>
                  </a14:m>
                  <a:r>
                    <a:rPr lang="vi-VN" sz="6000" b="1" dirty="0">
                      <a:latin typeface="+mj-lt"/>
                    </a:rPr>
                    <a:t>.</a:t>
                  </a:r>
                </a:p>
              </p:txBody>
            </p:sp>
          </mc:Choice>
          <mc:Fallback xmlns="">
            <p:sp>
              <p:nvSpPr>
                <p:cNvPr id="66" name="Rectangle 65">
                  <a:extLst>
                    <a:ext uri="{FF2B5EF4-FFF2-40B4-BE49-F238E27FC236}">
                      <a16:creationId xmlns="" xmlns:a16="http://schemas.microsoft.com/office/drawing/2014/main" xmlns:a14="http://schemas.microsoft.com/office/drawing/2010/main" id="{C4F0F9CE-3F15-4D47-A2C9-5C6F65E0E3FB}"/>
                    </a:ext>
                  </a:extLst>
                </p:cNvPr>
                <p:cNvSpPr>
                  <a:spLocks noRot="1" noChangeAspect="1" noMove="1" noResize="1" noEditPoints="1" noAdjustHandles="1" noChangeArrowheads="1" noChangeShapeType="1" noTextEdit="1"/>
                </p:cNvSpPr>
                <p:nvPr/>
              </p:nvSpPr>
              <p:spPr>
                <a:xfrm>
                  <a:off x="2140386" y="6334162"/>
                  <a:ext cx="6522092" cy="1234536"/>
                </a:xfrm>
                <a:prstGeom prst="rect">
                  <a:avLst/>
                </a:prstGeom>
                <a:blipFill rotWithShape="0">
                  <a:blip r:embed="rId6"/>
                  <a:stretch>
                    <a:fillRect t="-3318" r="-4956" b="-21327"/>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a16="http://schemas.microsoft.com/office/drawing/2014/main" xmlns=""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D</a:t>
              </a:r>
              <a:endParaRPr lang="en-US" sz="6000" dirty="0">
                <a:latin typeface="+mj-lt"/>
              </a:endParaRPr>
            </a:p>
          </p:txBody>
        </p:sp>
      </p:grpSp>
      <p:sp>
        <p:nvSpPr>
          <p:cNvPr id="69" name="Oval 68">
            <a:extLst>
              <a:ext uri="{FF2B5EF4-FFF2-40B4-BE49-F238E27FC236}">
                <a16:creationId xmlns:a16="http://schemas.microsoft.com/office/drawing/2014/main" xmlns="" id="{E148D75C-9524-4005-AADE-77AC280B7203}"/>
              </a:ext>
            </a:extLst>
          </p:cNvPr>
          <p:cNvSpPr/>
          <p:nvPr/>
        </p:nvSpPr>
        <p:spPr>
          <a:xfrm>
            <a:off x="13168585" y="6469944"/>
            <a:ext cx="1210918" cy="109467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51" name="TextBox 50"/>
              <p:cNvSpPr txBox="1"/>
              <p:nvPr/>
            </p:nvSpPr>
            <p:spPr>
              <a:xfrm>
                <a:off x="5439176" y="8501153"/>
                <a:ext cx="17828378" cy="1908471"/>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4800" b="1" dirty="0" err="1"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i="1">
                            <a:latin typeface="Cambria Math"/>
                          </a:rPr>
                          <m:t>𝑛</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d>
                      <m:dPr>
                        <m:ctrlPr>
                          <a:rPr lang="en-US" sz="4800" i="1">
                            <a:latin typeface="Cambria Math" panose="02040503050406030204" pitchFamily="18" charset="0"/>
                          </a:rPr>
                        </m:ctrlPr>
                      </m:dPr>
                      <m:e>
                        <m:r>
                          <a:rPr lang="en-US" sz="4800" i="1">
                            <a:latin typeface="Cambria Math"/>
                          </a:rPr>
                          <m:t>𝑛</m:t>
                        </m:r>
                        <m:r>
                          <a:rPr lang="en-US" sz="4800" i="1">
                            <a:latin typeface="Cambria Math"/>
                          </a:rPr>
                          <m:t>−1</m:t>
                        </m:r>
                      </m:e>
                    </m:d>
                    <m:r>
                      <a:rPr lang="en-US" sz="4800" i="1">
                        <a:latin typeface="Cambria Math"/>
                      </a:rPr>
                      <m:t>.</m:t>
                    </m:r>
                    <m:r>
                      <a:rPr lang="en-US" sz="4800" i="1">
                        <a:latin typeface="Cambria Math"/>
                      </a:rPr>
                      <m:t>𝑑</m:t>
                    </m:r>
                    <m:r>
                      <a:rPr lang="en-US" sz="4800" b="0" i="1" smtClean="0">
                        <a:latin typeface="Cambria Math" panose="02040503050406030204" pitchFamily="18" charset="0"/>
                      </a:rPr>
                      <m:t> ; </m:t>
                    </m:r>
                    <m:sSub>
                      <m:sSubPr>
                        <m:ctrlPr>
                          <a:rPr lang="en-US" sz="4800" i="1">
                            <a:latin typeface="Cambria Math" panose="02040503050406030204" pitchFamily="18" charset="0"/>
                          </a:rPr>
                        </m:ctrlPr>
                      </m:sSubPr>
                      <m:e>
                        <m:r>
                          <a:rPr lang="en-US" sz="4800" i="1">
                            <a:latin typeface="Cambria Math"/>
                          </a:rPr>
                          <m:t>𝑆</m:t>
                        </m:r>
                      </m:e>
                      <m:sub>
                        <m:r>
                          <a:rPr lang="en-US" sz="4800" i="1">
                            <a:latin typeface="Cambria Math"/>
                          </a:rPr>
                          <m:t>𝑛</m:t>
                        </m:r>
                      </m:sub>
                    </m:sSub>
                    <m:r>
                      <a:rPr lang="en-US" sz="4800" i="1">
                        <a:latin typeface="Cambria Math"/>
                      </a:rPr>
                      <m:t>=</m:t>
                    </m:r>
                    <m:r>
                      <a:rPr lang="en-US" sz="4800" i="1">
                        <a:latin typeface="Cambria Math"/>
                      </a:rPr>
                      <m:t>𝑛</m:t>
                    </m:r>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f>
                      <m:fPr>
                        <m:ctrlPr>
                          <a:rPr lang="en-US" sz="4800" i="1">
                            <a:latin typeface="Cambria Math" panose="02040503050406030204" pitchFamily="18" charset="0"/>
                          </a:rPr>
                        </m:ctrlPr>
                      </m:fPr>
                      <m:num>
                        <m:r>
                          <a:rPr lang="en-US" sz="4800" i="1">
                            <a:latin typeface="Cambria Math"/>
                          </a:rPr>
                          <m:t>𝑛</m:t>
                        </m:r>
                        <m:r>
                          <a:rPr lang="en-US" sz="4800" i="1">
                            <a:latin typeface="Cambria Math"/>
                          </a:rPr>
                          <m:t>(</m:t>
                        </m:r>
                        <m:r>
                          <a:rPr lang="en-US" sz="4800" i="1">
                            <a:latin typeface="Cambria Math"/>
                          </a:rPr>
                          <m:t>𝑛</m:t>
                        </m:r>
                        <m:r>
                          <a:rPr lang="en-US" sz="4800" i="1">
                            <a:latin typeface="Cambria Math"/>
                          </a:rPr>
                          <m:t>−1)</m:t>
                        </m:r>
                      </m:num>
                      <m:den>
                        <m:r>
                          <a:rPr lang="en-US" sz="4800" i="1">
                            <a:latin typeface="Cambria Math"/>
                          </a:rPr>
                          <m:t>2</m:t>
                        </m:r>
                      </m:den>
                    </m:f>
                    <m:r>
                      <a:rPr lang="en-US" sz="4800" i="1">
                        <a:latin typeface="Cambria Math"/>
                      </a:rPr>
                      <m:t>.</m:t>
                    </m:r>
                    <m:r>
                      <a:rPr lang="en-US" sz="4800" i="1">
                        <a:latin typeface="Cambria Math"/>
                      </a:rPr>
                      <m:t>𝑑</m:t>
                    </m:r>
                  </m:oMath>
                </a14:m>
                <a:endParaRPr lang="en-US" sz="4800" dirty="0">
                  <a:latin typeface="Times New Roman" pitchFamily="18" charset="0"/>
                  <a:cs typeface="Times New Roman" pitchFamily="18" charset="0"/>
                </a:endParaRPr>
              </a:p>
              <a:p>
                <a:pPr>
                  <a:defRPr/>
                </a:pPr>
                <a:endParaRPr lang="en-US" sz="4800" dirty="0">
                  <a:latin typeface="Times New Roman" panose="02020603050405020304" pitchFamily="18"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5439176" y="8501153"/>
                <a:ext cx="17828378" cy="1908471"/>
              </a:xfrm>
              <a:prstGeom prst="rect">
                <a:avLst/>
              </a:prstGeom>
              <a:blipFill rotWithShape="0">
                <a:blip r:embed="rId7"/>
                <a:stretch>
                  <a:fillRect l="-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1341304" y="10489274"/>
                <a:ext cx="10506528" cy="2450543"/>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800" i="1">
                            <a:latin typeface="Cambria Math" panose="02040503050406030204" pitchFamily="18" charset="0"/>
                          </a:rPr>
                        </m:ctrlPr>
                      </m:dPr>
                      <m:e>
                        <m:eqArr>
                          <m:eqArrPr>
                            <m:ctrlPr>
                              <a:rPr lang="en-US" sz="4800" i="1">
                                <a:latin typeface="Cambria Math" panose="02040503050406030204" pitchFamily="18" charset="0"/>
                              </a:rPr>
                            </m:ctrlPr>
                          </m:eqArrPr>
                          <m:e>
                            <m:sSub>
                              <m:sSubPr>
                                <m:ctrlPr>
                                  <a:rPr lang="en-US" sz="4800" i="1">
                                    <a:latin typeface="Cambria Math" panose="02040503050406030204" pitchFamily="18" charset="0"/>
                                  </a:rPr>
                                </m:ctrlPr>
                              </m:sSubPr>
                              <m:e>
                                <m:r>
                                  <a:rPr lang="en-US" sz="4800" i="1">
                                    <a:latin typeface="Cambria Math"/>
                                  </a:rPr>
                                  <m:t>𝑢</m:t>
                                </m:r>
                              </m:e>
                              <m:sub>
                                <m:r>
                                  <a:rPr lang="en-US" sz="4800" b="0" i="1" smtClean="0">
                                    <a:latin typeface="Cambria Math" panose="02040503050406030204" pitchFamily="18" charset="0"/>
                                  </a:rPr>
                                  <m:t>1</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b="0" i="1" smtClean="0">
                                    <a:latin typeface="Cambria Math" panose="02040503050406030204" pitchFamily="18" charset="0"/>
                                  </a:rPr>
                                  <m:t>2</m:t>
                                </m:r>
                                <m:r>
                                  <a:rPr lang="en-US" sz="4800" i="1">
                                    <a:latin typeface="Cambria Math"/>
                                  </a:rPr>
                                  <m:t>𝑢</m:t>
                                </m:r>
                              </m:e>
                              <m:sub>
                                <m:r>
                                  <a:rPr lang="en-US" sz="4800" b="0" i="1" smtClean="0">
                                    <a:latin typeface="Cambria Math" panose="02040503050406030204" pitchFamily="18" charset="0"/>
                                  </a:rPr>
                                  <m:t>5</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b="0" i="1" smtClean="0">
                                <a:latin typeface="Cambria Math" panose="02040503050406030204" pitchFamily="18" charset="0"/>
                              </a:rPr>
                              <m:t>+</m:t>
                            </m:r>
                            <m:sSub>
                              <m:sSubPr>
                                <m:ctrlPr>
                                  <a:rPr lang="en-US" sz="4800" i="1">
                                    <a:latin typeface="Cambria Math" panose="02040503050406030204" pitchFamily="18" charset="0"/>
                                  </a:rPr>
                                </m:ctrlPr>
                              </m:sSubPr>
                              <m:e>
                                <m:r>
                                  <a:rPr lang="en-US" sz="4800" b="0" i="1" smtClean="0">
                                    <a:latin typeface="Cambria Math" panose="02040503050406030204" pitchFamily="18" charset="0"/>
                                  </a:rPr>
                                  <m:t>2(</m:t>
                                </m:r>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4</m:t>
                            </m:r>
                            <m:r>
                              <a:rPr lang="en-US" sz="4800" i="1">
                                <a:latin typeface="Cambria Math"/>
                              </a:rPr>
                              <m:t>𝑑</m:t>
                            </m:r>
                            <m:r>
                              <a:rPr lang="en-US" sz="4800" b="0" i="1" smtClean="0">
                                <a:latin typeface="Cambria Math" panose="02040503050406030204" pitchFamily="18" charset="0"/>
                              </a:rPr>
                              <m:t>)=0</m:t>
                            </m:r>
                          </m:e>
                          <m:e>
                            <m:sSub>
                              <m:sSubPr>
                                <m:ctrlPr>
                                  <a:rPr lang="en-US" sz="4800" i="1">
                                    <a:latin typeface="Cambria Math" panose="02040503050406030204" pitchFamily="18" charset="0"/>
                                  </a:rPr>
                                </m:ctrlPr>
                              </m:sSubPr>
                              <m:e>
                                <m:r>
                                  <a:rPr lang="en-US" sz="4800" b="0" i="1" smtClean="0">
                                    <a:latin typeface="Cambria Math" panose="02040503050406030204" pitchFamily="18" charset="0"/>
                                  </a:rPr>
                                  <m:t>𝑆</m:t>
                                </m:r>
                              </m:e>
                              <m:sub>
                                <m:r>
                                  <a:rPr lang="en-US" sz="4800" b="0" i="1" smtClean="0">
                                    <a:latin typeface="Cambria Math" panose="02040503050406030204" pitchFamily="18" charset="0"/>
                                  </a:rPr>
                                  <m:t>4</m:t>
                                </m:r>
                              </m:sub>
                            </m:sSub>
                            <m:r>
                              <a:rPr lang="en-US" sz="4800" b="0" i="1" smtClean="0">
                                <a:latin typeface="Cambria Math" panose="02040503050406030204" pitchFamily="18" charset="0"/>
                              </a:rPr>
                              <m:t>=4</m:t>
                            </m:r>
                            <m:sSub>
                              <m:sSubPr>
                                <m:ctrlPr>
                                  <a:rPr lang="en-US" sz="4800" i="1">
                                    <a:latin typeface="Cambria Math" panose="02040503050406030204" pitchFamily="18" charset="0"/>
                                  </a:rPr>
                                </m:ctrlPr>
                              </m:sSubPr>
                              <m:e>
                                <m:r>
                                  <a:rPr lang="en-US" sz="4800" i="1">
                                    <a:latin typeface="Cambria Math"/>
                                  </a:rPr>
                                  <m:t>𝑢</m:t>
                                </m:r>
                              </m:e>
                              <m:sub>
                                <m:r>
                                  <a:rPr lang="en-US" sz="4800" b="0" i="1" smtClean="0">
                                    <a:latin typeface="Cambria Math" panose="02040503050406030204" pitchFamily="18" charset="0"/>
                                  </a:rPr>
                                  <m:t>1</m:t>
                                </m:r>
                              </m:sub>
                            </m:sSub>
                            <m:r>
                              <a:rPr lang="en-US" sz="4800" b="0" i="1" smtClean="0">
                                <a:latin typeface="Cambria Math" panose="02040503050406030204" pitchFamily="18" charset="0"/>
                              </a:rPr>
                              <m:t>+</m:t>
                            </m:r>
                            <m:f>
                              <m:fPr>
                                <m:ctrlPr>
                                  <a:rPr lang="en-US" sz="4800" i="1">
                                    <a:latin typeface="Cambria Math" panose="02040503050406030204" pitchFamily="18" charset="0"/>
                                  </a:rPr>
                                </m:ctrlPr>
                              </m:fPr>
                              <m:num>
                                <m:r>
                                  <a:rPr lang="en-US" sz="4800" b="0" i="1" smtClean="0">
                                    <a:latin typeface="Cambria Math" panose="02040503050406030204" pitchFamily="18" charset="0"/>
                                  </a:rPr>
                                  <m:t>4</m:t>
                                </m:r>
                                <m:r>
                                  <a:rPr lang="en-US" sz="4800" i="1">
                                    <a:latin typeface="Cambria Math"/>
                                  </a:rPr>
                                  <m:t>(</m:t>
                                </m:r>
                                <m:r>
                                  <a:rPr lang="en-US" sz="4800" b="0" i="1" smtClean="0">
                                    <a:latin typeface="Cambria Math" panose="02040503050406030204" pitchFamily="18" charset="0"/>
                                  </a:rPr>
                                  <m:t>4</m:t>
                                </m:r>
                                <m:r>
                                  <a:rPr lang="en-US" sz="4800" i="1">
                                    <a:latin typeface="Cambria Math"/>
                                  </a:rPr>
                                  <m:t>−1)</m:t>
                                </m:r>
                              </m:num>
                              <m:den>
                                <m:r>
                                  <a:rPr lang="en-US" sz="4800" i="1">
                                    <a:latin typeface="Cambria Math"/>
                                  </a:rPr>
                                  <m:t>2</m:t>
                                </m:r>
                              </m:den>
                            </m:f>
                            <m:r>
                              <a:rPr lang="en-US" sz="4800" i="1">
                                <a:latin typeface="Cambria Math"/>
                              </a:rPr>
                              <m:t>.</m:t>
                            </m:r>
                            <m:r>
                              <a:rPr lang="en-US" sz="4800" i="1">
                                <a:latin typeface="Cambria Math"/>
                              </a:rPr>
                              <m:t>𝑑</m:t>
                            </m:r>
                            <m:r>
                              <a:rPr lang="en-US" sz="4800" i="1">
                                <a:latin typeface="Cambria Math" panose="02040503050406030204" pitchFamily="18" charset="0"/>
                              </a:rPr>
                              <m:t>=</m:t>
                            </m:r>
                            <m:r>
                              <a:rPr lang="en-US" sz="4800" b="0" i="1" smtClean="0">
                                <a:latin typeface="Cambria Math" panose="02040503050406030204" pitchFamily="18" charset="0"/>
                              </a:rPr>
                              <m:t>14</m:t>
                            </m:r>
                          </m:e>
                        </m:eqArr>
                      </m:e>
                    </m:d>
                  </m:oMath>
                </a14:m>
                <a:endParaRPr lang="en-US" sz="4800" dirty="0">
                  <a:latin typeface="Times New Roman" panose="02020603050405020304" pitchFamily="18"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1341304" y="10489274"/>
                <a:ext cx="10506528" cy="2450543"/>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10945001" y="10468180"/>
                <a:ext cx="10865132" cy="2010807"/>
              </a:xfrm>
              <a:prstGeom prst="rect">
                <a:avLst/>
              </a:prstGeom>
              <a:noFill/>
            </p:spPr>
            <p:txBody>
              <a:bodyPr wrap="square" rtlCol="0">
                <a:spAutoFit/>
              </a:bodyPr>
              <a:lstStyle/>
              <a:p>
                <a:pPr>
                  <a:defRPr/>
                </a:pPr>
                <a14:m>
                  <m:oMathPara xmlns:m="http://schemas.openxmlformats.org/officeDocument/2006/math">
                    <m:oMathParaPr>
                      <m:jc m:val="left"/>
                    </m:oMathParaPr>
                    <m:oMath xmlns:m="http://schemas.openxmlformats.org/officeDocument/2006/math">
                      <m:r>
                        <a:rPr lang="en-US" sz="4800" smtClean="0">
                          <a:latin typeface="Cambria Math" panose="02040503050406030204" pitchFamily="18" charset="0"/>
                        </a:rPr>
                        <m:t>⇔</m:t>
                      </m:r>
                      <m:d>
                        <m:dPr>
                          <m:begChr m:val="{"/>
                          <m:endChr m:val=""/>
                          <m:ctrlPr>
                            <a:rPr lang="en-US" sz="4800" i="1">
                              <a:latin typeface="Cambria Math" panose="02040503050406030204" pitchFamily="18" charset="0"/>
                            </a:rPr>
                          </m:ctrlPr>
                        </m:dPr>
                        <m:e>
                          <m:eqArr>
                            <m:eqArrPr>
                              <m:ctrlPr>
                                <a:rPr lang="en-US" sz="4800" i="1">
                                  <a:latin typeface="Cambria Math" panose="02040503050406030204" pitchFamily="18" charset="0"/>
                                </a:rPr>
                              </m:ctrlPr>
                            </m:eqArrPr>
                            <m:e>
                              <m:r>
                                <a:rPr lang="en-US" sz="4800" b="0" i="1" smtClean="0">
                                  <a:latin typeface="Cambria Math" panose="02040503050406030204" pitchFamily="18" charset="0"/>
                                </a:rPr>
                                <m:t>3</m:t>
                              </m:r>
                              <m:sSub>
                                <m:sSubPr>
                                  <m:ctrlPr>
                                    <a:rPr lang="en-US" sz="4800" i="1">
                                      <a:latin typeface="Cambria Math" panose="02040503050406030204" pitchFamily="18" charset="0"/>
                                    </a:rPr>
                                  </m:ctrlPr>
                                </m:sSubPr>
                                <m:e>
                                  <m:r>
                                    <a:rPr lang="en-US" sz="4800" i="1" smtClean="0">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8</m:t>
                              </m:r>
                              <m:r>
                                <a:rPr lang="en-US" sz="4800" i="1">
                                  <a:latin typeface="Cambria Math"/>
                                </a:rPr>
                                <m:t>𝑑</m:t>
                              </m:r>
                              <m:r>
                                <a:rPr lang="en-US" sz="4800" b="0" i="1" smtClean="0">
                                  <a:latin typeface="Cambria Math" panose="02040503050406030204" pitchFamily="18" charset="0"/>
                                </a:rPr>
                                <m:t>=0</m:t>
                              </m:r>
                            </m:e>
                            <m:e>
                              <m:r>
                                <a:rPr lang="en-US" sz="4800" b="0" i="1" smtClean="0">
                                  <a:latin typeface="Cambria Math" panose="02040503050406030204" pitchFamily="18" charset="0"/>
                                </a:rPr>
                                <m:t>4</m:t>
                              </m:r>
                              <m:sSub>
                                <m:sSubPr>
                                  <m:ctrlPr>
                                    <a:rPr lang="en-US" sz="4800" i="1" smtClean="0">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6</m:t>
                              </m:r>
                              <m:r>
                                <a:rPr lang="en-US" sz="4800" i="1">
                                  <a:latin typeface="Cambria Math"/>
                                </a:rPr>
                                <m:t>𝑑</m:t>
                              </m:r>
                              <m:r>
                                <a:rPr lang="en-US" sz="4800" b="0" i="1" smtClean="0">
                                  <a:latin typeface="Cambria Math" panose="02040503050406030204" pitchFamily="18" charset="0"/>
                                </a:rPr>
                                <m:t>=14</m:t>
                              </m:r>
                            </m:e>
                          </m:eqArr>
                          <m:r>
                            <a:rPr lang="en-US" sz="4800">
                              <a:latin typeface="Cambria Math" panose="02040503050406030204" pitchFamily="18" charset="0"/>
                            </a:rPr>
                            <m:t>⇔</m:t>
                          </m:r>
                          <m:d>
                            <m:dPr>
                              <m:begChr m:val="{"/>
                              <m:endChr m:val=""/>
                              <m:ctrlPr>
                                <a:rPr lang="en-US" sz="4800" i="1">
                                  <a:latin typeface="Cambria Math" panose="02040503050406030204" pitchFamily="18" charset="0"/>
                                </a:rPr>
                              </m:ctrlPr>
                            </m:dPr>
                            <m:e>
                              <m:eqArr>
                                <m:eqArrPr>
                                  <m:ctrlPr>
                                    <a:rPr lang="en-US" sz="4800" i="1">
                                      <a:latin typeface="Cambria Math" panose="02040503050406030204" pitchFamily="18" charset="0"/>
                                    </a:rPr>
                                  </m:ctrlPr>
                                </m:eqArrPr>
                                <m:e>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panose="02040503050406030204" pitchFamily="18" charset="0"/>
                                    </a:rPr>
                                    <m:t>=</m:t>
                                  </m:r>
                                  <m:r>
                                    <a:rPr lang="en-US" sz="4800" b="0" i="1" smtClean="0">
                                      <a:latin typeface="Cambria Math" panose="02040503050406030204" pitchFamily="18" charset="0"/>
                                    </a:rPr>
                                    <m:t>8</m:t>
                                  </m:r>
                                </m:e>
                                <m:e>
                                  <m:r>
                                    <a:rPr lang="en-US" sz="4800" i="1">
                                      <a:latin typeface="Cambria Math"/>
                                    </a:rPr>
                                    <m:t>𝑑</m:t>
                                  </m:r>
                                  <m:r>
                                    <a:rPr lang="en-US" sz="4800" i="1">
                                      <a:latin typeface="Cambria Math" panose="02040503050406030204" pitchFamily="18" charset="0"/>
                                    </a:rPr>
                                    <m:t>=−</m:t>
                                  </m:r>
                                  <m:r>
                                    <a:rPr lang="en-US" sz="4800" b="0" i="1" smtClean="0">
                                      <a:latin typeface="Cambria Math" panose="02040503050406030204" pitchFamily="18" charset="0"/>
                                    </a:rPr>
                                    <m:t>3</m:t>
                                  </m:r>
                                </m:e>
                              </m:eqArr>
                            </m:e>
                          </m:d>
                        </m:e>
                      </m:d>
                    </m:oMath>
                  </m:oMathPara>
                </a14:m>
                <a:endParaRPr lang="en-US" sz="4800" dirty="0">
                  <a:latin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0945001" y="10468180"/>
                <a:ext cx="10865132" cy="2010807"/>
              </a:xfrm>
              <a:prstGeom prst="rect">
                <a:avLst/>
              </a:prstGeom>
              <a:blipFill rotWithShape="0">
                <a:blip r:embed="rId9"/>
                <a:stretch>
                  <a:fillRect/>
                </a:stretch>
              </a:blipFill>
            </p:spPr>
            <p:txBody>
              <a:bodyPr/>
              <a:lstStyle/>
              <a:p>
                <a:r>
                  <a:rPr lang="en-US">
                    <a:noFill/>
                  </a:rPr>
                  <a:t> </a:t>
                </a:r>
              </a:p>
            </p:txBody>
          </p:sp>
        </mc:Fallback>
      </mc:AlternateContent>
      <p:sp>
        <p:nvSpPr>
          <p:cNvPr id="53"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54"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44987" y="7266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2. Thông hiểu</a:t>
            </a:r>
          </a:p>
        </p:txBody>
      </p:sp>
    </p:spTree>
    <p:extLst>
      <p:ext uri="{BB962C8B-B14F-4D97-AF65-F5344CB8AC3E}">
        <p14:creationId xmlns:p14="http://schemas.microsoft.com/office/powerpoint/2010/main" val="361020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down)">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down)">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down)">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500"/>
                                        <p:tgtEl>
                                          <p:spTgt spid="6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9" grpId="0" animBg="1"/>
      <p:bldP spid="51" grpId="0"/>
      <p:bldP spid="52" grpId="0"/>
      <p:bldP spid="5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44987" y="7266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2. Thông hiểu</a:t>
            </a:r>
          </a:p>
        </p:txBody>
      </p:sp>
      <p:grpSp>
        <p:nvGrpSpPr>
          <p:cNvPr id="41" name="Group 40"/>
          <p:cNvGrpSpPr/>
          <p:nvPr/>
        </p:nvGrpSpPr>
        <p:grpSpPr>
          <a:xfrm>
            <a:off x="294152" y="2907828"/>
            <a:ext cx="23881225" cy="2809896"/>
            <a:chOff x="534987" y="1869705"/>
            <a:chExt cx="23404876" cy="2356356"/>
          </a:xfrm>
        </p:grpSpPr>
        <p:grpSp>
          <p:nvGrpSpPr>
            <p:cNvPr id="42" name="Group 41"/>
            <p:cNvGrpSpPr/>
            <p:nvPr/>
          </p:nvGrpSpPr>
          <p:grpSpPr>
            <a:xfrm>
              <a:off x="534987" y="1869705"/>
              <a:ext cx="23340848" cy="2356356"/>
              <a:chOff x="534987" y="1647866"/>
              <a:chExt cx="23340848" cy="2356356"/>
            </a:xfrm>
          </p:grpSpPr>
          <p:sp>
            <p:nvSpPr>
              <p:cNvPr id="52" name="Rounded Rectangle 51"/>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53" name="Group 52"/>
              <p:cNvGrpSpPr/>
              <p:nvPr/>
            </p:nvGrpSpPr>
            <p:grpSpPr>
              <a:xfrm>
                <a:off x="534987" y="1647866"/>
                <a:ext cx="3505200" cy="1176337"/>
                <a:chOff x="534987" y="1647866"/>
                <a:chExt cx="3505200" cy="1176337"/>
              </a:xfrm>
            </p:grpSpPr>
            <p:sp>
              <p:nvSpPr>
                <p:cNvPr id="54"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55" name="Pentagon 54"/>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56" name="Group 11"/>
                <p:cNvGrpSpPr/>
                <p:nvPr/>
              </p:nvGrpSpPr>
              <p:grpSpPr bwMode="auto">
                <a:xfrm>
                  <a:off x="683775" y="1836907"/>
                  <a:ext cx="582199" cy="537956"/>
                  <a:chOff x="7440266" y="3398551"/>
                  <a:chExt cx="757238" cy="765175"/>
                </a:xfrm>
                <a:solidFill>
                  <a:schemeClr val="bg1">
                    <a:lumMod val="95000"/>
                  </a:schemeClr>
                </a:solidFill>
              </p:grpSpPr>
              <p:sp>
                <p:nvSpPr>
                  <p:cNvPr id="59" name="Freeform 58"/>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60" name="Freeform 59"/>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61" name="Freeform 60"/>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62" name="Rectangle 61"/>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67" name="Rectangle 66"/>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69" name="Rectangle 68"/>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70" name="Rectangle 69"/>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57" name="Chevron 56"/>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58" name="TextBox 13"/>
                <p:cNvSpPr txBox="1">
                  <a:spLocks noChangeArrowheads="1"/>
                </p:cNvSpPr>
                <p:nvPr/>
              </p:nvSpPr>
              <p:spPr bwMode="auto">
                <a:xfrm>
                  <a:off x="1624600" y="1653394"/>
                  <a:ext cx="2097638"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8</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51" name="Rectangle 50"/>
                <p:cNvSpPr/>
                <p:nvPr/>
              </p:nvSpPr>
              <p:spPr>
                <a:xfrm>
                  <a:off x="4104214" y="1936625"/>
                  <a:ext cx="19835649" cy="17034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vi-VN" sz="6000" dirty="0" smtClean="0">
                      <a:latin typeface="Times New Roman" panose="02020603050405020304" pitchFamily="18" charset="0"/>
                      <a:ea typeface="Times New Roman" panose="02020603050405020304" pitchFamily="18" charset="0"/>
                    </a:rPr>
                    <a:t>Cho dãy số </a:t>
                  </a:r>
                  <a14:m>
                    <m:oMath xmlns:m="http://schemas.openxmlformats.org/officeDocument/2006/math">
                      <m:d>
                        <m:dPr>
                          <m:ctrlPr>
                            <a:rPr lang="en-US" sz="6000" i="1">
                              <a:latin typeface="Cambria Math" panose="02040503050406030204" pitchFamily="18" charset="0"/>
                              <a:ea typeface="Times New Roman" panose="02020603050405020304" pitchFamily="18" charset="0"/>
                            </a:rPr>
                          </m:ctrlPr>
                        </m:dPr>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sub>
                          </m:sSub>
                        </m:e>
                      </m:d>
                    </m:oMath>
                  </a14:m>
                  <a:r>
                    <a:rPr lang="vi-VN" sz="6000" dirty="0">
                      <a:latin typeface="Times New Roman" panose="02020603050405020304" pitchFamily="18" charset="0"/>
                      <a:ea typeface="Times New Roman" panose="02020603050405020304" pitchFamily="18" charset="0"/>
                    </a:rPr>
                    <a:t> xác định bởi </a:t>
                  </a:r>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1</m:t>
                          </m:r>
                        </m:sub>
                      </m:sSub>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321</m:t>
                      </m:r>
                    </m:oMath>
                  </a14:m>
                  <a:r>
                    <a:rPr lang="vi-VN" sz="6000" dirty="0">
                      <a:latin typeface="Times New Roman" panose="02020603050405020304" pitchFamily="18" charset="0"/>
                      <a:ea typeface="Times New Roman" panose="02020603050405020304" pitchFamily="18" charset="0"/>
                    </a:rPr>
                    <a:t> và</a:t>
                  </a:r>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1</m:t>
                          </m:r>
                        </m:sub>
                      </m:sSub>
                      <m:r>
                        <a:rPr lang="vi-VN" sz="6000">
                          <a:latin typeface="Cambria Math"/>
                          <a:ea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sub>
                      </m:sSub>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3</m:t>
                      </m:r>
                    </m:oMath>
                  </a14:m>
                  <a:endParaRPr lang="en-US" sz="6000" dirty="0">
                    <a:latin typeface="Cambria Math"/>
                    <a:ea typeface="Times New Roman" panose="02020603050405020304" pitchFamily="18" charset="0"/>
                  </a:endParaRPr>
                </a:p>
                <a:p>
                  <a14:m>
                    <m:oMath xmlns:m="http://schemas.openxmlformats.org/officeDocument/2006/math">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𝑛</m:t>
                      </m:r>
                      <m:r>
                        <a:rPr lang="vi-VN" sz="6000">
                          <a:latin typeface="Cambria Math"/>
                          <a:ea typeface="Times New Roman" panose="02020603050405020304" pitchFamily="18" charset="0"/>
                        </a:rPr>
                        <m:t>∈</m:t>
                      </m:r>
                      <m:sSup>
                        <m:sSupPr>
                          <m:ctrlPr>
                            <a:rPr lang="en-US" sz="6000" i="1">
                              <a:latin typeface="Cambria Math" panose="02040503050406030204" pitchFamily="18" charset="0"/>
                              <a:ea typeface="Times New Roman" panose="02020603050405020304" pitchFamily="18" charset="0"/>
                            </a:rPr>
                          </m:ctrlPr>
                        </m:sSupPr>
                        <m:e>
                          <m:r>
                            <a:rPr lang="vi-VN" sz="6000">
                              <a:latin typeface="Cambria Math"/>
                              <a:ea typeface="Times New Roman" panose="02020603050405020304" pitchFamily="18" charset="0"/>
                            </a:rPr>
                            <m:t>ℕ</m:t>
                          </m:r>
                        </m:e>
                        <m:sup>
                          <m:r>
                            <a:rPr lang="vi-VN" sz="6000">
                              <a:latin typeface="Cambria Math"/>
                              <a:ea typeface="Times New Roman" panose="02020603050405020304" pitchFamily="18" charset="0"/>
                            </a:rPr>
                            <m:t>∗</m:t>
                          </m:r>
                        </m:sup>
                      </m:sSup>
                    </m:oMath>
                  </a14:m>
                  <a:r>
                    <a:rPr lang="vi-VN" sz="6000" dirty="0">
                      <a:latin typeface="Times New Roman" panose="02020603050405020304" pitchFamily="18" charset="0"/>
                      <a:ea typeface="Times New Roman" panose="02020603050405020304" pitchFamily="18" charset="0"/>
                    </a:rPr>
                    <a:t>). Tính tổng </a:t>
                  </a:r>
                  <a14:m>
                    <m:oMath xmlns:m="http://schemas.openxmlformats.org/officeDocument/2006/math">
                      <m:r>
                        <a:rPr lang="vi-VN" sz="6000">
                          <a:latin typeface="Cambria Math"/>
                          <a:ea typeface="Times New Roman" panose="02020603050405020304" pitchFamily="18" charset="0"/>
                        </a:rPr>
                        <m:t>𝑆</m:t>
                      </m:r>
                    </m:oMath>
                  </a14:m>
                  <a:r>
                    <a:rPr lang="vi-VN" sz="6000" dirty="0">
                      <a:latin typeface="Times New Roman" panose="02020603050405020304" pitchFamily="18" charset="0"/>
                      <a:ea typeface="Times New Roman" panose="02020603050405020304" pitchFamily="18" charset="0"/>
                    </a:rPr>
                    <a:t> của </a:t>
                  </a:r>
                  <a14:m>
                    <m:oMath xmlns:m="http://schemas.openxmlformats.org/officeDocument/2006/math">
                      <m:r>
                        <a:rPr lang="vi-VN" sz="6000">
                          <a:latin typeface="Cambria Math"/>
                          <a:ea typeface="Times New Roman" panose="02020603050405020304" pitchFamily="18" charset="0"/>
                        </a:rPr>
                        <m:t>125</m:t>
                      </m:r>
                    </m:oMath>
                  </a14:m>
                  <a:r>
                    <a:rPr lang="vi-VN" sz="6000" dirty="0">
                      <a:latin typeface="Times New Roman" panose="02020603050405020304" pitchFamily="18" charset="0"/>
                      <a:ea typeface="Times New Roman" panose="02020603050405020304" pitchFamily="18" charset="0"/>
                    </a:rPr>
                    <a:t> số hạng đầu tiên của dãy số đó. </a:t>
                  </a:r>
                  <a:endParaRPr lang="en-US" sz="6000" dirty="0">
                    <a:latin typeface="Times New Roman" panose="02020603050405020304" pitchFamily="18" charset="0"/>
                    <a:ea typeface="Times New Roman"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4104214" y="1936625"/>
                  <a:ext cx="19835649" cy="1703461"/>
                </a:xfrm>
                <a:prstGeom prst="rect">
                  <a:avLst/>
                </a:prstGeom>
                <a:blipFill rotWithShape="0">
                  <a:blip r:embed="rId3"/>
                  <a:stretch>
                    <a:fillRect l="-1386" t="-6907" b="-17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72" name="Group 71">
            <a:extLst>
              <a:ext uri="{FF2B5EF4-FFF2-40B4-BE49-F238E27FC236}">
                <a16:creationId xmlns:a16="http://schemas.microsoft.com/office/drawing/2014/main" xmlns="" id="{4D0AB9FB-A402-43C6-830F-BAC47ED452D0}"/>
              </a:ext>
            </a:extLst>
          </p:cNvPr>
          <p:cNvGrpSpPr/>
          <p:nvPr/>
        </p:nvGrpSpPr>
        <p:grpSpPr>
          <a:xfrm>
            <a:off x="946126" y="6178505"/>
            <a:ext cx="9580687" cy="1234536"/>
            <a:chOff x="1458731" y="6301627"/>
            <a:chExt cx="13797182" cy="1234536"/>
          </a:xfrm>
        </p:grpSpPr>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xmlns="" id="{0839FD11-1E39-4EBB-A7FB-DEB39691C378}"/>
                    </a:ext>
                  </a:extLst>
                </p:cNvPr>
                <p:cNvSpPr/>
                <p:nvPr/>
              </p:nvSpPr>
              <p:spPr>
                <a:xfrm>
                  <a:off x="2154710" y="6301627"/>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6000">
                          <a:latin typeface="Cambria Math"/>
                          <a:ea typeface="Times New Roman" panose="02020603050405020304" pitchFamily="18" charset="0"/>
                        </a:rPr>
                        <m:t>𝑆</m:t>
                      </m:r>
                      <m:r>
                        <a:rPr lang="fr-FR" sz="6000">
                          <a:latin typeface="Cambria Math"/>
                          <a:ea typeface="Times New Roman" panose="02020603050405020304" pitchFamily="18" charset="0"/>
                        </a:rPr>
                        <m:t>=</m:t>
                      </m:r>
                      <m:r>
                        <a:rPr lang="fr-FR" sz="6000">
                          <a:latin typeface="Cambria Math"/>
                          <a:ea typeface="Times New Roman" panose="02020603050405020304" pitchFamily="18" charset="0"/>
                        </a:rPr>
                        <m:t>16875</m:t>
                      </m:r>
                    </m:oMath>
                  </a14:m>
                  <a:r>
                    <a:rPr lang="fr-FR" sz="6000" dirty="0">
                      <a:latin typeface="Times New Roman" panose="02020603050405020304" pitchFamily="18" charset="0"/>
                      <a:ea typeface="Times New Roman" panose="02020603050405020304" pitchFamily="18" charset="0"/>
                    </a:rPr>
                    <a:t>.</a:t>
                  </a:r>
                  <a:endParaRPr lang="en-US" sz="6000" b="1" dirty="0">
                    <a:latin typeface="+mj-lt"/>
                    <a:ea typeface="Tahoma" pitchFamily="34" charset="0"/>
                    <a:cs typeface="Tahoma" pitchFamily="34" charset="0"/>
                  </a:endParaRPr>
                </a:p>
              </p:txBody>
            </p:sp>
          </mc:Choice>
          <mc:Fallback xmlns="">
            <p:sp>
              <p:nvSpPr>
                <p:cNvPr id="73" name="Rectangle 72">
                  <a:extLst>
                    <a:ext uri="{FF2B5EF4-FFF2-40B4-BE49-F238E27FC236}">
                      <a16:creationId xmlns:a16="http://schemas.microsoft.com/office/drawing/2014/main" xmlns=""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154710" y="6301627"/>
                  <a:ext cx="13101203" cy="1234536"/>
                </a:xfrm>
                <a:prstGeom prst="rect">
                  <a:avLst/>
                </a:prstGeom>
                <a:blipFill rotWithShape="0">
                  <a:blip r:embed="rId4"/>
                  <a:stretch>
                    <a:fillRect t="-4739" b="-19905"/>
                  </a:stretch>
                </a:blipFill>
                <a:ln w="19050">
                  <a:solidFill>
                    <a:schemeClr val="bg1"/>
                  </a:solidFill>
                </a:ln>
              </p:spPr>
              <p:txBody>
                <a:bodyPr/>
                <a:lstStyle/>
                <a:p>
                  <a:r>
                    <a:rPr lang="en-US">
                      <a:noFill/>
                    </a:rPr>
                    <a:t> </a:t>
                  </a:r>
                </a:p>
              </p:txBody>
            </p:sp>
          </mc:Fallback>
        </mc:AlternateContent>
        <p:sp>
          <p:nvSpPr>
            <p:cNvPr id="74" name="Oval 73">
              <a:extLst>
                <a:ext uri="{FF2B5EF4-FFF2-40B4-BE49-F238E27FC236}">
                  <a16:creationId xmlns:a16="http://schemas.microsoft.com/office/drawing/2014/main" xmlns=""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mj-lt"/>
                  <a:ea typeface="Tahoma" pitchFamily="34" charset="0"/>
                  <a:cs typeface="Tahoma" pitchFamily="34" charset="0"/>
                </a:rPr>
                <a:t>A</a:t>
              </a:r>
              <a:endParaRPr lang="en-US" sz="6000" dirty="0">
                <a:latin typeface="+mj-lt"/>
              </a:endParaRPr>
            </a:p>
          </p:txBody>
        </p:sp>
      </p:grpSp>
      <p:grpSp>
        <p:nvGrpSpPr>
          <p:cNvPr id="75" name="Group 74">
            <a:extLst>
              <a:ext uri="{FF2B5EF4-FFF2-40B4-BE49-F238E27FC236}">
                <a16:creationId xmlns:a16="http://schemas.microsoft.com/office/drawing/2014/main" xmlns="" id="{A2194087-0D43-42CA-A1D2-4373C69CC457}"/>
              </a:ext>
            </a:extLst>
          </p:cNvPr>
          <p:cNvGrpSpPr/>
          <p:nvPr/>
        </p:nvGrpSpPr>
        <p:grpSpPr>
          <a:xfrm>
            <a:off x="12360863" y="6267467"/>
            <a:ext cx="9564772" cy="1234536"/>
            <a:chOff x="1458731" y="6334162"/>
            <a:chExt cx="13782856" cy="1234536"/>
          </a:xfrm>
        </p:grpSpPr>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xmlns=""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6000">
                          <a:latin typeface="Cambria Math"/>
                          <a:ea typeface="Times New Roman" panose="02020603050405020304" pitchFamily="18" charset="0"/>
                        </a:rPr>
                        <m:t>𝑆</m:t>
                      </m:r>
                      <m:r>
                        <a:rPr lang="fr-FR" sz="6000">
                          <a:latin typeface="Cambria Math"/>
                          <a:ea typeface="Times New Roman" panose="02020603050405020304" pitchFamily="18" charset="0"/>
                        </a:rPr>
                        <m:t>=</m:t>
                      </m:r>
                      <m:r>
                        <a:rPr lang="fr-FR" sz="6000">
                          <a:latin typeface="Cambria Math"/>
                          <a:ea typeface="Times New Roman" panose="02020603050405020304" pitchFamily="18" charset="0"/>
                        </a:rPr>
                        <m:t>63375</m:t>
                      </m:r>
                    </m:oMath>
                  </a14:m>
                  <a:r>
                    <a:rPr lang="fr-FR" sz="6000" dirty="0">
                      <a:latin typeface="Times New Roman" panose="02020603050405020304" pitchFamily="18" charset="0"/>
                      <a:ea typeface="Times New Roman" panose="02020603050405020304" pitchFamily="18" charset="0"/>
                    </a:rPr>
                    <a:t>. </a:t>
                  </a:r>
                  <a:r>
                    <a:rPr lang="vi-VN" dirty="0"/>
                    <a:t>	</a:t>
                  </a:r>
                  <a:endParaRPr lang="en-US" sz="6000" b="1" dirty="0">
                    <a:latin typeface="+mj-lt"/>
                    <a:ea typeface="Tahoma" pitchFamily="34" charset="0"/>
                    <a:cs typeface="Tahoma" pitchFamily="34" charset="0"/>
                  </a:endParaRPr>
                </a:p>
              </p:txBody>
            </p:sp>
          </mc:Choice>
          <mc:Fallback xmlns="">
            <p:sp>
              <p:nvSpPr>
                <p:cNvPr id="76" name="Rectangle 75">
                  <a:extLst>
                    <a:ext uri="{FF2B5EF4-FFF2-40B4-BE49-F238E27FC236}">
                      <a16:creationId xmlns:a16="http://schemas.microsoft.com/office/drawing/2014/main" xmlns=""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0">
                  <a:blip r:embed="rId5"/>
                  <a:stretch>
                    <a:fillRect t="-3791" b="-21327"/>
                  </a:stretch>
                </a:blipFill>
                <a:ln w="19050">
                  <a:solidFill>
                    <a:schemeClr val="bg1"/>
                  </a:solidFill>
                </a:ln>
              </p:spPr>
              <p:txBody>
                <a:bodyPr/>
                <a:lstStyle/>
                <a:p>
                  <a:r>
                    <a:rPr lang="en-US">
                      <a:noFill/>
                    </a:rPr>
                    <a:t> </a:t>
                  </a:r>
                </a:p>
              </p:txBody>
            </p:sp>
          </mc:Fallback>
        </mc:AlternateContent>
        <p:sp>
          <p:nvSpPr>
            <p:cNvPr id="77" name="Oval 76">
              <a:extLst>
                <a:ext uri="{FF2B5EF4-FFF2-40B4-BE49-F238E27FC236}">
                  <a16:creationId xmlns:a16="http://schemas.microsoft.com/office/drawing/2014/main" xmlns=""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B</a:t>
              </a:r>
              <a:endParaRPr lang="en-US" sz="6000" dirty="0">
                <a:latin typeface="+mj-lt"/>
              </a:endParaRPr>
            </a:p>
          </p:txBody>
        </p:sp>
      </p:grpSp>
      <p:grpSp>
        <p:nvGrpSpPr>
          <p:cNvPr id="78" name="Group 77">
            <a:extLst>
              <a:ext uri="{FF2B5EF4-FFF2-40B4-BE49-F238E27FC236}">
                <a16:creationId xmlns:a16="http://schemas.microsoft.com/office/drawing/2014/main" xmlns="" id="{4D274B26-9415-432A-9282-BDEF246F0009}"/>
              </a:ext>
            </a:extLst>
          </p:cNvPr>
          <p:cNvGrpSpPr/>
          <p:nvPr/>
        </p:nvGrpSpPr>
        <p:grpSpPr>
          <a:xfrm>
            <a:off x="931977" y="7604870"/>
            <a:ext cx="9617277" cy="1234536"/>
            <a:chOff x="1458731" y="6334162"/>
            <a:chExt cx="13782856" cy="1234536"/>
          </a:xfrm>
        </p:grpSpPr>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xmlns="" id="{6E15A8FC-94CE-45FB-8D02-B33F2327F992}"/>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1800"/>
                    </a:spcBef>
                  </a:pPr>
                  <a14:m>
                    <m:oMath xmlns:m="http://schemas.openxmlformats.org/officeDocument/2006/math">
                      <m:r>
                        <a:rPr lang="en-US" sz="6000">
                          <a:latin typeface="Cambria Math"/>
                          <a:ea typeface="Times New Roman" panose="02020603050405020304" pitchFamily="18" charset="0"/>
                        </a:rPr>
                        <m:t> </m:t>
                      </m:r>
                      <m:r>
                        <a:rPr lang="en-US" sz="6000">
                          <a:latin typeface="Cambria Math"/>
                          <a:ea typeface="Times New Roman" panose="02020603050405020304" pitchFamily="18" charset="0"/>
                        </a:rPr>
                        <m:t>𝑆</m:t>
                      </m:r>
                      <m:r>
                        <a:rPr lang="fr-FR" sz="6000">
                          <a:latin typeface="Cambria Math"/>
                          <a:ea typeface="Times New Roman" panose="02020603050405020304" pitchFamily="18" charset="0"/>
                        </a:rPr>
                        <m:t>=</m:t>
                      </m:r>
                      <m:r>
                        <a:rPr lang="fr-FR" sz="6000">
                          <a:latin typeface="Cambria Math"/>
                          <a:ea typeface="Times New Roman" panose="02020603050405020304" pitchFamily="18" charset="0"/>
                        </a:rPr>
                        <m:t>63562</m:t>
                      </m:r>
                      <m:r>
                        <a:rPr lang="fr-FR" sz="6000">
                          <a:latin typeface="Cambria Math"/>
                          <a:ea typeface="Times New Roman" panose="02020603050405020304" pitchFamily="18" charset="0"/>
                        </a:rPr>
                        <m:t>,</m:t>
                      </m:r>
                      <m:r>
                        <a:rPr lang="fr-FR" sz="6000">
                          <a:latin typeface="Cambria Math"/>
                          <a:ea typeface="Times New Roman" panose="02020603050405020304" pitchFamily="18" charset="0"/>
                        </a:rPr>
                        <m:t>5</m:t>
                      </m:r>
                    </m:oMath>
                  </a14:m>
                  <a:r>
                    <a:rPr lang="fr-FR" sz="6000" dirty="0">
                      <a:latin typeface="Times New Roman" panose="02020603050405020304" pitchFamily="18" charset="0"/>
                      <a:ea typeface="Times New Roman" panose="02020603050405020304" pitchFamily="18" charset="0"/>
                    </a:rPr>
                    <a:t>.</a:t>
                  </a:r>
                  <a:endParaRPr lang="vi-VN" sz="6000" b="1" dirty="0">
                    <a:latin typeface="+mj-lt"/>
                  </a:endParaRPr>
                </a:p>
              </p:txBody>
            </p:sp>
          </mc:Choice>
          <mc:Fallback xmlns="">
            <p:sp>
              <p:nvSpPr>
                <p:cNvPr id="79" name="Rectangle 78">
                  <a:extLst>
                    <a:ext uri="{FF2B5EF4-FFF2-40B4-BE49-F238E27FC236}">
                      <a16:creationId xmlns:a16="http://schemas.microsoft.com/office/drawing/2014/main" xmlns=""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0">
                  <a:blip r:embed="rId6"/>
                  <a:stretch>
                    <a:fillRect t="-3318" b="-21327"/>
                  </a:stretch>
                </a:blipFill>
                <a:ln w="19050">
                  <a:solidFill>
                    <a:schemeClr val="bg1"/>
                  </a:solidFill>
                </a:ln>
              </p:spPr>
              <p:txBody>
                <a:bodyPr/>
                <a:lstStyle/>
                <a:p>
                  <a:r>
                    <a:rPr lang="en-US">
                      <a:noFill/>
                    </a:rPr>
                    <a:t> </a:t>
                  </a:r>
                </a:p>
              </p:txBody>
            </p:sp>
          </mc:Fallback>
        </mc:AlternateContent>
        <p:sp>
          <p:nvSpPr>
            <p:cNvPr id="80" name="Oval 79">
              <a:extLst>
                <a:ext uri="{FF2B5EF4-FFF2-40B4-BE49-F238E27FC236}">
                  <a16:creationId xmlns:a16="http://schemas.microsoft.com/office/drawing/2014/main" xmlns=""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C</a:t>
              </a:r>
              <a:endParaRPr lang="en-US" sz="6000" dirty="0">
                <a:latin typeface="+mj-lt"/>
              </a:endParaRPr>
            </a:p>
          </p:txBody>
        </p:sp>
      </p:grpSp>
      <p:grpSp>
        <p:nvGrpSpPr>
          <p:cNvPr id="81" name="Group 80">
            <a:extLst>
              <a:ext uri="{FF2B5EF4-FFF2-40B4-BE49-F238E27FC236}">
                <a16:creationId xmlns:a16="http://schemas.microsoft.com/office/drawing/2014/main" xmlns="" id="{E278C7C5-EAEF-4F1A-B3FB-29FCE054F0E0}"/>
              </a:ext>
            </a:extLst>
          </p:cNvPr>
          <p:cNvGrpSpPr/>
          <p:nvPr/>
        </p:nvGrpSpPr>
        <p:grpSpPr>
          <a:xfrm>
            <a:off x="12360863" y="7686357"/>
            <a:ext cx="9589726" cy="1234536"/>
            <a:chOff x="1458731" y="6294885"/>
            <a:chExt cx="13743371" cy="1234536"/>
          </a:xfrm>
        </p:grpSpPr>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xmlns="" id="{C4F0F9CE-3F15-4D47-A2C9-5C6F65E0E3FB}"/>
                    </a:ext>
                  </a:extLst>
                </p:cNvPr>
                <p:cNvSpPr/>
                <p:nvPr/>
              </p:nvSpPr>
              <p:spPr>
                <a:xfrm>
                  <a:off x="2100899" y="6294885"/>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0" b="1" dirty="0" smtClean="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6000">
                          <a:latin typeface="Cambria Math"/>
                          <a:ea typeface="Times New Roman" panose="02020603050405020304" pitchFamily="18" charset="0"/>
                        </a:rPr>
                        <m:t>  </m:t>
                      </m:r>
                      <m:r>
                        <a:rPr lang="en-US" sz="6000">
                          <a:latin typeface="Cambria Math"/>
                          <a:ea typeface="Times New Roman" panose="02020603050405020304" pitchFamily="18" charset="0"/>
                        </a:rPr>
                        <m:t>𝑆</m:t>
                      </m:r>
                      <m:r>
                        <a:rPr lang="fr-FR" sz="6000">
                          <a:latin typeface="Cambria Math"/>
                          <a:ea typeface="Times New Roman" panose="02020603050405020304" pitchFamily="18" charset="0"/>
                        </a:rPr>
                        <m:t>=</m:t>
                      </m:r>
                      <m:r>
                        <a:rPr lang="fr-FR" sz="6000">
                          <a:latin typeface="Cambria Math"/>
                          <a:ea typeface="Times New Roman" panose="02020603050405020304" pitchFamily="18" charset="0"/>
                        </a:rPr>
                        <m:t>16687</m:t>
                      </m:r>
                      <m:r>
                        <a:rPr lang="fr-FR" sz="6000">
                          <a:latin typeface="Cambria Math"/>
                          <a:ea typeface="Times New Roman" panose="02020603050405020304" pitchFamily="18" charset="0"/>
                        </a:rPr>
                        <m:t>,</m:t>
                      </m:r>
                      <m:r>
                        <a:rPr lang="fr-FR" sz="6000">
                          <a:latin typeface="Cambria Math"/>
                          <a:ea typeface="Times New Roman" panose="02020603050405020304" pitchFamily="18" charset="0"/>
                        </a:rPr>
                        <m:t>5</m:t>
                      </m:r>
                    </m:oMath>
                  </a14:m>
                  <a:r>
                    <a:rPr lang="fr-FR" sz="6000" dirty="0">
                      <a:latin typeface="Times New Roman" panose="02020603050405020304" pitchFamily="18" charset="0"/>
                      <a:ea typeface="Times New Roman" panose="02020603050405020304" pitchFamily="18" charset="0"/>
                    </a:rPr>
                    <a:t>.</a:t>
                  </a:r>
                  <a:endParaRPr lang="en-US" sz="6000" dirty="0">
                    <a:latin typeface="Times New Roman" panose="02020603050405020304" pitchFamily="18" charset="0"/>
                    <a:ea typeface="Times New Roman" panose="02020603050405020304" pitchFamily="18" charset="0"/>
                  </a:endParaRPr>
                </a:p>
              </p:txBody>
            </p:sp>
          </mc:Choice>
          <mc:Fallback xmlns="">
            <p:sp>
              <p:nvSpPr>
                <p:cNvPr id="82" name="Rectangle 81">
                  <a:extLst>
                    <a:ext uri="{FF2B5EF4-FFF2-40B4-BE49-F238E27FC236}">
                      <a16:creationId xmlns:a16="http://schemas.microsoft.com/office/drawing/2014/main" xmlns="" xmlns:a14="http://schemas.microsoft.com/office/drawing/2010/main" id="{C4F0F9CE-3F15-4D47-A2C9-5C6F65E0E3FB}"/>
                    </a:ext>
                  </a:extLst>
                </p:cNvPr>
                <p:cNvSpPr>
                  <a:spLocks noRot="1" noChangeAspect="1" noMove="1" noResize="1" noEditPoints="1" noAdjustHandles="1" noChangeArrowheads="1" noChangeShapeType="1" noTextEdit="1"/>
                </p:cNvSpPr>
                <p:nvPr/>
              </p:nvSpPr>
              <p:spPr>
                <a:xfrm>
                  <a:off x="2100899" y="6294885"/>
                  <a:ext cx="13101203" cy="1234536"/>
                </a:xfrm>
                <a:prstGeom prst="rect">
                  <a:avLst/>
                </a:prstGeom>
                <a:blipFill rotWithShape="0">
                  <a:blip r:embed="rId7"/>
                  <a:stretch>
                    <a:fillRect t="-3810" b="-21905"/>
                  </a:stretch>
                </a:blipFill>
                <a:ln w="19050">
                  <a:solidFill>
                    <a:schemeClr val="bg1"/>
                  </a:solidFill>
                </a:ln>
              </p:spPr>
              <p:txBody>
                <a:bodyPr/>
                <a:lstStyle/>
                <a:p>
                  <a:r>
                    <a:rPr lang="en-US">
                      <a:noFill/>
                    </a:rPr>
                    <a:t> </a:t>
                  </a:r>
                </a:p>
              </p:txBody>
            </p:sp>
          </mc:Fallback>
        </mc:AlternateContent>
        <p:sp>
          <p:nvSpPr>
            <p:cNvPr id="83" name="Oval 82">
              <a:extLst>
                <a:ext uri="{FF2B5EF4-FFF2-40B4-BE49-F238E27FC236}">
                  <a16:creationId xmlns:a16="http://schemas.microsoft.com/office/drawing/2014/main" xmlns=""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D</a:t>
              </a:r>
              <a:endParaRPr lang="en-US" sz="6000" dirty="0">
                <a:latin typeface="+mj-lt"/>
              </a:endParaRPr>
            </a:p>
          </p:txBody>
        </p:sp>
      </p:grpSp>
      <p:sp>
        <p:nvSpPr>
          <p:cNvPr id="84" name="Oval 83">
            <a:extLst>
              <a:ext uri="{FF2B5EF4-FFF2-40B4-BE49-F238E27FC236}">
                <a16:creationId xmlns:a16="http://schemas.microsoft.com/office/drawing/2014/main" xmlns="" id="{7A697E60-858D-46B8-AE96-B9A77F9DBF7E}"/>
              </a:ext>
            </a:extLst>
          </p:cNvPr>
          <p:cNvSpPr/>
          <p:nvPr/>
        </p:nvSpPr>
        <p:spPr>
          <a:xfrm>
            <a:off x="998219" y="6327324"/>
            <a:ext cx="755968" cy="1000532"/>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mj-lt"/>
                <a:ea typeface="Tahoma" pitchFamily="34" charset="0"/>
                <a:cs typeface="Tahoma" pitchFamily="34" charset="0"/>
              </a:rPr>
              <a:t>A</a:t>
            </a:r>
            <a:endParaRPr lang="en-US" sz="6000" dirty="0">
              <a:latin typeface="+mj-lt"/>
            </a:endParaRPr>
          </a:p>
        </p:txBody>
      </p:sp>
      <p:grpSp>
        <p:nvGrpSpPr>
          <p:cNvPr id="35" name="Group 34"/>
          <p:cNvGrpSpPr/>
          <p:nvPr/>
        </p:nvGrpSpPr>
        <p:grpSpPr>
          <a:xfrm>
            <a:off x="408271" y="9060744"/>
            <a:ext cx="23672882" cy="4581949"/>
            <a:chOff x="184495" y="3615028"/>
            <a:chExt cx="11834900" cy="4502805"/>
          </a:xfrm>
        </p:grpSpPr>
        <p:sp>
          <p:nvSpPr>
            <p:cNvPr id="36" name="Rounded Rectangle 35"/>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37" name="Group 36"/>
            <p:cNvGrpSpPr/>
            <p:nvPr/>
          </p:nvGrpSpPr>
          <p:grpSpPr>
            <a:xfrm>
              <a:off x="203200" y="3615028"/>
              <a:ext cx="1884106" cy="980422"/>
              <a:chOff x="1275608" y="6200848"/>
              <a:chExt cx="3693530" cy="1781380"/>
            </a:xfrm>
          </p:grpSpPr>
          <p:sp>
            <p:nvSpPr>
              <p:cNvPr id="38" name="Freeform 20"/>
              <p:cNvSpPr>
                <a:spLocks/>
              </p:cNvSpPr>
              <p:nvPr/>
            </p:nvSpPr>
            <p:spPr bwMode="auto">
              <a:xfrm rot="16200000" flipV="1">
                <a:off x="2552979" y="5566069"/>
                <a:ext cx="165943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4" name="TextBox 43"/>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5" name="Round Diagonal Corner Rectangle 44"/>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46" name="Freeform 45"/>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2" name="Rectangle 1"/>
              <p:cNvSpPr/>
              <p:nvPr/>
            </p:nvSpPr>
            <p:spPr>
              <a:xfrm>
                <a:off x="2668222" y="11778860"/>
                <a:ext cx="13106766" cy="1463414"/>
              </a:xfrm>
              <a:prstGeom prst="rect">
                <a:avLst/>
              </a:prstGeom>
            </p:spPr>
            <p:txBody>
              <a:bodyPr wrap="square">
                <a:spAutoFit/>
              </a:bodyPr>
              <a:lstStyle/>
              <a:p>
                <a14:m>
                  <m:oMath xmlns:m="http://schemas.openxmlformats.org/officeDocument/2006/math">
                    <m:sSub>
                      <m:sSubPr>
                        <m:ctrlPr>
                          <a:rPr lang="en-US" sz="6000" i="1" smtClean="0">
                            <a:latin typeface="Cambria Math" panose="02040503050406030204" pitchFamily="18" charset="0"/>
                            <a:ea typeface="Times New Roman" panose="02020603050405020304" pitchFamily="18" charset="0"/>
                          </a:rPr>
                        </m:ctrlPr>
                      </m:sSubPr>
                      <m:e>
                        <m:r>
                          <m:rPr>
                            <m:sty m:val="p"/>
                          </m:rPr>
                          <a:rPr lang="en-US" sz="6000" b="0" i="0" smtClean="0">
                            <a:latin typeface="Cambria Math" panose="02040503050406030204" pitchFamily="18" charset="0"/>
                            <a:ea typeface="Times New Roman" panose="02020603050405020304" pitchFamily="18" charset="0"/>
                          </a:rPr>
                          <m:t>V</m:t>
                        </m:r>
                        <m:r>
                          <a:rPr lang="en-US" sz="6000" b="0" i="0" smtClean="0">
                            <a:latin typeface="Cambria Math" panose="02040503050406030204" pitchFamily="18" charset="0"/>
                            <a:ea typeface="Times New Roman" panose="02020603050405020304" pitchFamily="18" charset="0"/>
                          </a:rPr>
                          <m:t>ậ</m:t>
                        </m:r>
                        <m:r>
                          <m:rPr>
                            <m:sty m:val="p"/>
                          </m:rPr>
                          <a:rPr lang="en-US" sz="6000" b="0" i="0" smtClean="0">
                            <a:latin typeface="Cambria Math" panose="02040503050406030204" pitchFamily="18" charset="0"/>
                            <a:ea typeface="Times New Roman" panose="02020603050405020304" pitchFamily="18" charset="0"/>
                          </a:rPr>
                          <m:t>y</m:t>
                        </m:r>
                        <m:r>
                          <a:rPr lang="en-US" sz="6000" b="0" i="0" smtClean="0">
                            <a:latin typeface="Cambria Math" panose="02040503050406030204" pitchFamily="18" charset="0"/>
                            <a:ea typeface="Times New Roman" panose="02020603050405020304" pitchFamily="18" charset="0"/>
                          </a:rPr>
                          <m:t>  </m:t>
                        </m:r>
                        <m:r>
                          <a:rPr lang="vi-VN" sz="6000">
                            <a:latin typeface="Cambria Math"/>
                            <a:ea typeface="Times New Roman" panose="02020603050405020304" pitchFamily="18" charset="0"/>
                          </a:rPr>
                          <m:t>𝑆</m:t>
                        </m:r>
                      </m:e>
                      <m:sub>
                        <m:r>
                          <a:rPr lang="vi-VN" sz="6000">
                            <a:latin typeface="Cambria Math"/>
                            <a:ea typeface="Times New Roman" panose="02020603050405020304" pitchFamily="18" charset="0"/>
                          </a:rPr>
                          <m:t>1</m:t>
                        </m:r>
                        <m:r>
                          <a:rPr lang="en-US" sz="6000" b="0" i="1" smtClean="0">
                            <a:latin typeface="Cambria Math" panose="02040503050406030204" pitchFamily="18" charset="0"/>
                            <a:ea typeface="Times New Roman" panose="02020603050405020304" pitchFamily="18" charset="0"/>
                          </a:rPr>
                          <m:t>25</m:t>
                        </m:r>
                      </m:sub>
                    </m:sSub>
                    <m:r>
                      <a:rPr lang="vi-VN" sz="6000">
                        <a:latin typeface="Cambria Math"/>
                        <a:ea typeface="Times New Roman" panose="02020603050405020304" pitchFamily="18" charset="0"/>
                      </a:rPr>
                      <m:t>=</m:t>
                    </m:r>
                    <m:r>
                      <a:rPr lang="en-US" sz="6000">
                        <a:latin typeface="Cambria Math" panose="02040503050406030204" pitchFamily="18" charset="0"/>
                        <a:ea typeface="Times New Roman" panose="02020603050405020304" pitchFamily="18" charset="0"/>
                      </a:rPr>
                      <m:t>125</m:t>
                    </m:r>
                    <m:r>
                      <a:rPr lang="en-US" sz="6000">
                        <a:latin typeface="Cambria Math" panose="02040503050406030204" pitchFamily="18" charset="0"/>
                        <a:ea typeface="Times New Roman" panose="02020603050405020304" pitchFamily="18" charset="0"/>
                      </a:rPr>
                      <m:t>.</m:t>
                    </m:r>
                    <m:f>
                      <m:fPr>
                        <m:ctrlPr>
                          <a:rPr lang="en-US" sz="6000" i="1">
                            <a:latin typeface="Cambria Math" panose="02040503050406030204" pitchFamily="18" charset="0"/>
                            <a:ea typeface="Times New Roman" panose="02020603050405020304" pitchFamily="18" charset="0"/>
                          </a:rPr>
                        </m:ctrlPr>
                      </m:fPr>
                      <m:num>
                        <m:r>
                          <a:rPr lang="en-US" sz="6000" b="0" i="0" smtClean="0">
                            <a:latin typeface="Cambria Math" panose="02040503050406030204" pitchFamily="18" charset="0"/>
                            <a:ea typeface="Times New Roman" panose="02020603050405020304" pitchFamily="18" charset="0"/>
                          </a:rPr>
                          <m:t>2</m:t>
                        </m:r>
                        <m:r>
                          <a:rPr lang="en-US" sz="6000" b="0" i="0" smtClean="0">
                            <a:latin typeface="Cambria Math" panose="02040503050406030204" pitchFamily="18" charset="0"/>
                            <a:ea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en-US" sz="6000" b="0" i="1" smtClean="0">
                                <a:latin typeface="Cambria Math" panose="02040503050406030204" pitchFamily="18" charset="0"/>
                                <a:ea typeface="Times New Roman" panose="02020603050405020304" pitchFamily="18" charset="0"/>
                              </a:rPr>
                              <m:t>1</m:t>
                            </m:r>
                          </m:sub>
                        </m:sSub>
                        <m:r>
                          <a:rPr lang="en-US" sz="6000" b="0" i="0" smtClean="0">
                            <a:latin typeface="Cambria Math" panose="02040503050406030204" pitchFamily="18" charset="0"/>
                            <a:ea typeface="Times New Roman" panose="02020603050405020304" pitchFamily="18" charset="0"/>
                          </a:rPr>
                          <m:t>+</m:t>
                        </m:r>
                        <m:d>
                          <m:dPr>
                            <m:ctrlPr>
                              <a:rPr lang="en-US" sz="6000" b="0" i="1" smtClean="0">
                                <a:latin typeface="Cambria Math" panose="02040503050406030204" pitchFamily="18" charset="0"/>
                                <a:ea typeface="Times New Roman" panose="02020603050405020304" pitchFamily="18" charset="0"/>
                              </a:rPr>
                            </m:ctrlPr>
                          </m:dPr>
                          <m:e>
                            <m:r>
                              <a:rPr lang="en-US" sz="6000" b="0" i="0" smtClean="0">
                                <a:latin typeface="Cambria Math" panose="02040503050406030204" pitchFamily="18" charset="0"/>
                                <a:ea typeface="Times New Roman" panose="02020603050405020304" pitchFamily="18" charset="0"/>
                              </a:rPr>
                              <m:t>125</m:t>
                            </m:r>
                            <m:r>
                              <a:rPr lang="en-US" sz="6000" b="0" i="0" smtClean="0">
                                <a:latin typeface="Cambria Math" panose="02040503050406030204" pitchFamily="18" charset="0"/>
                                <a:ea typeface="Times New Roman" panose="02020603050405020304" pitchFamily="18" charset="0"/>
                              </a:rPr>
                              <m:t>−</m:t>
                            </m:r>
                            <m:r>
                              <a:rPr lang="en-US" sz="6000" b="0" i="0" smtClean="0">
                                <a:latin typeface="Cambria Math" panose="02040503050406030204" pitchFamily="18" charset="0"/>
                                <a:ea typeface="Times New Roman" panose="02020603050405020304" pitchFamily="18" charset="0"/>
                              </a:rPr>
                              <m:t>1</m:t>
                            </m:r>
                          </m:e>
                        </m:d>
                        <m:r>
                          <a:rPr lang="en-US" sz="6000" b="0" i="1" smtClean="0">
                            <a:latin typeface="Cambria Math" panose="02040503050406030204" pitchFamily="18" charset="0"/>
                            <a:ea typeface="Times New Roman" panose="02020603050405020304" pitchFamily="18" charset="0"/>
                          </a:rPr>
                          <m:t>.</m:t>
                        </m:r>
                        <m:r>
                          <a:rPr lang="en-US" sz="6000" b="0" i="1" smtClean="0">
                            <a:latin typeface="Cambria Math" panose="02040503050406030204" pitchFamily="18" charset="0"/>
                            <a:ea typeface="Times New Roman" panose="02020603050405020304" pitchFamily="18" charset="0"/>
                          </a:rPr>
                          <m:t>𝑑</m:t>
                        </m:r>
                      </m:num>
                      <m:den>
                        <m:r>
                          <a:rPr lang="en-US" sz="6000" b="0" i="0" smtClean="0">
                            <a:latin typeface="Cambria Math" panose="02040503050406030204" pitchFamily="18" charset="0"/>
                            <a:ea typeface="Times New Roman" panose="02020603050405020304" pitchFamily="18" charset="0"/>
                          </a:rPr>
                          <m:t>2</m:t>
                        </m:r>
                      </m:den>
                    </m:f>
                  </m:oMath>
                </a14:m>
                <a:r>
                  <a:rPr lang="en-US" sz="6000" dirty="0" smtClean="0">
                    <a:latin typeface="Cambria Math"/>
                    <a:ea typeface="Times New Roman" panose="02020603050405020304" pitchFamily="18" charset="0"/>
                  </a:rPr>
                  <a:t> = 16875</a:t>
                </a:r>
                <a:endParaRPr lang="en-US" sz="6000" dirty="0">
                  <a:latin typeface="Cambria Math"/>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668222" y="11778860"/>
                <a:ext cx="13106766" cy="1463414"/>
              </a:xfrm>
              <a:prstGeom prst="rect">
                <a:avLst/>
              </a:prstGeom>
              <a:blipFill rotWithShape="0">
                <a:blip r:embed="rId8"/>
                <a:stretch>
                  <a:fillRect r="-326" b="-13333"/>
                </a:stretch>
              </a:blipFill>
            </p:spPr>
            <p:txBody>
              <a:bodyPr/>
              <a:lstStyle/>
              <a:p>
                <a:r>
                  <a:rPr lang="en-US">
                    <a:noFill/>
                  </a:rPr>
                  <a:t> </a:t>
                </a:r>
              </a:p>
            </p:txBody>
          </p:sp>
        </mc:Fallback>
      </mc:AlternateContent>
      <p:sp>
        <p:nvSpPr>
          <p:cNvPr id="43" name="Action Button: Forward or Next 42">
            <a:hlinkClick r:id="" action="ppaction://hlinkshowjump?jump=nextslide" highlightClick="1"/>
          </p:cNvPr>
          <p:cNvSpPr/>
          <p:nvPr/>
        </p:nvSpPr>
        <p:spPr>
          <a:xfrm>
            <a:off x="22893837" y="12560441"/>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5259387" y="9590885"/>
                <a:ext cx="12356682" cy="1677382"/>
              </a:xfrm>
              <a:prstGeom prst="rect">
                <a:avLst/>
              </a:prstGeom>
              <a:noFill/>
            </p:spPr>
            <p:txBody>
              <a:bodyPr wrap="square" rtlCol="0">
                <a:spAutoFit/>
              </a:bodyPr>
              <a:lstStyle/>
              <a:p>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1</m:t>
                        </m:r>
                      </m:sub>
                    </m:sSub>
                    <m:r>
                      <a:rPr lang="vi-VN" sz="6000">
                        <a:latin typeface="Cambria Math"/>
                        <a:ea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sub>
                    </m:sSub>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3</m:t>
                    </m:r>
                  </m:oMath>
                </a14:m>
                <a:r>
                  <a:rPr lang="vi-VN" sz="6000" dirty="0">
                    <a:solidFill>
                      <a:prstClr val="black"/>
                    </a:solidFill>
                    <a:cs typeface="Times New Roman" panose="02020603050405020304" pitchFamily="18" charset="0"/>
                  </a:rPr>
                  <a:t> </a:t>
                </a:r>
                <a14:m>
                  <m:oMath xmlns:m="http://schemas.openxmlformats.org/officeDocument/2006/math">
                    <m:r>
                      <a:rPr lang="vi-VN" sz="6000">
                        <a:solidFill>
                          <a:prstClr val="black"/>
                        </a:solidFill>
                        <a:latin typeface="Cambria Math"/>
                        <a:cs typeface="Times New Roman" panose="02020603050405020304" pitchFamily="18" charset="0"/>
                      </a:rPr>
                      <m:t>⇔</m:t>
                    </m:r>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r>
                          <a:rPr lang="vi-VN" sz="6000">
                            <a:latin typeface="Cambria Math"/>
                            <a:ea typeface="Times New Roman" panose="02020603050405020304" pitchFamily="18" charset="0"/>
                          </a:rPr>
                          <m:t>+</m:t>
                        </m:r>
                        <m:r>
                          <a:rPr lang="vi-VN" sz="6000">
                            <a:latin typeface="Cambria Math"/>
                            <a:ea typeface="Times New Roman" panose="02020603050405020304" pitchFamily="18" charset="0"/>
                          </a:rPr>
                          <m:t>1</m:t>
                        </m:r>
                      </m:sub>
                    </m:sSub>
                    <m:r>
                      <a:rPr lang="en-US" sz="6000">
                        <a:latin typeface="Cambria Math" panose="02040503050406030204" pitchFamily="18" charset="0"/>
                        <a:ea typeface="Times New Roman" panose="02020603050405020304" pitchFamily="18" charset="0"/>
                      </a:rPr>
                      <m:t>− </m:t>
                    </m:r>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sub>
                    </m:sSub>
                    <m:r>
                      <a:rPr lang="en-US" sz="6000">
                        <a:latin typeface="Cambria Math" panose="02040503050406030204" pitchFamily="18" charset="0"/>
                        <a:ea typeface="Times New Roman" panose="02020603050405020304" pitchFamily="18" charset="0"/>
                      </a:rPr>
                      <m:t>=−</m:t>
                    </m:r>
                    <m:r>
                      <a:rPr lang="vi-VN" sz="6000">
                        <a:latin typeface="Cambria Math"/>
                        <a:ea typeface="Times New Roman" panose="02020603050405020304" pitchFamily="18" charset="0"/>
                      </a:rPr>
                      <m:t>3</m:t>
                    </m:r>
                  </m:oMath>
                </a14:m>
                <a:endParaRPr lang="en-US" sz="6000" dirty="0">
                  <a:ea typeface="Times New Roman" panose="02020603050405020304" pitchFamily="18" charset="0"/>
                </a:endParaRPr>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259387" y="9590885"/>
                <a:ext cx="12356682" cy="1677382"/>
              </a:xfrm>
              <a:prstGeom prst="rect">
                <a:avLst/>
              </a:prstGeom>
              <a:blipFill rotWithShape="0">
                <a:blip r:embed="rId9"/>
                <a:stretch>
                  <a:fillRect/>
                </a:stretch>
              </a:blipFill>
            </p:spPr>
            <p:txBody>
              <a:bodyPr/>
              <a:lstStyle/>
              <a:p>
                <a:r>
                  <a:rPr lang="en-US">
                    <a:noFill/>
                  </a:rPr>
                  <a:t> </a:t>
                </a:r>
              </a:p>
            </p:txBody>
          </p:sp>
        </mc:Fallback>
      </mc:AlternateContent>
      <p:sp>
        <p:nvSpPr>
          <p:cNvPr id="4" name="TextBox 3"/>
          <p:cNvSpPr txBox="1"/>
          <p:nvPr/>
        </p:nvSpPr>
        <p:spPr>
          <a:xfrm>
            <a:off x="7392987" y="11778860"/>
            <a:ext cx="11963400" cy="754053"/>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273191" y="10557557"/>
                <a:ext cx="14321195" cy="1677382"/>
              </a:xfrm>
              <a:prstGeom prst="rect">
                <a:avLst/>
              </a:prstGeom>
              <a:noFill/>
            </p:spPr>
            <p:txBody>
              <a:bodyPr wrap="square" rtlCol="0">
                <a:spAutoFit/>
              </a:bodyPr>
              <a:lstStyle/>
              <a:p>
                <a14:m>
                  <m:oMath xmlns:m="http://schemas.openxmlformats.org/officeDocument/2006/math">
                    <m:r>
                      <a:rPr lang="vi-VN" sz="6000">
                        <a:solidFill>
                          <a:prstClr val="black"/>
                        </a:solidFill>
                        <a:latin typeface="Cambria Math"/>
                        <a:ea typeface="Times New Roman" panose="02020603050405020304" pitchFamily="18" charset="0"/>
                      </a:rPr>
                      <m:t>⇒</m:t>
                    </m:r>
                  </m:oMath>
                </a14:m>
                <a:r>
                  <a:rPr lang="vi-VN" sz="6000" dirty="0">
                    <a:solidFill>
                      <a:prstClr val="black"/>
                    </a:solidFill>
                    <a:cs typeface="Times New Roman" panose="02020603050405020304" pitchFamily="18" charset="0"/>
                  </a:rPr>
                  <a:t> </a:t>
                </a:r>
                <a14:m>
                  <m:oMath xmlns:m="http://schemas.openxmlformats.org/officeDocument/2006/math">
                    <m:d>
                      <m:dPr>
                        <m:ctrlPr>
                          <a:rPr lang="en-US" sz="6000" i="1">
                            <a:latin typeface="Cambria Math" panose="02040503050406030204" pitchFamily="18" charset="0"/>
                            <a:ea typeface="Times New Roman" panose="02020603050405020304" pitchFamily="18" charset="0"/>
                          </a:rPr>
                        </m:ctrlPr>
                      </m:dPr>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sub>
                        </m:sSub>
                      </m:e>
                    </m:d>
                  </m:oMath>
                </a14:m>
                <a:r>
                  <a:rPr lang="en-US" sz="6000" dirty="0">
                    <a:latin typeface="Cambria Math"/>
                    <a:ea typeface="Times New Roman" panose="02020603050405020304" pitchFamily="18" charset="0"/>
                  </a:rPr>
                  <a:t> là cấp số cộng với công sai d</a:t>
                </a:r>
                <a:r>
                  <a:rPr lang="en-US" sz="6000" dirty="0">
                    <a:ea typeface="Times New Roman" panose="02020603050405020304" pitchFamily="18" charset="0"/>
                  </a:rPr>
                  <a:t> </a:t>
                </a:r>
                <a14:m>
                  <m:oMath xmlns:m="http://schemas.openxmlformats.org/officeDocument/2006/math">
                    <m:r>
                      <a:rPr lang="en-US" sz="6000">
                        <a:latin typeface="Cambria Math" panose="02040503050406030204" pitchFamily="18" charset="0"/>
                        <a:ea typeface="Times New Roman" panose="02020603050405020304" pitchFamily="18" charset="0"/>
                      </a:rPr>
                      <m:t>=−</m:t>
                    </m:r>
                    <m:r>
                      <a:rPr lang="vi-VN" sz="6000">
                        <a:latin typeface="Cambria Math"/>
                        <a:ea typeface="Times New Roman" panose="02020603050405020304" pitchFamily="18" charset="0"/>
                      </a:rPr>
                      <m:t>3</m:t>
                    </m:r>
                  </m:oMath>
                </a14:m>
                <a:endParaRPr lang="en-US" sz="6000" dirty="0">
                  <a:latin typeface="Cambria Math"/>
                  <a:ea typeface="Times New Roman" panose="02020603050405020304" pitchFamily="18" charset="0"/>
                </a:endParaRPr>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273191" y="10557557"/>
                <a:ext cx="14321195" cy="1677382"/>
              </a:xfrm>
              <a:prstGeom prst="rect">
                <a:avLst/>
              </a:prstGeom>
              <a:blipFill rotWithShape="0">
                <a:blip r:embed="rId10"/>
                <a:stretch>
                  <a:fillRect t="-12364"/>
                </a:stretch>
              </a:blipFill>
            </p:spPr>
            <p:txBody>
              <a:bodyPr/>
              <a:lstStyle/>
              <a:p>
                <a:r>
                  <a:rPr lang="en-US">
                    <a:noFill/>
                  </a:rPr>
                  <a:t> </a:t>
                </a:r>
              </a:p>
            </p:txBody>
          </p:sp>
        </mc:Fallback>
      </mc:AlternateContent>
    </p:spTree>
    <p:extLst>
      <p:ext uri="{BB962C8B-B14F-4D97-AF65-F5344CB8AC3E}">
        <p14:creationId xmlns:p14="http://schemas.microsoft.com/office/powerpoint/2010/main" val="23832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par>
                                <p:cTn id="8" presetID="22" presetClass="entr" presetSubtype="8"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left)">
                                      <p:cBhvr>
                                        <p:cTn id="10" dur="500"/>
                                        <p:tgtEl>
                                          <p:spTgt spid="75"/>
                                        </p:tgtEl>
                                      </p:cBhvr>
                                    </p:animEffect>
                                  </p:childTnLst>
                                </p:cTn>
                              </p:par>
                              <p:par>
                                <p:cTn id="11" presetID="22" presetClass="entr" presetSubtype="8"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left)">
                                      <p:cBhvr>
                                        <p:cTn id="13" dur="500"/>
                                        <p:tgtEl>
                                          <p:spTgt spid="78"/>
                                        </p:tgtEl>
                                      </p:cBhvr>
                                    </p:animEffect>
                                  </p:childTnLst>
                                </p:cTn>
                              </p:par>
                              <p:par>
                                <p:cTn id="14" presetID="22" presetClass="entr" presetSubtype="8" fill="hold"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wipe(left)">
                                      <p:cBhvr>
                                        <p:cTn id="41" dur="500"/>
                                        <p:tgtEl>
                                          <p:spTgt spid="8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2" grpId="0"/>
      <p:bldP spid="43" grpId="0" animBg="1"/>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997774"/>
            <a:ext cx="24093022" cy="2688296"/>
            <a:chOff x="534987" y="1869705"/>
            <a:chExt cx="23497755"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9694" y="1653394"/>
                  <a:ext cx="2087449"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9</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33632"/>
                  <a:ext cx="20121555" cy="1703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6000" dirty="0" smtClean="0">
                      <a:solidFill>
                        <a:prstClr val="black"/>
                      </a:solidFill>
                      <a:latin typeface="Times New Roman" panose="02020603050405020304" pitchFamily="18" charset="0"/>
                      <a:ea typeface="Calibri" panose="020F0502020204030204" pitchFamily="34" charset="0"/>
                    </a:rPr>
                    <a:t> </a:t>
                  </a:r>
                  <a:r>
                    <a:rPr lang="fr-FR" sz="6000" dirty="0">
                      <a:latin typeface="Times New Roman" panose="02020603050405020304" pitchFamily="18" charset="0"/>
                      <a:ea typeface="Calibri" panose="020F0502020204030204" pitchFamily="34" charset="0"/>
                    </a:rPr>
                    <a:t>Cho cấp số cộng:</a:t>
                  </a:r>
                  <a14:m>
                    <m:oMath xmlns:m="http://schemas.openxmlformats.org/officeDocument/2006/math">
                      <m:sSub>
                        <m:sSubPr>
                          <m:ctrlPr>
                            <a:rPr lang="en-US" sz="6000" i="1">
                              <a:latin typeface="Cambria Math" panose="02040503050406030204" pitchFamily="18" charset="0"/>
                              <a:ea typeface="Calibri" panose="020F0502020204030204" pitchFamily="34" charset="0"/>
                            </a:rPr>
                          </m:ctrlPr>
                        </m:sSubPr>
                        <m:e>
                          <m:r>
                            <a:rPr lang="fr-FR" sz="6000">
                              <a:latin typeface="Cambria Math"/>
                              <a:ea typeface="Calibri" panose="020F0502020204030204" pitchFamily="34" charset="0"/>
                            </a:rPr>
                            <m:t> </m:t>
                          </m:r>
                          <m:r>
                            <a:rPr lang="vi-VN" sz="6000">
                              <a:latin typeface="Cambria Math"/>
                              <a:ea typeface="Calibri" panose="020F0502020204030204" pitchFamily="34" charset="0"/>
                            </a:rPr>
                            <m:t>𝑢</m:t>
                          </m:r>
                        </m:e>
                        <m:sub>
                          <m:r>
                            <a:rPr lang="fr-FR" sz="6000">
                              <a:latin typeface="Cambria Math"/>
                              <a:ea typeface="Calibri" panose="020F0502020204030204" pitchFamily="34" charset="0"/>
                            </a:rPr>
                            <m:t>1</m:t>
                          </m:r>
                        </m:sub>
                      </m:sSub>
                      <m:r>
                        <a:rPr lang="fr-FR" sz="6000">
                          <a:latin typeface="Cambria Math"/>
                          <a:ea typeface="Calibri" panose="020F0502020204030204" pitchFamily="34" charset="0"/>
                        </a:rPr>
                        <m:t>;</m:t>
                      </m:r>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fr-FR" sz="6000">
                              <a:latin typeface="Cambria Math"/>
                              <a:ea typeface="Calibri" panose="020F0502020204030204" pitchFamily="34" charset="0"/>
                            </a:rPr>
                            <m:t>2</m:t>
                          </m:r>
                        </m:sub>
                      </m:sSub>
                      <m:r>
                        <a:rPr lang="fr-FR" sz="6000">
                          <a:latin typeface="Cambria Math"/>
                          <a:ea typeface="Calibri" panose="020F0502020204030204" pitchFamily="34" charset="0"/>
                        </a:rPr>
                        <m:t>;</m:t>
                      </m:r>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fr-FR" sz="6000">
                              <a:latin typeface="Cambria Math"/>
                              <a:ea typeface="Calibri" panose="020F0502020204030204" pitchFamily="34" charset="0"/>
                            </a:rPr>
                            <m:t>3</m:t>
                          </m:r>
                        </m:sub>
                      </m:sSub>
                      <m:r>
                        <a:rPr lang="fr-FR" sz="6000">
                          <a:latin typeface="Cambria Math"/>
                          <a:ea typeface="Calibri" panose="020F0502020204030204" pitchFamily="34" charset="0"/>
                        </a:rPr>
                        <m:t>;....</m:t>
                      </m:r>
                    </m:oMath>
                  </a14:m>
                  <a:r>
                    <a:rPr lang="fr-FR" sz="6000" dirty="0">
                      <a:latin typeface="Times New Roman" panose="02020603050405020304" pitchFamily="18" charset="0"/>
                      <a:ea typeface="Calibri" panose="020F0502020204030204" pitchFamily="34" charset="0"/>
                    </a:rPr>
                    <a:t> có công sai d. Biết</a:t>
                  </a:r>
                </a:p>
                <a:p>
                  <a:r>
                    <a:rPr lang="fr-FR" sz="6000" dirty="0">
                      <a:latin typeface="Times New Roman" panose="02020603050405020304" pitchFamily="18" charset="0"/>
                      <a:ea typeface="Calibri" panose="020F0502020204030204" pitchFamily="34" charset="0"/>
                    </a:rPr>
                    <a:t>	  </a:t>
                  </a:r>
                  <a14:m>
                    <m:oMath xmlns:m="http://schemas.openxmlformats.org/officeDocument/2006/math">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fr-FR" sz="6000">
                              <a:latin typeface="Cambria Math"/>
                              <a:ea typeface="Calibri" panose="020F0502020204030204" pitchFamily="34" charset="0"/>
                            </a:rPr>
                            <m:t>4</m:t>
                          </m:r>
                        </m:sub>
                      </m:sSub>
                      <m:r>
                        <a:rPr lang="fr-FR" sz="6000">
                          <a:latin typeface="Cambria Math"/>
                          <a:ea typeface="Calibri" panose="020F0502020204030204" pitchFamily="34" charset="0"/>
                        </a:rPr>
                        <m:t>+</m:t>
                      </m:r>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fr-FR" sz="6000">
                              <a:latin typeface="Cambria Math"/>
                              <a:ea typeface="Calibri" panose="020F0502020204030204" pitchFamily="34" charset="0"/>
                            </a:rPr>
                            <m:t>8</m:t>
                          </m:r>
                        </m:sub>
                      </m:sSub>
                      <m:r>
                        <a:rPr lang="fr-FR" sz="6000">
                          <a:latin typeface="Cambria Math"/>
                          <a:ea typeface="Calibri" panose="020F0502020204030204" pitchFamily="34" charset="0"/>
                        </a:rPr>
                        <m:t>+</m:t>
                      </m:r>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fr-FR" sz="6000">
                              <a:latin typeface="Cambria Math"/>
                              <a:ea typeface="Calibri" panose="020F0502020204030204" pitchFamily="34" charset="0"/>
                            </a:rPr>
                            <m:t>12</m:t>
                          </m:r>
                        </m:sub>
                      </m:sSub>
                      <m:r>
                        <a:rPr lang="fr-FR" sz="6000">
                          <a:latin typeface="Cambria Math"/>
                          <a:ea typeface="Calibri" panose="020F0502020204030204" pitchFamily="34" charset="0"/>
                        </a:rPr>
                        <m:t>+</m:t>
                      </m:r>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fr-FR" sz="6000">
                              <a:latin typeface="Cambria Math"/>
                              <a:ea typeface="Calibri" panose="020F0502020204030204" pitchFamily="34" charset="0"/>
                            </a:rPr>
                            <m:t>16</m:t>
                          </m:r>
                        </m:sub>
                      </m:sSub>
                      <m:r>
                        <a:rPr lang="fr-FR" sz="6000">
                          <a:latin typeface="Cambria Math"/>
                          <a:ea typeface="Calibri" panose="020F0502020204030204" pitchFamily="34" charset="0"/>
                        </a:rPr>
                        <m:t>=224.</m:t>
                      </m:r>
                    </m:oMath>
                  </a14:m>
                  <a:r>
                    <a:rPr lang="fr-FR" sz="6000" dirty="0">
                      <a:latin typeface="Times New Roman" panose="02020603050405020304" pitchFamily="18" charset="0"/>
                      <a:ea typeface="Calibri" panose="020F0502020204030204" pitchFamily="34" charset="0"/>
                    </a:rPr>
                    <a:t> Tính </a:t>
                  </a:r>
                  <a14:m>
                    <m:oMath xmlns:m="http://schemas.openxmlformats.org/officeDocument/2006/math">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𝑆</m:t>
                          </m:r>
                        </m:e>
                        <m:sub>
                          <m:r>
                            <a:rPr lang="fr-FR" sz="6000">
                              <a:latin typeface="Cambria Math"/>
                              <a:ea typeface="Calibri" panose="020F0502020204030204" pitchFamily="34" charset="0"/>
                            </a:rPr>
                            <m:t>19</m:t>
                          </m:r>
                        </m:sub>
                      </m:sSub>
                    </m:oMath>
                  </a14:m>
                  <a:r>
                    <a:rPr lang="en-US" sz="6000" dirty="0">
                      <a:latin typeface="Times New Roman" panose="02020603050405020304" pitchFamily="18" charset="0"/>
                      <a:ea typeface="Calibri" panose="020F0502020204030204" pitchFamily="34" charset="0"/>
                    </a:rPr>
                    <a:t>.</a:t>
                  </a:r>
                  <a:r>
                    <a:rPr lang="vi-VN" sz="6000" dirty="0">
                      <a:latin typeface="Times New Roman" panose="02020603050405020304" pitchFamily="18" charset="0"/>
                      <a:ea typeface="Calibri" panose="020F0502020204030204" pitchFamily="34" charset="0"/>
                    </a:rPr>
                    <a:t> </a:t>
                  </a:r>
                  <a:endParaRPr lang="en-US" sz="6000" dirty="0">
                    <a:latin typeface="Times New Roman" panose="02020603050405020304" pitchFamily="18" charset="0"/>
                    <a:ea typeface="Calibri" panose="020F050202020403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33632"/>
                  <a:ext cx="20121555" cy="1703456"/>
                </a:xfrm>
                <a:prstGeom prst="rect">
                  <a:avLst/>
                </a:prstGeom>
                <a:blipFill rotWithShape="0">
                  <a:blip r:embed="rId3"/>
                  <a:stretch>
                    <a:fillRect l="-414" t="-6907" b="-17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4910400"/>
            <a:ext cx="23679365" cy="1828816"/>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746074" y="1773546"/>
                    <a:ext cx="1458606"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1063.</m:t>
                          </m:r>
                        </m:oMath>
                      </m:oMathPara>
                    </a14:m>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746074" y="1773546"/>
                    <a:ext cx="1458606" cy="472101"/>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6333813" y="5466081"/>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2</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07570" y="7046459"/>
            <a:ext cx="23672882" cy="6288542"/>
            <a:chOff x="184495" y="3615029"/>
            <a:chExt cx="11834900" cy="4502804"/>
          </a:xfrm>
        </p:grpSpPr>
        <p:sp>
          <p:nvSpPr>
            <p:cNvPr id="42" name="Rounded Rectangle 41"/>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9"/>
              <a:ext cx="1884106" cy="683487"/>
              <a:chOff x="1275608" y="6200848"/>
              <a:chExt cx="3693530" cy="1241863"/>
            </a:xfrm>
          </p:grpSpPr>
          <p:sp>
            <p:nvSpPr>
              <p:cNvPr id="44"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709187" y="1211580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19421723" y="5379278"/>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i="1" smtClean="0">
                          <a:solidFill>
                            <a:schemeClr val="bg1"/>
                          </a:solidFill>
                          <a:latin typeface="Cambria Math" panose="02040503050406030204" pitchFamily="18" charset="0"/>
                          <a:ea typeface="Calibri" panose="020F0502020204030204" pitchFamily="34" charset="0"/>
                        </a:rPr>
                        <m:t>1</m:t>
                      </m:r>
                      <m:r>
                        <a:rPr lang="en-US" sz="6000" b="0" i="1" smtClean="0">
                          <a:solidFill>
                            <a:schemeClr val="bg1"/>
                          </a:solidFill>
                          <a:latin typeface="Cambria Math" panose="02040503050406030204" pitchFamily="18" charset="0"/>
                          <a:ea typeface="Calibri" panose="020F0502020204030204" pitchFamily="34" charset="0"/>
                        </a:rPr>
                        <m:t>066.</m:t>
                      </m:r>
                    </m:oMath>
                  </m:oMathPara>
                </a14:m>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9421723" y="5379278"/>
                <a:ext cx="2927517" cy="101566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3499109" y="5438371"/>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i="1" smtClean="0">
                          <a:solidFill>
                            <a:schemeClr val="bg1"/>
                          </a:solidFill>
                          <a:latin typeface="Cambria Math" panose="02040503050406030204" pitchFamily="18" charset="0"/>
                          <a:ea typeface="Calibri" panose="020F0502020204030204" pitchFamily="34" charset="0"/>
                        </a:rPr>
                        <m:t>1</m:t>
                      </m:r>
                      <m:r>
                        <a:rPr lang="en-US" sz="6000" b="0" i="1" smtClean="0">
                          <a:solidFill>
                            <a:schemeClr val="bg1"/>
                          </a:solidFill>
                          <a:latin typeface="Cambria Math" panose="02040503050406030204" pitchFamily="18" charset="0"/>
                          <a:ea typeface="Calibri" panose="020F0502020204030204" pitchFamily="34" charset="0"/>
                        </a:rPr>
                        <m:t>065.</m:t>
                      </m:r>
                    </m:oMath>
                  </m:oMathPara>
                </a14:m>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3499109" y="5438371"/>
                <a:ext cx="2927517" cy="101566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952118" y="5455132"/>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i="1" smtClean="0">
                          <a:solidFill>
                            <a:schemeClr val="bg1"/>
                          </a:solidFill>
                          <a:latin typeface="Cambria Math" panose="02040503050406030204" pitchFamily="18" charset="0"/>
                          <a:ea typeface="Calibri" panose="020F0502020204030204" pitchFamily="34" charset="0"/>
                        </a:rPr>
                        <m:t>1</m:t>
                      </m:r>
                      <m:r>
                        <a:rPr lang="en-US" sz="6000" b="0" i="1" smtClean="0">
                          <a:solidFill>
                            <a:schemeClr val="bg1"/>
                          </a:solidFill>
                          <a:latin typeface="Cambria Math" panose="02040503050406030204" pitchFamily="18" charset="0"/>
                          <a:ea typeface="Calibri" panose="020F0502020204030204" pitchFamily="34" charset="0"/>
                        </a:rPr>
                        <m:t>064.</m:t>
                      </m:r>
                    </m:oMath>
                  </m:oMathPara>
                </a14:m>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952118" y="5455132"/>
                <a:ext cx="2927517" cy="1015662"/>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1741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785079"/>
            <a:ext cx="24093022" cy="3249582"/>
            <a:chOff x="534987" y="1869705"/>
            <a:chExt cx="23497755" cy="2894831"/>
          </a:xfrm>
        </p:grpSpPr>
        <p:grpSp>
          <p:nvGrpSpPr>
            <p:cNvPr id="21" name="Group 20"/>
            <p:cNvGrpSpPr/>
            <p:nvPr/>
          </p:nvGrpSpPr>
          <p:grpSpPr>
            <a:xfrm>
              <a:off x="534987" y="1869705"/>
              <a:ext cx="23340848" cy="2887701"/>
              <a:chOff x="534987" y="1647866"/>
              <a:chExt cx="23340848" cy="2887701"/>
            </a:xfrm>
          </p:grpSpPr>
          <p:sp>
            <p:nvSpPr>
              <p:cNvPr id="25" name="Rounded Rectangle 24"/>
              <p:cNvSpPr/>
              <p:nvPr/>
            </p:nvSpPr>
            <p:spPr bwMode="auto">
              <a:xfrm>
                <a:off x="755649" y="1720890"/>
                <a:ext cx="23120186" cy="2814677"/>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23181" y="1755492"/>
                  <a:ext cx="2497058" cy="90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10</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42729"/>
                  <a:ext cx="20121555" cy="28218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6000" dirty="0" smtClean="0">
                      <a:solidFill>
                        <a:prstClr val="black"/>
                      </a:solidFill>
                      <a:latin typeface="Times New Roman" panose="02020603050405020304" pitchFamily="18" charset="0"/>
                      <a:ea typeface="Calibri" panose="020F0502020204030204" pitchFamily="34" charset="0"/>
                    </a:rPr>
                    <a:t> </a:t>
                  </a:r>
                  <a:r>
                    <a:rPr lang="vi-VN" sz="6000" dirty="0">
                      <a:latin typeface="Times New Roman" panose="02020603050405020304" pitchFamily="18" charset="0"/>
                      <a:ea typeface="Calibri" panose="020F0502020204030204" pitchFamily="34" charset="0"/>
                    </a:rPr>
                    <a:t>Cho cấp số nhân </a:t>
                  </a:r>
                  <a14:m>
                    <m:oMath xmlns:m="http://schemas.openxmlformats.org/officeDocument/2006/math">
                      <m:d>
                        <m:dPr>
                          <m:ctrlPr>
                            <a:rPr lang="en-US" sz="6000" i="1">
                              <a:latin typeface="Cambria Math" panose="02040503050406030204" pitchFamily="18" charset="0"/>
                              <a:ea typeface="Calibri" panose="020F0502020204030204" pitchFamily="34" charset="0"/>
                            </a:rPr>
                          </m:ctrlPr>
                        </m:dPr>
                        <m:e>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𝑛</m:t>
                              </m:r>
                            </m:sub>
                          </m:sSub>
                        </m:e>
                      </m:d>
                    </m:oMath>
                  </a14:m>
                  <a:r>
                    <a:rPr lang="vi-VN" sz="6000" dirty="0">
                      <a:latin typeface="Times New Roman" panose="02020603050405020304" pitchFamily="18" charset="0"/>
                      <a:ea typeface="Calibri" panose="020F0502020204030204" pitchFamily="34" charset="0"/>
                    </a:rPr>
                    <a:t> thỏa mãn </a:t>
                  </a:r>
                  <a14:m>
                    <m:oMath xmlns:m="http://schemas.openxmlformats.org/officeDocument/2006/math">
                      <m:d>
                        <m:dPr>
                          <m:begChr m:val="{"/>
                          <m:endChr m:val=""/>
                          <m:ctrlPr>
                            <a:rPr lang="en-US" sz="6000" i="1">
                              <a:latin typeface="Cambria Math" panose="02040503050406030204" pitchFamily="18" charset="0"/>
                              <a:ea typeface="Calibri" panose="020F0502020204030204" pitchFamily="34" charset="0"/>
                            </a:rPr>
                          </m:ctrlPr>
                        </m:dPr>
                        <m:e>
                          <m:eqArr>
                            <m:eqArrPr>
                              <m:ctrlPr>
                                <a:rPr lang="en-US" sz="6000" i="1">
                                  <a:latin typeface="Cambria Math" panose="02040503050406030204" pitchFamily="18" charset="0"/>
                                  <a:ea typeface="Calibri" panose="020F0502020204030204" pitchFamily="34" charset="0"/>
                                </a:rPr>
                              </m:ctrlPr>
                            </m:eqArrPr>
                            <m:e>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4</m:t>
                                  </m:r>
                                </m:sub>
                              </m:sSub>
                              <m:r>
                                <a:rPr lang="vi-VN" sz="6000">
                                  <a:latin typeface="Cambria Math"/>
                                  <a:ea typeface="Calibri" panose="020F0502020204030204" pitchFamily="34" charset="0"/>
                                </a:rPr>
                                <m:t>−</m:t>
                              </m:r>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2</m:t>
                                  </m:r>
                                </m:sub>
                              </m:sSub>
                              <m:r>
                                <a:rPr lang="vi-VN" sz="6000">
                                  <a:latin typeface="Cambria Math"/>
                                  <a:ea typeface="Calibri" panose="020F0502020204030204" pitchFamily="34" charset="0"/>
                                </a:rPr>
                                <m:t>=</m:t>
                              </m:r>
                              <m:r>
                                <a:rPr lang="vi-VN" sz="6000">
                                  <a:latin typeface="Cambria Math"/>
                                  <a:ea typeface="Calibri" panose="020F0502020204030204" pitchFamily="34" charset="0"/>
                                </a:rPr>
                                <m:t>36</m:t>
                              </m:r>
                            </m:e>
                            <m:e>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5</m:t>
                                  </m:r>
                                </m:sub>
                              </m:sSub>
                              <m:r>
                                <a:rPr lang="vi-VN" sz="6000">
                                  <a:latin typeface="Cambria Math"/>
                                  <a:ea typeface="Calibri" panose="020F0502020204030204" pitchFamily="34" charset="0"/>
                                </a:rPr>
                                <m:t>−</m:t>
                              </m:r>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3</m:t>
                                  </m:r>
                                </m:sub>
                              </m:sSub>
                              <m:r>
                                <a:rPr lang="vi-VN" sz="6000">
                                  <a:latin typeface="Cambria Math"/>
                                  <a:ea typeface="Calibri" panose="020F0502020204030204" pitchFamily="34" charset="0"/>
                                </a:rPr>
                                <m:t>=</m:t>
                              </m:r>
                              <m:r>
                                <a:rPr lang="vi-VN" sz="6000">
                                  <a:latin typeface="Cambria Math"/>
                                  <a:ea typeface="Calibri" panose="020F0502020204030204" pitchFamily="34" charset="0"/>
                                </a:rPr>
                                <m:t>72</m:t>
                              </m:r>
                            </m:e>
                          </m:eqArr>
                        </m:e>
                      </m:d>
                      <m:r>
                        <a:rPr lang="vi-VN" sz="6000">
                          <a:latin typeface="Cambria Math"/>
                          <a:ea typeface="Calibri" panose="020F0502020204030204" pitchFamily="34" charset="0"/>
                        </a:rPr>
                        <m:t>.</m:t>
                      </m:r>
                    </m:oMath>
                  </a14:m>
                  <a:r>
                    <a:rPr lang="vi-VN" sz="6000" dirty="0">
                      <a:latin typeface="Times New Roman" panose="02020603050405020304" pitchFamily="18" charset="0"/>
                      <a:ea typeface="Calibri" panose="020F0502020204030204" pitchFamily="34" charset="0"/>
                    </a:rPr>
                    <a:t> Chọn khẳng định đúng?</a:t>
                  </a:r>
                  <a:endParaRPr lang="en-US" sz="6000" dirty="0">
                    <a:latin typeface="Times New Roman" panose="02020603050405020304" pitchFamily="18" charset="0"/>
                    <a:ea typeface="Calibri" panose="020F050202020403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42729"/>
                  <a:ext cx="20121555" cy="2821807"/>
                </a:xfrm>
                <a:prstGeom prst="rect">
                  <a:avLst/>
                </a:prstGeom>
                <a:blipFill rotWithShape="0">
                  <a:blip r:embed="rId3"/>
                  <a:stretch>
                    <a:fillRect l="-1329" b="-105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5410185"/>
            <a:ext cx="23679365" cy="2293574"/>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470762" y="1577013"/>
                    <a:ext cx="1521177" cy="797577"/>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d>
                          <m:dPr>
                            <m:begChr m:val="{"/>
                            <m:endChr m:val=""/>
                            <m:ctrlPr>
                              <a:rPr lang="en-US" sz="6000" i="1">
                                <a:latin typeface="Cambria Math" panose="02040503050406030204" pitchFamily="18" charset="0"/>
                                <a:ea typeface="Calibri" panose="020F0502020204030204" pitchFamily="34" charset="0"/>
                              </a:rPr>
                            </m:ctrlPr>
                          </m:dPr>
                          <m:e>
                            <m:eqArr>
                              <m:eqArrPr>
                                <m:ctrlPr>
                                  <a:rPr lang="en-US" sz="6000" i="1">
                                    <a:latin typeface="Cambria Math" panose="02040503050406030204" pitchFamily="18" charset="0"/>
                                    <a:ea typeface="Calibri" panose="020F0502020204030204" pitchFamily="34" charset="0"/>
                                  </a:rPr>
                                </m:ctrlPr>
                              </m:eqArrPr>
                              <m:e>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1</m:t>
                                    </m:r>
                                  </m:sub>
                                </m:sSub>
                                <m:r>
                                  <a:rPr lang="vi-VN" sz="6000">
                                    <a:latin typeface="Cambria Math"/>
                                    <a:ea typeface="Calibri" panose="020F0502020204030204" pitchFamily="34" charset="0"/>
                                  </a:rPr>
                                  <m:t>=</m:t>
                                </m:r>
                                <m:r>
                                  <a:rPr lang="vi-VN" sz="6000">
                                    <a:latin typeface="Cambria Math"/>
                                    <a:ea typeface="Calibri" panose="020F0502020204030204" pitchFamily="34" charset="0"/>
                                  </a:rPr>
                                  <m:t>4</m:t>
                                </m:r>
                              </m:e>
                              <m:e>
                                <m:r>
                                  <a:rPr lang="vi-VN" sz="6000">
                                    <a:latin typeface="Cambria Math"/>
                                    <a:ea typeface="Calibri" panose="020F0502020204030204" pitchFamily="34" charset="0"/>
                                  </a:rPr>
                                  <m:t>𝑞</m:t>
                                </m:r>
                                <m:r>
                                  <a:rPr lang="vi-VN" sz="6000">
                                    <a:latin typeface="Cambria Math"/>
                                    <a:ea typeface="Calibri" panose="020F0502020204030204" pitchFamily="34" charset="0"/>
                                  </a:rPr>
                                  <m:t>=</m:t>
                                </m:r>
                                <m:r>
                                  <a:rPr lang="vi-VN" sz="6000">
                                    <a:latin typeface="Cambria Math"/>
                                    <a:ea typeface="Calibri" panose="020F0502020204030204" pitchFamily="34" charset="0"/>
                                  </a:rPr>
                                  <m:t>2</m:t>
                                </m:r>
                              </m:e>
                            </m:eqArr>
                          </m:e>
                        </m:d>
                      </m:oMath>
                    </a14:m>
                    <a:r>
                      <a:rPr lang="en-US" sz="6000" dirty="0" smtClean="0">
                        <a:solidFill>
                          <a:schemeClr val="bg1"/>
                        </a:solidFill>
                      </a:rPr>
                      <a:t>.</a:t>
                    </a:r>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470762" y="1577013"/>
                    <a:ext cx="1521177" cy="797577"/>
                  </a:xfrm>
                  <a:prstGeom prst="rect">
                    <a:avLst/>
                  </a:prstGeom>
                  <a:blipFill rotWithShape="0">
                    <a:blip r:embed="rId4"/>
                    <a:stretch>
                      <a:fillRect r="-8583"/>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6306342" y="6085359"/>
            <a:ext cx="1092375" cy="1357754"/>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100271" y="-32836"/>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1</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Nhận biết</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62" name="TextBox 61"/>
              <p:cNvSpPr txBox="1"/>
              <p:nvPr/>
            </p:nvSpPr>
            <p:spPr>
              <a:xfrm>
                <a:off x="7991670" y="5461506"/>
                <a:ext cx="3027990" cy="2151936"/>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d>
                      <m:dPr>
                        <m:begChr m:val="{"/>
                        <m:endChr m:val=""/>
                        <m:ctrlPr>
                          <a:rPr lang="en-US" sz="6000" i="1">
                            <a:latin typeface="Cambria Math" panose="02040503050406030204" pitchFamily="18" charset="0"/>
                            <a:ea typeface="Calibri" panose="020F0502020204030204" pitchFamily="34" charset="0"/>
                          </a:rPr>
                        </m:ctrlPr>
                      </m:dPr>
                      <m:e>
                        <m:eqArr>
                          <m:eqArrPr>
                            <m:ctrlPr>
                              <a:rPr lang="en-US" sz="6000" i="1">
                                <a:latin typeface="Cambria Math" panose="02040503050406030204" pitchFamily="18" charset="0"/>
                                <a:ea typeface="Calibri" panose="020F0502020204030204" pitchFamily="34" charset="0"/>
                              </a:rPr>
                            </m:ctrlPr>
                          </m:eqArrPr>
                          <m:e>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1</m:t>
                                </m:r>
                              </m:sub>
                            </m:sSub>
                            <m:r>
                              <a:rPr lang="vi-VN" sz="6000">
                                <a:latin typeface="Cambria Math"/>
                                <a:ea typeface="Calibri" panose="020F0502020204030204" pitchFamily="34" charset="0"/>
                              </a:rPr>
                              <m:t>=</m:t>
                            </m:r>
                            <m:r>
                              <a:rPr lang="vi-VN" sz="6000">
                                <a:latin typeface="Cambria Math"/>
                                <a:ea typeface="Calibri" panose="020F0502020204030204" pitchFamily="34" charset="0"/>
                              </a:rPr>
                              <m:t>6</m:t>
                            </m:r>
                          </m:e>
                          <m:e>
                            <m:r>
                              <a:rPr lang="vi-VN" sz="6000">
                                <a:latin typeface="Cambria Math"/>
                                <a:ea typeface="Calibri" panose="020F0502020204030204" pitchFamily="34" charset="0"/>
                              </a:rPr>
                              <m:t>𝑞</m:t>
                            </m:r>
                            <m:r>
                              <a:rPr lang="vi-VN" sz="6000">
                                <a:latin typeface="Cambria Math"/>
                                <a:ea typeface="Calibri" panose="020F0502020204030204" pitchFamily="34" charset="0"/>
                              </a:rPr>
                              <m:t>=</m:t>
                            </m:r>
                            <m:r>
                              <a:rPr lang="vi-VN" sz="6000">
                                <a:latin typeface="Cambria Math"/>
                                <a:ea typeface="Calibri" panose="020F0502020204030204" pitchFamily="34" charset="0"/>
                              </a:rPr>
                              <m:t>2</m:t>
                            </m:r>
                          </m:e>
                        </m:eqArr>
                      </m:e>
                    </m:d>
                  </m:oMath>
                </a14:m>
                <a:r>
                  <a:rPr lang="en-US" sz="6000" dirty="0" smtClean="0">
                    <a:solidFill>
                      <a:schemeClr val="bg1"/>
                    </a:solidFill>
                  </a:rPr>
                  <a:t>.</a:t>
                </a:r>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7991670" y="5461506"/>
                <a:ext cx="3027990" cy="2151936"/>
              </a:xfrm>
              <a:prstGeom prst="rect">
                <a:avLst/>
              </a:prstGeom>
              <a:blipFill rotWithShape="0">
                <a:blip r:embed="rId5"/>
                <a:stretch>
                  <a:fillRect r="-9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3962506" y="5569552"/>
                <a:ext cx="3282986" cy="2151936"/>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d>
                      <m:dPr>
                        <m:begChr m:val="{"/>
                        <m:endChr m:val=""/>
                        <m:ctrlPr>
                          <a:rPr lang="en-US" sz="6000" i="1">
                            <a:latin typeface="Cambria Math" panose="02040503050406030204" pitchFamily="18" charset="0"/>
                            <a:ea typeface="Calibri" panose="020F0502020204030204" pitchFamily="34" charset="0"/>
                          </a:rPr>
                        </m:ctrlPr>
                      </m:dPr>
                      <m:e>
                        <m:eqArr>
                          <m:eqArrPr>
                            <m:ctrlPr>
                              <a:rPr lang="en-US" sz="6000" i="1">
                                <a:latin typeface="Cambria Math" panose="02040503050406030204" pitchFamily="18" charset="0"/>
                                <a:ea typeface="Calibri" panose="020F0502020204030204" pitchFamily="34" charset="0"/>
                              </a:rPr>
                            </m:ctrlPr>
                          </m:eqArrPr>
                          <m:e>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1</m:t>
                                </m:r>
                              </m:sub>
                            </m:sSub>
                            <m:r>
                              <a:rPr lang="vi-VN" sz="6000">
                                <a:latin typeface="Cambria Math"/>
                                <a:ea typeface="Calibri" panose="020F0502020204030204" pitchFamily="34" charset="0"/>
                              </a:rPr>
                              <m:t>=</m:t>
                            </m:r>
                            <m:r>
                              <a:rPr lang="vi-VN" sz="6000">
                                <a:latin typeface="Cambria Math"/>
                                <a:ea typeface="Calibri" panose="020F0502020204030204" pitchFamily="34" charset="0"/>
                              </a:rPr>
                              <m:t>6</m:t>
                            </m:r>
                          </m:e>
                          <m:e>
                            <m:r>
                              <a:rPr lang="vi-VN" sz="6000">
                                <a:latin typeface="Cambria Math"/>
                                <a:ea typeface="Calibri" panose="020F0502020204030204" pitchFamily="34" charset="0"/>
                              </a:rPr>
                              <m:t>𝑞</m:t>
                            </m:r>
                            <m:r>
                              <a:rPr lang="vi-VN" sz="6000">
                                <a:latin typeface="Cambria Math"/>
                                <a:ea typeface="Calibri" panose="020F0502020204030204" pitchFamily="34" charset="0"/>
                              </a:rPr>
                              <m:t>=</m:t>
                            </m:r>
                            <m:r>
                              <a:rPr lang="vi-VN" sz="6000">
                                <a:latin typeface="Cambria Math"/>
                                <a:ea typeface="Calibri" panose="020F0502020204030204" pitchFamily="34" charset="0"/>
                              </a:rPr>
                              <m:t>2</m:t>
                            </m:r>
                          </m:e>
                        </m:eqArr>
                      </m:e>
                    </m:d>
                  </m:oMath>
                </a14:m>
                <a:r>
                  <a:rPr lang="en-US" sz="6000" dirty="0" smtClean="0">
                    <a:solidFill>
                      <a:schemeClr val="bg1"/>
                    </a:solidFill>
                  </a:rPr>
                  <a:t>.</a:t>
                </a:r>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3962506" y="5569552"/>
                <a:ext cx="3282986" cy="2151936"/>
              </a:xfrm>
              <a:prstGeom prst="rect">
                <a:avLst/>
              </a:prstGeom>
              <a:blipFill rotWithShape="0">
                <a:blip r:embed="rId6"/>
                <a:stretch>
                  <a:fillRect r="-9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19831333" y="5437951"/>
                <a:ext cx="3202493" cy="2151936"/>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d>
                      <m:dPr>
                        <m:begChr m:val="{"/>
                        <m:endChr m:val=""/>
                        <m:ctrlPr>
                          <a:rPr lang="en-US" sz="6000" i="1" smtClean="0">
                            <a:latin typeface="Cambria Math" panose="02040503050406030204" pitchFamily="18" charset="0"/>
                            <a:ea typeface="Calibri" panose="020F0502020204030204" pitchFamily="34" charset="0"/>
                          </a:rPr>
                        </m:ctrlPr>
                      </m:dPr>
                      <m:e>
                        <m:eqArr>
                          <m:eqArrPr>
                            <m:ctrlPr>
                              <a:rPr lang="en-US" sz="6000" i="1">
                                <a:latin typeface="Cambria Math" panose="02040503050406030204" pitchFamily="18" charset="0"/>
                                <a:ea typeface="Calibri" panose="020F0502020204030204" pitchFamily="34" charset="0"/>
                              </a:rPr>
                            </m:ctrlPr>
                          </m:eqArrPr>
                          <m:e>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1</m:t>
                                </m:r>
                              </m:sub>
                            </m:sSub>
                            <m:r>
                              <a:rPr lang="vi-VN" sz="6000">
                                <a:latin typeface="Cambria Math"/>
                                <a:ea typeface="Calibri" panose="020F0502020204030204" pitchFamily="34" charset="0"/>
                              </a:rPr>
                              <m:t>=</m:t>
                            </m:r>
                            <m:r>
                              <a:rPr lang="vi-VN" sz="6000">
                                <a:latin typeface="Cambria Math"/>
                                <a:ea typeface="Calibri" panose="020F0502020204030204" pitchFamily="34" charset="0"/>
                              </a:rPr>
                              <m:t>6</m:t>
                            </m:r>
                          </m:e>
                          <m:e>
                            <m:r>
                              <a:rPr lang="vi-VN" sz="6000">
                                <a:latin typeface="Cambria Math"/>
                                <a:ea typeface="Calibri" panose="020F0502020204030204" pitchFamily="34" charset="0"/>
                              </a:rPr>
                              <m:t>𝑞</m:t>
                            </m:r>
                            <m:r>
                              <a:rPr lang="vi-VN" sz="6000">
                                <a:latin typeface="Cambria Math"/>
                                <a:ea typeface="Calibri" panose="020F0502020204030204" pitchFamily="34" charset="0"/>
                              </a:rPr>
                              <m:t>=</m:t>
                            </m:r>
                            <m:r>
                              <a:rPr lang="vi-VN" sz="6000">
                                <a:latin typeface="Cambria Math"/>
                                <a:ea typeface="Calibri" panose="020F0502020204030204" pitchFamily="34" charset="0"/>
                              </a:rPr>
                              <m:t>2</m:t>
                            </m:r>
                          </m:e>
                        </m:eqArr>
                      </m:e>
                    </m:d>
                  </m:oMath>
                </a14:m>
                <a:r>
                  <a:rPr lang="en-US" sz="6000" dirty="0" smtClean="0">
                    <a:solidFill>
                      <a:schemeClr val="bg1"/>
                    </a:solidFill>
                  </a:rPr>
                  <a:t>.</a:t>
                </a:r>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19831333" y="5437951"/>
                <a:ext cx="3202493" cy="2151936"/>
              </a:xfrm>
              <a:prstGeom prst="rect">
                <a:avLst/>
              </a:prstGeom>
              <a:blipFill rotWithShape="0">
                <a:blip r:embed="rId7"/>
                <a:stretch>
                  <a:fillRect r="-3422"/>
                </a:stretch>
              </a:blipFill>
            </p:spPr>
            <p:txBody>
              <a:bodyPr/>
              <a:lstStyle/>
              <a:p>
                <a:r>
                  <a:rPr lang="en-US">
                    <a:noFill/>
                  </a:rPr>
                  <a:t> </a:t>
                </a:r>
              </a:p>
            </p:txBody>
          </p:sp>
        </mc:Fallback>
      </mc:AlternateContent>
      <p:grpSp>
        <p:nvGrpSpPr>
          <p:cNvPr id="69" name="Group 68"/>
          <p:cNvGrpSpPr/>
          <p:nvPr/>
        </p:nvGrpSpPr>
        <p:grpSpPr>
          <a:xfrm>
            <a:off x="244984" y="7675914"/>
            <a:ext cx="23928807" cy="5817761"/>
            <a:chOff x="203200" y="3615029"/>
            <a:chExt cx="10468738" cy="4394180"/>
          </a:xfrm>
        </p:grpSpPr>
        <p:sp>
          <p:nvSpPr>
            <p:cNvPr id="70" name="Rounded Rectangle 69"/>
            <p:cNvSpPr/>
            <p:nvPr/>
          </p:nvSpPr>
          <p:spPr>
            <a:xfrm>
              <a:off x="340892" y="4097180"/>
              <a:ext cx="10331046" cy="3912029"/>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71" name="Group 70"/>
            <p:cNvGrpSpPr/>
            <p:nvPr/>
          </p:nvGrpSpPr>
          <p:grpSpPr>
            <a:xfrm>
              <a:off x="203200" y="3615029"/>
              <a:ext cx="1884106" cy="683487"/>
              <a:chOff x="1275608" y="6200848"/>
              <a:chExt cx="3693530" cy="1241863"/>
            </a:xfrm>
          </p:grpSpPr>
          <p:sp>
            <p:nvSpPr>
              <p:cNvPr id="72"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73" name="TextBox 72"/>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74" name="Round Diagonal Corner Rectangle 73"/>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5" name="Freeform 74"/>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77" name="Rectangle 76"/>
              <p:cNvSpPr/>
              <p:nvPr/>
            </p:nvSpPr>
            <p:spPr>
              <a:xfrm>
                <a:off x="15931097" y="10246232"/>
                <a:ext cx="4820191" cy="2151936"/>
              </a:xfrm>
              <a:prstGeom prst="rect">
                <a:avLst/>
              </a:prstGeom>
            </p:spPr>
            <p:txBody>
              <a:bodyPr wrap="square">
                <a:spAutoFit/>
              </a:bodyPr>
              <a:lstStyle/>
              <a:p>
                <a:pPr>
                  <a:spcBef>
                    <a:spcPts val="600"/>
                  </a:spcBef>
                  <a:spcAft>
                    <a:spcPts val="0"/>
                  </a:spcAft>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fr-FR" sz="6000">
                                  <a:solidFill>
                                    <a:prstClr val="black"/>
                                  </a:solidFill>
                                  <a:latin typeface="Cambria Math"/>
                                  <a:ea typeface="Times New Roman" panose="02020603050405020304" pitchFamily="18" charset="0"/>
                                </a:rPr>
                                <m:t>=</m:t>
                              </m:r>
                              <m:r>
                                <a:rPr lang="en-US" sz="6000" b="0" i="1" smtClean="0">
                                  <a:solidFill>
                                    <a:prstClr val="black"/>
                                  </a:solidFill>
                                  <a:latin typeface="Cambria Math" panose="02040503050406030204" pitchFamily="18" charset="0"/>
                                  <a:ea typeface="Times New Roman" panose="02020603050405020304" pitchFamily="18" charset="0"/>
                                </a:rPr>
                                <m:t>6</m:t>
                              </m:r>
                            </m:e>
                            <m:e>
                              <m:r>
                                <a:rPr lang="en-US" sz="6000" i="1">
                                  <a:solidFill>
                                    <a:prstClr val="black"/>
                                  </a:solidFill>
                                  <a:latin typeface="Cambria Math" panose="02040503050406030204" pitchFamily="18" charset="0"/>
                                  <a:ea typeface="Times New Roman" panose="02020603050405020304" pitchFamily="18" charset="0"/>
                                </a:rPr>
                                <m:t>𝑞</m:t>
                              </m:r>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2</m:t>
                              </m:r>
                            </m:e>
                          </m:eqArr>
                        </m:e>
                      </m:d>
                    </m:oMath>
                  </m:oMathPara>
                </a14:m>
                <a:endParaRPr lang="fr-FR" sz="6000" dirty="0" smtClean="0">
                  <a:solidFill>
                    <a:prstClr val="black"/>
                  </a:solidFill>
                  <a:latin typeface="Times New Roman" panose="02020603050405020304" pitchFamily="18" charset="0"/>
                  <a:ea typeface="Times New Roman" panose="02020603050405020304" pitchFamily="18" charset="0"/>
                </a:endParaRPr>
              </a:p>
            </p:txBody>
          </p:sp>
        </mc:Choice>
        <mc:Fallback xmlns="">
          <p:sp>
            <p:nvSpPr>
              <p:cNvPr id="77" name="Rectangle 76"/>
              <p:cNvSpPr>
                <a:spLocks noRot="1" noChangeAspect="1" noMove="1" noResize="1" noEditPoints="1" noAdjustHandles="1" noChangeArrowheads="1" noChangeShapeType="1" noTextEdit="1"/>
              </p:cNvSpPr>
              <p:nvPr/>
            </p:nvSpPr>
            <p:spPr>
              <a:xfrm>
                <a:off x="15931097" y="10246232"/>
                <a:ext cx="4820191" cy="2151936"/>
              </a:xfrm>
              <a:prstGeom prst="rect">
                <a:avLst/>
              </a:prstGeom>
              <a:blipFill rotWithShape="0">
                <a:blip r:embed="rId8"/>
                <a:stretch>
                  <a:fillRect/>
                </a:stretch>
              </a:blipFill>
            </p:spPr>
            <p:txBody>
              <a:bodyPr/>
              <a:lstStyle/>
              <a:p>
                <a:r>
                  <a:rPr lang="en-US">
                    <a:noFill/>
                  </a:rPr>
                  <a:t> </a:t>
                </a:r>
              </a:p>
            </p:txBody>
          </p:sp>
        </mc:Fallback>
      </mc:AlternateContent>
      <p:sp>
        <p:nvSpPr>
          <p:cNvPr id="63" name="Action Button: Forward or Next 62">
            <a:hlinkClick r:id="" action="ppaction://hlinkshowjump?jump=nextslide" highlightClick="1"/>
          </p:cNvPr>
          <p:cNvSpPr/>
          <p:nvPr/>
        </p:nvSpPr>
        <p:spPr>
          <a:xfrm>
            <a:off x="22697878" y="1227773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2368134" y="10246232"/>
                <a:ext cx="6825836" cy="2151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4</m:t>
                                  </m:r>
                                </m:sub>
                              </m:sSub>
                              <m:r>
                                <a:rPr lang="vi-VN" sz="6000">
                                  <a:latin typeface="Cambria Math"/>
                                  <a:ea typeface="Calibri" panose="020F0502020204030204" pitchFamily="34" charset="0"/>
                                </a:rPr>
                                <m:t>−</m:t>
                              </m:r>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2</m:t>
                                  </m:r>
                                </m:sub>
                              </m:sSub>
                              <m:r>
                                <a:rPr lang="vi-VN" sz="6000">
                                  <a:latin typeface="Cambria Math"/>
                                  <a:ea typeface="Calibri" panose="020F0502020204030204" pitchFamily="34" charset="0"/>
                                </a:rPr>
                                <m:t>=</m:t>
                              </m:r>
                              <m:r>
                                <a:rPr lang="vi-VN" sz="6000">
                                  <a:latin typeface="Cambria Math"/>
                                  <a:ea typeface="Calibri" panose="020F0502020204030204" pitchFamily="34" charset="0"/>
                                </a:rPr>
                                <m:t>36</m:t>
                              </m:r>
                            </m:e>
                            <m:e>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5</m:t>
                                  </m:r>
                                </m:sub>
                              </m:sSub>
                              <m:r>
                                <a:rPr lang="vi-VN" sz="6000">
                                  <a:latin typeface="Cambria Math"/>
                                  <a:ea typeface="Calibri" panose="020F0502020204030204" pitchFamily="34" charset="0"/>
                                </a:rPr>
                                <m:t>−</m:t>
                              </m:r>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3</m:t>
                                  </m:r>
                                </m:sub>
                              </m:sSub>
                              <m:r>
                                <a:rPr lang="vi-VN" sz="6000">
                                  <a:latin typeface="Cambria Math"/>
                                  <a:ea typeface="Calibri" panose="020F0502020204030204" pitchFamily="34" charset="0"/>
                                </a:rPr>
                                <m:t>=</m:t>
                              </m:r>
                              <m:r>
                                <a:rPr lang="vi-VN" sz="6000">
                                  <a:latin typeface="Cambria Math"/>
                                  <a:ea typeface="Calibri" panose="020F0502020204030204" pitchFamily="34" charset="0"/>
                                </a:rPr>
                                <m:t>72</m:t>
                              </m:r>
                            </m:e>
                          </m:eqArr>
                        </m:e>
                      </m:d>
                    </m:oMath>
                  </m:oMathPara>
                </a14:m>
                <a:endParaRPr lang="en-US" sz="6000" dirty="0"/>
              </a:p>
            </p:txBody>
          </p:sp>
        </mc:Choice>
        <mc:Fallback xmlns="">
          <p:sp>
            <p:nvSpPr>
              <p:cNvPr id="2" name="TextBox 1"/>
              <p:cNvSpPr txBox="1">
                <a:spLocks noRot="1" noChangeAspect="1" noMove="1" noResize="1" noEditPoints="1" noAdjustHandles="1" noChangeArrowheads="1" noChangeShapeType="1" noTextEdit="1"/>
              </p:cNvSpPr>
              <p:nvPr/>
            </p:nvSpPr>
            <p:spPr>
              <a:xfrm>
                <a:off x="2368134" y="10246232"/>
                <a:ext cx="6825836" cy="2151936"/>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773971" y="9994776"/>
                <a:ext cx="4456841" cy="24904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en-US" sz="6000" i="1">
                                  <a:solidFill>
                                    <a:prstClr val="black"/>
                                  </a:solidFill>
                                  <a:latin typeface="Cambria Math" panose="02040503050406030204" pitchFamily="18" charset="0"/>
                                  <a:ea typeface="Times New Roman" panose="02020603050405020304" pitchFamily="18" charset="0"/>
                                </a:rPr>
                                <m:t>𝑞</m:t>
                              </m:r>
                              <m:r>
                                <a:rPr lang="en-US" sz="6000">
                                  <a:solidFill>
                                    <a:prstClr val="black"/>
                                  </a:solidFill>
                                  <a:latin typeface="Cambria Math" panose="02040503050406030204" pitchFamily="18" charset="0"/>
                                  <a:ea typeface="Times New Roman" panose="02020603050405020304" pitchFamily="18" charset="0"/>
                                </a:rPr>
                                <m:t>(</m:t>
                              </m:r>
                              <m:sSup>
                                <m:sSupPr>
                                  <m:ctrlPr>
                                    <a:rPr lang="en-US" sz="6000" i="1">
                                      <a:solidFill>
                                        <a:srgbClr val="000000"/>
                                      </a:solidFill>
                                      <a:latin typeface="Cambria Math" panose="02040503050406030204" pitchFamily="18" charset="0"/>
                                      <a:ea typeface="Times New Roman" panose="02020603050405020304" pitchFamily="18" charset="0"/>
                                    </a:rPr>
                                  </m:ctrlPr>
                                </m:sSupPr>
                                <m:e>
                                  <m:r>
                                    <m:rPr>
                                      <m:sty m:val="p"/>
                                    </m:rPr>
                                    <a:rPr lang="en-US" sz="6000">
                                      <a:solidFill>
                                        <a:srgbClr val="000000"/>
                                      </a:solidFill>
                                      <a:latin typeface="Cambria Math"/>
                                      <a:ea typeface="Times New Roman" panose="02020603050405020304" pitchFamily="18" charset="0"/>
                                    </a:rPr>
                                    <m:t>q</m:t>
                                  </m:r>
                                </m:e>
                                <m:sup>
                                  <m:r>
                                    <a:rPr lang="en-US" sz="6000" i="1">
                                      <a:solidFill>
                                        <a:srgbClr val="000000"/>
                                      </a:solidFill>
                                      <a:latin typeface="Cambria Math" panose="02040503050406030204" pitchFamily="18" charset="0"/>
                                      <a:ea typeface="Times New Roman" panose="02020603050405020304" pitchFamily="18" charset="0"/>
                                    </a:rPr>
                                    <m:t>2</m:t>
                                  </m:r>
                                </m:sup>
                              </m:sSup>
                              <m:r>
                                <a:rPr lang="en-US" sz="6000" i="1">
                                  <a:solidFill>
                                    <a:srgbClr val="000000"/>
                                  </a:solidFill>
                                  <a:latin typeface="Cambria Math" panose="02040503050406030204" pitchFamily="18" charset="0"/>
                                  <a:ea typeface="Times New Roman" panose="02020603050405020304" pitchFamily="18" charset="0"/>
                                </a:rPr>
                                <m:t>+</m:t>
                              </m:r>
                              <m:r>
                                <a:rPr lang="en-US" sz="6000" i="1">
                                  <a:solidFill>
                                    <a:srgbClr val="000000"/>
                                  </a:solidFill>
                                  <a:latin typeface="Cambria Math" panose="02040503050406030204" pitchFamily="18" charset="0"/>
                                  <a:ea typeface="Times New Roman" panose="02020603050405020304" pitchFamily="18" charset="0"/>
                                </a:rPr>
                                <m:t>1</m:t>
                              </m:r>
                              <m:r>
                                <a:rPr lang="en-US" sz="6000" i="1">
                                  <a:solidFill>
                                    <a:srgbClr val="000000"/>
                                  </a:solidFill>
                                  <a:latin typeface="Cambria Math" panose="02040503050406030204" pitchFamily="18" charset="0"/>
                                  <a:ea typeface="Times New Roman" panose="02020603050405020304" pitchFamily="18" charset="0"/>
                                </a:rPr>
                                <m:t>)</m:t>
                              </m:r>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36</m:t>
                              </m:r>
                            </m:e>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sSup>
                                <m:sSupPr>
                                  <m:ctrlPr>
                                    <a:rPr lang="en-US" sz="6000" i="1">
                                      <a:solidFill>
                                        <a:srgbClr val="000000"/>
                                      </a:solidFill>
                                      <a:latin typeface="Cambria Math" panose="02040503050406030204" pitchFamily="18" charset="0"/>
                                      <a:ea typeface="Times New Roman" panose="02020603050405020304" pitchFamily="18" charset="0"/>
                                    </a:rPr>
                                  </m:ctrlPr>
                                </m:sSupPr>
                                <m:e>
                                  <m:r>
                                    <m:rPr>
                                      <m:sty m:val="p"/>
                                    </m:rPr>
                                    <a:rPr lang="en-US" sz="6000">
                                      <a:solidFill>
                                        <a:srgbClr val="000000"/>
                                      </a:solidFill>
                                      <a:latin typeface="Cambria Math"/>
                                      <a:ea typeface="Times New Roman" panose="02020603050405020304" pitchFamily="18" charset="0"/>
                                    </a:rPr>
                                    <m:t>q</m:t>
                                  </m:r>
                                </m:e>
                                <m:sup>
                                  <m:r>
                                    <a:rPr lang="en-US" sz="6000" i="1">
                                      <a:solidFill>
                                        <a:srgbClr val="000000"/>
                                      </a:solidFill>
                                      <a:latin typeface="Cambria Math" panose="02040503050406030204" pitchFamily="18" charset="0"/>
                                      <a:ea typeface="Times New Roman" panose="02020603050405020304" pitchFamily="18" charset="0"/>
                                    </a:rPr>
                                    <m:t>2</m:t>
                                  </m:r>
                                </m:sup>
                              </m:sSup>
                              <m:r>
                                <a:rPr lang="en-US" sz="6000">
                                  <a:solidFill>
                                    <a:prstClr val="black"/>
                                  </a:solidFill>
                                  <a:latin typeface="Cambria Math" panose="02040503050406030204" pitchFamily="18" charset="0"/>
                                  <a:ea typeface="Times New Roman" panose="02020603050405020304" pitchFamily="18" charset="0"/>
                                </a:rPr>
                                <m:t>(</m:t>
                              </m:r>
                              <m:sSup>
                                <m:sSupPr>
                                  <m:ctrlPr>
                                    <a:rPr lang="en-US" sz="6000" i="1">
                                      <a:solidFill>
                                        <a:srgbClr val="000000"/>
                                      </a:solidFill>
                                      <a:latin typeface="Cambria Math" panose="02040503050406030204" pitchFamily="18" charset="0"/>
                                      <a:ea typeface="Times New Roman" panose="02020603050405020304" pitchFamily="18" charset="0"/>
                                    </a:rPr>
                                  </m:ctrlPr>
                                </m:sSupPr>
                                <m:e>
                                  <m:r>
                                    <m:rPr>
                                      <m:sty m:val="p"/>
                                    </m:rPr>
                                    <a:rPr lang="en-US" sz="6000">
                                      <a:solidFill>
                                        <a:srgbClr val="000000"/>
                                      </a:solidFill>
                                      <a:latin typeface="Cambria Math"/>
                                      <a:ea typeface="Times New Roman" panose="02020603050405020304" pitchFamily="18" charset="0"/>
                                    </a:rPr>
                                    <m:t>q</m:t>
                                  </m:r>
                                </m:e>
                                <m:sup>
                                  <m:r>
                                    <a:rPr lang="en-US" sz="6000" i="1">
                                      <a:solidFill>
                                        <a:srgbClr val="000000"/>
                                      </a:solidFill>
                                      <a:latin typeface="Cambria Math" panose="02040503050406030204" pitchFamily="18" charset="0"/>
                                      <a:ea typeface="Times New Roman" panose="02020603050405020304" pitchFamily="18" charset="0"/>
                                    </a:rPr>
                                    <m:t>2</m:t>
                                  </m:r>
                                </m:sup>
                              </m:sSup>
                              <m:r>
                                <a:rPr lang="en-US" sz="6000" i="1">
                                  <a:solidFill>
                                    <a:srgbClr val="000000"/>
                                  </a:solidFill>
                                  <a:latin typeface="Cambria Math" panose="02040503050406030204" pitchFamily="18" charset="0"/>
                                  <a:ea typeface="Times New Roman" panose="02020603050405020304" pitchFamily="18" charset="0"/>
                                </a:rPr>
                                <m:t>+</m:t>
                              </m:r>
                              <m:r>
                                <a:rPr lang="en-US" sz="6000" i="1">
                                  <a:solidFill>
                                    <a:srgbClr val="000000"/>
                                  </a:solidFill>
                                  <a:latin typeface="Cambria Math" panose="02040503050406030204" pitchFamily="18" charset="0"/>
                                  <a:ea typeface="Times New Roman" panose="02020603050405020304" pitchFamily="18" charset="0"/>
                                </a:rPr>
                                <m:t>1</m:t>
                              </m:r>
                              <m:r>
                                <a:rPr lang="en-US" sz="6000" i="1">
                                  <a:solidFill>
                                    <a:srgbClr val="000000"/>
                                  </a:solidFill>
                                  <a:latin typeface="Cambria Math" panose="02040503050406030204" pitchFamily="18" charset="0"/>
                                  <a:ea typeface="Times New Roman" panose="02020603050405020304" pitchFamily="18" charset="0"/>
                                </a:rPr>
                                <m:t>)</m:t>
                              </m:r>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72</m:t>
                              </m:r>
                            </m:e>
                          </m:eqArr>
                        </m:e>
                      </m:d>
                    </m:oMath>
                  </m:oMathPara>
                </a14:m>
                <a:endParaRPr lang="en-US" sz="6000" dirty="0"/>
              </a:p>
            </p:txBody>
          </p:sp>
        </mc:Choice>
        <mc:Fallback xmlns="">
          <p:sp>
            <p:nvSpPr>
              <p:cNvPr id="5" name="TextBox 4"/>
              <p:cNvSpPr txBox="1">
                <a:spLocks noRot="1" noChangeAspect="1" noMove="1" noResize="1" noEditPoints="1" noAdjustHandles="1" noChangeArrowheads="1" noChangeShapeType="1" noTextEdit="1"/>
              </p:cNvSpPr>
              <p:nvPr/>
            </p:nvSpPr>
            <p:spPr>
              <a:xfrm>
                <a:off x="8773971" y="9994776"/>
                <a:ext cx="4456841" cy="2490490"/>
              </a:xfrm>
              <a:prstGeom prst="rect">
                <a:avLst/>
              </a:prstGeom>
              <a:blipFill rotWithShape="0">
                <a:blip r:embed="rId10"/>
                <a:stretch>
                  <a:fillRect r="-67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011609" y="8546826"/>
                <a:ext cx="10598893" cy="1015663"/>
              </a:xfrm>
              <a:prstGeom prst="rect">
                <a:avLst/>
              </a:prstGeom>
              <a:noFill/>
            </p:spPr>
            <p:txBody>
              <a:bodyPr wrap="square" rtlCol="0">
                <a:spAutoFit/>
              </a:bodyPr>
              <a:lstStyle/>
              <a:p>
                <a:r>
                  <a:rPr lang="en-US" sz="6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60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14:m>
                  <m:oMath xmlns:m="http://schemas.openxmlformats.org/officeDocument/2006/math">
                    <m:sSub>
                      <m:sSubPr>
                        <m:ctrlPr>
                          <a:rPr lang="en-US" sz="6000" i="1">
                            <a:latin typeface="Cambria Math" panose="02040503050406030204" pitchFamily="18" charset="0"/>
                          </a:rPr>
                        </m:ctrlPr>
                      </m:sSubPr>
                      <m:e>
                        <m:r>
                          <a:rPr lang="en-US" sz="6000" i="1">
                            <a:latin typeface="Cambria Math" panose="02040503050406030204" pitchFamily="18" charset="0"/>
                          </a:rPr>
                          <m:t>  </m:t>
                        </m:r>
                        <m:r>
                          <a:rPr lang="en-US" sz="6000" i="1">
                            <a:latin typeface="Cambria Math"/>
                          </a:rPr>
                          <m:t>𝑢</m:t>
                        </m:r>
                      </m:e>
                      <m:sub>
                        <m:r>
                          <a:rPr lang="en-US" sz="6000" i="1">
                            <a:latin typeface="Cambria Math"/>
                          </a:rPr>
                          <m:t>𝑛</m:t>
                        </m:r>
                      </m:sub>
                    </m:sSub>
                    <m:r>
                      <a:rPr lang="en-US" sz="6000" i="1">
                        <a:latin typeface="Cambria Math"/>
                      </a:rPr>
                      <m:t>=</m:t>
                    </m:r>
                    <m:sSub>
                      <m:sSubPr>
                        <m:ctrlPr>
                          <a:rPr lang="en-US" sz="6000" i="1">
                            <a:latin typeface="Cambria Math" panose="02040503050406030204" pitchFamily="18" charset="0"/>
                          </a:rPr>
                        </m:ctrlPr>
                      </m:sSubPr>
                      <m:e>
                        <m:r>
                          <a:rPr lang="en-US" sz="6000" i="1">
                            <a:latin typeface="Cambria Math"/>
                          </a:rPr>
                          <m:t>𝑢</m:t>
                        </m:r>
                      </m:e>
                      <m:sub>
                        <m:r>
                          <a:rPr lang="en-US" sz="6000" i="1">
                            <a:latin typeface="Cambria Math" panose="02040503050406030204" pitchFamily="18" charset="0"/>
                          </a:rPr>
                          <m:t>1</m:t>
                        </m:r>
                      </m:sub>
                    </m:sSub>
                    <m:r>
                      <a:rPr lang="en-US" sz="6000" i="1">
                        <a:latin typeface="Cambria Math"/>
                      </a:rPr>
                      <m:t>.</m:t>
                    </m:r>
                    <m:sSup>
                      <m:sSupPr>
                        <m:ctrlPr>
                          <a:rPr lang="en-US" sz="6000" i="1">
                            <a:latin typeface="Cambria Math" panose="02040503050406030204" pitchFamily="18" charset="0"/>
                            <a:ea typeface="Times New Roman" panose="02020603050405020304" pitchFamily="18" charset="0"/>
                          </a:rPr>
                        </m:ctrlPr>
                      </m:sSupPr>
                      <m:e>
                        <m:r>
                          <m:rPr>
                            <m:sty m:val="p"/>
                          </m:rPr>
                          <a:rPr lang="en-US" sz="6000">
                            <a:latin typeface="Cambria Math"/>
                            <a:ea typeface="Times New Roman" panose="02020603050405020304" pitchFamily="18" charset="0"/>
                          </a:rPr>
                          <m:t>q</m:t>
                        </m:r>
                      </m:e>
                      <m:sup>
                        <m:r>
                          <a:rPr lang="vi-VN" sz="6000">
                            <a:latin typeface="Cambria Math"/>
                            <a:ea typeface="Times New Roman" panose="02020603050405020304" pitchFamily="18" charset="0"/>
                          </a:rPr>
                          <m:t>𝑛</m:t>
                        </m:r>
                        <m:r>
                          <a:rPr lang="en-US" sz="6000">
                            <a:latin typeface="Cambria Math"/>
                            <a:ea typeface="Times New Roman" panose="02020603050405020304" pitchFamily="18" charset="0"/>
                          </a:rPr>
                          <m:t>−</m:t>
                        </m:r>
                        <m:r>
                          <a:rPr lang="vi-VN" sz="6000">
                            <a:latin typeface="Cambria Math"/>
                            <a:ea typeface="Times New Roman" panose="02020603050405020304" pitchFamily="18" charset="0"/>
                          </a:rPr>
                          <m:t>1</m:t>
                        </m:r>
                      </m:sup>
                    </m:sSup>
                    <m:r>
                      <a:rPr lang="en-US" sz="6000" i="1">
                        <a:latin typeface="Cambria Math"/>
                      </a:rPr>
                      <m:t>, </m:t>
                    </m:r>
                    <m:r>
                      <a:rPr lang="en-US" sz="6000" i="1">
                        <a:latin typeface="Cambria Math"/>
                      </a:rPr>
                      <m:t>𝑛</m:t>
                    </m:r>
                    <m:r>
                      <a:rPr lang="en-US" sz="6000" i="1">
                        <a:latin typeface="Cambria Math"/>
                      </a:rPr>
                      <m:t>∈</m:t>
                    </m:r>
                    <m:sSup>
                      <m:sSupPr>
                        <m:ctrlPr>
                          <a:rPr lang="en-US" sz="6000" i="1">
                            <a:latin typeface="Cambria Math" panose="02040503050406030204" pitchFamily="18" charset="0"/>
                          </a:rPr>
                        </m:ctrlPr>
                      </m:sSupPr>
                      <m:e>
                        <m:r>
                          <a:rPr lang="en-US" sz="6000" i="1">
                            <a:latin typeface="Cambria Math"/>
                          </a:rPr>
                          <m:t>ℕ</m:t>
                        </m:r>
                      </m:e>
                      <m:sup>
                        <m:r>
                          <a:rPr lang="en-US" sz="6000" i="1">
                            <a:latin typeface="Cambria Math"/>
                          </a:rPr>
                          <m:t>∗</m:t>
                        </m:r>
                      </m:sup>
                    </m:sSup>
                  </m:oMath>
                </a14:m>
                <a:endParaRPr lang="en-US" sz="6000" dirty="0"/>
              </a:p>
            </p:txBody>
          </p:sp>
        </mc:Choice>
        <mc:Fallback xmlns="">
          <p:sp>
            <p:nvSpPr>
              <p:cNvPr id="6" name="TextBox 5"/>
              <p:cNvSpPr txBox="1">
                <a:spLocks noRot="1" noChangeAspect="1" noMove="1" noResize="1" noEditPoints="1" noAdjustHandles="1" noChangeArrowheads="1" noChangeShapeType="1" noTextEdit="1"/>
              </p:cNvSpPr>
              <p:nvPr/>
            </p:nvSpPr>
            <p:spPr>
              <a:xfrm>
                <a:off x="5011609" y="8546826"/>
                <a:ext cx="10598893" cy="1015663"/>
              </a:xfrm>
              <a:prstGeom prst="rect">
                <a:avLst/>
              </a:prstGeom>
              <a:blipFill rotWithShape="0">
                <a:blip r:embed="rId11"/>
                <a:stretch>
                  <a:fillRect l="-3565" t="-20958" b="-43114"/>
                </a:stretch>
              </a:blipFill>
            </p:spPr>
            <p:txBody>
              <a:bodyPr/>
              <a:lstStyle/>
              <a:p>
                <a:r>
                  <a:rPr lang="en-US">
                    <a:noFill/>
                  </a:rPr>
                  <a:t> </a:t>
                </a:r>
              </a:p>
            </p:txBody>
          </p:sp>
        </mc:Fallback>
      </mc:AlternateContent>
    </p:spTree>
    <p:extLst>
      <p:ext uri="{BB962C8B-B14F-4D97-AF65-F5344CB8AC3E}">
        <p14:creationId xmlns:p14="http://schemas.microsoft.com/office/powerpoint/2010/main" val="420213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down)">
                                      <p:cBhvr>
                                        <p:cTn id="32" dur="500"/>
                                        <p:tgtEl>
                                          <p:spTgt spid="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left)">
                                      <p:cBhvr>
                                        <p:cTn id="37" dur="500"/>
                                        <p:tgtEl>
                                          <p:spTgt spid="6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7" grpId="0"/>
      <p:bldP spid="63" grpId="0" animBg="1"/>
      <p:bldP spid="2"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785079"/>
            <a:ext cx="24093022" cy="2113308"/>
            <a:chOff x="534987" y="1869705"/>
            <a:chExt cx="23497755" cy="1882602"/>
          </a:xfrm>
        </p:grpSpPr>
        <p:grpSp>
          <p:nvGrpSpPr>
            <p:cNvPr id="21" name="Group 20"/>
            <p:cNvGrpSpPr/>
            <p:nvPr/>
          </p:nvGrpSpPr>
          <p:grpSpPr>
            <a:xfrm>
              <a:off x="534987" y="1869705"/>
              <a:ext cx="23340848" cy="1882602"/>
              <a:chOff x="534987" y="1647866"/>
              <a:chExt cx="23340848" cy="1882602"/>
            </a:xfrm>
          </p:grpSpPr>
          <p:sp>
            <p:nvSpPr>
              <p:cNvPr id="25" name="Rounded Rectangle 24"/>
              <p:cNvSpPr/>
              <p:nvPr/>
            </p:nvSpPr>
            <p:spPr bwMode="auto">
              <a:xfrm>
                <a:off x="755649" y="1720890"/>
                <a:ext cx="23120186" cy="1809578"/>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23181" y="1755492"/>
                  <a:ext cx="2497058" cy="90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11</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42729"/>
                  <a:ext cx="20121555" cy="1809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vi-VN" sz="6000" dirty="0">
                      <a:solidFill>
                        <a:srgbClr val="000000"/>
                      </a:solidFill>
                      <a:latin typeface="Times New Roman"/>
                      <a:ea typeface="MS Mincho"/>
                      <a:cs typeface="Times New Roman"/>
                    </a:rPr>
                    <a:t>Với giá trị   nào dưới đây thì các số </a:t>
                  </a:r>
                  <a:r>
                    <a:rPr lang="vi-VN" sz="6000" dirty="0" smtClean="0">
                      <a:solidFill>
                        <a:srgbClr val="000000"/>
                      </a:solidFill>
                      <a:latin typeface="Times New Roman"/>
                      <a:ea typeface="MS Mincho"/>
                      <a:cs typeface="Times New Roman"/>
                    </a:rPr>
                    <a:t>hạng</a:t>
                  </a:r>
                  <a:r>
                    <a:rPr lang="en-US" sz="6000" dirty="0" smtClean="0">
                      <a:solidFill>
                        <a:srgbClr val="000000"/>
                      </a:solidFill>
                      <a:latin typeface="Times New Roman"/>
                      <a:ea typeface="MS Mincho"/>
                      <a:cs typeface="Times New Roman"/>
                    </a:rPr>
                    <a:t> 2; </a:t>
                  </a:r>
                  <a14:m>
                    <m:oMath xmlns:m="http://schemas.openxmlformats.org/officeDocument/2006/math">
                      <m:r>
                        <a:rPr lang="vi-VN" sz="6000">
                          <a:latin typeface="Cambria Math"/>
                          <a:ea typeface="MS Mincho"/>
                          <a:cs typeface="Times New Roman"/>
                        </a:rPr>
                        <m:t>𝑥</m:t>
                      </m:r>
                    </m:oMath>
                  </a14:m>
                  <a:r>
                    <a:rPr lang="en-US" sz="6000" dirty="0" smtClean="0">
                      <a:solidFill>
                        <a:srgbClr val="000000"/>
                      </a:solidFill>
                      <a:latin typeface="Times New Roman"/>
                      <a:ea typeface="MS Mincho"/>
                      <a:cs typeface="Times New Roman"/>
                    </a:rPr>
                    <a:t>; 18;</a:t>
                  </a:r>
                  <a:r>
                    <a:rPr lang="vi-VN" sz="6000" dirty="0" smtClean="0">
                      <a:solidFill>
                        <a:srgbClr val="000000"/>
                      </a:solidFill>
                      <a:latin typeface="Times New Roman"/>
                      <a:ea typeface="MS Mincho"/>
                      <a:cs typeface="Times New Roman"/>
                    </a:rPr>
                    <a:t> </a:t>
                  </a:r>
                  <a14:m>
                    <m:oMath xmlns:m="http://schemas.openxmlformats.org/officeDocument/2006/math">
                      <m:r>
                        <a:rPr lang="vi-VN" sz="6000">
                          <a:latin typeface="Cambria Math"/>
                          <a:ea typeface="MS Mincho"/>
                          <a:cs typeface="Times New Roman"/>
                        </a:rPr>
                        <m:t>𝑦</m:t>
                      </m:r>
                      <m:r>
                        <a:rPr lang="vi-VN" sz="6000" i="1">
                          <a:latin typeface="Cambria Math"/>
                          <a:ea typeface="MS Mincho"/>
                          <a:cs typeface="Times New Roman"/>
                        </a:rPr>
                        <m:t> </m:t>
                      </m:r>
                    </m:oMath>
                  </a14:m>
                  <a:r>
                    <a:rPr lang="vi-VN" sz="6000" dirty="0">
                      <a:solidFill>
                        <a:srgbClr val="000000"/>
                      </a:solidFill>
                      <a:latin typeface="Times New Roman"/>
                      <a:ea typeface="MS Mincho"/>
                      <a:cs typeface="Times New Roman"/>
                    </a:rPr>
                    <a:t>lần lượt là theo thứ </a:t>
                  </a:r>
                  <a:r>
                    <a:rPr lang="vi-VN" sz="6000" dirty="0" smtClean="0">
                      <a:solidFill>
                        <a:srgbClr val="000000"/>
                      </a:solidFill>
                      <a:latin typeface="Times New Roman"/>
                      <a:ea typeface="MS Mincho"/>
                      <a:cs typeface="Times New Roman"/>
                    </a:rPr>
                    <a:t>tự </a:t>
                  </a:r>
                  <a:r>
                    <a:rPr lang="vi-VN" sz="6000" dirty="0">
                      <a:solidFill>
                        <a:srgbClr val="000000"/>
                      </a:solidFill>
                      <a:latin typeface="Times New Roman"/>
                      <a:ea typeface="MS Mincho"/>
                      <a:cs typeface="Times New Roman"/>
                    </a:rPr>
                    <a:t>đó lập thành cấp số nhân? </a:t>
                  </a:r>
                  <a:endParaRPr lang="en-US" sz="6600" dirty="0">
                    <a:latin typeface="Times New Roman"/>
                    <a:ea typeface="MS Mincho"/>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42729"/>
                  <a:ext cx="20121555" cy="1809578"/>
                </a:xfrm>
                <a:prstGeom prst="rect">
                  <a:avLst/>
                </a:prstGeom>
                <a:blipFill rotWithShape="0">
                  <a:blip r:embed="rId3"/>
                  <a:stretch>
                    <a:fillRect l="-1329" t="-6907" b="-17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6571" y="4314719"/>
            <a:ext cx="23679365" cy="2293574"/>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470762" y="1577013"/>
                    <a:ext cx="1859292" cy="797577"/>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d>
                          <m:dPr>
                            <m:begChr m:val="{"/>
                            <m:endChr m:val=""/>
                            <m:ctrlPr>
                              <a:rPr lang="en-US" sz="6000" i="1">
                                <a:latin typeface="Cambria Math" panose="02040503050406030204" pitchFamily="18" charset="0"/>
                                <a:ea typeface="MS Mincho"/>
                                <a:cs typeface="Times New Roman"/>
                              </a:rPr>
                            </m:ctrlPr>
                          </m:dPr>
                          <m:e>
                            <m:eqArr>
                              <m:eqArrPr>
                                <m:ctrlPr>
                                  <a:rPr lang="en-US" sz="6000" i="1">
                                    <a:latin typeface="Cambria Math" panose="02040503050406030204" pitchFamily="18" charset="0"/>
                                    <a:ea typeface="MS Mincho"/>
                                    <a:cs typeface="Times New Roman"/>
                                  </a:rPr>
                                </m:ctrlPr>
                              </m:eqArrPr>
                              <m:e>
                                <m:r>
                                  <a:rPr lang="vi-VN" sz="6000">
                                    <a:latin typeface="Cambria Math"/>
                                    <a:ea typeface="MS Mincho"/>
                                    <a:cs typeface="Times New Roman"/>
                                  </a:rPr>
                                  <m:t>&amp;</m:t>
                                </m:r>
                                <m:r>
                                  <a:rPr lang="vi-VN" sz="6000">
                                    <a:latin typeface="Cambria Math"/>
                                    <a:ea typeface="MS Mincho"/>
                                    <a:cs typeface="Times New Roman"/>
                                  </a:rPr>
                                  <m:t>𝑥</m:t>
                                </m:r>
                                <m:r>
                                  <a:rPr lang="vi-VN" sz="6000">
                                    <a:latin typeface="Cambria Math"/>
                                    <a:ea typeface="MS Mincho"/>
                                    <a:cs typeface="Times New Roman"/>
                                  </a:rPr>
                                  <m:t>=6</m:t>
                                </m:r>
                              </m:e>
                              <m:e>
                                <m:r>
                                  <a:rPr lang="vi-VN" sz="6000">
                                    <a:latin typeface="Cambria Math"/>
                                    <a:ea typeface="MS Mincho"/>
                                    <a:cs typeface="Times New Roman"/>
                                  </a:rPr>
                                  <m:t>&amp;</m:t>
                                </m:r>
                                <m:r>
                                  <a:rPr lang="vi-VN" sz="6000">
                                    <a:latin typeface="Cambria Math"/>
                                    <a:ea typeface="MS Mincho"/>
                                    <a:cs typeface="Times New Roman"/>
                                  </a:rPr>
                                  <m:t>𝑦</m:t>
                                </m:r>
                                <m:r>
                                  <a:rPr lang="vi-VN" sz="6000">
                                    <a:latin typeface="Cambria Math"/>
                                    <a:ea typeface="MS Mincho"/>
                                    <a:cs typeface="Times New Roman"/>
                                  </a:rPr>
                                  <m:t>=−54</m:t>
                                </m:r>
                              </m:e>
                            </m:eqArr>
                          </m:e>
                        </m:d>
                      </m:oMath>
                    </a14:m>
                    <a:r>
                      <a:rPr lang="en-US" sz="6000" dirty="0" smtClean="0">
                        <a:solidFill>
                          <a:schemeClr val="bg1"/>
                        </a:solidFill>
                      </a:rPr>
                      <a:t>.</a:t>
                    </a:r>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470762" y="1577013"/>
                    <a:ext cx="1859292" cy="797577"/>
                  </a:xfrm>
                  <a:prstGeom prst="rect">
                    <a:avLst/>
                  </a:prstGeom>
                  <a:blipFill rotWithShape="0">
                    <a:blip r:embed="rId4"/>
                    <a:stretch>
                      <a:fillRect r="-6373"/>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11918771" y="4993889"/>
            <a:ext cx="1092375" cy="1357754"/>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100271" y="-32836"/>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1</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Nhận biết</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62" name="TextBox 61"/>
              <p:cNvSpPr txBox="1"/>
              <p:nvPr/>
            </p:nvSpPr>
            <p:spPr>
              <a:xfrm>
                <a:off x="7589994" y="4501046"/>
                <a:ext cx="3756124" cy="2151936"/>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d>
                      <m:dPr>
                        <m:begChr m:val="{"/>
                        <m:endChr m:val=""/>
                        <m:ctrlPr>
                          <a:rPr lang="en-US" sz="6000" i="1">
                            <a:latin typeface="Cambria Math" panose="02040503050406030204" pitchFamily="18" charset="0"/>
                            <a:ea typeface="MS Mincho"/>
                            <a:cs typeface="Times New Roman"/>
                          </a:rPr>
                        </m:ctrlPr>
                      </m:dPr>
                      <m:e>
                        <m:eqArr>
                          <m:eqArrPr>
                            <m:ctrlPr>
                              <a:rPr lang="en-US" sz="6000" i="1">
                                <a:latin typeface="Cambria Math" panose="02040503050406030204" pitchFamily="18" charset="0"/>
                                <a:ea typeface="MS Mincho"/>
                                <a:cs typeface="Times New Roman"/>
                              </a:rPr>
                            </m:ctrlPr>
                          </m:eqArrPr>
                          <m:e>
                            <m:r>
                              <a:rPr lang="vi-VN" sz="6000">
                                <a:latin typeface="Cambria Math"/>
                                <a:ea typeface="MS Mincho"/>
                                <a:cs typeface="Times New Roman"/>
                              </a:rPr>
                              <m:t>&amp;</m:t>
                            </m:r>
                            <m:r>
                              <a:rPr lang="vi-VN" sz="6000">
                                <a:latin typeface="Cambria Math"/>
                                <a:ea typeface="MS Mincho"/>
                                <a:cs typeface="Times New Roman"/>
                              </a:rPr>
                              <m:t>𝑥</m:t>
                            </m:r>
                            <m:r>
                              <a:rPr lang="vi-VN" sz="6000">
                                <a:latin typeface="Cambria Math"/>
                                <a:ea typeface="MS Mincho"/>
                                <a:cs typeface="Times New Roman"/>
                              </a:rPr>
                              <m:t>=−10</m:t>
                            </m:r>
                          </m:e>
                          <m:e>
                            <m:r>
                              <a:rPr lang="vi-VN" sz="6000">
                                <a:latin typeface="Cambria Math"/>
                                <a:ea typeface="MS Mincho"/>
                                <a:cs typeface="Times New Roman"/>
                              </a:rPr>
                              <m:t>&amp;</m:t>
                            </m:r>
                            <m:r>
                              <a:rPr lang="vi-VN" sz="6000">
                                <a:latin typeface="Cambria Math"/>
                                <a:ea typeface="MS Mincho"/>
                                <a:cs typeface="Times New Roman"/>
                              </a:rPr>
                              <m:t>𝑦</m:t>
                            </m:r>
                            <m:r>
                              <a:rPr lang="vi-VN" sz="6000">
                                <a:latin typeface="Cambria Math"/>
                                <a:ea typeface="MS Mincho"/>
                                <a:cs typeface="Times New Roman"/>
                              </a:rPr>
                              <m:t>=−26</m:t>
                            </m:r>
                          </m:e>
                        </m:eqArr>
                      </m:e>
                    </m:d>
                  </m:oMath>
                </a14:m>
                <a:r>
                  <a:rPr lang="en-US" sz="6000" dirty="0" smtClean="0">
                    <a:solidFill>
                      <a:schemeClr val="bg1"/>
                    </a:solidFill>
                  </a:rPr>
                  <a:t>.</a:t>
                </a:r>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7589994" y="4501046"/>
                <a:ext cx="3756124" cy="2151936"/>
              </a:xfrm>
              <a:prstGeom prst="rect">
                <a:avLst/>
              </a:prstGeom>
              <a:blipFill rotWithShape="0">
                <a:blip r:embed="rId5"/>
                <a:stretch>
                  <a:fillRect r="-58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3766147" y="4385528"/>
                <a:ext cx="3282986" cy="3075265"/>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d>
                      <m:dPr>
                        <m:begChr m:val="{"/>
                        <m:endChr m:val=""/>
                        <m:ctrlPr>
                          <a:rPr lang="en-US" sz="6000" i="1">
                            <a:latin typeface="Cambria Math" panose="02040503050406030204" pitchFamily="18" charset="0"/>
                            <a:ea typeface="MS Mincho"/>
                            <a:cs typeface="Times New Roman"/>
                          </a:rPr>
                        </m:ctrlPr>
                      </m:dPr>
                      <m:e>
                        <m:eqArr>
                          <m:eqArrPr>
                            <m:ctrlPr>
                              <a:rPr lang="en-US" sz="6000" i="1">
                                <a:latin typeface="Cambria Math" panose="02040503050406030204" pitchFamily="18" charset="0"/>
                                <a:ea typeface="MS Mincho"/>
                                <a:cs typeface="Times New Roman"/>
                              </a:rPr>
                            </m:ctrlPr>
                          </m:eqArrPr>
                          <m:e>
                            <m:r>
                              <a:rPr lang="vi-VN" sz="6000">
                                <a:latin typeface="Cambria Math"/>
                                <a:ea typeface="MS Mincho"/>
                                <a:cs typeface="Times New Roman"/>
                              </a:rPr>
                              <m:t>&amp;</m:t>
                            </m:r>
                            <m:r>
                              <a:rPr lang="vi-VN" sz="6000">
                                <a:latin typeface="Cambria Math"/>
                                <a:ea typeface="MS Mincho"/>
                                <a:cs typeface="Times New Roman"/>
                              </a:rPr>
                              <m:t>𝑥</m:t>
                            </m:r>
                            <m:r>
                              <a:rPr lang="vi-VN" sz="6000">
                                <a:latin typeface="Cambria Math"/>
                                <a:ea typeface="MS Mincho"/>
                                <a:cs typeface="Times New Roman"/>
                              </a:rPr>
                              <m:t>=−6</m:t>
                            </m:r>
                          </m:e>
                          <m:e>
                            <m:r>
                              <a:rPr lang="vi-VN" sz="6000">
                                <a:latin typeface="Cambria Math"/>
                                <a:ea typeface="MS Mincho"/>
                                <a:cs typeface="Times New Roman"/>
                              </a:rPr>
                              <m:t>&amp;</m:t>
                            </m:r>
                            <m:r>
                              <a:rPr lang="vi-VN" sz="6000">
                                <a:latin typeface="Cambria Math"/>
                                <a:ea typeface="MS Mincho"/>
                                <a:cs typeface="Times New Roman"/>
                              </a:rPr>
                              <m:t>𝑦</m:t>
                            </m:r>
                            <m:r>
                              <a:rPr lang="vi-VN" sz="6000">
                                <a:latin typeface="Cambria Math"/>
                                <a:ea typeface="MS Mincho"/>
                                <a:cs typeface="Times New Roman"/>
                              </a:rPr>
                              <m:t>=−54</m:t>
                            </m:r>
                          </m:e>
                        </m:eqArr>
                      </m:e>
                    </m:d>
                  </m:oMath>
                </a14:m>
                <a:r>
                  <a:rPr lang="en-US" sz="6000" dirty="0" smtClean="0">
                    <a:solidFill>
                      <a:schemeClr val="bg1"/>
                    </a:solidFill>
                  </a:rPr>
                  <a:t>.</a:t>
                </a:r>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3766147" y="4385528"/>
                <a:ext cx="3282986" cy="3075265"/>
              </a:xfrm>
              <a:prstGeom prst="rect">
                <a:avLst/>
              </a:prstGeom>
              <a:blipFill rotWithShape="0">
                <a:blip r:embed="rId6"/>
                <a:stretch>
                  <a:fillRect l="-11132" r="-186" b="-12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19495385" y="4407534"/>
                <a:ext cx="3202493" cy="2151936"/>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d>
                      <m:dPr>
                        <m:begChr m:val="{"/>
                        <m:endChr m:val=""/>
                        <m:ctrlPr>
                          <a:rPr lang="en-US" sz="6000" i="1">
                            <a:latin typeface="Cambria Math" panose="02040503050406030204" pitchFamily="18" charset="0"/>
                            <a:ea typeface="MS Mincho"/>
                            <a:cs typeface="Times New Roman"/>
                          </a:rPr>
                        </m:ctrlPr>
                      </m:dPr>
                      <m:e>
                        <m:eqArr>
                          <m:eqArrPr>
                            <m:ctrlPr>
                              <a:rPr lang="en-US" sz="6000" i="1">
                                <a:latin typeface="Cambria Math" panose="02040503050406030204" pitchFamily="18" charset="0"/>
                                <a:ea typeface="MS Mincho"/>
                                <a:cs typeface="Times New Roman"/>
                              </a:rPr>
                            </m:ctrlPr>
                          </m:eqArrPr>
                          <m:e>
                            <m:r>
                              <a:rPr lang="vi-VN" sz="6000">
                                <a:latin typeface="Cambria Math"/>
                                <a:ea typeface="MS Mincho"/>
                                <a:cs typeface="Times New Roman"/>
                              </a:rPr>
                              <m:t>&amp;</m:t>
                            </m:r>
                            <m:r>
                              <a:rPr lang="vi-VN" sz="6000">
                                <a:latin typeface="Cambria Math"/>
                                <a:ea typeface="MS Mincho"/>
                                <a:cs typeface="Times New Roman"/>
                              </a:rPr>
                              <m:t>𝑥</m:t>
                            </m:r>
                            <m:r>
                              <a:rPr lang="vi-VN" sz="6000">
                                <a:latin typeface="Cambria Math"/>
                                <a:ea typeface="MS Mincho"/>
                                <a:cs typeface="Times New Roman"/>
                              </a:rPr>
                              <m:t>=−6</m:t>
                            </m:r>
                          </m:e>
                          <m:e>
                            <m:r>
                              <a:rPr lang="vi-VN" sz="6000">
                                <a:latin typeface="Cambria Math"/>
                                <a:ea typeface="MS Mincho"/>
                                <a:cs typeface="Times New Roman"/>
                              </a:rPr>
                              <m:t>&amp;</m:t>
                            </m:r>
                            <m:r>
                              <a:rPr lang="vi-VN" sz="6000">
                                <a:latin typeface="Cambria Math"/>
                                <a:ea typeface="MS Mincho"/>
                                <a:cs typeface="Times New Roman"/>
                              </a:rPr>
                              <m:t>𝑦</m:t>
                            </m:r>
                            <m:r>
                              <a:rPr lang="vi-VN" sz="6000">
                                <a:latin typeface="Cambria Math"/>
                                <a:ea typeface="MS Mincho"/>
                                <a:cs typeface="Times New Roman"/>
                              </a:rPr>
                              <m:t>=54</m:t>
                            </m:r>
                          </m:e>
                        </m:eqArr>
                      </m:e>
                    </m:d>
                  </m:oMath>
                </a14:m>
                <a:r>
                  <a:rPr lang="en-US" sz="6000" dirty="0" smtClean="0">
                    <a:solidFill>
                      <a:schemeClr val="bg1"/>
                    </a:solidFill>
                  </a:rPr>
                  <a:t>.</a:t>
                </a:r>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19495385" y="4407534"/>
                <a:ext cx="3202493" cy="2151936"/>
              </a:xfrm>
              <a:prstGeom prst="rect">
                <a:avLst/>
              </a:prstGeom>
              <a:blipFill rotWithShape="0">
                <a:blip r:embed="rId7"/>
                <a:stretch>
                  <a:fillRect r="-10667"/>
                </a:stretch>
              </a:blipFill>
            </p:spPr>
            <p:txBody>
              <a:bodyPr/>
              <a:lstStyle/>
              <a:p>
                <a:r>
                  <a:rPr lang="en-US">
                    <a:noFill/>
                  </a:rPr>
                  <a:t> </a:t>
                </a:r>
              </a:p>
            </p:txBody>
          </p:sp>
        </mc:Fallback>
      </mc:AlternateContent>
      <p:grpSp>
        <p:nvGrpSpPr>
          <p:cNvPr id="69" name="Group 68"/>
          <p:cNvGrpSpPr/>
          <p:nvPr/>
        </p:nvGrpSpPr>
        <p:grpSpPr>
          <a:xfrm>
            <a:off x="244984" y="7201810"/>
            <a:ext cx="23928807" cy="6268686"/>
            <a:chOff x="203200" y="3615029"/>
            <a:chExt cx="10468738" cy="4734766"/>
          </a:xfrm>
        </p:grpSpPr>
        <p:sp>
          <p:nvSpPr>
            <p:cNvPr id="70" name="Rounded Rectangle 69"/>
            <p:cNvSpPr/>
            <p:nvPr/>
          </p:nvSpPr>
          <p:spPr>
            <a:xfrm>
              <a:off x="340892" y="4097180"/>
              <a:ext cx="10331046"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71" name="Group 70"/>
            <p:cNvGrpSpPr/>
            <p:nvPr/>
          </p:nvGrpSpPr>
          <p:grpSpPr>
            <a:xfrm>
              <a:off x="203200" y="3615029"/>
              <a:ext cx="1884106" cy="683487"/>
              <a:chOff x="1275608" y="6200848"/>
              <a:chExt cx="3693530" cy="1241863"/>
            </a:xfrm>
          </p:grpSpPr>
          <p:sp>
            <p:nvSpPr>
              <p:cNvPr id="72"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73" name="TextBox 72"/>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74" name="Round Diagonal Corner Rectangle 73"/>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5" name="Freeform 74"/>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697878" y="1227773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1830386" y="8368408"/>
                <a:ext cx="20867491" cy="1015663"/>
              </a:xfrm>
              <a:prstGeom prst="rect">
                <a:avLst/>
              </a:prstGeom>
              <a:noFill/>
            </p:spPr>
            <p:txBody>
              <a:bodyPr wrap="square" rtlCol="0">
                <a:spAutoFit/>
              </a:bodyPr>
              <a:lstStyle/>
              <a:p>
                <a:r>
                  <a:rPr lang="en-US" sz="6000" dirty="0" smtClean="0">
                    <a:latin typeface="Times New Roman" panose="02020603050405020304" pitchFamily="18" charset="0"/>
                    <a:cs typeface="Times New Roman" panose="02020603050405020304" pitchFamily="18" charset="0"/>
                  </a:rPr>
                  <a:t>Theo tính chất cấp số nhân ta có:</a:t>
                </a:r>
                <a14:m>
                  <m:oMath xmlns:m="http://schemas.openxmlformats.org/officeDocument/2006/math">
                    <m:sSup>
                      <m:sSupPr>
                        <m:ctrlPr>
                          <a:rPr lang="en-US" sz="6000" i="1">
                            <a:latin typeface="Cambria Math" panose="02040503050406030204" pitchFamily="18" charset="0"/>
                            <a:ea typeface="Times New Roman" panose="02020603050405020304" pitchFamily="18" charset="0"/>
                          </a:rPr>
                        </m:ctrlPr>
                      </m:sSupPr>
                      <m:e>
                        <m:r>
                          <a:rPr lang="en-US" sz="6000" b="0" i="0" smtClean="0">
                            <a:latin typeface="Cambria Math" panose="02040503050406030204" pitchFamily="18" charset="0"/>
                            <a:ea typeface="Times New Roman" panose="02020603050405020304" pitchFamily="18" charset="0"/>
                          </a:rPr>
                          <m:t> </m:t>
                        </m:r>
                        <m:r>
                          <a:rPr lang="vi-VN" sz="6000">
                            <a:latin typeface="Cambria Math"/>
                            <a:ea typeface="MS Mincho"/>
                            <a:cs typeface="Times New Roman"/>
                          </a:rPr>
                          <m:t>𝑥</m:t>
                        </m:r>
                      </m:e>
                      <m:sup>
                        <m:r>
                          <a:rPr lang="en-US" sz="6000" b="0" i="0" smtClean="0">
                            <a:latin typeface="Cambria Math" panose="02040503050406030204" pitchFamily="18" charset="0"/>
                            <a:ea typeface="Times New Roman" panose="02020603050405020304" pitchFamily="18" charset="0"/>
                          </a:rPr>
                          <m:t>2</m:t>
                        </m:r>
                      </m:sup>
                    </m:sSup>
                    <m:r>
                      <a:rPr lang="vi-VN" sz="6000">
                        <a:latin typeface="Cambria Math"/>
                        <a:ea typeface="MS Mincho"/>
                        <a:cs typeface="Times New Roman"/>
                      </a:rPr>
                      <m:t>=</m:t>
                    </m:r>
                    <m:r>
                      <a:rPr lang="en-US" sz="6000" b="0" i="0" smtClean="0">
                        <a:latin typeface="Cambria Math" panose="02040503050406030204" pitchFamily="18" charset="0"/>
                        <a:ea typeface="MS Mincho"/>
                        <a:cs typeface="Times New Roman"/>
                      </a:rPr>
                      <m:t>2.18 </m:t>
                    </m:r>
                    <m:r>
                      <m:rPr>
                        <m:sty m:val="p"/>
                      </m:rPr>
                      <a:rPr lang="en-US" sz="6000" b="0" i="0" smtClean="0">
                        <a:latin typeface="Cambria Math" panose="02040503050406030204" pitchFamily="18" charset="0"/>
                        <a:ea typeface="MS Mincho"/>
                        <a:cs typeface="Times New Roman"/>
                      </a:rPr>
                      <m:t>v</m:t>
                    </m:r>
                    <m:r>
                      <a:rPr lang="en-US" sz="6000" b="0" i="0" smtClean="0">
                        <a:latin typeface="Cambria Math" panose="02040503050406030204" pitchFamily="18" charset="0"/>
                        <a:ea typeface="MS Mincho"/>
                        <a:cs typeface="Times New Roman"/>
                      </a:rPr>
                      <m:t>à </m:t>
                    </m:r>
                    <m:r>
                      <a:rPr lang="vi-VN" sz="6000">
                        <a:latin typeface="Cambria Math"/>
                        <a:ea typeface="MS Mincho"/>
                        <a:cs typeface="Times New Roman"/>
                      </a:rPr>
                      <m:t>𝑥</m:t>
                    </m:r>
                    <m:r>
                      <a:rPr lang="en-US" sz="6000" b="0" i="0" smtClean="0">
                        <a:latin typeface="Cambria Math" panose="02040503050406030204" pitchFamily="18" charset="0"/>
                        <a:ea typeface="MS Mincho"/>
                        <a:cs typeface="Times New Roman"/>
                      </a:rPr>
                      <m:t>.</m:t>
                    </m:r>
                    <m:r>
                      <a:rPr lang="vi-VN" sz="6000">
                        <a:latin typeface="Cambria Math"/>
                        <a:ea typeface="MS Mincho"/>
                        <a:cs typeface="Times New Roman"/>
                      </a:rPr>
                      <m:t>𝑦</m:t>
                    </m:r>
                  </m:oMath>
                </a14:m>
                <a:r>
                  <a:rPr lang="vi-VN" sz="6000" dirty="0">
                    <a:ea typeface="MS Mincho"/>
                    <a:cs typeface="Times New Roman"/>
                  </a:rPr>
                  <a:t> </a:t>
                </a:r>
                <a14:m>
                  <m:oMath xmlns:m="http://schemas.openxmlformats.org/officeDocument/2006/math">
                    <m:r>
                      <a:rPr lang="vi-VN" sz="6000">
                        <a:latin typeface="Cambria Math"/>
                        <a:ea typeface="MS Mincho"/>
                        <a:cs typeface="Times New Roman"/>
                      </a:rPr>
                      <m:t>=</m:t>
                    </m:r>
                    <m:sSup>
                      <m:sSupPr>
                        <m:ctrlPr>
                          <a:rPr lang="en-US" sz="6000" i="1">
                            <a:latin typeface="Cambria Math" panose="02040503050406030204" pitchFamily="18" charset="0"/>
                            <a:ea typeface="Times New Roman" panose="02020603050405020304" pitchFamily="18" charset="0"/>
                          </a:rPr>
                        </m:ctrlPr>
                      </m:sSupPr>
                      <m:e>
                        <m:r>
                          <a:rPr lang="en-US" sz="6000" b="0" i="1" smtClean="0">
                            <a:latin typeface="Cambria Math" panose="02040503050406030204" pitchFamily="18" charset="0"/>
                            <a:ea typeface="Times New Roman" panose="02020603050405020304" pitchFamily="18" charset="0"/>
                          </a:rPr>
                          <m:t>18</m:t>
                        </m:r>
                      </m:e>
                      <m:sup>
                        <m:r>
                          <a:rPr lang="en-US" sz="6000">
                            <a:latin typeface="Cambria Math" panose="02040503050406030204" pitchFamily="18" charset="0"/>
                            <a:ea typeface="Times New Roman" panose="02020603050405020304" pitchFamily="18" charset="0"/>
                          </a:rPr>
                          <m:t>2</m:t>
                        </m:r>
                      </m:sup>
                    </m:sSup>
                  </m:oMath>
                </a14:m>
                <a:endParaRPr lang="en-US" sz="6000" dirty="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830386" y="8368408"/>
                <a:ext cx="20867491" cy="1015663"/>
              </a:xfrm>
              <a:prstGeom prst="rect">
                <a:avLst/>
              </a:prstGeom>
              <a:blipFill rotWithShape="0">
                <a:blip r:embed="rId8"/>
                <a:stretch>
                  <a:fillRect l="-1753" t="-18675" b="-403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592386" y="9982200"/>
                <a:ext cx="11173761" cy="2151936"/>
              </a:xfrm>
              <a:prstGeom prst="rect">
                <a:avLst/>
              </a:prstGeom>
              <a:noFill/>
            </p:spPr>
            <p:txBody>
              <a:bodyPr wrap="square" rtlCol="0">
                <a:spAutoFit/>
              </a:bodyPr>
              <a:lstStyle/>
              <a:p>
                <a14:m>
                  <m:oMath xmlns:m="http://schemas.openxmlformats.org/officeDocument/2006/math">
                    <m:r>
                      <a:rPr lang="vi-VN" sz="6000" smtClean="0">
                        <a:solidFill>
                          <a:prstClr val="black"/>
                        </a:solidFill>
                        <a:latin typeface="Cambria Math"/>
                        <a:cs typeface="Times New Roman" panose="02020603050405020304" pitchFamily="18" charset="0"/>
                      </a:rPr>
                      <m:t>⇔</m:t>
                    </m:r>
                    <m:r>
                      <a:rPr lang="vi-VN" sz="6000" i="1">
                        <a:solidFill>
                          <a:prstClr val="black"/>
                        </a:solidFill>
                        <a:latin typeface="Cambria Math"/>
                        <a:cs typeface="Times New Roman" panose="02020603050405020304" pitchFamily="18" charset="0"/>
                      </a:rPr>
                      <m:t> </m:t>
                    </m:r>
                    <m:d>
                      <m:dPr>
                        <m:begChr m:val="{"/>
                        <m:endChr m:val=""/>
                        <m:ctrlPr>
                          <a:rPr lang="en-US" sz="6000" i="1">
                            <a:latin typeface="Cambria Math" panose="02040503050406030204" pitchFamily="18" charset="0"/>
                            <a:ea typeface="MS Mincho"/>
                            <a:cs typeface="Times New Roman"/>
                          </a:rPr>
                        </m:ctrlPr>
                      </m:dPr>
                      <m:e>
                        <m:eqArr>
                          <m:eqArrPr>
                            <m:ctrlPr>
                              <a:rPr lang="en-US" sz="6000" i="1">
                                <a:latin typeface="Cambria Math" panose="02040503050406030204" pitchFamily="18" charset="0"/>
                                <a:ea typeface="MS Mincho"/>
                                <a:cs typeface="Times New Roman"/>
                              </a:rPr>
                            </m:ctrlPr>
                          </m:eqArrPr>
                          <m:e>
                            <m:r>
                              <a:rPr lang="vi-VN" sz="6000">
                                <a:latin typeface="Cambria Math"/>
                                <a:ea typeface="MS Mincho"/>
                                <a:cs typeface="Times New Roman"/>
                              </a:rPr>
                              <m:t>&amp;</m:t>
                            </m:r>
                            <m:r>
                              <a:rPr lang="vi-VN" sz="6000">
                                <a:latin typeface="Cambria Math"/>
                                <a:ea typeface="MS Mincho"/>
                                <a:cs typeface="Times New Roman"/>
                              </a:rPr>
                              <m:t>𝑥</m:t>
                            </m:r>
                            <m:r>
                              <a:rPr lang="vi-VN" sz="6000">
                                <a:latin typeface="Cambria Math"/>
                                <a:ea typeface="MS Mincho"/>
                                <a:cs typeface="Times New Roman"/>
                              </a:rPr>
                              <m:t>=−6</m:t>
                            </m:r>
                          </m:e>
                          <m:e>
                            <m:r>
                              <a:rPr lang="vi-VN" sz="6000">
                                <a:latin typeface="Cambria Math"/>
                                <a:ea typeface="MS Mincho"/>
                                <a:cs typeface="Times New Roman"/>
                              </a:rPr>
                              <m:t>&amp;</m:t>
                            </m:r>
                            <m:r>
                              <a:rPr lang="vi-VN" sz="6000">
                                <a:latin typeface="Cambria Math"/>
                                <a:ea typeface="MS Mincho"/>
                                <a:cs typeface="Times New Roman"/>
                              </a:rPr>
                              <m:t>𝑦</m:t>
                            </m:r>
                            <m:r>
                              <a:rPr lang="vi-VN" sz="6000">
                                <a:latin typeface="Cambria Math"/>
                                <a:ea typeface="MS Mincho"/>
                                <a:cs typeface="Times New Roman"/>
                              </a:rPr>
                              <m:t>=−54</m:t>
                            </m:r>
                          </m:e>
                        </m:eqArr>
                      </m:e>
                    </m:d>
                  </m:oMath>
                </a14:m>
                <a:r>
                  <a:rPr lang="en-US" sz="6000" dirty="0" smtClean="0"/>
                  <a:t> </a:t>
                </a:r>
                <a:r>
                  <a:rPr lang="en-US" sz="6000" dirty="0" smtClean="0">
                    <a:latin typeface="Times New Roman" panose="02020603050405020304" pitchFamily="18" charset="0"/>
                    <a:cs typeface="Times New Roman" panose="02020603050405020304" pitchFamily="18" charset="0"/>
                  </a:rPr>
                  <a:t>hoặc</a:t>
                </a:r>
                <a14:m>
                  <m:oMath xmlns:m="http://schemas.openxmlformats.org/officeDocument/2006/math">
                    <m:r>
                      <a:rPr lang="vi-VN" sz="6000">
                        <a:solidFill>
                          <a:prstClr val="black"/>
                        </a:solidFill>
                        <a:latin typeface="Cambria Math"/>
                        <a:cs typeface="Times New Roman" panose="02020603050405020304" pitchFamily="18" charset="0"/>
                      </a:rPr>
                      <m:t>⇔</m:t>
                    </m:r>
                    <m:r>
                      <a:rPr lang="vi-VN" sz="6000" i="1">
                        <a:solidFill>
                          <a:prstClr val="black"/>
                        </a:solidFill>
                        <a:latin typeface="Cambria Math"/>
                        <a:cs typeface="Times New Roman" panose="02020603050405020304" pitchFamily="18" charset="0"/>
                      </a:rPr>
                      <m:t> </m:t>
                    </m:r>
                    <m:d>
                      <m:dPr>
                        <m:begChr m:val="{"/>
                        <m:endChr m:val=""/>
                        <m:ctrlPr>
                          <a:rPr lang="en-US" sz="6000" i="1">
                            <a:latin typeface="Cambria Math" panose="02040503050406030204" pitchFamily="18" charset="0"/>
                            <a:ea typeface="MS Mincho"/>
                            <a:cs typeface="Times New Roman"/>
                          </a:rPr>
                        </m:ctrlPr>
                      </m:dPr>
                      <m:e>
                        <m:eqArr>
                          <m:eqArrPr>
                            <m:ctrlPr>
                              <a:rPr lang="en-US" sz="6000" i="1">
                                <a:latin typeface="Cambria Math" panose="02040503050406030204" pitchFamily="18" charset="0"/>
                                <a:ea typeface="MS Mincho"/>
                                <a:cs typeface="Times New Roman"/>
                              </a:rPr>
                            </m:ctrlPr>
                          </m:eqArrPr>
                          <m:e>
                            <m:r>
                              <a:rPr lang="vi-VN" sz="6000">
                                <a:latin typeface="Cambria Math"/>
                                <a:ea typeface="MS Mincho"/>
                                <a:cs typeface="Times New Roman"/>
                              </a:rPr>
                              <m:t>&amp;</m:t>
                            </m:r>
                            <m:r>
                              <a:rPr lang="vi-VN" sz="6000">
                                <a:latin typeface="Cambria Math"/>
                                <a:ea typeface="MS Mincho"/>
                                <a:cs typeface="Times New Roman"/>
                              </a:rPr>
                              <m:t>𝑥</m:t>
                            </m:r>
                            <m:r>
                              <a:rPr lang="vi-VN" sz="6000">
                                <a:latin typeface="Cambria Math"/>
                                <a:ea typeface="MS Mincho"/>
                                <a:cs typeface="Times New Roman"/>
                              </a:rPr>
                              <m:t>=6</m:t>
                            </m:r>
                          </m:e>
                          <m:e>
                            <m:r>
                              <a:rPr lang="vi-VN" sz="6000">
                                <a:latin typeface="Cambria Math"/>
                                <a:ea typeface="MS Mincho"/>
                                <a:cs typeface="Times New Roman"/>
                              </a:rPr>
                              <m:t>&amp;</m:t>
                            </m:r>
                            <m:r>
                              <a:rPr lang="vi-VN" sz="6000">
                                <a:latin typeface="Cambria Math"/>
                                <a:ea typeface="MS Mincho"/>
                                <a:cs typeface="Times New Roman"/>
                              </a:rPr>
                              <m:t>𝑦</m:t>
                            </m:r>
                            <m:r>
                              <a:rPr lang="vi-VN" sz="6000">
                                <a:latin typeface="Cambria Math"/>
                                <a:ea typeface="MS Mincho"/>
                                <a:cs typeface="Times New Roman"/>
                              </a:rPr>
                              <m:t>=54</m:t>
                            </m:r>
                          </m:e>
                        </m:eqArr>
                      </m:e>
                    </m:d>
                  </m:oMath>
                </a14:m>
                <a:r>
                  <a:rPr lang="en-US" sz="6000" dirty="0" smtClean="0"/>
                  <a:t> </a:t>
                </a:r>
                <a:endParaRPr lang="en-US" sz="6000" dirty="0"/>
              </a:p>
            </p:txBody>
          </p:sp>
        </mc:Choice>
        <mc:Fallback xmlns="">
          <p:sp>
            <p:nvSpPr>
              <p:cNvPr id="6" name="TextBox 5"/>
              <p:cNvSpPr txBox="1">
                <a:spLocks noRot="1" noChangeAspect="1" noMove="1" noResize="1" noEditPoints="1" noAdjustHandles="1" noChangeArrowheads="1" noChangeShapeType="1" noTextEdit="1"/>
              </p:cNvSpPr>
              <p:nvPr/>
            </p:nvSpPr>
            <p:spPr>
              <a:xfrm>
                <a:off x="2592386" y="9982200"/>
                <a:ext cx="11173761" cy="2151936"/>
              </a:xfrm>
              <a:prstGeom prst="rect">
                <a:avLst/>
              </a:prstGeom>
              <a:blipFill rotWithShape="0">
                <a:blip r:embed="rId9"/>
                <a:stretch>
                  <a:fillRect/>
                </a:stretch>
              </a:blipFill>
            </p:spPr>
            <p:txBody>
              <a:bodyPr/>
              <a:lstStyle/>
              <a:p>
                <a:r>
                  <a:rPr lang="en-US">
                    <a:noFill/>
                  </a:rPr>
                  <a:t> </a:t>
                </a:r>
              </a:p>
            </p:txBody>
          </p:sp>
        </mc:Fallback>
      </mc:AlternateContent>
      <p:sp>
        <p:nvSpPr>
          <p:cNvPr id="7" name="TextBox 6"/>
          <p:cNvSpPr txBox="1"/>
          <p:nvPr/>
        </p:nvSpPr>
        <p:spPr>
          <a:xfrm>
            <a:off x="1879302" y="12172484"/>
            <a:ext cx="3771723" cy="1677382"/>
          </a:xfrm>
          <a:prstGeom prst="rect">
            <a:avLst/>
          </a:prstGeom>
          <a:noFill/>
        </p:spPr>
        <p:txBody>
          <a:bodyPr wrap="square" rtlCol="0">
            <a:spAutoFit/>
          </a:bodyPr>
          <a:lstStyle/>
          <a:p>
            <a:r>
              <a:rPr lang="vi-VN" sz="6000" b="1" dirty="0">
                <a:solidFill>
                  <a:srgbClr val="0000FF"/>
                </a:solidFill>
                <a:latin typeface="Times New Roman"/>
                <a:ea typeface="Times New Roman"/>
              </a:rPr>
              <a:t>Chọn </a:t>
            </a:r>
            <a:r>
              <a:rPr lang="en-US" sz="6000" b="1" dirty="0" smtClean="0">
                <a:solidFill>
                  <a:srgbClr val="0000FF"/>
                </a:solidFill>
                <a:latin typeface="Times New Roman"/>
                <a:ea typeface="Times New Roman"/>
              </a:rPr>
              <a:t>C</a:t>
            </a:r>
            <a:endParaRPr lang="en-US" sz="6000" dirty="0">
              <a:latin typeface="Times New Roman"/>
              <a:ea typeface="Arial"/>
            </a:endParaRPr>
          </a:p>
          <a:p>
            <a:endParaRPr lang="en-US" dirty="0"/>
          </a:p>
        </p:txBody>
      </p:sp>
    </p:spTree>
    <p:extLst>
      <p:ext uri="{BB962C8B-B14F-4D97-AF65-F5344CB8AC3E}">
        <p14:creationId xmlns:p14="http://schemas.microsoft.com/office/powerpoint/2010/main" val="373487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2"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785079"/>
            <a:ext cx="24093022" cy="2530643"/>
            <a:chOff x="534987" y="1869705"/>
            <a:chExt cx="23497755"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23181" y="1755492"/>
                  <a:ext cx="2497058" cy="90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12</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42729"/>
                  <a:ext cx="20121555" cy="1809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6000" dirty="0" smtClean="0">
                      <a:solidFill>
                        <a:prstClr val="black"/>
                      </a:solidFill>
                      <a:latin typeface="Times New Roman" panose="02020603050405020304" pitchFamily="18" charset="0"/>
                      <a:ea typeface="Calibri" panose="020F0502020204030204" pitchFamily="34" charset="0"/>
                    </a:rPr>
                    <a:t> </a:t>
                  </a:r>
                  <a:r>
                    <a:rPr lang="vi-VN" sz="6000" dirty="0">
                      <a:latin typeface="Times New Roman" panose="02020603050405020304" pitchFamily="18" charset="0"/>
                      <a:ea typeface="Calibri" panose="020F0502020204030204" pitchFamily="34" charset="0"/>
                    </a:rPr>
                    <a:t>Cho cấp số nhân </a:t>
                  </a:r>
                  <a14:m>
                    <m:oMath xmlns:m="http://schemas.openxmlformats.org/officeDocument/2006/math">
                      <m:d>
                        <m:dPr>
                          <m:ctrlPr>
                            <a:rPr lang="en-US" sz="6000" i="1">
                              <a:latin typeface="Cambria Math" panose="02040503050406030204" pitchFamily="18" charset="0"/>
                              <a:ea typeface="Calibri" panose="020F0502020204030204" pitchFamily="34" charset="0"/>
                            </a:rPr>
                          </m:ctrlPr>
                        </m:dPr>
                        <m:e>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𝑛</m:t>
                              </m:r>
                            </m:sub>
                          </m:sSub>
                        </m:e>
                      </m:d>
                    </m:oMath>
                  </a14:m>
                  <a:r>
                    <a:rPr lang="vi-VN" sz="6000" dirty="0">
                      <a:latin typeface="Times New Roman" panose="02020603050405020304" pitchFamily="18" charset="0"/>
                      <a:ea typeface="Calibri" panose="020F0502020204030204" pitchFamily="34" charset="0"/>
                    </a:rPr>
                    <a:t> có </a:t>
                  </a:r>
                  <a14:m>
                    <m:oMath xmlns:m="http://schemas.openxmlformats.org/officeDocument/2006/math">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1</m:t>
                          </m:r>
                        </m:sub>
                      </m:sSub>
                      <m:r>
                        <a:rPr lang="vi-VN" sz="6000">
                          <a:latin typeface="Cambria Math"/>
                          <a:ea typeface="Calibri" panose="020F0502020204030204" pitchFamily="34" charset="0"/>
                        </a:rPr>
                        <m:t>=</m:t>
                      </m:r>
                      <m:r>
                        <a:rPr lang="vi-VN" sz="6000">
                          <a:latin typeface="Cambria Math"/>
                          <a:ea typeface="Calibri" panose="020F0502020204030204" pitchFamily="34" charset="0"/>
                        </a:rPr>
                        <m:t>3</m:t>
                      </m:r>
                    </m:oMath>
                  </a14:m>
                  <a:r>
                    <a:rPr lang="vi-VN" sz="6000" dirty="0">
                      <a:latin typeface="Times New Roman" panose="02020603050405020304" pitchFamily="18" charset="0"/>
                      <a:ea typeface="Calibri" panose="020F0502020204030204" pitchFamily="34" charset="0"/>
                    </a:rPr>
                    <a:t> và  </a:t>
                  </a:r>
                  <a14:m>
                    <m:oMath xmlns:m="http://schemas.openxmlformats.org/officeDocument/2006/math">
                      <m:r>
                        <a:rPr lang="vi-VN" sz="6000">
                          <a:latin typeface="Cambria Math"/>
                          <a:ea typeface="Calibri" panose="020F0502020204030204" pitchFamily="34" charset="0"/>
                        </a:rPr>
                        <m:t>𝑞</m:t>
                      </m:r>
                      <m:r>
                        <a:rPr lang="vi-VN" sz="6000">
                          <a:latin typeface="Cambria Math"/>
                          <a:ea typeface="Calibri" panose="020F0502020204030204" pitchFamily="34" charset="0"/>
                        </a:rPr>
                        <m:t>=−</m:t>
                      </m:r>
                      <m:r>
                        <a:rPr lang="vi-VN" sz="6000">
                          <a:latin typeface="Cambria Math"/>
                          <a:ea typeface="Calibri" panose="020F0502020204030204" pitchFamily="34" charset="0"/>
                        </a:rPr>
                        <m:t>2</m:t>
                      </m:r>
                    </m:oMath>
                  </a14:m>
                  <a:r>
                    <a:rPr lang="vi-VN" sz="6000" dirty="0">
                      <a:latin typeface="Times New Roman" panose="02020603050405020304" pitchFamily="18" charset="0"/>
                      <a:ea typeface="Calibri" panose="020F0502020204030204" pitchFamily="34" charset="0"/>
                    </a:rPr>
                    <a:t>. Số 192  là số hạng thứ mấy của cấp số nhân đã cho?</a:t>
                  </a:r>
                  <a:endParaRPr lang="en-US" sz="6600" dirty="0">
                    <a:latin typeface="Times New Roman"/>
                    <a:ea typeface="MS Mincho"/>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42729"/>
                  <a:ext cx="20121555" cy="1809578"/>
                </a:xfrm>
                <a:prstGeom prst="rect">
                  <a:avLst/>
                </a:prstGeom>
                <a:blipFill rotWithShape="0">
                  <a:blip r:embed="rId3"/>
                  <a:stretch>
                    <a:fillRect l="-1329" t="-6907" r="-473" b="-17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4571999"/>
            <a:ext cx="23679365" cy="2633703"/>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12153853" y="5377807"/>
            <a:ext cx="1092375" cy="1600191"/>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grpSp>
        <p:nvGrpSpPr>
          <p:cNvPr id="43" name="Group 42"/>
          <p:cNvGrpSpPr/>
          <p:nvPr/>
        </p:nvGrpSpPr>
        <p:grpSpPr>
          <a:xfrm>
            <a:off x="244984" y="7252706"/>
            <a:ext cx="23928807" cy="6217790"/>
            <a:chOff x="203200" y="3615029"/>
            <a:chExt cx="10468738" cy="4734766"/>
          </a:xfrm>
        </p:grpSpPr>
        <p:sp>
          <p:nvSpPr>
            <p:cNvPr id="44" name="Rounded Rectangle 43"/>
            <p:cNvSpPr/>
            <p:nvPr/>
          </p:nvSpPr>
          <p:spPr>
            <a:xfrm>
              <a:off x="340892" y="4097180"/>
              <a:ext cx="10331046"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5" name="Group 44"/>
            <p:cNvGrpSpPr/>
            <p:nvPr/>
          </p:nvGrpSpPr>
          <p:grpSpPr>
            <a:xfrm>
              <a:off x="203200" y="3615029"/>
              <a:ext cx="1884106" cy="683487"/>
              <a:chOff x="1275608" y="6200848"/>
              <a:chExt cx="3693530" cy="1241863"/>
            </a:xfrm>
          </p:grpSpPr>
          <p:sp>
            <p:nvSpPr>
              <p:cNvPr id="48"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50" name="TextBox 49"/>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58" name="Round Diagonal Corner Rectangle 5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4" name="Freeform 63"/>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3013987" y="1234440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6" name="Rectangle 65"/>
              <p:cNvSpPr/>
              <p:nvPr/>
            </p:nvSpPr>
            <p:spPr>
              <a:xfrm>
                <a:off x="3182937" y="10271657"/>
                <a:ext cx="10991850" cy="1015663"/>
              </a:xfrm>
              <a:prstGeom prst="rect">
                <a:avLst/>
              </a:prstGeom>
            </p:spPr>
            <p:txBody>
              <a:bodyPr wrap="square">
                <a:spAutoFit/>
              </a:bodyPr>
              <a:lstStyle/>
              <a:p>
                <a:pPr>
                  <a:spcBef>
                    <a:spcPts val="600"/>
                  </a:spcBef>
                  <a:spcAft>
                    <a:spcPts val="0"/>
                  </a:spcAft>
                </a:pP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m:rPr>
                            <m:sty m:val="p"/>
                          </m:rPr>
                          <a:rPr lang="en-US" sz="6000" b="0" i="0" smtClean="0">
                            <a:solidFill>
                              <a:prstClr val="black"/>
                            </a:solidFill>
                            <a:latin typeface="Cambria Math" panose="02040503050406030204" pitchFamily="18" charset="0"/>
                            <a:ea typeface="Times New Roman" panose="02020603050405020304" pitchFamily="18" charset="0"/>
                          </a:rPr>
                          <m:t>n</m:t>
                        </m:r>
                      </m:sub>
                    </m:sSub>
                    <m:r>
                      <a:rPr lang="en-US" sz="6000" b="0" i="1" smtClean="0">
                        <a:solidFill>
                          <a:prstClr val="black"/>
                        </a:solidFill>
                        <a:latin typeface="Cambria Math" panose="02040503050406030204" pitchFamily="18" charset="0"/>
                        <a:ea typeface="Times New Roman" panose="02020603050405020304" pitchFamily="18" charset="0"/>
                      </a:rPr>
                      <m:t>=</m:t>
                    </m:r>
                    <m:r>
                      <a:rPr lang="en-US" sz="6000" b="0" i="0" smtClean="0">
                        <a:solidFill>
                          <a:prstClr val="black"/>
                        </a:solidFill>
                        <a:latin typeface="Cambria Math" panose="02040503050406030204" pitchFamily="18" charset="0"/>
                        <a:ea typeface="Times New Roman" panose="02020603050405020304" pitchFamily="18" charset="0"/>
                      </a:rPr>
                      <m:t>192</m:t>
                    </m:r>
                    <m:r>
                      <a:rPr lang="fr-FR" sz="6000">
                        <a:solidFill>
                          <a:prstClr val="black"/>
                        </a:solidFill>
                        <a:latin typeface="Cambria Math"/>
                        <a:ea typeface="Times New Roman" panose="02020603050405020304" pitchFamily="18" charset="0"/>
                      </a:rPr>
                      <m:t>⇔</m:t>
                    </m:r>
                    <m:r>
                      <a:rPr lang="en-US" sz="6000" b="0" i="0" smtClean="0">
                        <a:solidFill>
                          <a:prstClr val="black"/>
                        </a:solidFill>
                        <a:latin typeface="Cambria Math" panose="02040503050406030204" pitchFamily="18" charset="0"/>
                        <a:ea typeface="Times New Roman" panose="02020603050405020304" pitchFamily="18" charset="0"/>
                      </a:rPr>
                      <m:t>3</m:t>
                    </m:r>
                  </m:oMath>
                </a14:m>
                <a:r>
                  <a:rPr lang="en-US" sz="6000" dirty="0" smtClean="0">
                    <a:solidFill>
                      <a:prstClr val="black"/>
                    </a:solidFill>
                    <a:latin typeface="Times New Roman" panose="02020603050405020304" pitchFamily="18" charset="0"/>
                    <a:ea typeface="Times New Roman" panose="02020603050405020304" pitchFamily="18" charset="0"/>
                  </a:rPr>
                  <a:t>.</a:t>
                </a:r>
                <a:r>
                  <a:rPr lang="en-US" sz="6000" dirty="0">
                    <a:solidFill>
                      <a:srgbClr val="000000"/>
                    </a:solidFill>
                    <a:ea typeface="Times New Roman" panose="02020603050405020304" pitchFamily="18" charset="0"/>
                  </a:rPr>
                  <a:t> </a:t>
                </a:r>
                <a14:m>
                  <m:oMath xmlns:m="http://schemas.openxmlformats.org/officeDocument/2006/math">
                    <m:sSup>
                      <m:sSupPr>
                        <m:ctrlPr>
                          <a:rPr lang="en-US" sz="6000" i="1">
                            <a:solidFill>
                              <a:srgbClr val="000000"/>
                            </a:solidFill>
                            <a:latin typeface="Cambria Math" panose="02040503050406030204" pitchFamily="18" charset="0"/>
                            <a:ea typeface="Times New Roman" panose="02020603050405020304" pitchFamily="18" charset="0"/>
                          </a:rPr>
                        </m:ctrlPr>
                      </m:sSupPr>
                      <m:e>
                        <m:r>
                          <a:rPr lang="en-US" sz="6000" b="0" i="1" smtClean="0">
                            <a:solidFill>
                              <a:srgbClr val="000000"/>
                            </a:solidFill>
                            <a:latin typeface="Cambria Math" panose="02040503050406030204" pitchFamily="18" charset="0"/>
                            <a:ea typeface="Times New Roman" panose="02020603050405020304" pitchFamily="18" charset="0"/>
                          </a:rPr>
                          <m:t>(</m:t>
                        </m:r>
                        <m:r>
                          <a:rPr lang="vi-VN" sz="6000">
                            <a:solidFill>
                              <a:srgbClr val="000000"/>
                            </a:solidFill>
                            <a:latin typeface="Cambria Math"/>
                            <a:cs typeface="Times New Roman" panose="02020603050405020304" pitchFamily="18" charset="0"/>
                          </a:rPr>
                          <m:t>−</m:t>
                        </m:r>
                        <m:r>
                          <a:rPr lang="en-US" sz="6000" b="0" i="1" smtClean="0">
                            <a:solidFill>
                              <a:srgbClr val="000000"/>
                            </a:solidFill>
                            <a:latin typeface="Cambria Math" panose="02040503050406030204" pitchFamily="18" charset="0"/>
                            <a:cs typeface="Times New Roman" panose="02020603050405020304" pitchFamily="18" charset="0"/>
                          </a:rPr>
                          <m:t>2</m:t>
                        </m:r>
                        <m:r>
                          <a:rPr lang="en-US" sz="6000" b="0" i="1" smtClean="0">
                            <a:solidFill>
                              <a:srgbClr val="000000"/>
                            </a:solidFill>
                            <a:latin typeface="Cambria Math" panose="02040503050406030204" pitchFamily="18" charset="0"/>
                            <a:cs typeface="Times New Roman" panose="02020603050405020304" pitchFamily="18" charset="0"/>
                          </a:rPr>
                          <m:t>)</m:t>
                        </m:r>
                      </m:e>
                      <m:sup>
                        <m:r>
                          <a:rPr lang="en-US" sz="6000" b="0" i="1" smtClean="0">
                            <a:solidFill>
                              <a:srgbClr val="000000"/>
                            </a:solidFill>
                            <a:latin typeface="Cambria Math" panose="02040503050406030204" pitchFamily="18" charset="0"/>
                            <a:ea typeface="Times New Roman" panose="02020603050405020304" pitchFamily="18" charset="0"/>
                          </a:rPr>
                          <m:t>𝑛</m:t>
                        </m:r>
                        <m:r>
                          <a:rPr lang="en-US" sz="6000" b="0" i="1" smtClean="0">
                            <a:solidFill>
                              <a:srgbClr val="000000"/>
                            </a:solidFill>
                            <a:latin typeface="Cambria Math" panose="02040503050406030204" pitchFamily="18" charset="0"/>
                            <a:ea typeface="Times New Roman" panose="02020603050405020304" pitchFamily="18" charset="0"/>
                          </a:rPr>
                          <m:t>−</m:t>
                        </m:r>
                        <m:r>
                          <a:rPr lang="en-US" sz="6000" b="0" i="1" smtClean="0">
                            <a:solidFill>
                              <a:srgbClr val="000000"/>
                            </a:solidFill>
                            <a:latin typeface="Cambria Math" panose="02040503050406030204" pitchFamily="18" charset="0"/>
                            <a:ea typeface="Times New Roman" panose="02020603050405020304" pitchFamily="18" charset="0"/>
                          </a:rPr>
                          <m:t>1</m:t>
                        </m:r>
                      </m:sup>
                    </m:sSup>
                  </m:oMath>
                </a14:m>
                <a:r>
                  <a:rPr lang="en-US" sz="6000" dirty="0">
                    <a:solidFill>
                      <a:prstClr val="black"/>
                    </a:solidFill>
                    <a:ea typeface="Times New Roman" panose="02020603050405020304" pitchFamily="18" charset="0"/>
                  </a:rPr>
                  <a:t> </a:t>
                </a:r>
                <a14:m>
                  <m:oMath xmlns:m="http://schemas.openxmlformats.org/officeDocument/2006/math">
                    <m:r>
                      <a:rPr lang="en-US" sz="6000" i="1">
                        <a:solidFill>
                          <a:prstClr val="black"/>
                        </a:solidFill>
                        <a:latin typeface="Cambria Math" panose="02040503050406030204" pitchFamily="18" charset="0"/>
                        <a:ea typeface="Times New Roman" panose="02020603050405020304" pitchFamily="18" charset="0"/>
                      </a:rPr>
                      <m:t>=</m:t>
                    </m:r>
                    <m:r>
                      <a:rPr lang="en-US" sz="6000" b="0" i="1" smtClean="0">
                        <a:solidFill>
                          <a:srgbClr val="000000"/>
                        </a:solidFill>
                        <a:latin typeface="Cambria Math" panose="02040503050406030204" pitchFamily="18" charset="0"/>
                        <a:cs typeface="Times New Roman" panose="02020603050405020304" pitchFamily="18" charset="0"/>
                      </a:rPr>
                      <m:t>192</m:t>
                    </m:r>
                  </m:oMath>
                </a14:m>
                <a:endParaRPr lang="en-US" sz="6000" dirty="0"/>
              </a:p>
            </p:txBody>
          </p:sp>
        </mc:Choice>
        <mc:Fallback xmlns="">
          <p:sp>
            <p:nvSpPr>
              <p:cNvPr id="66" name="Rectangle 65"/>
              <p:cNvSpPr>
                <a:spLocks noRot="1" noChangeAspect="1" noMove="1" noResize="1" noEditPoints="1" noAdjustHandles="1" noChangeArrowheads="1" noChangeShapeType="1" noTextEdit="1"/>
              </p:cNvSpPr>
              <p:nvPr/>
            </p:nvSpPr>
            <p:spPr>
              <a:xfrm>
                <a:off x="3182937" y="10271657"/>
                <a:ext cx="10991850" cy="1015663"/>
              </a:xfrm>
              <a:prstGeom prst="rect">
                <a:avLst/>
              </a:prstGeom>
              <a:blipFill rotWithShape="0">
                <a:blip r:embed="rId4"/>
                <a:stretch>
                  <a:fillRect t="-20359" b="-37725"/>
                </a:stretch>
              </a:blipFill>
            </p:spPr>
            <p:txBody>
              <a:bodyPr/>
              <a:lstStyle/>
              <a:p>
                <a:r>
                  <a:rPr lang="en-US">
                    <a:noFill/>
                  </a:rPr>
                  <a:t> </a:t>
                </a:r>
              </a:p>
            </p:txBody>
          </p:sp>
        </mc:Fallback>
      </mc:AlternateContent>
      <p:sp>
        <p:nvSpPr>
          <p:cNvPr id="69"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44987" y="7266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2. Thông hiểu</a:t>
            </a:r>
          </a:p>
        </p:txBody>
      </p:sp>
      <p:sp>
        <p:nvSpPr>
          <p:cNvPr id="2" name="Rectangle 1"/>
          <p:cNvSpPr/>
          <p:nvPr/>
        </p:nvSpPr>
        <p:spPr>
          <a:xfrm>
            <a:off x="1422548" y="5074470"/>
            <a:ext cx="4904478" cy="1015663"/>
          </a:xfrm>
          <a:prstGeom prst="rect">
            <a:avLst/>
          </a:prstGeom>
        </p:spPr>
        <p:txBody>
          <a:bodyPr wrap="square">
            <a:spAutoFit/>
          </a:bodyPr>
          <a:lstStyle/>
          <a:p>
            <a:pPr algn="ctr"/>
            <a:r>
              <a:rPr lang="vi-VN" sz="6000" dirty="0">
                <a:solidFill>
                  <a:schemeClr val="bg1"/>
                </a:solidFill>
                <a:latin typeface="Times New Roman" panose="02020603050405020304" pitchFamily="18" charset="0"/>
                <a:ea typeface="Calibri" panose="020F0502020204030204" pitchFamily="34" charset="0"/>
              </a:rPr>
              <a:t>Số hạng thứ 5</a:t>
            </a:r>
            <a:r>
              <a:rPr lang="en-US" sz="4400" dirty="0">
                <a:solidFill>
                  <a:schemeClr val="bg1"/>
                </a:solidFill>
                <a:ea typeface="Tahoma" pitchFamily="34" charset="0"/>
                <a:cs typeface="Tahoma" pitchFamily="34" charset="0"/>
              </a:rPr>
              <a:t>.</a:t>
            </a:r>
          </a:p>
        </p:txBody>
      </p:sp>
      <p:sp>
        <p:nvSpPr>
          <p:cNvPr id="70" name="Rectangle 69"/>
          <p:cNvSpPr/>
          <p:nvPr/>
        </p:nvSpPr>
        <p:spPr>
          <a:xfrm>
            <a:off x="7455099" y="5196290"/>
            <a:ext cx="4904478" cy="1015663"/>
          </a:xfrm>
          <a:prstGeom prst="rect">
            <a:avLst/>
          </a:prstGeom>
        </p:spPr>
        <p:txBody>
          <a:bodyPr wrap="square">
            <a:spAutoFit/>
          </a:bodyPr>
          <a:lstStyle/>
          <a:p>
            <a:pPr algn="ctr"/>
            <a:r>
              <a:rPr lang="vi-VN" sz="6000" dirty="0">
                <a:solidFill>
                  <a:schemeClr val="bg1"/>
                </a:solidFill>
                <a:latin typeface="Times New Roman" panose="02020603050405020304" pitchFamily="18" charset="0"/>
                <a:ea typeface="Calibri" panose="020F0502020204030204" pitchFamily="34" charset="0"/>
              </a:rPr>
              <a:t>Số hạng thứ </a:t>
            </a:r>
            <a:r>
              <a:rPr lang="en-US" sz="6000" dirty="0" smtClean="0">
                <a:solidFill>
                  <a:schemeClr val="bg1"/>
                </a:solidFill>
                <a:latin typeface="Times New Roman" panose="02020603050405020304" pitchFamily="18" charset="0"/>
                <a:ea typeface="Calibri" panose="020F0502020204030204" pitchFamily="34" charset="0"/>
              </a:rPr>
              <a:t>6</a:t>
            </a:r>
            <a:r>
              <a:rPr lang="en-US" sz="4400" dirty="0" smtClean="0">
                <a:solidFill>
                  <a:schemeClr val="bg1"/>
                </a:solidFill>
                <a:ea typeface="Tahoma" pitchFamily="34" charset="0"/>
                <a:cs typeface="Tahoma" pitchFamily="34" charset="0"/>
              </a:rPr>
              <a:t>.</a:t>
            </a:r>
            <a:endParaRPr lang="en-US" sz="4400" dirty="0">
              <a:solidFill>
                <a:schemeClr val="bg1"/>
              </a:solidFill>
              <a:ea typeface="Tahoma" pitchFamily="34" charset="0"/>
              <a:cs typeface="Tahoma" pitchFamily="34" charset="0"/>
            </a:endParaRPr>
          </a:p>
        </p:txBody>
      </p:sp>
      <p:sp>
        <p:nvSpPr>
          <p:cNvPr id="71" name="Rectangle 70"/>
          <p:cNvSpPr/>
          <p:nvPr/>
        </p:nvSpPr>
        <p:spPr>
          <a:xfrm>
            <a:off x="13152025" y="5196290"/>
            <a:ext cx="4904478" cy="1015663"/>
          </a:xfrm>
          <a:prstGeom prst="rect">
            <a:avLst/>
          </a:prstGeom>
        </p:spPr>
        <p:txBody>
          <a:bodyPr wrap="square">
            <a:spAutoFit/>
          </a:bodyPr>
          <a:lstStyle/>
          <a:p>
            <a:pPr algn="ctr"/>
            <a:r>
              <a:rPr lang="vi-VN" sz="6000" dirty="0">
                <a:solidFill>
                  <a:schemeClr val="bg1"/>
                </a:solidFill>
                <a:latin typeface="Times New Roman" panose="02020603050405020304" pitchFamily="18" charset="0"/>
                <a:ea typeface="Calibri" panose="020F0502020204030204" pitchFamily="34" charset="0"/>
              </a:rPr>
              <a:t>Số hạng thứ </a:t>
            </a:r>
            <a:r>
              <a:rPr lang="en-US" sz="6000" dirty="0" smtClean="0">
                <a:solidFill>
                  <a:schemeClr val="bg1"/>
                </a:solidFill>
                <a:latin typeface="Times New Roman" panose="02020603050405020304" pitchFamily="18" charset="0"/>
                <a:ea typeface="Calibri" panose="020F0502020204030204" pitchFamily="34" charset="0"/>
              </a:rPr>
              <a:t>7</a:t>
            </a:r>
            <a:r>
              <a:rPr lang="en-US" sz="4400" dirty="0" smtClean="0">
                <a:solidFill>
                  <a:schemeClr val="bg1"/>
                </a:solidFill>
                <a:ea typeface="Tahoma" pitchFamily="34" charset="0"/>
                <a:cs typeface="Tahoma" pitchFamily="34" charset="0"/>
              </a:rPr>
              <a:t>.</a:t>
            </a:r>
            <a:endParaRPr lang="en-US" sz="4400" dirty="0">
              <a:solidFill>
                <a:schemeClr val="bg1"/>
              </a:solidFill>
              <a:ea typeface="Tahoma" pitchFamily="34" charset="0"/>
              <a:cs typeface="Tahoma" pitchFamily="34" charset="0"/>
            </a:endParaRPr>
          </a:p>
        </p:txBody>
      </p:sp>
      <p:sp>
        <p:nvSpPr>
          <p:cNvPr id="72" name="Rectangle 71"/>
          <p:cNvSpPr/>
          <p:nvPr/>
        </p:nvSpPr>
        <p:spPr>
          <a:xfrm>
            <a:off x="18886320" y="5074470"/>
            <a:ext cx="5304298" cy="1754326"/>
          </a:xfrm>
          <a:prstGeom prst="rect">
            <a:avLst/>
          </a:prstGeom>
        </p:spPr>
        <p:txBody>
          <a:bodyPr wrap="square">
            <a:spAutoFit/>
          </a:bodyPr>
          <a:lstStyle/>
          <a:p>
            <a:pPr algn="ctr"/>
            <a:r>
              <a:rPr lang="en-US" sz="5400" dirty="0" smtClean="0">
                <a:solidFill>
                  <a:schemeClr val="bg1"/>
                </a:solidFill>
                <a:latin typeface="Times New Roman" panose="02020603050405020304" pitchFamily="18" charset="0"/>
                <a:ea typeface="Calibri" panose="020F0502020204030204" pitchFamily="34" charset="0"/>
              </a:rPr>
              <a:t>Không là số hạng của cấp đã cho</a:t>
            </a:r>
            <a:r>
              <a:rPr lang="en-US" sz="5400" dirty="0" smtClean="0">
                <a:solidFill>
                  <a:schemeClr val="bg1"/>
                </a:solidFill>
                <a:ea typeface="Tahoma" pitchFamily="34" charset="0"/>
                <a:cs typeface="Tahoma" pitchFamily="34" charset="0"/>
              </a:rPr>
              <a:t>.</a:t>
            </a:r>
            <a:endParaRPr lang="en-US" sz="5400" dirty="0">
              <a:solidFill>
                <a:schemeClr val="bg1"/>
              </a:solidFill>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2820988" y="8916320"/>
                <a:ext cx="13944600" cy="1015663"/>
              </a:xfrm>
              <a:prstGeom prst="rect">
                <a:avLst/>
              </a:prstGeom>
              <a:noFill/>
            </p:spPr>
            <p:txBody>
              <a:bodyPr wrap="square" rtlCol="0">
                <a:spAutoFit/>
              </a:bodyPr>
              <a:lstStyle/>
              <a:p>
                <a:r>
                  <a:rPr lang="en-US" sz="6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60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14:m>
                  <m:oMath xmlns:m="http://schemas.openxmlformats.org/officeDocument/2006/math">
                    <m:sSub>
                      <m:sSubPr>
                        <m:ctrlPr>
                          <a:rPr lang="en-US" sz="6000" i="1">
                            <a:latin typeface="Cambria Math" panose="02040503050406030204" pitchFamily="18" charset="0"/>
                          </a:rPr>
                        </m:ctrlPr>
                      </m:sSubPr>
                      <m:e>
                        <m:r>
                          <a:rPr lang="en-US" sz="6000" i="1">
                            <a:latin typeface="Cambria Math" panose="02040503050406030204" pitchFamily="18" charset="0"/>
                          </a:rPr>
                          <m:t>  </m:t>
                        </m:r>
                        <m:r>
                          <a:rPr lang="en-US" sz="6000" i="1">
                            <a:latin typeface="Cambria Math"/>
                          </a:rPr>
                          <m:t>𝑢</m:t>
                        </m:r>
                      </m:e>
                      <m:sub>
                        <m:r>
                          <a:rPr lang="en-US" sz="6000" i="1">
                            <a:latin typeface="Cambria Math"/>
                          </a:rPr>
                          <m:t>𝑛</m:t>
                        </m:r>
                      </m:sub>
                    </m:sSub>
                    <m:r>
                      <a:rPr lang="en-US" sz="6000" i="1">
                        <a:latin typeface="Cambria Math"/>
                      </a:rPr>
                      <m:t>=</m:t>
                    </m:r>
                    <m:sSub>
                      <m:sSubPr>
                        <m:ctrlPr>
                          <a:rPr lang="en-US" sz="6000" i="1">
                            <a:latin typeface="Cambria Math" panose="02040503050406030204" pitchFamily="18" charset="0"/>
                          </a:rPr>
                        </m:ctrlPr>
                      </m:sSubPr>
                      <m:e>
                        <m:r>
                          <a:rPr lang="en-US" sz="6000" i="1">
                            <a:latin typeface="Cambria Math"/>
                          </a:rPr>
                          <m:t>𝑢</m:t>
                        </m:r>
                      </m:e>
                      <m:sub>
                        <m:r>
                          <a:rPr lang="en-US" sz="6000" i="1">
                            <a:latin typeface="Cambria Math" panose="02040503050406030204" pitchFamily="18" charset="0"/>
                          </a:rPr>
                          <m:t>1</m:t>
                        </m:r>
                      </m:sub>
                    </m:sSub>
                    <m:r>
                      <a:rPr lang="en-US" sz="6000" i="1">
                        <a:latin typeface="Cambria Math"/>
                      </a:rPr>
                      <m:t>.</m:t>
                    </m:r>
                    <m:sSup>
                      <m:sSupPr>
                        <m:ctrlPr>
                          <a:rPr lang="en-US" sz="6000" i="1">
                            <a:latin typeface="Cambria Math" panose="02040503050406030204" pitchFamily="18" charset="0"/>
                            <a:ea typeface="Times New Roman" panose="02020603050405020304" pitchFamily="18" charset="0"/>
                          </a:rPr>
                        </m:ctrlPr>
                      </m:sSupPr>
                      <m:e>
                        <m:r>
                          <m:rPr>
                            <m:sty m:val="p"/>
                          </m:rPr>
                          <a:rPr lang="en-US" sz="6000">
                            <a:latin typeface="Cambria Math"/>
                            <a:ea typeface="Times New Roman" panose="02020603050405020304" pitchFamily="18" charset="0"/>
                          </a:rPr>
                          <m:t>q</m:t>
                        </m:r>
                      </m:e>
                      <m:sup>
                        <m:r>
                          <a:rPr lang="vi-VN" sz="6000">
                            <a:latin typeface="Cambria Math"/>
                            <a:ea typeface="Times New Roman" panose="02020603050405020304" pitchFamily="18" charset="0"/>
                          </a:rPr>
                          <m:t>𝑛</m:t>
                        </m:r>
                        <m:r>
                          <a:rPr lang="en-US" sz="6000">
                            <a:latin typeface="Cambria Math"/>
                            <a:ea typeface="Times New Roman" panose="02020603050405020304" pitchFamily="18" charset="0"/>
                          </a:rPr>
                          <m:t>−</m:t>
                        </m:r>
                        <m:r>
                          <a:rPr lang="vi-VN" sz="6000">
                            <a:latin typeface="Cambria Math"/>
                            <a:ea typeface="Times New Roman" panose="02020603050405020304" pitchFamily="18" charset="0"/>
                          </a:rPr>
                          <m:t>1</m:t>
                        </m:r>
                      </m:sup>
                    </m:sSup>
                    <m:r>
                      <a:rPr lang="en-US" sz="6000" i="1">
                        <a:latin typeface="Cambria Math"/>
                      </a:rPr>
                      <m:t>, </m:t>
                    </m:r>
                    <m:r>
                      <a:rPr lang="en-US" sz="6000" i="1">
                        <a:latin typeface="Cambria Math"/>
                      </a:rPr>
                      <m:t>𝑛</m:t>
                    </m:r>
                    <m:r>
                      <a:rPr lang="en-US" sz="6000" i="1">
                        <a:latin typeface="Cambria Math"/>
                      </a:rPr>
                      <m:t>∈</m:t>
                    </m:r>
                    <m:sSup>
                      <m:sSupPr>
                        <m:ctrlPr>
                          <a:rPr lang="en-US" sz="6000" i="1">
                            <a:latin typeface="Cambria Math" panose="02040503050406030204" pitchFamily="18" charset="0"/>
                          </a:rPr>
                        </m:ctrlPr>
                      </m:sSupPr>
                      <m:e>
                        <m:r>
                          <a:rPr lang="en-US" sz="6000" i="1">
                            <a:latin typeface="Cambria Math"/>
                          </a:rPr>
                          <m:t>ℕ</m:t>
                        </m:r>
                      </m:e>
                      <m:sup>
                        <m:r>
                          <a:rPr lang="en-US" sz="6000" i="1">
                            <a:latin typeface="Cambria Math"/>
                          </a:rPr>
                          <m:t>∗</m:t>
                        </m:r>
                      </m:sup>
                    </m:sSup>
                  </m:oMath>
                </a14:m>
                <a:endParaRPr lang="en-US" sz="6000" dirty="0"/>
              </a:p>
            </p:txBody>
          </p:sp>
        </mc:Choice>
        <mc:Fallback xmlns="">
          <p:sp>
            <p:nvSpPr>
              <p:cNvPr id="5" name="TextBox 4"/>
              <p:cNvSpPr txBox="1">
                <a:spLocks noRot="1" noChangeAspect="1" noMove="1" noResize="1" noEditPoints="1" noAdjustHandles="1" noChangeArrowheads="1" noChangeShapeType="1" noTextEdit="1"/>
              </p:cNvSpPr>
              <p:nvPr/>
            </p:nvSpPr>
            <p:spPr>
              <a:xfrm>
                <a:off x="2820988" y="8916320"/>
                <a:ext cx="13944600" cy="1015663"/>
              </a:xfrm>
              <a:prstGeom prst="rect">
                <a:avLst/>
              </a:prstGeom>
              <a:blipFill rotWithShape="0">
                <a:blip r:embed="rId5"/>
                <a:stretch>
                  <a:fillRect l="-2711" t="-21084" b="-439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27026" y="11619620"/>
                <a:ext cx="4070361" cy="1677382"/>
              </a:xfrm>
              <a:prstGeom prst="rect">
                <a:avLst/>
              </a:prstGeom>
              <a:noFill/>
            </p:spPr>
            <p:txBody>
              <a:bodyPr wrap="square" rtlCol="0">
                <a:spAutoFit/>
              </a:bodyPr>
              <a:lstStyle/>
              <a:p>
                <a14:m>
                  <m:oMath xmlns:m="http://schemas.openxmlformats.org/officeDocument/2006/math">
                    <m:r>
                      <a:rPr lang="fr-FR" sz="6000">
                        <a:solidFill>
                          <a:prstClr val="black"/>
                        </a:solidFill>
                        <a:latin typeface="Cambria Math"/>
                        <a:ea typeface="Times New Roman" panose="02020603050405020304" pitchFamily="18" charset="0"/>
                      </a:rPr>
                      <m:t>⇔</m:t>
                    </m:r>
                  </m:oMath>
                </a14:m>
                <a:r>
                  <a:rPr lang="fr-FR" sz="6000" dirty="0">
                    <a:solidFill>
                      <a:prstClr val="black"/>
                    </a:solidFill>
                    <a:ea typeface="Times New Roman" panose="02020603050405020304" pitchFamily="18" charset="0"/>
                  </a:rPr>
                  <a:t> n</a:t>
                </a:r>
                <a14:m>
                  <m:oMath xmlns:m="http://schemas.openxmlformats.org/officeDocument/2006/math">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7</m:t>
                    </m:r>
                  </m:oMath>
                </a14:m>
                <a:endParaRPr lang="en-US" sz="6000" dirty="0"/>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327026" y="11619620"/>
                <a:ext cx="4070361" cy="1677382"/>
              </a:xfrm>
              <a:prstGeom prst="rect">
                <a:avLst/>
              </a:prstGeom>
              <a:blipFill rotWithShape="0">
                <a:blip r:embed="rId6"/>
                <a:stretch>
                  <a:fillRect t="-10909"/>
                </a:stretch>
              </a:blipFill>
            </p:spPr>
            <p:txBody>
              <a:bodyPr/>
              <a:lstStyle/>
              <a:p>
                <a:r>
                  <a:rPr lang="en-US">
                    <a:noFill/>
                  </a:rPr>
                  <a:t> </a:t>
                </a:r>
              </a:p>
            </p:txBody>
          </p:sp>
        </mc:Fallback>
      </mc:AlternateContent>
    </p:spTree>
    <p:extLst>
      <p:ext uri="{BB962C8B-B14F-4D97-AF65-F5344CB8AC3E}">
        <p14:creationId xmlns:p14="http://schemas.microsoft.com/office/powerpoint/2010/main" val="255254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down)">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66"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79181" y="2988369"/>
            <a:ext cx="6229590" cy="1077218"/>
          </a:xfrm>
          <a:prstGeom prst="rect">
            <a:avLst/>
          </a:prstGeom>
        </p:spPr>
        <p:txBody>
          <a:bodyPr wrap="none">
            <a:spAutoFit/>
          </a:bodyPr>
          <a:lstStyle/>
          <a:p>
            <a:pPr>
              <a:spcBef>
                <a:spcPts val="2400"/>
              </a:spcBef>
              <a:spcAft>
                <a:spcPts val="2400"/>
              </a:spcAft>
              <a:tabLst>
                <a:tab pos="6841490" algn="l"/>
                <a:tab pos="9721850" algn="l"/>
              </a:tabLst>
            </a:pPr>
            <a:r>
              <a:rPr lang="en-US" sz="6400" b="1" dirty="0" smtClean="0">
                <a:solidFill>
                  <a:srgbClr val="145F82"/>
                </a:solidFill>
                <a:latin typeface="Times New Roman" panose="02020603050405020304" pitchFamily="18" charset="0"/>
                <a:ea typeface="Times New Roman" panose="02020603050405020304" pitchFamily="18" charset="0"/>
                <a:sym typeface="Wingdings 2" panose="05020102010507070707" pitchFamily="18" charset="2"/>
              </a:rPr>
              <a:t>II</a:t>
            </a:r>
            <a:r>
              <a:rPr lang="en-US" sz="6400" b="1" dirty="0" smtClean="0">
                <a:solidFill>
                  <a:srgbClr val="145F82"/>
                </a:solidFill>
                <a:latin typeface="Times New Roman" panose="02020603050405020304" pitchFamily="18" charset="0"/>
                <a:ea typeface="Times New Roman" panose="02020603050405020304" pitchFamily="18" charset="0"/>
              </a:rPr>
              <a:t>. </a:t>
            </a:r>
            <a:r>
              <a:rPr lang="en-US" sz="6400" b="1" dirty="0" err="1">
                <a:solidFill>
                  <a:srgbClr val="145F82"/>
                </a:solidFill>
                <a:latin typeface="Times New Roman" panose="02020603050405020304" pitchFamily="18" charset="0"/>
                <a:ea typeface="Times New Roman" panose="02020603050405020304" pitchFamily="18" charset="0"/>
              </a:rPr>
              <a:t>Cấp</a:t>
            </a:r>
            <a:r>
              <a:rPr lang="en-US" sz="6400" b="1" dirty="0">
                <a:solidFill>
                  <a:srgbClr val="145F82"/>
                </a:solidFill>
                <a:latin typeface="Times New Roman" panose="02020603050405020304" pitchFamily="18" charset="0"/>
                <a:ea typeface="Times New Roman" panose="02020603050405020304" pitchFamily="18" charset="0"/>
              </a:rPr>
              <a:t> </a:t>
            </a:r>
            <a:r>
              <a:rPr lang="en-US" sz="6400" b="1" dirty="0" err="1">
                <a:solidFill>
                  <a:srgbClr val="145F82"/>
                </a:solidFill>
                <a:latin typeface="Times New Roman" panose="02020603050405020304" pitchFamily="18" charset="0"/>
                <a:ea typeface="Times New Roman" panose="02020603050405020304" pitchFamily="18" charset="0"/>
              </a:rPr>
              <a:t>số</a:t>
            </a:r>
            <a:r>
              <a:rPr lang="en-US" sz="6400" b="1" dirty="0">
                <a:solidFill>
                  <a:srgbClr val="145F82"/>
                </a:solidFill>
                <a:latin typeface="Times New Roman" panose="02020603050405020304" pitchFamily="18" charset="0"/>
                <a:ea typeface="Times New Roman" panose="02020603050405020304" pitchFamily="18" charset="0"/>
              </a:rPr>
              <a:t> </a:t>
            </a:r>
            <a:r>
              <a:rPr lang="en-US" sz="6400" b="1" dirty="0" err="1" smtClean="0">
                <a:solidFill>
                  <a:srgbClr val="145F82"/>
                </a:solidFill>
                <a:latin typeface="Times New Roman" panose="02020603050405020304" pitchFamily="18" charset="0"/>
                <a:ea typeface="Times New Roman" panose="02020603050405020304" pitchFamily="18" charset="0"/>
              </a:rPr>
              <a:t>nhân</a:t>
            </a:r>
            <a:r>
              <a:rPr lang="en-US" sz="6400" b="1" dirty="0" smtClean="0">
                <a:solidFill>
                  <a:srgbClr val="145F82"/>
                </a:solidFill>
                <a:latin typeface="Times New Roman" panose="02020603050405020304" pitchFamily="18" charset="0"/>
                <a:ea typeface="Times New Roman" panose="02020603050405020304" pitchFamily="18" charset="0"/>
              </a:rPr>
              <a:t>   </a:t>
            </a:r>
            <a:endParaRPr lang="en-US" sz="6400" dirty="0">
              <a:solidFill>
                <a:srgbClr val="145F82"/>
              </a:solidFill>
              <a:latin typeface="Times New Roman" panose="02020603050405020304" pitchFamily="18" charset="0"/>
              <a:ea typeface="Times New Roman" panose="02020603050405020304" pitchFamily="18" charset="0"/>
            </a:endParaRPr>
          </a:p>
        </p:txBody>
      </p:sp>
      <p:sp>
        <p:nvSpPr>
          <p:cNvPr id="13"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788990" y="344659"/>
            <a:ext cx="23367997" cy="1169551"/>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a:defRPr/>
            </a:pPr>
            <a:r>
              <a:rPr lang="en-US" sz="6400" b="1" dirty="0" smtClean="0">
                <a:solidFill>
                  <a:srgbClr val="FF0000"/>
                </a:solidFill>
                <a:effectLst>
                  <a:outerShdw blurRad="38100" dist="38100" dir="2700000" algn="tl">
                    <a:srgbClr val="C0C0C0"/>
                  </a:outerShdw>
                </a:effectLst>
                <a:latin typeface="Vani" panose="02040502050405020303" pitchFamily="18" charset="0"/>
                <a:cs typeface="Vani" panose="02040502050405020303" pitchFamily="18" charset="0"/>
              </a:rPr>
              <a:t>CẤP SỐ CỘNG - CẤP SỐ NHÂN</a:t>
            </a:r>
            <a:endParaRPr lang="en-US" sz="6400" b="1" dirty="0">
              <a:solidFill>
                <a:srgbClr val="FF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14" name="Rectangle 13"/>
          <p:cNvSpPr/>
          <p:nvPr/>
        </p:nvSpPr>
        <p:spPr>
          <a:xfrm>
            <a:off x="1068387" y="1710681"/>
            <a:ext cx="5067413" cy="1077218"/>
          </a:xfrm>
          <a:prstGeom prst="rect">
            <a:avLst/>
          </a:prstGeom>
        </p:spPr>
        <p:txBody>
          <a:bodyPr wrap="none">
            <a:spAutoFit/>
          </a:bodyPr>
          <a:lstStyle/>
          <a:p>
            <a:pPr>
              <a:spcBef>
                <a:spcPts val="2400"/>
              </a:spcBef>
              <a:spcAft>
                <a:spcPts val="2400"/>
              </a:spcAft>
              <a:tabLst>
                <a:tab pos="6841490" algn="l"/>
                <a:tab pos="9721850" algn="l"/>
              </a:tabLst>
            </a:pPr>
            <a:r>
              <a:rPr lang="en-US" sz="6400" b="1" dirty="0" smtClean="0">
                <a:solidFill>
                  <a:srgbClr val="145F82"/>
                </a:solidFill>
                <a:latin typeface="Times New Roman" panose="02020603050405020304" pitchFamily="18" charset="0"/>
                <a:ea typeface="Times New Roman" panose="02020603050405020304" pitchFamily="18" charset="0"/>
                <a:sym typeface="Wingdings 2" panose="05020102010507070707" pitchFamily="18" charset="2"/>
              </a:rPr>
              <a:t>A. </a:t>
            </a:r>
            <a:r>
              <a:rPr lang="en-US" sz="6400" b="1" dirty="0" err="1" smtClean="0">
                <a:solidFill>
                  <a:srgbClr val="145F82"/>
                </a:solidFill>
                <a:latin typeface="Times New Roman" panose="02020603050405020304" pitchFamily="18" charset="0"/>
                <a:ea typeface="Times New Roman" panose="02020603050405020304" pitchFamily="18" charset="0"/>
                <a:sym typeface="Wingdings 2" panose="05020102010507070707" pitchFamily="18" charset="2"/>
              </a:rPr>
              <a:t>Lý</a:t>
            </a:r>
            <a:r>
              <a:rPr lang="en-US" sz="6400" b="1" dirty="0" smtClean="0">
                <a:solidFill>
                  <a:srgbClr val="145F82"/>
                </a:solidFill>
                <a:latin typeface="Times New Roman" panose="02020603050405020304" pitchFamily="18" charset="0"/>
                <a:ea typeface="Times New Roman" panose="02020603050405020304" pitchFamily="18" charset="0"/>
                <a:sym typeface="Wingdings 2" panose="05020102010507070707" pitchFamily="18" charset="2"/>
              </a:rPr>
              <a:t> </a:t>
            </a:r>
            <a:r>
              <a:rPr lang="en-US" sz="6400" b="1" dirty="0" err="1" smtClean="0">
                <a:solidFill>
                  <a:srgbClr val="145F82"/>
                </a:solidFill>
                <a:latin typeface="Times New Roman" panose="02020603050405020304" pitchFamily="18" charset="0"/>
                <a:ea typeface="Times New Roman" panose="02020603050405020304" pitchFamily="18" charset="0"/>
                <a:sym typeface="Wingdings 2" panose="05020102010507070707" pitchFamily="18" charset="2"/>
              </a:rPr>
              <a:t>thuyết</a:t>
            </a:r>
            <a:r>
              <a:rPr lang="en-US" sz="6400" b="1" dirty="0" smtClean="0">
                <a:solidFill>
                  <a:srgbClr val="145F82"/>
                </a:solidFill>
                <a:latin typeface="Times New Roman" panose="02020603050405020304" pitchFamily="18" charset="0"/>
                <a:ea typeface="Times New Roman" panose="02020603050405020304" pitchFamily="18" charset="0"/>
                <a:sym typeface="Wingdings 2" panose="05020102010507070707" pitchFamily="18" charset="2"/>
              </a:rPr>
              <a:t>: </a:t>
            </a:r>
            <a:endParaRPr lang="en-US" sz="6400" dirty="0">
              <a:solidFill>
                <a:srgbClr val="145F82"/>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ounded Rectangle 8"/>
              <p:cNvSpPr/>
              <p:nvPr/>
            </p:nvSpPr>
            <p:spPr>
              <a:xfrm>
                <a:off x="1558904" y="4262058"/>
                <a:ext cx="20159683" cy="8768142"/>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1/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Định</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nghĩa</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a:t>
                </a:r>
                <a14:m>
                  <m:oMath xmlns:m="http://schemas.openxmlformats.org/officeDocument/2006/math">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𝑢</m:t>
                        </m:r>
                      </m:e>
                      <m:sub>
                        <m:r>
                          <a:rPr lang="en-US" sz="6600" i="1">
                            <a:solidFill>
                              <a:schemeClr val="tx1"/>
                            </a:solidFill>
                            <a:latin typeface="Cambria Math"/>
                          </a:rPr>
                          <m:t>𝑛</m:t>
                        </m:r>
                        <m:r>
                          <a:rPr lang="en-US" sz="6600" i="1">
                            <a:solidFill>
                              <a:schemeClr val="tx1"/>
                            </a:solidFill>
                            <a:latin typeface="Cambria Math"/>
                          </a:rPr>
                          <m:t>+1</m:t>
                        </m:r>
                      </m:sub>
                    </m:sSub>
                    <m:r>
                      <a:rPr lang="en-US" sz="6600" i="1">
                        <a:solidFill>
                          <a:schemeClr val="tx1"/>
                        </a:solidFill>
                        <a:latin typeface="Cambria Math"/>
                      </a:rPr>
                      <m:t>=</m:t>
                    </m:r>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𝑢</m:t>
                        </m:r>
                      </m:e>
                      <m:sub>
                        <m:r>
                          <a:rPr lang="en-US" sz="6600" i="1">
                            <a:solidFill>
                              <a:schemeClr val="tx1"/>
                            </a:solidFill>
                            <a:latin typeface="Cambria Math"/>
                          </a:rPr>
                          <m:t>𝑛</m:t>
                        </m:r>
                      </m:sub>
                    </m:sSub>
                    <m:r>
                      <a:rPr lang="en-US" sz="6600" i="1">
                        <a:solidFill>
                          <a:schemeClr val="tx1"/>
                        </a:solidFill>
                        <a:latin typeface="Cambria Math"/>
                      </a:rPr>
                      <m:t>.</m:t>
                    </m:r>
                    <m:r>
                      <a:rPr lang="en-US" sz="6600" i="1">
                        <a:solidFill>
                          <a:schemeClr val="tx1"/>
                        </a:solidFill>
                        <a:latin typeface="Cambria Math"/>
                      </a:rPr>
                      <m:t>𝑞</m:t>
                    </m:r>
                    <m:r>
                      <a:rPr lang="en-US" sz="6600" i="1">
                        <a:solidFill>
                          <a:schemeClr val="tx1"/>
                        </a:solidFill>
                        <a:latin typeface="Cambria Math"/>
                      </a:rPr>
                      <m:t>, </m:t>
                    </m:r>
                    <m:r>
                      <a:rPr lang="en-US" sz="6600" i="1">
                        <a:solidFill>
                          <a:schemeClr val="tx1"/>
                        </a:solidFill>
                        <a:latin typeface="Cambria Math"/>
                      </a:rPr>
                      <m:t>𝑛</m:t>
                    </m:r>
                    <m:r>
                      <a:rPr lang="en-US" sz="6600" i="1">
                        <a:solidFill>
                          <a:schemeClr val="tx1"/>
                        </a:solidFill>
                        <a:latin typeface="Cambria Math"/>
                      </a:rPr>
                      <m:t>∈</m:t>
                    </m:r>
                    <m:sSup>
                      <m:sSupPr>
                        <m:ctrlPr>
                          <a:rPr lang="en-US" sz="6600" i="1">
                            <a:solidFill>
                              <a:schemeClr val="tx1"/>
                            </a:solidFill>
                            <a:latin typeface="Cambria Math" panose="02040503050406030204" pitchFamily="18" charset="0"/>
                          </a:rPr>
                        </m:ctrlPr>
                      </m:sSupPr>
                      <m:e>
                        <m:r>
                          <a:rPr lang="en-US" sz="6600" i="1">
                            <a:solidFill>
                              <a:schemeClr val="tx1"/>
                            </a:solidFill>
                            <a:latin typeface="Cambria Math"/>
                          </a:rPr>
                          <m:t>ℕ</m:t>
                        </m:r>
                      </m:e>
                      <m:sup>
                        <m:r>
                          <a:rPr lang="en-US" sz="6600" i="1">
                            <a:solidFill>
                              <a:schemeClr val="tx1"/>
                            </a:solidFill>
                            <a:latin typeface="Cambria Math"/>
                          </a:rPr>
                          <m:t>∗</m:t>
                        </m:r>
                      </m:sup>
                    </m:sSup>
                    <m:r>
                      <a:rPr lang="en-US" sz="6600" i="1">
                        <a:solidFill>
                          <a:schemeClr val="tx1"/>
                        </a:solidFill>
                        <a:latin typeface="Cambria Math"/>
                      </a:rPr>
                      <m:t>.</m:t>
                    </m:r>
                  </m:oMath>
                </a14:m>
                <a:endParaRPr lang="en-US" sz="1200" b="1" dirty="0">
                  <a:solidFill>
                    <a:schemeClr val="tx1"/>
                  </a:solidFill>
                  <a:latin typeface="Times New Roman" panose="02020603050405020304" pitchFamily="18" charset="0"/>
                  <a:ea typeface="Times New Roman" panose="02020603050405020304" pitchFamily="18" charset="0"/>
                  <a:cs typeface="Times New Roman" pitchFamily="18" charset="0"/>
                </a:endParaRPr>
              </a:p>
              <a:p>
                <a:pPr algn="just">
                  <a:tabLst>
                    <a:tab pos="694690" algn="l"/>
                    <a:tab pos="6841490" algn="l"/>
                    <a:tab pos="9721850" algn="l"/>
                  </a:tabLst>
                </a:pP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2/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Số</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hạng</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tổng</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quát</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 </a:t>
                </a:r>
              </a:p>
              <a:p>
                <a:r>
                  <a:rPr lang="en-US" sz="6600" dirty="0">
                    <a:solidFill>
                      <a:schemeClr val="tx1"/>
                    </a:solidFill>
                    <a:latin typeface="Times New Roman" pitchFamily="18" charset="0"/>
                    <a:cs typeface="Times New Roman" pitchFamily="18" charset="0"/>
                  </a:rPr>
                  <a:t>      </a:t>
                </a:r>
                <a14:m>
                  <m:oMath xmlns:m="http://schemas.openxmlformats.org/officeDocument/2006/math">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𝑢</m:t>
                        </m:r>
                      </m:e>
                      <m:sub>
                        <m:r>
                          <a:rPr lang="en-US" sz="6600" i="1">
                            <a:solidFill>
                              <a:schemeClr val="tx1"/>
                            </a:solidFill>
                            <a:latin typeface="Cambria Math"/>
                          </a:rPr>
                          <m:t>𝑛</m:t>
                        </m:r>
                      </m:sub>
                    </m:sSub>
                    <m:r>
                      <a:rPr lang="en-US" sz="6600" i="1">
                        <a:solidFill>
                          <a:schemeClr val="tx1"/>
                        </a:solidFill>
                        <a:latin typeface="Cambria Math"/>
                      </a:rPr>
                      <m:t>=</m:t>
                    </m:r>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𝑢</m:t>
                        </m:r>
                      </m:e>
                      <m:sub>
                        <m:r>
                          <a:rPr lang="en-US" sz="6600" i="1">
                            <a:solidFill>
                              <a:schemeClr val="tx1"/>
                            </a:solidFill>
                            <a:latin typeface="Cambria Math"/>
                          </a:rPr>
                          <m:t>1</m:t>
                        </m:r>
                      </m:sub>
                    </m:sSub>
                    <m:r>
                      <a:rPr lang="en-US" sz="6600" i="1">
                        <a:solidFill>
                          <a:schemeClr val="tx1"/>
                        </a:solidFill>
                        <a:latin typeface="Cambria Math"/>
                      </a:rPr>
                      <m:t>.</m:t>
                    </m:r>
                    <m:sSup>
                      <m:sSupPr>
                        <m:ctrlPr>
                          <a:rPr lang="en-US" sz="6600" i="1">
                            <a:solidFill>
                              <a:schemeClr val="tx1"/>
                            </a:solidFill>
                            <a:latin typeface="Cambria Math" panose="02040503050406030204" pitchFamily="18" charset="0"/>
                            <a:ea typeface="Times New Roman" panose="02020603050405020304" pitchFamily="18" charset="0"/>
                          </a:rPr>
                        </m:ctrlPr>
                      </m:sSupPr>
                      <m:e>
                        <m:r>
                          <m:rPr>
                            <m:sty m:val="p"/>
                          </m:rPr>
                          <a:rPr lang="en-US" sz="6600">
                            <a:solidFill>
                              <a:schemeClr val="tx1"/>
                            </a:solidFill>
                            <a:latin typeface="Cambria Math"/>
                            <a:ea typeface="Times New Roman" panose="02020603050405020304" pitchFamily="18" charset="0"/>
                          </a:rPr>
                          <m:t>q</m:t>
                        </m:r>
                      </m:e>
                      <m:sup>
                        <m:r>
                          <a:rPr lang="vi-VN" sz="6600">
                            <a:solidFill>
                              <a:schemeClr val="tx1"/>
                            </a:solidFill>
                            <a:latin typeface="Cambria Math"/>
                            <a:ea typeface="Times New Roman" panose="02020603050405020304" pitchFamily="18" charset="0"/>
                          </a:rPr>
                          <m:t>𝑛</m:t>
                        </m:r>
                        <m:r>
                          <a:rPr lang="en-US" sz="6600">
                            <a:solidFill>
                              <a:schemeClr val="tx1"/>
                            </a:solidFill>
                            <a:latin typeface="Cambria Math"/>
                            <a:ea typeface="Times New Roman" panose="02020603050405020304" pitchFamily="18" charset="0"/>
                          </a:rPr>
                          <m:t>−</m:t>
                        </m:r>
                        <m:r>
                          <a:rPr lang="vi-VN" sz="6600">
                            <a:solidFill>
                              <a:schemeClr val="tx1"/>
                            </a:solidFill>
                            <a:latin typeface="Cambria Math"/>
                            <a:ea typeface="Times New Roman" panose="02020603050405020304" pitchFamily="18" charset="0"/>
                          </a:rPr>
                          <m:t>1</m:t>
                        </m:r>
                      </m:sup>
                    </m:sSup>
                    <m:r>
                      <a:rPr lang="en-US" sz="6600" i="1">
                        <a:solidFill>
                          <a:schemeClr val="tx1"/>
                        </a:solidFill>
                        <a:latin typeface="Cambria Math"/>
                      </a:rPr>
                      <m:t>, ∀</m:t>
                    </m:r>
                    <m:r>
                      <a:rPr lang="en-US" sz="6600" i="1">
                        <a:solidFill>
                          <a:schemeClr val="tx1"/>
                        </a:solidFill>
                        <a:latin typeface="Cambria Math"/>
                      </a:rPr>
                      <m:t>𝑛</m:t>
                    </m:r>
                    <m:r>
                      <a:rPr lang="en-US" sz="6600" i="1">
                        <a:solidFill>
                          <a:schemeClr val="tx1"/>
                        </a:solidFill>
                        <a:latin typeface="Cambria Math"/>
                      </a:rPr>
                      <m:t>≥2</m:t>
                    </m:r>
                  </m:oMath>
                </a14:m>
                <a:r>
                  <a:rPr lang="en-US" sz="6600" dirty="0">
                    <a:solidFill>
                      <a:schemeClr val="tx1"/>
                    </a:solidFill>
                    <a:latin typeface="Times New Roman" pitchFamily="18" charset="0"/>
                    <a:cs typeface="Times New Roman" pitchFamily="18" charset="0"/>
                  </a:rPr>
                  <a:t>, </a:t>
                </a:r>
              </a:p>
              <a:p>
                <a:pPr algn="just">
                  <a:tabLst>
                    <a:tab pos="694690" algn="l"/>
                    <a:tab pos="6841490" algn="l"/>
                    <a:tab pos="9721850" algn="l"/>
                  </a:tabLst>
                </a:pP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3/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Tính</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chất</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của</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CSN </a:t>
                </a:r>
              </a:p>
              <a:p>
                <a:r>
                  <a:rPr lang="en-US" sz="6600" dirty="0">
                    <a:solidFill>
                      <a:schemeClr val="tx1"/>
                    </a:solidFill>
                    <a:latin typeface="Times New Roman" pitchFamily="18" charset="0"/>
                    <a:ea typeface="Times New Roman" panose="02020603050405020304" pitchFamily="18" charset="0"/>
                    <a:cs typeface="Times New Roman" pitchFamily="18" charset="0"/>
                  </a:rPr>
                  <a:t>	</a:t>
                </a:r>
                <a14:m>
                  <m:oMath xmlns:m="http://schemas.openxmlformats.org/officeDocument/2006/math">
                    <m:sSup>
                      <m:sSupPr>
                        <m:ctrlPr>
                          <a:rPr lang="en-US" sz="6600" i="1">
                            <a:solidFill>
                              <a:schemeClr val="tx1"/>
                            </a:solidFill>
                            <a:latin typeface="Cambria Math" panose="02040503050406030204" pitchFamily="18" charset="0"/>
                            <a:ea typeface="Times New Roman" panose="02020603050405020304" pitchFamily="18" charset="0"/>
                          </a:rPr>
                        </m:ctrlPr>
                      </m:sSupPr>
                      <m:e>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𝑈</m:t>
                            </m:r>
                          </m:e>
                          <m:sub>
                            <m:r>
                              <a:rPr lang="en-US" sz="6600" i="1">
                                <a:solidFill>
                                  <a:schemeClr val="tx1"/>
                                </a:solidFill>
                                <a:latin typeface="Cambria Math"/>
                              </a:rPr>
                              <m:t>𝑘</m:t>
                            </m:r>
                          </m:sub>
                        </m:sSub>
                      </m:e>
                      <m:sup>
                        <m:r>
                          <a:rPr lang="en-US" sz="6600">
                            <a:solidFill>
                              <a:schemeClr val="tx1"/>
                            </a:solidFill>
                            <a:latin typeface="Cambria Math"/>
                            <a:ea typeface="Times New Roman" panose="02020603050405020304" pitchFamily="18" charset="0"/>
                          </a:rPr>
                          <m:t>2</m:t>
                        </m:r>
                      </m:sup>
                    </m:sSup>
                    <m:r>
                      <a:rPr lang="en-US" sz="6600" i="1">
                        <a:solidFill>
                          <a:schemeClr val="tx1"/>
                        </a:solidFill>
                        <a:latin typeface="Cambria Math"/>
                      </a:rPr>
                      <m:t>=</m:t>
                    </m:r>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𝑢</m:t>
                        </m:r>
                      </m:e>
                      <m:sub>
                        <m:r>
                          <a:rPr lang="en-US" sz="6600" i="1">
                            <a:solidFill>
                              <a:schemeClr val="tx1"/>
                            </a:solidFill>
                            <a:latin typeface="Cambria Math"/>
                          </a:rPr>
                          <m:t>𝑘</m:t>
                        </m:r>
                        <m:r>
                          <a:rPr lang="en-US" sz="6600" i="1">
                            <a:solidFill>
                              <a:schemeClr val="tx1"/>
                            </a:solidFill>
                            <a:latin typeface="Cambria Math"/>
                          </a:rPr>
                          <m:t>−1</m:t>
                        </m:r>
                      </m:sub>
                    </m:sSub>
                    <m:r>
                      <a:rPr lang="en-US" sz="6600" i="1">
                        <a:solidFill>
                          <a:schemeClr val="tx1"/>
                        </a:solidFill>
                        <a:latin typeface="Cambria Math"/>
                      </a:rPr>
                      <m:t>.</m:t>
                    </m:r>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𝑢</m:t>
                        </m:r>
                      </m:e>
                      <m:sub>
                        <m:r>
                          <a:rPr lang="en-US" sz="6600" i="1">
                            <a:solidFill>
                              <a:schemeClr val="tx1"/>
                            </a:solidFill>
                            <a:latin typeface="Cambria Math"/>
                          </a:rPr>
                          <m:t>𝑘</m:t>
                        </m:r>
                        <m:r>
                          <a:rPr lang="en-US" sz="6600" i="1">
                            <a:solidFill>
                              <a:schemeClr val="tx1"/>
                            </a:solidFill>
                            <a:latin typeface="Cambria Math"/>
                          </a:rPr>
                          <m:t>+1</m:t>
                        </m:r>
                      </m:sub>
                    </m:sSub>
                  </m:oMath>
                </a14:m>
                <a:r>
                  <a:rPr lang="en-US" sz="6600" dirty="0">
                    <a:solidFill>
                      <a:schemeClr val="tx1"/>
                    </a:solidFill>
                    <a:latin typeface="Times New Roman" pitchFamily="18" charset="0"/>
                    <a:cs typeface="Times New Roman" pitchFamily="18" charset="0"/>
                  </a:rPr>
                  <a:t>   </a:t>
                </a:r>
                <a:r>
                  <a:rPr lang="en-US" sz="6600" dirty="0" err="1">
                    <a:solidFill>
                      <a:schemeClr val="tx1"/>
                    </a:solidFill>
                    <a:latin typeface="Times New Roman" pitchFamily="18" charset="0"/>
                    <a:cs typeface="Times New Roman" pitchFamily="18" charset="0"/>
                  </a:rPr>
                  <a:t>với</a:t>
                </a:r>
                <a:r>
                  <a:rPr lang="en-US" sz="6600" dirty="0">
                    <a:solidFill>
                      <a:schemeClr val="tx1"/>
                    </a:solidFill>
                    <a:latin typeface="Times New Roman" pitchFamily="18" charset="0"/>
                    <a:cs typeface="Times New Roman" pitchFamily="18" charset="0"/>
                  </a:rPr>
                  <a:t> </a:t>
                </a:r>
                <a14:m>
                  <m:oMath xmlns:m="http://schemas.openxmlformats.org/officeDocument/2006/math">
                    <m:r>
                      <m:rPr>
                        <m:sty m:val="p"/>
                      </m:rPr>
                      <a:rPr lang="en-US" sz="6600">
                        <a:solidFill>
                          <a:schemeClr val="tx1"/>
                        </a:solidFill>
                        <a:latin typeface="Cambria Math"/>
                      </a:rPr>
                      <m:t>k</m:t>
                    </m:r>
                    <m:r>
                      <a:rPr lang="en-US" sz="6600" i="1">
                        <a:solidFill>
                          <a:schemeClr val="tx1"/>
                        </a:solidFill>
                        <a:latin typeface="Cambria Math"/>
                      </a:rPr>
                      <m:t>≥2</m:t>
                    </m:r>
                  </m:oMath>
                </a14:m>
                <a:r>
                  <a:rPr lang="en-US" sz="6600" dirty="0">
                    <a:solidFill>
                      <a:schemeClr val="tx1"/>
                    </a:solidFill>
                    <a:latin typeface="Times New Roman" pitchFamily="18" charset="0"/>
                    <a:cs typeface="Times New Roman" pitchFamily="18" charset="0"/>
                  </a:rPr>
                  <a:t>.</a:t>
                </a:r>
              </a:p>
              <a:p>
                <a:pPr algn="just">
                  <a:tabLst>
                    <a:tab pos="694690" algn="l"/>
                    <a:tab pos="6841490" algn="l"/>
                    <a:tab pos="9721850" algn="l"/>
                  </a:tabLst>
                </a:pP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4/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Tổng</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của</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n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số</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hạng</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đầu</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của</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một</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cấp</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số</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a:t>
                </a:r>
                <a:r>
                  <a:rPr lang="en-US" sz="6600" b="1" dirty="0" err="1">
                    <a:solidFill>
                      <a:schemeClr val="tx1"/>
                    </a:solidFill>
                    <a:latin typeface="Times New Roman" panose="02020603050405020304" pitchFamily="18" charset="0"/>
                    <a:ea typeface="Times New Roman" panose="02020603050405020304" pitchFamily="18" charset="0"/>
                    <a:cs typeface="Times New Roman" pitchFamily="18" charset="0"/>
                  </a:rPr>
                  <a:t>nhân</a:t>
                </a:r>
                <a:r>
                  <a:rPr lang="en-US" sz="6600" b="1" dirty="0">
                    <a:solidFill>
                      <a:schemeClr val="tx1"/>
                    </a:solidFill>
                    <a:latin typeface="Times New Roman" panose="02020603050405020304" pitchFamily="18" charset="0"/>
                    <a:ea typeface="Times New Roman" panose="02020603050405020304" pitchFamily="18" charset="0"/>
                    <a:cs typeface="Times New Roman" pitchFamily="18" charset="0"/>
                  </a:rPr>
                  <a:t> </a:t>
                </a:r>
              </a:p>
              <a:p>
                <a:pPr algn="just">
                  <a:tabLst>
                    <a:tab pos="694690" algn="l"/>
                    <a:tab pos="6841490" algn="l"/>
                    <a:tab pos="9721850" algn="l"/>
                  </a:tabLst>
                </a:pPr>
                <a:r>
                  <a:rPr lang="en-US" sz="6600" b="1" dirty="0">
                    <a:solidFill>
                      <a:schemeClr val="tx1"/>
                    </a:solidFill>
                    <a:latin typeface="Times New Roman" panose="02020603050405020304" pitchFamily="18" charset="0"/>
                    <a:cs typeface="Times New Roman" pitchFamily="18" charset="0"/>
                  </a:rPr>
                  <a:t>         </a:t>
                </a:r>
                <a14:m>
                  <m:oMath xmlns:m="http://schemas.openxmlformats.org/officeDocument/2006/math">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𝑆</m:t>
                        </m:r>
                      </m:e>
                      <m:sub>
                        <m:r>
                          <a:rPr lang="en-US" sz="6600" i="1">
                            <a:solidFill>
                              <a:schemeClr val="tx1"/>
                            </a:solidFill>
                            <a:latin typeface="Cambria Math"/>
                          </a:rPr>
                          <m:t>𝑛</m:t>
                        </m:r>
                      </m:sub>
                    </m:sSub>
                    <m:r>
                      <a:rPr lang="en-US" sz="6600" i="1">
                        <a:solidFill>
                          <a:schemeClr val="tx1"/>
                        </a:solidFill>
                        <a:latin typeface="Cambria Math"/>
                      </a:rPr>
                      <m:t>=</m:t>
                    </m:r>
                    <m:sSub>
                      <m:sSubPr>
                        <m:ctrlPr>
                          <a:rPr lang="en-US" sz="6600" i="1">
                            <a:solidFill>
                              <a:schemeClr val="tx1"/>
                            </a:solidFill>
                            <a:latin typeface="Cambria Math" panose="02040503050406030204" pitchFamily="18" charset="0"/>
                          </a:rPr>
                        </m:ctrlPr>
                      </m:sSubPr>
                      <m:e>
                        <m:r>
                          <a:rPr lang="en-US" sz="6600" i="1">
                            <a:solidFill>
                              <a:schemeClr val="tx1"/>
                            </a:solidFill>
                            <a:latin typeface="Cambria Math"/>
                          </a:rPr>
                          <m:t>𝑢</m:t>
                        </m:r>
                      </m:e>
                      <m:sub>
                        <m:r>
                          <a:rPr lang="en-US" sz="6600" i="1">
                            <a:solidFill>
                              <a:schemeClr val="tx1"/>
                            </a:solidFill>
                            <a:latin typeface="Cambria Math"/>
                          </a:rPr>
                          <m:t>1</m:t>
                        </m:r>
                      </m:sub>
                    </m:sSub>
                    <m:r>
                      <a:rPr lang="en-US" sz="6600" i="1">
                        <a:solidFill>
                          <a:schemeClr val="tx1"/>
                        </a:solidFill>
                        <a:latin typeface="Cambria Math"/>
                      </a:rPr>
                      <m:t>.</m:t>
                    </m:r>
                    <m:f>
                      <m:fPr>
                        <m:ctrlPr>
                          <a:rPr lang="en-US" sz="6600" i="1">
                            <a:solidFill>
                              <a:schemeClr val="tx1"/>
                            </a:solidFill>
                            <a:latin typeface="Cambria Math" panose="02040503050406030204" pitchFamily="18" charset="0"/>
                          </a:rPr>
                        </m:ctrlPr>
                      </m:fPr>
                      <m:num>
                        <m:sSup>
                          <m:sSupPr>
                            <m:ctrlPr>
                              <a:rPr lang="en-US" sz="6600" i="1">
                                <a:solidFill>
                                  <a:schemeClr val="tx1"/>
                                </a:solidFill>
                                <a:latin typeface="Cambria Math" panose="02040503050406030204" pitchFamily="18" charset="0"/>
                                <a:ea typeface="Times New Roman" panose="02020603050405020304" pitchFamily="18" charset="0"/>
                              </a:rPr>
                            </m:ctrlPr>
                          </m:sSupPr>
                          <m:e>
                            <m:r>
                              <m:rPr>
                                <m:sty m:val="p"/>
                              </m:rPr>
                              <a:rPr lang="en-US" sz="6600">
                                <a:solidFill>
                                  <a:schemeClr val="tx1"/>
                                </a:solidFill>
                                <a:latin typeface="Cambria Math"/>
                                <a:ea typeface="Times New Roman" panose="02020603050405020304" pitchFamily="18" charset="0"/>
                              </a:rPr>
                              <m:t>q</m:t>
                            </m:r>
                          </m:e>
                          <m:sup>
                            <m:r>
                              <a:rPr lang="vi-VN" sz="6600">
                                <a:solidFill>
                                  <a:schemeClr val="tx1"/>
                                </a:solidFill>
                                <a:latin typeface="Cambria Math"/>
                                <a:ea typeface="Times New Roman" panose="02020603050405020304" pitchFamily="18" charset="0"/>
                              </a:rPr>
                              <m:t>𝑛</m:t>
                            </m:r>
                          </m:sup>
                        </m:sSup>
                        <m:r>
                          <a:rPr lang="en-US" sz="6600" i="1">
                            <a:solidFill>
                              <a:schemeClr val="tx1"/>
                            </a:solidFill>
                            <a:latin typeface="Cambria Math"/>
                            <a:ea typeface="Times New Roman" panose="02020603050405020304" pitchFamily="18" charset="0"/>
                          </a:rPr>
                          <m:t>−1</m:t>
                        </m:r>
                      </m:num>
                      <m:den>
                        <m:r>
                          <a:rPr lang="en-US" sz="6600" i="1">
                            <a:solidFill>
                              <a:schemeClr val="tx1"/>
                            </a:solidFill>
                            <a:latin typeface="Cambria Math"/>
                          </a:rPr>
                          <m:t>𝑞</m:t>
                        </m:r>
                        <m:r>
                          <a:rPr lang="en-US" sz="6600" i="1">
                            <a:solidFill>
                              <a:schemeClr val="tx1"/>
                            </a:solidFill>
                            <a:latin typeface="Cambria Math"/>
                          </a:rPr>
                          <m:t>−1</m:t>
                        </m:r>
                      </m:den>
                    </m:f>
                  </m:oMath>
                </a14:m>
                <a:endParaRPr lang="en-US" sz="6600" dirty="0">
                  <a:solidFill>
                    <a:schemeClr val="tx1"/>
                  </a:solidFill>
                  <a:latin typeface="Times New Roman" pitchFamily="18" charset="0"/>
                  <a:cs typeface="Times New Roman" pitchFamily="18" charset="0"/>
                </a:endParaRPr>
              </a:p>
            </p:txBody>
          </p:sp>
        </mc:Choice>
        <mc:Fallback xmlns="">
          <p:sp>
            <p:nvSpPr>
              <p:cNvPr id="9" name="Rounded Rectangle 8"/>
              <p:cNvSpPr>
                <a:spLocks noRot="1" noChangeAspect="1" noMove="1" noResize="1" noEditPoints="1" noAdjustHandles="1" noChangeArrowheads="1" noChangeShapeType="1" noTextEdit="1"/>
              </p:cNvSpPr>
              <p:nvPr/>
            </p:nvSpPr>
            <p:spPr>
              <a:xfrm>
                <a:off x="1558904" y="4262058"/>
                <a:ext cx="20159683" cy="8768142"/>
              </a:xfrm>
              <a:prstGeom prst="roundRect">
                <a:avLst>
                  <a:gd name="adj" fmla="val 4110"/>
                </a:avLst>
              </a:prstGeom>
              <a:blipFill rotWithShape="0">
                <a:blip r:embed="rId2"/>
                <a:stretch>
                  <a:fillRect l="-1781"/>
                </a:stretch>
              </a:blipFill>
              <a:ln w="28575">
                <a:solidFill>
                  <a:srgbClr val="0999C8"/>
                </a:solidFill>
              </a:ln>
            </p:spPr>
            <p:txBody>
              <a:bodyPr/>
              <a:lstStyle/>
              <a:p>
                <a:r>
                  <a:rPr lang="en-US">
                    <a:noFill/>
                  </a:rPr>
                  <a:t> </a:t>
                </a:r>
              </a:p>
            </p:txBody>
          </p:sp>
        </mc:Fallback>
      </mc:AlternateContent>
    </p:spTree>
    <p:extLst>
      <p:ext uri="{BB962C8B-B14F-4D97-AF65-F5344CB8AC3E}">
        <p14:creationId xmlns:p14="http://schemas.microsoft.com/office/powerpoint/2010/main" val="158939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fade">
                                      <p:cBhvr>
                                        <p:cTn id="47" dur="500"/>
                                        <p:tgtEl>
                                          <p:spTgt spid="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6" end="6"/>
                                            </p:txEl>
                                          </p:spTgt>
                                        </p:tgtEl>
                                        <p:attrNameLst>
                                          <p:attrName>style.visibility</p:attrName>
                                        </p:attrNameLst>
                                      </p:cBhvr>
                                      <p:to>
                                        <p:strVal val="visible"/>
                                      </p:to>
                                    </p:set>
                                    <p:animEffect transition="in" filter="fade">
                                      <p:cBhvr>
                                        <p:cTn id="5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997774"/>
            <a:ext cx="24320034" cy="2688296"/>
            <a:chOff x="534987" y="1869705"/>
            <a:chExt cx="2371915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24889" y="1653394"/>
                  <a:ext cx="2497058"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13</a:t>
                  </a:r>
                  <a:endParaRPr lang="en-US" sz="6000" dirty="0">
                    <a:solidFill>
                      <a:schemeClr val="bg1"/>
                    </a:solidFill>
                    <a:latin typeface="Tahoma" pitchFamily="34" charset="0"/>
                    <a:cs typeface="Tahoma" pitchFamily="34" charset="0"/>
                  </a:endParaRPr>
                </a:p>
              </p:txBody>
            </p:sp>
          </p:grpSp>
        </p:grpSp>
        <p:sp>
          <p:nvSpPr>
            <p:cNvPr id="23" name="Rectangle 22"/>
            <p:cNvSpPr/>
            <p:nvPr/>
          </p:nvSpPr>
          <p:spPr>
            <a:xfrm>
              <a:off x="3682433" y="1933278"/>
              <a:ext cx="20571712" cy="1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1259903" algn="l"/>
                </a:tabLst>
              </a:pPr>
              <a:r>
                <a:rPr lang="vi-VN" sz="6000" dirty="0">
                  <a:latin typeface="Times New Roman" panose="02020603050405020304" pitchFamily="18" charset="0"/>
                  <a:ea typeface="Calibri" panose="020F0502020204030204" pitchFamily="34" charset="0"/>
                </a:rPr>
                <a:t>Một cấp số nhân có 6 số hạng với công bội bằng 2 và tổng số các số hạng bằng 189. Tìm số hạng cuối   của cấp số nhân đã cho.</a:t>
              </a:r>
              <a:endParaRPr lang="en-US" sz="6000" dirty="0">
                <a:latin typeface="+mj-lt"/>
                <a:ea typeface="Times New Roman" panose="02020603050405020304" pitchFamily="18" charset="0"/>
              </a:endParaRPr>
            </a:p>
          </p:txBody>
        </p:sp>
      </p:grpSp>
      <p:grpSp>
        <p:nvGrpSpPr>
          <p:cNvPr id="3" name="Group 2"/>
          <p:cNvGrpSpPr/>
          <p:nvPr/>
        </p:nvGrpSpPr>
        <p:grpSpPr>
          <a:xfrm>
            <a:off x="494427" y="4910404"/>
            <a:ext cx="23941165" cy="3248166"/>
            <a:chOff x="247181" y="1501340"/>
            <a:chExt cx="11969024" cy="1624083"/>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sSub>
                            <m:sSubPr>
                              <m:ctrlPr>
                                <a:rPr lang="en-US" sz="6000" i="1" smtClean="0">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6</m:t>
                              </m:r>
                            </m:sub>
                          </m:sSub>
                          <m:r>
                            <a:rPr lang="vi-VN" sz="6000">
                              <a:latin typeface="Cambria Math"/>
                              <a:ea typeface="Calibri" panose="020F0502020204030204" pitchFamily="34" charset="0"/>
                            </a:rPr>
                            <m:t>=32</m:t>
                          </m:r>
                          <m:r>
                            <a:rPr lang="en-US" sz="6000" b="0" i="1" smtClean="0">
                              <a:latin typeface="Cambria Math" panose="02040503050406030204" pitchFamily="18" charset="0"/>
                              <a:ea typeface="Calibri" panose="020F0502020204030204" pitchFamily="34" charset="0"/>
                            </a:rPr>
                            <m:t>.</m:t>
                          </m:r>
                        </m:oMath>
                      </m:oMathPara>
                    </a14:m>
                    <a:endParaRPr lang="en-US" sz="6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472101"/>
                  </a:xfrm>
                  <a:prstGeom prst="rect">
                    <a:avLst/>
                  </a:prstGeom>
                  <a:blipFill rotWithShape="0">
                    <a:blip r:embed="rId3"/>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6141317" y="1766766"/>
                    <a:ext cx="2280848" cy="47210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6</m:t>
                            </m:r>
                          </m:sub>
                        </m:sSub>
                        <m:r>
                          <a:rPr lang="vi-VN" sz="6000">
                            <a:latin typeface="Cambria Math"/>
                            <a:ea typeface="Calibri" panose="020F0502020204030204" pitchFamily="34" charset="0"/>
                          </a:rPr>
                          <m:t>=104</m:t>
                        </m:r>
                      </m:oMath>
                    </a14:m>
                    <a:r>
                      <a:rPr lang="en-US" sz="3600" dirty="0" smtClean="0"/>
                      <a:t>.</a:t>
                    </a:r>
                    <a:endParaRPr lang="en-US" sz="6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141317" y="1766766"/>
                    <a:ext cx="2280848" cy="472101"/>
                  </a:xfrm>
                  <a:prstGeom prst="rect">
                    <a:avLst/>
                  </a:prstGeom>
                  <a:blipFill rotWithShape="0">
                    <a:blip r:embed="rId4"/>
                    <a:stretch>
                      <a:fillRect b="-14970"/>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47210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6</m:t>
                              </m:r>
                            </m:sub>
                          </m:sSub>
                          <m:r>
                            <a:rPr lang="vi-VN" sz="6000">
                              <a:latin typeface="Cambria Math"/>
                              <a:ea typeface="Calibri" panose="020F0502020204030204" pitchFamily="34" charset="0"/>
                            </a:rPr>
                            <m:t>=48</m:t>
                          </m:r>
                          <m:r>
                            <m:rPr>
                              <m:nor/>
                            </m:rPr>
                            <a:rPr lang="en-US" sz="6000" dirty="0">
                              <a:latin typeface="Times New Roman" panose="02020603050405020304" pitchFamily="18" charset="0"/>
                              <a:ea typeface="Calibri" panose="020F0502020204030204" pitchFamily="34" charset="0"/>
                            </a:rPr>
                            <m:t>.</m:t>
                          </m:r>
                        </m:oMath>
                      </m:oMathPara>
                    </a14:m>
                    <a:endParaRPr lang="en-US" sz="6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472100"/>
                  </a:xfrm>
                  <a:prstGeom prst="rect">
                    <a:avLst/>
                  </a:prstGeom>
                  <a:blipFill rotWithShape="0">
                    <a:blip r:embed="rId5"/>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221264" cy="1624078"/>
              <a:chOff x="5537206" y="1557992"/>
              <a:chExt cx="3210343" cy="1509809"/>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254062" y="1737336"/>
                    <a:ext cx="2493487" cy="1330465"/>
                  </a:xfrm>
                  <a:prstGeom prst="rect">
                    <a:avLst/>
                  </a:prstGeom>
                  <a:noFill/>
                </p:spPr>
                <p:txBody>
                  <a:bodyPr wrap="square" rtlCol="0">
                    <a:spAutoFit/>
                  </a:bodyPr>
                  <a:lstStyle>
                    <a:defPPr>
                      <a:defRPr lang="vi-VN"/>
                    </a:defPPr>
                    <a:lvl1pPr>
                      <a:defRPr sz="3200" i="1">
                        <a:solidFill>
                          <a:schemeClr val="bg1"/>
                        </a:solidFill>
                      </a:defRPr>
                    </a:lvl1pPr>
                  </a:lstStyle>
                  <a:p>
                    <a:pPr lvl="0"/>
                    <a14:m>
                      <m:oMath xmlns:m="http://schemas.openxmlformats.org/officeDocument/2006/math">
                        <m:sSub>
                          <m:sSubPr>
                            <m:ctrlPr>
                              <a:rPr lang="en-US" sz="6000" i="1">
                                <a:latin typeface="Cambria Math" panose="02040503050406030204" pitchFamily="18" charset="0"/>
                                <a:ea typeface="Calibri" panose="020F0502020204030204" pitchFamily="34" charset="0"/>
                              </a:rPr>
                            </m:ctrlPr>
                          </m:sSubPr>
                          <m:e>
                            <m:r>
                              <a:rPr lang="vi-VN" sz="6000">
                                <a:latin typeface="Cambria Math"/>
                                <a:ea typeface="Calibri" panose="020F0502020204030204" pitchFamily="34" charset="0"/>
                              </a:rPr>
                              <m:t>𝑢</m:t>
                            </m:r>
                          </m:e>
                          <m:sub>
                            <m:r>
                              <a:rPr lang="vi-VN" sz="6000">
                                <a:latin typeface="Cambria Math"/>
                                <a:ea typeface="Calibri" panose="020F0502020204030204" pitchFamily="34" charset="0"/>
                              </a:rPr>
                              <m:t>6</m:t>
                            </m:r>
                          </m:sub>
                        </m:sSub>
                        <m:r>
                          <a:rPr lang="vi-VN" sz="6000">
                            <a:latin typeface="Cambria Math"/>
                            <a:ea typeface="Calibri" panose="020F0502020204030204" pitchFamily="34" charset="0"/>
                          </a:rPr>
                          <m:t>=96</m:t>
                        </m:r>
                      </m:oMath>
                    </a14:m>
                    <a:r>
                      <a:rPr lang="en-US" sz="6000" dirty="0" smtClean="0">
                        <a:latin typeface="Times New Roman" panose="02020603050405020304" pitchFamily="18" charset="0"/>
                        <a:ea typeface="Calibri" panose="020F0502020204030204" pitchFamily="34" charset="0"/>
                      </a:rPr>
                      <a:t>.</a:t>
                    </a:r>
                    <a:endParaRPr lang="en-US" sz="6000" dirty="0">
                      <a:latin typeface="Times New Roman" panose="02020603050405020304" pitchFamily="18" charset="0"/>
                      <a:ea typeface="Calibri" panose="020F0502020204030204" pitchFamily="34" charset="0"/>
                    </a:endParaRPr>
                  </a:p>
                  <a:p>
                    <a:pPr/>
                    <a14:m>
                      <m:oMathPara xmlns:m="http://schemas.openxmlformats.org/officeDocument/2006/math">
                        <m:oMathParaPr>
                          <m:jc m:val="centerGroup"/>
                        </m:oMathParaPr>
                        <m:oMath xmlns:m="http://schemas.openxmlformats.org/officeDocument/2006/math">
                          <m:r>
                            <m:rPr>
                              <m:nor/>
                            </m:rPr>
                            <a:rPr lang="vi-VN" sz="6000" dirty="0"/>
                            <m:t>.</m:t>
                          </m:r>
                        </m:oMath>
                      </m:oMathPara>
                    </a14:m>
                    <a:endParaRPr lang="en-US" sz="6000" dirty="0"/>
                  </a:p>
                  <a:p>
                    <a:endParaRPr lang="en-US" sz="6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254062" y="1737336"/>
                    <a:ext cx="2493487" cy="1330465"/>
                  </a:xfrm>
                  <a:prstGeom prst="rect">
                    <a:avLst/>
                  </a:prstGeom>
                  <a:blipFill rotWithShape="0">
                    <a:blip r:embed="rId6"/>
                    <a:stretch>
                      <a:fillRect t="-6610"/>
                    </a:stretch>
                  </a:blipFill>
                </p:spPr>
                <p:txBody>
                  <a:bodyPr/>
                  <a:lstStyle/>
                  <a:p>
                    <a:r>
                      <a:rPr lang="en-US">
                        <a:noFill/>
                      </a:rPr>
                      <a:t> </a:t>
                    </a:r>
                  </a:p>
                </p:txBody>
              </p:sp>
            </mc:Fallback>
          </mc:AlternateContent>
        </p:grpSp>
      </p:grpSp>
      <p:sp>
        <p:nvSpPr>
          <p:cNvPr id="65" name="Oval 64"/>
          <p:cNvSpPr/>
          <p:nvPr/>
        </p:nvSpPr>
        <p:spPr>
          <a:xfrm>
            <a:off x="17984787" y="5412924"/>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5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44987" y="7266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2. Thông hiểu</a:t>
            </a:r>
          </a:p>
        </p:txBody>
      </p:sp>
      <p:grpSp>
        <p:nvGrpSpPr>
          <p:cNvPr id="40" name="Group 39"/>
          <p:cNvGrpSpPr/>
          <p:nvPr/>
        </p:nvGrpSpPr>
        <p:grpSpPr>
          <a:xfrm>
            <a:off x="207570" y="7046458"/>
            <a:ext cx="24018723" cy="6616705"/>
            <a:chOff x="184495" y="3615029"/>
            <a:chExt cx="11834900" cy="4502804"/>
          </a:xfrm>
        </p:grpSpPr>
        <p:sp>
          <p:nvSpPr>
            <p:cNvPr id="41" name="Rounded Rectangle 40"/>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2" name="Group 41"/>
            <p:cNvGrpSpPr/>
            <p:nvPr/>
          </p:nvGrpSpPr>
          <p:grpSpPr>
            <a:xfrm>
              <a:off x="203200" y="3615029"/>
              <a:ext cx="1884106" cy="683487"/>
              <a:chOff x="1275608" y="6200848"/>
              <a:chExt cx="3693530" cy="1241863"/>
            </a:xfrm>
          </p:grpSpPr>
          <p:sp>
            <p:nvSpPr>
              <p:cNvPr id="43"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4" name="TextBox 43"/>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5" name="Round Diagonal Corner Rectangle 44"/>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64" name="Freeform 63"/>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66" name="Rectangle 65"/>
              <p:cNvSpPr/>
              <p:nvPr/>
            </p:nvSpPr>
            <p:spPr>
              <a:xfrm>
                <a:off x="11215047" y="9645349"/>
                <a:ext cx="5250640" cy="1945982"/>
              </a:xfrm>
              <a:prstGeom prst="rect">
                <a:avLst/>
              </a:prstGeom>
            </p:spPr>
            <p:txBody>
              <a:bodyPr wrap="square">
                <a:spAutoFit/>
              </a:bodyPr>
              <a:lstStyle/>
              <a:p>
                <a:pPr>
                  <a:spcBef>
                    <a:spcPts val="600"/>
                  </a:spcBef>
                  <a:spcAft>
                    <a:spcPts val="0"/>
                  </a:spcAft>
                </a:pPr>
                <a14:m>
                  <m:oMathPara xmlns:m="http://schemas.openxmlformats.org/officeDocument/2006/math">
                    <m:oMathParaPr>
                      <m:jc m:val="centerGroup"/>
                    </m:oMathParaPr>
                    <m:oMath xmlns:m="http://schemas.openxmlformats.org/officeDocument/2006/math">
                      <m:r>
                        <a:rPr lang="fr-FR" sz="5400">
                          <a:solidFill>
                            <a:prstClr val="black"/>
                          </a:solidFill>
                          <a:latin typeface="Cambria Math"/>
                          <a:ea typeface="Times New Roman" panose="02020603050405020304" pitchFamily="18" charset="0"/>
                        </a:rPr>
                        <m:t>⇔</m:t>
                      </m:r>
                      <m:d>
                        <m:dPr>
                          <m:begChr m:val="{"/>
                          <m:endChr m:val=""/>
                          <m:ctrlPr>
                            <a:rPr lang="en-US" sz="5400" i="1">
                              <a:solidFill>
                                <a:prstClr val="black"/>
                              </a:solidFill>
                              <a:latin typeface="Cambria Math" panose="02040503050406030204" pitchFamily="18" charset="0"/>
                              <a:ea typeface="Times New Roman" panose="02020603050405020304" pitchFamily="18" charset="0"/>
                            </a:rPr>
                          </m:ctrlPr>
                        </m:dPr>
                        <m:e>
                          <m:eqArr>
                            <m:eqArrPr>
                              <m:ctrlPr>
                                <a:rPr lang="en-US" sz="5400" i="1">
                                  <a:solidFill>
                                    <a:prstClr val="black"/>
                                  </a:solidFill>
                                  <a:latin typeface="Cambria Math" panose="02040503050406030204" pitchFamily="18" charset="0"/>
                                  <a:ea typeface="Times New Roman" panose="02020603050405020304" pitchFamily="18" charset="0"/>
                                </a:rPr>
                              </m:ctrlPr>
                            </m:eqArrPr>
                            <m:e>
                              <m:sSub>
                                <m:sSubPr>
                                  <m:ctrlPr>
                                    <a:rPr lang="en-US" sz="5400" i="1">
                                      <a:solidFill>
                                        <a:prstClr val="black"/>
                                      </a:solidFill>
                                      <a:latin typeface="Cambria Math" panose="02040503050406030204" pitchFamily="18" charset="0"/>
                                      <a:ea typeface="Times New Roman" panose="02020603050405020304" pitchFamily="18" charset="0"/>
                                    </a:rPr>
                                  </m:ctrlPr>
                                </m:sSubPr>
                                <m:e>
                                  <m:r>
                                    <a:rPr lang="en-US" sz="5400">
                                      <a:solidFill>
                                        <a:prstClr val="black"/>
                                      </a:solidFill>
                                      <a:latin typeface="Cambria Math"/>
                                      <a:ea typeface="Times New Roman" panose="02020603050405020304" pitchFamily="18" charset="0"/>
                                    </a:rPr>
                                    <m:t>𝑢</m:t>
                                  </m:r>
                                </m:e>
                                <m:sub>
                                  <m:r>
                                    <a:rPr lang="fr-FR" sz="5400">
                                      <a:solidFill>
                                        <a:prstClr val="black"/>
                                      </a:solidFill>
                                      <a:latin typeface="Cambria Math"/>
                                      <a:ea typeface="Times New Roman" panose="02020603050405020304" pitchFamily="18" charset="0"/>
                                    </a:rPr>
                                    <m:t>1</m:t>
                                  </m:r>
                                </m:sub>
                              </m:sSub>
                              <m:r>
                                <a:rPr lang="fr-FR" sz="5400">
                                  <a:solidFill>
                                    <a:prstClr val="black"/>
                                  </a:solidFill>
                                  <a:latin typeface="Cambria Math"/>
                                  <a:ea typeface="Times New Roman" panose="02020603050405020304" pitchFamily="18" charset="0"/>
                                </a:rPr>
                                <m:t>=</m:t>
                              </m:r>
                              <m:r>
                                <a:rPr lang="en-US" sz="5400" i="1">
                                  <a:solidFill>
                                    <a:prstClr val="black"/>
                                  </a:solidFill>
                                  <a:latin typeface="Cambria Math" panose="02040503050406030204" pitchFamily="18" charset="0"/>
                                  <a:ea typeface="Times New Roman" panose="02020603050405020304" pitchFamily="18" charset="0"/>
                                </a:rPr>
                                <m:t>3</m:t>
                              </m:r>
                            </m:e>
                            <m:e>
                              <m:r>
                                <a:rPr lang="en-US" sz="5400" i="1">
                                  <a:solidFill>
                                    <a:prstClr val="black"/>
                                  </a:solidFill>
                                  <a:latin typeface="Cambria Math" panose="02040503050406030204" pitchFamily="18" charset="0"/>
                                  <a:ea typeface="Times New Roman" panose="02020603050405020304" pitchFamily="18" charset="0"/>
                                </a:rPr>
                                <m:t>𝑞</m:t>
                              </m:r>
                              <m:r>
                                <a:rPr lang="fr-FR" sz="5400">
                                  <a:solidFill>
                                    <a:prstClr val="black"/>
                                  </a:solidFill>
                                  <a:latin typeface="Cambria Math"/>
                                  <a:ea typeface="Times New Roman" panose="02020603050405020304" pitchFamily="18" charset="0"/>
                                </a:rPr>
                                <m:t>=</m:t>
                              </m:r>
                              <m:r>
                                <a:rPr lang="en-US" sz="5400" i="1">
                                  <a:solidFill>
                                    <a:prstClr val="black"/>
                                  </a:solidFill>
                                  <a:latin typeface="Cambria Math" panose="02040503050406030204" pitchFamily="18" charset="0"/>
                                  <a:ea typeface="Times New Roman" panose="02020603050405020304" pitchFamily="18" charset="0"/>
                                </a:rPr>
                                <m:t>2</m:t>
                              </m:r>
                            </m:e>
                          </m:eqArr>
                        </m:e>
                      </m:d>
                    </m:oMath>
                  </m:oMathPara>
                </a14:m>
                <a:endParaRPr lang="fr-FR" sz="54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6" name="Rectangle 65"/>
              <p:cNvSpPr>
                <a:spLocks noRot="1" noChangeAspect="1" noMove="1" noResize="1" noEditPoints="1" noAdjustHandles="1" noChangeArrowheads="1" noChangeShapeType="1" noTextEdit="1"/>
              </p:cNvSpPr>
              <p:nvPr/>
            </p:nvSpPr>
            <p:spPr>
              <a:xfrm>
                <a:off x="11215047" y="9645349"/>
                <a:ext cx="5250640" cy="194598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654978" y="7351977"/>
                <a:ext cx="9087789" cy="20254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6000" i="1" smtClean="0">
                              <a:latin typeface="Cambria Math" panose="02040503050406030204" pitchFamily="18" charset="0"/>
                            </a:rPr>
                          </m:ctrlPr>
                        </m:sSubPr>
                        <m:e>
                          <m:r>
                            <m:rPr>
                              <m:nor/>
                            </m:rPr>
                            <a:rPr lang="fr-FR" sz="6000" dirty="0">
                              <a:solidFill>
                                <a:prstClr val="black"/>
                              </a:solidFill>
                              <a:latin typeface="Times New Roman" panose="02020603050405020304" pitchFamily="18" charset="0"/>
                              <a:ea typeface="Times New Roman" panose="02020603050405020304" pitchFamily="18" charset="0"/>
                            </a:rPr>
                            <m:t>Ta</m:t>
                          </m:r>
                          <m:r>
                            <m:rPr>
                              <m:nor/>
                            </m:rPr>
                            <a:rPr lang="fr-FR" sz="6000" dirty="0">
                              <a:solidFill>
                                <a:prstClr val="black"/>
                              </a:solidFill>
                              <a:latin typeface="Times New Roman" panose="02020603050405020304" pitchFamily="18" charset="0"/>
                              <a:ea typeface="Times New Roman" panose="02020603050405020304" pitchFamily="18" charset="0"/>
                            </a:rPr>
                            <m:t> </m:t>
                          </m:r>
                          <m:r>
                            <m:rPr>
                              <m:nor/>
                            </m:rPr>
                            <a:rPr lang="fr-FR" sz="6000" dirty="0">
                              <a:solidFill>
                                <a:prstClr val="black"/>
                              </a:solidFill>
                              <a:latin typeface="Times New Roman" panose="02020603050405020304" pitchFamily="18" charset="0"/>
                              <a:ea typeface="Times New Roman" panose="02020603050405020304" pitchFamily="18" charset="0"/>
                            </a:rPr>
                            <m:t>c</m:t>
                          </m:r>
                          <m:r>
                            <m:rPr>
                              <m:nor/>
                            </m:rPr>
                            <a:rPr lang="fr-FR" sz="6000" dirty="0">
                              <a:solidFill>
                                <a:prstClr val="black"/>
                              </a:solidFill>
                              <a:latin typeface="Times New Roman" panose="02020603050405020304" pitchFamily="18" charset="0"/>
                              <a:ea typeface="Times New Roman" panose="02020603050405020304" pitchFamily="18" charset="0"/>
                            </a:rPr>
                            <m:t>ó</m:t>
                          </m:r>
                          <m:r>
                            <a:rPr lang="en-US" sz="6000" b="0" i="1" dirty="0" smtClean="0">
                              <a:solidFill>
                                <a:prstClr val="black"/>
                              </a:solidFill>
                              <a:latin typeface="Cambria Math" panose="02040503050406030204" pitchFamily="18" charset="0"/>
                              <a:ea typeface="Times New Roman" panose="02020603050405020304" pitchFamily="18" charset="0"/>
                            </a:rPr>
                            <m:t> </m:t>
                          </m:r>
                          <m:r>
                            <a:rPr lang="en-US" sz="6000" i="1">
                              <a:latin typeface="Cambria Math"/>
                            </a:rPr>
                            <m:t>𝑆</m:t>
                          </m:r>
                        </m:e>
                        <m:sub>
                          <m:r>
                            <a:rPr lang="en-US" sz="6000" i="1">
                              <a:latin typeface="Cambria Math"/>
                            </a:rPr>
                            <m:t>𝑛</m:t>
                          </m:r>
                        </m:sub>
                      </m:sSub>
                      <m:r>
                        <a:rPr lang="en-US" sz="6000" i="1">
                          <a:latin typeface="Cambria Math"/>
                        </a:rPr>
                        <m:t>=</m:t>
                      </m:r>
                      <m:sSub>
                        <m:sSubPr>
                          <m:ctrlPr>
                            <a:rPr lang="en-US" sz="6000" i="1">
                              <a:latin typeface="Cambria Math" panose="02040503050406030204" pitchFamily="18" charset="0"/>
                            </a:rPr>
                          </m:ctrlPr>
                        </m:sSubPr>
                        <m:e>
                          <m:r>
                            <a:rPr lang="en-US" sz="6000" i="1">
                              <a:latin typeface="Cambria Math"/>
                            </a:rPr>
                            <m:t>𝑢</m:t>
                          </m:r>
                        </m:e>
                        <m:sub>
                          <m:r>
                            <a:rPr lang="en-US" sz="6000" i="1">
                              <a:latin typeface="Cambria Math"/>
                            </a:rPr>
                            <m:t>1</m:t>
                          </m:r>
                        </m:sub>
                      </m:sSub>
                      <m:r>
                        <a:rPr lang="en-US" sz="6000" i="1">
                          <a:latin typeface="Cambria Math"/>
                        </a:rPr>
                        <m:t>.</m:t>
                      </m:r>
                      <m:f>
                        <m:fPr>
                          <m:ctrlPr>
                            <a:rPr lang="en-US" sz="6000" i="1">
                              <a:latin typeface="Cambria Math" panose="02040503050406030204" pitchFamily="18" charset="0"/>
                            </a:rPr>
                          </m:ctrlPr>
                        </m:fPr>
                        <m:num>
                          <m:sSup>
                            <m:sSupPr>
                              <m:ctrlPr>
                                <a:rPr lang="en-US" sz="6000" i="1">
                                  <a:latin typeface="Cambria Math" panose="02040503050406030204" pitchFamily="18" charset="0"/>
                                  <a:ea typeface="Times New Roman" panose="02020603050405020304" pitchFamily="18" charset="0"/>
                                </a:rPr>
                              </m:ctrlPr>
                            </m:sSupPr>
                            <m:e>
                              <m:r>
                                <m:rPr>
                                  <m:sty m:val="p"/>
                                </m:rPr>
                                <a:rPr lang="en-US" sz="6000">
                                  <a:latin typeface="Cambria Math"/>
                                  <a:ea typeface="Times New Roman" panose="02020603050405020304" pitchFamily="18" charset="0"/>
                                </a:rPr>
                                <m:t>q</m:t>
                              </m:r>
                            </m:e>
                            <m:sup>
                              <m:r>
                                <a:rPr lang="vi-VN" sz="6000">
                                  <a:latin typeface="Cambria Math"/>
                                  <a:ea typeface="Times New Roman" panose="02020603050405020304" pitchFamily="18" charset="0"/>
                                </a:rPr>
                                <m:t>𝑛</m:t>
                              </m:r>
                            </m:sup>
                          </m:sSup>
                          <m:r>
                            <a:rPr lang="en-US" sz="6000" i="1">
                              <a:latin typeface="Cambria Math"/>
                              <a:ea typeface="Times New Roman" panose="02020603050405020304" pitchFamily="18" charset="0"/>
                            </a:rPr>
                            <m:t>−1</m:t>
                          </m:r>
                        </m:num>
                        <m:den>
                          <m:r>
                            <a:rPr lang="en-US" sz="6000" i="1">
                              <a:latin typeface="Cambria Math"/>
                            </a:rPr>
                            <m:t>𝑞</m:t>
                          </m:r>
                          <m:r>
                            <a:rPr lang="en-US" sz="6000" i="1">
                              <a:latin typeface="Cambria Math"/>
                            </a:rPr>
                            <m:t>−1</m:t>
                          </m:r>
                        </m:den>
                      </m:f>
                    </m:oMath>
                  </m:oMathPara>
                </a14:m>
                <a:endParaRPr lang="en-US" sz="6000" dirty="0"/>
              </a:p>
            </p:txBody>
          </p:sp>
        </mc:Choice>
        <mc:Fallback xmlns="">
          <p:sp>
            <p:nvSpPr>
              <p:cNvPr id="2" name="TextBox 1"/>
              <p:cNvSpPr txBox="1">
                <a:spLocks noRot="1" noChangeAspect="1" noMove="1" noResize="1" noEditPoints="1" noAdjustHandles="1" noChangeArrowheads="1" noChangeShapeType="1" noTextEdit="1"/>
              </p:cNvSpPr>
              <p:nvPr/>
            </p:nvSpPr>
            <p:spPr>
              <a:xfrm>
                <a:off x="3654978" y="7351977"/>
                <a:ext cx="9087789" cy="2025491"/>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40714" y="9645349"/>
                <a:ext cx="4891791" cy="19459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5400" i="1">
                              <a:solidFill>
                                <a:prstClr val="black"/>
                              </a:solidFill>
                              <a:latin typeface="Cambria Math" panose="02040503050406030204" pitchFamily="18" charset="0"/>
                              <a:ea typeface="Times New Roman" panose="02020603050405020304" pitchFamily="18" charset="0"/>
                            </a:rPr>
                          </m:ctrlPr>
                        </m:dPr>
                        <m:e>
                          <m:eqArr>
                            <m:eqArrPr>
                              <m:ctrlPr>
                                <a:rPr lang="en-US" sz="5400" i="1">
                                  <a:solidFill>
                                    <a:prstClr val="black"/>
                                  </a:solidFill>
                                  <a:latin typeface="Cambria Math" panose="02040503050406030204" pitchFamily="18" charset="0"/>
                                  <a:ea typeface="Times New Roman" panose="02020603050405020304" pitchFamily="18" charset="0"/>
                                </a:rPr>
                              </m:ctrlPr>
                            </m:eqArrPr>
                            <m:e>
                              <m:r>
                                <a:rPr lang="en-US" sz="5400" i="1">
                                  <a:solidFill>
                                    <a:prstClr val="black"/>
                                  </a:solidFill>
                                  <a:latin typeface="Cambria Math" panose="02040503050406030204" pitchFamily="18" charset="0"/>
                                  <a:ea typeface="Times New Roman" panose="02020603050405020304" pitchFamily="18" charset="0"/>
                                </a:rPr>
                                <m:t>𝑞</m:t>
                              </m:r>
                              <m:r>
                                <a:rPr lang="fr-FR" sz="5400">
                                  <a:solidFill>
                                    <a:prstClr val="black"/>
                                  </a:solidFill>
                                  <a:latin typeface="Cambria Math"/>
                                  <a:ea typeface="Times New Roman" panose="02020603050405020304" pitchFamily="18" charset="0"/>
                                </a:rPr>
                                <m:t>=</m:t>
                              </m:r>
                              <m:r>
                                <a:rPr lang="en-US" sz="5400" i="1">
                                  <a:solidFill>
                                    <a:prstClr val="black"/>
                                  </a:solidFill>
                                  <a:latin typeface="Cambria Math" panose="02040503050406030204" pitchFamily="18" charset="0"/>
                                  <a:ea typeface="Times New Roman" panose="02020603050405020304" pitchFamily="18" charset="0"/>
                                </a:rPr>
                                <m:t>2</m:t>
                              </m:r>
                            </m:e>
                            <m:e>
                              <m:sSub>
                                <m:sSubPr>
                                  <m:ctrlPr>
                                    <a:rPr lang="en-US" sz="5400" i="1">
                                      <a:solidFill>
                                        <a:prstClr val="black"/>
                                      </a:solidFill>
                                      <a:latin typeface="Cambria Math" panose="02040503050406030204" pitchFamily="18" charset="0"/>
                                      <a:ea typeface="Times New Roman" panose="02020603050405020304" pitchFamily="18" charset="0"/>
                                    </a:rPr>
                                  </m:ctrlPr>
                                </m:sSubPr>
                                <m:e>
                                  <m:r>
                                    <a:rPr lang="en-US" sz="5400" i="1">
                                      <a:solidFill>
                                        <a:prstClr val="black"/>
                                      </a:solidFill>
                                      <a:latin typeface="Cambria Math" panose="02040503050406030204" pitchFamily="18" charset="0"/>
                                      <a:ea typeface="Times New Roman" panose="02020603050405020304" pitchFamily="18" charset="0"/>
                                    </a:rPr>
                                    <m:t>𝑆</m:t>
                                  </m:r>
                                </m:e>
                                <m:sub>
                                  <m:r>
                                    <a:rPr lang="en-US" sz="5400">
                                      <a:solidFill>
                                        <a:prstClr val="black"/>
                                      </a:solidFill>
                                      <a:latin typeface="Cambria Math" panose="02040503050406030204" pitchFamily="18" charset="0"/>
                                      <a:ea typeface="Times New Roman" panose="02020603050405020304" pitchFamily="18" charset="0"/>
                                    </a:rPr>
                                    <m:t>6</m:t>
                                  </m:r>
                                </m:sub>
                              </m:sSub>
                              <m:r>
                                <a:rPr lang="fr-FR" sz="5400">
                                  <a:solidFill>
                                    <a:prstClr val="black"/>
                                  </a:solidFill>
                                  <a:latin typeface="Cambria Math"/>
                                  <a:ea typeface="Times New Roman" panose="02020603050405020304" pitchFamily="18" charset="0"/>
                                </a:rPr>
                                <m:t>=1</m:t>
                              </m:r>
                              <m:r>
                                <a:rPr lang="en-US" sz="5400" i="1">
                                  <a:solidFill>
                                    <a:prstClr val="black"/>
                                  </a:solidFill>
                                  <a:latin typeface="Cambria Math" panose="02040503050406030204" pitchFamily="18" charset="0"/>
                                  <a:ea typeface="Times New Roman" panose="02020603050405020304" pitchFamily="18" charset="0"/>
                                </a:rPr>
                                <m:t>89</m:t>
                              </m:r>
                            </m:e>
                          </m:eqArr>
                        </m:e>
                      </m:d>
                    </m:oMath>
                  </m:oMathPara>
                </a14:m>
                <a:endParaRPr lang="en-US" sz="5400" dirty="0"/>
              </a:p>
            </p:txBody>
          </p:sp>
        </mc:Choice>
        <mc:Fallback xmlns="">
          <p:sp>
            <p:nvSpPr>
              <p:cNvPr id="5" name="TextBox 4"/>
              <p:cNvSpPr txBox="1">
                <a:spLocks noRot="1" noChangeAspect="1" noMove="1" noResize="1" noEditPoints="1" noAdjustHandles="1" noChangeArrowheads="1" noChangeShapeType="1" noTextEdit="1"/>
              </p:cNvSpPr>
              <p:nvPr/>
            </p:nvSpPr>
            <p:spPr>
              <a:xfrm>
                <a:off x="1640714" y="9645349"/>
                <a:ext cx="4891791" cy="194598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634407" y="8996437"/>
                <a:ext cx="4968780" cy="3169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5400">
                          <a:solidFill>
                            <a:prstClr val="black"/>
                          </a:solidFill>
                          <a:latin typeface="Cambria Math"/>
                          <a:ea typeface="Times New Roman" panose="02020603050405020304" pitchFamily="18" charset="0"/>
                        </a:rPr>
                        <m:t>⇔</m:t>
                      </m:r>
                      <m:d>
                        <m:dPr>
                          <m:begChr m:val="{"/>
                          <m:endChr m:val=""/>
                          <m:ctrlPr>
                            <a:rPr lang="en-US" sz="5400" i="1">
                              <a:solidFill>
                                <a:prstClr val="black"/>
                              </a:solidFill>
                              <a:latin typeface="Cambria Math" panose="02040503050406030204" pitchFamily="18" charset="0"/>
                              <a:ea typeface="Times New Roman" panose="02020603050405020304" pitchFamily="18" charset="0"/>
                            </a:rPr>
                          </m:ctrlPr>
                        </m:dPr>
                        <m:e>
                          <m:eqArr>
                            <m:eqArrPr>
                              <m:ctrlPr>
                                <a:rPr lang="en-US" sz="5400" i="1">
                                  <a:solidFill>
                                    <a:prstClr val="black"/>
                                  </a:solidFill>
                                  <a:latin typeface="Cambria Math" panose="02040503050406030204" pitchFamily="18" charset="0"/>
                                  <a:ea typeface="Times New Roman" panose="02020603050405020304" pitchFamily="18" charset="0"/>
                                </a:rPr>
                              </m:ctrlPr>
                            </m:eqArrPr>
                            <m:e>
                              <m:r>
                                <a:rPr lang="en-US" sz="5400" i="1">
                                  <a:solidFill>
                                    <a:prstClr val="black"/>
                                  </a:solidFill>
                                  <a:latin typeface="Cambria Math" panose="02040503050406030204" pitchFamily="18" charset="0"/>
                                  <a:ea typeface="Times New Roman" panose="02020603050405020304" pitchFamily="18" charset="0"/>
                                </a:rPr>
                                <m:t>𝑞</m:t>
                              </m:r>
                              <m:r>
                                <a:rPr lang="fr-FR" sz="5400">
                                  <a:solidFill>
                                    <a:prstClr val="black"/>
                                  </a:solidFill>
                                  <a:latin typeface="Cambria Math"/>
                                  <a:ea typeface="Times New Roman" panose="02020603050405020304" pitchFamily="18" charset="0"/>
                                </a:rPr>
                                <m:t>=</m:t>
                              </m:r>
                              <m:r>
                                <a:rPr lang="en-US" sz="5400" i="1">
                                  <a:solidFill>
                                    <a:prstClr val="black"/>
                                  </a:solidFill>
                                  <a:latin typeface="Cambria Math" panose="02040503050406030204" pitchFamily="18" charset="0"/>
                                  <a:ea typeface="Times New Roman" panose="02020603050405020304" pitchFamily="18" charset="0"/>
                                </a:rPr>
                                <m:t>2</m:t>
                              </m:r>
                            </m:e>
                            <m:e>
                              <m:sSub>
                                <m:sSubPr>
                                  <m:ctrlPr>
                                    <a:rPr lang="en-US" sz="5400" i="1">
                                      <a:solidFill>
                                        <a:prstClr val="black"/>
                                      </a:solidFill>
                                      <a:latin typeface="Cambria Math" panose="02040503050406030204" pitchFamily="18" charset="0"/>
                                      <a:ea typeface="Times New Roman" panose="02020603050405020304" pitchFamily="18" charset="0"/>
                                    </a:rPr>
                                  </m:ctrlPr>
                                </m:sSubPr>
                                <m:e>
                                  <m:r>
                                    <a:rPr lang="en-US" sz="5400">
                                      <a:solidFill>
                                        <a:prstClr val="black"/>
                                      </a:solidFill>
                                      <a:latin typeface="Cambria Math"/>
                                      <a:ea typeface="Times New Roman" panose="02020603050405020304" pitchFamily="18" charset="0"/>
                                    </a:rPr>
                                    <m:t>𝑢</m:t>
                                  </m:r>
                                </m:e>
                                <m:sub>
                                  <m:r>
                                    <a:rPr lang="fr-FR" sz="5400">
                                      <a:solidFill>
                                        <a:prstClr val="black"/>
                                      </a:solidFill>
                                      <a:latin typeface="Cambria Math"/>
                                      <a:ea typeface="Times New Roman" panose="02020603050405020304" pitchFamily="18" charset="0"/>
                                    </a:rPr>
                                    <m:t>1</m:t>
                                  </m:r>
                                </m:sub>
                              </m:sSub>
                              <m:f>
                                <m:fPr>
                                  <m:ctrlPr>
                                    <a:rPr lang="en-US" sz="5400" i="1">
                                      <a:latin typeface="Cambria Math" panose="02040503050406030204" pitchFamily="18" charset="0"/>
                                      <a:ea typeface="Times New Roman" panose="02020603050405020304" pitchFamily="18" charset="0"/>
                                    </a:rPr>
                                  </m:ctrlPr>
                                </m:fPr>
                                <m:num>
                                  <m:sSup>
                                    <m:sSupPr>
                                      <m:ctrlPr>
                                        <a:rPr lang="en-US" sz="5400" i="1">
                                          <a:latin typeface="Cambria Math" panose="02040503050406030204" pitchFamily="18" charset="0"/>
                                          <a:ea typeface="Times New Roman" panose="02020603050405020304" pitchFamily="18" charset="0"/>
                                        </a:rPr>
                                      </m:ctrlPr>
                                    </m:sSupPr>
                                    <m:e>
                                      <m:r>
                                        <a:rPr lang="en-US" sz="5400">
                                          <a:latin typeface="Cambria Math" panose="02040503050406030204" pitchFamily="18" charset="0"/>
                                          <a:ea typeface="Times New Roman" panose="02020603050405020304" pitchFamily="18" charset="0"/>
                                        </a:rPr>
                                        <m:t>2</m:t>
                                      </m:r>
                                    </m:e>
                                    <m:sup>
                                      <m:r>
                                        <a:rPr lang="en-US" sz="5400">
                                          <a:latin typeface="Cambria Math" panose="02040503050406030204" pitchFamily="18" charset="0"/>
                                          <a:ea typeface="Times New Roman" panose="02020603050405020304" pitchFamily="18" charset="0"/>
                                        </a:rPr>
                                        <m:t>6</m:t>
                                      </m:r>
                                    </m:sup>
                                  </m:sSup>
                                  <m:r>
                                    <a:rPr lang="en-US" sz="5400" i="1">
                                      <a:latin typeface="Cambria Math" panose="02040503050406030204" pitchFamily="18" charset="0"/>
                                      <a:ea typeface="Times New Roman" panose="02020603050405020304" pitchFamily="18" charset="0"/>
                                    </a:rPr>
                                    <m:t>−1</m:t>
                                  </m:r>
                                </m:num>
                                <m:den>
                                  <m:r>
                                    <a:rPr lang="en-US" sz="5400">
                                      <a:latin typeface="Cambria Math" panose="02040503050406030204" pitchFamily="18" charset="0"/>
                                      <a:ea typeface="Times New Roman" panose="02020603050405020304" pitchFamily="18" charset="0"/>
                                    </a:rPr>
                                    <m:t>2−1</m:t>
                                  </m:r>
                                </m:den>
                              </m:f>
                              <m:r>
                                <m:rPr>
                                  <m:nor/>
                                </m:rPr>
                                <a:rPr lang="vi-VN" sz="5400" dirty="0">
                                  <a:latin typeface="Times New Roman" panose="02020603050405020304" pitchFamily="18" charset="0"/>
                                  <a:ea typeface="Times New Roman" panose="02020603050405020304" pitchFamily="18" charset="0"/>
                                </a:rPr>
                                <m:t> 	</m:t>
                              </m:r>
                              <m:r>
                                <a:rPr lang="fr-FR" sz="5400">
                                  <a:solidFill>
                                    <a:prstClr val="black"/>
                                  </a:solidFill>
                                  <a:latin typeface="Cambria Math"/>
                                  <a:ea typeface="Times New Roman" panose="02020603050405020304" pitchFamily="18" charset="0"/>
                                </a:rPr>
                                <m:t>=1</m:t>
                              </m:r>
                              <m:r>
                                <a:rPr lang="en-US" sz="5400" i="1">
                                  <a:solidFill>
                                    <a:prstClr val="black"/>
                                  </a:solidFill>
                                  <a:latin typeface="Cambria Math" panose="02040503050406030204" pitchFamily="18" charset="0"/>
                                  <a:ea typeface="Times New Roman" panose="02020603050405020304" pitchFamily="18" charset="0"/>
                                </a:rPr>
                                <m:t>89</m:t>
                              </m:r>
                            </m:e>
                          </m:eqArr>
                        </m:e>
                      </m:d>
                    </m:oMath>
                  </m:oMathPara>
                </a14:m>
                <a:endParaRPr lang="en-US"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5634407" y="8996437"/>
                <a:ext cx="4968780" cy="3169329"/>
              </a:xfrm>
              <a:prstGeom prst="rect">
                <a:avLst/>
              </a:prstGeom>
              <a:blipFill rotWithShape="0">
                <a:blip r:embed="rId10"/>
                <a:stretch>
                  <a:fillRect r="-293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86757" y="12334901"/>
                <a:ext cx="6811230" cy="1594411"/>
              </a:xfrm>
              <a:prstGeom prst="rect">
                <a:avLst/>
              </a:prstGeom>
              <a:noFill/>
            </p:spPr>
            <p:txBody>
              <a:bodyPr wrap="square" rtlCol="0">
                <a:spAutoFit/>
              </a:bodyPr>
              <a:lstStyle/>
              <a:p>
                <a14:m>
                  <m:oMath xmlns:m="http://schemas.openxmlformats.org/officeDocument/2006/math">
                    <m:sSub>
                      <m:sSubPr>
                        <m:ctrlPr>
                          <a:rPr lang="en-US" sz="5400" i="1">
                            <a:solidFill>
                              <a:prstClr val="black"/>
                            </a:solidFill>
                            <a:latin typeface="Cambria Math" panose="02040503050406030204" pitchFamily="18" charset="0"/>
                            <a:ea typeface="Times New Roman" panose="02020603050405020304" pitchFamily="18" charset="0"/>
                          </a:rPr>
                        </m:ctrlPr>
                      </m:sSubPr>
                      <m:e>
                        <m:r>
                          <m:rPr>
                            <m:sty m:val="p"/>
                          </m:rPr>
                          <a:rPr lang="en-US" sz="5400">
                            <a:solidFill>
                              <a:prstClr val="black"/>
                            </a:solidFill>
                            <a:latin typeface="Cambria Math" panose="02040503050406030204" pitchFamily="18" charset="0"/>
                            <a:ea typeface="Times New Roman" panose="02020603050405020304" pitchFamily="18" charset="0"/>
                          </a:rPr>
                          <m:t>V</m:t>
                        </m:r>
                        <m:r>
                          <a:rPr lang="en-US" sz="5400">
                            <a:solidFill>
                              <a:prstClr val="black"/>
                            </a:solidFill>
                            <a:latin typeface="Cambria Math" panose="02040503050406030204" pitchFamily="18" charset="0"/>
                            <a:ea typeface="Times New Roman" panose="02020603050405020304" pitchFamily="18" charset="0"/>
                          </a:rPr>
                          <m:t>ậ</m:t>
                        </m:r>
                        <m:r>
                          <m:rPr>
                            <m:sty m:val="p"/>
                          </m:rPr>
                          <a:rPr lang="en-US" sz="5400">
                            <a:solidFill>
                              <a:prstClr val="black"/>
                            </a:solidFill>
                            <a:latin typeface="Cambria Math" panose="02040503050406030204" pitchFamily="18" charset="0"/>
                            <a:ea typeface="Times New Roman" panose="02020603050405020304" pitchFamily="18" charset="0"/>
                          </a:rPr>
                          <m:t>y</m:t>
                        </m:r>
                        <m:r>
                          <a:rPr lang="en-US" sz="5400">
                            <a:solidFill>
                              <a:prstClr val="black"/>
                            </a:solidFill>
                            <a:latin typeface="Cambria Math" panose="02040503050406030204" pitchFamily="18" charset="0"/>
                            <a:ea typeface="Times New Roman" panose="02020603050405020304" pitchFamily="18" charset="0"/>
                          </a:rPr>
                          <m:t> </m:t>
                        </m:r>
                        <m:r>
                          <a:rPr lang="en-US" sz="5400">
                            <a:solidFill>
                              <a:prstClr val="black"/>
                            </a:solidFill>
                            <a:latin typeface="Cambria Math"/>
                            <a:ea typeface="Times New Roman" panose="02020603050405020304" pitchFamily="18" charset="0"/>
                          </a:rPr>
                          <m:t>𝑢</m:t>
                        </m:r>
                      </m:e>
                      <m:sub>
                        <m:r>
                          <a:rPr lang="en-US" sz="5400">
                            <a:solidFill>
                              <a:prstClr val="black"/>
                            </a:solidFill>
                            <a:latin typeface="Cambria Math" panose="02040503050406030204" pitchFamily="18" charset="0"/>
                            <a:ea typeface="Times New Roman" panose="02020603050405020304" pitchFamily="18" charset="0"/>
                          </a:rPr>
                          <m:t>6</m:t>
                        </m:r>
                      </m:sub>
                    </m:sSub>
                    <m:r>
                      <a:rPr lang="en-US" sz="5400" i="1">
                        <a:solidFill>
                          <a:prstClr val="black"/>
                        </a:solidFill>
                        <a:latin typeface="Cambria Math" panose="02040503050406030204" pitchFamily="18" charset="0"/>
                        <a:ea typeface="Times New Roman" panose="02020603050405020304" pitchFamily="18" charset="0"/>
                      </a:rPr>
                      <m:t>=</m:t>
                    </m:r>
                  </m:oMath>
                </a14:m>
                <a:r>
                  <a:rPr lang="en-US" sz="5400" dirty="0">
                    <a:solidFill>
                      <a:prstClr val="black"/>
                    </a:solidFill>
                    <a:latin typeface="Times New Roman" panose="02020603050405020304" pitchFamily="18" charset="0"/>
                    <a:ea typeface="Times New Roman" panose="02020603050405020304" pitchFamily="18" charset="0"/>
                  </a:rPr>
                  <a:t>3.</a:t>
                </a:r>
                <a:r>
                  <a:rPr lang="en-US" sz="5400" dirty="0">
                    <a:solidFill>
                      <a:srgbClr val="000000"/>
                    </a:solidFill>
                    <a:ea typeface="Times New Roman" panose="02020603050405020304" pitchFamily="18" charset="0"/>
                  </a:rPr>
                  <a:t> </a:t>
                </a:r>
                <a14:m>
                  <m:oMath xmlns:m="http://schemas.openxmlformats.org/officeDocument/2006/math">
                    <m:sSup>
                      <m:sSupPr>
                        <m:ctrlPr>
                          <a:rPr lang="en-US" sz="5400" i="1">
                            <a:solidFill>
                              <a:srgbClr val="000000"/>
                            </a:solidFill>
                            <a:latin typeface="Cambria Math" panose="02040503050406030204" pitchFamily="18" charset="0"/>
                            <a:ea typeface="Times New Roman" panose="02020603050405020304" pitchFamily="18" charset="0"/>
                          </a:rPr>
                        </m:ctrlPr>
                      </m:sSupPr>
                      <m:e>
                        <m:r>
                          <a:rPr lang="en-US" sz="5400">
                            <a:solidFill>
                              <a:srgbClr val="000000"/>
                            </a:solidFill>
                            <a:latin typeface="Cambria Math" panose="02040503050406030204" pitchFamily="18" charset="0"/>
                            <a:ea typeface="Times New Roman" panose="02020603050405020304" pitchFamily="18" charset="0"/>
                          </a:rPr>
                          <m:t>2</m:t>
                        </m:r>
                      </m:e>
                      <m:sup>
                        <m:r>
                          <a:rPr lang="en-US" sz="5400" i="1">
                            <a:solidFill>
                              <a:srgbClr val="000000"/>
                            </a:solidFill>
                            <a:latin typeface="Cambria Math" panose="02040503050406030204" pitchFamily="18" charset="0"/>
                            <a:ea typeface="Times New Roman" panose="02020603050405020304" pitchFamily="18" charset="0"/>
                          </a:rPr>
                          <m:t>5</m:t>
                        </m:r>
                      </m:sup>
                    </m:sSup>
                  </m:oMath>
                </a14:m>
                <a:r>
                  <a:rPr lang="en-US" sz="5400" dirty="0">
                    <a:solidFill>
                      <a:prstClr val="black"/>
                    </a:solidFill>
                    <a:ea typeface="Times New Roman" panose="02020603050405020304" pitchFamily="18" charset="0"/>
                  </a:rPr>
                  <a:t> </a:t>
                </a:r>
                <a14:m>
                  <m:oMath xmlns:m="http://schemas.openxmlformats.org/officeDocument/2006/math">
                    <m:r>
                      <a:rPr lang="en-US" sz="5400" i="1">
                        <a:solidFill>
                          <a:prstClr val="black"/>
                        </a:solidFill>
                        <a:latin typeface="Cambria Math" panose="02040503050406030204" pitchFamily="18" charset="0"/>
                        <a:ea typeface="Times New Roman" panose="02020603050405020304" pitchFamily="18" charset="0"/>
                      </a:rPr>
                      <m:t>=96</m:t>
                    </m:r>
                  </m:oMath>
                </a14:m>
                <a:r>
                  <a:rPr lang="en-US" sz="5400" dirty="0"/>
                  <a:t>.</a:t>
                </a:r>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486757" y="12334901"/>
                <a:ext cx="6811230" cy="1594411"/>
              </a:xfrm>
              <a:prstGeom prst="rect">
                <a:avLst/>
              </a:prstGeom>
              <a:blipFill rotWithShape="0">
                <a:blip r:embed="rId11"/>
                <a:stretch>
                  <a:fillRect t="-11069"/>
                </a:stretch>
              </a:blipFill>
            </p:spPr>
            <p:txBody>
              <a:bodyPr/>
              <a:lstStyle/>
              <a:p>
                <a:r>
                  <a:rPr lang="en-US">
                    <a:noFill/>
                  </a:rPr>
                  <a:t> </a:t>
                </a:r>
              </a:p>
            </p:txBody>
          </p:sp>
        </mc:Fallback>
      </mc:AlternateContent>
      <p:sp>
        <p:nvSpPr>
          <p:cNvPr id="63" name="Action Button: Forward or Next 62">
            <a:hlinkClick r:id="" action="ppaction://hlinkshowjump?jump=nextslide" highlightClick="1"/>
          </p:cNvPr>
          <p:cNvSpPr/>
          <p:nvPr/>
        </p:nvSpPr>
        <p:spPr>
          <a:xfrm>
            <a:off x="23120890" y="12627665"/>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119286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down)">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wipe(left)">
                                      <p:cBhvr>
                                        <p:cTn id="4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P spid="2" grpId="0"/>
      <p:bldP spid="5" grpId="0"/>
      <p:bldP spid="6" grpId="0"/>
      <p:bldP spid="7" grpId="0"/>
      <p:bldP spid="6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997774"/>
            <a:ext cx="24093022" cy="2688296"/>
            <a:chOff x="534987" y="1869705"/>
            <a:chExt cx="23497755"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24889" y="1653394"/>
                  <a:ext cx="2497058"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14</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33632"/>
                  <a:ext cx="20121555" cy="1703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vi-VN" sz="6000" dirty="0">
                      <a:latin typeface="Times New Roman" panose="02020603050405020304" pitchFamily="18" charset="0"/>
                      <a:ea typeface="Times New Roman" panose="02020603050405020304" pitchFamily="18" charset="0"/>
                    </a:rPr>
                    <a:t>Cho cấp số nhân </a:t>
                  </a:r>
                  <a14:m>
                    <m:oMath xmlns:m="http://schemas.openxmlformats.org/officeDocument/2006/math">
                      <m:d>
                        <m:dPr>
                          <m:ctrlPr>
                            <a:rPr lang="en-US" sz="6000" i="1">
                              <a:latin typeface="Cambria Math" panose="02040503050406030204" pitchFamily="18" charset="0"/>
                              <a:ea typeface="Times New Roman" panose="02020603050405020304" pitchFamily="18" charset="0"/>
                            </a:rPr>
                          </m:ctrlPr>
                        </m:dPr>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sub>
                          </m:sSub>
                        </m:e>
                      </m:d>
                    </m:oMath>
                  </a14:m>
                  <a:r>
                    <a:rPr lang="vi-VN" sz="6000" dirty="0">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1</m:t>
                          </m:r>
                        </m:sub>
                      </m:sSub>
                      <m:r>
                        <a:rPr lang="vi-VN" sz="6000">
                          <a:latin typeface="Cambria Math"/>
                          <a:ea typeface="Times New Roman" panose="02020603050405020304" pitchFamily="18" charset="0"/>
                        </a:rPr>
                        <m:t>=−6</m:t>
                      </m:r>
                    </m:oMath>
                  </a14:m>
                  <a:r>
                    <a:rPr lang="vi-VN" sz="6000" dirty="0">
                      <a:latin typeface="Times New Roman" panose="02020603050405020304" pitchFamily="18" charset="0"/>
                      <a:ea typeface="Times New Roman" panose="02020603050405020304" pitchFamily="18" charset="0"/>
                    </a:rPr>
                    <a:t> và  </a:t>
                  </a:r>
                  <a14:m>
                    <m:oMath xmlns:m="http://schemas.openxmlformats.org/officeDocument/2006/math">
                      <m:r>
                        <a:rPr lang="vi-VN" sz="6000">
                          <a:latin typeface="Cambria Math"/>
                          <a:ea typeface="Times New Roman" panose="02020603050405020304" pitchFamily="18" charset="0"/>
                        </a:rPr>
                        <m:t>𝑞</m:t>
                      </m:r>
                      <m:r>
                        <a:rPr lang="vi-VN" sz="6000">
                          <a:latin typeface="Cambria Math"/>
                          <a:ea typeface="Times New Roman" panose="02020603050405020304" pitchFamily="18" charset="0"/>
                        </a:rPr>
                        <m:t>=−2</m:t>
                      </m:r>
                    </m:oMath>
                  </a14:m>
                  <a:r>
                    <a:rPr lang="vi-VN" sz="6000" dirty="0">
                      <a:latin typeface="Times New Roman" panose="02020603050405020304" pitchFamily="18" charset="0"/>
                      <a:ea typeface="Times New Roman" panose="02020603050405020304" pitchFamily="18" charset="0"/>
                    </a:rPr>
                    <a:t>. Tổng n số hạng đầu tiên của cấp số nhân đã cho bằng 2046.  Tìm n </a:t>
                  </a:r>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33632"/>
                  <a:ext cx="20121555" cy="1703456"/>
                </a:xfrm>
                <a:prstGeom prst="rect">
                  <a:avLst/>
                </a:prstGeom>
                <a:blipFill rotWithShape="0">
                  <a:blip r:embed="rId3"/>
                  <a:stretch>
                    <a:fillRect l="-1329" t="-6907" b="-17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4910404"/>
            <a:ext cx="23679365" cy="1828812"/>
            <a:chOff x="247181" y="1501340"/>
            <a:chExt cx="11838141" cy="914406"/>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7063250" y="1773546"/>
                    <a:ext cx="777889" cy="472101"/>
                  </a:xfrm>
                  <a:prstGeom prst="rect">
                    <a:avLst/>
                  </a:prstGeom>
                  <a:noFill/>
                </p:spPr>
                <p:txBody>
                  <a:bodyPr wrap="square" rtlCol="0">
                    <a:spAutoFit/>
                  </a:bodyPr>
                  <a:lstStyle>
                    <a:defPPr>
                      <a:defRPr lang="vi-VN"/>
                    </a:defPPr>
                    <a:lvl1pPr>
                      <a:defRPr sz="3200" i="1">
                        <a:solidFill>
                          <a:schemeClr val="bg1"/>
                        </a:solidFill>
                      </a:defRPr>
                    </a:lvl1pPr>
                  </a:lstStyle>
                  <a:p>
                    <a:r>
                      <a:rPr lang="en-US" sz="6000" b="0" dirty="0" smtClean="0">
                        <a:ea typeface="Calibri" panose="020F0502020204030204" pitchFamily="34" charset="0"/>
                      </a:rPr>
                      <a:t>9</a:t>
                    </a:r>
                    <a14:m>
                      <m:oMath xmlns:m="http://schemas.openxmlformats.org/officeDocument/2006/math">
                        <m:r>
                          <a:rPr lang="en-US" sz="6000" b="0" i="1" smtClean="0">
                            <a:latin typeface="Cambria Math" panose="02040503050406030204" pitchFamily="18" charset="0"/>
                            <a:ea typeface="Calibri" panose="020F0502020204030204" pitchFamily="34" charset="0"/>
                          </a:rPr>
                          <m:t>.</m:t>
                        </m:r>
                      </m:oMath>
                    </a14:m>
                    <a:endParaRPr lang="en-US" sz="6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7063250" y="1773546"/>
                    <a:ext cx="777889" cy="472101"/>
                  </a:xfrm>
                  <a:prstGeom prst="rect">
                    <a:avLst/>
                  </a:prstGeom>
                  <a:blipFill rotWithShape="0">
                    <a:blip r:embed="rId4"/>
                    <a:stretch>
                      <a:fillRect l="-23828" t="-18675" b="-40361"/>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7055423" y="1766766"/>
                    <a:ext cx="645421" cy="47210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b="0" i="1" smtClean="0">
                            <a:latin typeface="Cambria Math" panose="02040503050406030204" pitchFamily="18" charset="0"/>
                            <a:ea typeface="Calibri" panose="020F0502020204030204" pitchFamily="34" charset="0"/>
                          </a:rPr>
                          <m:t>10</m:t>
                        </m:r>
                      </m:oMath>
                    </a14:m>
                    <a:r>
                      <a:rPr lang="en-US" sz="3600" dirty="0" smtClean="0"/>
                      <a:t>.</a:t>
                    </a:r>
                    <a:endParaRPr lang="en-US" sz="6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055423" y="1766766"/>
                    <a:ext cx="645421" cy="472101"/>
                  </a:xfrm>
                  <a:prstGeom prst="rect">
                    <a:avLst/>
                  </a:prstGeom>
                  <a:blipFill rotWithShape="0">
                    <a:blip r:embed="rId5"/>
                    <a:stretch>
                      <a:fillRect r="-2830" b="-14970"/>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6333813" y="5466081"/>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5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44987" y="7266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2. Thông hiểu</a:t>
            </a:r>
          </a:p>
        </p:txBody>
      </p:sp>
      <mc:AlternateContent xmlns:mc="http://schemas.openxmlformats.org/markup-compatibility/2006" xmlns:a14="http://schemas.microsoft.com/office/drawing/2010/main">
        <mc:Choice Requires="a14">
          <p:sp>
            <p:nvSpPr>
              <p:cNvPr id="64" name="TextBox 63"/>
              <p:cNvSpPr txBox="1"/>
              <p:nvPr/>
            </p:nvSpPr>
            <p:spPr>
              <a:xfrm>
                <a:off x="14585903" y="5408214"/>
                <a:ext cx="1295402" cy="10156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b="0" i="1" smtClean="0">
                        <a:latin typeface="Cambria Math" panose="02040503050406030204" pitchFamily="18" charset="0"/>
                        <a:ea typeface="Calibri" panose="020F0502020204030204" pitchFamily="34" charset="0"/>
                      </a:rPr>
                      <m:t>11</m:t>
                    </m:r>
                  </m:oMath>
                </a14:m>
                <a:r>
                  <a:rPr lang="en-US" sz="3600" dirty="0" smtClean="0"/>
                  <a:t>.</a:t>
                </a:r>
                <a:endParaRPr lang="en-US" sz="6000" dirty="0"/>
              </a:p>
            </p:txBody>
          </p:sp>
        </mc:Choice>
        <mc:Fallback xmlns="">
          <p:sp>
            <p:nvSpPr>
              <p:cNvPr id="64" name="TextBox 63"/>
              <p:cNvSpPr txBox="1">
                <a:spLocks noRot="1" noChangeAspect="1" noMove="1" noResize="1" noEditPoints="1" noAdjustHandles="1" noChangeArrowheads="1" noChangeShapeType="1" noTextEdit="1"/>
              </p:cNvSpPr>
              <p:nvPr/>
            </p:nvSpPr>
            <p:spPr>
              <a:xfrm>
                <a:off x="14585903" y="5408214"/>
                <a:ext cx="1295402" cy="1015664"/>
              </a:xfrm>
              <a:prstGeom prst="rect">
                <a:avLst/>
              </a:prstGeom>
              <a:blipFill rotWithShape="0">
                <a:blip r:embed="rId6"/>
                <a:stretch>
                  <a:fillRect r="-2830" b="-14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20547819" y="5400126"/>
                <a:ext cx="1295402" cy="10156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b="0" i="1" smtClean="0">
                        <a:latin typeface="Cambria Math" panose="02040503050406030204" pitchFamily="18" charset="0"/>
                        <a:ea typeface="Calibri" panose="020F0502020204030204" pitchFamily="34" charset="0"/>
                      </a:rPr>
                      <m:t>12</m:t>
                    </m:r>
                  </m:oMath>
                </a14:m>
                <a:r>
                  <a:rPr lang="en-US" sz="3600" dirty="0" smtClean="0"/>
                  <a:t>.</a:t>
                </a:r>
                <a:endParaRPr lang="en-US" sz="6000" dirty="0"/>
              </a:p>
            </p:txBody>
          </p:sp>
        </mc:Choice>
        <mc:Fallback xmlns="">
          <p:sp>
            <p:nvSpPr>
              <p:cNvPr id="66" name="TextBox 65"/>
              <p:cNvSpPr txBox="1">
                <a:spLocks noRot="1" noChangeAspect="1" noMove="1" noResize="1" noEditPoints="1" noAdjustHandles="1" noChangeArrowheads="1" noChangeShapeType="1" noTextEdit="1"/>
              </p:cNvSpPr>
              <p:nvPr/>
            </p:nvSpPr>
            <p:spPr>
              <a:xfrm>
                <a:off x="20547819" y="5400126"/>
                <a:ext cx="1295402" cy="1015664"/>
              </a:xfrm>
              <a:prstGeom prst="rect">
                <a:avLst/>
              </a:prstGeom>
              <a:blipFill rotWithShape="0">
                <a:blip r:embed="rId7"/>
                <a:stretch>
                  <a:fillRect r="-2830" b="-15663"/>
                </a:stretch>
              </a:blipFill>
            </p:spPr>
            <p:txBody>
              <a:bodyPr/>
              <a:lstStyle/>
              <a:p>
                <a:r>
                  <a:rPr lang="en-US">
                    <a:noFill/>
                  </a:rPr>
                  <a:t> </a:t>
                </a:r>
              </a:p>
            </p:txBody>
          </p:sp>
        </mc:Fallback>
      </mc:AlternateContent>
      <p:grpSp>
        <p:nvGrpSpPr>
          <p:cNvPr id="40" name="Group 39"/>
          <p:cNvGrpSpPr/>
          <p:nvPr/>
        </p:nvGrpSpPr>
        <p:grpSpPr>
          <a:xfrm>
            <a:off x="446710" y="7103747"/>
            <a:ext cx="23672882" cy="6288542"/>
            <a:chOff x="184495" y="3615029"/>
            <a:chExt cx="11834900" cy="4502804"/>
          </a:xfrm>
        </p:grpSpPr>
        <p:sp>
          <p:nvSpPr>
            <p:cNvPr id="41" name="Rounded Rectangle 40"/>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2" name="Group 41"/>
            <p:cNvGrpSpPr/>
            <p:nvPr/>
          </p:nvGrpSpPr>
          <p:grpSpPr>
            <a:xfrm>
              <a:off x="203200" y="3615029"/>
              <a:ext cx="1884106" cy="683487"/>
              <a:chOff x="1275608" y="6200848"/>
              <a:chExt cx="3693530" cy="1241863"/>
            </a:xfrm>
          </p:grpSpPr>
          <p:sp>
            <p:nvSpPr>
              <p:cNvPr id="43"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4" name="TextBox 43"/>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5" name="Round Diagonal Corner Rectangle 44"/>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48" name="Freeform 47"/>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62" name="Rectangle 61"/>
              <p:cNvSpPr/>
              <p:nvPr/>
            </p:nvSpPr>
            <p:spPr>
              <a:xfrm>
                <a:off x="4798436" y="8942031"/>
                <a:ext cx="10446902" cy="1878206"/>
              </a:xfrm>
              <a:prstGeom prst="rect">
                <a:avLst/>
              </a:prstGeom>
            </p:spPr>
            <p:txBody>
              <a:bodyPr wrap="square">
                <a:spAutoFit/>
              </a:bodyPr>
              <a:lstStyle/>
              <a:p>
                <a:pPr>
                  <a:spcBef>
                    <a:spcPts val="600"/>
                  </a:spcBef>
                  <a:spcAft>
                    <a:spcPts val="0"/>
                  </a:spcAft>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ctrlPr>
                            <a:rPr lang="en-US" sz="6000" b="0" i="1" smtClean="0">
                              <a:solidFill>
                                <a:prstClr val="black"/>
                              </a:solidFill>
                              <a:latin typeface="Cambria Math" panose="02040503050406030204" pitchFamily="18" charset="0"/>
                              <a:ea typeface="Times New Roman" panose="02020603050405020304" pitchFamily="18" charset="0"/>
                            </a:rPr>
                          </m:ctrlPr>
                        </m:dPr>
                        <m:e>
                          <m:r>
                            <a:rPr lang="en-US" sz="6000" b="0" i="1" smtClean="0">
                              <a:solidFill>
                                <a:prstClr val="black"/>
                              </a:solidFill>
                              <a:latin typeface="Cambria Math" panose="02040503050406030204" pitchFamily="18" charset="0"/>
                              <a:ea typeface="Times New Roman" panose="02020603050405020304" pitchFamily="18" charset="0"/>
                            </a:rPr>
                            <m:t>−6</m:t>
                          </m:r>
                        </m:e>
                      </m:d>
                      <m:r>
                        <a:rPr lang="en-US" sz="6000" b="0" i="1" smtClean="0">
                          <a:solidFill>
                            <a:prstClr val="black"/>
                          </a:solidFill>
                          <a:latin typeface="Cambria Math" panose="02040503050406030204" pitchFamily="18" charset="0"/>
                          <a:ea typeface="Times New Roman" panose="02020603050405020304" pitchFamily="18" charset="0"/>
                        </a:rPr>
                        <m:t>.</m:t>
                      </m:r>
                      <m:f>
                        <m:fPr>
                          <m:ctrlPr>
                            <a:rPr lang="en-US" sz="6000" i="1">
                              <a:latin typeface="Cambria Math" panose="02040503050406030204" pitchFamily="18" charset="0"/>
                              <a:ea typeface="Times New Roman" panose="02020603050405020304" pitchFamily="18" charset="0"/>
                            </a:rPr>
                          </m:ctrlPr>
                        </m:fPr>
                        <m:num>
                          <m:sSup>
                            <m:sSupPr>
                              <m:ctrlPr>
                                <a:rPr lang="en-US" sz="6000" i="1">
                                  <a:latin typeface="Cambria Math" panose="02040503050406030204" pitchFamily="18" charset="0"/>
                                  <a:ea typeface="Times New Roman" panose="02020603050405020304" pitchFamily="18" charset="0"/>
                                </a:rPr>
                              </m:ctrlPr>
                            </m:sSupPr>
                            <m:e>
                              <m:d>
                                <m:dPr>
                                  <m:ctrlPr>
                                    <a:rPr lang="en-US" sz="6000" b="0" i="1" smtClean="0">
                                      <a:latin typeface="Cambria Math" panose="02040503050406030204" pitchFamily="18" charset="0"/>
                                      <a:ea typeface="Times New Roman" panose="02020603050405020304" pitchFamily="18" charset="0"/>
                                    </a:rPr>
                                  </m:ctrlPr>
                                </m:dPr>
                                <m:e>
                                  <m:r>
                                    <a:rPr lang="en-US" sz="6000" b="0" i="0" smtClean="0">
                                      <a:latin typeface="Cambria Math" panose="02040503050406030204" pitchFamily="18" charset="0"/>
                                      <a:ea typeface="Times New Roman" panose="02020603050405020304" pitchFamily="18" charset="0"/>
                                    </a:rPr>
                                    <m:t>−</m:t>
                                  </m:r>
                                  <m:r>
                                    <a:rPr lang="en-US" sz="6000">
                                      <a:latin typeface="Cambria Math" panose="02040503050406030204" pitchFamily="18" charset="0"/>
                                      <a:ea typeface="Times New Roman" panose="02020603050405020304" pitchFamily="18" charset="0"/>
                                    </a:rPr>
                                    <m:t>2</m:t>
                                  </m:r>
                                </m:e>
                              </m:d>
                            </m:e>
                            <m:sup>
                              <m:r>
                                <m:rPr>
                                  <m:sty m:val="p"/>
                                </m:rPr>
                                <a:rPr lang="en-US" sz="6000" b="0" i="0" smtClean="0">
                                  <a:latin typeface="Cambria Math" panose="02040503050406030204" pitchFamily="18" charset="0"/>
                                  <a:ea typeface="Times New Roman" panose="02020603050405020304" pitchFamily="18" charset="0"/>
                                </a:rPr>
                                <m:t>n</m:t>
                              </m:r>
                            </m:sup>
                          </m:sSup>
                          <m:r>
                            <a:rPr lang="en-US" sz="6000" b="0" i="1" smtClean="0">
                              <a:latin typeface="Cambria Math" panose="02040503050406030204" pitchFamily="18" charset="0"/>
                              <a:ea typeface="Times New Roman" panose="02020603050405020304" pitchFamily="18" charset="0"/>
                            </a:rPr>
                            <m:t>−1</m:t>
                          </m:r>
                        </m:num>
                        <m:den>
                          <m:r>
                            <a:rPr lang="en-US" sz="6000" b="0" i="0" smtClean="0">
                              <a:latin typeface="Cambria Math" panose="02040503050406030204" pitchFamily="18" charset="0"/>
                              <a:ea typeface="Times New Roman" panose="02020603050405020304" pitchFamily="18" charset="0"/>
                            </a:rPr>
                            <m:t>−</m:t>
                          </m:r>
                          <m:r>
                            <a:rPr lang="en-US" sz="6000">
                              <a:latin typeface="Cambria Math" panose="02040503050406030204" pitchFamily="18" charset="0"/>
                              <a:ea typeface="Times New Roman" panose="02020603050405020304" pitchFamily="18" charset="0"/>
                            </a:rPr>
                            <m:t>2</m:t>
                          </m:r>
                          <m:r>
                            <a:rPr lang="en-US" sz="6000" b="0" i="0" smtClean="0">
                              <a:latin typeface="Cambria Math" panose="02040503050406030204" pitchFamily="18" charset="0"/>
                              <a:ea typeface="Times New Roman" panose="02020603050405020304" pitchFamily="18" charset="0"/>
                            </a:rPr>
                            <m:t>−1</m:t>
                          </m:r>
                        </m:den>
                      </m:f>
                      <m:r>
                        <m:rPr>
                          <m:nor/>
                        </m:rPr>
                        <a:rPr lang="vi-VN" sz="6000" dirty="0">
                          <a:latin typeface="Times New Roman" panose="02020603050405020304" pitchFamily="18" charset="0"/>
                          <a:ea typeface="Times New Roman" panose="02020603050405020304" pitchFamily="18" charset="0"/>
                        </a:rPr>
                        <m:t> 	</m:t>
                      </m:r>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2046</m:t>
                      </m:r>
                    </m:oMath>
                  </m:oMathPara>
                </a14:m>
                <a:endParaRPr lang="en-US" sz="6000" dirty="0"/>
              </a:p>
            </p:txBody>
          </p:sp>
        </mc:Choice>
        <mc:Fallback xmlns="">
          <p:sp>
            <p:nvSpPr>
              <p:cNvPr id="62" name="Rectangle 61"/>
              <p:cNvSpPr>
                <a:spLocks noRot="1" noChangeAspect="1" noMove="1" noResize="1" noEditPoints="1" noAdjustHandles="1" noChangeArrowheads="1" noChangeShapeType="1" noTextEdit="1"/>
              </p:cNvSpPr>
              <p:nvPr/>
            </p:nvSpPr>
            <p:spPr>
              <a:xfrm>
                <a:off x="4798436" y="8942031"/>
                <a:ext cx="10446902" cy="1878206"/>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5053788" y="8001006"/>
                <a:ext cx="9783718" cy="1015663"/>
              </a:xfrm>
              <a:prstGeom prst="rect">
                <a:avLst/>
              </a:prstGeom>
              <a:noFill/>
            </p:spPr>
            <p:txBody>
              <a:bodyPr wrap="square" rtlCol="0">
                <a:spAutoFit/>
              </a:bodyPr>
              <a:lstStyle/>
              <a:p>
                <a:r>
                  <a:rPr lang="fr-FR" sz="6000" dirty="0">
                    <a:solidFill>
                      <a:prstClr val="black"/>
                    </a:solidFill>
                    <a:latin typeface="Times New Roman" panose="02020603050405020304" pitchFamily="18" charset="0"/>
                    <a:ea typeface="Times New Roman" panose="02020603050405020304" pitchFamily="18" charset="0"/>
                  </a:rPr>
                  <a:t>Ta có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i="1">
                            <a:solidFill>
                              <a:prstClr val="black"/>
                            </a:solidFill>
                            <a:latin typeface="Cambria Math" panose="02040503050406030204" pitchFamily="18" charset="0"/>
                            <a:ea typeface="Times New Roman" panose="02020603050405020304" pitchFamily="18" charset="0"/>
                          </a:rPr>
                          <m:t>𝑆</m:t>
                        </m:r>
                      </m:e>
                      <m:sub>
                        <m:r>
                          <a:rPr lang="en-US" sz="6000">
                            <a:solidFill>
                              <a:prstClr val="black"/>
                            </a:solidFill>
                            <a:latin typeface="Cambria Math" panose="02040503050406030204" pitchFamily="18" charset="0"/>
                            <a:ea typeface="Times New Roman" panose="02020603050405020304" pitchFamily="18" charset="0"/>
                          </a:rPr>
                          <m:t>6</m:t>
                        </m:r>
                      </m:sub>
                    </m:sSub>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2046</m:t>
                    </m:r>
                  </m:oMath>
                </a14:m>
                <a:endParaRPr lang="en-US" sz="6000" dirty="0"/>
              </a:p>
            </p:txBody>
          </p:sp>
        </mc:Choice>
        <mc:Fallback xmlns="">
          <p:sp>
            <p:nvSpPr>
              <p:cNvPr id="2" name="TextBox 1"/>
              <p:cNvSpPr txBox="1">
                <a:spLocks noRot="1" noChangeAspect="1" noMove="1" noResize="1" noEditPoints="1" noAdjustHandles="1" noChangeArrowheads="1" noChangeShapeType="1" noTextEdit="1"/>
              </p:cNvSpPr>
              <p:nvPr/>
            </p:nvSpPr>
            <p:spPr>
              <a:xfrm>
                <a:off x="5053788" y="8001006"/>
                <a:ext cx="9783718" cy="1015663"/>
              </a:xfrm>
              <a:prstGeom prst="rect">
                <a:avLst/>
              </a:prstGeom>
              <a:blipFill rotWithShape="0">
                <a:blip r:embed="rId9"/>
                <a:stretch>
                  <a:fillRect l="-3738" t="-20482" b="-385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02314" y="11074564"/>
                <a:ext cx="5107066" cy="16773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r>
                        <m:rPr>
                          <m:sty m:val="p"/>
                        </m:rPr>
                        <a:rPr lang="en-US" sz="6000">
                          <a:solidFill>
                            <a:prstClr val="black"/>
                          </a:solidFill>
                          <a:latin typeface="Cambria Math" panose="02040503050406030204" pitchFamily="18" charset="0"/>
                          <a:ea typeface="Times New Roman" panose="02020603050405020304" pitchFamily="18" charset="0"/>
                        </a:rPr>
                        <m:t>n</m:t>
                      </m:r>
                      <m:r>
                        <a:rPr lang="en-US" sz="6000">
                          <a:solidFill>
                            <a:prstClr val="black"/>
                          </a:solidFill>
                          <a:latin typeface="Cambria Math" panose="02040503050406030204" pitchFamily="18" charset="0"/>
                          <a:ea typeface="Times New Roman" panose="02020603050405020304" pitchFamily="18" charset="0"/>
                        </a:rPr>
                        <m:t>=10.</m:t>
                      </m:r>
                    </m:oMath>
                  </m:oMathPara>
                </a14:m>
                <a:endParaRPr lang="fr-FR" sz="6000" dirty="0">
                  <a:solidFill>
                    <a:prstClr val="black"/>
                  </a:solidFill>
                  <a:latin typeface="Times New Roman" panose="02020603050405020304" pitchFamily="18" charset="0"/>
                  <a:ea typeface="Times New Roman" panose="02020603050405020304" pitchFamily="18" charset="0"/>
                </a:endParaRPr>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602314" y="11074564"/>
                <a:ext cx="5107066" cy="1677382"/>
              </a:xfrm>
              <a:prstGeom prst="rect">
                <a:avLst/>
              </a:prstGeom>
              <a:blipFill rotWithShape="0">
                <a:blip r:embed="rId10"/>
                <a:stretch>
                  <a:fillRect/>
                </a:stretch>
              </a:blipFill>
            </p:spPr>
            <p:txBody>
              <a:bodyPr/>
              <a:lstStyle/>
              <a:p>
                <a:r>
                  <a:rPr lang="en-US">
                    <a:noFill/>
                  </a:rPr>
                  <a:t> </a:t>
                </a:r>
              </a:p>
            </p:txBody>
          </p:sp>
        </mc:Fallback>
      </mc:AlternateContent>
      <p:sp>
        <p:nvSpPr>
          <p:cNvPr id="63" name="Action Button: Forward or Next 62">
            <a:hlinkClick r:id="" action="ppaction://hlinkshowjump?jump=nextslide" highlightClick="1"/>
          </p:cNvPr>
          <p:cNvSpPr/>
          <p:nvPr/>
        </p:nvSpPr>
        <p:spPr>
          <a:xfrm>
            <a:off x="22556787" y="11952935"/>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2933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down)">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2" grpId="0"/>
      <p:bldP spid="2" grpId="0"/>
      <p:bldP spid="5" grpId="0"/>
      <p:bldP spid="6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785079"/>
            <a:ext cx="24093022" cy="2530643"/>
            <a:chOff x="534987" y="1869705"/>
            <a:chExt cx="23497755"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23181" y="1755492"/>
                  <a:ext cx="2497058" cy="90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15</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42729"/>
                  <a:ext cx="20121555" cy="1809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6000" dirty="0" smtClean="0">
                      <a:solidFill>
                        <a:prstClr val="black"/>
                      </a:solidFill>
                      <a:latin typeface="Times New Roman" panose="02020603050405020304" pitchFamily="18" charset="0"/>
                      <a:ea typeface="Calibri" panose="020F0502020204030204" pitchFamily="34" charset="0"/>
                    </a:rPr>
                    <a:t> </a:t>
                  </a:r>
                  <a:r>
                    <a:rPr lang="vi-VN" sz="6000" dirty="0">
                      <a:latin typeface="Times New Roman" panose="02020603050405020304" pitchFamily="18" charset="0"/>
                      <a:ea typeface="Times New Roman" panose="02020603050405020304" pitchFamily="18" charset="0"/>
                    </a:rPr>
                    <a:t>Cho cấp số nhân </a:t>
                  </a:r>
                  <a14:m>
                    <m:oMath xmlns:m="http://schemas.openxmlformats.org/officeDocument/2006/math">
                      <m:d>
                        <m:dPr>
                          <m:ctrlPr>
                            <a:rPr lang="en-US" sz="6000" i="1">
                              <a:latin typeface="Cambria Math" panose="02040503050406030204" pitchFamily="18" charset="0"/>
                              <a:ea typeface="Times New Roman" panose="02020603050405020304" pitchFamily="18" charset="0"/>
                            </a:rPr>
                          </m:ctrlPr>
                        </m:dPr>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𝑛</m:t>
                              </m:r>
                            </m:sub>
                          </m:sSub>
                        </m:e>
                      </m:d>
                    </m:oMath>
                  </a14:m>
                  <a:r>
                    <a:rPr lang="vi-VN" sz="6000" dirty="0">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2</m:t>
                          </m:r>
                        </m:sub>
                      </m:sSub>
                      <m:r>
                        <a:rPr lang="vi-VN" sz="6000">
                          <a:latin typeface="Cambria Math"/>
                          <a:ea typeface="Times New Roman" panose="02020603050405020304" pitchFamily="18" charset="0"/>
                        </a:rPr>
                        <m:t>=−2</m:t>
                      </m:r>
                    </m:oMath>
                  </a14:m>
                  <a:r>
                    <a:rPr lang="vi-VN" sz="6000" dirty="0">
                      <a:latin typeface="Times New Roman" panose="02020603050405020304" pitchFamily="18" charset="0"/>
                      <a:ea typeface="Times New Roman" panose="02020603050405020304" pitchFamily="18" charset="0"/>
                    </a:rPr>
                    <a:t> và  </a:t>
                  </a:r>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5</m:t>
                          </m:r>
                        </m:sub>
                      </m:sSub>
                      <m:r>
                        <a:rPr lang="vi-VN" sz="6000">
                          <a:latin typeface="Cambria Math"/>
                          <a:ea typeface="Times New Roman" panose="02020603050405020304" pitchFamily="18" charset="0"/>
                        </a:rPr>
                        <m:t>=54</m:t>
                      </m:r>
                    </m:oMath>
                  </a14:m>
                  <a:r>
                    <a:rPr lang="vi-VN" sz="6000" dirty="0">
                      <a:latin typeface="Times New Roman" panose="02020603050405020304" pitchFamily="18" charset="0"/>
                      <a:ea typeface="Times New Roman" panose="02020603050405020304" pitchFamily="18" charset="0"/>
                    </a:rPr>
                    <a:t>. Tính tổng 1000 số hạng đầu tiên của cấp số nhân đã cho.</a:t>
                  </a:r>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42729"/>
                  <a:ext cx="20121555" cy="1809578"/>
                </a:xfrm>
                <a:prstGeom prst="rect">
                  <a:avLst/>
                </a:prstGeom>
                <a:blipFill rotWithShape="0">
                  <a:blip r:embed="rId3"/>
                  <a:stretch>
                    <a:fillRect l="-1329" t="-6907" b="-17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173108" y="4571751"/>
            <a:ext cx="23679365" cy="1828816"/>
            <a:chOff x="247181" y="1501338"/>
            <a:chExt cx="11838141" cy="914408"/>
          </a:xfrm>
        </p:grpSpPr>
        <p:grpSp>
          <p:nvGrpSpPr>
            <p:cNvPr id="51" name="Group 50"/>
            <p:cNvGrpSpPr/>
            <p:nvPr/>
          </p:nvGrpSpPr>
          <p:grpSpPr>
            <a:xfrm>
              <a:off x="247181" y="1501338"/>
              <a:ext cx="3255945" cy="914400"/>
              <a:chOff x="5537206" y="1557991"/>
              <a:chExt cx="3244906" cy="850065"/>
            </a:xfrm>
          </p:grpSpPr>
          <p:sp>
            <p:nvSpPr>
              <p:cNvPr id="52" name="Rectangle 51"/>
              <p:cNvSpPr/>
              <p:nvPr/>
            </p:nvSpPr>
            <p:spPr>
              <a:xfrm>
                <a:off x="5687777" y="1557991"/>
                <a:ext cx="2924106"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938640" y="1662872"/>
                    <a:ext cx="2843472" cy="710060"/>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𝑆</m:t>
                            </m:r>
                          </m:e>
                          <m:sub>
                            <m:r>
                              <a:rPr lang="vi-VN" sz="6000">
                                <a:latin typeface="Cambria Math"/>
                                <a:ea typeface="Times New Roman" panose="02020603050405020304" pitchFamily="18" charset="0"/>
                              </a:rPr>
                              <m:t>1000</m:t>
                            </m:r>
                          </m:sub>
                        </m:sSub>
                        <m:r>
                          <a:rPr lang="vi-VN" sz="6000">
                            <a:latin typeface="Cambria Math"/>
                            <a:ea typeface="Times New Roman" panose="02020603050405020304" pitchFamily="18" charset="0"/>
                          </a:rPr>
                          <m:t>=</m:t>
                        </m:r>
                        <m:f>
                          <m:fPr>
                            <m:ctrlPr>
                              <a:rPr lang="en-US" sz="6000" i="1">
                                <a:latin typeface="Cambria Math" panose="02040503050406030204" pitchFamily="18" charset="0"/>
                                <a:ea typeface="Times New Roman" panose="02020603050405020304" pitchFamily="18" charset="0"/>
                              </a:rPr>
                            </m:ctrlPr>
                          </m:fPr>
                          <m:num>
                            <m:r>
                              <a:rPr lang="vi-VN" sz="6000">
                                <a:latin typeface="Cambria Math"/>
                                <a:ea typeface="Times New Roman" panose="02020603050405020304" pitchFamily="18" charset="0"/>
                              </a:rPr>
                              <m:t>1−</m:t>
                            </m:r>
                            <m:sSup>
                              <m:sSupPr>
                                <m:ctrlPr>
                                  <a:rPr lang="en-US" sz="6000" i="1">
                                    <a:latin typeface="Cambria Math" panose="02040503050406030204" pitchFamily="18" charset="0"/>
                                    <a:ea typeface="Times New Roman" panose="02020603050405020304" pitchFamily="18" charset="0"/>
                                  </a:rPr>
                                </m:ctrlPr>
                              </m:sSupPr>
                              <m:e>
                                <m:r>
                                  <a:rPr lang="vi-VN" sz="6000">
                                    <a:latin typeface="Cambria Math"/>
                                    <a:ea typeface="Times New Roman" panose="02020603050405020304" pitchFamily="18" charset="0"/>
                                  </a:rPr>
                                  <m:t>3</m:t>
                                </m:r>
                              </m:e>
                              <m:sup>
                                <m:r>
                                  <a:rPr lang="vi-VN" sz="6000">
                                    <a:latin typeface="Cambria Math"/>
                                    <a:ea typeface="Times New Roman" panose="02020603050405020304" pitchFamily="18" charset="0"/>
                                  </a:rPr>
                                  <m:t>1000</m:t>
                                </m:r>
                              </m:sup>
                            </m:sSup>
                          </m:num>
                          <m:den>
                            <m:r>
                              <a:rPr lang="vi-VN" sz="6000">
                                <a:latin typeface="Cambria Math"/>
                                <a:ea typeface="Times New Roman" panose="02020603050405020304" pitchFamily="18" charset="0"/>
                              </a:rPr>
                              <m:t>4</m:t>
                            </m:r>
                          </m:den>
                        </m:f>
                        <m:r>
                          <m:rPr>
                            <m:nor/>
                          </m:rPr>
                          <a:rPr lang="en-US" sz="6000" dirty="0">
                            <a:latin typeface="Times New Roman" panose="02020603050405020304" pitchFamily="18" charset="0"/>
                            <a:ea typeface="Times New Roman" panose="02020603050405020304" pitchFamily="18" charset="0"/>
                          </a:rPr>
                          <m:t>.</m:t>
                        </m:r>
                      </m:oMath>
                    </a14:m>
                    <a:r>
                      <a:rPr lang="en-US" sz="6000" dirty="0" smtClean="0">
                        <a:solidFill>
                          <a:schemeClr val="bg1"/>
                        </a:solidFill>
                      </a:rPr>
                      <a:t>.</a:t>
                    </a:r>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938640" y="1662872"/>
                    <a:ext cx="2843472" cy="710060"/>
                  </a:xfrm>
                  <a:prstGeom prst="rect">
                    <a:avLst/>
                  </a:prstGeom>
                  <a:blipFill rotWithShape="0">
                    <a:blip r:embed="rId4"/>
                    <a:stretch>
                      <a:fillRect r="-3098" b="-13944"/>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6005707" y="5136311"/>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2" name="TextBox 61"/>
              <p:cNvSpPr txBox="1"/>
              <p:nvPr/>
            </p:nvSpPr>
            <p:spPr>
              <a:xfrm>
                <a:off x="6920020" y="4684970"/>
                <a:ext cx="5558230" cy="1527598"/>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𝑆</m:t>
                        </m:r>
                      </m:e>
                      <m:sub>
                        <m:r>
                          <a:rPr lang="vi-VN" sz="6000">
                            <a:latin typeface="Cambria Math"/>
                            <a:ea typeface="Times New Roman" panose="02020603050405020304" pitchFamily="18" charset="0"/>
                          </a:rPr>
                          <m:t>1000</m:t>
                        </m:r>
                      </m:sub>
                    </m:sSub>
                    <m:r>
                      <a:rPr lang="vi-VN" sz="6000">
                        <a:latin typeface="Cambria Math"/>
                        <a:ea typeface="Times New Roman" panose="02020603050405020304" pitchFamily="18" charset="0"/>
                      </a:rPr>
                      <m:t>=</m:t>
                    </m:r>
                    <m:f>
                      <m:fPr>
                        <m:ctrlPr>
                          <a:rPr lang="en-US" sz="6000" i="1">
                            <a:latin typeface="Cambria Math" panose="02040503050406030204" pitchFamily="18" charset="0"/>
                            <a:ea typeface="Times New Roman" panose="02020603050405020304" pitchFamily="18" charset="0"/>
                          </a:rPr>
                        </m:ctrlPr>
                      </m:fPr>
                      <m:num>
                        <m:sSup>
                          <m:sSupPr>
                            <m:ctrlPr>
                              <a:rPr lang="en-US" sz="6000" i="1">
                                <a:latin typeface="Cambria Math" panose="02040503050406030204" pitchFamily="18" charset="0"/>
                                <a:ea typeface="Times New Roman" panose="02020603050405020304" pitchFamily="18" charset="0"/>
                              </a:rPr>
                            </m:ctrlPr>
                          </m:sSupPr>
                          <m:e>
                            <m:r>
                              <a:rPr lang="vi-VN" sz="6000">
                                <a:latin typeface="Cambria Math"/>
                                <a:ea typeface="Times New Roman" panose="02020603050405020304" pitchFamily="18" charset="0"/>
                              </a:rPr>
                              <m:t>3</m:t>
                            </m:r>
                          </m:e>
                          <m:sup>
                            <m:r>
                              <a:rPr lang="vi-VN" sz="6000">
                                <a:latin typeface="Cambria Math"/>
                                <a:ea typeface="Times New Roman" panose="02020603050405020304" pitchFamily="18" charset="0"/>
                              </a:rPr>
                              <m:t>1000</m:t>
                            </m:r>
                          </m:sup>
                        </m:sSup>
                        <m:r>
                          <a:rPr lang="vi-VN" sz="6000">
                            <a:latin typeface="Cambria Math"/>
                            <a:ea typeface="Times New Roman" panose="02020603050405020304" pitchFamily="18" charset="0"/>
                          </a:rPr>
                          <m:t>−1</m:t>
                        </m:r>
                      </m:num>
                      <m:den>
                        <m:r>
                          <a:rPr lang="vi-VN" sz="6000">
                            <a:latin typeface="Cambria Math"/>
                            <a:ea typeface="Times New Roman" panose="02020603050405020304" pitchFamily="18" charset="0"/>
                          </a:rPr>
                          <m:t>2</m:t>
                        </m:r>
                      </m:den>
                    </m:f>
                  </m:oMath>
                </a14:m>
                <a:r>
                  <a:rPr lang="en-US" sz="6000" b="1" dirty="0"/>
                  <a:t>.</a:t>
                </a:r>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920020" y="4684970"/>
                <a:ext cx="5558230" cy="1527598"/>
              </a:xfrm>
              <a:prstGeom prst="rect">
                <a:avLst/>
              </a:prstGeom>
              <a:blipFill rotWithShape="0">
                <a:blip r:embed="rId5"/>
                <a:stretch>
                  <a:fillRect r="-329" b="-14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2636210" y="4781180"/>
                <a:ext cx="5329168" cy="1533368"/>
              </a:xfrm>
              <a:prstGeom prst="rect">
                <a:avLst/>
              </a:prstGeom>
              <a:noFill/>
            </p:spPr>
            <p:txBody>
              <a:bodyPr wrap="square" rtlCol="0">
                <a:spAutoFit/>
              </a:bodyPr>
              <a:lstStyle>
                <a:defPPr>
                  <a:defRPr lang="vi-VN"/>
                </a:defPPr>
                <a:lvl1pPr>
                  <a:defRPr sz="3200" i="1">
                    <a:solidFill>
                      <a:schemeClr val="bg1"/>
                    </a:solidFill>
                  </a:defRPr>
                </a:lvl1pPr>
              </a:lstStyle>
              <a:p>
                <a:pPr algn="ctr">
                  <a:lnSpc>
                    <a:spcPct val="100000"/>
                  </a:lnSpc>
                  <a:spcBef>
                    <a:spcPts val="1800"/>
                  </a:spcBef>
                </a:pPr>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𝑆</m:t>
                        </m:r>
                      </m:e>
                      <m:sub>
                        <m:r>
                          <a:rPr lang="vi-VN" sz="6000">
                            <a:latin typeface="Cambria Math"/>
                            <a:ea typeface="Times New Roman" panose="02020603050405020304" pitchFamily="18" charset="0"/>
                          </a:rPr>
                          <m:t>1000</m:t>
                        </m:r>
                      </m:sub>
                    </m:sSub>
                    <m:r>
                      <a:rPr lang="vi-VN" sz="6000">
                        <a:latin typeface="Cambria Math"/>
                        <a:ea typeface="Times New Roman" panose="02020603050405020304" pitchFamily="18" charset="0"/>
                      </a:rPr>
                      <m:t>=</m:t>
                    </m:r>
                    <m:f>
                      <m:fPr>
                        <m:ctrlPr>
                          <a:rPr lang="en-US" sz="6000" i="1">
                            <a:latin typeface="Cambria Math" panose="02040503050406030204" pitchFamily="18" charset="0"/>
                            <a:ea typeface="Times New Roman" panose="02020603050405020304" pitchFamily="18" charset="0"/>
                          </a:rPr>
                        </m:ctrlPr>
                      </m:fPr>
                      <m:num>
                        <m:sSup>
                          <m:sSupPr>
                            <m:ctrlPr>
                              <a:rPr lang="en-US" sz="6000" i="1">
                                <a:latin typeface="Cambria Math" panose="02040503050406030204" pitchFamily="18" charset="0"/>
                                <a:ea typeface="Times New Roman" panose="02020603050405020304" pitchFamily="18" charset="0"/>
                              </a:rPr>
                            </m:ctrlPr>
                          </m:sSupPr>
                          <m:e>
                            <m:r>
                              <a:rPr lang="vi-VN" sz="6000">
                                <a:latin typeface="Cambria Math"/>
                                <a:ea typeface="Times New Roman" panose="02020603050405020304" pitchFamily="18" charset="0"/>
                              </a:rPr>
                              <m:t>3</m:t>
                            </m:r>
                          </m:e>
                          <m:sup>
                            <m:r>
                              <a:rPr lang="vi-VN" sz="6000">
                                <a:latin typeface="Cambria Math"/>
                                <a:ea typeface="Times New Roman" panose="02020603050405020304" pitchFamily="18" charset="0"/>
                              </a:rPr>
                              <m:t>1000</m:t>
                            </m:r>
                          </m:sup>
                        </m:sSup>
                        <m:r>
                          <a:rPr lang="vi-VN" sz="6000">
                            <a:latin typeface="Cambria Math"/>
                            <a:ea typeface="Times New Roman" panose="02020603050405020304" pitchFamily="18" charset="0"/>
                          </a:rPr>
                          <m:t>−1</m:t>
                        </m:r>
                      </m:num>
                      <m:den>
                        <m:r>
                          <a:rPr lang="vi-VN" sz="6000">
                            <a:latin typeface="Cambria Math"/>
                            <a:ea typeface="Times New Roman" panose="02020603050405020304" pitchFamily="18" charset="0"/>
                          </a:rPr>
                          <m:t>6</m:t>
                        </m:r>
                      </m:den>
                    </m:f>
                  </m:oMath>
                </a14:m>
                <a:r>
                  <a:rPr lang="en-US" sz="6000" dirty="0">
                    <a:latin typeface="Times New Roman" panose="02020603050405020304" pitchFamily="18" charset="0"/>
                    <a:ea typeface="Times New Roman" panose="02020603050405020304" pitchFamily="18" charset="0"/>
                  </a:rPr>
                  <a:t>.</a:t>
                </a:r>
                <a:r>
                  <a:rPr lang="vi-VN" sz="6000" dirty="0">
                    <a:latin typeface="Times New Roman" panose="02020603050405020304" pitchFamily="18" charset="0"/>
                    <a:ea typeface="Times New Roman" panose="02020603050405020304" pitchFamily="18" charset="0"/>
                  </a:rPr>
                  <a:t> </a:t>
                </a:r>
                <a:endParaRPr lang="vi-VN" sz="6000" b="1" dirty="0"/>
              </a:p>
            </p:txBody>
          </p:sp>
        </mc:Choice>
        <mc:Fallback xmlns="">
          <p:sp>
            <p:nvSpPr>
              <p:cNvPr id="67" name="TextBox 66"/>
              <p:cNvSpPr txBox="1">
                <a:spLocks noRot="1" noChangeAspect="1" noMove="1" noResize="1" noEditPoints="1" noAdjustHandles="1" noChangeArrowheads="1" noChangeShapeType="1" noTextEdit="1"/>
              </p:cNvSpPr>
              <p:nvPr/>
            </p:nvSpPr>
            <p:spPr>
              <a:xfrm>
                <a:off x="12636210" y="4781180"/>
                <a:ext cx="5329168" cy="1533368"/>
              </a:xfrm>
              <a:prstGeom prst="rect">
                <a:avLst/>
              </a:prstGeom>
              <a:blipFill rotWithShape="0">
                <a:blip r:embed="rId6"/>
                <a:stretch>
                  <a:fillRect r="-5606" b="-1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18716412" y="4705538"/>
                <a:ext cx="6141052" cy="1533368"/>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𝑆</m:t>
                        </m:r>
                      </m:e>
                      <m:sub>
                        <m:r>
                          <a:rPr lang="vi-VN" sz="6000">
                            <a:latin typeface="Cambria Math"/>
                            <a:ea typeface="Times New Roman" panose="02020603050405020304" pitchFamily="18" charset="0"/>
                          </a:rPr>
                          <m:t>1000</m:t>
                        </m:r>
                      </m:sub>
                    </m:sSub>
                    <m:r>
                      <a:rPr lang="vi-VN" sz="6000">
                        <a:latin typeface="Cambria Math"/>
                        <a:ea typeface="Times New Roman" panose="02020603050405020304" pitchFamily="18" charset="0"/>
                      </a:rPr>
                      <m:t>=</m:t>
                    </m:r>
                    <m:f>
                      <m:fPr>
                        <m:ctrlPr>
                          <a:rPr lang="en-US" sz="6000" i="1">
                            <a:latin typeface="Cambria Math" panose="02040503050406030204" pitchFamily="18" charset="0"/>
                            <a:ea typeface="Times New Roman" panose="02020603050405020304" pitchFamily="18" charset="0"/>
                          </a:rPr>
                        </m:ctrlPr>
                      </m:fPr>
                      <m:num>
                        <m:r>
                          <a:rPr lang="vi-VN" sz="6000">
                            <a:latin typeface="Cambria Math"/>
                            <a:ea typeface="Times New Roman" panose="02020603050405020304" pitchFamily="18" charset="0"/>
                          </a:rPr>
                          <m:t>1−</m:t>
                        </m:r>
                        <m:sSup>
                          <m:sSupPr>
                            <m:ctrlPr>
                              <a:rPr lang="en-US" sz="6000" i="1">
                                <a:latin typeface="Cambria Math" panose="02040503050406030204" pitchFamily="18" charset="0"/>
                                <a:ea typeface="Times New Roman" panose="02020603050405020304" pitchFamily="18" charset="0"/>
                              </a:rPr>
                            </m:ctrlPr>
                          </m:sSupPr>
                          <m:e>
                            <m:r>
                              <a:rPr lang="vi-VN" sz="6000">
                                <a:latin typeface="Cambria Math"/>
                                <a:ea typeface="Times New Roman" panose="02020603050405020304" pitchFamily="18" charset="0"/>
                              </a:rPr>
                              <m:t>3</m:t>
                            </m:r>
                          </m:e>
                          <m:sup>
                            <m:r>
                              <a:rPr lang="vi-VN" sz="6000">
                                <a:latin typeface="Cambria Math"/>
                                <a:ea typeface="Times New Roman" panose="02020603050405020304" pitchFamily="18" charset="0"/>
                              </a:rPr>
                              <m:t>1000</m:t>
                            </m:r>
                          </m:sup>
                        </m:sSup>
                      </m:num>
                      <m:den>
                        <m:r>
                          <a:rPr lang="vi-VN" sz="6000">
                            <a:latin typeface="Cambria Math"/>
                            <a:ea typeface="Times New Roman" panose="02020603050405020304" pitchFamily="18" charset="0"/>
                          </a:rPr>
                          <m:t>6</m:t>
                        </m:r>
                      </m:den>
                    </m:f>
                  </m:oMath>
                </a14:m>
                <a:r>
                  <a:rPr lang="en-US" sz="6000" dirty="0">
                    <a:latin typeface="Times New Roman" panose="02020603050405020304" pitchFamily="18" charset="0"/>
                    <a:ea typeface="Times New Roman" panose="02020603050405020304" pitchFamily="18" charset="0"/>
                  </a:rPr>
                  <a:t>.</a:t>
                </a:r>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18716412" y="4705538"/>
                <a:ext cx="6141052" cy="1533368"/>
              </a:xfrm>
              <a:prstGeom prst="rect">
                <a:avLst/>
              </a:prstGeom>
              <a:blipFill rotWithShape="0">
                <a:blip r:embed="rId7"/>
                <a:stretch>
                  <a:fillRect b="-12351"/>
                </a:stretch>
              </a:blipFill>
            </p:spPr>
            <p:txBody>
              <a:bodyPr/>
              <a:lstStyle/>
              <a:p>
                <a:r>
                  <a:rPr lang="en-US">
                    <a:noFill/>
                  </a:rPr>
                  <a:t> </a:t>
                </a:r>
              </a:p>
            </p:txBody>
          </p:sp>
        </mc:Fallback>
      </mc:AlternateContent>
      <p:grpSp>
        <p:nvGrpSpPr>
          <p:cNvPr id="69" name="Group 68"/>
          <p:cNvGrpSpPr/>
          <p:nvPr/>
        </p:nvGrpSpPr>
        <p:grpSpPr>
          <a:xfrm>
            <a:off x="144215" y="7082692"/>
            <a:ext cx="23928807" cy="6612496"/>
            <a:chOff x="203200" y="3615029"/>
            <a:chExt cx="10468738" cy="4734766"/>
          </a:xfrm>
        </p:grpSpPr>
        <p:sp>
          <p:nvSpPr>
            <p:cNvPr id="70" name="Rounded Rectangle 69"/>
            <p:cNvSpPr/>
            <p:nvPr/>
          </p:nvSpPr>
          <p:spPr>
            <a:xfrm>
              <a:off x="340892" y="4097180"/>
              <a:ext cx="10331046"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71" name="Group 70"/>
            <p:cNvGrpSpPr/>
            <p:nvPr/>
          </p:nvGrpSpPr>
          <p:grpSpPr>
            <a:xfrm>
              <a:off x="203200" y="3615029"/>
              <a:ext cx="1884106" cy="683487"/>
              <a:chOff x="1275608" y="6200848"/>
              <a:chExt cx="3693530" cy="1241863"/>
            </a:xfrm>
          </p:grpSpPr>
          <p:sp>
            <p:nvSpPr>
              <p:cNvPr id="72"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73" name="TextBox 72"/>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74" name="Round Diagonal Corner Rectangle 73"/>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5" name="Freeform 74"/>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77" name="Rectangle 76"/>
              <p:cNvSpPr/>
              <p:nvPr/>
            </p:nvSpPr>
            <p:spPr>
              <a:xfrm>
                <a:off x="1983419" y="10024228"/>
                <a:ext cx="13943968" cy="3032177"/>
              </a:xfrm>
              <a:prstGeom prst="rect">
                <a:avLst/>
              </a:prstGeom>
            </p:spPr>
            <p:txBody>
              <a:bodyPr wrap="square">
                <a:spAutoFit/>
              </a:bodyPr>
              <a:lstStyle/>
              <a:p>
                <a:pPr>
                  <a:spcBef>
                    <a:spcPts val="600"/>
                  </a:spcBef>
                  <a:spcAft>
                    <a:spcPts val="0"/>
                  </a:spcAft>
                </a:pPr>
                <a:endParaRPr lang="fr-FR" sz="6000" dirty="0" smtClean="0">
                  <a:solidFill>
                    <a:prstClr val="black"/>
                  </a:solidFill>
                  <a:latin typeface="Times New Roman" panose="02020603050405020304" pitchFamily="18" charset="0"/>
                  <a:ea typeface="Times New Roman" panose="02020603050405020304" pitchFamily="18" charset="0"/>
                </a:endParaRPr>
              </a:p>
              <a:p>
                <a:pPr>
                  <a:spcBef>
                    <a:spcPts val="600"/>
                  </a:spcBef>
                  <a:spcAft>
                    <a:spcPts val="0"/>
                  </a:spcAft>
                </a:pPr>
                <a14:m>
                  <m:oMathPara xmlns:m="http://schemas.openxmlformats.org/officeDocument/2006/math">
                    <m:oMathParaPr>
                      <m:jc m:val="left"/>
                    </m:oMathParaPr>
                    <m:oMath xmlns:m="http://schemas.openxmlformats.org/officeDocument/2006/math">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𝑆</m:t>
                          </m:r>
                        </m:e>
                        <m:sub>
                          <m:r>
                            <a:rPr lang="vi-VN" sz="6000">
                              <a:latin typeface="Cambria Math"/>
                              <a:ea typeface="Times New Roman" panose="02020603050405020304" pitchFamily="18" charset="0"/>
                            </a:rPr>
                            <m:t>1000</m:t>
                          </m:r>
                        </m:sub>
                      </m:sSub>
                      <m:r>
                        <a:rPr lang="vi-VN" sz="6000">
                          <a:latin typeface="Cambria Math"/>
                          <a:ea typeface="Times New Roman" panose="02020603050405020304" pitchFamily="18" charset="0"/>
                        </a:rPr>
                        <m:t>=</m:t>
                      </m:r>
                      <m:d>
                        <m:dPr>
                          <m:ctrlPr>
                            <a:rPr lang="en-US" sz="6000" b="0" i="1" smtClean="0">
                              <a:solidFill>
                                <a:prstClr val="black"/>
                              </a:solidFill>
                              <a:latin typeface="Cambria Math" panose="02040503050406030204" pitchFamily="18" charset="0"/>
                              <a:ea typeface="Times New Roman" panose="02020603050405020304" pitchFamily="18" charset="0"/>
                            </a:rPr>
                          </m:ctrlPr>
                        </m:dPr>
                        <m:e>
                          <m:r>
                            <a:rPr lang="en-US" sz="6000" i="1">
                              <a:solidFill>
                                <a:prstClr val="black"/>
                              </a:solidFill>
                              <a:latin typeface="Cambria Math" panose="02040503050406030204" pitchFamily="18" charset="0"/>
                              <a:ea typeface="Times New Roman" panose="02020603050405020304" pitchFamily="18" charset="0"/>
                            </a:rPr>
                            <m:t>−2</m:t>
                          </m:r>
                        </m:e>
                      </m:d>
                      <m:r>
                        <a:rPr lang="en-US" sz="6000" b="0" i="1" smtClean="0">
                          <a:solidFill>
                            <a:prstClr val="black"/>
                          </a:solidFill>
                          <a:latin typeface="Cambria Math" panose="02040503050406030204" pitchFamily="18" charset="0"/>
                          <a:ea typeface="Times New Roman" panose="02020603050405020304" pitchFamily="18" charset="0"/>
                        </a:rPr>
                        <m:t>.</m:t>
                      </m:r>
                      <m:f>
                        <m:fPr>
                          <m:ctrlPr>
                            <a:rPr lang="en-US" sz="6000" i="1">
                              <a:latin typeface="Cambria Math" panose="02040503050406030204" pitchFamily="18" charset="0"/>
                              <a:ea typeface="Times New Roman" panose="02020603050405020304" pitchFamily="18" charset="0"/>
                            </a:rPr>
                          </m:ctrlPr>
                        </m:fPr>
                        <m:num>
                          <m:r>
                            <a:rPr lang="vi-VN" sz="6000">
                              <a:latin typeface="Cambria Math"/>
                              <a:ea typeface="Times New Roman" panose="02020603050405020304" pitchFamily="18" charset="0"/>
                            </a:rPr>
                            <m:t>1−</m:t>
                          </m:r>
                          <m:sSup>
                            <m:sSupPr>
                              <m:ctrlPr>
                                <a:rPr lang="en-US" sz="6000" i="1">
                                  <a:latin typeface="Cambria Math" panose="02040503050406030204" pitchFamily="18" charset="0"/>
                                  <a:ea typeface="Times New Roman" panose="02020603050405020304" pitchFamily="18" charset="0"/>
                                </a:rPr>
                              </m:ctrlPr>
                            </m:sSupPr>
                            <m:e>
                              <m:r>
                                <a:rPr lang="en-US" sz="6000" b="0" i="0" smtClean="0">
                                  <a:latin typeface="Cambria Math" panose="02040503050406030204" pitchFamily="18" charset="0"/>
                                  <a:ea typeface="Times New Roman" panose="02020603050405020304" pitchFamily="18" charset="0"/>
                                </a:rPr>
                                <m:t>(−</m:t>
                              </m:r>
                              <m:r>
                                <a:rPr lang="vi-VN" sz="6000">
                                  <a:latin typeface="Cambria Math"/>
                                  <a:ea typeface="Times New Roman" panose="02020603050405020304" pitchFamily="18" charset="0"/>
                                </a:rPr>
                                <m:t>3</m:t>
                              </m:r>
                              <m:r>
                                <a:rPr lang="en-US" sz="6000" b="0" i="0" smtClean="0">
                                  <a:latin typeface="Cambria Math" panose="02040503050406030204" pitchFamily="18" charset="0"/>
                                  <a:ea typeface="Times New Roman" panose="02020603050405020304" pitchFamily="18" charset="0"/>
                                </a:rPr>
                                <m:t>)</m:t>
                              </m:r>
                            </m:e>
                            <m:sup>
                              <m:r>
                                <a:rPr lang="vi-VN" sz="6000">
                                  <a:latin typeface="Cambria Math"/>
                                  <a:ea typeface="Times New Roman" panose="02020603050405020304" pitchFamily="18" charset="0"/>
                                </a:rPr>
                                <m:t>1000</m:t>
                              </m:r>
                            </m:sup>
                          </m:sSup>
                        </m:num>
                        <m:den>
                          <m:r>
                            <a:rPr lang="en-US" sz="6000" b="0" i="0" smtClean="0">
                              <a:latin typeface="Cambria Math" panose="02040503050406030204" pitchFamily="18" charset="0"/>
                              <a:ea typeface="Times New Roman" panose="02020603050405020304" pitchFamily="18" charset="0"/>
                            </a:rPr>
                            <m:t>1−(−3</m:t>
                          </m:r>
                          <m:r>
                            <a:rPr lang="en-US" sz="6000" b="0" i="1" smtClean="0">
                              <a:latin typeface="Cambria Math" panose="02040503050406030204" pitchFamily="18" charset="0"/>
                              <a:ea typeface="Times New Roman" panose="02020603050405020304" pitchFamily="18" charset="0"/>
                            </a:rPr>
                            <m:t>)</m:t>
                          </m:r>
                        </m:den>
                      </m:f>
                      <m:r>
                        <a:rPr lang="vi-VN" sz="6000">
                          <a:latin typeface="Cambria Math"/>
                          <a:ea typeface="Times New Roman" panose="02020603050405020304" pitchFamily="18" charset="0"/>
                        </a:rPr>
                        <m:t>=</m:t>
                      </m:r>
                      <m:f>
                        <m:fPr>
                          <m:ctrlPr>
                            <a:rPr lang="en-US" sz="6000" i="1">
                              <a:latin typeface="Cambria Math" panose="02040503050406030204" pitchFamily="18" charset="0"/>
                              <a:ea typeface="Times New Roman" panose="02020603050405020304" pitchFamily="18" charset="0"/>
                            </a:rPr>
                          </m:ctrlPr>
                        </m:fPr>
                        <m:num>
                          <m:sSup>
                            <m:sSupPr>
                              <m:ctrlPr>
                                <a:rPr lang="en-US" sz="6000" i="1">
                                  <a:latin typeface="Cambria Math" panose="02040503050406030204" pitchFamily="18" charset="0"/>
                                  <a:ea typeface="Times New Roman" panose="02020603050405020304" pitchFamily="18" charset="0"/>
                                </a:rPr>
                              </m:ctrlPr>
                            </m:sSupPr>
                            <m:e>
                              <m:r>
                                <a:rPr lang="vi-VN" sz="6000">
                                  <a:latin typeface="Cambria Math"/>
                                  <a:ea typeface="Times New Roman" panose="02020603050405020304" pitchFamily="18" charset="0"/>
                                </a:rPr>
                                <m:t>3</m:t>
                              </m:r>
                            </m:e>
                            <m:sup>
                              <m:r>
                                <a:rPr lang="vi-VN" sz="6000">
                                  <a:latin typeface="Cambria Math"/>
                                  <a:ea typeface="Times New Roman" panose="02020603050405020304" pitchFamily="18" charset="0"/>
                                </a:rPr>
                                <m:t>1000</m:t>
                              </m:r>
                            </m:sup>
                          </m:sSup>
                          <m:r>
                            <a:rPr lang="en-US" sz="6000" b="0" i="1" smtClean="0">
                              <a:latin typeface="Cambria Math" panose="02040503050406030204" pitchFamily="18" charset="0"/>
                              <a:ea typeface="Times New Roman" panose="02020603050405020304" pitchFamily="18" charset="0"/>
                            </a:rPr>
                            <m:t>−1</m:t>
                          </m:r>
                        </m:num>
                        <m:den>
                          <m:r>
                            <a:rPr lang="en-US" sz="6000" b="0" i="0" smtClean="0">
                              <a:latin typeface="Cambria Math" panose="02040503050406030204" pitchFamily="18" charset="0"/>
                              <a:ea typeface="Times New Roman" panose="02020603050405020304" pitchFamily="18" charset="0"/>
                            </a:rPr>
                            <m:t>2</m:t>
                          </m:r>
                        </m:den>
                      </m:f>
                    </m:oMath>
                  </m:oMathPara>
                </a14:m>
                <a:endParaRPr lang="en-US" sz="6000" dirty="0"/>
              </a:p>
            </p:txBody>
          </p:sp>
        </mc:Choice>
        <mc:Fallback xmlns="">
          <p:sp>
            <p:nvSpPr>
              <p:cNvPr id="77" name="Rectangle 76"/>
              <p:cNvSpPr>
                <a:spLocks noRot="1" noChangeAspect="1" noMove="1" noResize="1" noEditPoints="1" noAdjustHandles="1" noChangeArrowheads="1" noChangeShapeType="1" noTextEdit="1"/>
              </p:cNvSpPr>
              <p:nvPr/>
            </p:nvSpPr>
            <p:spPr>
              <a:xfrm>
                <a:off x="1983419" y="10024228"/>
                <a:ext cx="13943968" cy="3032177"/>
              </a:xfrm>
              <a:prstGeom prst="rect">
                <a:avLst/>
              </a:prstGeom>
              <a:blipFill rotWithShape="0">
                <a:blip r:embed="rId8"/>
                <a:stretch>
                  <a:fillRect/>
                </a:stretch>
              </a:blipFill>
            </p:spPr>
            <p:txBody>
              <a:bodyPr/>
              <a:lstStyle/>
              <a:p>
                <a:r>
                  <a:rPr lang="en-US">
                    <a:noFill/>
                  </a:rPr>
                  <a:t> </a:t>
                </a:r>
              </a:p>
            </p:txBody>
          </p:sp>
        </mc:Fallback>
      </mc:AlternateContent>
      <p:sp>
        <p:nvSpPr>
          <p:cNvPr id="63" name="Action Button: Forward or Next 62">
            <a:hlinkClick r:id="" action="ppaction://hlinkshowjump?jump=nextslide" highlightClick="1"/>
          </p:cNvPr>
          <p:cNvSpPr/>
          <p:nvPr/>
        </p:nvSpPr>
        <p:spPr>
          <a:xfrm>
            <a:off x="22697878" y="1227773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48"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44987" y="7266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2. Thông hiểu</a:t>
            </a:r>
          </a:p>
        </p:txBody>
      </p:sp>
      <mc:AlternateContent xmlns:mc="http://schemas.openxmlformats.org/markup-compatibility/2006" xmlns:a14="http://schemas.microsoft.com/office/drawing/2010/main">
        <mc:Choice Requires="a14">
          <p:sp>
            <p:nvSpPr>
              <p:cNvPr id="5" name="TextBox 4"/>
              <p:cNvSpPr txBox="1"/>
              <p:nvPr/>
            </p:nvSpPr>
            <p:spPr>
              <a:xfrm>
                <a:off x="379355" y="8228280"/>
                <a:ext cx="5867400" cy="2151936"/>
              </a:xfrm>
              <a:prstGeom prst="rect">
                <a:avLst/>
              </a:prstGeom>
              <a:noFill/>
            </p:spPr>
            <p:txBody>
              <a:bodyPr wrap="square" rtlCol="0">
                <a:spAutoFit/>
              </a:bodyPr>
              <a:lstStyle/>
              <a:p>
                <a:r>
                  <a:rPr lang="fr-FR" sz="6000" dirty="0">
                    <a:solidFill>
                      <a:prstClr val="black"/>
                    </a:solidFill>
                    <a:latin typeface="Times New Roman" panose="02020603050405020304" pitchFamily="18" charset="0"/>
                    <a:ea typeface="Times New Roman" panose="02020603050405020304" pitchFamily="18" charset="0"/>
                  </a:rPr>
                  <a:t>Ta có </a:t>
                </a:r>
                <a14:m>
                  <m:oMath xmlns:m="http://schemas.openxmlformats.org/officeDocument/2006/math">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2</m:t>
                                </m:r>
                              </m:sub>
                            </m:sSub>
                            <m:r>
                              <a:rPr lang="vi-VN" sz="6000">
                                <a:latin typeface="Cambria Math"/>
                                <a:ea typeface="Times New Roman" panose="02020603050405020304" pitchFamily="18" charset="0"/>
                              </a:rPr>
                              <m:t>=−2</m:t>
                            </m:r>
                          </m:e>
                          <m:e>
                            <m:sSub>
                              <m:sSubPr>
                                <m:ctrlPr>
                                  <a:rPr lang="en-US" sz="6000" i="1">
                                    <a:latin typeface="Cambria Math" panose="02040503050406030204" pitchFamily="18" charset="0"/>
                                    <a:ea typeface="Times New Roman" panose="02020603050405020304" pitchFamily="18" charset="0"/>
                                  </a:rPr>
                                </m:ctrlPr>
                              </m:sSubPr>
                              <m:e>
                                <m:r>
                                  <a:rPr lang="vi-VN" sz="6000">
                                    <a:latin typeface="Cambria Math"/>
                                    <a:ea typeface="Times New Roman" panose="02020603050405020304" pitchFamily="18" charset="0"/>
                                  </a:rPr>
                                  <m:t>𝑢</m:t>
                                </m:r>
                              </m:e>
                              <m:sub>
                                <m:r>
                                  <a:rPr lang="vi-VN" sz="6000">
                                    <a:latin typeface="Cambria Math"/>
                                    <a:ea typeface="Times New Roman" panose="02020603050405020304" pitchFamily="18" charset="0"/>
                                  </a:rPr>
                                  <m:t>5</m:t>
                                </m:r>
                              </m:sub>
                            </m:sSub>
                            <m:r>
                              <a:rPr lang="vi-VN" sz="6000">
                                <a:latin typeface="Cambria Math"/>
                                <a:ea typeface="Times New Roman" panose="02020603050405020304" pitchFamily="18" charset="0"/>
                              </a:rPr>
                              <m:t>=54</m:t>
                            </m:r>
                          </m:e>
                        </m:eqArr>
                      </m:e>
                    </m:d>
                  </m:oMath>
                </a14:m>
                <a:endParaRPr lang="en-US" sz="6000" dirty="0"/>
              </a:p>
            </p:txBody>
          </p:sp>
        </mc:Choice>
        <mc:Fallback xmlns="">
          <p:sp>
            <p:nvSpPr>
              <p:cNvPr id="5" name="TextBox 4"/>
              <p:cNvSpPr txBox="1">
                <a:spLocks noRot="1" noChangeAspect="1" noMove="1" noResize="1" noEditPoints="1" noAdjustHandles="1" noChangeArrowheads="1" noChangeShapeType="1" noTextEdit="1"/>
              </p:cNvSpPr>
              <p:nvPr/>
            </p:nvSpPr>
            <p:spPr>
              <a:xfrm>
                <a:off x="379355" y="8228280"/>
                <a:ext cx="5867400" cy="2151936"/>
              </a:xfrm>
              <a:prstGeom prst="rect">
                <a:avLst/>
              </a:prstGeom>
              <a:blipFill rotWithShape="0">
                <a:blip r:embed="rId9"/>
                <a:stretch>
                  <a:fillRect l="-6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246755" y="8458200"/>
                <a:ext cx="4346632" cy="2151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en-US" sz="6000">
                                  <a:solidFill>
                                    <a:prstClr val="black"/>
                                  </a:solidFill>
                                  <a:latin typeface="Cambria Math" panose="02040503050406030204" pitchFamily="18" charset="0"/>
                                  <a:ea typeface="Times New Roman" panose="02020603050405020304" pitchFamily="18" charset="0"/>
                                </a:rPr>
                                <m:t>.</m:t>
                              </m:r>
                              <m:r>
                                <m:rPr>
                                  <m:sty m:val="p"/>
                                </m:rPr>
                                <a:rPr lang="en-US" sz="6000">
                                  <a:solidFill>
                                    <a:prstClr val="black"/>
                                  </a:solidFill>
                                  <a:latin typeface="Cambria Math" panose="02040503050406030204" pitchFamily="18" charset="0"/>
                                  <a:ea typeface="Times New Roman" panose="02020603050405020304" pitchFamily="18" charset="0"/>
                                </a:rPr>
                                <m:t>q</m:t>
                              </m:r>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−2</m:t>
                              </m:r>
                            </m:e>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sSup>
                                <m:sSupPr>
                                  <m:ctrlPr>
                                    <a:rPr lang="en-US" sz="6000" i="1">
                                      <a:solidFill>
                                        <a:srgbClr val="000000"/>
                                      </a:solidFill>
                                      <a:latin typeface="Cambria Math" panose="02040503050406030204" pitchFamily="18" charset="0"/>
                                      <a:ea typeface="Times New Roman" panose="02020603050405020304" pitchFamily="18" charset="0"/>
                                    </a:rPr>
                                  </m:ctrlPr>
                                </m:sSupPr>
                                <m:e>
                                  <m:r>
                                    <a:rPr lang="en-US" sz="6000">
                                      <a:solidFill>
                                        <a:srgbClr val="000000"/>
                                      </a:solidFill>
                                      <a:latin typeface="Cambria Math" panose="02040503050406030204" pitchFamily="18" charset="0"/>
                                      <a:ea typeface="Times New Roman" panose="02020603050405020304" pitchFamily="18" charset="0"/>
                                    </a:rPr>
                                    <m:t>.</m:t>
                                  </m:r>
                                  <m:r>
                                    <m:rPr>
                                      <m:sty m:val="p"/>
                                    </m:rPr>
                                    <a:rPr lang="en-US" sz="6000">
                                      <a:solidFill>
                                        <a:srgbClr val="000000"/>
                                      </a:solidFill>
                                      <a:latin typeface="Cambria Math"/>
                                      <a:ea typeface="Times New Roman" panose="02020603050405020304" pitchFamily="18" charset="0"/>
                                    </a:rPr>
                                    <m:t>q</m:t>
                                  </m:r>
                                </m:e>
                                <m:sup>
                                  <m:r>
                                    <a:rPr lang="en-US" sz="6000" i="1">
                                      <a:solidFill>
                                        <a:srgbClr val="000000"/>
                                      </a:solidFill>
                                      <a:latin typeface="Cambria Math" panose="02040503050406030204" pitchFamily="18" charset="0"/>
                                      <a:ea typeface="Times New Roman" panose="02020603050405020304" pitchFamily="18" charset="0"/>
                                    </a:rPr>
                                    <m:t>4</m:t>
                                  </m:r>
                                </m:sup>
                              </m:sSup>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54</m:t>
                              </m:r>
                            </m:e>
                          </m:eqArr>
                        </m:e>
                      </m:d>
                    </m:oMath>
                  </m:oMathPara>
                </a14:m>
                <a:endParaRPr lang="en-US" sz="6000" dirty="0"/>
              </a:p>
            </p:txBody>
          </p:sp>
        </mc:Choice>
        <mc:Fallback xmlns="">
          <p:sp>
            <p:nvSpPr>
              <p:cNvPr id="7" name="TextBox 6"/>
              <p:cNvSpPr txBox="1">
                <a:spLocks noRot="1" noChangeAspect="1" noMove="1" noResize="1" noEditPoints="1" noAdjustHandles="1" noChangeArrowheads="1" noChangeShapeType="1" noTextEdit="1"/>
              </p:cNvSpPr>
              <p:nvPr/>
            </p:nvSpPr>
            <p:spPr>
              <a:xfrm>
                <a:off x="6246755" y="8458200"/>
                <a:ext cx="4346632" cy="2151936"/>
              </a:xfrm>
              <a:prstGeom prst="rect">
                <a:avLst/>
              </a:prstGeom>
              <a:blipFill rotWithShape="0">
                <a:blip r:embed="rId10"/>
                <a:stretch>
                  <a:fillRect r="-155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717946" y="8458200"/>
                <a:ext cx="3138777" cy="2151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en-US" sz="6000">
                                  <a:solidFill>
                                    <a:prstClr val="black"/>
                                  </a:solidFill>
                                  <a:latin typeface="Cambria Math" panose="02040503050406030204" pitchFamily="18" charset="0"/>
                                  <a:ea typeface="Times New Roman" panose="02020603050405020304" pitchFamily="18" charset="0"/>
                                </a:rPr>
                                <m:t>.</m:t>
                              </m:r>
                              <m:r>
                                <m:rPr>
                                  <m:sty m:val="p"/>
                                </m:rPr>
                                <a:rPr lang="en-US" sz="6000">
                                  <a:solidFill>
                                    <a:prstClr val="black"/>
                                  </a:solidFill>
                                  <a:latin typeface="Cambria Math" panose="02040503050406030204" pitchFamily="18" charset="0"/>
                                  <a:ea typeface="Times New Roman" panose="02020603050405020304" pitchFamily="18" charset="0"/>
                                </a:rPr>
                                <m:t>q</m:t>
                              </m:r>
                              <m:r>
                                <a:rPr lang="en-US" sz="6000" i="1">
                                  <a:solidFill>
                                    <a:prstClr val="black"/>
                                  </a:solidFill>
                                  <a:latin typeface="Cambria Math" panose="02040503050406030204" pitchFamily="18" charset="0"/>
                                  <a:ea typeface="Times New Roman" panose="02020603050405020304" pitchFamily="18" charset="0"/>
                                </a:rPr>
                                <m:t>=−2</m:t>
                              </m:r>
                            </m:e>
                            <m:e>
                              <m:sSup>
                                <m:sSupPr>
                                  <m:ctrlPr>
                                    <a:rPr lang="en-US" sz="6000" i="1">
                                      <a:solidFill>
                                        <a:srgbClr val="000000"/>
                                      </a:solidFill>
                                      <a:latin typeface="Cambria Math" panose="02040503050406030204" pitchFamily="18" charset="0"/>
                                      <a:ea typeface="Times New Roman" panose="02020603050405020304" pitchFamily="18" charset="0"/>
                                    </a:rPr>
                                  </m:ctrlPr>
                                </m:sSupPr>
                                <m:e>
                                  <m:r>
                                    <m:rPr>
                                      <m:sty m:val="p"/>
                                    </m:rPr>
                                    <a:rPr lang="en-US" sz="6000">
                                      <a:solidFill>
                                        <a:srgbClr val="000000"/>
                                      </a:solidFill>
                                      <a:latin typeface="Cambria Math"/>
                                      <a:ea typeface="Times New Roman" panose="02020603050405020304" pitchFamily="18" charset="0"/>
                                    </a:rPr>
                                    <m:t>q</m:t>
                                  </m:r>
                                </m:e>
                                <m:sup>
                                  <m:r>
                                    <a:rPr lang="en-US" sz="6000" i="1">
                                      <a:solidFill>
                                        <a:srgbClr val="000000"/>
                                      </a:solidFill>
                                      <a:latin typeface="Cambria Math" panose="02040503050406030204" pitchFamily="18" charset="0"/>
                                      <a:ea typeface="Times New Roman" panose="02020603050405020304" pitchFamily="18" charset="0"/>
                                    </a:rPr>
                                    <m:t>3</m:t>
                                  </m:r>
                                </m:sup>
                              </m:sSup>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−27</m:t>
                              </m:r>
                            </m:e>
                          </m:eqArr>
                        </m:e>
                      </m:d>
                    </m:oMath>
                  </m:oMathPara>
                </a14:m>
                <a:endParaRPr lang="en-US" sz="6000" dirty="0"/>
              </a:p>
            </p:txBody>
          </p:sp>
        </mc:Choice>
        <mc:Fallback xmlns="">
          <p:sp>
            <p:nvSpPr>
              <p:cNvPr id="8" name="TextBox 7"/>
              <p:cNvSpPr txBox="1">
                <a:spLocks noRot="1" noChangeAspect="1" noMove="1" noResize="1" noEditPoints="1" noAdjustHandles="1" noChangeArrowheads="1" noChangeShapeType="1" noTextEdit="1"/>
              </p:cNvSpPr>
              <p:nvPr/>
            </p:nvSpPr>
            <p:spPr>
              <a:xfrm>
                <a:off x="11717946" y="8458200"/>
                <a:ext cx="3138777" cy="2151936"/>
              </a:xfrm>
              <a:prstGeom prst="rect">
                <a:avLst/>
              </a:prstGeom>
              <a:blipFill rotWithShape="0">
                <a:blip r:embed="rId11"/>
                <a:stretch>
                  <a:fillRect r="-55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7031011" y="8359031"/>
                <a:ext cx="3464540" cy="2151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en-US" sz="6000" i="1">
                                  <a:solidFill>
                                    <a:prstClr val="black"/>
                                  </a:solidFill>
                                  <a:latin typeface="Cambria Math" panose="02040503050406030204" pitchFamily="18" charset="0"/>
                                  <a:ea typeface="Times New Roman" panose="02020603050405020304" pitchFamily="18" charset="0"/>
                                </a:rPr>
                                <m:t>=−2</m:t>
                              </m:r>
                            </m:e>
                            <m:e>
                              <m:r>
                                <m:rPr>
                                  <m:sty m:val="p"/>
                                </m:rPr>
                                <a:rPr lang="en-US" sz="6000">
                                  <a:solidFill>
                                    <a:prstClr val="black"/>
                                  </a:solidFill>
                                  <a:latin typeface="Cambria Math" panose="02040503050406030204" pitchFamily="18" charset="0"/>
                                  <a:ea typeface="Times New Roman" panose="02020603050405020304" pitchFamily="18" charset="0"/>
                                </a:rPr>
                                <m:t>q</m:t>
                              </m:r>
                              <m:r>
                                <a:rPr lang="fr-FR" sz="6000">
                                  <a:solidFill>
                                    <a:prstClr val="black"/>
                                  </a:solidFill>
                                  <a:latin typeface="Cambria Math"/>
                                  <a:ea typeface="Times New Roman" panose="02020603050405020304" pitchFamily="18" charset="0"/>
                                </a:rPr>
                                <m:t>=</m:t>
                              </m:r>
                              <m:r>
                                <a:rPr lang="en-US" sz="6000" i="1">
                                  <a:solidFill>
                                    <a:prstClr val="black"/>
                                  </a:solidFill>
                                  <a:latin typeface="Cambria Math" panose="02040503050406030204" pitchFamily="18" charset="0"/>
                                  <a:ea typeface="Times New Roman" panose="02020603050405020304" pitchFamily="18" charset="0"/>
                                </a:rPr>
                                <m:t>−3</m:t>
                              </m:r>
                            </m:e>
                          </m:eqArr>
                        </m:e>
                      </m:d>
                    </m:oMath>
                  </m:oMathPara>
                </a14:m>
                <a:endParaRPr lang="en-US" sz="6000" dirty="0"/>
              </a:p>
            </p:txBody>
          </p:sp>
        </mc:Choice>
        <mc:Fallback xmlns="">
          <p:sp>
            <p:nvSpPr>
              <p:cNvPr id="9" name="TextBox 8"/>
              <p:cNvSpPr txBox="1">
                <a:spLocks noRot="1" noChangeAspect="1" noMove="1" noResize="1" noEditPoints="1" noAdjustHandles="1" noChangeArrowheads="1" noChangeShapeType="1" noTextEdit="1"/>
              </p:cNvSpPr>
              <p:nvPr/>
            </p:nvSpPr>
            <p:spPr>
              <a:xfrm>
                <a:off x="17031011" y="8359031"/>
                <a:ext cx="3464540" cy="2151936"/>
              </a:xfrm>
              <a:prstGeom prst="rect">
                <a:avLst/>
              </a:prstGeom>
              <a:blipFill rotWithShape="0">
                <a:blip r:embed="rId12"/>
                <a:stretch>
                  <a:fillRect r="-20423"/>
                </a:stretch>
              </a:blipFill>
            </p:spPr>
            <p:txBody>
              <a:bodyPr/>
              <a:lstStyle/>
              <a:p>
                <a:r>
                  <a:rPr lang="en-US">
                    <a:noFill/>
                  </a:rPr>
                  <a:t> </a:t>
                </a:r>
              </a:p>
            </p:txBody>
          </p:sp>
        </mc:Fallback>
      </mc:AlternateContent>
    </p:spTree>
    <p:extLst>
      <p:ext uri="{BB962C8B-B14F-4D97-AF65-F5344CB8AC3E}">
        <p14:creationId xmlns:p14="http://schemas.microsoft.com/office/powerpoint/2010/main" val="411438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down)">
                                      <p:cBhvr>
                                        <p:cTn id="37" dur="500"/>
                                        <p:tgtEl>
                                          <p:spTgt spid="7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wipe(left)">
                                      <p:cBhvr>
                                        <p:cTn id="4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7" grpId="0"/>
      <p:bldP spid="63" grpId="0" animBg="1"/>
      <p:bldP spid="5"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610258" y="2139435"/>
            <a:ext cx="13742832" cy="12192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4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64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4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4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thấp</a:t>
            </a:r>
            <a:endPar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0" name="TextBox 19">
            <a:hlinkClick r:id="rId2" action="ppaction://hlinksldjump"/>
          </p:cNvPr>
          <p:cNvSpPr txBox="1"/>
          <p:nvPr/>
        </p:nvSpPr>
        <p:spPr>
          <a:xfrm>
            <a:off x="6307138" y="899160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12.D</a:t>
            </a:r>
            <a:endParaRPr lang="en-US" sz="6400" dirty="0">
              <a:latin typeface="Times New Roman" pitchFamily="18" charset="0"/>
              <a:cs typeface="Times New Roman" pitchFamily="18" charset="0"/>
            </a:endParaRPr>
          </a:p>
        </p:txBody>
      </p:sp>
      <p:sp>
        <p:nvSpPr>
          <p:cNvPr id="21" name="TextBox 20">
            <a:hlinkClick r:id="rId3" action="ppaction://hlinksldjump"/>
          </p:cNvPr>
          <p:cNvSpPr txBox="1"/>
          <p:nvPr/>
        </p:nvSpPr>
        <p:spPr>
          <a:xfrm>
            <a:off x="10440986" y="8991599"/>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13.B</a:t>
            </a:r>
            <a:endParaRPr lang="en-US" sz="6400" dirty="0">
              <a:latin typeface="Times New Roman" pitchFamily="18" charset="0"/>
              <a:cs typeface="Times New Roman" pitchFamily="18" charset="0"/>
            </a:endParaRPr>
          </a:p>
        </p:txBody>
      </p:sp>
      <p:sp>
        <p:nvSpPr>
          <p:cNvPr id="22" name="TextBox 21">
            <a:hlinkClick r:id="rId4" action="ppaction://hlinksldjump"/>
          </p:cNvPr>
          <p:cNvSpPr txBox="1"/>
          <p:nvPr/>
        </p:nvSpPr>
        <p:spPr>
          <a:xfrm>
            <a:off x="14327188" y="899160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14.B</a:t>
            </a:r>
            <a:endParaRPr lang="en-US" sz="6400" dirty="0">
              <a:latin typeface="Times New Roman" pitchFamily="18" charset="0"/>
              <a:cs typeface="Times New Roman" pitchFamily="18" charset="0"/>
            </a:endParaRPr>
          </a:p>
        </p:txBody>
      </p:sp>
      <p:sp>
        <p:nvSpPr>
          <p:cNvPr id="23" name="TextBox 22">
            <a:hlinkClick r:id="rId5" action="ppaction://hlinksldjump"/>
          </p:cNvPr>
          <p:cNvSpPr txBox="1"/>
          <p:nvPr/>
        </p:nvSpPr>
        <p:spPr>
          <a:xfrm>
            <a:off x="18353090" y="899160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15.B</a:t>
            </a:r>
            <a:endParaRPr lang="en-US" sz="6400" dirty="0">
              <a:latin typeface="Times New Roman" pitchFamily="18" charset="0"/>
              <a:cs typeface="Times New Roman" pitchFamily="18" charset="0"/>
            </a:endParaRPr>
          </a:p>
        </p:txBody>
      </p:sp>
      <p:sp>
        <p:nvSpPr>
          <p:cNvPr id="24" name="TextBox 23">
            <a:hlinkClick r:id="rId6" action="ppaction://hlinksldjump"/>
          </p:cNvPr>
          <p:cNvSpPr txBox="1"/>
          <p:nvPr/>
        </p:nvSpPr>
        <p:spPr>
          <a:xfrm>
            <a:off x="6307138" y="7012123"/>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7.A</a:t>
            </a:r>
            <a:endParaRPr lang="en-US" sz="6400" dirty="0">
              <a:latin typeface="Times New Roman" pitchFamily="18" charset="0"/>
              <a:cs typeface="Times New Roman" pitchFamily="18" charset="0"/>
            </a:endParaRPr>
          </a:p>
        </p:txBody>
      </p:sp>
      <p:sp>
        <p:nvSpPr>
          <p:cNvPr id="25" name="TextBox 24">
            <a:hlinkClick r:id="rId7" action="ppaction://hlinksldjump"/>
          </p:cNvPr>
          <p:cNvSpPr txBox="1"/>
          <p:nvPr/>
        </p:nvSpPr>
        <p:spPr>
          <a:xfrm>
            <a:off x="10440986" y="7012125"/>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8.B</a:t>
            </a:r>
            <a:endParaRPr lang="en-US" sz="6400" dirty="0">
              <a:latin typeface="Times New Roman" pitchFamily="18" charset="0"/>
              <a:cs typeface="Times New Roman" pitchFamily="18" charset="0"/>
            </a:endParaRPr>
          </a:p>
        </p:txBody>
      </p:sp>
      <p:sp>
        <p:nvSpPr>
          <p:cNvPr id="26" name="TextBox 25">
            <a:hlinkClick r:id="rId8" action="ppaction://hlinksldjump"/>
          </p:cNvPr>
          <p:cNvSpPr txBox="1"/>
          <p:nvPr/>
        </p:nvSpPr>
        <p:spPr>
          <a:xfrm>
            <a:off x="14327188" y="70750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9.D</a:t>
            </a:r>
            <a:endParaRPr lang="en-US" sz="6400" dirty="0">
              <a:latin typeface="Times New Roman" pitchFamily="18" charset="0"/>
              <a:cs typeface="Times New Roman" pitchFamily="18" charset="0"/>
            </a:endParaRPr>
          </a:p>
        </p:txBody>
      </p:sp>
      <p:sp>
        <p:nvSpPr>
          <p:cNvPr id="27" name="TextBox 26">
            <a:hlinkClick r:id="rId9" action="ppaction://hlinksldjump"/>
          </p:cNvPr>
          <p:cNvSpPr txBox="1"/>
          <p:nvPr/>
        </p:nvSpPr>
        <p:spPr>
          <a:xfrm>
            <a:off x="18353090" y="70750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10.A</a:t>
            </a:r>
            <a:endParaRPr lang="en-US" sz="6400" dirty="0">
              <a:latin typeface="Times New Roman" pitchFamily="18" charset="0"/>
              <a:cs typeface="Times New Roman" pitchFamily="18" charset="0"/>
            </a:endParaRPr>
          </a:p>
        </p:txBody>
      </p:sp>
      <p:sp>
        <p:nvSpPr>
          <p:cNvPr id="28" name="TextBox 27">
            <a:hlinkClick r:id="rId10" action="ppaction://hlinksldjump"/>
          </p:cNvPr>
          <p:cNvSpPr txBox="1"/>
          <p:nvPr/>
        </p:nvSpPr>
        <p:spPr>
          <a:xfrm>
            <a:off x="18353090" y="50788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5.B</a:t>
            </a:r>
            <a:endParaRPr lang="en-US" sz="6400" dirty="0">
              <a:latin typeface="Times New Roman" pitchFamily="18" charset="0"/>
              <a:cs typeface="Times New Roman" pitchFamily="18" charset="0"/>
            </a:endParaRPr>
          </a:p>
        </p:txBody>
      </p:sp>
      <p:sp>
        <p:nvSpPr>
          <p:cNvPr id="29" name="TextBox 28">
            <a:hlinkClick r:id="rId11" action="ppaction://hlinksldjump"/>
          </p:cNvPr>
          <p:cNvSpPr txBox="1"/>
          <p:nvPr/>
        </p:nvSpPr>
        <p:spPr>
          <a:xfrm>
            <a:off x="14327188" y="50788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4.B</a:t>
            </a:r>
            <a:endParaRPr lang="en-US" sz="6400" dirty="0">
              <a:latin typeface="Times New Roman" pitchFamily="18" charset="0"/>
              <a:cs typeface="Times New Roman" pitchFamily="18" charset="0"/>
            </a:endParaRPr>
          </a:p>
        </p:txBody>
      </p:sp>
      <p:sp>
        <p:nvSpPr>
          <p:cNvPr id="30" name="TextBox 29">
            <a:hlinkClick r:id="rId12" action="ppaction://hlinksldjump"/>
          </p:cNvPr>
          <p:cNvSpPr txBox="1"/>
          <p:nvPr/>
        </p:nvSpPr>
        <p:spPr>
          <a:xfrm>
            <a:off x="10440986" y="50788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3.D</a:t>
            </a:r>
            <a:endParaRPr lang="en-US" sz="6400" dirty="0">
              <a:latin typeface="Times New Roman" pitchFamily="18" charset="0"/>
              <a:cs typeface="Times New Roman" pitchFamily="18" charset="0"/>
            </a:endParaRPr>
          </a:p>
        </p:txBody>
      </p:sp>
      <p:sp>
        <p:nvSpPr>
          <p:cNvPr id="31" name="TextBox 30">
            <a:hlinkClick r:id="rId13" action="ppaction://hlinksldjump"/>
          </p:cNvPr>
          <p:cNvSpPr txBox="1"/>
          <p:nvPr/>
        </p:nvSpPr>
        <p:spPr>
          <a:xfrm>
            <a:off x="6307138" y="50176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2.B</a:t>
            </a:r>
            <a:endParaRPr lang="en-US" sz="6400" dirty="0">
              <a:latin typeface="Times New Roman" pitchFamily="18" charset="0"/>
              <a:cs typeface="Times New Roman" pitchFamily="18" charset="0"/>
            </a:endParaRPr>
          </a:p>
        </p:txBody>
      </p:sp>
      <p:sp>
        <p:nvSpPr>
          <p:cNvPr id="32" name="TextBox 31">
            <a:hlinkClick r:id="rId14" action="ppaction://hlinksldjump"/>
          </p:cNvPr>
          <p:cNvSpPr txBox="1"/>
          <p:nvPr/>
        </p:nvSpPr>
        <p:spPr>
          <a:xfrm>
            <a:off x="2192338" y="902970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11.B</a:t>
            </a:r>
            <a:endParaRPr lang="en-US" sz="6400" dirty="0">
              <a:latin typeface="Times New Roman" pitchFamily="18" charset="0"/>
              <a:cs typeface="Times New Roman" pitchFamily="18" charset="0"/>
            </a:endParaRPr>
          </a:p>
        </p:txBody>
      </p:sp>
      <p:sp>
        <p:nvSpPr>
          <p:cNvPr id="33" name="TextBox 32">
            <a:hlinkClick r:id="rId15" action="ppaction://hlinksldjump"/>
          </p:cNvPr>
          <p:cNvSpPr txBox="1"/>
          <p:nvPr/>
        </p:nvSpPr>
        <p:spPr>
          <a:xfrm>
            <a:off x="2192338" y="7050223"/>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6.B</a:t>
            </a:r>
            <a:endParaRPr lang="en-US" sz="6400" dirty="0">
              <a:latin typeface="Times New Roman" pitchFamily="18" charset="0"/>
              <a:cs typeface="Times New Roman" pitchFamily="18" charset="0"/>
            </a:endParaRPr>
          </a:p>
        </p:txBody>
      </p:sp>
      <p:sp>
        <p:nvSpPr>
          <p:cNvPr id="34" name="TextBox 33">
            <a:hlinkClick r:id="rId16" action="ppaction://hlinksldjump"/>
          </p:cNvPr>
          <p:cNvSpPr txBox="1"/>
          <p:nvPr/>
        </p:nvSpPr>
        <p:spPr>
          <a:xfrm>
            <a:off x="2192338" y="50557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1.C</a:t>
            </a:r>
            <a:endParaRPr lang="en-US" sz="6400" dirty="0">
              <a:latin typeface="Times New Roman" pitchFamily="18" charset="0"/>
              <a:cs typeface="Times New Roman" pitchFamily="18" charset="0"/>
            </a:endParaRPr>
          </a:p>
        </p:txBody>
      </p:sp>
      <p:sp>
        <p:nvSpPr>
          <p:cNvPr id="35" name="Action Button: Back or Previous 34">
            <a:hlinkClick r:id="rId17" action="ppaction://hlinksldjump" highlightClick="1"/>
          </p:cNvPr>
          <p:cNvSpPr/>
          <p:nvPr/>
        </p:nvSpPr>
        <p:spPr>
          <a:xfrm>
            <a:off x="22168859" y="12302841"/>
            <a:ext cx="905164" cy="8589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36" name="Action Button: Forward or Next 35">
            <a:hlinkClick r:id="" action="ppaction://hlinkshowjump?jump=nextslide" highlightClick="1"/>
          </p:cNvPr>
          <p:cNvSpPr/>
          <p:nvPr/>
        </p:nvSpPr>
        <p:spPr>
          <a:xfrm>
            <a:off x="23129448" y="12321313"/>
            <a:ext cx="942110" cy="840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38" name="Rectangle 4">
            <a:extLst>
              <a:ext uri="{FF2B5EF4-FFF2-40B4-BE49-F238E27FC236}">
                <a16:creationId xmlns="" xmlns:a16="http://schemas.microsoft.com/office/drawing/2014/main" id="{C747A885-F2D1-409F-9DDA-9CB0AA9B9FF6}"/>
              </a:ext>
            </a:extLst>
          </p:cNvPr>
          <p:cNvSpPr>
            <a:spLocks noChangeArrowheads="1"/>
          </p:cNvSpPr>
          <p:nvPr/>
        </p:nvSpPr>
        <p:spPr bwMode="auto">
          <a:xfrm>
            <a:off x="636590" y="152400"/>
            <a:ext cx="23367997"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611188" y="457200"/>
            <a:ext cx="22100150" cy="2062103"/>
          </a:xfrm>
          <a:prstGeom prst="rect">
            <a:avLst/>
          </a:prstGeom>
          <a:noFill/>
        </p:spPr>
        <p:txBody>
          <a:bodyPr wrap="square" rtlCol="0">
            <a:spAutoFit/>
          </a:bodyPr>
          <a:lstStyle/>
          <a:p>
            <a:pPr algn="ctr"/>
            <a:r>
              <a:rPr lang="en-US" sz="6400" b="1" dirty="0" smtClean="0">
                <a:solidFill>
                  <a:srgbClr val="FF0000"/>
                </a:solidFill>
                <a:latin typeface="Times New Roman" panose="02020603050405020304" pitchFamily="18" charset="0"/>
                <a:cs typeface="Times New Roman" panose="02020603050405020304" pitchFamily="18" charset="0"/>
              </a:rPr>
              <a:t>CĐ_</a:t>
            </a:r>
            <a:r>
              <a:rPr lang="en-US" sz="6400" b="1" dirty="0">
                <a:solidFill>
                  <a:srgbClr val="FF0000"/>
                </a:solidFill>
                <a:effectLst>
                  <a:outerShdw blurRad="38100" dist="38100" dir="2700000" algn="tl">
                    <a:srgbClr val="C0C0C0"/>
                  </a:outerShdw>
                </a:effectLst>
                <a:latin typeface="Vani" panose="02040502050405020303" pitchFamily="18" charset="0"/>
                <a:cs typeface="Vani" panose="02040502050405020303" pitchFamily="18" charset="0"/>
              </a:rPr>
              <a:t>CẤP SỐ CỘNG - CẤP SỐ NHÂN</a:t>
            </a:r>
          </a:p>
          <a:p>
            <a:pPr algn="ctr"/>
            <a:endParaRPr lang="en-US" sz="6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4467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510753" y="8335685"/>
            <a:ext cx="23672882" cy="4964458"/>
            <a:chOff x="189938" y="3636275"/>
            <a:chExt cx="11834900" cy="1959889"/>
          </a:xfrm>
        </p:grpSpPr>
        <p:sp>
          <p:nvSpPr>
            <p:cNvPr id="5" name="Rounded Rectangle 4"/>
            <p:cNvSpPr/>
            <p:nvPr/>
          </p:nvSpPr>
          <p:spPr>
            <a:xfrm>
              <a:off x="189938" y="3835720"/>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6" name="Group 5"/>
            <p:cNvGrpSpPr/>
            <p:nvPr/>
          </p:nvGrpSpPr>
          <p:grpSpPr>
            <a:xfrm>
              <a:off x="203200" y="3636275"/>
              <a:ext cx="2342697" cy="507832"/>
              <a:chOff x="1275608" y="6239450"/>
              <a:chExt cx="4592536" cy="922706"/>
            </a:xfrm>
          </p:grpSpPr>
          <p:sp>
            <p:nvSpPr>
              <p:cNvPr id="7" name="Freeform 20"/>
              <p:cNvSpPr>
                <a:spLocks/>
              </p:cNvSpPr>
              <p:nvPr/>
            </p:nvSpPr>
            <p:spPr bwMode="auto">
              <a:xfrm rot="16200000" flipV="1">
                <a:off x="3561312" y="4557737"/>
                <a:ext cx="541774"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5"/>
                <a:ext cx="852450" cy="541774"/>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294152" y="2298228"/>
            <a:ext cx="23849437" cy="2961862"/>
            <a:chOff x="534987" y="1869705"/>
            <a:chExt cx="23373722" cy="2356356"/>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4600" y="1653394"/>
                  <a:ext cx="2097638"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073060" y="2165988"/>
                  <a:ext cx="19835649" cy="17034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spcBef>
                      <a:spcPts val="600"/>
                    </a:spcBef>
                  </a:pPr>
                  <a:r>
                    <a:rPr lang="en-US" sz="60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a:solidFill>
                        <a:prstClr val="black"/>
                      </a:solidFill>
                      <a:latin typeface="Times New Roman" panose="02020603050405020304" pitchFamily="18" charset="0"/>
                      <a:cs typeface="Times New Roman" panose="02020603050405020304" pitchFamily="18" charset="0"/>
                    </a:rPr>
                    <a:t>Xác định </a:t>
                  </a:r>
                  <a14:m>
                    <m:oMath xmlns:m="http://schemas.openxmlformats.org/officeDocument/2006/math">
                      <m:r>
                        <a:rPr lang="fr-FR" sz="6000">
                          <a:solidFill>
                            <a:prstClr val="black"/>
                          </a:solidFill>
                          <a:latin typeface="Cambria Math"/>
                          <a:cs typeface="Times New Roman" panose="02020603050405020304" pitchFamily="18" charset="0"/>
                        </a:rPr>
                        <m:t>𝑥</m:t>
                      </m:r>
                    </m:oMath>
                  </a14:m>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để</a:t>
                  </a:r>
                  <a:r>
                    <a:rPr lang="en-US" sz="6000" dirty="0">
                      <a:solidFill>
                        <a:prstClr val="black"/>
                      </a:solidFill>
                      <a:latin typeface="Times New Roman" panose="02020603050405020304" pitchFamily="18" charset="0"/>
                      <a:cs typeface="Times New Roman" panose="02020603050405020304" pitchFamily="18" charset="0"/>
                    </a:rPr>
                    <a:t> 3 </a:t>
                  </a:r>
                  <a:r>
                    <a:rPr lang="en-US" sz="6000" dirty="0" err="1">
                      <a:solidFill>
                        <a:prstClr val="black"/>
                      </a:solidFill>
                      <a:latin typeface="Times New Roman" panose="02020603050405020304" pitchFamily="18" charset="0"/>
                      <a:cs typeface="Times New Roman" panose="02020603050405020304" pitchFamily="18" charset="0"/>
                    </a:rPr>
                    <a:t>số</a:t>
                  </a:r>
                  <a:r>
                    <a:rPr lang="en-US" sz="60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r>
                        <a:rPr lang="en-US" sz="6000">
                          <a:solidFill>
                            <a:prstClr val="black"/>
                          </a:solidFill>
                          <a:latin typeface="Cambria Math"/>
                          <a:cs typeface="Times New Roman" panose="02020603050405020304" pitchFamily="18" charset="0"/>
                        </a:rPr>
                        <m:t>1−</m:t>
                      </m:r>
                      <m:r>
                        <a:rPr lang="fr-FR" sz="6000">
                          <a:solidFill>
                            <a:prstClr val="black"/>
                          </a:solidFill>
                          <a:latin typeface="Cambria Math"/>
                          <a:cs typeface="Times New Roman" panose="02020603050405020304" pitchFamily="18" charset="0"/>
                        </a:rPr>
                        <m:t>𝑥</m:t>
                      </m:r>
                      <m:r>
                        <a:rPr lang="en-US" sz="6000">
                          <a:solidFill>
                            <a:prstClr val="black"/>
                          </a:solidFill>
                          <a:latin typeface="Cambria Math"/>
                          <a:cs typeface="Times New Roman" panose="02020603050405020304" pitchFamily="18" charset="0"/>
                        </a:rPr>
                        <m:t>;</m:t>
                      </m:r>
                      <m:sSup>
                        <m:sSupPr>
                          <m:ctrlPr>
                            <a:rPr lang="en-US" sz="6000" i="1">
                              <a:solidFill>
                                <a:prstClr val="black"/>
                              </a:solidFill>
                              <a:latin typeface="Cambria Math" panose="02040503050406030204" pitchFamily="18" charset="0"/>
                              <a:cs typeface="Times New Roman" panose="02020603050405020304" pitchFamily="18" charset="0"/>
                            </a:rPr>
                          </m:ctrlPr>
                        </m:sSupPr>
                        <m:e>
                          <m:r>
                            <a:rPr lang="fr-FR" sz="6000">
                              <a:solidFill>
                                <a:prstClr val="black"/>
                              </a:solidFill>
                              <a:latin typeface="Cambria Math"/>
                              <a:cs typeface="Times New Roman" panose="02020603050405020304" pitchFamily="18" charset="0"/>
                            </a:rPr>
                            <m:t>𝑥</m:t>
                          </m:r>
                        </m:e>
                        <m:sup>
                          <m:r>
                            <a:rPr lang="en-US" sz="6000">
                              <a:solidFill>
                                <a:prstClr val="black"/>
                              </a:solidFill>
                              <a:latin typeface="Cambria Math"/>
                              <a:cs typeface="Times New Roman" panose="02020603050405020304" pitchFamily="18" charset="0"/>
                            </a:rPr>
                            <m:t>2</m:t>
                          </m:r>
                        </m:sup>
                      </m:sSup>
                      <m:r>
                        <a:rPr lang="en-US" sz="6000">
                          <a:solidFill>
                            <a:prstClr val="black"/>
                          </a:solidFill>
                          <a:latin typeface="Cambria Math"/>
                          <a:cs typeface="Times New Roman" panose="02020603050405020304" pitchFamily="18" charset="0"/>
                        </a:rPr>
                        <m:t>;1+</m:t>
                      </m:r>
                      <m:r>
                        <a:rPr lang="fr-FR" sz="6000">
                          <a:solidFill>
                            <a:prstClr val="black"/>
                          </a:solidFill>
                          <a:latin typeface="Cambria Math"/>
                          <a:cs typeface="Times New Roman" panose="02020603050405020304" pitchFamily="18" charset="0"/>
                        </a:rPr>
                        <m:t>𝑥</m:t>
                      </m:r>
                    </m:oMath>
                  </a14:m>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theo</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thứ</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tự</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lập</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thành</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một</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cấp</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số</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cộng</a:t>
                  </a:r>
                  <a:r>
                    <a:rPr lang="en-US" sz="60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4073060" y="2165988"/>
                  <a:ext cx="19835649" cy="1703461"/>
                </a:xfrm>
                <a:prstGeom prst="rect">
                  <a:avLst/>
                </a:prstGeom>
                <a:blipFill rotWithShape="0">
                  <a:blip r:embed="rId3"/>
                  <a:stretch>
                    <a:fillRect l="-1355" t="-6553" b="-113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23181615" y="1226841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grpSp>
        <p:nvGrpSpPr>
          <p:cNvPr id="2" name="Group 1">
            <a:extLst>
              <a:ext uri="{FF2B5EF4-FFF2-40B4-BE49-F238E27FC236}">
                <a16:creationId xmlns:a16="http://schemas.microsoft.com/office/drawing/2014/main" xmlns="" id="{4D0AB9FB-A402-43C6-830F-BAC47ED452D0}"/>
              </a:ext>
            </a:extLst>
          </p:cNvPr>
          <p:cNvGrpSpPr/>
          <p:nvPr/>
        </p:nvGrpSpPr>
        <p:grpSpPr>
          <a:xfrm>
            <a:off x="946126" y="5568905"/>
            <a:ext cx="10028261" cy="1234536"/>
            <a:chOff x="1458731" y="6301627"/>
            <a:chExt cx="14441735"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0839FD11-1E39-4EBB-A7FB-DEB39691C378}"/>
                    </a:ext>
                  </a:extLst>
                </p:cNvPr>
                <p:cNvSpPr/>
                <p:nvPr/>
              </p:nvSpPr>
              <p:spPr>
                <a:xfrm>
                  <a:off x="2154710" y="6301627"/>
                  <a:ext cx="13745756"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0" dirty="0" smtClean="0"/>
                    <a:t> </a:t>
                  </a:r>
                  <a14:m>
                    <m:oMath xmlns:m="http://schemas.openxmlformats.org/officeDocument/2006/math">
                      <m:r>
                        <a:rPr lang="en-US" sz="6000" b="0" i="1" smtClean="0">
                          <a:latin typeface="Cambria Math" panose="02040503050406030204" pitchFamily="18" charset="0"/>
                        </a:rPr>
                        <m:t>𝐾h</m:t>
                      </m:r>
                      <m:r>
                        <a:rPr lang="en-US" sz="6000" b="0" i="1" smtClean="0">
                          <a:latin typeface="Cambria Math" panose="02040503050406030204" pitchFamily="18" charset="0"/>
                        </a:rPr>
                        <m:t>ô</m:t>
                      </m:r>
                      <m:r>
                        <a:rPr lang="en-US" sz="6000" b="0" i="1" smtClean="0">
                          <a:latin typeface="Cambria Math" panose="02040503050406030204" pitchFamily="18" charset="0"/>
                        </a:rPr>
                        <m:t>𝑛𝑔</m:t>
                      </m:r>
                      <m:r>
                        <a:rPr lang="en-US" sz="6000" b="0" i="1" smtClean="0">
                          <a:latin typeface="Cambria Math" panose="02040503050406030204" pitchFamily="18" charset="0"/>
                        </a:rPr>
                        <m:t> </m:t>
                      </m:r>
                      <m:r>
                        <a:rPr lang="en-US" sz="6000" b="0" i="1" smtClean="0">
                          <a:latin typeface="Cambria Math" panose="02040503050406030204" pitchFamily="18" charset="0"/>
                        </a:rPr>
                        <m:t>𝑐</m:t>
                      </m:r>
                      <m:r>
                        <a:rPr lang="en-US" sz="6000" b="0" i="1" smtClean="0">
                          <a:latin typeface="Cambria Math" panose="02040503050406030204" pitchFamily="18" charset="0"/>
                        </a:rPr>
                        <m:t>ó </m:t>
                      </m:r>
                      <m:r>
                        <a:rPr lang="en-US" sz="6000" b="0" i="1" smtClean="0">
                          <a:latin typeface="Cambria Math" panose="02040503050406030204" pitchFamily="18" charset="0"/>
                        </a:rPr>
                        <m:t>𝑔𝑖</m:t>
                      </m:r>
                      <m:r>
                        <a:rPr lang="en-US" sz="6000" b="0" i="1" smtClean="0">
                          <a:latin typeface="Cambria Math" panose="02040503050406030204" pitchFamily="18" charset="0"/>
                        </a:rPr>
                        <m:t>á </m:t>
                      </m:r>
                      <m:r>
                        <a:rPr lang="en-US" sz="6000" b="0" i="1" smtClean="0">
                          <a:latin typeface="Cambria Math" panose="02040503050406030204" pitchFamily="18" charset="0"/>
                        </a:rPr>
                        <m:t>𝑡𝑟</m:t>
                      </m:r>
                      <m:r>
                        <a:rPr lang="en-US" sz="6000" b="0" i="1" smtClean="0">
                          <a:latin typeface="Cambria Math" panose="02040503050406030204" pitchFamily="18" charset="0"/>
                        </a:rPr>
                        <m:t>ị </m:t>
                      </m:r>
                      <m:r>
                        <a:rPr lang="en-US" sz="6000" b="0" i="1" smtClean="0">
                          <a:latin typeface="Cambria Math" panose="02040503050406030204" pitchFamily="18" charset="0"/>
                        </a:rPr>
                        <m:t>𝑛</m:t>
                      </m:r>
                      <m:r>
                        <a:rPr lang="en-US" sz="6000" b="0" i="1" smtClean="0">
                          <a:latin typeface="Cambria Math" panose="02040503050406030204" pitchFamily="18" charset="0"/>
                        </a:rPr>
                        <m:t>à</m:t>
                      </m:r>
                      <m:r>
                        <a:rPr lang="en-US" sz="6000" b="0" i="1" smtClean="0">
                          <a:latin typeface="Cambria Math" panose="02040503050406030204" pitchFamily="18" charset="0"/>
                        </a:rPr>
                        <m:t>𝑜</m:t>
                      </m:r>
                      <m:r>
                        <a:rPr lang="en-US" sz="6000" b="0" i="1" smtClean="0">
                          <a:latin typeface="Cambria Math" panose="02040503050406030204" pitchFamily="18" charset="0"/>
                        </a:rPr>
                        <m:t> </m:t>
                      </m:r>
                      <m:r>
                        <a:rPr lang="en-US" sz="6000" b="0" i="1" smtClean="0">
                          <a:latin typeface="Cambria Math" panose="02040503050406030204" pitchFamily="18" charset="0"/>
                        </a:rPr>
                        <m:t>𝑐</m:t>
                      </m:r>
                      <m:r>
                        <a:rPr lang="en-US" sz="6000" b="0" i="1" smtClean="0">
                          <a:latin typeface="Cambria Math" panose="02040503050406030204" pitchFamily="18" charset="0"/>
                        </a:rPr>
                        <m:t>ủ</m:t>
                      </m:r>
                      <m:r>
                        <a:rPr lang="en-US" sz="6000" b="0" i="1" smtClean="0">
                          <a:latin typeface="Cambria Math" panose="02040503050406030204" pitchFamily="18" charset="0"/>
                        </a:rPr>
                        <m:t>𝑎</m:t>
                      </m:r>
                      <m:r>
                        <a:rPr lang="en-US" sz="6000" b="0" i="1" smtClean="0">
                          <a:latin typeface="Cambria Math" panose="02040503050406030204" pitchFamily="18" charset="0"/>
                        </a:rPr>
                        <m:t> </m:t>
                      </m:r>
                      <m:r>
                        <a:rPr lang="en-US" sz="6000" b="0" i="1" smtClean="0">
                          <a:latin typeface="Cambria Math" panose="02040503050406030204" pitchFamily="18" charset="0"/>
                        </a:rPr>
                        <m:t>𝑥</m:t>
                      </m:r>
                    </m:oMath>
                  </a14:m>
                  <a:r>
                    <a:rPr lang="vi-VN" sz="6000" dirty="0" smtClean="0">
                      <a:latin typeface="+mj-lt"/>
                    </a:rPr>
                    <a:t>.</a:t>
                  </a:r>
                  <a:endParaRPr lang="en-US" sz="6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154710" y="6301627"/>
                  <a:ext cx="13745756" cy="1234536"/>
                </a:xfrm>
                <a:prstGeom prst="rect">
                  <a:avLst/>
                </a:prstGeom>
                <a:blipFill rotWithShape="0">
                  <a:blip r:embed="rId4"/>
                  <a:stretch>
                    <a:fillRect t="-4739" r="-2859" b="-19905"/>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a16="http://schemas.microsoft.com/office/drawing/2014/main" xmlns=""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mj-lt"/>
                  <a:ea typeface="Tahoma" pitchFamily="34" charset="0"/>
                  <a:cs typeface="Tahoma" pitchFamily="34" charset="0"/>
                </a:rPr>
                <a:t>A</a:t>
              </a:r>
              <a:endParaRPr lang="en-US" sz="6000" dirty="0">
                <a:latin typeface="+mj-lt"/>
              </a:endParaRPr>
            </a:p>
          </p:txBody>
        </p:sp>
      </p:grpSp>
      <p:grpSp>
        <p:nvGrpSpPr>
          <p:cNvPr id="46" name="Group 45">
            <a:extLst>
              <a:ext uri="{FF2B5EF4-FFF2-40B4-BE49-F238E27FC236}">
                <a16:creationId xmlns:a16="http://schemas.microsoft.com/office/drawing/2014/main" xmlns="" id="{A2194087-0D43-42CA-A1D2-4373C69CC457}"/>
              </a:ext>
            </a:extLst>
          </p:cNvPr>
          <p:cNvGrpSpPr/>
          <p:nvPr/>
        </p:nvGrpSpPr>
        <p:grpSpPr>
          <a:xfrm>
            <a:off x="12360863" y="5657867"/>
            <a:ext cx="9967324" cy="1234536"/>
            <a:chOff x="1458731" y="6334162"/>
            <a:chExt cx="13782856" cy="1234536"/>
          </a:xfrm>
        </p:grpSpPr>
        <mc:AlternateContent xmlns:mc="http://schemas.openxmlformats.org/markup-compatibility/2006">
          <mc:Choice xmlns:a14="http://schemas.microsoft.com/office/drawing/2010/main" Requires="a14">
            <p:sp>
              <p:nvSpPr>
                <p:cNvPr id="47" name="Rectangle 46">
                  <a:extLst>
                    <a:ext uri="{FF2B5EF4-FFF2-40B4-BE49-F238E27FC236}">
                      <a16:creationId xmlns:a16="http://schemas.microsoft.com/office/drawing/2014/main" xmlns=""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6000" b="0" i="0" smtClean="0">
                          <a:solidFill>
                            <a:schemeClr val="bg1"/>
                          </a:solidFill>
                          <a:latin typeface="Cambria Math" panose="02040503050406030204" pitchFamily="18" charset="0"/>
                          <a:cs typeface="Times New Roman" panose="02020603050405020304" pitchFamily="18" charset="0"/>
                        </a:rPr>
                        <m:t>      </m:t>
                      </m:r>
                      <m:r>
                        <a:rPr lang="fr-FR" sz="6000" smtClean="0">
                          <a:solidFill>
                            <a:schemeClr val="bg1"/>
                          </a:solidFill>
                          <a:latin typeface="Cambria Math"/>
                          <a:cs typeface="Times New Roman" panose="02020603050405020304" pitchFamily="18" charset="0"/>
                        </a:rPr>
                        <m:t>𝑥</m:t>
                      </m:r>
                      <m:r>
                        <a:rPr lang="fr-FR" sz="6000" smtClean="0">
                          <a:solidFill>
                            <a:schemeClr val="bg1"/>
                          </a:solidFill>
                          <a:latin typeface="Cambria Math"/>
                          <a:cs typeface="Times New Roman" panose="02020603050405020304" pitchFamily="18" charset="0"/>
                        </a:rPr>
                        <m:t>=±2</m:t>
                      </m:r>
                    </m:oMath>
                  </a14:m>
                  <a:r>
                    <a:rPr lang="en-US" dirty="0" smtClean="0"/>
                    <a:t>.</a:t>
                  </a:r>
                  <a:r>
                    <a:rPr lang="vi-VN" dirty="0"/>
                    <a:t>	</a:t>
                  </a:r>
                  <a:endParaRPr lang="en-US" sz="6000" b="1" dirty="0">
                    <a:latin typeface="+mj-lt"/>
                    <a:ea typeface="Tahoma" pitchFamily="34" charset="0"/>
                    <a:cs typeface="Tahoma" pitchFamily="34" charset="0"/>
                  </a:endParaRPr>
                </a:p>
              </p:txBody>
            </p:sp>
          </mc:Choice>
          <mc:Fallback>
            <p:sp>
              <p:nvSpPr>
                <p:cNvPr id="47" name="Rectangle 46">
                  <a:extLst>
                    <a:ext uri="{FF2B5EF4-FFF2-40B4-BE49-F238E27FC236}">
                      <a16:creationId xmlns:a16="http://schemas.microsoft.com/office/drawing/2014/main" xmlns=""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0">
                  <a:blip r:embed="rId5"/>
                  <a:stretch>
                    <a:fillRect b="-9005"/>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a16="http://schemas.microsoft.com/office/drawing/2014/main" xmlns=""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B</a:t>
              </a:r>
              <a:endParaRPr lang="en-US" sz="6000" dirty="0">
                <a:latin typeface="+mj-lt"/>
              </a:endParaRPr>
            </a:p>
          </p:txBody>
        </p:sp>
      </p:grpSp>
      <p:grpSp>
        <p:nvGrpSpPr>
          <p:cNvPr id="49" name="Group 48">
            <a:extLst>
              <a:ext uri="{FF2B5EF4-FFF2-40B4-BE49-F238E27FC236}">
                <a16:creationId xmlns:a16="http://schemas.microsoft.com/office/drawing/2014/main" xmlns="" id="{4D274B26-9415-432A-9282-BDEF246F0009}"/>
              </a:ext>
            </a:extLst>
          </p:cNvPr>
          <p:cNvGrpSpPr/>
          <p:nvPr/>
        </p:nvGrpSpPr>
        <p:grpSpPr>
          <a:xfrm>
            <a:off x="931977" y="6995270"/>
            <a:ext cx="10042410" cy="1234536"/>
            <a:chOff x="1458731" y="6334162"/>
            <a:chExt cx="13782856"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xmlns="" id="{6E15A8FC-94CE-45FB-8D02-B33F2327F992}"/>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1800"/>
                    </a:spcBef>
                  </a:pPr>
                  <a14:m>
                    <m:oMath xmlns:m="http://schemas.openxmlformats.org/officeDocument/2006/math">
                      <m:r>
                        <a:rPr lang="fr-FR" sz="6000" smtClean="0">
                          <a:solidFill>
                            <a:schemeClr val="bg1"/>
                          </a:solidFill>
                          <a:latin typeface="Cambria Math"/>
                          <a:cs typeface="Times New Roman" panose="02020603050405020304" pitchFamily="18" charset="0"/>
                        </a:rPr>
                        <m:t>𝑥</m:t>
                      </m:r>
                      <m:r>
                        <a:rPr lang="fr-FR" sz="6000" smtClean="0">
                          <a:solidFill>
                            <a:schemeClr val="bg1"/>
                          </a:solidFill>
                          <a:latin typeface="Cambria Math"/>
                          <a:cs typeface="Times New Roman" panose="02020603050405020304" pitchFamily="18" charset="0"/>
                        </a:rPr>
                        <m:t>=±1</m:t>
                      </m:r>
                    </m:oMath>
                  </a14:m>
                  <a:r>
                    <a:rPr lang="fr-FR" sz="6000" dirty="0">
                      <a:solidFill>
                        <a:schemeClr val="bg1"/>
                      </a:solidFill>
                      <a:latin typeface="Times New Roman" panose="02020603050405020304" pitchFamily="18" charset="0"/>
                      <a:cs typeface="Times New Roman" panose="02020603050405020304" pitchFamily="18" charset="0"/>
                    </a:rPr>
                    <a:t>. </a:t>
                  </a:r>
                  <a:r>
                    <a:rPr lang="vi-VN" sz="6000" dirty="0">
                      <a:latin typeface="+mj-lt"/>
                    </a:rPr>
                    <a:t>	</a:t>
                  </a:r>
                  <a:endParaRPr lang="vi-VN" sz="6000" b="1" dirty="0">
                    <a:latin typeface="+mj-lt"/>
                  </a:endParaRPr>
                </a:p>
              </p:txBody>
            </p:sp>
          </mc:Choice>
          <mc:Fallback xmlns="">
            <p:sp>
              <p:nvSpPr>
                <p:cNvPr id="63" name="Rectangle 62">
                  <a:extLst>
                    <a:ext uri="{FF2B5EF4-FFF2-40B4-BE49-F238E27FC236}">
                      <a16:creationId xmlns:a16="http://schemas.microsoft.com/office/drawing/2014/main" xmlns=""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0">
                  <a:blip r:embed="rId6"/>
                  <a:stretch>
                    <a:fillRect t="-3318" b="-21327"/>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a16="http://schemas.microsoft.com/office/drawing/2014/main" xmlns=""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C</a:t>
              </a:r>
              <a:endParaRPr lang="en-US" sz="6000" dirty="0">
                <a:latin typeface="+mj-lt"/>
              </a:endParaRPr>
            </a:p>
          </p:txBody>
        </p:sp>
      </p:grpSp>
      <p:grpSp>
        <p:nvGrpSpPr>
          <p:cNvPr id="65" name="Group 64">
            <a:extLst>
              <a:ext uri="{FF2B5EF4-FFF2-40B4-BE49-F238E27FC236}">
                <a16:creationId xmlns:a16="http://schemas.microsoft.com/office/drawing/2014/main" xmlns="" id="{E278C7C5-EAEF-4F1A-B3FB-29FCE054F0E0}"/>
              </a:ext>
            </a:extLst>
          </p:cNvPr>
          <p:cNvGrpSpPr/>
          <p:nvPr/>
        </p:nvGrpSpPr>
        <p:grpSpPr>
          <a:xfrm>
            <a:off x="12360863" y="7076757"/>
            <a:ext cx="9967324" cy="1234536"/>
            <a:chOff x="1458731" y="6294885"/>
            <a:chExt cx="13743371" cy="1234536"/>
          </a:xfrm>
        </p:grpSpPr>
        <mc:AlternateContent xmlns:mc="http://schemas.openxmlformats.org/markup-compatibility/2006">
          <mc:Choice xmlns:a14="http://schemas.microsoft.com/office/drawing/2010/main" Requires="a14">
            <p:sp>
              <p:nvSpPr>
                <p:cNvPr id="66" name="Rectangle 65">
                  <a:extLst>
                    <a:ext uri="{FF2B5EF4-FFF2-40B4-BE49-F238E27FC236}">
                      <a16:creationId xmlns:a16="http://schemas.microsoft.com/office/drawing/2014/main" xmlns="" id="{C4F0F9CE-3F15-4D47-A2C9-5C6F65E0E3FB}"/>
                    </a:ext>
                  </a:extLst>
                </p:cNvPr>
                <p:cNvSpPr/>
                <p:nvPr/>
              </p:nvSpPr>
              <p:spPr>
                <a:xfrm>
                  <a:off x="2100899" y="6294885"/>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14:m>
                    <m:oMath xmlns:m="http://schemas.openxmlformats.org/officeDocument/2006/math">
                      <m:r>
                        <a:rPr lang="fr-FR" sz="6000">
                          <a:solidFill>
                            <a:schemeClr val="bg1"/>
                          </a:solidFill>
                          <a:latin typeface="Cambria Math"/>
                          <a:cs typeface="Times New Roman" panose="02020603050405020304" pitchFamily="18" charset="0"/>
                        </a:rPr>
                        <m:t>𝑥</m:t>
                      </m:r>
                      <m:r>
                        <a:rPr lang="vi-VN" sz="6000" b="1" i="1" smtClean="0">
                          <a:latin typeface="Cambria Math" panose="02040503050406030204" pitchFamily="18" charset="0"/>
                        </a:rPr>
                        <m:t>=</m:t>
                      </m:r>
                      <m:r>
                        <a:rPr lang="en-US" sz="6000" b="1" i="1" smtClean="0">
                          <a:latin typeface="Cambria Math" panose="02040503050406030204" pitchFamily="18" charset="0"/>
                        </a:rPr>
                        <m:t>𝟎</m:t>
                      </m:r>
                    </m:oMath>
                  </a14:m>
                  <a:r>
                    <a:rPr lang="vi-VN" sz="6000" dirty="0" smtClean="0">
                      <a:latin typeface="+mj-lt"/>
                    </a:rPr>
                    <a:t>.</a:t>
                  </a:r>
                  <a:r>
                    <a:rPr lang="en-US" sz="6000" dirty="0" smtClean="0">
                      <a:latin typeface="+mj-lt"/>
                    </a:rPr>
                    <a:t>   </a:t>
                  </a:r>
                  <a:endParaRPr lang="en-US" sz="6000" dirty="0">
                    <a:latin typeface="+mj-lt"/>
                  </a:endParaRPr>
                </a:p>
              </p:txBody>
            </p:sp>
          </mc:Choice>
          <mc:Fallback>
            <p:sp>
              <p:nvSpPr>
                <p:cNvPr id="66" name="Rectangle 65">
                  <a:extLst>
                    <a:ext uri="{FF2B5EF4-FFF2-40B4-BE49-F238E27FC236}">
                      <a16:creationId xmlns:a16="http://schemas.microsoft.com/office/drawing/2014/main" xmlns="" xmlns:a14="http://schemas.microsoft.com/office/drawing/2010/main" id="{C4F0F9CE-3F15-4D47-A2C9-5C6F65E0E3FB}"/>
                    </a:ext>
                  </a:extLst>
                </p:cNvPr>
                <p:cNvSpPr>
                  <a:spLocks noRot="1" noChangeAspect="1" noMove="1" noResize="1" noEditPoints="1" noAdjustHandles="1" noChangeArrowheads="1" noChangeShapeType="1" noTextEdit="1"/>
                </p:cNvSpPr>
                <p:nvPr/>
              </p:nvSpPr>
              <p:spPr>
                <a:xfrm>
                  <a:off x="2100899" y="6294885"/>
                  <a:ext cx="13101203" cy="1234536"/>
                </a:xfrm>
                <a:prstGeom prst="rect">
                  <a:avLst/>
                </a:prstGeom>
                <a:blipFill rotWithShape="0">
                  <a:blip r:embed="rId7"/>
                  <a:stretch>
                    <a:fillRect t="-5238" b="-20476"/>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a16="http://schemas.microsoft.com/office/drawing/2014/main" xmlns=""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D</a:t>
              </a:r>
              <a:endParaRPr lang="en-US" sz="6000" dirty="0">
                <a:latin typeface="+mj-lt"/>
              </a:endParaRPr>
            </a:p>
          </p:txBody>
        </p:sp>
      </p:grpSp>
      <p:sp>
        <p:nvSpPr>
          <p:cNvPr id="102" name="Oval 101">
            <a:extLst>
              <a:ext uri="{FF2B5EF4-FFF2-40B4-BE49-F238E27FC236}">
                <a16:creationId xmlns:a16="http://schemas.microsoft.com/office/drawing/2014/main" xmlns="" id="{7A697E60-858D-46B8-AE96-B9A77F9DBF7E}"/>
              </a:ext>
            </a:extLst>
          </p:cNvPr>
          <p:cNvSpPr/>
          <p:nvPr/>
        </p:nvSpPr>
        <p:spPr>
          <a:xfrm>
            <a:off x="915987" y="7164262"/>
            <a:ext cx="755968" cy="1000532"/>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C</a:t>
            </a:r>
            <a:endParaRPr lang="en-US" sz="6000" dirty="0">
              <a:latin typeface="+mj-lt"/>
            </a:endParaRPr>
          </a:p>
        </p:txBody>
      </p:sp>
      <p:sp>
        <p:nvSpPr>
          <p:cNvPr id="50"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51"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44987" y="7266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Vận dụng</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702094" y="9842816"/>
                <a:ext cx="21464293" cy="2862322"/>
              </a:xfrm>
              <a:prstGeom prst="rect">
                <a:avLst/>
              </a:prstGeom>
            </p:spPr>
            <p:txBody>
              <a:bodyPr wrap="square">
                <a:spAutoFit/>
              </a:bodyPr>
              <a:lstStyle/>
              <a:p>
                <a:pPr>
                  <a:lnSpc>
                    <a:spcPct val="150000"/>
                  </a:lnSpc>
                  <a:spcBef>
                    <a:spcPts val="600"/>
                  </a:spcBef>
                  <a:spcAft>
                    <a:spcPts val="0"/>
                  </a:spcAft>
                </a:pPr>
                <a:r>
                  <a:rPr lang="fr-FR" sz="6000" dirty="0" smtClean="0">
                    <a:solidFill>
                      <a:prstClr val="black"/>
                    </a:solidFill>
                    <a:latin typeface="Times New Roman" panose="02020603050405020304" pitchFamily="18" charset="0"/>
                    <a:cs typeface="Times New Roman" panose="02020603050405020304" pitchFamily="18" charset="0"/>
                  </a:rPr>
                  <a:t>Ba </a:t>
                </a:r>
                <a:r>
                  <a:rPr lang="fr-FR" sz="6000" dirty="0">
                    <a:solidFill>
                      <a:prstClr val="black"/>
                    </a:solidFill>
                    <a:latin typeface="Times New Roman" panose="02020603050405020304" pitchFamily="18" charset="0"/>
                    <a:cs typeface="Times New Roman" panose="02020603050405020304" pitchFamily="18" charset="0"/>
                  </a:rPr>
                  <a:t>số : </a:t>
                </a:r>
                <a14:m>
                  <m:oMath xmlns:m="http://schemas.openxmlformats.org/officeDocument/2006/math">
                    <m:r>
                      <a:rPr lang="fr-FR" sz="6000">
                        <a:solidFill>
                          <a:prstClr val="black"/>
                        </a:solidFill>
                        <a:latin typeface="Cambria Math"/>
                        <a:cs typeface="Times New Roman" panose="02020603050405020304" pitchFamily="18" charset="0"/>
                      </a:rPr>
                      <m:t>1−</m:t>
                    </m:r>
                    <m:r>
                      <a:rPr lang="fr-FR" sz="6000">
                        <a:solidFill>
                          <a:prstClr val="black"/>
                        </a:solidFill>
                        <a:latin typeface="Cambria Math"/>
                        <a:cs typeface="Times New Roman" panose="02020603050405020304" pitchFamily="18" charset="0"/>
                      </a:rPr>
                      <m:t>𝑥</m:t>
                    </m:r>
                    <m:r>
                      <a:rPr lang="fr-FR" sz="6000">
                        <a:solidFill>
                          <a:prstClr val="black"/>
                        </a:solidFill>
                        <a:latin typeface="Cambria Math"/>
                        <a:cs typeface="Times New Roman" panose="02020603050405020304" pitchFamily="18" charset="0"/>
                      </a:rPr>
                      <m:t>;</m:t>
                    </m:r>
                    <m:r>
                      <a:rPr lang="en-US" sz="6000" b="0" i="1" smtClean="0">
                        <a:solidFill>
                          <a:prstClr val="black"/>
                        </a:solidFill>
                        <a:latin typeface="Cambria Math" panose="02040503050406030204" pitchFamily="18" charset="0"/>
                        <a:cs typeface="Times New Roman" panose="02020603050405020304" pitchFamily="18" charset="0"/>
                      </a:rPr>
                      <m:t> </m:t>
                    </m:r>
                    <m:sSup>
                      <m:sSupPr>
                        <m:ctrlPr>
                          <a:rPr lang="en-US" sz="6000" i="1">
                            <a:solidFill>
                              <a:prstClr val="black"/>
                            </a:solidFill>
                            <a:latin typeface="Cambria Math" panose="02040503050406030204" pitchFamily="18" charset="0"/>
                            <a:cs typeface="Times New Roman" panose="02020603050405020304" pitchFamily="18" charset="0"/>
                          </a:rPr>
                        </m:ctrlPr>
                      </m:sSupPr>
                      <m:e>
                        <m:r>
                          <a:rPr lang="fr-FR" sz="6000">
                            <a:solidFill>
                              <a:prstClr val="black"/>
                            </a:solidFill>
                            <a:latin typeface="Cambria Math"/>
                            <a:cs typeface="Times New Roman" panose="02020603050405020304" pitchFamily="18" charset="0"/>
                          </a:rPr>
                          <m:t>𝑥</m:t>
                        </m:r>
                      </m:e>
                      <m:sup>
                        <m:r>
                          <a:rPr lang="fr-FR" sz="6000">
                            <a:solidFill>
                              <a:prstClr val="black"/>
                            </a:solidFill>
                            <a:latin typeface="Cambria Math"/>
                            <a:cs typeface="Times New Roman" panose="02020603050405020304" pitchFamily="18" charset="0"/>
                          </a:rPr>
                          <m:t>2</m:t>
                        </m:r>
                      </m:sup>
                    </m:sSup>
                    <m:r>
                      <a:rPr lang="fr-FR" sz="6000" smtClean="0">
                        <a:solidFill>
                          <a:prstClr val="black"/>
                        </a:solidFill>
                        <a:latin typeface="Cambria Math"/>
                        <a:cs typeface="Times New Roman" panose="02020603050405020304" pitchFamily="18" charset="0"/>
                      </a:rPr>
                      <m:t>;</m:t>
                    </m:r>
                    <m:r>
                      <a:rPr lang="en-US" sz="6000" b="0" i="0" smtClean="0">
                        <a:solidFill>
                          <a:prstClr val="black"/>
                        </a:solidFill>
                        <a:latin typeface="Cambria Math" panose="02040503050406030204" pitchFamily="18" charset="0"/>
                        <a:cs typeface="Times New Roman" panose="02020603050405020304" pitchFamily="18" charset="0"/>
                      </a:rPr>
                      <m:t> </m:t>
                    </m:r>
                    <m:r>
                      <a:rPr lang="fr-FR" sz="6000">
                        <a:solidFill>
                          <a:prstClr val="black"/>
                        </a:solidFill>
                        <a:latin typeface="Cambria Math"/>
                        <a:cs typeface="Times New Roman" panose="02020603050405020304" pitchFamily="18" charset="0"/>
                      </a:rPr>
                      <m:t>1+</m:t>
                    </m:r>
                    <m:r>
                      <a:rPr lang="fr-FR" sz="6000">
                        <a:solidFill>
                          <a:prstClr val="black"/>
                        </a:solidFill>
                        <a:latin typeface="Cambria Math"/>
                        <a:cs typeface="Times New Roman" panose="02020603050405020304" pitchFamily="18" charset="0"/>
                      </a:rPr>
                      <m:t>𝑥</m:t>
                    </m:r>
                  </m:oMath>
                </a14:m>
                <a:r>
                  <a:rPr lang="fr-FR" sz="6000" dirty="0">
                    <a:solidFill>
                      <a:prstClr val="black"/>
                    </a:solidFill>
                    <a:latin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cs typeface="Times New Roman" panose="02020603050405020304" pitchFamily="18" charset="0"/>
                  </a:rPr>
                  <a:t>lập</a:t>
                </a:r>
                <a:r>
                  <a:rPr lang="fr-FR" sz="6000" dirty="0">
                    <a:solidFill>
                      <a:prstClr val="black"/>
                    </a:solidFill>
                    <a:latin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cs typeface="Times New Roman" panose="02020603050405020304" pitchFamily="18" charset="0"/>
                  </a:rPr>
                  <a:t>thành</a:t>
                </a:r>
                <a:r>
                  <a:rPr lang="fr-FR" sz="6000" dirty="0">
                    <a:solidFill>
                      <a:prstClr val="black"/>
                    </a:solidFill>
                    <a:latin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cs typeface="Times New Roman" panose="02020603050405020304" pitchFamily="18" charset="0"/>
                  </a:rPr>
                  <a:t>một</a:t>
                </a:r>
                <a:r>
                  <a:rPr lang="fr-FR" sz="6000" dirty="0">
                    <a:solidFill>
                      <a:prstClr val="black"/>
                    </a:solidFill>
                    <a:latin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cs typeface="Times New Roman" panose="02020603050405020304" pitchFamily="18" charset="0"/>
                  </a:rPr>
                  <a:t>cấp</a:t>
                </a:r>
                <a:r>
                  <a:rPr lang="fr-FR" sz="6000" dirty="0">
                    <a:solidFill>
                      <a:prstClr val="black"/>
                    </a:solidFill>
                    <a:latin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cs typeface="Times New Roman" panose="02020603050405020304" pitchFamily="18" charset="0"/>
                  </a:rPr>
                  <a:t>số</a:t>
                </a:r>
                <a:r>
                  <a:rPr lang="fr-FR" sz="6000" dirty="0">
                    <a:solidFill>
                      <a:prstClr val="black"/>
                    </a:solidFill>
                    <a:latin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cs typeface="Times New Roman" panose="02020603050405020304" pitchFamily="18" charset="0"/>
                  </a:rPr>
                  <a:t>cộng</a:t>
                </a:r>
                <a:r>
                  <a:rPr lang="fr-FR" sz="6000" dirty="0">
                    <a:solidFill>
                      <a:prstClr val="black"/>
                    </a:solidFill>
                    <a:latin typeface="Times New Roman" panose="02020603050405020304" pitchFamily="18" charset="0"/>
                    <a:cs typeface="Times New Roman" panose="02020603050405020304" pitchFamily="18" charset="0"/>
                  </a:rPr>
                  <a:t> khi </a:t>
                </a:r>
                <a:r>
                  <a:rPr lang="fr-FR" sz="6000" dirty="0" err="1">
                    <a:solidFill>
                      <a:prstClr val="black"/>
                    </a:solidFill>
                    <a:latin typeface="Times New Roman" panose="02020603050405020304" pitchFamily="18" charset="0"/>
                    <a:cs typeface="Times New Roman" panose="02020603050405020304" pitchFamily="18" charset="0"/>
                  </a:rPr>
                  <a:t>và</a:t>
                </a:r>
                <a:r>
                  <a:rPr lang="fr-FR" sz="6000" dirty="0">
                    <a:solidFill>
                      <a:prstClr val="black"/>
                    </a:solidFill>
                    <a:latin typeface="Times New Roman" panose="02020603050405020304" pitchFamily="18" charset="0"/>
                    <a:cs typeface="Times New Roman" panose="02020603050405020304" pitchFamily="18" charset="0"/>
                  </a:rPr>
                  <a:t> </a:t>
                </a:r>
                <a:r>
                  <a:rPr lang="fr-FR" sz="6000" dirty="0" err="1">
                    <a:solidFill>
                      <a:prstClr val="black"/>
                    </a:solidFill>
                    <a:latin typeface="Times New Roman" panose="02020603050405020304" pitchFamily="18" charset="0"/>
                    <a:cs typeface="Times New Roman" panose="02020603050405020304" pitchFamily="18" charset="0"/>
                  </a:rPr>
                  <a:t>chỉ</a:t>
                </a:r>
                <a:r>
                  <a:rPr lang="fr-FR" sz="6000" dirty="0">
                    <a:solidFill>
                      <a:prstClr val="black"/>
                    </a:solidFill>
                    <a:latin typeface="Times New Roman" panose="02020603050405020304" pitchFamily="18" charset="0"/>
                    <a:cs typeface="Times New Roman" panose="02020603050405020304" pitchFamily="18" charset="0"/>
                  </a:rPr>
                  <a:t> khi</a:t>
                </a:r>
                <a:endParaRPr lang="en-US" sz="6000" dirty="0">
                  <a:solidFill>
                    <a:prstClr val="black"/>
                  </a:solidFill>
                  <a:latin typeface="Times New Roman" panose="02020603050405020304" pitchFamily="18" charset="0"/>
                  <a:cs typeface="Times New Roman" panose="02020603050405020304" pitchFamily="18" charset="0"/>
                </a:endParaRPr>
              </a:p>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Sup>
                        <m:sSupPr>
                          <m:ctrlPr>
                            <a:rPr lang="en-US" sz="6000" i="1">
                              <a:solidFill>
                                <a:prstClr val="black"/>
                              </a:solidFill>
                              <a:latin typeface="Cambria Math" panose="02040503050406030204" pitchFamily="18" charset="0"/>
                              <a:cs typeface="Times New Roman" panose="02020603050405020304" pitchFamily="18" charset="0"/>
                            </a:rPr>
                          </m:ctrlPr>
                        </m:sSupPr>
                        <m:e>
                          <m:r>
                            <a:rPr lang="vi-VN" sz="6000">
                              <a:solidFill>
                                <a:prstClr val="black"/>
                              </a:solidFill>
                              <a:latin typeface="Cambria Math"/>
                              <a:cs typeface="Times New Roman" panose="02020603050405020304" pitchFamily="18" charset="0"/>
                            </a:rPr>
                            <m:t>      </m:t>
                          </m:r>
                          <m:r>
                            <a:rPr lang="vi-VN" sz="6000">
                              <a:solidFill>
                                <a:prstClr val="black"/>
                              </a:solidFill>
                              <a:latin typeface="Cambria Math"/>
                              <a:cs typeface="Times New Roman" panose="02020603050405020304" pitchFamily="18" charset="0"/>
                            </a:rPr>
                            <m:t>𝑥</m:t>
                          </m:r>
                        </m:e>
                        <m:sup>
                          <m:r>
                            <a:rPr lang="vi-VN" sz="6000">
                              <a:solidFill>
                                <a:prstClr val="black"/>
                              </a:solidFill>
                              <a:latin typeface="Cambria Math"/>
                              <a:cs typeface="Times New Roman" panose="02020603050405020304" pitchFamily="18" charset="0"/>
                            </a:rPr>
                            <m:t>2</m:t>
                          </m:r>
                        </m:sup>
                      </m:sSup>
                      <m:r>
                        <a:rPr lang="vi-VN" sz="6000">
                          <a:solidFill>
                            <a:prstClr val="black"/>
                          </a:solidFill>
                          <a:latin typeface="Cambria Math"/>
                          <a:cs typeface="Times New Roman" panose="02020603050405020304" pitchFamily="18" charset="0"/>
                        </a:rPr>
                        <m:t>−</m:t>
                      </m:r>
                      <m:d>
                        <m:dPr>
                          <m:ctrlPr>
                            <a:rPr lang="en-US" sz="6000" i="1">
                              <a:solidFill>
                                <a:prstClr val="black"/>
                              </a:solidFill>
                              <a:latin typeface="Cambria Math" panose="02040503050406030204" pitchFamily="18" charset="0"/>
                              <a:cs typeface="Times New Roman" panose="02020603050405020304" pitchFamily="18" charset="0"/>
                            </a:rPr>
                          </m:ctrlPr>
                        </m:dPr>
                        <m:e>
                          <m:r>
                            <a:rPr lang="vi-VN" sz="6000">
                              <a:solidFill>
                                <a:prstClr val="black"/>
                              </a:solidFill>
                              <a:latin typeface="Cambria Math"/>
                              <a:cs typeface="Times New Roman" panose="02020603050405020304" pitchFamily="18" charset="0"/>
                            </a:rPr>
                            <m:t>1−</m:t>
                          </m:r>
                          <m:r>
                            <a:rPr lang="vi-VN" sz="6000">
                              <a:solidFill>
                                <a:prstClr val="black"/>
                              </a:solidFill>
                              <a:latin typeface="Cambria Math"/>
                              <a:cs typeface="Times New Roman" panose="02020603050405020304" pitchFamily="18" charset="0"/>
                            </a:rPr>
                            <m:t>𝑥</m:t>
                          </m:r>
                        </m:e>
                      </m:d>
                      <m:r>
                        <a:rPr lang="vi-VN" sz="6000">
                          <a:solidFill>
                            <a:prstClr val="black"/>
                          </a:solidFill>
                          <a:latin typeface="Cambria Math"/>
                          <a:cs typeface="Times New Roman" panose="02020603050405020304" pitchFamily="18" charset="0"/>
                        </a:rPr>
                        <m:t>=1+</m:t>
                      </m:r>
                      <m:r>
                        <a:rPr lang="vi-VN" sz="6000">
                          <a:solidFill>
                            <a:prstClr val="black"/>
                          </a:solidFill>
                          <a:latin typeface="Cambria Math"/>
                          <a:cs typeface="Times New Roman" panose="02020603050405020304" pitchFamily="18" charset="0"/>
                        </a:rPr>
                        <m:t>𝑥</m:t>
                      </m:r>
                      <m:r>
                        <a:rPr lang="vi-VN" sz="6000">
                          <a:solidFill>
                            <a:prstClr val="black"/>
                          </a:solidFill>
                          <a:latin typeface="Cambria Math"/>
                          <a:cs typeface="Times New Roman" panose="02020603050405020304" pitchFamily="18" charset="0"/>
                        </a:rPr>
                        <m:t>−</m:t>
                      </m:r>
                      <m:sSup>
                        <m:sSupPr>
                          <m:ctrlPr>
                            <a:rPr lang="en-US" sz="6000" i="1">
                              <a:solidFill>
                                <a:prstClr val="black"/>
                              </a:solidFill>
                              <a:latin typeface="Cambria Math" panose="02040503050406030204" pitchFamily="18" charset="0"/>
                              <a:cs typeface="Times New Roman" panose="02020603050405020304" pitchFamily="18" charset="0"/>
                            </a:rPr>
                          </m:ctrlPr>
                        </m:sSupPr>
                        <m:e>
                          <m:r>
                            <a:rPr lang="vi-VN" sz="6000">
                              <a:solidFill>
                                <a:prstClr val="black"/>
                              </a:solidFill>
                              <a:latin typeface="Cambria Math"/>
                              <a:cs typeface="Times New Roman" panose="02020603050405020304" pitchFamily="18" charset="0"/>
                            </a:rPr>
                            <m:t>𝑥</m:t>
                          </m:r>
                        </m:e>
                        <m:sup>
                          <m:r>
                            <a:rPr lang="vi-VN" sz="6000">
                              <a:solidFill>
                                <a:prstClr val="black"/>
                              </a:solidFill>
                              <a:latin typeface="Cambria Math"/>
                              <a:cs typeface="Times New Roman" panose="02020603050405020304" pitchFamily="18" charset="0"/>
                            </a:rPr>
                            <m:t>2</m:t>
                          </m:r>
                        </m:sup>
                      </m:sSup>
                      <m:r>
                        <a:rPr lang="vi-VN" sz="6000">
                          <a:solidFill>
                            <a:prstClr val="black"/>
                          </a:solidFill>
                          <a:latin typeface="Cambria Math"/>
                          <a:cs typeface="Times New Roman" panose="02020603050405020304" pitchFamily="18" charset="0"/>
                        </a:rPr>
                        <m:t> ⇔2</m:t>
                      </m:r>
                      <m:sSup>
                        <m:sSupPr>
                          <m:ctrlPr>
                            <a:rPr lang="en-US" sz="6000" i="1">
                              <a:solidFill>
                                <a:prstClr val="black"/>
                              </a:solidFill>
                              <a:latin typeface="Cambria Math" panose="02040503050406030204" pitchFamily="18" charset="0"/>
                              <a:cs typeface="Times New Roman" panose="02020603050405020304" pitchFamily="18" charset="0"/>
                            </a:rPr>
                          </m:ctrlPr>
                        </m:sSupPr>
                        <m:e>
                          <m:r>
                            <a:rPr lang="vi-VN" sz="6000">
                              <a:solidFill>
                                <a:prstClr val="black"/>
                              </a:solidFill>
                              <a:latin typeface="Cambria Math"/>
                              <a:cs typeface="Times New Roman" panose="02020603050405020304" pitchFamily="18" charset="0"/>
                            </a:rPr>
                            <m:t>𝑥</m:t>
                          </m:r>
                        </m:e>
                        <m:sup>
                          <m:r>
                            <a:rPr lang="vi-VN" sz="6000">
                              <a:solidFill>
                                <a:prstClr val="black"/>
                              </a:solidFill>
                              <a:latin typeface="Cambria Math"/>
                              <a:cs typeface="Times New Roman" panose="02020603050405020304" pitchFamily="18" charset="0"/>
                            </a:rPr>
                            <m:t>2</m:t>
                          </m:r>
                        </m:sup>
                      </m:sSup>
                      <m:r>
                        <a:rPr lang="vi-VN" sz="6000">
                          <a:solidFill>
                            <a:prstClr val="black"/>
                          </a:solidFill>
                          <a:latin typeface="Cambria Math"/>
                          <a:cs typeface="Times New Roman" panose="02020603050405020304" pitchFamily="18" charset="0"/>
                        </a:rPr>
                        <m:t>=2⇔</m:t>
                      </m:r>
                      <m:r>
                        <a:rPr lang="vi-VN" sz="6000">
                          <a:solidFill>
                            <a:prstClr val="black"/>
                          </a:solidFill>
                          <a:latin typeface="Cambria Math"/>
                          <a:cs typeface="Times New Roman" panose="02020603050405020304" pitchFamily="18" charset="0"/>
                        </a:rPr>
                        <m:t>𝑥</m:t>
                      </m:r>
                      <m:r>
                        <a:rPr lang="vi-VN" sz="6000">
                          <a:solidFill>
                            <a:prstClr val="black"/>
                          </a:solidFill>
                          <a:latin typeface="Cambria Math"/>
                          <a:cs typeface="Times New Roman" panose="02020603050405020304" pitchFamily="18" charset="0"/>
                        </a:rPr>
                        <m:t>=±1</m:t>
                      </m:r>
                    </m:oMath>
                  </m:oMathPara>
                </a14:m>
                <a:endParaRPr lang="en-US" sz="6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02094" y="9842816"/>
                <a:ext cx="21464293" cy="2862322"/>
              </a:xfrm>
              <a:prstGeom prst="rect">
                <a:avLst/>
              </a:prstGeom>
              <a:blipFill rotWithShape="0">
                <a:blip r:embed="rId8"/>
                <a:stretch>
                  <a:fillRect l="-1704"/>
                </a:stretch>
              </a:blipFill>
            </p:spPr>
            <p:txBody>
              <a:bodyPr/>
              <a:lstStyle/>
              <a:p>
                <a:r>
                  <a:rPr lang="en-US">
                    <a:noFill/>
                  </a:rPr>
                  <a:t> </a:t>
                </a:r>
              </a:p>
            </p:txBody>
          </p:sp>
        </mc:Fallback>
      </mc:AlternateContent>
    </p:spTree>
    <p:extLst>
      <p:ext uri="{BB962C8B-B14F-4D97-AF65-F5344CB8AC3E}">
        <p14:creationId xmlns:p14="http://schemas.microsoft.com/office/powerpoint/2010/main" val="23199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left)">
                                      <p:cBhvr>
                                        <p:cTn id="31" dur="500"/>
                                        <p:tgtEl>
                                          <p:spTgt spid="10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02" grpId="0" animBg="1"/>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997774"/>
            <a:ext cx="24093022" cy="2688296"/>
            <a:chOff x="534987" y="1869705"/>
            <a:chExt cx="23497755"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9694" y="1653394"/>
                  <a:ext cx="2087449"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a:solidFill>
                        <a:schemeClr val="bg1"/>
                      </a:solidFill>
                      <a:latin typeface="Tahoma" pitchFamily="34" charset="0"/>
                      <a:cs typeface="Tahoma" pitchFamily="34" charset="0"/>
                    </a:rPr>
                    <a:t>Câu 2</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33632"/>
                  <a:ext cx="20121555" cy="1703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6000" dirty="0" smtClean="0">
                      <a:solidFill>
                        <a:prstClr val="black"/>
                      </a:solidFill>
                      <a:latin typeface="Times New Roman" panose="02020603050405020304" pitchFamily="18" charset="0"/>
                      <a:ea typeface="Calibri" panose="020F0502020204030204" pitchFamily="34" charset="0"/>
                    </a:rPr>
                    <a:t> </a:t>
                  </a:r>
                  <a:r>
                    <a:rPr lang="vi-VN" sz="6000" dirty="0" smtClean="0">
                      <a:solidFill>
                        <a:prstClr val="black"/>
                      </a:solidFill>
                      <a:latin typeface="Times New Roman" panose="02020603050405020304" pitchFamily="18" charset="0"/>
                      <a:ea typeface="Calibri" panose="020F0502020204030204" pitchFamily="34" charset="0"/>
                    </a:rPr>
                    <a:t>Biết </a:t>
                  </a:r>
                  <a:r>
                    <a:rPr lang="vi-VN" sz="6000" dirty="0">
                      <a:solidFill>
                        <a:prstClr val="black"/>
                      </a:solidFill>
                      <a:latin typeface="Times New Roman" panose="02020603050405020304" pitchFamily="18" charset="0"/>
                      <a:ea typeface="Calibri" panose="020F0502020204030204" pitchFamily="34" charset="0"/>
                    </a:rPr>
                    <a:t>các số </a:t>
                  </a:r>
                  <a14:m>
                    <m:oMath xmlns:m="http://schemas.openxmlformats.org/officeDocument/2006/math">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vi-VN" sz="6000" i="1">
                              <a:solidFill>
                                <a:prstClr val="black"/>
                              </a:solidFill>
                              <a:latin typeface="Cambria Math"/>
                              <a:ea typeface="Calibri" panose="020F0502020204030204" pitchFamily="34" charset="0"/>
                            </a:rPr>
                            <m:t>𝐶</m:t>
                          </m:r>
                        </m:e>
                        <m:sub>
                          <m:r>
                            <a:rPr lang="vi-VN" sz="6000" i="1">
                              <a:solidFill>
                                <a:prstClr val="black"/>
                              </a:solidFill>
                              <a:latin typeface="Cambria Math"/>
                              <a:ea typeface="Calibri" panose="020F0502020204030204" pitchFamily="34" charset="0"/>
                            </a:rPr>
                            <m:t>𝑛</m:t>
                          </m:r>
                        </m:sub>
                        <m:sup>
                          <m:r>
                            <a:rPr lang="vi-VN" sz="6000" i="1">
                              <a:solidFill>
                                <a:prstClr val="black"/>
                              </a:solidFill>
                              <a:latin typeface="Cambria Math"/>
                              <a:ea typeface="Calibri" panose="020F0502020204030204" pitchFamily="34" charset="0"/>
                            </a:rPr>
                            <m:t>1</m:t>
                          </m:r>
                        </m:sup>
                      </m:sSubSup>
                      <m:r>
                        <a:rPr lang="vi-VN" sz="6000">
                          <a:solidFill>
                            <a:prstClr val="black"/>
                          </a:solidFill>
                          <a:latin typeface="Cambria Math"/>
                          <a:ea typeface="Calibri" panose="020F0502020204030204" pitchFamily="34" charset="0"/>
                        </a:rPr>
                        <m:t>; </m:t>
                      </m:r>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vi-VN" sz="6000" i="1">
                              <a:solidFill>
                                <a:prstClr val="black"/>
                              </a:solidFill>
                              <a:latin typeface="Cambria Math"/>
                              <a:ea typeface="Calibri" panose="020F0502020204030204" pitchFamily="34" charset="0"/>
                            </a:rPr>
                            <m:t>𝐶</m:t>
                          </m:r>
                        </m:e>
                        <m:sub>
                          <m:r>
                            <a:rPr lang="vi-VN" sz="6000" i="1">
                              <a:solidFill>
                                <a:prstClr val="black"/>
                              </a:solidFill>
                              <a:latin typeface="Cambria Math"/>
                              <a:ea typeface="Calibri" panose="020F0502020204030204" pitchFamily="34" charset="0"/>
                            </a:rPr>
                            <m:t>𝑛</m:t>
                          </m:r>
                        </m:sub>
                        <m:sup>
                          <m:r>
                            <a:rPr lang="vi-VN" sz="6000" i="1">
                              <a:solidFill>
                                <a:prstClr val="black"/>
                              </a:solidFill>
                              <a:latin typeface="Cambria Math"/>
                              <a:ea typeface="Calibri" panose="020F0502020204030204" pitchFamily="34" charset="0"/>
                            </a:rPr>
                            <m:t>2</m:t>
                          </m:r>
                        </m:sup>
                      </m:sSubSup>
                      <m:r>
                        <a:rPr lang="vi-VN" sz="6000">
                          <a:solidFill>
                            <a:prstClr val="black"/>
                          </a:solidFill>
                          <a:latin typeface="Cambria Math"/>
                          <a:ea typeface="Calibri" panose="020F0502020204030204" pitchFamily="34" charset="0"/>
                        </a:rPr>
                        <m:t>; </m:t>
                      </m:r>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vi-VN" sz="6000" i="1">
                              <a:solidFill>
                                <a:prstClr val="black"/>
                              </a:solidFill>
                              <a:latin typeface="Cambria Math"/>
                              <a:ea typeface="Calibri" panose="020F0502020204030204" pitchFamily="34" charset="0"/>
                            </a:rPr>
                            <m:t>𝐶</m:t>
                          </m:r>
                        </m:e>
                        <m:sub>
                          <m:r>
                            <a:rPr lang="vi-VN" sz="6000" i="1">
                              <a:solidFill>
                                <a:prstClr val="black"/>
                              </a:solidFill>
                              <a:latin typeface="Cambria Math"/>
                              <a:ea typeface="Calibri" panose="020F0502020204030204" pitchFamily="34" charset="0"/>
                            </a:rPr>
                            <m:t>𝑛</m:t>
                          </m:r>
                        </m:sub>
                        <m:sup>
                          <m:r>
                            <a:rPr lang="vi-VN" sz="6000" i="1">
                              <a:solidFill>
                                <a:prstClr val="black"/>
                              </a:solidFill>
                              <a:latin typeface="Cambria Math"/>
                              <a:ea typeface="Calibri" panose="020F0502020204030204" pitchFamily="34" charset="0"/>
                            </a:rPr>
                            <m:t>3</m:t>
                          </m:r>
                        </m:sup>
                      </m:sSubSup>
                    </m:oMath>
                  </a14:m>
                  <a:r>
                    <a:rPr lang="vi-VN" sz="6000" dirty="0">
                      <a:solidFill>
                        <a:prstClr val="black"/>
                      </a:solidFill>
                      <a:latin typeface="Times New Roman" panose="02020603050405020304" pitchFamily="18" charset="0"/>
                      <a:ea typeface="Calibri" panose="020F0502020204030204" pitchFamily="34" charset="0"/>
                    </a:rPr>
                    <a:t> theo thứ tự lập thành một cấp số cộng với </a:t>
                  </a:r>
                  <a14:m>
                    <m:oMath xmlns:m="http://schemas.openxmlformats.org/officeDocument/2006/math">
                      <m:r>
                        <a:rPr lang="vi-VN" sz="6000" i="1">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&gt;</m:t>
                      </m:r>
                      <m:r>
                        <a:rPr lang="vi-VN" sz="6000" i="1">
                          <a:solidFill>
                            <a:prstClr val="black"/>
                          </a:solidFill>
                          <a:latin typeface="Cambria Math"/>
                          <a:ea typeface="Calibri" panose="020F0502020204030204" pitchFamily="34" charset="0"/>
                        </a:rPr>
                        <m:t>3</m:t>
                      </m:r>
                      <m:r>
                        <a:rPr lang="vi-VN" sz="6000">
                          <a:solidFill>
                            <a:prstClr val="black"/>
                          </a:solidFill>
                          <a:latin typeface="Cambria Math"/>
                          <a:ea typeface="Calibri" panose="020F0502020204030204" pitchFamily="34" charset="0"/>
                        </a:rPr>
                        <m:t>.</m:t>
                      </m:r>
                    </m:oMath>
                  </a14:m>
                  <a:r>
                    <a:rPr lang="vi-VN" sz="6000" dirty="0">
                      <a:solidFill>
                        <a:prstClr val="black"/>
                      </a:solidFill>
                      <a:latin typeface="Times New Roman" panose="02020603050405020304" pitchFamily="18" charset="0"/>
                      <a:ea typeface="Calibri" panose="020F0502020204030204" pitchFamily="34" charset="0"/>
                    </a:rPr>
                    <a:t> Tìm </a:t>
                  </a:r>
                  <a14:m>
                    <m:oMath xmlns:m="http://schemas.openxmlformats.org/officeDocument/2006/math">
                      <m:r>
                        <a:rPr lang="vi-VN" sz="6000" i="1">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m:t>
                      </m:r>
                    </m:oMath>
                  </a14:m>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33632"/>
                  <a:ext cx="20121555" cy="1703456"/>
                </a:xfrm>
                <a:prstGeom prst="rect">
                  <a:avLst/>
                </a:prstGeom>
                <a:blipFill rotWithShape="0">
                  <a:blip r:embed="rId3"/>
                  <a:stretch>
                    <a:fillRect l="-414" t="-6907" r="-1566" b="-17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4910400"/>
            <a:ext cx="23679365" cy="1828816"/>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746074" y="1773546"/>
                    <a:ext cx="1458606"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Calibri" panose="020F0502020204030204" pitchFamily="34" charset="0"/>
                            </a:rPr>
                            <m:t>𝑛</m:t>
                          </m:r>
                          <m:r>
                            <a:rPr lang="vi-VN" sz="6000">
                              <a:solidFill>
                                <a:schemeClr val="bg1"/>
                              </a:solidFill>
                              <a:latin typeface="Cambria Math"/>
                              <a:ea typeface="Calibri" panose="020F0502020204030204" pitchFamily="34" charset="0"/>
                            </a:rPr>
                            <m:t>=5</m:t>
                          </m:r>
                          <m:r>
                            <a:rPr lang="en-US" sz="6000" b="0" i="1" smtClean="0">
                              <a:solidFill>
                                <a:schemeClr val="bg1"/>
                              </a:solidFill>
                              <a:latin typeface="Cambria Math" panose="020405030504060302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746074" y="1773546"/>
                    <a:ext cx="1458606" cy="472101"/>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6333813" y="5466081"/>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Vận dụng</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07570" y="7046459"/>
            <a:ext cx="23672882" cy="6288542"/>
            <a:chOff x="184495" y="3615029"/>
            <a:chExt cx="11834900" cy="4502804"/>
          </a:xfrm>
        </p:grpSpPr>
        <p:sp>
          <p:nvSpPr>
            <p:cNvPr id="42" name="Rounded Rectangle 41"/>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9"/>
              <a:ext cx="1884106" cy="683487"/>
              <a:chOff x="1275608" y="6200848"/>
              <a:chExt cx="3693530" cy="1241863"/>
            </a:xfrm>
          </p:grpSpPr>
          <p:sp>
            <p:nvSpPr>
              <p:cNvPr id="44"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709187" y="1211580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19421723" y="5379278"/>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Calibri" panose="020F0502020204030204" pitchFamily="34" charset="0"/>
                        </a:rPr>
                        <m:t>𝑛</m:t>
                      </m:r>
                      <m:r>
                        <a:rPr lang="vi-VN" sz="6000">
                          <a:solidFill>
                            <a:schemeClr val="bg1"/>
                          </a:solidFill>
                          <a:latin typeface="Cambria Math"/>
                          <a:ea typeface="Calibri" panose="020F0502020204030204" pitchFamily="34" charset="0"/>
                        </a:rPr>
                        <m:t>=</m:t>
                      </m:r>
                      <m:r>
                        <a:rPr lang="en-US" sz="6000" b="0" i="1" smtClean="0">
                          <a:solidFill>
                            <a:schemeClr val="bg1"/>
                          </a:solidFill>
                          <a:latin typeface="Cambria Math" panose="02040503050406030204" pitchFamily="18" charset="0"/>
                          <a:ea typeface="Calibri" panose="020F0502020204030204" pitchFamily="34" charset="0"/>
                        </a:rPr>
                        <m:t>11.</m:t>
                      </m:r>
                    </m:oMath>
                  </m:oMathPara>
                </a14:m>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9421723" y="5379278"/>
                <a:ext cx="2927517" cy="101566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3499109" y="5438371"/>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Calibri" panose="020F0502020204030204" pitchFamily="34" charset="0"/>
                        </a:rPr>
                        <m:t>𝑛</m:t>
                      </m:r>
                      <m:r>
                        <a:rPr lang="vi-VN" sz="6000">
                          <a:solidFill>
                            <a:schemeClr val="bg1"/>
                          </a:solidFill>
                          <a:latin typeface="Cambria Math"/>
                          <a:ea typeface="Calibri" panose="020F0502020204030204" pitchFamily="34" charset="0"/>
                        </a:rPr>
                        <m:t>=</m:t>
                      </m:r>
                      <m:r>
                        <a:rPr lang="en-US" sz="6000" b="0" i="1" smtClean="0">
                          <a:solidFill>
                            <a:schemeClr val="bg1"/>
                          </a:solidFill>
                          <a:latin typeface="Cambria Math" panose="02040503050406030204" pitchFamily="18" charset="0"/>
                          <a:ea typeface="Calibri" panose="020F0502020204030204" pitchFamily="34" charset="0"/>
                        </a:rPr>
                        <m:t>9.</m:t>
                      </m:r>
                    </m:oMath>
                  </m:oMathPara>
                </a14:m>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3499109" y="5438371"/>
                <a:ext cx="2927517" cy="101566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952118" y="5455132"/>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Calibri" panose="020F0502020204030204" pitchFamily="34" charset="0"/>
                        </a:rPr>
                        <m:t>𝑛</m:t>
                      </m:r>
                      <m:r>
                        <a:rPr lang="vi-VN" sz="6000">
                          <a:solidFill>
                            <a:schemeClr val="bg1"/>
                          </a:solidFill>
                          <a:latin typeface="Cambria Math"/>
                          <a:ea typeface="Calibri" panose="020F0502020204030204" pitchFamily="34" charset="0"/>
                        </a:rPr>
                        <m:t>=</m:t>
                      </m:r>
                      <m:r>
                        <a:rPr lang="en-US" sz="6000" b="0" i="1" smtClean="0">
                          <a:solidFill>
                            <a:schemeClr val="bg1"/>
                          </a:solidFill>
                          <a:latin typeface="Cambria Math" panose="02040503050406030204" pitchFamily="18" charset="0"/>
                          <a:ea typeface="Calibri" panose="020F0502020204030204" pitchFamily="34" charset="0"/>
                        </a:rPr>
                        <m:t>7.</m:t>
                      </m:r>
                    </m:oMath>
                  </m:oMathPara>
                </a14:m>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952118" y="5455132"/>
                <a:ext cx="2927517" cy="101566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43658" y="7774058"/>
                <a:ext cx="21305582" cy="1938992"/>
              </a:xfrm>
              <a:prstGeom prst="rect">
                <a:avLst/>
              </a:prstGeom>
            </p:spPr>
            <p:txBody>
              <a:bodyPr wrap="square">
                <a:spAutoFit/>
              </a:bodyPr>
              <a:lstStyle/>
              <a:p>
                <a:pPr>
                  <a:spcBef>
                    <a:spcPts val="600"/>
                  </a:spcBef>
                  <a:spcAft>
                    <a:spcPts val="0"/>
                  </a:spcAft>
                </a:pPr>
                <a:r>
                  <a:rPr lang="vi-VN"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Ba số </a:t>
                </a:r>
                <a14:m>
                  <m:oMath xmlns:m="http://schemas.openxmlformats.org/officeDocument/2006/math">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vi-VN" sz="6000">
                            <a:solidFill>
                              <a:prstClr val="black"/>
                            </a:solidFill>
                            <a:latin typeface="Cambria Math"/>
                            <a:ea typeface="Calibri" panose="020F0502020204030204" pitchFamily="34" charset="0"/>
                          </a:rPr>
                          <m:t>𝐶</m:t>
                        </m:r>
                      </m:e>
                      <m:sub>
                        <m:r>
                          <a:rPr lang="vi-VN" sz="6000">
                            <a:solidFill>
                              <a:prstClr val="black"/>
                            </a:solidFill>
                            <a:latin typeface="Cambria Math"/>
                            <a:ea typeface="Calibri" panose="020F0502020204030204" pitchFamily="34" charset="0"/>
                          </a:rPr>
                          <m:t>𝑛</m:t>
                        </m:r>
                      </m:sub>
                      <m:sup>
                        <m:r>
                          <a:rPr lang="vi-VN" sz="6000">
                            <a:solidFill>
                              <a:prstClr val="black"/>
                            </a:solidFill>
                            <a:latin typeface="Cambria Math"/>
                            <a:ea typeface="Calibri" panose="020F0502020204030204" pitchFamily="34" charset="0"/>
                          </a:rPr>
                          <m:t>1</m:t>
                        </m:r>
                      </m:sup>
                    </m:sSubSup>
                    <m:r>
                      <a:rPr lang="vi-VN" sz="6000">
                        <a:solidFill>
                          <a:prstClr val="black"/>
                        </a:solidFill>
                        <a:latin typeface="Cambria Math"/>
                        <a:ea typeface="Calibri" panose="020F0502020204030204" pitchFamily="34" charset="0"/>
                      </a:rPr>
                      <m:t>; </m:t>
                    </m:r>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vi-VN" sz="6000">
                            <a:solidFill>
                              <a:prstClr val="black"/>
                            </a:solidFill>
                            <a:latin typeface="Cambria Math"/>
                            <a:ea typeface="Calibri" panose="020F0502020204030204" pitchFamily="34" charset="0"/>
                          </a:rPr>
                          <m:t>𝐶</m:t>
                        </m:r>
                      </m:e>
                      <m:sub>
                        <m:r>
                          <a:rPr lang="vi-VN" sz="6000">
                            <a:solidFill>
                              <a:prstClr val="black"/>
                            </a:solidFill>
                            <a:latin typeface="Cambria Math"/>
                            <a:ea typeface="Calibri" panose="020F0502020204030204" pitchFamily="34" charset="0"/>
                          </a:rPr>
                          <m:t>𝑛</m:t>
                        </m:r>
                      </m:sub>
                      <m:sup>
                        <m:r>
                          <a:rPr lang="vi-VN" sz="6000">
                            <a:solidFill>
                              <a:prstClr val="black"/>
                            </a:solidFill>
                            <a:latin typeface="Cambria Math"/>
                            <a:ea typeface="Calibri" panose="020F0502020204030204" pitchFamily="34" charset="0"/>
                          </a:rPr>
                          <m:t>2</m:t>
                        </m:r>
                      </m:sup>
                    </m:sSubSup>
                    <m:r>
                      <a:rPr lang="vi-VN" sz="6000">
                        <a:solidFill>
                          <a:prstClr val="black"/>
                        </a:solidFill>
                        <a:latin typeface="Cambria Math"/>
                        <a:ea typeface="Calibri" panose="020F0502020204030204" pitchFamily="34" charset="0"/>
                      </a:rPr>
                      <m:t>; </m:t>
                    </m:r>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vi-VN" sz="6000">
                            <a:solidFill>
                              <a:prstClr val="black"/>
                            </a:solidFill>
                            <a:latin typeface="Cambria Math"/>
                            <a:ea typeface="Calibri" panose="020F0502020204030204" pitchFamily="34" charset="0"/>
                          </a:rPr>
                          <m:t>𝐶</m:t>
                        </m:r>
                      </m:e>
                      <m:sub>
                        <m:r>
                          <a:rPr lang="vi-VN" sz="6000">
                            <a:solidFill>
                              <a:prstClr val="black"/>
                            </a:solidFill>
                            <a:latin typeface="Cambria Math"/>
                            <a:ea typeface="Calibri" panose="020F0502020204030204" pitchFamily="34" charset="0"/>
                          </a:rPr>
                          <m:t>𝑛</m:t>
                        </m:r>
                      </m:sub>
                      <m:sup>
                        <m:r>
                          <a:rPr lang="vi-VN" sz="6000">
                            <a:solidFill>
                              <a:prstClr val="black"/>
                            </a:solidFill>
                            <a:latin typeface="Cambria Math"/>
                            <a:ea typeface="Calibri" panose="020F0502020204030204" pitchFamily="34" charset="0"/>
                          </a:rPr>
                          <m:t>3</m:t>
                        </m:r>
                      </m:sup>
                    </m:sSubSup>
                  </m:oMath>
                </a14:m>
                <a:r>
                  <a:rPr lang="vi-VN"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theo thứ tự </a:t>
                </a:r>
                <a14:m>
                  <m:oMath xmlns:m="http://schemas.openxmlformats.org/officeDocument/2006/math">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𝑢</m:t>
                        </m:r>
                      </m:e>
                      <m:sub>
                        <m:r>
                          <a:rPr lang="vi-VN" sz="6000">
                            <a:solidFill>
                              <a:prstClr val="black"/>
                            </a:solidFill>
                            <a:latin typeface="Cambria Math"/>
                            <a:ea typeface="Calibri" panose="020F0502020204030204" pitchFamily="34" charset="0"/>
                          </a:rPr>
                          <m:t>1</m:t>
                        </m:r>
                      </m:sub>
                    </m:sSub>
                    <m:r>
                      <a:rPr lang="vi-VN" sz="6000">
                        <a:solidFill>
                          <a:prstClr val="black"/>
                        </a:solidFill>
                        <a:latin typeface="Cambria Math"/>
                        <a:ea typeface="Calibri" panose="020F0502020204030204" pitchFamily="34" charset="0"/>
                      </a:rPr>
                      <m:t>,</m:t>
                    </m:r>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𝑢</m:t>
                        </m:r>
                      </m:e>
                      <m:sub>
                        <m:r>
                          <a:rPr lang="vi-VN" sz="6000">
                            <a:solidFill>
                              <a:prstClr val="black"/>
                            </a:solidFill>
                            <a:latin typeface="Cambria Math"/>
                            <a:ea typeface="Calibri" panose="020F0502020204030204" pitchFamily="34" charset="0"/>
                          </a:rPr>
                          <m:t>2</m:t>
                        </m:r>
                      </m:sub>
                    </m:sSub>
                    <m:r>
                      <a:rPr lang="vi-VN" sz="6000">
                        <a:solidFill>
                          <a:prstClr val="black"/>
                        </a:solidFill>
                        <a:latin typeface="Cambria Math"/>
                        <a:ea typeface="Calibri" panose="020F0502020204030204" pitchFamily="34" charset="0"/>
                      </a:rPr>
                      <m:t>,</m:t>
                    </m:r>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𝑢</m:t>
                        </m:r>
                      </m:e>
                      <m:sub>
                        <m:r>
                          <a:rPr lang="vi-VN" sz="6000">
                            <a:solidFill>
                              <a:prstClr val="black"/>
                            </a:solidFill>
                            <a:latin typeface="Cambria Math"/>
                            <a:ea typeface="Calibri" panose="020F0502020204030204" pitchFamily="34" charset="0"/>
                          </a:rPr>
                          <m:t>3</m:t>
                        </m:r>
                      </m:sub>
                    </m:sSub>
                  </m:oMath>
                </a14:m>
                <a:r>
                  <a:rPr lang="vi-VN"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lập thành cấp số cộng nên</a:t>
                </a: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n-US" sz="6000" i="1">
                              <a:solidFill>
                                <a:prstClr val="black"/>
                              </a:solidFill>
                              <a:latin typeface="Cambria Math" panose="02040503050406030204" pitchFamily="18" charset="0"/>
                              <a:ea typeface="Calibri" panose="020F0502020204030204" pitchFamily="34" charset="0"/>
                            </a:rPr>
                          </m:ctrlPr>
                        </m:sSubPr>
                        <m:e>
                          <m:r>
                            <a:rPr lang="en-US" sz="6000">
                              <a:solidFill>
                                <a:prstClr val="black"/>
                              </a:solidFill>
                              <a:latin typeface="Cambria Math"/>
                              <a:ea typeface="Calibri" panose="020F0502020204030204" pitchFamily="34" charset="0"/>
                            </a:rPr>
                            <m:t>𝑢</m:t>
                          </m:r>
                        </m:e>
                        <m:sub>
                          <m:r>
                            <a:rPr lang="en-US" sz="6000">
                              <a:solidFill>
                                <a:prstClr val="black"/>
                              </a:solidFill>
                              <a:latin typeface="Cambria Math"/>
                              <a:ea typeface="Calibri" panose="020F0502020204030204" pitchFamily="34" charset="0"/>
                            </a:rPr>
                            <m:t>1</m:t>
                          </m:r>
                        </m:sub>
                      </m:sSub>
                      <m:r>
                        <a:rPr lang="en-US" sz="6000">
                          <a:solidFill>
                            <a:prstClr val="black"/>
                          </a:solidFill>
                          <a:latin typeface="Cambria Math"/>
                          <a:ea typeface="Calibri" panose="020F0502020204030204" pitchFamily="34" charset="0"/>
                        </a:rPr>
                        <m:t>+</m:t>
                      </m:r>
                      <m:sSub>
                        <m:sSubPr>
                          <m:ctrlPr>
                            <a:rPr lang="en-US" sz="6000" i="1">
                              <a:solidFill>
                                <a:prstClr val="black"/>
                              </a:solidFill>
                              <a:latin typeface="Cambria Math" panose="02040503050406030204" pitchFamily="18" charset="0"/>
                              <a:ea typeface="Calibri" panose="020F0502020204030204" pitchFamily="34" charset="0"/>
                            </a:rPr>
                          </m:ctrlPr>
                        </m:sSubPr>
                        <m:e>
                          <m:r>
                            <a:rPr lang="en-US" sz="6000">
                              <a:solidFill>
                                <a:prstClr val="black"/>
                              </a:solidFill>
                              <a:latin typeface="Cambria Math"/>
                              <a:ea typeface="Calibri" panose="020F0502020204030204" pitchFamily="34" charset="0"/>
                            </a:rPr>
                            <m:t>𝑢</m:t>
                          </m:r>
                        </m:e>
                        <m:sub>
                          <m:r>
                            <a:rPr lang="en-US" sz="6000">
                              <a:solidFill>
                                <a:prstClr val="black"/>
                              </a:solidFill>
                              <a:latin typeface="Cambria Math"/>
                              <a:ea typeface="Calibri" panose="020F0502020204030204" pitchFamily="34" charset="0"/>
                            </a:rPr>
                            <m:t>3</m:t>
                          </m:r>
                        </m:sub>
                      </m:sSub>
                      <m:r>
                        <a:rPr lang="en-US" sz="6000">
                          <a:solidFill>
                            <a:prstClr val="black"/>
                          </a:solidFill>
                          <a:latin typeface="Cambria Math"/>
                          <a:ea typeface="Calibri" panose="020F0502020204030204" pitchFamily="34" charset="0"/>
                        </a:rPr>
                        <m:t>=2</m:t>
                      </m:r>
                      <m:sSub>
                        <m:sSubPr>
                          <m:ctrlPr>
                            <a:rPr lang="en-US" sz="6000" i="1">
                              <a:solidFill>
                                <a:prstClr val="black"/>
                              </a:solidFill>
                              <a:latin typeface="Cambria Math" panose="02040503050406030204" pitchFamily="18" charset="0"/>
                              <a:ea typeface="Calibri" panose="020F0502020204030204" pitchFamily="34" charset="0"/>
                            </a:rPr>
                          </m:ctrlPr>
                        </m:sSubPr>
                        <m:e>
                          <m:r>
                            <a:rPr lang="en-US" sz="6000">
                              <a:solidFill>
                                <a:prstClr val="black"/>
                              </a:solidFill>
                              <a:latin typeface="Cambria Math"/>
                              <a:ea typeface="Calibri" panose="020F0502020204030204" pitchFamily="34" charset="0"/>
                            </a:rPr>
                            <m:t>𝑢</m:t>
                          </m:r>
                        </m:e>
                        <m:sub>
                          <m:r>
                            <a:rPr lang="en-US" sz="6000">
                              <a:solidFill>
                                <a:prstClr val="black"/>
                              </a:solidFill>
                              <a:latin typeface="Cambria Math"/>
                              <a:ea typeface="Calibri" panose="020F0502020204030204" pitchFamily="34" charset="0"/>
                            </a:rPr>
                            <m:t>2</m:t>
                          </m:r>
                        </m:sub>
                      </m:sSub>
                      <m:r>
                        <a:rPr lang="en-US" sz="6000">
                          <a:solidFill>
                            <a:prstClr val="black"/>
                          </a:solidFill>
                          <a:latin typeface="Cambria Math"/>
                          <a:ea typeface="Calibri" panose="020F0502020204030204" pitchFamily="34" charset="0"/>
                        </a:rPr>
                        <m:t>⇔</m:t>
                      </m:r>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en-US" sz="6000">
                              <a:solidFill>
                                <a:prstClr val="black"/>
                              </a:solidFill>
                              <a:latin typeface="Cambria Math"/>
                              <a:ea typeface="Calibri" panose="020F0502020204030204" pitchFamily="34" charset="0"/>
                            </a:rPr>
                            <m:t>𝐶</m:t>
                          </m:r>
                        </m:e>
                        <m:sub>
                          <m:r>
                            <a:rPr lang="en-US" sz="6000">
                              <a:solidFill>
                                <a:prstClr val="black"/>
                              </a:solidFill>
                              <a:latin typeface="Cambria Math"/>
                              <a:ea typeface="Calibri" panose="020F0502020204030204" pitchFamily="34" charset="0"/>
                            </a:rPr>
                            <m:t>𝑛</m:t>
                          </m:r>
                        </m:sub>
                        <m:sup>
                          <m:r>
                            <a:rPr lang="en-US" sz="6000">
                              <a:solidFill>
                                <a:prstClr val="black"/>
                              </a:solidFill>
                              <a:latin typeface="Cambria Math"/>
                              <a:ea typeface="Calibri" panose="020F0502020204030204" pitchFamily="34" charset="0"/>
                            </a:rPr>
                            <m:t>1</m:t>
                          </m:r>
                        </m:sup>
                      </m:sSubSup>
                      <m:r>
                        <a:rPr lang="en-US" sz="6000">
                          <a:solidFill>
                            <a:prstClr val="black"/>
                          </a:solidFill>
                          <a:latin typeface="Cambria Math"/>
                          <a:ea typeface="Calibri" panose="020F0502020204030204" pitchFamily="34" charset="0"/>
                        </a:rPr>
                        <m:t>+</m:t>
                      </m:r>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en-US" sz="6000">
                              <a:solidFill>
                                <a:prstClr val="black"/>
                              </a:solidFill>
                              <a:latin typeface="Cambria Math"/>
                              <a:ea typeface="Calibri" panose="020F0502020204030204" pitchFamily="34" charset="0"/>
                            </a:rPr>
                            <m:t>𝐶</m:t>
                          </m:r>
                        </m:e>
                        <m:sub>
                          <m:r>
                            <a:rPr lang="en-US" sz="6000">
                              <a:solidFill>
                                <a:prstClr val="black"/>
                              </a:solidFill>
                              <a:latin typeface="Cambria Math"/>
                              <a:ea typeface="Calibri" panose="020F0502020204030204" pitchFamily="34" charset="0"/>
                            </a:rPr>
                            <m:t>𝑛</m:t>
                          </m:r>
                        </m:sub>
                        <m:sup>
                          <m:r>
                            <a:rPr lang="en-US" sz="6000">
                              <a:solidFill>
                                <a:prstClr val="black"/>
                              </a:solidFill>
                              <a:latin typeface="Cambria Math"/>
                              <a:ea typeface="Calibri" panose="020F0502020204030204" pitchFamily="34" charset="0"/>
                            </a:rPr>
                            <m:t>3</m:t>
                          </m:r>
                        </m:sup>
                      </m:sSubSup>
                      <m:r>
                        <a:rPr lang="en-US" sz="6000">
                          <a:solidFill>
                            <a:prstClr val="black"/>
                          </a:solidFill>
                          <a:latin typeface="Cambria Math"/>
                          <a:ea typeface="Calibri" panose="020F0502020204030204" pitchFamily="34" charset="0"/>
                        </a:rPr>
                        <m:t>=2</m:t>
                      </m:r>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en-US" sz="6000">
                              <a:solidFill>
                                <a:prstClr val="black"/>
                              </a:solidFill>
                              <a:latin typeface="Cambria Math"/>
                              <a:ea typeface="Calibri" panose="020F0502020204030204" pitchFamily="34" charset="0"/>
                            </a:rPr>
                            <m:t>𝐶</m:t>
                          </m:r>
                        </m:e>
                        <m:sub>
                          <m:r>
                            <a:rPr lang="en-US" sz="6000">
                              <a:solidFill>
                                <a:prstClr val="black"/>
                              </a:solidFill>
                              <a:latin typeface="Cambria Math"/>
                              <a:ea typeface="Calibri" panose="020F0502020204030204" pitchFamily="34" charset="0"/>
                            </a:rPr>
                            <m:t>𝑛</m:t>
                          </m:r>
                        </m:sub>
                        <m:sup>
                          <m:r>
                            <a:rPr lang="en-US" sz="6000">
                              <a:solidFill>
                                <a:prstClr val="black"/>
                              </a:solidFill>
                              <a:latin typeface="Cambria Math"/>
                              <a:ea typeface="Calibri" panose="020F0502020204030204" pitchFamily="34" charset="0"/>
                            </a:rPr>
                            <m:t>2</m:t>
                          </m:r>
                        </m:sup>
                      </m:sSubSup>
                      <m:d>
                        <m:dPr>
                          <m:ctrlPr>
                            <a:rPr lang="en-US" sz="6000" i="1">
                              <a:solidFill>
                                <a:prstClr val="black"/>
                              </a:solidFill>
                              <a:latin typeface="Cambria Math" panose="02040503050406030204" pitchFamily="18" charset="0"/>
                              <a:ea typeface="Calibri" panose="020F0502020204030204" pitchFamily="34" charset="0"/>
                            </a:rPr>
                          </m:ctrlPr>
                        </m:dPr>
                        <m:e>
                          <m:r>
                            <a:rPr lang="en-US" sz="6000">
                              <a:solidFill>
                                <a:prstClr val="black"/>
                              </a:solidFill>
                              <a:latin typeface="Cambria Math"/>
                              <a:ea typeface="Calibri" panose="020F0502020204030204" pitchFamily="34" charset="0"/>
                            </a:rPr>
                            <m:t>𝑛</m:t>
                          </m:r>
                          <m:r>
                            <a:rPr lang="en-US" sz="6000">
                              <a:solidFill>
                                <a:prstClr val="black"/>
                              </a:solidFill>
                              <a:latin typeface="Cambria Math"/>
                              <a:ea typeface="Calibri" panose="020F0502020204030204" pitchFamily="34" charset="0"/>
                            </a:rPr>
                            <m:t>≥3</m:t>
                          </m:r>
                        </m:e>
                      </m:d>
                    </m:oMath>
                  </m:oMathPara>
                </a14:m>
                <a:endParaRPr lang="en-US" sz="6000" dirty="0"/>
              </a:p>
            </p:txBody>
          </p:sp>
        </mc:Choice>
        <mc:Fallback xmlns="">
          <p:sp>
            <p:nvSpPr>
              <p:cNvPr id="6" name="Rectangle 5"/>
              <p:cNvSpPr>
                <a:spLocks noRot="1" noChangeAspect="1" noMove="1" noResize="1" noEditPoints="1" noAdjustHandles="1" noChangeArrowheads="1" noChangeShapeType="1" noTextEdit="1"/>
              </p:cNvSpPr>
              <p:nvPr/>
            </p:nvSpPr>
            <p:spPr>
              <a:xfrm>
                <a:off x="1043658" y="7774058"/>
                <a:ext cx="21305582" cy="1938992"/>
              </a:xfrm>
              <a:prstGeom prst="rect">
                <a:avLst/>
              </a:prstGeom>
              <a:blipFill rotWithShape="0">
                <a:blip r:embed="rId8"/>
                <a:stretch>
                  <a:fillRect l="-1717" t="-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438194" y="9823664"/>
                <a:ext cx="19396243" cy="1533368"/>
              </a:xfrm>
              <a:prstGeom prst="rect">
                <a:avLst/>
              </a:prstGeom>
              <a:noFill/>
            </p:spPr>
            <p:txBody>
              <a:bodyPr wrap="square" rtlCol="0">
                <a:spAutoFit/>
              </a:bodyPr>
              <a:lstStyle/>
              <a:p>
                <a:pPr>
                  <a:spcBef>
                    <a:spcPts val="600"/>
                  </a:spcBef>
                </a:pPr>
                <a14:m>
                  <m:oMath xmlns:m="http://schemas.openxmlformats.org/officeDocument/2006/math">
                    <m:r>
                      <a:rPr lang="vi-VN" sz="6000">
                        <a:solidFill>
                          <a:prstClr val="black"/>
                        </a:solidFill>
                        <a:latin typeface="Cambria Math"/>
                        <a:ea typeface="Calibri" panose="020F0502020204030204" pitchFamily="34" charset="0"/>
                      </a:rPr>
                      <m:t>⇔</m:t>
                    </m:r>
                    <m:r>
                      <a:rPr lang="vi-VN" sz="6000">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m:t>
                    </m:r>
                    <m:f>
                      <m:fPr>
                        <m:ctrlPr>
                          <a:rPr lang="en-US" sz="6000" i="1">
                            <a:solidFill>
                              <a:prstClr val="black"/>
                            </a:solidFill>
                            <a:latin typeface="Cambria Math" panose="02040503050406030204" pitchFamily="18" charset="0"/>
                            <a:ea typeface="Calibri" panose="020F0502020204030204" pitchFamily="34" charset="0"/>
                          </a:rPr>
                        </m:ctrlPr>
                      </m:fPr>
                      <m:num>
                        <m:d>
                          <m:dPr>
                            <m:ctrlPr>
                              <a:rPr lang="en-US" sz="6000" i="1">
                                <a:solidFill>
                                  <a:prstClr val="black"/>
                                </a:solidFill>
                                <a:latin typeface="Cambria Math" panose="02040503050406030204" pitchFamily="18" charset="0"/>
                                <a:ea typeface="Calibri" panose="020F0502020204030204" pitchFamily="34" charset="0"/>
                              </a:rPr>
                            </m:ctrlPr>
                          </m:dPr>
                          <m:e>
                            <m:r>
                              <a:rPr lang="vi-VN" sz="6000">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−2</m:t>
                            </m:r>
                          </m:e>
                        </m:d>
                        <m:d>
                          <m:dPr>
                            <m:ctrlPr>
                              <a:rPr lang="en-US" sz="6000" i="1">
                                <a:solidFill>
                                  <a:prstClr val="black"/>
                                </a:solidFill>
                                <a:latin typeface="Cambria Math" panose="02040503050406030204" pitchFamily="18" charset="0"/>
                                <a:ea typeface="Calibri" panose="020F0502020204030204" pitchFamily="34" charset="0"/>
                              </a:rPr>
                            </m:ctrlPr>
                          </m:dPr>
                          <m:e>
                            <m:r>
                              <a:rPr lang="vi-VN" sz="6000">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−1</m:t>
                            </m:r>
                          </m:e>
                        </m:d>
                        <m:r>
                          <a:rPr lang="vi-VN" sz="6000">
                            <a:solidFill>
                              <a:prstClr val="black"/>
                            </a:solidFill>
                            <a:latin typeface="Cambria Math"/>
                            <a:ea typeface="Calibri" panose="020F0502020204030204" pitchFamily="34" charset="0"/>
                          </a:rPr>
                          <m:t>𝑛</m:t>
                        </m:r>
                      </m:num>
                      <m:den>
                        <m:r>
                          <a:rPr lang="vi-VN" sz="6000">
                            <a:solidFill>
                              <a:prstClr val="black"/>
                            </a:solidFill>
                            <a:latin typeface="Cambria Math"/>
                            <a:ea typeface="Calibri" panose="020F0502020204030204" pitchFamily="34" charset="0"/>
                          </a:rPr>
                          <m:t>6</m:t>
                        </m:r>
                      </m:den>
                    </m:f>
                  </m:oMath>
                </a14:m>
                <a:r>
                  <a:rPr lang="vi-VN" sz="60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vi-VN" sz="6000">
                        <a:solidFill>
                          <a:prstClr val="black"/>
                        </a:solidFill>
                        <a:latin typeface="Cambria Math"/>
                        <a:ea typeface="Calibri" panose="020F0502020204030204" pitchFamily="34" charset="0"/>
                      </a:rPr>
                      <m:t>=2.</m:t>
                    </m:r>
                    <m:f>
                      <m:fPr>
                        <m:ctrlPr>
                          <a:rPr lang="en-US" sz="6000" i="1">
                            <a:solidFill>
                              <a:prstClr val="black"/>
                            </a:solidFill>
                            <a:latin typeface="Cambria Math" panose="02040503050406030204" pitchFamily="18" charset="0"/>
                            <a:ea typeface="Calibri" panose="020F0502020204030204" pitchFamily="34" charset="0"/>
                          </a:rPr>
                        </m:ctrlPr>
                      </m:fPr>
                      <m:num>
                        <m:d>
                          <m:dPr>
                            <m:ctrlPr>
                              <a:rPr lang="en-US" sz="6000" i="1">
                                <a:solidFill>
                                  <a:prstClr val="black"/>
                                </a:solidFill>
                                <a:latin typeface="Cambria Math" panose="02040503050406030204" pitchFamily="18" charset="0"/>
                                <a:ea typeface="Calibri" panose="020F0502020204030204" pitchFamily="34" charset="0"/>
                              </a:rPr>
                            </m:ctrlPr>
                          </m:dPr>
                          <m:e>
                            <m:r>
                              <a:rPr lang="vi-VN" sz="6000">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−1</m:t>
                            </m:r>
                          </m:e>
                        </m:d>
                        <m:r>
                          <a:rPr lang="vi-VN" sz="6000">
                            <a:solidFill>
                              <a:prstClr val="black"/>
                            </a:solidFill>
                            <a:latin typeface="Cambria Math"/>
                            <a:ea typeface="Calibri" panose="020F0502020204030204" pitchFamily="34" charset="0"/>
                          </a:rPr>
                          <m:t>𝑛</m:t>
                        </m:r>
                      </m:num>
                      <m:den>
                        <m:r>
                          <a:rPr lang="vi-VN" sz="6000">
                            <a:solidFill>
                              <a:prstClr val="black"/>
                            </a:solidFill>
                            <a:latin typeface="Cambria Math"/>
                            <a:ea typeface="Calibri" panose="020F0502020204030204" pitchFamily="34" charset="0"/>
                          </a:rPr>
                          <m:t>2</m:t>
                        </m:r>
                      </m:den>
                    </m:f>
                    <m:r>
                      <a:rPr lang="vi-VN" sz="6000">
                        <a:solidFill>
                          <a:prstClr val="black"/>
                        </a:solidFill>
                        <a:latin typeface="Cambria Math"/>
                        <a:ea typeface="Calibri" panose="020F0502020204030204" pitchFamily="34" charset="0"/>
                      </a:rPr>
                      <m:t>⇔1+</m:t>
                    </m:r>
                    <m:f>
                      <m:fPr>
                        <m:ctrlPr>
                          <a:rPr lang="en-US" sz="6000" i="1">
                            <a:solidFill>
                              <a:prstClr val="black"/>
                            </a:solidFill>
                            <a:latin typeface="Cambria Math" panose="02040503050406030204" pitchFamily="18" charset="0"/>
                            <a:ea typeface="Calibri" panose="020F0502020204030204" pitchFamily="34" charset="0"/>
                          </a:rPr>
                        </m:ctrlPr>
                      </m:fPr>
                      <m:num>
                        <m:sSup>
                          <m:sSupPr>
                            <m:ctrlPr>
                              <a:rPr lang="en-US" sz="6000" i="1">
                                <a:solidFill>
                                  <a:prstClr val="black"/>
                                </a:solidFill>
                                <a:latin typeface="Cambria Math" panose="02040503050406030204" pitchFamily="18" charset="0"/>
                                <a:ea typeface="Calibri" panose="020F0502020204030204" pitchFamily="34" charset="0"/>
                              </a:rPr>
                            </m:ctrlPr>
                          </m:sSupPr>
                          <m:e>
                            <m:r>
                              <a:rPr lang="vi-VN" sz="6000">
                                <a:solidFill>
                                  <a:prstClr val="black"/>
                                </a:solidFill>
                                <a:latin typeface="Cambria Math"/>
                                <a:ea typeface="Calibri" panose="020F0502020204030204" pitchFamily="34" charset="0"/>
                              </a:rPr>
                              <m:t>𝑛</m:t>
                            </m:r>
                          </m:e>
                          <m:sup>
                            <m:r>
                              <a:rPr lang="vi-VN" sz="6000">
                                <a:solidFill>
                                  <a:prstClr val="black"/>
                                </a:solidFill>
                                <a:latin typeface="Cambria Math"/>
                                <a:ea typeface="Calibri" panose="020F0502020204030204" pitchFamily="34" charset="0"/>
                              </a:rPr>
                              <m:t>2</m:t>
                            </m:r>
                          </m:sup>
                        </m:sSup>
                        <m:r>
                          <a:rPr lang="vi-VN" sz="6000">
                            <a:solidFill>
                              <a:prstClr val="black"/>
                            </a:solidFill>
                            <a:latin typeface="Cambria Math"/>
                            <a:ea typeface="Calibri" panose="020F0502020204030204" pitchFamily="34" charset="0"/>
                          </a:rPr>
                          <m:t>−3</m:t>
                        </m:r>
                        <m:r>
                          <a:rPr lang="vi-VN" sz="6000">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+2</m:t>
                        </m:r>
                      </m:num>
                      <m:den>
                        <m:r>
                          <a:rPr lang="vi-VN" sz="6000">
                            <a:solidFill>
                              <a:prstClr val="black"/>
                            </a:solidFill>
                            <a:latin typeface="Cambria Math"/>
                            <a:ea typeface="Calibri" panose="020F0502020204030204" pitchFamily="34" charset="0"/>
                          </a:rPr>
                          <m:t>6</m:t>
                        </m:r>
                      </m:den>
                    </m:f>
                    <m:r>
                      <a:rPr lang="vi-VN" sz="6000">
                        <a:solidFill>
                          <a:prstClr val="black"/>
                        </a:solidFill>
                        <a:latin typeface="Cambria Math"/>
                        <a:ea typeface="Calibri" panose="020F0502020204030204" pitchFamily="34" charset="0"/>
                      </a:rPr>
                      <m:t>=</m:t>
                    </m:r>
                    <m:r>
                      <a:rPr lang="vi-VN" sz="6000">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−1</m:t>
                    </m:r>
                  </m:oMath>
                </a14:m>
                <a:endParaRPr lang="en-US" sz="6000" dirty="0">
                  <a:solidFill>
                    <a:prstClr val="black"/>
                  </a:solidFill>
                  <a:latin typeface="Times New Roman" panose="02020603050405020304" pitchFamily="18" charset="0"/>
                  <a:ea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438194" y="9823664"/>
                <a:ext cx="19396243" cy="1533368"/>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33803" y="11019851"/>
                <a:ext cx="16022213" cy="2808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6000">
                          <a:solidFill>
                            <a:prstClr val="black"/>
                          </a:solidFill>
                          <a:latin typeface="Cambria Math"/>
                          <a:ea typeface="Calibri" panose="020F0502020204030204" pitchFamily="34" charset="0"/>
                        </a:rPr>
                        <m:t>⇔</m:t>
                      </m:r>
                      <m:sSup>
                        <m:sSupPr>
                          <m:ctrlPr>
                            <a:rPr lang="en-US" sz="6000" i="1">
                              <a:solidFill>
                                <a:prstClr val="black"/>
                              </a:solidFill>
                              <a:latin typeface="Cambria Math" panose="02040503050406030204" pitchFamily="18" charset="0"/>
                              <a:ea typeface="Calibri" panose="020F0502020204030204" pitchFamily="34" charset="0"/>
                            </a:rPr>
                          </m:ctrlPr>
                        </m:sSupPr>
                        <m:e>
                          <m:r>
                            <a:rPr lang="vi-VN" sz="6000">
                              <a:solidFill>
                                <a:prstClr val="black"/>
                              </a:solidFill>
                              <a:latin typeface="Cambria Math"/>
                              <a:ea typeface="Calibri" panose="020F0502020204030204" pitchFamily="34" charset="0"/>
                            </a:rPr>
                            <m:t>𝑛</m:t>
                          </m:r>
                        </m:e>
                        <m:sup>
                          <m:r>
                            <a:rPr lang="vi-VN" sz="6000">
                              <a:solidFill>
                                <a:prstClr val="black"/>
                              </a:solidFill>
                              <a:latin typeface="Cambria Math"/>
                              <a:ea typeface="Calibri" panose="020F0502020204030204" pitchFamily="34" charset="0"/>
                            </a:rPr>
                            <m:t>2</m:t>
                          </m:r>
                        </m:sup>
                      </m:sSup>
                      <m:r>
                        <a:rPr lang="vi-VN" sz="6000">
                          <a:solidFill>
                            <a:prstClr val="black"/>
                          </a:solidFill>
                          <a:latin typeface="Cambria Math"/>
                          <a:ea typeface="Calibri" panose="020F0502020204030204" pitchFamily="34" charset="0"/>
                        </a:rPr>
                        <m:t>−9</m:t>
                      </m:r>
                      <m:r>
                        <a:rPr lang="vi-VN" sz="6000">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+14⇔</m:t>
                      </m:r>
                      <m:d>
                        <m:dPr>
                          <m:begChr m:val="["/>
                          <m:endChr m:val=""/>
                          <m:ctrlPr>
                            <a:rPr lang="en-US" sz="6000" i="1">
                              <a:solidFill>
                                <a:prstClr val="black"/>
                              </a:solidFill>
                              <a:latin typeface="Cambria Math" panose="02040503050406030204" pitchFamily="18" charset="0"/>
                              <a:ea typeface="Calibri" panose="020F0502020204030204" pitchFamily="34" charset="0"/>
                            </a:rPr>
                          </m:ctrlPr>
                        </m:dPr>
                        <m:e>
                          <m:eqArr>
                            <m:eqArrPr>
                              <m:ctrlPr>
                                <a:rPr lang="en-US" sz="6000" i="1">
                                  <a:solidFill>
                                    <a:prstClr val="black"/>
                                  </a:solidFill>
                                  <a:latin typeface="Cambria Math" panose="02040503050406030204" pitchFamily="18" charset="0"/>
                                  <a:ea typeface="Calibri" panose="020F0502020204030204" pitchFamily="34" charset="0"/>
                                </a:rPr>
                              </m:ctrlPr>
                            </m:eqArrPr>
                            <m:e>
                              <m:r>
                                <a:rPr lang="en-US" sz="6000">
                                  <a:solidFill>
                                    <a:prstClr val="black"/>
                                  </a:solidFill>
                                  <a:latin typeface="Cambria Math"/>
                                  <a:ea typeface="Calibri" panose="020F0502020204030204" pitchFamily="34" charset="0"/>
                                </a:rPr>
                                <m:t>𝑛</m:t>
                              </m:r>
                              <m:r>
                                <a:rPr lang="en-US" sz="6000">
                                  <a:solidFill>
                                    <a:prstClr val="black"/>
                                  </a:solidFill>
                                  <a:latin typeface="Cambria Math"/>
                                  <a:ea typeface="Calibri" panose="020F0502020204030204" pitchFamily="34" charset="0"/>
                                </a:rPr>
                                <m:t>=2</m:t>
                              </m:r>
                            </m:e>
                            <m:e>
                              <m:r>
                                <a:rPr lang="en-US" sz="6000">
                                  <a:solidFill>
                                    <a:prstClr val="black"/>
                                  </a:solidFill>
                                  <a:latin typeface="Cambria Math"/>
                                  <a:ea typeface="Calibri" panose="020F0502020204030204" pitchFamily="34" charset="0"/>
                                </a:rPr>
                                <m:t>𝑛</m:t>
                              </m:r>
                              <m:r>
                                <a:rPr lang="en-US" sz="6000">
                                  <a:solidFill>
                                    <a:prstClr val="black"/>
                                  </a:solidFill>
                                  <a:latin typeface="Cambria Math"/>
                                  <a:ea typeface="Calibri" panose="020F0502020204030204" pitchFamily="34" charset="0"/>
                                </a:rPr>
                                <m:t>=7</m:t>
                              </m:r>
                            </m:e>
                          </m:eqArr>
                        </m:e>
                      </m:d>
                      <m:r>
                        <a:rPr lang="en-US" sz="6000">
                          <a:solidFill>
                            <a:prstClr val="black"/>
                          </a:solidFill>
                          <a:latin typeface="Cambria Math"/>
                          <a:ea typeface="Calibri" panose="020F0502020204030204" pitchFamily="34" charset="0"/>
                        </a:rPr>
                        <m:t>⇔</m:t>
                      </m:r>
                      <m:r>
                        <a:rPr lang="en-US" sz="6000">
                          <a:solidFill>
                            <a:prstClr val="black"/>
                          </a:solidFill>
                          <a:latin typeface="Cambria Math"/>
                          <a:ea typeface="Calibri" panose="020F0502020204030204" pitchFamily="34" charset="0"/>
                        </a:rPr>
                        <m:t>𝑛</m:t>
                      </m:r>
                      <m:r>
                        <a:rPr lang="en-US" sz="6000">
                          <a:solidFill>
                            <a:prstClr val="black"/>
                          </a:solidFill>
                          <a:latin typeface="Cambria Math"/>
                          <a:ea typeface="Calibri" panose="020F0502020204030204" pitchFamily="34" charset="0"/>
                        </a:rPr>
                        <m:t>=7</m:t>
                      </m:r>
                      <m:d>
                        <m:dPr>
                          <m:ctrlPr>
                            <a:rPr lang="en-US" sz="6000" i="1">
                              <a:solidFill>
                                <a:prstClr val="black"/>
                              </a:solidFill>
                              <a:latin typeface="Cambria Math" panose="02040503050406030204" pitchFamily="18" charset="0"/>
                              <a:ea typeface="Calibri" panose="020F0502020204030204" pitchFamily="34" charset="0"/>
                            </a:rPr>
                          </m:ctrlPr>
                        </m:dPr>
                        <m:e>
                          <m:r>
                            <a:rPr lang="en-US" sz="6000">
                              <a:solidFill>
                                <a:prstClr val="black"/>
                              </a:solidFill>
                              <a:latin typeface="Cambria Math"/>
                              <a:ea typeface="Calibri" panose="020F0502020204030204" pitchFamily="34" charset="0"/>
                            </a:rPr>
                            <m:t>𝑛</m:t>
                          </m:r>
                          <m:r>
                            <a:rPr lang="en-US" sz="6000">
                              <a:solidFill>
                                <a:prstClr val="black"/>
                              </a:solidFill>
                              <a:latin typeface="Cambria Math"/>
                              <a:ea typeface="Calibri" panose="020F0502020204030204" pitchFamily="34" charset="0"/>
                            </a:rPr>
                            <m:t>≥3</m:t>
                          </m:r>
                        </m:e>
                      </m:d>
                    </m:oMath>
                  </m:oMathPara>
                </a14:m>
                <a:endParaRPr lang="en-US" sz="6000" dirty="0"/>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33803" y="11019851"/>
                <a:ext cx="16022213" cy="2808782"/>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918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6" grpId="0"/>
      <p:bldP spid="2"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997774"/>
            <a:ext cx="24093022" cy="2688296"/>
            <a:chOff x="534987" y="1869705"/>
            <a:chExt cx="23497755"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9694" y="1653394"/>
                  <a:ext cx="2087449"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3</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33632"/>
                  <a:ext cx="20121555" cy="1703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spcBef>
                      <a:spcPts val="600"/>
                    </a:spcBef>
                  </a:pPr>
                  <a:r>
                    <a:rPr lang="en-US" sz="6000" dirty="0" smtClean="0">
                      <a:solidFill>
                        <a:prstClr val="black"/>
                      </a:solidFill>
                      <a:latin typeface="Times New Roman" panose="02020603050405020304" pitchFamily="18" charset="0"/>
                      <a:ea typeface="Calibri" panose="020F0502020204030204" pitchFamily="34" charset="0"/>
                    </a:rPr>
                    <a:t> </a:t>
                  </a:r>
                  <a:r>
                    <a:rPr lang="vi-VN" sz="6000" dirty="0">
                      <a:solidFill>
                        <a:prstClr val="black"/>
                      </a:solidFill>
                      <a:latin typeface="Times New Roman" panose="02020603050405020304" pitchFamily="18" charset="0"/>
                      <a:ea typeface="Times New Roman" panose="02020603050405020304" pitchFamily="18" charset="0"/>
                    </a:rPr>
                    <a:t>Xét các số nguyên dương chia hết cho </a:t>
                  </a:r>
                  <a14:m>
                    <m:oMath xmlns:m="http://schemas.openxmlformats.org/officeDocument/2006/math">
                      <m:r>
                        <a:rPr lang="vi-VN" sz="6000">
                          <a:solidFill>
                            <a:prstClr val="black"/>
                          </a:solidFill>
                          <a:latin typeface="Cambria Math"/>
                          <a:ea typeface="Times New Roman" panose="02020603050405020304" pitchFamily="18" charset="0"/>
                        </a:rPr>
                        <m:t>3.</m:t>
                      </m:r>
                    </m:oMath>
                  </a14:m>
                  <a:r>
                    <a:rPr lang="vi-VN" sz="6000" dirty="0">
                      <a:solidFill>
                        <a:prstClr val="black"/>
                      </a:solidFill>
                      <a:latin typeface="Times New Roman" panose="02020603050405020304" pitchFamily="18" charset="0"/>
                      <a:ea typeface="Times New Roman" panose="02020603050405020304" pitchFamily="18" charset="0"/>
                    </a:rPr>
                    <a:t> Tổng số </a:t>
                  </a:r>
                  <a14:m>
                    <m:oMath xmlns:m="http://schemas.openxmlformats.org/officeDocument/2006/math">
                      <m:r>
                        <a:rPr lang="vi-VN" sz="6000">
                          <a:solidFill>
                            <a:prstClr val="black"/>
                          </a:solidFill>
                          <a:latin typeface="Cambria Math"/>
                          <a:ea typeface="Times New Roman" panose="02020603050405020304" pitchFamily="18" charset="0"/>
                        </a:rPr>
                        <m:t>50</m:t>
                      </m:r>
                    </m:oMath>
                  </a14:m>
                  <a:r>
                    <a:rPr lang="vi-VN" sz="6000" dirty="0">
                      <a:solidFill>
                        <a:prstClr val="black"/>
                      </a:solidFill>
                      <a:latin typeface="Times New Roman" panose="02020603050405020304" pitchFamily="18" charset="0"/>
                      <a:ea typeface="Times New Roman" panose="02020603050405020304" pitchFamily="18" charset="0"/>
                    </a:rPr>
                    <a:t> số nguyên dương đầu tiên đó bằng:</a:t>
                  </a:r>
                  <a:endParaRPr lang="en-US" sz="6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33632"/>
                  <a:ext cx="20121555" cy="1703456"/>
                </a:xfrm>
                <a:prstGeom prst="rect">
                  <a:avLst/>
                </a:prstGeom>
                <a:blipFill rotWithShape="0">
                  <a:blip r:embed="rId3"/>
                  <a:stretch>
                    <a:fillRect l="-1329" t="-6907" b="-17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4910400"/>
            <a:ext cx="23679365" cy="1828816"/>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746074" y="1773546"/>
                    <a:ext cx="1458606" cy="472101"/>
                  </a:xfrm>
                  <a:prstGeom prst="rect">
                    <a:avLst/>
                  </a:prstGeom>
                  <a:noFill/>
                </p:spPr>
                <p:txBody>
                  <a:bodyPr wrap="square" rtlCol="0">
                    <a:spAutoFit/>
                  </a:bodyPr>
                  <a:lstStyle>
                    <a:defPPr>
                      <a:defRPr lang="vi-VN"/>
                    </a:defPPr>
                    <a:lvl1pPr>
                      <a:defRPr sz="3200" i="1">
                        <a:solidFill>
                          <a:schemeClr val="bg1"/>
                        </a:solidFill>
                      </a:defRPr>
                    </a:lvl1pPr>
                  </a:lstStyle>
                  <a:p>
                    <a:r>
                      <a:rPr lang="en-US" sz="6000" b="0" dirty="0" smtClean="0">
                        <a:solidFill>
                          <a:schemeClr val="bg1"/>
                        </a:solidFill>
                        <a:ea typeface="Calibri" panose="020F0502020204030204" pitchFamily="34" charset="0"/>
                      </a:rPr>
                      <a:t>7650</a:t>
                    </a:r>
                    <a14:m>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m:t>
                        </m:r>
                      </m:oMath>
                    </a14:m>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746074" y="1773546"/>
                    <a:ext cx="1458606" cy="472101"/>
                  </a:xfrm>
                  <a:prstGeom prst="rect">
                    <a:avLst/>
                  </a:prstGeom>
                  <a:blipFill rotWithShape="0">
                    <a:blip r:embed="rId4"/>
                    <a:stretch>
                      <a:fillRect l="-12500" t="-18675" b="-40361"/>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17955271" y="5436600"/>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Vận dụng</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07570" y="7046459"/>
            <a:ext cx="23672882" cy="6288542"/>
            <a:chOff x="184495" y="3615029"/>
            <a:chExt cx="11834900" cy="4502804"/>
          </a:xfrm>
        </p:grpSpPr>
        <p:sp>
          <p:nvSpPr>
            <p:cNvPr id="42" name="Rounded Rectangle 41"/>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9"/>
              <a:ext cx="1884106" cy="683487"/>
              <a:chOff x="1275608" y="6200848"/>
              <a:chExt cx="3693530" cy="1241863"/>
            </a:xfrm>
          </p:grpSpPr>
          <p:sp>
            <p:nvSpPr>
              <p:cNvPr id="44"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709187" y="1211580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20448780" y="5342723"/>
                <a:ext cx="2927517" cy="1015662"/>
              </a:xfrm>
              <a:prstGeom prst="rect">
                <a:avLst/>
              </a:prstGeom>
              <a:noFill/>
            </p:spPr>
            <p:txBody>
              <a:bodyPr wrap="square" rtlCol="0">
                <a:spAutoFit/>
              </a:bodyPr>
              <a:lstStyle>
                <a:defPPr>
                  <a:defRPr lang="vi-VN"/>
                </a:defPPr>
                <a:lvl1pPr>
                  <a:defRPr sz="3200" i="1">
                    <a:solidFill>
                      <a:schemeClr val="bg1"/>
                    </a:solidFill>
                  </a:defRPr>
                </a:lvl1pPr>
              </a:lstStyle>
              <a:p>
                <a:r>
                  <a:rPr lang="en-US" sz="6000" b="0" dirty="0" smtClean="0">
                    <a:solidFill>
                      <a:schemeClr val="bg1"/>
                    </a:solidFill>
                    <a:ea typeface="Calibri" panose="020F0502020204030204" pitchFamily="34" charset="0"/>
                  </a:rPr>
                  <a:t>3825</a:t>
                </a:r>
                <a14:m>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m:t>
                    </m:r>
                  </m:oMath>
                </a14:m>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20448780" y="5342723"/>
                <a:ext cx="2927517" cy="1015662"/>
              </a:xfrm>
              <a:prstGeom prst="rect">
                <a:avLst/>
              </a:prstGeom>
              <a:blipFill rotWithShape="0">
                <a:blip r:embed="rId5"/>
                <a:stretch>
                  <a:fillRect l="-12474" t="-17964" b="-39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4281752" y="5374137"/>
                <a:ext cx="2927517" cy="1015662"/>
              </a:xfrm>
              <a:prstGeom prst="rect">
                <a:avLst/>
              </a:prstGeom>
              <a:noFill/>
            </p:spPr>
            <p:txBody>
              <a:bodyPr wrap="square" rtlCol="0">
                <a:spAutoFit/>
              </a:bodyPr>
              <a:lstStyle>
                <a:defPPr>
                  <a:defRPr lang="vi-VN"/>
                </a:defPPr>
                <a:lvl1pPr>
                  <a:defRPr sz="3200" i="1">
                    <a:solidFill>
                      <a:schemeClr val="bg1"/>
                    </a:solidFill>
                  </a:defRPr>
                </a:lvl1pPr>
              </a:lstStyle>
              <a:p>
                <a:r>
                  <a:rPr lang="en-US" sz="6000" b="0" dirty="0" smtClean="0">
                    <a:solidFill>
                      <a:schemeClr val="bg1"/>
                    </a:solidFill>
                    <a:ea typeface="Calibri" panose="020F0502020204030204" pitchFamily="34" charset="0"/>
                  </a:rPr>
                  <a:t>3900</a:t>
                </a:r>
                <a14:m>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m:t>
                    </m:r>
                  </m:oMath>
                </a14:m>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4281752" y="5374137"/>
                <a:ext cx="2927517" cy="1015662"/>
              </a:xfrm>
              <a:prstGeom prst="rect">
                <a:avLst/>
              </a:prstGeom>
              <a:blipFill rotWithShape="0">
                <a:blip r:embed="rId6"/>
                <a:stretch>
                  <a:fillRect l="-12708" t="-18675" b="-403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952118" y="5455132"/>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7500.</m:t>
                      </m:r>
                    </m:oMath>
                  </m:oMathPara>
                </a14:m>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952118" y="5455132"/>
                <a:ext cx="2927517" cy="101566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42742" y="8077547"/>
                <a:ext cx="21305582" cy="3075265"/>
              </a:xfrm>
              <a:prstGeom prst="rect">
                <a:avLst/>
              </a:prstGeom>
            </p:spPr>
            <p:txBody>
              <a:bodyPr wrap="square">
                <a:spAutoFit/>
              </a:bodyPr>
              <a:lstStyle/>
              <a:p>
                <a:pPr>
                  <a:spcBef>
                    <a:spcPts val="600"/>
                  </a:spcBef>
                  <a:spcAft>
                    <a:spcPts val="0"/>
                  </a:spcAft>
                </a:pPr>
                <a:r>
                  <a:rPr lang="vi-VN" sz="6000" dirty="0">
                    <a:solidFill>
                      <a:prstClr val="black"/>
                    </a:solidFill>
                    <a:latin typeface="Times New Roman" panose="02020603050405020304" pitchFamily="18" charset="0"/>
                    <a:ea typeface="Times New Roman" panose="02020603050405020304" pitchFamily="18" charset="0"/>
                  </a:rPr>
                  <a:t>Số nguyên dương chia hết cho 3  có dạng </a:t>
                </a:r>
                <a14:m>
                  <m:oMath xmlns:m="http://schemas.openxmlformats.org/officeDocument/2006/math">
                    <m:r>
                      <a:rPr lang="vi-VN" sz="6000">
                        <a:solidFill>
                          <a:prstClr val="black"/>
                        </a:solidFill>
                        <a:latin typeface="Cambria Math"/>
                        <a:ea typeface="Times New Roman" panose="02020603050405020304" pitchFamily="18" charset="0"/>
                      </a:rPr>
                      <m:t>3</m:t>
                    </m:r>
                    <m:r>
                      <a:rPr lang="vi-VN" sz="6000">
                        <a:solidFill>
                          <a:prstClr val="black"/>
                        </a:solidFill>
                        <a:latin typeface="Cambria Math"/>
                        <a:ea typeface="Times New Roman" panose="02020603050405020304" pitchFamily="18" charset="0"/>
                      </a:rPr>
                      <m:t>𝑛</m:t>
                    </m:r>
                    <m:d>
                      <m:dPr>
                        <m:ctrlPr>
                          <a:rPr lang="en-US" sz="6000" i="1">
                            <a:solidFill>
                              <a:prstClr val="black"/>
                            </a:solidFill>
                            <a:latin typeface="Cambria Math" panose="02040503050406030204" pitchFamily="18" charset="0"/>
                            <a:ea typeface="Times New Roman" panose="02020603050405020304" pitchFamily="18" charset="0"/>
                          </a:rPr>
                        </m:ctrlPr>
                      </m:dPr>
                      <m:e>
                        <m:r>
                          <a:rPr lang="vi-VN" sz="6000">
                            <a:solidFill>
                              <a:prstClr val="black"/>
                            </a:solidFill>
                            <a:latin typeface="Cambria Math"/>
                            <a:ea typeface="Times New Roman" panose="02020603050405020304" pitchFamily="18" charset="0"/>
                          </a:rPr>
                          <m:t>𝑛</m:t>
                        </m:r>
                        <m:r>
                          <a:rPr lang="vi-VN" sz="6000">
                            <a:solidFill>
                              <a:prstClr val="black"/>
                            </a:solidFill>
                            <a:latin typeface="Cambria Math"/>
                            <a:ea typeface="Times New Roman" panose="02020603050405020304" pitchFamily="18" charset="0"/>
                          </a:rPr>
                          <m:t>∈</m:t>
                        </m:r>
                        <m:sSup>
                          <m:sSupPr>
                            <m:ctrlPr>
                              <a:rPr lang="en-US" sz="6000" i="1">
                                <a:solidFill>
                                  <a:prstClr val="black"/>
                                </a:solidFill>
                                <a:latin typeface="Cambria Math" panose="02040503050406030204" pitchFamily="18" charset="0"/>
                                <a:ea typeface="Times New Roman" panose="02020603050405020304" pitchFamily="18" charset="0"/>
                              </a:rPr>
                            </m:ctrlPr>
                          </m:sSupPr>
                          <m:e>
                            <m:r>
                              <a:rPr lang="vi-VN" sz="6000">
                                <a:solidFill>
                                  <a:prstClr val="black"/>
                                </a:solidFill>
                                <a:latin typeface="Cambria Math"/>
                                <a:ea typeface="Times New Roman" panose="02020603050405020304" pitchFamily="18" charset="0"/>
                              </a:rPr>
                              <m:t>ℕ</m:t>
                            </m:r>
                          </m:e>
                          <m:sup>
                            <m:r>
                              <a:rPr lang="vi-VN" sz="6000">
                                <a:solidFill>
                                  <a:prstClr val="black"/>
                                </a:solidFill>
                                <a:latin typeface="Cambria Math"/>
                                <a:ea typeface="Times New Roman" panose="02020603050405020304" pitchFamily="18" charset="0"/>
                              </a:rPr>
                              <m:t>∗</m:t>
                            </m:r>
                          </m:sup>
                        </m:sSup>
                      </m:e>
                    </m:d>
                  </m:oMath>
                </a14:m>
                <a:r>
                  <a:rPr lang="vi-VN" sz="6000" dirty="0">
                    <a:solidFill>
                      <a:prstClr val="black"/>
                    </a:solidFill>
                    <a:latin typeface="Times New Roman" panose="02020603050405020304" pitchFamily="18" charset="0"/>
                    <a:ea typeface="Times New Roman" panose="02020603050405020304" pitchFamily="18" charset="0"/>
                  </a:rPr>
                  <a:t> nên chúng lập thành cấp số cộng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𝑛</m:t>
                        </m:r>
                      </m:sub>
                    </m:sSub>
                    <m:r>
                      <a:rPr lang="vi-VN" sz="6000">
                        <a:solidFill>
                          <a:prstClr val="black"/>
                        </a:solidFill>
                        <a:latin typeface="Cambria Math"/>
                        <a:ea typeface="Times New Roman" panose="02020603050405020304" pitchFamily="18" charset="0"/>
                      </a:rPr>
                      <m:t>=3</m:t>
                    </m:r>
                    <m:r>
                      <a:rPr lang="vi-VN" sz="6000">
                        <a:solidFill>
                          <a:prstClr val="black"/>
                        </a:solidFill>
                        <a:latin typeface="Cambria Math"/>
                        <a:ea typeface="Times New Roman" panose="02020603050405020304" pitchFamily="18" charset="0"/>
                      </a:rPr>
                      <m:t>𝑛</m:t>
                    </m:r>
                    <m:r>
                      <a:rPr lang="vi-VN"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1</m:t>
                                </m:r>
                              </m:sub>
                            </m:sSub>
                            <m:r>
                              <a:rPr lang="vi-VN" sz="6000">
                                <a:solidFill>
                                  <a:prstClr val="black"/>
                                </a:solidFill>
                                <a:latin typeface="Cambria Math"/>
                                <a:ea typeface="Times New Roman" panose="02020603050405020304" pitchFamily="18" charset="0"/>
                              </a:rPr>
                              <m:t>=3</m:t>
                            </m:r>
                          </m:e>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50</m:t>
                                </m:r>
                              </m:sub>
                            </m:sSub>
                            <m:r>
                              <a:rPr lang="vi-VN" sz="6000">
                                <a:solidFill>
                                  <a:prstClr val="black"/>
                                </a:solidFill>
                                <a:latin typeface="Cambria Math"/>
                                <a:ea typeface="Times New Roman" panose="02020603050405020304" pitchFamily="18" charset="0"/>
                              </a:rPr>
                              <m:t>=150</m:t>
                            </m:r>
                          </m:e>
                        </m:eqArr>
                      </m:e>
                    </m:d>
                  </m:oMath>
                </a14:m>
                <a:endParaRPr lang="en-US" sz="6000" dirty="0"/>
              </a:p>
            </p:txBody>
          </p:sp>
        </mc:Choice>
        <mc:Fallback xmlns="">
          <p:sp>
            <p:nvSpPr>
              <p:cNvPr id="6" name="Rectangle 5"/>
              <p:cNvSpPr>
                <a:spLocks noRot="1" noChangeAspect="1" noMove="1" noResize="1" noEditPoints="1" noAdjustHandles="1" noChangeArrowheads="1" noChangeShapeType="1" noTextEdit="1"/>
              </p:cNvSpPr>
              <p:nvPr/>
            </p:nvSpPr>
            <p:spPr>
              <a:xfrm>
                <a:off x="1042742" y="8077547"/>
                <a:ext cx="21305582" cy="3075265"/>
              </a:xfrm>
              <a:prstGeom prst="rect">
                <a:avLst/>
              </a:prstGeom>
              <a:blipFill rotWithShape="0">
                <a:blip r:embed="rId8"/>
                <a:stretch>
                  <a:fillRect l="-1717" t="-5941" r="-18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8408357" y="11229353"/>
                <a:ext cx="11326342" cy="18397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6000">
                          <a:solidFill>
                            <a:prstClr val="black"/>
                          </a:solidFill>
                          <a:latin typeface="Cambria Math"/>
                          <a:ea typeface="Times New Roman" panose="02020603050405020304" pitchFamily="18" charset="0"/>
                        </a:rPr>
                        <m:t> ⇒</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𝑆</m:t>
                          </m:r>
                        </m:e>
                        <m:sub>
                          <m:r>
                            <a:rPr lang="vi-VN" sz="6000">
                              <a:solidFill>
                                <a:prstClr val="black"/>
                              </a:solidFill>
                              <a:latin typeface="Cambria Math"/>
                              <a:ea typeface="Times New Roman" panose="02020603050405020304" pitchFamily="18" charset="0"/>
                            </a:rPr>
                            <m:t>50</m:t>
                          </m:r>
                        </m:sub>
                      </m:sSub>
                      <m:r>
                        <a:rPr lang="vi-VN" sz="6000">
                          <a:solidFill>
                            <a:prstClr val="black"/>
                          </a:solidFill>
                          <a:latin typeface="Cambria Math"/>
                          <a:ea typeface="Times New Roman" panose="02020603050405020304" pitchFamily="18" charset="0"/>
                        </a:rPr>
                        <m:t>=</m:t>
                      </m:r>
                      <m:f>
                        <m:fPr>
                          <m:ctrlPr>
                            <a:rPr lang="en-US" sz="6000" i="1">
                              <a:solidFill>
                                <a:prstClr val="black"/>
                              </a:solidFill>
                              <a:latin typeface="Cambria Math" panose="02040503050406030204" pitchFamily="18" charset="0"/>
                              <a:ea typeface="Times New Roman" panose="02020603050405020304" pitchFamily="18" charset="0"/>
                            </a:rPr>
                          </m:ctrlPr>
                        </m:fPr>
                        <m:num>
                          <m:r>
                            <a:rPr lang="vi-VN" sz="6000">
                              <a:solidFill>
                                <a:prstClr val="black"/>
                              </a:solidFill>
                              <a:latin typeface="Cambria Math"/>
                              <a:ea typeface="Times New Roman" panose="02020603050405020304" pitchFamily="18" charset="0"/>
                            </a:rPr>
                            <m:t>50</m:t>
                          </m:r>
                        </m:num>
                        <m:den>
                          <m:r>
                            <a:rPr lang="vi-VN" sz="6000">
                              <a:solidFill>
                                <a:prstClr val="black"/>
                              </a:solidFill>
                              <a:latin typeface="Cambria Math"/>
                              <a:ea typeface="Times New Roman" panose="02020603050405020304" pitchFamily="18" charset="0"/>
                            </a:rPr>
                            <m:t>2</m:t>
                          </m:r>
                        </m:den>
                      </m:f>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1</m:t>
                              </m:r>
                            </m:sub>
                          </m:sSub>
                          <m:r>
                            <a:rPr lang="vi-VN"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50</m:t>
                              </m:r>
                            </m:sub>
                          </m:sSub>
                        </m:e>
                      </m:d>
                      <m:r>
                        <a:rPr lang="vi-VN" sz="6000">
                          <a:solidFill>
                            <a:prstClr val="black"/>
                          </a:solidFill>
                          <a:latin typeface="Cambria Math"/>
                          <a:ea typeface="Times New Roman" panose="02020603050405020304" pitchFamily="18" charset="0"/>
                        </a:rPr>
                        <m:t>=3825</m:t>
                      </m:r>
                    </m:oMath>
                  </m:oMathPara>
                </a14:m>
                <a:endParaRPr lang="en-US" sz="6000" dirty="0"/>
              </a:p>
            </p:txBody>
          </p:sp>
        </mc:Choice>
        <mc:Fallback xmlns="">
          <p:sp>
            <p:nvSpPr>
              <p:cNvPr id="2" name="TextBox 1"/>
              <p:cNvSpPr txBox="1">
                <a:spLocks noRot="1" noChangeAspect="1" noMove="1" noResize="1" noEditPoints="1" noAdjustHandles="1" noChangeArrowheads="1" noChangeShapeType="1" noTextEdit="1"/>
              </p:cNvSpPr>
              <p:nvPr/>
            </p:nvSpPr>
            <p:spPr>
              <a:xfrm>
                <a:off x="8408357" y="11229353"/>
                <a:ext cx="11326342" cy="1839734"/>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337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6" grpId="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997774"/>
            <a:ext cx="24093022" cy="3030896"/>
            <a:chOff x="534987" y="1869705"/>
            <a:chExt cx="23497755" cy="2541678"/>
          </a:xfrm>
        </p:grpSpPr>
        <p:grpSp>
          <p:nvGrpSpPr>
            <p:cNvPr id="21" name="Group 20"/>
            <p:cNvGrpSpPr/>
            <p:nvPr/>
          </p:nvGrpSpPr>
          <p:grpSpPr>
            <a:xfrm>
              <a:off x="534987" y="1869705"/>
              <a:ext cx="23340848" cy="2526624"/>
              <a:chOff x="534987" y="1647866"/>
              <a:chExt cx="23340848" cy="2526624"/>
            </a:xfrm>
          </p:grpSpPr>
          <p:sp>
            <p:nvSpPr>
              <p:cNvPr id="25" name="Rounded Rectangle 24"/>
              <p:cNvSpPr/>
              <p:nvPr/>
            </p:nvSpPr>
            <p:spPr bwMode="auto">
              <a:xfrm>
                <a:off x="755649" y="1720890"/>
                <a:ext cx="23120186" cy="2453600"/>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9694" y="1653394"/>
                  <a:ext cx="2087449"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4</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33632"/>
                  <a:ext cx="20121555" cy="2477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spcBef>
                      <a:spcPts val="600"/>
                    </a:spcBef>
                  </a:pPr>
                  <a:r>
                    <a:rPr lang="en-US" sz="6000" dirty="0" smtClean="0">
                      <a:solidFill>
                        <a:prstClr val="black"/>
                      </a:solidFill>
                      <a:latin typeface="Times New Roman" panose="02020603050405020304" pitchFamily="18" charset="0"/>
                      <a:ea typeface="Calibri" panose="020F0502020204030204" pitchFamily="34" charset="0"/>
                    </a:rPr>
                    <a:t> </a:t>
                  </a:r>
                  <a:r>
                    <a:rPr lang="vi-VN" sz="6000" dirty="0">
                      <a:solidFill>
                        <a:prstClr val="black"/>
                      </a:solidFill>
                      <a:latin typeface="Times New Roman" panose="02020603050405020304" pitchFamily="18" charset="0"/>
                      <a:ea typeface="Times New Roman" panose="02020603050405020304" pitchFamily="18" charset="0"/>
                    </a:rPr>
                    <a:t>Một cấp số cộng có </a:t>
                  </a:r>
                  <a14:m>
                    <m:oMath xmlns:m="http://schemas.openxmlformats.org/officeDocument/2006/math">
                      <m:r>
                        <a:rPr lang="vi-VN" sz="6000">
                          <a:solidFill>
                            <a:prstClr val="black"/>
                          </a:solidFill>
                          <a:latin typeface="Cambria Math"/>
                          <a:ea typeface="Times New Roman" panose="02020603050405020304" pitchFamily="18" charset="0"/>
                        </a:rPr>
                        <m:t>6</m:t>
                      </m:r>
                    </m:oMath>
                  </a14:m>
                  <a:r>
                    <a:rPr lang="vi-VN" sz="6000" dirty="0">
                      <a:solidFill>
                        <a:prstClr val="black"/>
                      </a:solidFill>
                      <a:latin typeface="Times New Roman" panose="02020603050405020304" pitchFamily="18" charset="0"/>
                      <a:ea typeface="Times New Roman" panose="02020603050405020304" pitchFamily="18" charset="0"/>
                    </a:rPr>
                    <a:t> số hạng. Biết rằng tổng của số hạng đầu và  số hạng cuối bằng </a:t>
                  </a:r>
                  <a14:m>
                    <m:oMath xmlns:m="http://schemas.openxmlformats.org/officeDocument/2006/math">
                      <m:r>
                        <a:rPr lang="vi-VN" sz="6000">
                          <a:solidFill>
                            <a:prstClr val="black"/>
                          </a:solidFill>
                          <a:latin typeface="Cambria Math"/>
                          <a:ea typeface="Times New Roman" panose="02020603050405020304" pitchFamily="18" charset="0"/>
                        </a:rPr>
                        <m:t>17;</m:t>
                      </m:r>
                    </m:oMath>
                  </a14:m>
                  <a:r>
                    <a:rPr lang="vi-VN" sz="6000" dirty="0">
                      <a:solidFill>
                        <a:prstClr val="black"/>
                      </a:solidFill>
                      <a:latin typeface="Times New Roman" panose="02020603050405020304" pitchFamily="18" charset="0"/>
                      <a:ea typeface="Times New Roman" panose="02020603050405020304" pitchFamily="18" charset="0"/>
                    </a:rPr>
                    <a:t>tổng của số hạng thứ hai và số hạng thứ tư bằng 14. Tìm công sai </a:t>
                  </a:r>
                  <a14:m>
                    <m:oMath xmlns:m="http://schemas.openxmlformats.org/officeDocument/2006/math">
                      <m:r>
                        <a:rPr lang="vi-VN" sz="6000">
                          <a:solidFill>
                            <a:prstClr val="black"/>
                          </a:solidFill>
                          <a:latin typeface="Cambria Math"/>
                          <a:ea typeface="Times New Roman" panose="02020603050405020304" pitchFamily="18" charset="0"/>
                        </a:rPr>
                        <m:t>𝑑</m:t>
                      </m:r>
                    </m:oMath>
                  </a14:m>
                  <a:r>
                    <a:rPr lang="vi-VN" sz="6000" dirty="0">
                      <a:solidFill>
                        <a:prstClr val="black"/>
                      </a:solidFill>
                      <a:latin typeface="Times New Roman" panose="02020603050405020304" pitchFamily="18" charset="0"/>
                      <a:ea typeface="Times New Roman" panose="02020603050405020304" pitchFamily="18" charset="0"/>
                    </a:rPr>
                    <a:t> của cấp số cộng đã cho.</a:t>
                  </a:r>
                  <a:endParaRPr lang="en-US" sz="6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33632"/>
                  <a:ext cx="20121555" cy="2477751"/>
                </a:xfrm>
                <a:prstGeom prst="rect">
                  <a:avLst/>
                </a:prstGeom>
                <a:blipFill rotWithShape="0">
                  <a:blip r:embed="rId3"/>
                  <a:stretch>
                    <a:fillRect l="-1329" t="-4742" r="-2068" b="-115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5411706"/>
            <a:ext cx="23679365" cy="1828822"/>
            <a:chOff x="247181" y="1501335"/>
            <a:chExt cx="11838141" cy="914411"/>
          </a:xfrm>
        </p:grpSpPr>
        <p:grpSp>
          <p:nvGrpSpPr>
            <p:cNvPr id="51" name="Group 50"/>
            <p:cNvGrpSpPr/>
            <p:nvPr/>
          </p:nvGrpSpPr>
          <p:grpSpPr>
            <a:xfrm>
              <a:off x="247181" y="1501335"/>
              <a:ext cx="3090381" cy="914399"/>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688668" y="1717692"/>
                    <a:ext cx="1458606" cy="47210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sty m:val="p"/>
                            </m:rPr>
                            <a:rPr lang="vi-VN" sz="6000" smtClean="0">
                              <a:solidFill>
                                <a:schemeClr val="bg1"/>
                              </a:solidFill>
                              <a:latin typeface="Cambria Math"/>
                              <a:ea typeface="Times New Roman" panose="02020603050405020304" pitchFamily="18" charset="0"/>
                            </a:rPr>
                            <m:t>d</m:t>
                          </m:r>
                          <m:r>
                            <a:rPr lang="vi-VN" sz="6000" smtClean="0">
                              <a:solidFill>
                                <a:schemeClr val="bg1"/>
                              </a:solidFill>
                              <a:latin typeface="Cambria Math"/>
                              <a:ea typeface="Times New Roman" panose="02020603050405020304" pitchFamily="18" charset="0"/>
                            </a:rPr>
                            <m:t>=2</m:t>
                          </m:r>
                          <m:r>
                            <a:rPr lang="en-US" sz="6000" b="0" i="1" smtClean="0">
                              <a:solidFill>
                                <a:schemeClr val="bg1"/>
                              </a:solidFill>
                              <a:latin typeface="Cambria Math" panose="020405030504060302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688668" y="1717692"/>
                    <a:ext cx="1458606" cy="472102"/>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6322824" y="5960918"/>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Vận dụng</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93282" y="7634572"/>
            <a:ext cx="23672882" cy="5381725"/>
            <a:chOff x="194162" y="3615029"/>
            <a:chExt cx="11834900" cy="3853493"/>
          </a:xfrm>
        </p:grpSpPr>
        <p:sp>
          <p:nvSpPr>
            <p:cNvPr id="42" name="Rounded Rectangle 41"/>
            <p:cNvSpPr/>
            <p:nvPr/>
          </p:nvSpPr>
          <p:spPr>
            <a:xfrm>
              <a:off x="194162" y="3735961"/>
              <a:ext cx="11834900" cy="37325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9"/>
              <a:ext cx="1884106" cy="683487"/>
              <a:chOff x="1275608" y="6200848"/>
              <a:chExt cx="3693530" cy="1241863"/>
            </a:xfrm>
          </p:grpSpPr>
          <p:sp>
            <p:nvSpPr>
              <p:cNvPr id="44"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597279" y="11826614"/>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20448780" y="5844035"/>
                <a:ext cx="2927517" cy="193899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sty m:val="p"/>
                        </m:rPr>
                        <a:rPr lang="vi-VN" sz="6000" smtClean="0">
                          <a:latin typeface="Cambria Math"/>
                          <a:ea typeface="Times New Roman" panose="02020603050405020304" pitchFamily="18" charset="0"/>
                        </a:rPr>
                        <m:t>d</m:t>
                      </m:r>
                      <m:r>
                        <a:rPr lang="vi-VN" sz="6000" smtClean="0">
                          <a:latin typeface="Cambria Math"/>
                          <a:ea typeface="Times New Roman" panose="02020603050405020304" pitchFamily="18" charset="0"/>
                        </a:rPr>
                        <m:t>=</m:t>
                      </m:r>
                      <m:r>
                        <a:rPr lang="en-US" sz="6000" b="0" i="1" smtClean="0">
                          <a:latin typeface="Cambria Math" panose="02040503050406030204" pitchFamily="18" charset="0"/>
                          <a:ea typeface="Times New Roman" panose="02020603050405020304" pitchFamily="18" charset="0"/>
                        </a:rPr>
                        <m:t>5</m:t>
                      </m:r>
                      <m:r>
                        <a:rPr lang="en-US" sz="6000">
                          <a:latin typeface="Cambria Math" panose="02040503050406030204" pitchFamily="18" charset="0"/>
                          <a:ea typeface="Calibri" panose="020F0502020204030204" pitchFamily="34" charset="0"/>
                        </a:rPr>
                        <m:t>.</m:t>
                      </m:r>
                    </m:oMath>
                  </m:oMathPara>
                </a14:m>
                <a:endParaRPr lang="en-US" sz="6000" dirty="0"/>
              </a:p>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20448780" y="5844035"/>
                <a:ext cx="2927517" cy="193899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4281752" y="5875449"/>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sty m:val="p"/>
                        </m:rPr>
                        <a:rPr lang="vi-VN" sz="6000" smtClean="0">
                          <a:latin typeface="Cambria Math"/>
                          <a:ea typeface="Times New Roman" panose="02020603050405020304" pitchFamily="18" charset="0"/>
                        </a:rPr>
                        <m:t>d</m:t>
                      </m:r>
                      <m:r>
                        <a:rPr lang="vi-VN" sz="6000" smtClean="0">
                          <a:latin typeface="Cambria Math"/>
                          <a:ea typeface="Times New Roman" panose="02020603050405020304" pitchFamily="18" charset="0"/>
                        </a:rPr>
                        <m:t>=</m:t>
                      </m:r>
                      <m:r>
                        <a:rPr lang="en-US" sz="6000" b="0" i="1" smtClean="0">
                          <a:latin typeface="Cambria Math" panose="02040503050406030204" pitchFamily="18" charset="0"/>
                          <a:ea typeface="Times New Roman" panose="02020603050405020304" pitchFamily="18" charset="0"/>
                        </a:rPr>
                        <m:t>4</m:t>
                      </m:r>
                      <m:r>
                        <a:rPr lang="en-US" sz="6000">
                          <a:latin typeface="Cambria Math" panose="02040503050406030204" pitchFamily="18" charset="0"/>
                          <a:ea typeface="Calibri" panose="020F0502020204030204" pitchFamily="34" charset="0"/>
                        </a:rPr>
                        <m:t>.</m:t>
                      </m:r>
                    </m:oMath>
                  </m:oMathPara>
                </a14:m>
                <a:endParaRPr lang="en-US" sz="6000" dirty="0"/>
              </a:p>
            </p:txBody>
          </p:sp>
        </mc:Choice>
        <mc:Fallback xmlns="">
          <p:sp>
            <p:nvSpPr>
              <p:cNvPr id="67" name="TextBox 66"/>
              <p:cNvSpPr txBox="1">
                <a:spLocks noRot="1" noChangeAspect="1" noMove="1" noResize="1" noEditPoints="1" noAdjustHandles="1" noChangeArrowheads="1" noChangeShapeType="1" noTextEdit="1"/>
              </p:cNvSpPr>
              <p:nvPr/>
            </p:nvSpPr>
            <p:spPr>
              <a:xfrm>
                <a:off x="14281752" y="5875449"/>
                <a:ext cx="2927517" cy="101566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952118" y="5956444"/>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sty m:val="p"/>
                        </m:rPr>
                        <a:rPr lang="vi-VN" sz="6000" smtClean="0">
                          <a:latin typeface="Cambria Math"/>
                          <a:ea typeface="Times New Roman" panose="02020603050405020304" pitchFamily="18" charset="0"/>
                        </a:rPr>
                        <m:t>d</m:t>
                      </m:r>
                      <m:r>
                        <a:rPr lang="vi-VN" sz="6000" smtClean="0">
                          <a:latin typeface="Cambria Math"/>
                          <a:ea typeface="Times New Roman" panose="02020603050405020304" pitchFamily="18" charset="0"/>
                        </a:rPr>
                        <m:t>=</m:t>
                      </m:r>
                      <m:r>
                        <a:rPr lang="en-US" sz="6000" b="0" i="1" smtClean="0">
                          <a:latin typeface="Cambria Math" panose="02040503050406030204" pitchFamily="18" charset="0"/>
                          <a:ea typeface="Times New Roman" panose="02020603050405020304" pitchFamily="18" charset="0"/>
                        </a:rPr>
                        <m:t>−3</m:t>
                      </m:r>
                      <m:r>
                        <a:rPr lang="en-US" sz="6000">
                          <a:latin typeface="Cambria Math" panose="02040503050406030204" pitchFamily="18" charset="0"/>
                          <a:ea typeface="Calibri" panose="020F0502020204030204" pitchFamily="34" charset="0"/>
                        </a:rPr>
                        <m:t>.</m:t>
                      </m:r>
                    </m:oMath>
                  </m:oMathPara>
                </a14:m>
                <a:endParaRPr lang="en-US" sz="6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7952118" y="5956444"/>
                <a:ext cx="2927517" cy="101566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5010906" y="9111132"/>
                <a:ext cx="4073694" cy="3152210"/>
              </a:xfrm>
              <a:prstGeom prst="rect">
                <a:avLst/>
              </a:prstGeom>
            </p:spPr>
            <p:txBody>
              <a:bodyPr wrap="square">
                <a:spAutoFit/>
              </a:bodyPr>
              <a:lstStyle/>
              <a:p>
                <a:pPr>
                  <a:spcBef>
                    <a:spcPts val="600"/>
                  </a:spcBef>
                  <a:spcAft>
                    <a:spcPts val="0"/>
                  </a:spcAft>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fr-FR" sz="6000">
                                  <a:solidFill>
                                    <a:prstClr val="black"/>
                                  </a:solidFill>
                                  <a:latin typeface="Cambria Math"/>
                                  <a:ea typeface="Times New Roman" panose="02020603050405020304" pitchFamily="18" charset="0"/>
                                </a:rPr>
                                <m:t>=16</m:t>
                              </m:r>
                            </m:e>
                            <m:e>
                              <m:r>
                                <a:rPr lang="en-US" sz="6000">
                                  <a:solidFill>
                                    <a:prstClr val="black"/>
                                  </a:solidFill>
                                  <a:latin typeface="Cambria Math"/>
                                  <a:ea typeface="Times New Roman" panose="02020603050405020304" pitchFamily="18" charset="0"/>
                                </a:rPr>
                                <m:t>𝑑</m:t>
                              </m:r>
                              <m:r>
                                <a:rPr lang="fr-FR" sz="6000">
                                  <a:solidFill>
                                    <a:prstClr val="black"/>
                                  </a:solidFill>
                                  <a:latin typeface="Cambria Math"/>
                                  <a:ea typeface="Times New Roman" panose="02020603050405020304" pitchFamily="18" charset="0"/>
                                </a:rPr>
                                <m:t>=−3</m:t>
                              </m:r>
                            </m:e>
                          </m:eqArr>
                        </m:e>
                      </m:d>
                    </m:oMath>
                  </m:oMathPara>
                </a14:m>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spcAft>
                    <a:spcPts val="0"/>
                  </a:spcAft>
                </a:pPr>
                <a:endParaRPr lang="en-US" sz="6000" dirty="0"/>
              </a:p>
            </p:txBody>
          </p:sp>
        </mc:Choice>
        <mc:Fallback xmlns="">
          <p:sp>
            <p:nvSpPr>
              <p:cNvPr id="6" name="Rectangle 5"/>
              <p:cNvSpPr>
                <a:spLocks noRot="1" noChangeAspect="1" noMove="1" noResize="1" noEditPoints="1" noAdjustHandles="1" noChangeArrowheads="1" noChangeShapeType="1" noTextEdit="1"/>
              </p:cNvSpPr>
              <p:nvPr/>
            </p:nvSpPr>
            <p:spPr>
              <a:xfrm>
                <a:off x="15010906" y="9111132"/>
                <a:ext cx="4073694" cy="315221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416592" y="9144000"/>
                <a:ext cx="6814595" cy="2151936"/>
              </a:xfrm>
              <a:prstGeom prst="rect">
                <a:avLst/>
              </a:prstGeom>
              <a:noFill/>
            </p:spPr>
            <p:txBody>
              <a:bodyPr wrap="square" rtlCol="0">
                <a:spAutoFit/>
              </a:bodyPr>
              <a:lstStyle/>
              <a:p>
                <a:r>
                  <a:rPr lang="fr-FR" sz="6000" dirty="0">
                    <a:solidFill>
                      <a:prstClr val="black"/>
                    </a:solidFill>
                    <a:latin typeface="Times New Roman" panose="02020603050405020304" pitchFamily="18" charset="0"/>
                    <a:ea typeface="Times New Roman" panose="02020603050405020304" pitchFamily="18" charset="0"/>
                  </a:rPr>
                  <a:t>Ta </a:t>
                </a:r>
                <a:r>
                  <a:rPr lang="fr-FR" sz="6000" dirty="0" err="1">
                    <a:solidFill>
                      <a:prstClr val="black"/>
                    </a:solidFill>
                    <a:latin typeface="Times New Roman" panose="02020603050405020304" pitchFamily="18" charset="0"/>
                    <a:ea typeface="Times New Roman" panose="02020603050405020304" pitchFamily="18" charset="0"/>
                  </a:rPr>
                  <a:t>có</a:t>
                </a:r>
                <a:r>
                  <a:rPr lang="fr-FR"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fr-FR"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6</m:t>
                                </m:r>
                              </m:sub>
                            </m:sSub>
                            <m:r>
                              <a:rPr lang="fr-FR" sz="6000">
                                <a:solidFill>
                                  <a:prstClr val="black"/>
                                </a:solidFill>
                                <a:latin typeface="Cambria Math"/>
                                <a:ea typeface="Times New Roman" panose="02020603050405020304" pitchFamily="18" charset="0"/>
                              </a:rPr>
                              <m:t>=17</m:t>
                            </m:r>
                          </m:e>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2</m:t>
                                </m:r>
                              </m:sub>
                            </m:sSub>
                            <m:r>
                              <a:rPr lang="fr-FR"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4</m:t>
                                </m:r>
                              </m:sub>
                            </m:sSub>
                            <m:r>
                              <a:rPr lang="fr-FR" sz="6000">
                                <a:solidFill>
                                  <a:prstClr val="black"/>
                                </a:solidFill>
                                <a:latin typeface="Cambria Math"/>
                                <a:ea typeface="Times New Roman" panose="02020603050405020304" pitchFamily="18" charset="0"/>
                              </a:rPr>
                              <m:t>=14</m:t>
                            </m:r>
                          </m:e>
                        </m:eqArr>
                      </m:e>
                    </m:d>
                  </m:oMath>
                </a14:m>
                <a:endParaRPr lang="en-US" sz="6000" dirty="0"/>
              </a:p>
            </p:txBody>
          </p:sp>
        </mc:Choice>
        <mc:Fallback xmlns="">
          <p:sp>
            <p:nvSpPr>
              <p:cNvPr id="2" name="TextBox 1"/>
              <p:cNvSpPr txBox="1">
                <a:spLocks noRot="1" noChangeAspect="1" noMove="1" noResize="1" noEditPoints="1" noAdjustHandles="1" noChangeArrowheads="1" noChangeShapeType="1" noTextEdit="1"/>
              </p:cNvSpPr>
              <p:nvPr/>
            </p:nvSpPr>
            <p:spPr>
              <a:xfrm>
                <a:off x="1416592" y="9144000"/>
                <a:ext cx="6814595" cy="2151936"/>
              </a:xfrm>
              <a:prstGeom prst="rect">
                <a:avLst/>
              </a:prstGeom>
              <a:blipFill rotWithShape="0">
                <a:blip r:embed="rId9"/>
                <a:stretch>
                  <a:fillRect l="-53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401963" y="9144000"/>
                <a:ext cx="5669565" cy="2151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r>
                                <a:rPr lang="fr-FR" sz="6000">
                                  <a:solidFill>
                                    <a:prstClr val="black"/>
                                  </a:solidFill>
                                  <a:latin typeface="Cambria Math"/>
                                  <a:ea typeface="Times New Roman" panose="02020603050405020304" pitchFamily="18" charset="0"/>
                                </a:rPr>
                                <m:t>2</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fr-FR" sz="6000">
                                  <a:solidFill>
                                    <a:prstClr val="black"/>
                                  </a:solidFill>
                                  <a:latin typeface="Cambria Math"/>
                                  <a:ea typeface="Times New Roman" panose="02020603050405020304" pitchFamily="18" charset="0"/>
                                </a:rPr>
                                <m:t>+5</m:t>
                              </m:r>
                              <m:r>
                                <a:rPr lang="en-US" sz="6000">
                                  <a:solidFill>
                                    <a:prstClr val="black"/>
                                  </a:solidFill>
                                  <a:latin typeface="Cambria Math"/>
                                  <a:ea typeface="Times New Roman" panose="02020603050405020304" pitchFamily="18" charset="0"/>
                                </a:rPr>
                                <m:t>𝑑</m:t>
                              </m:r>
                              <m:r>
                                <a:rPr lang="fr-FR" sz="6000">
                                  <a:solidFill>
                                    <a:prstClr val="black"/>
                                  </a:solidFill>
                                  <a:latin typeface="Cambria Math"/>
                                  <a:ea typeface="Times New Roman" panose="02020603050405020304" pitchFamily="18" charset="0"/>
                                </a:rPr>
                                <m:t>=17</m:t>
                              </m:r>
                            </m:e>
                            <m:e>
                              <m:r>
                                <a:rPr lang="fr-FR" sz="6000">
                                  <a:solidFill>
                                    <a:prstClr val="black"/>
                                  </a:solidFill>
                                  <a:latin typeface="Cambria Math"/>
                                  <a:ea typeface="Times New Roman" panose="02020603050405020304" pitchFamily="18" charset="0"/>
                                </a:rPr>
                                <m:t>2</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fr-FR" sz="6000">
                                  <a:solidFill>
                                    <a:prstClr val="black"/>
                                  </a:solidFill>
                                  <a:latin typeface="Cambria Math"/>
                                  <a:ea typeface="Times New Roman" panose="02020603050405020304" pitchFamily="18" charset="0"/>
                                </a:rPr>
                                <m:t>+6</m:t>
                              </m:r>
                              <m:r>
                                <a:rPr lang="en-US" sz="6000">
                                  <a:solidFill>
                                    <a:prstClr val="black"/>
                                  </a:solidFill>
                                  <a:latin typeface="Cambria Math"/>
                                  <a:ea typeface="Times New Roman" panose="02020603050405020304" pitchFamily="18" charset="0"/>
                                </a:rPr>
                                <m:t>𝑑</m:t>
                              </m:r>
                              <m:r>
                                <a:rPr lang="fr-FR" sz="6000">
                                  <a:solidFill>
                                    <a:prstClr val="black"/>
                                  </a:solidFill>
                                  <a:latin typeface="Cambria Math"/>
                                  <a:ea typeface="Times New Roman" panose="02020603050405020304" pitchFamily="18" charset="0"/>
                                </a:rPr>
                                <m:t>=14</m:t>
                              </m:r>
                            </m:e>
                          </m:eqArr>
                        </m:e>
                      </m:d>
                    </m:oMath>
                  </m:oMathPara>
                </a14:m>
                <a:endParaRPr lang="en-US" sz="6000" dirty="0"/>
              </a:p>
            </p:txBody>
          </p:sp>
        </mc:Choice>
        <mc:Fallback xmlns="">
          <p:sp>
            <p:nvSpPr>
              <p:cNvPr id="5" name="TextBox 4"/>
              <p:cNvSpPr txBox="1">
                <a:spLocks noRot="1" noChangeAspect="1" noMove="1" noResize="1" noEditPoints="1" noAdjustHandles="1" noChangeArrowheads="1" noChangeShapeType="1" noTextEdit="1"/>
              </p:cNvSpPr>
              <p:nvPr/>
            </p:nvSpPr>
            <p:spPr>
              <a:xfrm>
                <a:off x="8401963" y="9144000"/>
                <a:ext cx="5669565" cy="2151936"/>
              </a:xfrm>
              <a:prstGeom prst="rect">
                <a:avLst/>
              </a:prstGeom>
              <a:blipFill rotWithShape="0">
                <a:blip r:embed="rId10"/>
                <a:stretch>
                  <a:fillRect r="-10645"/>
                </a:stretch>
              </a:blipFill>
            </p:spPr>
            <p:txBody>
              <a:bodyPr/>
              <a:lstStyle/>
              <a:p>
                <a:r>
                  <a:rPr lang="en-US">
                    <a:noFill/>
                  </a:rPr>
                  <a:t> </a:t>
                </a:r>
              </a:p>
            </p:txBody>
          </p:sp>
        </mc:Fallback>
      </mc:AlternateContent>
    </p:spTree>
    <p:extLst>
      <p:ext uri="{BB962C8B-B14F-4D97-AF65-F5344CB8AC3E}">
        <p14:creationId xmlns:p14="http://schemas.microsoft.com/office/powerpoint/2010/main" val="126760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6" grpId="0"/>
      <p:bldP spid="2"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693606"/>
            <a:ext cx="24093022" cy="2297555"/>
            <a:chOff x="534987" y="1869705"/>
            <a:chExt cx="23497755" cy="2541678"/>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9694" y="1653394"/>
                  <a:ext cx="2087449"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5</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33632"/>
                  <a:ext cx="20121555" cy="2477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6000" dirty="0" smtClean="0">
                      <a:solidFill>
                        <a:prstClr val="black"/>
                      </a:solidFill>
                      <a:latin typeface="Times New Roman" panose="02020603050405020304" pitchFamily="18" charset="0"/>
                      <a:ea typeface="Calibri" panose="020F0502020204030204" pitchFamily="34" charset="0"/>
                    </a:rPr>
                    <a:t> </a:t>
                  </a:r>
                  <a:r>
                    <a:rPr lang="de-DE" sz="6000" dirty="0">
                      <a:solidFill>
                        <a:prstClr val="black"/>
                      </a:solidFill>
                      <a:latin typeface="Times New Roman" panose="02020603050405020304" pitchFamily="18" charset="0"/>
                      <a:ea typeface="Times New Roman" panose="02020603050405020304" pitchFamily="18" charset="0"/>
                    </a:rPr>
                    <a:t>Phương trình </a:t>
                  </a:r>
                  <a14:m>
                    <m:oMath xmlns:m="http://schemas.openxmlformats.org/officeDocument/2006/math">
                      <m:sSup>
                        <m:sSupPr>
                          <m:ctrlPr>
                            <a:rPr lang="en-US" sz="6000" i="1">
                              <a:solidFill>
                                <a:prstClr val="black"/>
                              </a:solidFill>
                              <a:latin typeface="Cambria Math" panose="02040503050406030204" pitchFamily="18" charset="0"/>
                              <a:ea typeface="Times New Roman" panose="02020603050405020304" pitchFamily="18" charset="0"/>
                            </a:rPr>
                          </m:ctrlPr>
                        </m:sSupPr>
                        <m:e>
                          <m:r>
                            <a:rPr lang="de-DE" sz="6000">
                              <a:solidFill>
                                <a:prstClr val="black"/>
                              </a:solidFill>
                              <a:latin typeface="Cambria Math"/>
                              <a:ea typeface="Times New Roman" panose="02020603050405020304" pitchFamily="18" charset="0"/>
                            </a:rPr>
                            <m:t>𝑥</m:t>
                          </m:r>
                        </m:e>
                        <m:sup>
                          <m:r>
                            <a:rPr lang="de-DE" sz="6000">
                              <a:solidFill>
                                <a:prstClr val="black"/>
                              </a:solidFill>
                              <a:latin typeface="Cambria Math"/>
                              <a:ea typeface="Times New Roman" panose="02020603050405020304" pitchFamily="18" charset="0"/>
                            </a:rPr>
                            <m:t>3</m:t>
                          </m:r>
                        </m:sup>
                      </m:sSup>
                      <m:r>
                        <a:rPr lang="de-DE" sz="6000">
                          <a:solidFill>
                            <a:prstClr val="black"/>
                          </a:solidFill>
                          <a:latin typeface="Cambria Math"/>
                          <a:ea typeface="Times New Roman" panose="02020603050405020304" pitchFamily="18" charset="0"/>
                        </a:rPr>
                        <m:t>−</m:t>
                      </m:r>
                      <m:r>
                        <a:rPr lang="de-DE" sz="6000">
                          <a:solidFill>
                            <a:prstClr val="black"/>
                          </a:solidFill>
                          <a:latin typeface="Cambria Math"/>
                          <a:ea typeface="Times New Roman" panose="02020603050405020304" pitchFamily="18" charset="0"/>
                        </a:rPr>
                        <m:t>3</m:t>
                      </m:r>
                      <m:sSup>
                        <m:sSupPr>
                          <m:ctrlPr>
                            <a:rPr lang="en-US" sz="6000" i="1">
                              <a:solidFill>
                                <a:prstClr val="black"/>
                              </a:solidFill>
                              <a:latin typeface="Cambria Math" panose="02040503050406030204" pitchFamily="18" charset="0"/>
                              <a:ea typeface="Times New Roman" panose="02020603050405020304" pitchFamily="18" charset="0"/>
                            </a:rPr>
                          </m:ctrlPr>
                        </m:sSupPr>
                        <m:e>
                          <m:r>
                            <a:rPr lang="de-DE" sz="6000">
                              <a:solidFill>
                                <a:prstClr val="black"/>
                              </a:solidFill>
                              <a:latin typeface="Cambria Math"/>
                              <a:ea typeface="Times New Roman" panose="02020603050405020304" pitchFamily="18" charset="0"/>
                            </a:rPr>
                            <m:t>𝑥</m:t>
                          </m:r>
                        </m:e>
                        <m:sup>
                          <m:r>
                            <a:rPr lang="de-DE" sz="6000">
                              <a:solidFill>
                                <a:prstClr val="black"/>
                              </a:solidFill>
                              <a:latin typeface="Cambria Math"/>
                              <a:ea typeface="Times New Roman" panose="02020603050405020304" pitchFamily="18" charset="0"/>
                            </a:rPr>
                            <m:t>2</m:t>
                          </m:r>
                        </m:sup>
                      </m:sSup>
                      <m:r>
                        <a:rPr lang="de-DE" sz="6000">
                          <a:solidFill>
                            <a:prstClr val="black"/>
                          </a:solidFill>
                          <a:latin typeface="Cambria Math"/>
                          <a:ea typeface="Times New Roman" panose="02020603050405020304" pitchFamily="18" charset="0"/>
                        </a:rPr>
                        <m:t>−</m:t>
                      </m:r>
                      <m:r>
                        <a:rPr lang="de-DE" sz="6000">
                          <a:solidFill>
                            <a:prstClr val="black"/>
                          </a:solidFill>
                          <a:latin typeface="Cambria Math"/>
                          <a:ea typeface="Times New Roman" panose="02020603050405020304" pitchFamily="18" charset="0"/>
                        </a:rPr>
                        <m:t>9</m:t>
                      </m:r>
                      <m:r>
                        <a:rPr lang="de-DE" sz="6000">
                          <a:solidFill>
                            <a:prstClr val="black"/>
                          </a:solidFill>
                          <a:latin typeface="Cambria Math"/>
                          <a:ea typeface="Times New Roman" panose="02020603050405020304" pitchFamily="18" charset="0"/>
                        </a:rPr>
                        <m:t>𝑥</m:t>
                      </m:r>
                      <m:r>
                        <a:rPr lang="de-DE" sz="6000">
                          <a:solidFill>
                            <a:prstClr val="black"/>
                          </a:solidFill>
                          <a:latin typeface="Cambria Math"/>
                          <a:ea typeface="Times New Roman" panose="02020603050405020304" pitchFamily="18" charset="0"/>
                        </a:rPr>
                        <m:t>+</m:t>
                      </m:r>
                      <m:r>
                        <a:rPr lang="de-DE" sz="6000">
                          <a:solidFill>
                            <a:prstClr val="black"/>
                          </a:solidFill>
                          <a:latin typeface="Cambria Math"/>
                          <a:ea typeface="Times New Roman" panose="02020603050405020304" pitchFamily="18" charset="0"/>
                        </a:rPr>
                        <m:t>𝑚</m:t>
                      </m:r>
                      <m:r>
                        <a:rPr lang="de-DE" sz="6000">
                          <a:solidFill>
                            <a:prstClr val="black"/>
                          </a:solidFill>
                          <a:latin typeface="Cambria Math"/>
                          <a:ea typeface="Times New Roman" panose="02020603050405020304" pitchFamily="18" charset="0"/>
                        </a:rPr>
                        <m:t>=</m:t>
                      </m:r>
                      <m:r>
                        <a:rPr lang="de-DE" sz="6000">
                          <a:solidFill>
                            <a:prstClr val="black"/>
                          </a:solidFill>
                          <a:latin typeface="Cambria Math"/>
                          <a:ea typeface="Times New Roman" panose="02020603050405020304" pitchFamily="18" charset="0"/>
                        </a:rPr>
                        <m:t>0</m:t>
                      </m:r>
                    </m:oMath>
                  </a14:m>
                  <a:r>
                    <a:rPr lang="de-DE" sz="6000" dirty="0">
                      <a:solidFill>
                        <a:prstClr val="black"/>
                      </a:solidFill>
                      <a:latin typeface="Times New Roman" panose="02020603050405020304" pitchFamily="18" charset="0"/>
                      <a:ea typeface="Times New Roman" panose="02020603050405020304" pitchFamily="18" charset="0"/>
                    </a:rPr>
                    <a:t> có ba nghiệm phân biệt lập thành cấp số cộng.</a:t>
                  </a:r>
                  <a:endParaRPr lang="en-US" sz="6000" dirty="0">
                    <a:solidFill>
                      <a:prstClr val="black"/>
                    </a:solidFill>
                    <a:latin typeface="Times New Roman" panose="02020603050405020304" pitchFamily="18" charset="0"/>
                    <a:ea typeface="Times New Roman" panose="02020603050405020304" pitchFamily="18" charset="0"/>
                  </a:endParaRPr>
                </a:p>
                <a:p>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33632"/>
                  <a:ext cx="20121555" cy="2477751"/>
                </a:xfrm>
                <a:prstGeom prst="rect">
                  <a:avLst/>
                </a:prstGeom>
                <a:blipFill rotWithShape="0">
                  <a:blip r:embed="rId3"/>
                  <a:stretch>
                    <a:fillRect l="-1329" t="-6250" b="-62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3915697"/>
            <a:ext cx="23679365" cy="1828816"/>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746074" y="1773546"/>
                    <a:ext cx="1458606" cy="47210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𝑚</m:t>
                          </m:r>
                          <m:r>
                            <a:rPr lang="vi-VN" sz="6000">
                              <a:solidFill>
                                <a:schemeClr val="bg1"/>
                              </a:solidFill>
                              <a:latin typeface="Cambria Math"/>
                              <a:ea typeface="Calibri" panose="020F0502020204030204" pitchFamily="34" charset="0"/>
                            </a:rPr>
                            <m:t>=</m:t>
                          </m:r>
                          <m:r>
                            <a:rPr lang="en-US" sz="6000" b="0" i="1" smtClean="0">
                              <a:solidFill>
                                <a:schemeClr val="bg1"/>
                              </a:solidFill>
                              <a:latin typeface="Cambria Math" panose="02040503050406030204" pitchFamily="18" charset="0"/>
                              <a:ea typeface="Calibri" panose="020F0502020204030204" pitchFamily="34" charset="0"/>
                            </a:rPr>
                            <m:t>16</m:t>
                          </m:r>
                          <m:r>
                            <a:rPr lang="en-US" sz="6000" b="0" i="1" smtClean="0">
                              <a:solidFill>
                                <a:schemeClr val="bg1"/>
                              </a:solidFill>
                              <a:latin typeface="Cambria Math" panose="020405030504060302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746074" y="1773546"/>
                    <a:ext cx="1458606" cy="472102"/>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6333813" y="4383500"/>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Vận dụng</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07570" y="5609302"/>
            <a:ext cx="23672882" cy="7916383"/>
            <a:chOff x="184495" y="3615029"/>
            <a:chExt cx="11834900" cy="4502804"/>
          </a:xfrm>
        </p:grpSpPr>
        <p:sp>
          <p:nvSpPr>
            <p:cNvPr id="42" name="Rounded Rectangle 41"/>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9"/>
              <a:ext cx="1884106" cy="683487"/>
              <a:chOff x="1275608" y="6200848"/>
              <a:chExt cx="3693530" cy="1241863"/>
            </a:xfrm>
          </p:grpSpPr>
          <p:sp>
            <p:nvSpPr>
              <p:cNvPr id="44"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709187" y="1211580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19421723" y="4296697"/>
                <a:ext cx="2927517"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𝑚</m:t>
                      </m:r>
                      <m:r>
                        <a:rPr lang="vi-VN" sz="6000">
                          <a:solidFill>
                            <a:schemeClr val="bg1"/>
                          </a:solidFill>
                          <a:latin typeface="Cambria Math"/>
                          <a:ea typeface="Calibri" panose="020F0502020204030204" pitchFamily="34" charset="0"/>
                        </a:rPr>
                        <m:t>=</m:t>
                      </m:r>
                      <m:r>
                        <a:rPr lang="en-US" sz="6000" b="0" i="1" smtClean="0">
                          <a:solidFill>
                            <a:schemeClr val="bg1"/>
                          </a:solidFill>
                          <a:latin typeface="Cambria Math" panose="02040503050406030204" pitchFamily="18" charset="0"/>
                          <a:ea typeface="Calibri" panose="020F0502020204030204" pitchFamily="34" charset="0"/>
                        </a:rPr>
                        <m:t>12</m:t>
                      </m:r>
                      <m:r>
                        <a:rPr lang="en-US" sz="6000" b="0" i="1" smtClean="0">
                          <a:solidFill>
                            <a:schemeClr val="bg1"/>
                          </a:solidFill>
                          <a:latin typeface="Cambria Math" panose="020405030504060302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9421723" y="4296697"/>
                <a:ext cx="2927517" cy="101566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3499109" y="4355790"/>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𝑚</m:t>
                      </m:r>
                      <m:r>
                        <a:rPr lang="vi-VN" sz="6000">
                          <a:solidFill>
                            <a:schemeClr val="bg1"/>
                          </a:solidFill>
                          <a:latin typeface="Cambria Math"/>
                          <a:ea typeface="Calibri" panose="020F0502020204030204" pitchFamily="34" charset="0"/>
                        </a:rPr>
                        <m:t>=</m:t>
                      </m:r>
                      <m:r>
                        <a:rPr lang="en-US" sz="6000" b="0" i="1" smtClean="0">
                          <a:solidFill>
                            <a:schemeClr val="bg1"/>
                          </a:solidFill>
                          <a:latin typeface="Cambria Math" panose="02040503050406030204" pitchFamily="18" charset="0"/>
                          <a:ea typeface="Calibri" panose="020F0502020204030204" pitchFamily="34" charset="0"/>
                        </a:rPr>
                        <m:t>13</m:t>
                      </m:r>
                      <m:r>
                        <a:rPr lang="en-US" sz="6000" b="0" i="1" smtClean="0">
                          <a:solidFill>
                            <a:schemeClr val="bg1"/>
                          </a:solidFill>
                          <a:latin typeface="Cambria Math" panose="020405030504060302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3499109" y="4355790"/>
                <a:ext cx="2927517" cy="101566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952118" y="4372551"/>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𝑚</m:t>
                      </m:r>
                      <m:r>
                        <a:rPr lang="vi-VN" sz="6000">
                          <a:solidFill>
                            <a:schemeClr val="bg1"/>
                          </a:solidFill>
                          <a:latin typeface="Cambria Math"/>
                          <a:ea typeface="Calibri" panose="020F0502020204030204" pitchFamily="34" charset="0"/>
                        </a:rPr>
                        <m:t>=</m:t>
                      </m:r>
                      <m:r>
                        <a:rPr lang="en-US" sz="6000" b="0" i="1" smtClean="0">
                          <a:solidFill>
                            <a:schemeClr val="bg1"/>
                          </a:solidFill>
                          <a:latin typeface="Cambria Math" panose="02040503050406030204" pitchFamily="18" charset="0"/>
                          <a:ea typeface="Calibri" panose="020F0502020204030204" pitchFamily="34" charset="0"/>
                        </a:rPr>
                        <m:t>11</m:t>
                      </m:r>
                      <m:r>
                        <a:rPr lang="en-US" sz="6000" b="0" i="1" smtClean="0">
                          <a:solidFill>
                            <a:schemeClr val="bg1"/>
                          </a:solidFill>
                          <a:latin typeface="Cambria Math" panose="020405030504060302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952118" y="4372551"/>
                <a:ext cx="2927517" cy="101566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53022" y="6553585"/>
                <a:ext cx="21305582" cy="2015936"/>
              </a:xfrm>
              <a:prstGeom prst="rect">
                <a:avLst/>
              </a:prstGeom>
            </p:spPr>
            <p:txBody>
              <a:bodyPr wrap="square">
                <a:spAutoFit/>
              </a:bodyPr>
              <a:lstStyle/>
              <a:p>
                <a:pPr>
                  <a:spcBef>
                    <a:spcPts val="600"/>
                  </a:spcBef>
                </a:pPr>
                <a:r>
                  <a:rPr lang="de-DE" sz="6000" dirty="0">
                    <a:solidFill>
                      <a:prstClr val="black"/>
                    </a:solidFill>
                    <a:latin typeface="Times New Roman" panose="02020603050405020304" pitchFamily="18" charset="0"/>
                    <a:ea typeface="Times New Roman" panose="02020603050405020304" pitchFamily="18" charset="0"/>
                  </a:rPr>
                  <a:t>Giả sử phương trình có ba nghiệm phân biệt lập thành cấp số cộng.</a:t>
                </a:r>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de-DE" sz="6000" dirty="0">
                    <a:solidFill>
                      <a:prstClr val="black"/>
                    </a:solidFill>
                    <a:latin typeface="Times New Roman" panose="02020603050405020304" pitchFamily="18" charset="0"/>
                    <a:ea typeface="Times New Roman" panose="02020603050405020304" pitchFamily="18" charset="0"/>
                  </a:rPr>
                  <a:t>Khi đó: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de-DE" sz="6000">
                            <a:solidFill>
                              <a:prstClr val="black"/>
                            </a:solidFill>
                            <a:latin typeface="Cambria Math"/>
                            <a:ea typeface="Times New Roman" panose="02020603050405020304" pitchFamily="18" charset="0"/>
                          </a:rPr>
                          <m:t>x</m:t>
                        </m:r>
                      </m:e>
                      <m:sub>
                        <m:r>
                          <a:rPr lang="de-DE" sz="6000">
                            <a:solidFill>
                              <a:prstClr val="black"/>
                            </a:solidFill>
                            <a:latin typeface="Cambria Math"/>
                            <a:ea typeface="Times New Roman" panose="02020603050405020304" pitchFamily="18" charset="0"/>
                          </a:rPr>
                          <m:t>1</m:t>
                        </m:r>
                      </m:sub>
                    </m:sSub>
                    <m:r>
                      <a:rPr lang="de-DE"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de-DE" sz="6000">
                            <a:solidFill>
                              <a:prstClr val="black"/>
                            </a:solidFill>
                            <a:latin typeface="Cambria Math"/>
                            <a:ea typeface="Times New Roman" panose="02020603050405020304" pitchFamily="18" charset="0"/>
                          </a:rPr>
                          <m:t>x</m:t>
                        </m:r>
                      </m:e>
                      <m:sub>
                        <m:r>
                          <a:rPr lang="de-DE" sz="6000">
                            <a:solidFill>
                              <a:prstClr val="black"/>
                            </a:solidFill>
                            <a:latin typeface="Cambria Math"/>
                            <a:ea typeface="Times New Roman" panose="02020603050405020304" pitchFamily="18" charset="0"/>
                          </a:rPr>
                          <m:t>3</m:t>
                        </m:r>
                      </m:sub>
                    </m:sSub>
                    <m:r>
                      <a:rPr lang="de-DE" sz="6000">
                        <a:solidFill>
                          <a:prstClr val="black"/>
                        </a:solidFill>
                        <a:latin typeface="Cambria Math"/>
                        <a:ea typeface="Times New Roman" panose="02020603050405020304" pitchFamily="18" charset="0"/>
                      </a:rPr>
                      <m:t>=</m:t>
                    </m:r>
                    <m:r>
                      <a:rPr lang="de-DE" sz="6000">
                        <a:solidFill>
                          <a:prstClr val="black"/>
                        </a:solidFill>
                        <a:latin typeface="Cambria Math"/>
                        <a:ea typeface="Times New Roman" panose="02020603050405020304" pitchFamily="18" charset="0"/>
                      </a:rPr>
                      <m:t>2</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de-DE" sz="6000">
                            <a:solidFill>
                              <a:prstClr val="black"/>
                            </a:solidFill>
                            <a:latin typeface="Cambria Math"/>
                            <a:ea typeface="Times New Roman" panose="02020603050405020304" pitchFamily="18" charset="0"/>
                          </a:rPr>
                          <m:t>x</m:t>
                        </m:r>
                      </m:e>
                      <m:sub>
                        <m:r>
                          <a:rPr lang="de-DE" sz="6000">
                            <a:solidFill>
                              <a:prstClr val="black"/>
                            </a:solidFill>
                            <a:latin typeface="Cambria Math"/>
                            <a:ea typeface="Times New Roman" panose="02020603050405020304" pitchFamily="18" charset="0"/>
                          </a:rPr>
                          <m:t>2</m:t>
                        </m:r>
                      </m:sub>
                    </m:sSub>
                    <m:r>
                      <a:rPr lang="de-DE"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de-DE" sz="6000">
                            <a:solidFill>
                              <a:prstClr val="black"/>
                            </a:solidFill>
                            <a:latin typeface="Cambria Math"/>
                            <a:ea typeface="Times New Roman" panose="02020603050405020304" pitchFamily="18" charset="0"/>
                          </a:rPr>
                          <m:t>x</m:t>
                        </m:r>
                      </m:e>
                      <m:sub>
                        <m:r>
                          <a:rPr lang="de-DE" sz="6000">
                            <a:solidFill>
                              <a:prstClr val="black"/>
                            </a:solidFill>
                            <a:latin typeface="Cambria Math"/>
                            <a:ea typeface="Times New Roman" panose="02020603050405020304" pitchFamily="18" charset="0"/>
                          </a:rPr>
                          <m:t>1</m:t>
                        </m:r>
                      </m:sub>
                    </m:sSub>
                    <m:r>
                      <a:rPr lang="de-DE"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de-DE" sz="6000">
                            <a:solidFill>
                              <a:prstClr val="black"/>
                            </a:solidFill>
                            <a:latin typeface="Cambria Math"/>
                            <a:ea typeface="Times New Roman" panose="02020603050405020304" pitchFamily="18" charset="0"/>
                          </a:rPr>
                          <m:t>x</m:t>
                        </m:r>
                      </m:e>
                      <m:sub>
                        <m:r>
                          <a:rPr lang="de-DE" sz="6000">
                            <a:solidFill>
                              <a:prstClr val="black"/>
                            </a:solidFill>
                            <a:latin typeface="Cambria Math"/>
                            <a:ea typeface="Times New Roman" panose="02020603050405020304" pitchFamily="18" charset="0"/>
                          </a:rPr>
                          <m:t>2</m:t>
                        </m:r>
                      </m:sub>
                    </m:sSub>
                    <m:r>
                      <a:rPr lang="de-DE"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de-DE" sz="6000">
                            <a:solidFill>
                              <a:prstClr val="black"/>
                            </a:solidFill>
                            <a:latin typeface="Cambria Math"/>
                            <a:ea typeface="Times New Roman" panose="02020603050405020304" pitchFamily="18" charset="0"/>
                          </a:rPr>
                          <m:t>x</m:t>
                        </m:r>
                      </m:e>
                      <m:sub>
                        <m:r>
                          <a:rPr lang="de-DE" sz="6000">
                            <a:solidFill>
                              <a:prstClr val="black"/>
                            </a:solidFill>
                            <a:latin typeface="Cambria Math"/>
                            <a:ea typeface="Times New Roman" panose="02020603050405020304" pitchFamily="18" charset="0"/>
                          </a:rPr>
                          <m:t>3</m:t>
                        </m:r>
                      </m:sub>
                    </m:sSub>
                    <m:r>
                      <a:rPr lang="de-DE" sz="6000">
                        <a:solidFill>
                          <a:prstClr val="black"/>
                        </a:solidFill>
                        <a:latin typeface="Cambria Math"/>
                        <a:ea typeface="Times New Roman" panose="02020603050405020304" pitchFamily="18" charset="0"/>
                      </a:rPr>
                      <m:t>=</m:t>
                    </m:r>
                    <m:r>
                      <a:rPr lang="de-DE" sz="6000">
                        <a:solidFill>
                          <a:prstClr val="black"/>
                        </a:solidFill>
                        <a:latin typeface="Cambria Math"/>
                        <a:ea typeface="Times New Roman" panose="02020603050405020304" pitchFamily="18" charset="0"/>
                      </a:rPr>
                      <m:t>3</m:t>
                    </m:r>
                    <m:r>
                      <a:rPr lang="de-DE"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de-DE" sz="6000">
                            <a:solidFill>
                              <a:prstClr val="black"/>
                            </a:solidFill>
                            <a:latin typeface="Cambria Math"/>
                            <a:ea typeface="Times New Roman" panose="02020603050405020304" pitchFamily="18" charset="0"/>
                          </a:rPr>
                          <m:t>x</m:t>
                        </m:r>
                      </m:e>
                      <m:sub>
                        <m:r>
                          <a:rPr lang="de-DE" sz="6000">
                            <a:solidFill>
                              <a:prstClr val="black"/>
                            </a:solidFill>
                            <a:latin typeface="Cambria Math"/>
                            <a:ea typeface="Times New Roman" panose="02020603050405020304" pitchFamily="18" charset="0"/>
                          </a:rPr>
                          <m:t>2</m:t>
                        </m:r>
                      </m:sub>
                    </m:sSub>
                    <m:r>
                      <a:rPr lang="de-DE" sz="6000">
                        <a:solidFill>
                          <a:prstClr val="black"/>
                        </a:solidFill>
                        <a:latin typeface="Cambria Math"/>
                        <a:ea typeface="Times New Roman" panose="02020603050405020304" pitchFamily="18" charset="0"/>
                      </a:rPr>
                      <m:t>=</m:t>
                    </m:r>
                    <m:r>
                      <a:rPr lang="de-DE" sz="6000">
                        <a:solidFill>
                          <a:prstClr val="black"/>
                        </a:solidFill>
                        <a:latin typeface="Cambria Math"/>
                        <a:ea typeface="Times New Roman" panose="02020603050405020304" pitchFamily="18" charset="0"/>
                      </a:rPr>
                      <m:t>1</m:t>
                    </m:r>
                  </m:oMath>
                </a14:m>
                <a:endParaRPr lang="en-US" sz="6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053022" y="6553585"/>
                <a:ext cx="21305582" cy="2015936"/>
              </a:xfrm>
              <a:prstGeom prst="rect">
                <a:avLst/>
              </a:prstGeom>
              <a:blipFill rotWithShape="0">
                <a:blip r:embed="rId8"/>
                <a:stretch>
                  <a:fillRect l="-1745" t="-9063" b="-193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p:cNvSpPr txBox="1"/>
              <p:nvPr/>
            </p:nvSpPr>
            <p:spPr>
              <a:xfrm>
                <a:off x="1895279" y="8632274"/>
                <a:ext cx="19126200" cy="2015936"/>
              </a:xfrm>
              <a:prstGeom prst="rect">
                <a:avLst/>
              </a:prstGeom>
              <a:noFill/>
            </p:spPr>
            <p:txBody>
              <a:bodyPr wrap="square" rtlCol="0">
                <a:spAutoFit/>
              </a:bodyPr>
              <a:lstStyle/>
              <a:p>
                <a:pPr>
                  <a:spcBef>
                    <a:spcPts val="600"/>
                  </a:spcBef>
                </a:pPr>
                <a:r>
                  <a:rPr lang="de-DE" sz="6000" dirty="0">
                    <a:solidFill>
                      <a:prstClr val="black"/>
                    </a:solidFill>
                    <a:latin typeface="Times New Roman" panose="02020603050405020304" pitchFamily="18" charset="0"/>
                    <a:ea typeface="Times New Roman" panose="02020603050405020304" pitchFamily="18" charset="0"/>
                  </a:rPr>
                  <a:t>Thay vào phương trình ta có : </a:t>
                </a:r>
                <a14:m>
                  <m:oMath xmlns:m="http://schemas.openxmlformats.org/officeDocument/2006/math">
                    <m:r>
                      <m:rPr>
                        <m:sty m:val="p"/>
                      </m:rPr>
                      <a:rPr lang="de-DE" sz="6000">
                        <a:solidFill>
                          <a:prstClr val="black"/>
                        </a:solidFill>
                        <a:latin typeface="Cambria Math"/>
                        <a:ea typeface="Times New Roman" panose="02020603050405020304" pitchFamily="18" charset="0"/>
                      </a:rPr>
                      <m:t>m</m:t>
                    </m:r>
                    <m:r>
                      <a:rPr lang="de-DE" sz="6000">
                        <a:solidFill>
                          <a:prstClr val="black"/>
                        </a:solidFill>
                        <a:latin typeface="Cambria Math"/>
                        <a:ea typeface="Times New Roman" panose="02020603050405020304" pitchFamily="18" charset="0"/>
                      </a:rPr>
                      <m:t>=</m:t>
                    </m:r>
                    <m:r>
                      <a:rPr lang="de-DE" sz="6000">
                        <a:solidFill>
                          <a:prstClr val="black"/>
                        </a:solidFill>
                        <a:latin typeface="Cambria Math"/>
                        <a:ea typeface="Times New Roman" panose="02020603050405020304" pitchFamily="18" charset="0"/>
                      </a:rPr>
                      <m:t>11</m:t>
                    </m:r>
                  </m:oMath>
                </a14:m>
                <a:r>
                  <a:rPr lang="de-DE" sz="6000" dirty="0">
                    <a:solidFill>
                      <a:prstClr val="black"/>
                    </a:solidFill>
                    <a:latin typeface="Times New Roman" panose="02020603050405020304" pitchFamily="18" charset="0"/>
                    <a:ea typeface="Times New Roman" panose="02020603050405020304" pitchFamily="18" charset="0"/>
                  </a:rPr>
                  <a:t>.</a:t>
                </a:r>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fr-FR" sz="6000" dirty="0" err="1">
                    <a:solidFill>
                      <a:prstClr val="black"/>
                    </a:solidFill>
                    <a:latin typeface="Times New Roman" panose="02020603050405020304" pitchFamily="18" charset="0"/>
                    <a:ea typeface="Times New Roman" panose="02020603050405020304" pitchFamily="18" charset="0"/>
                  </a:rPr>
                  <a:t>Với</a:t>
                </a:r>
                <a:r>
                  <a:rPr lang="fr-FR"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m:rPr>
                        <m:sty m:val="p"/>
                      </m:rPr>
                      <a:rPr lang="fr-FR" sz="6000">
                        <a:solidFill>
                          <a:prstClr val="black"/>
                        </a:solidFill>
                        <a:latin typeface="Cambria Math"/>
                        <a:ea typeface="Times New Roman" panose="02020603050405020304" pitchFamily="18" charset="0"/>
                      </a:rPr>
                      <m:t>m</m:t>
                    </m:r>
                    <m:r>
                      <a:rPr lang="fr-FR" sz="6000">
                        <a:solidFill>
                          <a:prstClr val="black"/>
                        </a:solidFill>
                        <a:latin typeface="Cambria Math"/>
                        <a:ea typeface="Times New Roman" panose="02020603050405020304" pitchFamily="18" charset="0"/>
                      </a:rPr>
                      <m:t>=</m:t>
                    </m:r>
                    <m:r>
                      <a:rPr lang="fr-FR" sz="6000">
                        <a:solidFill>
                          <a:prstClr val="black"/>
                        </a:solidFill>
                        <a:latin typeface="Cambria Math"/>
                        <a:ea typeface="Times New Roman" panose="02020603050405020304" pitchFamily="18" charset="0"/>
                      </a:rPr>
                      <m:t>11</m:t>
                    </m:r>
                  </m:oMath>
                </a14:m>
                <a:r>
                  <a:rPr lang="fr-FR" sz="6000" dirty="0">
                    <a:solidFill>
                      <a:prstClr val="black"/>
                    </a:solidFill>
                    <a:latin typeface="Times New Roman" panose="02020603050405020304" pitchFamily="18" charset="0"/>
                    <a:ea typeface="Times New Roman" panose="02020603050405020304" pitchFamily="18" charset="0"/>
                  </a:rPr>
                  <a:t> ta </a:t>
                </a:r>
                <a:r>
                  <a:rPr lang="fr-FR" sz="6000" dirty="0" err="1">
                    <a:solidFill>
                      <a:prstClr val="black"/>
                    </a:solidFill>
                    <a:latin typeface="Times New Roman" panose="02020603050405020304" pitchFamily="18" charset="0"/>
                    <a:ea typeface="Times New Roman" panose="02020603050405020304" pitchFamily="18" charset="0"/>
                  </a:rPr>
                  <a:t>có</a:t>
                </a:r>
                <a:r>
                  <a:rPr lang="fr-FR" sz="6000" dirty="0">
                    <a:solidFill>
                      <a:prstClr val="black"/>
                    </a:solidFill>
                    <a:latin typeface="Times New Roman" panose="02020603050405020304" pitchFamily="18" charset="0"/>
                    <a:ea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rPr>
                  <a:t>phương</a:t>
                </a:r>
                <a:r>
                  <a:rPr lang="fr-FR" sz="6000" dirty="0">
                    <a:solidFill>
                      <a:prstClr val="black"/>
                    </a:solidFill>
                    <a:latin typeface="Times New Roman" panose="02020603050405020304" pitchFamily="18" charset="0"/>
                    <a:ea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rPr>
                  <a:t>trình</a:t>
                </a:r>
                <a:r>
                  <a:rPr lang="fr-FR" sz="6000" dirty="0">
                    <a:solidFill>
                      <a:prstClr val="black"/>
                    </a:solidFill>
                    <a:latin typeface="Times New Roman" panose="02020603050405020304" pitchFamily="18" charset="0"/>
                    <a:ea typeface="Times New Roman" panose="02020603050405020304" pitchFamily="18" charset="0"/>
                  </a:rPr>
                  <a:t> : </a:t>
                </a:r>
                <a14:m>
                  <m:oMath xmlns:m="http://schemas.openxmlformats.org/officeDocument/2006/math">
                    <m:sSup>
                      <m:sSupPr>
                        <m:ctrlPr>
                          <a:rPr lang="en-US" sz="6000" i="1">
                            <a:solidFill>
                              <a:prstClr val="black"/>
                            </a:solidFill>
                            <a:latin typeface="Cambria Math" panose="02040503050406030204" pitchFamily="18" charset="0"/>
                            <a:ea typeface="Times New Roman" panose="02020603050405020304" pitchFamily="18" charset="0"/>
                          </a:rPr>
                        </m:ctrlPr>
                      </m:sSupPr>
                      <m:e>
                        <m:r>
                          <m:rPr>
                            <m:sty m:val="p"/>
                          </m:rPr>
                          <a:rPr lang="fr-FR" sz="6000">
                            <a:solidFill>
                              <a:prstClr val="black"/>
                            </a:solidFill>
                            <a:latin typeface="Cambria Math"/>
                            <a:ea typeface="Times New Roman" panose="02020603050405020304" pitchFamily="18" charset="0"/>
                          </a:rPr>
                          <m:t>x</m:t>
                        </m:r>
                      </m:e>
                      <m:sup>
                        <m:r>
                          <a:rPr lang="fr-FR" sz="6000">
                            <a:solidFill>
                              <a:prstClr val="black"/>
                            </a:solidFill>
                            <a:latin typeface="Cambria Math"/>
                            <a:ea typeface="Times New Roman" panose="02020603050405020304" pitchFamily="18" charset="0"/>
                          </a:rPr>
                          <m:t>3</m:t>
                        </m:r>
                      </m:sup>
                    </m:sSup>
                    <m:r>
                      <a:rPr lang="fr-FR" sz="6000">
                        <a:solidFill>
                          <a:prstClr val="black"/>
                        </a:solidFill>
                        <a:latin typeface="Cambria Math"/>
                        <a:ea typeface="Times New Roman" panose="02020603050405020304" pitchFamily="18" charset="0"/>
                      </a:rPr>
                      <m:t>−</m:t>
                    </m:r>
                    <m:r>
                      <a:rPr lang="fr-FR" sz="6000">
                        <a:solidFill>
                          <a:prstClr val="black"/>
                        </a:solidFill>
                        <a:latin typeface="Cambria Math"/>
                        <a:ea typeface="Times New Roman" panose="02020603050405020304" pitchFamily="18" charset="0"/>
                      </a:rPr>
                      <m:t>3</m:t>
                    </m:r>
                    <m:sSup>
                      <m:sSupPr>
                        <m:ctrlPr>
                          <a:rPr lang="en-US" sz="6000" i="1">
                            <a:solidFill>
                              <a:prstClr val="black"/>
                            </a:solidFill>
                            <a:latin typeface="Cambria Math" panose="02040503050406030204" pitchFamily="18" charset="0"/>
                            <a:ea typeface="Times New Roman" panose="02020603050405020304" pitchFamily="18" charset="0"/>
                          </a:rPr>
                        </m:ctrlPr>
                      </m:sSupPr>
                      <m:e>
                        <m:r>
                          <m:rPr>
                            <m:sty m:val="p"/>
                          </m:rPr>
                          <a:rPr lang="fr-FR" sz="6000">
                            <a:solidFill>
                              <a:prstClr val="black"/>
                            </a:solidFill>
                            <a:latin typeface="Cambria Math"/>
                            <a:ea typeface="Times New Roman" panose="02020603050405020304" pitchFamily="18" charset="0"/>
                          </a:rPr>
                          <m:t>x</m:t>
                        </m:r>
                      </m:e>
                      <m:sup>
                        <m:r>
                          <a:rPr lang="fr-FR" sz="6000">
                            <a:solidFill>
                              <a:prstClr val="black"/>
                            </a:solidFill>
                            <a:latin typeface="Cambria Math"/>
                            <a:ea typeface="Times New Roman" panose="02020603050405020304" pitchFamily="18" charset="0"/>
                          </a:rPr>
                          <m:t>2</m:t>
                        </m:r>
                      </m:sup>
                    </m:sSup>
                    <m:r>
                      <a:rPr lang="fr-FR" sz="6000">
                        <a:solidFill>
                          <a:prstClr val="black"/>
                        </a:solidFill>
                        <a:latin typeface="Cambria Math"/>
                        <a:ea typeface="Times New Roman" panose="02020603050405020304" pitchFamily="18" charset="0"/>
                      </a:rPr>
                      <m:t>−</m:t>
                    </m:r>
                    <m:r>
                      <a:rPr lang="fr-FR" sz="6000">
                        <a:solidFill>
                          <a:prstClr val="black"/>
                        </a:solidFill>
                        <a:latin typeface="Cambria Math"/>
                        <a:ea typeface="Times New Roman" panose="02020603050405020304" pitchFamily="18" charset="0"/>
                      </a:rPr>
                      <m:t>9</m:t>
                    </m:r>
                    <m:r>
                      <m:rPr>
                        <m:sty m:val="p"/>
                      </m:rPr>
                      <a:rPr lang="fr-FR" sz="6000">
                        <a:solidFill>
                          <a:prstClr val="black"/>
                        </a:solidFill>
                        <a:latin typeface="Cambria Math"/>
                        <a:ea typeface="Times New Roman" panose="02020603050405020304" pitchFamily="18" charset="0"/>
                      </a:rPr>
                      <m:t>x</m:t>
                    </m:r>
                    <m:r>
                      <a:rPr lang="fr-FR" sz="6000">
                        <a:solidFill>
                          <a:prstClr val="black"/>
                        </a:solidFill>
                        <a:latin typeface="Cambria Math"/>
                        <a:ea typeface="Times New Roman" panose="02020603050405020304" pitchFamily="18" charset="0"/>
                      </a:rPr>
                      <m:t>+</m:t>
                    </m:r>
                    <m:r>
                      <a:rPr lang="fr-FR" sz="6000">
                        <a:solidFill>
                          <a:prstClr val="black"/>
                        </a:solidFill>
                        <a:latin typeface="Cambria Math"/>
                        <a:ea typeface="Times New Roman" panose="02020603050405020304" pitchFamily="18" charset="0"/>
                      </a:rPr>
                      <m:t>11</m:t>
                    </m:r>
                    <m:r>
                      <a:rPr lang="fr-FR" sz="6000">
                        <a:solidFill>
                          <a:prstClr val="black"/>
                        </a:solidFill>
                        <a:latin typeface="Cambria Math"/>
                        <a:ea typeface="Times New Roman" panose="02020603050405020304" pitchFamily="18" charset="0"/>
                      </a:rPr>
                      <m:t>=</m:t>
                    </m:r>
                    <m:r>
                      <a:rPr lang="fr-FR" sz="6000">
                        <a:solidFill>
                          <a:prstClr val="black"/>
                        </a:solidFill>
                        <a:latin typeface="Cambria Math"/>
                        <a:ea typeface="Times New Roman" panose="02020603050405020304" pitchFamily="18" charset="0"/>
                      </a:rPr>
                      <m:t>0</m:t>
                    </m:r>
                  </m:oMath>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1895279" y="8632274"/>
                <a:ext cx="19126200" cy="2015936"/>
              </a:xfrm>
              <a:prstGeom prst="rect">
                <a:avLst/>
              </a:prstGeom>
              <a:blipFill rotWithShape="0">
                <a:blip r:embed="rId9"/>
                <a:stretch>
                  <a:fillRect l="-1945" t="-9063" b="-187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2107341" y="10648210"/>
                <a:ext cx="19284565" cy="3971280"/>
              </a:xfrm>
              <a:prstGeom prst="rect">
                <a:avLst/>
              </a:prstGeom>
              <a:noFill/>
            </p:spPr>
            <p:txBody>
              <a:bodyPr wrap="square" rtlCol="0">
                <a:spAutoFit/>
              </a:bodyPr>
              <a:lstStyle/>
              <a:p>
                <a:pPr>
                  <a:spcBef>
                    <a:spcPts val="600"/>
                  </a:spcBef>
                </a:pPr>
                <a14:m>
                  <m:oMathPara xmlns:m="http://schemas.openxmlformats.org/officeDocument/2006/math">
                    <m:oMathParaPr>
                      <m:jc m:val="centerGroup"/>
                    </m:oMathParaPr>
                    <m:oMath xmlns:m="http://schemas.openxmlformats.org/officeDocument/2006/math">
                      <m:r>
                        <a:rPr lang="en-US" sz="6000">
                          <a:solidFill>
                            <a:prstClr val="black"/>
                          </a:solidFill>
                          <a:latin typeface="Cambria Math"/>
                          <a:ea typeface="Times New Roman" panose="02020603050405020304" pitchFamily="18" charset="0"/>
                        </a:rPr>
                        <m:t>⇔</m:t>
                      </m:r>
                      <m:d>
                        <m:dPr>
                          <m:ctrlPr>
                            <a:rPr lang="en-US" sz="6000" i="1">
                              <a:solidFill>
                                <a:prstClr val="black"/>
                              </a:solidFill>
                              <a:latin typeface="Cambria Math" panose="02040503050406030204" pitchFamily="18" charset="0"/>
                              <a:ea typeface="Times New Roman" panose="02020603050405020304" pitchFamily="18" charset="0"/>
                            </a:rPr>
                          </m:ctrlPr>
                        </m:dPr>
                        <m:e>
                          <m:r>
                            <m:rPr>
                              <m:sty m:val="p"/>
                            </m:rPr>
                            <a:rPr lang="en-US" sz="6000">
                              <a:solidFill>
                                <a:prstClr val="black"/>
                              </a:solidFill>
                              <a:latin typeface="Cambria Math"/>
                              <a:ea typeface="Times New Roman" panose="02020603050405020304" pitchFamily="18" charset="0"/>
                            </a:rPr>
                            <m:t>x</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1</m:t>
                          </m:r>
                        </m:e>
                      </m:d>
                      <m:d>
                        <m:dPr>
                          <m:ctrlPr>
                            <a:rPr lang="en-US" sz="6000" i="1">
                              <a:solidFill>
                                <a:prstClr val="black"/>
                              </a:solidFill>
                              <a:latin typeface="Cambria Math" panose="02040503050406030204" pitchFamily="18" charset="0"/>
                              <a:ea typeface="Times New Roman" panose="02020603050405020304" pitchFamily="18" charset="0"/>
                            </a:rPr>
                          </m:ctrlPr>
                        </m:dPr>
                        <m:e>
                          <m:sSup>
                            <m:sSupPr>
                              <m:ctrlPr>
                                <a:rPr lang="en-US" sz="6000" i="1">
                                  <a:solidFill>
                                    <a:prstClr val="black"/>
                                  </a:solidFill>
                                  <a:latin typeface="Cambria Math" panose="02040503050406030204" pitchFamily="18" charset="0"/>
                                  <a:ea typeface="Times New Roman" panose="02020603050405020304" pitchFamily="18" charset="0"/>
                                </a:rPr>
                              </m:ctrlPr>
                            </m:sSupPr>
                            <m:e>
                              <m:r>
                                <m:rPr>
                                  <m:sty m:val="p"/>
                                </m:rPr>
                                <a:rPr lang="en-US" sz="6000">
                                  <a:solidFill>
                                    <a:prstClr val="black"/>
                                  </a:solidFill>
                                  <a:latin typeface="Cambria Math"/>
                                  <a:ea typeface="Times New Roman" panose="02020603050405020304" pitchFamily="18" charset="0"/>
                                </a:rPr>
                                <m:t>x</m:t>
                              </m:r>
                            </m:e>
                            <m:sup>
                              <m:r>
                                <a:rPr lang="en-US" sz="6000">
                                  <a:solidFill>
                                    <a:prstClr val="black"/>
                                  </a:solidFill>
                                  <a:latin typeface="Cambria Math"/>
                                  <a:ea typeface="Times New Roman" panose="02020603050405020304" pitchFamily="18" charset="0"/>
                                </a:rPr>
                                <m:t>2</m:t>
                              </m:r>
                            </m:sup>
                          </m:sSup>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2</m:t>
                          </m:r>
                          <m:r>
                            <m:rPr>
                              <m:sty m:val="p"/>
                            </m:rPr>
                            <a:rPr lang="en-US" sz="6000">
                              <a:solidFill>
                                <a:prstClr val="black"/>
                              </a:solidFill>
                              <a:latin typeface="Cambria Math"/>
                              <a:ea typeface="Times New Roman" panose="02020603050405020304" pitchFamily="18" charset="0"/>
                            </a:rPr>
                            <m:t>x</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11</m:t>
                          </m:r>
                        </m:e>
                      </m:d>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0</m:t>
                      </m:r>
                    </m:oMath>
                  </m:oMathPara>
                </a14:m>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pPr>
                <a14:m>
                  <m:oMathPara xmlns:m="http://schemas.openxmlformats.org/officeDocument/2006/math">
                    <m:oMathParaPr>
                      <m:jc m:val="centerGroup"/>
                    </m:oMathParaPr>
                    <m:oMath xmlns:m="http://schemas.openxmlformats.org/officeDocument/2006/math">
                      <m:r>
                        <a:rPr lang="vi-VN"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vi-VN" sz="6000">
                              <a:solidFill>
                                <a:prstClr val="black"/>
                              </a:solidFill>
                              <a:latin typeface="Cambria Math"/>
                              <a:ea typeface="Times New Roman" panose="02020603050405020304" pitchFamily="18" charset="0"/>
                            </a:rPr>
                            <m:t>x</m:t>
                          </m:r>
                        </m:e>
                        <m:sub>
                          <m:r>
                            <a:rPr lang="vi-VN" sz="6000">
                              <a:solidFill>
                                <a:prstClr val="black"/>
                              </a:solidFill>
                              <a:latin typeface="Cambria Math"/>
                              <a:ea typeface="Times New Roman" panose="02020603050405020304" pitchFamily="18" charset="0"/>
                            </a:rPr>
                            <m:t>1</m:t>
                          </m:r>
                        </m:sub>
                      </m:sSub>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1</m:t>
                      </m:r>
                      <m:r>
                        <a:rPr lang="vi-VN" sz="6000">
                          <a:solidFill>
                            <a:prstClr val="black"/>
                          </a:solidFill>
                          <a:latin typeface="Cambria Math"/>
                          <a:ea typeface="Times New Roman" panose="02020603050405020304" pitchFamily="18" charset="0"/>
                        </a:rPr>
                        <m:t>−</m:t>
                      </m:r>
                      <m:rad>
                        <m:radPr>
                          <m:degHide m:val="on"/>
                          <m:ctrlPr>
                            <a:rPr lang="en-US" sz="6000" i="1">
                              <a:solidFill>
                                <a:prstClr val="black"/>
                              </a:solidFill>
                              <a:latin typeface="Cambria Math" panose="02040503050406030204" pitchFamily="18" charset="0"/>
                              <a:ea typeface="Times New Roman" panose="02020603050405020304" pitchFamily="18" charset="0"/>
                            </a:rPr>
                          </m:ctrlPr>
                        </m:radPr>
                        <m:deg/>
                        <m:e>
                          <m:r>
                            <a:rPr lang="vi-VN" sz="6000">
                              <a:solidFill>
                                <a:prstClr val="black"/>
                              </a:solidFill>
                              <a:latin typeface="Cambria Math"/>
                              <a:ea typeface="Times New Roman" panose="02020603050405020304" pitchFamily="18" charset="0"/>
                            </a:rPr>
                            <m:t>12</m:t>
                          </m:r>
                        </m:e>
                      </m:rad>
                      <m:r>
                        <a:rPr lang="vi-VN"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vi-VN" sz="6000">
                              <a:solidFill>
                                <a:prstClr val="black"/>
                              </a:solidFill>
                              <a:latin typeface="Cambria Math"/>
                              <a:ea typeface="Times New Roman" panose="02020603050405020304" pitchFamily="18" charset="0"/>
                            </a:rPr>
                            <m:t>x</m:t>
                          </m:r>
                        </m:e>
                        <m:sub>
                          <m:r>
                            <a:rPr lang="vi-VN" sz="6000">
                              <a:solidFill>
                                <a:prstClr val="black"/>
                              </a:solidFill>
                              <a:latin typeface="Cambria Math"/>
                              <a:ea typeface="Times New Roman" panose="02020603050405020304" pitchFamily="18" charset="0"/>
                            </a:rPr>
                            <m:t>2</m:t>
                          </m:r>
                        </m:sub>
                      </m:sSub>
                      <m:r>
                        <a:rPr lang="vi-VN" sz="6000">
                          <a:solidFill>
                            <a:prstClr val="black"/>
                          </a:solidFill>
                          <a:latin typeface="Cambria Math" panose="02040503050406030204" pitchFamily="18" charset="0"/>
                          <a:ea typeface="Times New Roman" panose="02020603050405020304" pitchFamily="18" charset="0"/>
                        </a:rPr>
                        <m:t>=</m:t>
                      </m:r>
                      <m:r>
                        <a:rPr lang="vi-VN" sz="6000">
                          <a:solidFill>
                            <a:prstClr val="black"/>
                          </a:solidFill>
                          <a:latin typeface="Cambria Math" panose="02040503050406030204" pitchFamily="18" charset="0"/>
                          <a:ea typeface="Times New Roman" panose="02020603050405020304" pitchFamily="18" charset="0"/>
                        </a:rPr>
                        <m:t>1</m:t>
                      </m:r>
                      <m:r>
                        <a:rPr lang="vi-VN" sz="6000">
                          <a:solidFill>
                            <a:prstClr val="black"/>
                          </a:solidFill>
                          <a:latin typeface="Cambria Math" panose="02040503050406030204" pitchFamily="18" charset="0"/>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vi-VN" sz="6000">
                              <a:solidFill>
                                <a:prstClr val="black"/>
                              </a:solidFill>
                              <a:latin typeface="Cambria Math"/>
                              <a:ea typeface="Times New Roman" panose="02020603050405020304" pitchFamily="18" charset="0"/>
                            </a:rPr>
                            <m:t>x</m:t>
                          </m:r>
                        </m:e>
                        <m:sub>
                          <m:r>
                            <a:rPr lang="vi-VN" sz="6000">
                              <a:solidFill>
                                <a:prstClr val="black"/>
                              </a:solidFill>
                              <a:latin typeface="Cambria Math"/>
                              <a:ea typeface="Times New Roman" panose="02020603050405020304" pitchFamily="18" charset="0"/>
                            </a:rPr>
                            <m:t>3</m:t>
                          </m:r>
                        </m:sub>
                      </m:sSub>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1</m:t>
                      </m:r>
                      <m:r>
                        <a:rPr lang="vi-VN" sz="6000">
                          <a:solidFill>
                            <a:prstClr val="black"/>
                          </a:solidFill>
                          <a:latin typeface="Cambria Math"/>
                          <a:ea typeface="Times New Roman" panose="02020603050405020304" pitchFamily="18" charset="0"/>
                        </a:rPr>
                        <m:t>+</m:t>
                      </m:r>
                      <m:rad>
                        <m:radPr>
                          <m:degHide m:val="on"/>
                          <m:ctrlPr>
                            <a:rPr lang="en-US" sz="6000" i="1">
                              <a:solidFill>
                                <a:prstClr val="black"/>
                              </a:solidFill>
                              <a:latin typeface="Cambria Math" panose="02040503050406030204" pitchFamily="18" charset="0"/>
                              <a:ea typeface="Times New Roman" panose="02020603050405020304" pitchFamily="18" charset="0"/>
                            </a:rPr>
                          </m:ctrlPr>
                        </m:radPr>
                        <m:deg/>
                        <m:e>
                          <m:r>
                            <a:rPr lang="vi-VN" sz="6000">
                              <a:solidFill>
                                <a:prstClr val="black"/>
                              </a:solidFill>
                              <a:latin typeface="Cambria Math"/>
                              <a:ea typeface="Times New Roman" panose="02020603050405020304" pitchFamily="18" charset="0"/>
                            </a:rPr>
                            <m:t>12</m:t>
                          </m:r>
                        </m:e>
                      </m:rad>
                    </m:oMath>
                  </m:oMathPara>
                </a14:m>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vi-VN" sz="6000" dirty="0">
                    <a:solidFill>
                      <a:prstClr val="black"/>
                    </a:solidFill>
                    <a:latin typeface="Times New Roman" panose="02020603050405020304" pitchFamily="18" charset="0"/>
                    <a:ea typeface="Times New Roman" panose="02020603050405020304" pitchFamily="18" charset="0"/>
                  </a:rPr>
                  <a:t>Ba nghiệm này lập thành CSC.</a:t>
                </a:r>
                <a:r>
                  <a:rPr lang="en-US" sz="6000" dirty="0">
                    <a:solidFill>
                      <a:prstClr val="black"/>
                    </a:solidFill>
                    <a:latin typeface="Times New Roman" panose="02020603050405020304" pitchFamily="18" charset="0"/>
                    <a:ea typeface="Times New Roman" panose="02020603050405020304" pitchFamily="18" charset="0"/>
                  </a:rPr>
                  <a:t> </a:t>
                </a:r>
                <a:r>
                  <a:rPr lang="vi-VN" sz="6000" dirty="0">
                    <a:solidFill>
                      <a:prstClr val="black"/>
                    </a:solidFill>
                    <a:latin typeface="Times New Roman" panose="02020603050405020304" pitchFamily="18" charset="0"/>
                    <a:ea typeface="Times New Roman" panose="02020603050405020304" pitchFamily="18" charset="0"/>
                  </a:rPr>
                  <a:t>Vậy </a:t>
                </a:r>
                <a14:m>
                  <m:oMath xmlns:m="http://schemas.openxmlformats.org/officeDocument/2006/math">
                    <m:r>
                      <m:rPr>
                        <m:sty m:val="p"/>
                      </m:rPr>
                      <a:rPr lang="vi-VN" sz="6000">
                        <a:solidFill>
                          <a:prstClr val="black"/>
                        </a:solidFill>
                        <a:latin typeface="Cambria Math" panose="02040503050406030204" pitchFamily="18" charset="0"/>
                        <a:ea typeface="Times New Roman" panose="02020603050405020304" pitchFamily="18" charset="0"/>
                      </a:rPr>
                      <m:t>m</m:t>
                    </m:r>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11</m:t>
                    </m:r>
                  </m:oMath>
                </a14:m>
                <a:r>
                  <a:rPr lang="vi-VN" sz="6000" dirty="0">
                    <a:solidFill>
                      <a:prstClr val="black"/>
                    </a:solidFill>
                    <a:latin typeface="Times New Roman" panose="02020603050405020304" pitchFamily="18" charset="0"/>
                    <a:ea typeface="Times New Roman" panose="02020603050405020304" pitchFamily="18" charset="0"/>
                  </a:rPr>
                  <a:t> là giá trị cần tìm.</a:t>
                </a:r>
                <a:endParaRPr lang="en-US" sz="6000" dirty="0"/>
              </a:p>
              <a:p>
                <a:endParaRPr lang="en-US" sz="6000" dirty="0"/>
              </a:p>
            </p:txBody>
          </p:sp>
        </mc:Choice>
        <mc:Fallback>
          <p:sp>
            <p:nvSpPr>
              <p:cNvPr id="5" name="TextBox 4"/>
              <p:cNvSpPr txBox="1">
                <a:spLocks noRot="1" noChangeAspect="1" noMove="1" noResize="1" noEditPoints="1" noAdjustHandles="1" noChangeArrowheads="1" noChangeShapeType="1" noTextEdit="1"/>
              </p:cNvSpPr>
              <p:nvPr/>
            </p:nvSpPr>
            <p:spPr>
              <a:xfrm>
                <a:off x="2107341" y="10648210"/>
                <a:ext cx="19284565" cy="3971280"/>
              </a:xfrm>
              <a:prstGeom prst="rect">
                <a:avLst/>
              </a:prstGeom>
              <a:blipFill rotWithShape="0">
                <a:blip r:embed="rId10"/>
                <a:stretch>
                  <a:fillRect l="-1929" r="-917"/>
                </a:stretch>
              </a:blipFill>
            </p:spPr>
            <p:txBody>
              <a:bodyPr/>
              <a:lstStyle/>
              <a:p>
                <a:r>
                  <a:rPr lang="en-US">
                    <a:noFill/>
                  </a:rPr>
                  <a:t> </a:t>
                </a:r>
              </a:p>
            </p:txBody>
          </p:sp>
        </mc:Fallback>
      </mc:AlternateContent>
    </p:spTree>
    <p:extLst>
      <p:ext uri="{BB962C8B-B14F-4D97-AF65-F5344CB8AC3E}">
        <p14:creationId xmlns:p14="http://schemas.microsoft.com/office/powerpoint/2010/main" val="285022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down)">
                                      <p:cBhvr>
                                        <p:cTn id="22" dur="500"/>
                                        <p:tgtEl>
                                          <p:spTgt spid="2">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500"/>
                                        <p:tgtEl>
                                          <p:spTgt spid="6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6"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997774"/>
            <a:ext cx="24093022" cy="4084221"/>
            <a:chOff x="534987" y="1869705"/>
            <a:chExt cx="23497755" cy="3315974"/>
          </a:xfrm>
        </p:grpSpPr>
        <p:grpSp>
          <p:nvGrpSpPr>
            <p:cNvPr id="21" name="Group 20"/>
            <p:cNvGrpSpPr/>
            <p:nvPr/>
          </p:nvGrpSpPr>
          <p:grpSpPr>
            <a:xfrm>
              <a:off x="534987" y="1869705"/>
              <a:ext cx="23340848" cy="3058750"/>
              <a:chOff x="534987" y="1647866"/>
              <a:chExt cx="23340848" cy="3058750"/>
            </a:xfrm>
          </p:grpSpPr>
          <p:sp>
            <p:nvSpPr>
              <p:cNvPr id="25" name="Rounded Rectangle 24"/>
              <p:cNvSpPr/>
              <p:nvPr/>
            </p:nvSpPr>
            <p:spPr bwMode="auto">
              <a:xfrm>
                <a:off x="755649" y="1720890"/>
                <a:ext cx="23120186" cy="298572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9694" y="1653394"/>
                  <a:ext cx="2087449" cy="85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6</a:t>
                  </a:r>
                </a:p>
              </p:txBody>
            </p:sp>
          </p:grpSp>
        </p:grpSp>
        <mc:AlternateContent xmlns:mc="http://schemas.openxmlformats.org/markup-compatibility/2006" xmlns:a14="http://schemas.microsoft.com/office/drawing/2010/main">
          <mc:Choice Requires="a14">
            <p:sp>
              <p:nvSpPr>
                <p:cNvPr id="23" name="Rectangle 22"/>
                <p:cNvSpPr/>
                <p:nvPr/>
              </p:nvSpPr>
              <p:spPr>
                <a:xfrm>
                  <a:off x="3911187" y="1933632"/>
                  <a:ext cx="20121555" cy="32520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spcBef>
                      <a:spcPts val="600"/>
                    </a:spcBef>
                  </a:pPr>
                  <a:r>
                    <a:rPr lang="en-US" sz="6000" dirty="0" smtClean="0">
                      <a:solidFill>
                        <a:prstClr val="black"/>
                      </a:solidFill>
                      <a:latin typeface="Times New Roman" panose="02020603050405020304" pitchFamily="18" charset="0"/>
                      <a:ea typeface="Calibri" panose="020F0502020204030204" pitchFamily="34" charset="0"/>
                    </a:rPr>
                    <a:t> </a:t>
                  </a:r>
                  <a:r>
                    <a:rPr lang="vi-VN" sz="6000" dirty="0">
                      <a:solidFill>
                        <a:prstClr val="black"/>
                      </a:solidFill>
                      <a:latin typeface="Times New Roman" panose="02020603050405020304" pitchFamily="18" charset="0"/>
                      <a:ea typeface="Times New Roman" panose="02020603050405020304" pitchFamily="18" charset="0"/>
                    </a:rPr>
                    <a:t>Cho dãy số tăng </a:t>
                  </a:r>
                  <a14:m>
                    <m:oMath xmlns:m="http://schemas.openxmlformats.org/officeDocument/2006/math">
                      <m:r>
                        <a:rPr lang="vi-VN" sz="6000">
                          <a:solidFill>
                            <a:prstClr val="black"/>
                          </a:solidFill>
                          <a:latin typeface="Cambria Math"/>
                          <a:ea typeface="Times New Roman" panose="02020603050405020304" pitchFamily="18" charset="0"/>
                        </a:rPr>
                        <m:t>𝑎</m:t>
                      </m:r>
                      <m:r>
                        <a:rPr lang="vi-VN" sz="6000">
                          <a:solidFill>
                            <a:prstClr val="black"/>
                          </a:solidFill>
                          <a:latin typeface="Cambria Math"/>
                          <a:ea typeface="Times New Roman" panose="02020603050405020304" pitchFamily="18" charset="0"/>
                        </a:rPr>
                        <m:t>, </m:t>
                      </m:r>
                      <m:r>
                        <a:rPr lang="vi-VN" sz="6000">
                          <a:solidFill>
                            <a:prstClr val="black"/>
                          </a:solidFill>
                          <a:latin typeface="Cambria Math"/>
                          <a:ea typeface="Times New Roman" panose="02020603050405020304" pitchFamily="18" charset="0"/>
                        </a:rPr>
                        <m:t>𝑏</m:t>
                      </m:r>
                      <m:r>
                        <a:rPr lang="vi-VN" sz="6000">
                          <a:solidFill>
                            <a:prstClr val="black"/>
                          </a:solidFill>
                          <a:latin typeface="Cambria Math"/>
                          <a:ea typeface="Times New Roman" panose="02020603050405020304" pitchFamily="18" charset="0"/>
                        </a:rPr>
                        <m:t>, </m:t>
                      </m:r>
                      <m:r>
                        <a:rPr lang="vi-VN" sz="6000">
                          <a:solidFill>
                            <a:prstClr val="black"/>
                          </a:solidFill>
                          <a:latin typeface="Cambria Math"/>
                          <a:ea typeface="Times New Roman" panose="02020603050405020304" pitchFamily="18" charset="0"/>
                        </a:rPr>
                        <m:t>𝑐</m:t>
                      </m:r>
                      <m:d>
                        <m:dPr>
                          <m:ctrlPr>
                            <a:rPr lang="en-US" sz="6000" i="1">
                              <a:solidFill>
                                <a:prstClr val="black"/>
                              </a:solidFill>
                              <a:latin typeface="Cambria Math" panose="02040503050406030204" pitchFamily="18" charset="0"/>
                              <a:ea typeface="Times New Roman" panose="02020603050405020304" pitchFamily="18" charset="0"/>
                            </a:rPr>
                          </m:ctrlPr>
                        </m:dPr>
                        <m:e>
                          <m:r>
                            <a:rPr lang="vi-VN" sz="6000">
                              <a:solidFill>
                                <a:prstClr val="black"/>
                              </a:solidFill>
                              <a:latin typeface="Cambria Math"/>
                              <a:ea typeface="Times New Roman" panose="02020603050405020304" pitchFamily="18" charset="0"/>
                            </a:rPr>
                            <m:t>𝑐</m:t>
                          </m:r>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ℤ</m:t>
                          </m:r>
                        </m:e>
                      </m:d>
                    </m:oMath>
                  </a14:m>
                  <a:r>
                    <a:rPr lang="vi-VN" sz="6000" dirty="0">
                      <a:solidFill>
                        <a:prstClr val="black"/>
                      </a:solidFill>
                      <a:latin typeface="Times New Roman" panose="02020603050405020304" pitchFamily="18" charset="0"/>
                      <a:ea typeface="Times New Roman" panose="02020603050405020304" pitchFamily="18" charset="0"/>
                    </a:rPr>
                    <a:t> theo thứ tự lập thành cấp số nhân; đồng thời </a:t>
                  </a:r>
                  <a14:m>
                    <m:oMath xmlns:m="http://schemas.openxmlformats.org/officeDocument/2006/math">
                      <m:r>
                        <a:rPr lang="vi-VN" sz="6000">
                          <a:solidFill>
                            <a:prstClr val="black"/>
                          </a:solidFill>
                          <a:latin typeface="Cambria Math"/>
                          <a:ea typeface="Times New Roman" panose="02020603050405020304" pitchFamily="18" charset="0"/>
                        </a:rPr>
                        <m:t>𝑎</m:t>
                      </m:r>
                      <m:r>
                        <a:rPr lang="vi-VN" sz="6000">
                          <a:solidFill>
                            <a:prstClr val="black"/>
                          </a:solidFill>
                          <a:latin typeface="Cambria Math"/>
                          <a:ea typeface="Times New Roman" panose="02020603050405020304" pitchFamily="18" charset="0"/>
                        </a:rPr>
                        <m:t>, </m:t>
                      </m:r>
                      <m:r>
                        <a:rPr lang="vi-VN" sz="6000">
                          <a:solidFill>
                            <a:prstClr val="black"/>
                          </a:solidFill>
                          <a:latin typeface="Cambria Math"/>
                          <a:ea typeface="Times New Roman" panose="02020603050405020304" pitchFamily="18" charset="0"/>
                        </a:rPr>
                        <m:t>𝑏</m:t>
                      </m:r>
                      <m:r>
                        <a:rPr lang="vi-VN" sz="6000">
                          <a:solidFill>
                            <a:prstClr val="black"/>
                          </a:solidFill>
                          <a:latin typeface="Cambria Math"/>
                          <a:ea typeface="Times New Roman" panose="02020603050405020304" pitchFamily="18" charset="0"/>
                        </a:rPr>
                        <m:t>+8, </m:t>
                      </m:r>
                      <m:r>
                        <a:rPr lang="vi-VN" sz="6000">
                          <a:solidFill>
                            <a:prstClr val="black"/>
                          </a:solidFill>
                          <a:latin typeface="Cambria Math"/>
                          <a:ea typeface="Times New Roman" panose="02020603050405020304" pitchFamily="18" charset="0"/>
                        </a:rPr>
                        <m:t>𝑐</m:t>
                      </m:r>
                    </m:oMath>
                  </a14:m>
                  <a:r>
                    <a:rPr lang="vi-VN" sz="6000" dirty="0">
                      <a:solidFill>
                        <a:prstClr val="black"/>
                      </a:solidFill>
                      <a:latin typeface="Times New Roman" panose="02020603050405020304" pitchFamily="18" charset="0"/>
                      <a:ea typeface="Times New Roman" panose="02020603050405020304" pitchFamily="18" charset="0"/>
                    </a:rPr>
                    <a:t> theo thứ tự lập thành cấp số cộng và </a:t>
                  </a:r>
                  <a14:m>
                    <m:oMath xmlns:m="http://schemas.openxmlformats.org/officeDocument/2006/math">
                      <m:r>
                        <a:rPr lang="vi-VN" sz="6000">
                          <a:solidFill>
                            <a:prstClr val="black"/>
                          </a:solidFill>
                          <a:latin typeface="Cambria Math"/>
                          <a:ea typeface="Times New Roman" panose="02020603050405020304" pitchFamily="18" charset="0"/>
                        </a:rPr>
                        <m:t>𝑎</m:t>
                      </m:r>
                      <m:r>
                        <a:rPr lang="vi-VN" sz="6000">
                          <a:solidFill>
                            <a:prstClr val="black"/>
                          </a:solidFill>
                          <a:latin typeface="Cambria Math"/>
                          <a:ea typeface="Times New Roman" panose="02020603050405020304" pitchFamily="18" charset="0"/>
                        </a:rPr>
                        <m:t>, </m:t>
                      </m:r>
                      <m:r>
                        <a:rPr lang="vi-VN" sz="6000">
                          <a:solidFill>
                            <a:prstClr val="black"/>
                          </a:solidFill>
                          <a:latin typeface="Cambria Math"/>
                          <a:ea typeface="Times New Roman" panose="02020603050405020304" pitchFamily="18" charset="0"/>
                        </a:rPr>
                        <m:t>𝑏</m:t>
                      </m:r>
                      <m:r>
                        <a:rPr lang="vi-VN" sz="6000">
                          <a:solidFill>
                            <a:prstClr val="black"/>
                          </a:solidFill>
                          <a:latin typeface="Cambria Math"/>
                          <a:ea typeface="Times New Roman" panose="02020603050405020304" pitchFamily="18" charset="0"/>
                        </a:rPr>
                        <m:t>+8, </m:t>
                      </m:r>
                      <m:r>
                        <a:rPr lang="vi-VN" sz="6000">
                          <a:solidFill>
                            <a:prstClr val="black"/>
                          </a:solidFill>
                          <a:latin typeface="Cambria Math"/>
                          <a:ea typeface="Times New Roman" panose="02020603050405020304" pitchFamily="18" charset="0"/>
                        </a:rPr>
                        <m:t>𝑐</m:t>
                      </m:r>
                      <m:r>
                        <a:rPr lang="vi-VN" sz="6000">
                          <a:solidFill>
                            <a:prstClr val="black"/>
                          </a:solidFill>
                          <a:latin typeface="Cambria Math"/>
                          <a:ea typeface="Times New Roman" panose="02020603050405020304" pitchFamily="18" charset="0"/>
                        </a:rPr>
                        <m:t>+64</m:t>
                      </m:r>
                    </m:oMath>
                  </a14:m>
                  <a:r>
                    <a:rPr lang="vi-VN" sz="6000" dirty="0">
                      <a:solidFill>
                        <a:prstClr val="black"/>
                      </a:solidFill>
                      <a:latin typeface="Times New Roman" panose="02020603050405020304" pitchFamily="18" charset="0"/>
                      <a:ea typeface="Times New Roman" panose="02020603050405020304" pitchFamily="18" charset="0"/>
                    </a:rPr>
                    <a:t> theo thứ tự lập thành cấp số nhân. Tính giá trị biểu thức </a:t>
                  </a:r>
                  <a14:m>
                    <m:oMath xmlns:m="http://schemas.openxmlformats.org/officeDocument/2006/math">
                      <m:r>
                        <a:rPr lang="vi-VN" sz="6000">
                          <a:solidFill>
                            <a:prstClr val="black"/>
                          </a:solidFill>
                          <a:latin typeface="Cambria Math"/>
                          <a:ea typeface="Times New Roman" panose="02020603050405020304" pitchFamily="18" charset="0"/>
                        </a:rPr>
                        <m:t>𝑃</m:t>
                      </m:r>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𝑎</m:t>
                      </m:r>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𝑏</m:t>
                      </m:r>
                      <m:r>
                        <a:rPr lang="vi-VN" sz="6000">
                          <a:solidFill>
                            <a:prstClr val="black"/>
                          </a:solidFill>
                          <a:latin typeface="Cambria Math"/>
                          <a:ea typeface="Times New Roman" panose="02020603050405020304" pitchFamily="18" charset="0"/>
                        </a:rPr>
                        <m:t>+2</m:t>
                      </m:r>
                      <m:r>
                        <a:rPr lang="vi-VN" sz="6000">
                          <a:solidFill>
                            <a:prstClr val="black"/>
                          </a:solidFill>
                          <a:latin typeface="Cambria Math"/>
                          <a:ea typeface="Times New Roman" panose="02020603050405020304" pitchFamily="18" charset="0"/>
                        </a:rPr>
                        <m:t>𝑐</m:t>
                      </m:r>
                      <m:r>
                        <a:rPr lang="vi-VN" sz="6000">
                          <a:solidFill>
                            <a:prstClr val="black"/>
                          </a:solidFill>
                          <a:latin typeface="Cambria Math"/>
                          <a:ea typeface="Times New Roman" panose="02020603050405020304" pitchFamily="18" charset="0"/>
                        </a:rPr>
                        <m:t>.</m:t>
                      </m:r>
                    </m:oMath>
                  </a14:m>
                  <a:endParaRPr lang="en-US" sz="6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33632"/>
                  <a:ext cx="20121555" cy="3252047"/>
                </a:xfrm>
                <a:prstGeom prst="rect">
                  <a:avLst/>
                </a:prstGeom>
                <a:blipFill rotWithShape="0">
                  <a:blip r:embed="rId3"/>
                  <a:stretch>
                    <a:fillRect l="-1329" t="-3501" r="-9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5934480"/>
            <a:ext cx="23679365" cy="1995262"/>
            <a:chOff x="247181" y="1501335"/>
            <a:chExt cx="11838141" cy="914411"/>
          </a:xfrm>
        </p:grpSpPr>
        <p:grpSp>
          <p:nvGrpSpPr>
            <p:cNvPr id="51" name="Group 50"/>
            <p:cNvGrpSpPr/>
            <p:nvPr/>
          </p:nvGrpSpPr>
          <p:grpSpPr>
            <a:xfrm>
              <a:off x="247181" y="1501335"/>
              <a:ext cx="3090381" cy="914399"/>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320181" y="1718275"/>
                    <a:ext cx="2295002" cy="59772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m:t>
                        </m:r>
                        <m:f>
                          <m:fPr>
                            <m:ctrlPr>
                              <a:rPr lang="en-US" sz="6000" i="1">
                                <a:solidFill>
                                  <a:schemeClr val="bg1"/>
                                </a:solidFill>
                                <a:latin typeface="Cambria Math" panose="02040503050406030204" pitchFamily="18" charset="0"/>
                                <a:ea typeface="Times New Roman" panose="02020603050405020304" pitchFamily="18" charset="0"/>
                              </a:rPr>
                            </m:ctrlPr>
                          </m:fPr>
                          <m:num>
                            <m:r>
                              <a:rPr lang="vi-VN" sz="6000">
                                <a:solidFill>
                                  <a:schemeClr val="bg1"/>
                                </a:solidFill>
                                <a:latin typeface="Cambria Math"/>
                                <a:ea typeface="Times New Roman" panose="02020603050405020304" pitchFamily="18" charset="0"/>
                              </a:rPr>
                              <m:t>184</m:t>
                            </m:r>
                          </m:num>
                          <m:den>
                            <m:r>
                              <a:rPr lang="vi-VN" sz="6000">
                                <a:solidFill>
                                  <a:schemeClr val="bg1"/>
                                </a:solidFill>
                                <a:latin typeface="Cambria Math"/>
                                <a:ea typeface="Times New Roman" panose="02020603050405020304" pitchFamily="18" charset="0"/>
                              </a:rPr>
                              <m:t>9</m:t>
                            </m:r>
                          </m:den>
                        </m:f>
                        <m:r>
                          <m:rPr>
                            <m:nor/>
                          </m:rPr>
                          <a:rPr lang="vi-VN" sz="6000" dirty="0">
                            <a:solidFill>
                              <a:schemeClr val="bg1"/>
                            </a:solidFill>
                            <a:latin typeface="Times New Roman" panose="02020603050405020304" pitchFamily="18" charset="0"/>
                            <a:ea typeface="Times New Roman" panose="02020603050405020304" pitchFamily="18" charset="0"/>
                          </a:rPr>
                          <m:t>	</m:t>
                        </m:r>
                      </m:oMath>
                    </a14:m>
                    <a:r>
                      <a:rPr lang="en-US" sz="6000" dirty="0" smtClean="0">
                        <a:solidFill>
                          <a:schemeClr val="bg1"/>
                        </a:solidFill>
                      </a:rPr>
                      <a:t>.</a:t>
                    </a:r>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320181" y="1718275"/>
                    <a:ext cx="2295002" cy="597722"/>
                  </a:xfrm>
                  <a:prstGeom prst="rect">
                    <a:avLst/>
                  </a:prstGeom>
                  <a:blipFill rotWithShape="0">
                    <a:blip r:embed="rId4"/>
                    <a:stretch>
                      <a:fillRect b="-15217"/>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6293327" y="6513188"/>
            <a:ext cx="1092375" cy="121929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Vận dụng</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93282" y="7936587"/>
            <a:ext cx="23672882" cy="5550813"/>
            <a:chOff x="194162" y="3615028"/>
            <a:chExt cx="11834900" cy="3853495"/>
          </a:xfrm>
        </p:grpSpPr>
        <p:sp>
          <p:nvSpPr>
            <p:cNvPr id="42" name="Rounded Rectangle 41"/>
            <p:cNvSpPr/>
            <p:nvPr/>
          </p:nvSpPr>
          <p:spPr>
            <a:xfrm>
              <a:off x="194162" y="3735961"/>
              <a:ext cx="11834900" cy="373256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8"/>
              <a:ext cx="1884107" cy="683487"/>
              <a:chOff x="1275608" y="6200846"/>
              <a:chExt cx="3693531" cy="1241863"/>
            </a:xfrm>
          </p:grpSpPr>
          <p:sp>
            <p:nvSpPr>
              <p:cNvPr id="44" name="Freeform 20"/>
              <p:cNvSpPr>
                <a:spLocks/>
              </p:cNvSpPr>
              <p:nvPr/>
            </p:nvSpPr>
            <p:spPr bwMode="auto">
              <a:xfrm rot="16200000" flipV="1">
                <a:off x="2822739" y="5296311"/>
                <a:ext cx="1119914" cy="317288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6"/>
                <a:ext cx="2633360" cy="946603"/>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597279" y="11826614"/>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20448780" y="6366808"/>
                <a:ext cx="2927517" cy="193899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smtClean="0">
                          <a:latin typeface="Cambria Math" panose="02040503050406030204" pitchFamily="18" charset="0"/>
                          <a:ea typeface="Times New Roman" panose="02020603050405020304" pitchFamily="18" charset="0"/>
                        </a:rPr>
                        <m:t>𝑃</m:t>
                      </m:r>
                      <m:r>
                        <a:rPr lang="vi-VN" sz="6000">
                          <a:latin typeface="Cambria Math"/>
                          <a:ea typeface="Times New Roman" panose="02020603050405020304" pitchFamily="18" charset="0"/>
                        </a:rPr>
                        <m:t>=</m:t>
                      </m:r>
                      <m:r>
                        <a:rPr lang="en-US" sz="6000" b="0" i="1" smtClean="0">
                          <a:latin typeface="Cambria Math" panose="02040503050406030204" pitchFamily="18" charset="0"/>
                          <a:ea typeface="Times New Roman" panose="02020603050405020304" pitchFamily="18" charset="0"/>
                        </a:rPr>
                        <m:t>32</m:t>
                      </m:r>
                      <m:r>
                        <a:rPr lang="en-US" sz="6000">
                          <a:latin typeface="Cambria Math" panose="02040503050406030204" pitchFamily="18" charset="0"/>
                          <a:ea typeface="Calibri" panose="020F0502020204030204" pitchFamily="34" charset="0"/>
                        </a:rPr>
                        <m:t>.</m:t>
                      </m:r>
                    </m:oMath>
                  </m:oMathPara>
                </a14:m>
                <a:endParaRPr lang="en-US" sz="6000" dirty="0"/>
              </a:p>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20448780" y="6366808"/>
                <a:ext cx="2927517" cy="193899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952118" y="6479217"/>
                <a:ext cx="2927517"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ea typeface="Times New Roman" panose="02020603050405020304" pitchFamily="18" charset="0"/>
                        </a:rPr>
                        <m:t>𝑃</m:t>
                      </m:r>
                      <m:r>
                        <a:rPr lang="vi-VN" sz="6000" smtClean="0">
                          <a:latin typeface="Cambria Math"/>
                          <a:ea typeface="Times New Roman" panose="02020603050405020304" pitchFamily="18" charset="0"/>
                        </a:rPr>
                        <m:t>=</m:t>
                      </m:r>
                      <m:r>
                        <a:rPr lang="en-US" sz="6000" b="0" i="1" smtClean="0">
                          <a:latin typeface="Cambria Math" panose="02040503050406030204" pitchFamily="18" charset="0"/>
                          <a:ea typeface="Times New Roman" panose="02020603050405020304" pitchFamily="18" charset="0"/>
                        </a:rPr>
                        <m:t>64</m:t>
                      </m:r>
                      <m:r>
                        <a:rPr lang="en-US" sz="6000">
                          <a:latin typeface="Cambria Math" panose="02040503050406030204" pitchFamily="18" charset="0"/>
                          <a:ea typeface="Calibri" panose="020F0502020204030204" pitchFamily="34" charset="0"/>
                        </a:rPr>
                        <m:t>.</m:t>
                      </m:r>
                    </m:oMath>
                  </m:oMathPara>
                </a14:m>
                <a:endParaRPr lang="en-US" sz="6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7952118" y="6479217"/>
                <a:ext cx="2927517" cy="101566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888150" y="11178473"/>
                <a:ext cx="18056184" cy="1754326"/>
              </a:xfrm>
              <a:prstGeom prst="rect">
                <a:avLst/>
              </a:prstGeom>
            </p:spPr>
            <p:txBody>
              <a:bodyPr wrap="square">
                <a:spAutoFit/>
              </a:bodyPr>
              <a:lstStyle/>
              <a:p>
                <a:pPr>
                  <a:spcBef>
                    <a:spcPts val="600"/>
                  </a:spcBef>
                </a:pPr>
                <a:r>
                  <a:rPr lang="fr-FR" sz="5400" dirty="0" smtClean="0">
                    <a:solidFill>
                      <a:prstClr val="black"/>
                    </a:solidFill>
                    <a:latin typeface="Times New Roman" panose="02020603050405020304" pitchFamily="18" charset="0"/>
                    <a:ea typeface="Times New Roman" panose="02020603050405020304" pitchFamily="18" charset="0"/>
                  </a:rPr>
                  <a:t>Thay </a:t>
                </a:r>
                <a:r>
                  <a:rPr lang="fr-FR" sz="5400" dirty="0">
                    <a:solidFill>
                      <a:prstClr val="black"/>
                    </a:solidFill>
                    <a:latin typeface="Times New Roman" panose="02020603050405020304" pitchFamily="18" charset="0"/>
                    <a:ea typeface="Times New Roman" panose="02020603050405020304" pitchFamily="18" charset="0"/>
                  </a:rPr>
                  <a:t>(1) vào (3) ta được: </a:t>
                </a:r>
                <a14:m>
                  <m:oMath xmlns:m="http://schemas.openxmlformats.org/officeDocument/2006/math">
                    <m:sSup>
                      <m:sSupPr>
                        <m:ctrlPr>
                          <a:rPr lang="en-US" sz="5400" i="1">
                            <a:solidFill>
                              <a:prstClr val="black"/>
                            </a:solidFill>
                            <a:latin typeface="Cambria Math" panose="02040503050406030204" pitchFamily="18" charset="0"/>
                            <a:ea typeface="Times New Roman" panose="02020603050405020304" pitchFamily="18" charset="0"/>
                          </a:rPr>
                        </m:ctrlPr>
                      </m:sSupPr>
                      <m:e>
                        <m:r>
                          <a:rPr lang="en-US" sz="5400">
                            <a:solidFill>
                              <a:prstClr val="black"/>
                            </a:solidFill>
                            <a:latin typeface="Cambria Math"/>
                            <a:ea typeface="Times New Roman" panose="02020603050405020304" pitchFamily="18" charset="0"/>
                          </a:rPr>
                          <m:t>𝑏</m:t>
                        </m:r>
                      </m:e>
                      <m:sup>
                        <m:r>
                          <a:rPr lang="fr-FR" sz="5400">
                            <a:solidFill>
                              <a:prstClr val="black"/>
                            </a:solidFill>
                            <a:latin typeface="Cambria Math"/>
                            <a:ea typeface="Times New Roman" panose="02020603050405020304" pitchFamily="18" charset="0"/>
                          </a:rPr>
                          <m:t>2</m:t>
                        </m:r>
                      </m:sup>
                    </m:sSup>
                    <m:r>
                      <a:rPr lang="fr-FR" sz="5400">
                        <a:solidFill>
                          <a:prstClr val="black"/>
                        </a:solidFill>
                        <a:latin typeface="Cambria Math"/>
                        <a:ea typeface="Times New Roman" panose="02020603050405020304" pitchFamily="18" charset="0"/>
                      </a:rPr>
                      <m:t>+64</m:t>
                    </m:r>
                    <m:r>
                      <a:rPr lang="en-US" sz="5400">
                        <a:solidFill>
                          <a:prstClr val="black"/>
                        </a:solidFill>
                        <a:latin typeface="Cambria Math"/>
                        <a:ea typeface="Times New Roman" panose="02020603050405020304" pitchFamily="18" charset="0"/>
                      </a:rPr>
                      <m:t>𝑎</m:t>
                    </m:r>
                    <m:r>
                      <a:rPr lang="fr-FR" sz="5400">
                        <a:solidFill>
                          <a:prstClr val="black"/>
                        </a:solidFill>
                        <a:latin typeface="Cambria Math"/>
                        <a:ea typeface="Times New Roman" panose="02020603050405020304" pitchFamily="18" charset="0"/>
                      </a:rPr>
                      <m:t>=</m:t>
                    </m:r>
                    <m:sSup>
                      <m:sSupPr>
                        <m:ctrlPr>
                          <a:rPr lang="en-US" sz="5400" i="1">
                            <a:solidFill>
                              <a:prstClr val="black"/>
                            </a:solidFill>
                            <a:latin typeface="Cambria Math" panose="02040503050406030204" pitchFamily="18" charset="0"/>
                            <a:ea typeface="Times New Roman" panose="02020603050405020304" pitchFamily="18" charset="0"/>
                          </a:rPr>
                        </m:ctrlPr>
                      </m:sSupPr>
                      <m:e>
                        <m:r>
                          <a:rPr lang="en-US" sz="5400">
                            <a:solidFill>
                              <a:prstClr val="black"/>
                            </a:solidFill>
                            <a:latin typeface="Cambria Math"/>
                            <a:ea typeface="Times New Roman" panose="02020603050405020304" pitchFamily="18" charset="0"/>
                          </a:rPr>
                          <m:t>𝑏</m:t>
                        </m:r>
                      </m:e>
                      <m:sup>
                        <m:r>
                          <a:rPr lang="fr-FR" sz="5400">
                            <a:solidFill>
                              <a:prstClr val="black"/>
                            </a:solidFill>
                            <a:latin typeface="Cambria Math"/>
                            <a:ea typeface="Times New Roman" panose="02020603050405020304" pitchFamily="18" charset="0"/>
                          </a:rPr>
                          <m:t>2</m:t>
                        </m:r>
                      </m:sup>
                    </m:sSup>
                    <m:r>
                      <a:rPr lang="fr-FR" sz="5400">
                        <a:solidFill>
                          <a:prstClr val="black"/>
                        </a:solidFill>
                        <a:latin typeface="Cambria Math"/>
                        <a:ea typeface="Times New Roman" panose="02020603050405020304" pitchFamily="18" charset="0"/>
                      </a:rPr>
                      <m:t>+16</m:t>
                    </m:r>
                    <m:r>
                      <a:rPr lang="en-US" sz="5400">
                        <a:solidFill>
                          <a:prstClr val="black"/>
                        </a:solidFill>
                        <a:latin typeface="Cambria Math"/>
                        <a:ea typeface="Times New Roman" panose="02020603050405020304" pitchFamily="18" charset="0"/>
                      </a:rPr>
                      <m:t>𝑏</m:t>
                    </m:r>
                    <m:r>
                      <a:rPr lang="fr-FR" sz="5400">
                        <a:solidFill>
                          <a:prstClr val="black"/>
                        </a:solidFill>
                        <a:latin typeface="Cambria Math"/>
                        <a:ea typeface="Times New Roman" panose="02020603050405020304" pitchFamily="18" charset="0"/>
                      </a:rPr>
                      <m:t>+64</m:t>
                    </m:r>
                  </m:oMath>
                </a14:m>
                <a:endParaRPr lang="en-US" sz="5400" dirty="0">
                  <a:solidFill>
                    <a:prstClr val="black"/>
                  </a:solidFill>
                  <a:latin typeface="Times New Roman" panose="02020603050405020304" pitchFamily="18" charset="0"/>
                  <a:ea typeface="Times New Roman" panose="02020603050405020304" pitchFamily="18" charset="0"/>
                </a:endParaRPr>
              </a:p>
              <a:p>
                <a:pPr>
                  <a:spcBef>
                    <a:spcPts val="600"/>
                  </a:spcBef>
                </a:pPr>
                <a14:m>
                  <m:oMathPara xmlns:m="http://schemas.openxmlformats.org/officeDocument/2006/math">
                    <m:oMathParaPr>
                      <m:jc m:val="centerGroup"/>
                    </m:oMathParaPr>
                    <m:oMath xmlns:m="http://schemas.openxmlformats.org/officeDocument/2006/math">
                      <m:r>
                        <a:rPr lang="fr-FR" sz="5400">
                          <a:solidFill>
                            <a:prstClr val="black"/>
                          </a:solidFill>
                          <a:latin typeface="Cambria Math"/>
                          <a:ea typeface="Times New Roman" panose="02020603050405020304" pitchFamily="18" charset="0"/>
                        </a:rPr>
                        <m:t>⇔4</m:t>
                      </m:r>
                      <m:r>
                        <a:rPr lang="en-US" sz="5400">
                          <a:solidFill>
                            <a:prstClr val="black"/>
                          </a:solidFill>
                          <a:latin typeface="Cambria Math"/>
                          <a:ea typeface="Times New Roman" panose="02020603050405020304" pitchFamily="18" charset="0"/>
                        </a:rPr>
                        <m:t>𝑎</m:t>
                      </m:r>
                      <m:r>
                        <a:rPr lang="fr-FR" sz="5400">
                          <a:solidFill>
                            <a:prstClr val="black"/>
                          </a:solidFill>
                          <a:latin typeface="Cambria Math"/>
                          <a:ea typeface="Times New Roman" panose="02020603050405020304" pitchFamily="18" charset="0"/>
                        </a:rPr>
                        <m:t>−</m:t>
                      </m:r>
                      <m:r>
                        <a:rPr lang="en-US" sz="5400">
                          <a:solidFill>
                            <a:prstClr val="black"/>
                          </a:solidFill>
                          <a:latin typeface="Cambria Math"/>
                          <a:ea typeface="Times New Roman" panose="02020603050405020304" pitchFamily="18" charset="0"/>
                        </a:rPr>
                        <m:t>𝑏</m:t>
                      </m:r>
                      <m:r>
                        <a:rPr lang="fr-FR" sz="5400">
                          <a:solidFill>
                            <a:prstClr val="black"/>
                          </a:solidFill>
                          <a:latin typeface="Cambria Math"/>
                          <a:ea typeface="Times New Roman" panose="02020603050405020304" pitchFamily="18" charset="0"/>
                        </a:rPr>
                        <m:t>=4</m:t>
                      </m:r>
                      <m:d>
                        <m:dPr>
                          <m:ctrlPr>
                            <a:rPr lang="en-US" sz="5400" i="1">
                              <a:solidFill>
                                <a:prstClr val="black"/>
                              </a:solidFill>
                              <a:latin typeface="Cambria Math" panose="02040503050406030204" pitchFamily="18" charset="0"/>
                              <a:ea typeface="Times New Roman" panose="02020603050405020304" pitchFamily="18" charset="0"/>
                            </a:rPr>
                          </m:ctrlPr>
                        </m:dPr>
                        <m:e>
                          <m:r>
                            <a:rPr lang="fr-FR" sz="5400">
                              <a:solidFill>
                                <a:prstClr val="black"/>
                              </a:solidFill>
                              <a:latin typeface="Cambria Math"/>
                              <a:ea typeface="Times New Roman" panose="02020603050405020304" pitchFamily="18" charset="0"/>
                            </a:rPr>
                            <m:t>4</m:t>
                          </m:r>
                        </m:e>
                      </m:d>
                      <m:r>
                        <a:rPr lang="fr-FR" sz="5400">
                          <a:solidFill>
                            <a:prstClr val="black"/>
                          </a:solidFill>
                          <a:latin typeface="Cambria Math"/>
                          <a:ea typeface="Times New Roman" panose="02020603050405020304" pitchFamily="18" charset="0"/>
                        </a:rPr>
                        <m:t>.</m:t>
                      </m:r>
                    </m:oMath>
                  </m:oMathPara>
                </a14:m>
                <a:endParaRPr lang="en-US" sz="6000" dirty="0"/>
              </a:p>
            </p:txBody>
          </p:sp>
        </mc:Choice>
        <mc:Fallback xmlns="">
          <p:sp>
            <p:nvSpPr>
              <p:cNvPr id="6" name="Rectangle 5"/>
              <p:cNvSpPr>
                <a:spLocks noRot="1" noChangeAspect="1" noMove="1" noResize="1" noEditPoints="1" noAdjustHandles="1" noChangeArrowheads="1" noChangeShapeType="1" noTextEdit="1"/>
              </p:cNvSpPr>
              <p:nvPr/>
            </p:nvSpPr>
            <p:spPr>
              <a:xfrm>
                <a:off x="3888150" y="11178473"/>
                <a:ext cx="18056184" cy="1754326"/>
              </a:xfrm>
              <a:prstGeom prst="rect">
                <a:avLst/>
              </a:prstGeom>
              <a:blipFill rotWithShape="0">
                <a:blip r:embed="rId7"/>
                <a:stretch>
                  <a:fillRect l="-1823" t="-9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3786678" y="6230624"/>
                <a:ext cx="4606218" cy="1402948"/>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m:t>
                    </m:r>
                    <m:f>
                      <m:fPr>
                        <m:ctrlPr>
                          <a:rPr lang="en-US" sz="6000" i="1">
                            <a:solidFill>
                              <a:schemeClr val="bg1"/>
                            </a:solidFill>
                            <a:latin typeface="Cambria Math" panose="02040503050406030204" pitchFamily="18" charset="0"/>
                            <a:ea typeface="Times New Roman" panose="02020603050405020304" pitchFamily="18" charset="0"/>
                          </a:rPr>
                        </m:ctrlPr>
                      </m:fPr>
                      <m:num>
                        <m:r>
                          <a:rPr lang="en-US" sz="6000" b="0" i="1" smtClean="0">
                            <a:solidFill>
                              <a:schemeClr val="bg1"/>
                            </a:solidFill>
                            <a:latin typeface="Cambria Math" panose="02040503050406030204" pitchFamily="18" charset="0"/>
                            <a:ea typeface="Times New Roman" panose="02020603050405020304" pitchFamily="18" charset="0"/>
                          </a:rPr>
                          <m:t>92</m:t>
                        </m:r>
                      </m:num>
                      <m:den>
                        <m:r>
                          <a:rPr lang="vi-VN" sz="6000">
                            <a:solidFill>
                              <a:schemeClr val="bg1"/>
                            </a:solidFill>
                            <a:latin typeface="Cambria Math"/>
                            <a:ea typeface="Times New Roman" panose="02020603050405020304" pitchFamily="18" charset="0"/>
                          </a:rPr>
                          <m:t>9</m:t>
                        </m:r>
                      </m:den>
                    </m:f>
                    <m:r>
                      <m:rPr>
                        <m:nor/>
                      </m:rPr>
                      <a:rPr lang="vi-VN" sz="6000" dirty="0">
                        <a:solidFill>
                          <a:schemeClr val="bg1"/>
                        </a:solidFill>
                        <a:latin typeface="Times New Roman" panose="02020603050405020304" pitchFamily="18" charset="0"/>
                        <a:ea typeface="Times New Roman" panose="02020603050405020304" pitchFamily="18" charset="0"/>
                      </a:rPr>
                      <m:t>	</m:t>
                    </m:r>
                  </m:oMath>
                </a14:m>
                <a:r>
                  <a:rPr lang="en-US" sz="6000" dirty="0" smtClean="0">
                    <a:solidFill>
                      <a:schemeClr val="bg1"/>
                    </a:solidFill>
                  </a:rPr>
                  <a:t>.</a:t>
                </a:r>
                <a:endParaRPr lang="en-US" sz="6000" dirty="0">
                  <a:solidFill>
                    <a:schemeClr val="bg1"/>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3786678" y="6230624"/>
                <a:ext cx="4606218" cy="1402948"/>
              </a:xfrm>
              <a:prstGeom prst="rect">
                <a:avLst/>
              </a:prstGeom>
              <a:blipFill rotWithShape="0">
                <a:blip r:embed="rId8"/>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292012" y="8099019"/>
                <a:ext cx="9081872" cy="3169329"/>
              </a:xfrm>
              <a:prstGeom prst="rect">
                <a:avLst/>
              </a:prstGeom>
              <a:noFill/>
            </p:spPr>
            <p:txBody>
              <a:bodyPr wrap="square" rtlCol="0">
                <a:spAutoFit/>
              </a:bodyPr>
              <a:lstStyle/>
              <a:p>
                <a:r>
                  <a:rPr lang="fr-FR" sz="5400" dirty="0">
                    <a:solidFill>
                      <a:prstClr val="black"/>
                    </a:solidFill>
                    <a:latin typeface="Times New Roman" panose="02020603050405020304" pitchFamily="18" charset="0"/>
                    <a:ea typeface="Times New Roman" panose="02020603050405020304" pitchFamily="18" charset="0"/>
                  </a:rPr>
                  <a:t>Ta có </a:t>
                </a:r>
                <a14:m>
                  <m:oMath xmlns:m="http://schemas.openxmlformats.org/officeDocument/2006/math">
                    <m:d>
                      <m:dPr>
                        <m:begChr m:val="{"/>
                        <m:endChr m:val=""/>
                        <m:ctrlPr>
                          <a:rPr lang="en-US" sz="5400" i="1">
                            <a:solidFill>
                              <a:prstClr val="black"/>
                            </a:solidFill>
                            <a:latin typeface="Cambria Math" panose="02040503050406030204" pitchFamily="18" charset="0"/>
                            <a:ea typeface="Times New Roman" panose="02020603050405020304" pitchFamily="18" charset="0"/>
                          </a:rPr>
                        </m:ctrlPr>
                      </m:dPr>
                      <m:e>
                        <m:eqArr>
                          <m:eqArrPr>
                            <m:ctrlPr>
                              <a:rPr lang="en-US" sz="5400" i="1">
                                <a:solidFill>
                                  <a:prstClr val="black"/>
                                </a:solidFill>
                                <a:latin typeface="Cambria Math" panose="02040503050406030204" pitchFamily="18" charset="0"/>
                                <a:ea typeface="Times New Roman" panose="02020603050405020304" pitchFamily="18" charset="0"/>
                              </a:rPr>
                            </m:ctrlPr>
                          </m:eqArrPr>
                          <m:e>
                            <m:r>
                              <a:rPr lang="en-US" sz="5400">
                                <a:solidFill>
                                  <a:prstClr val="black"/>
                                </a:solidFill>
                                <a:latin typeface="Cambria Math"/>
                                <a:ea typeface="Times New Roman" panose="02020603050405020304" pitchFamily="18" charset="0"/>
                              </a:rPr>
                              <m:t>𝑎𝑐</m:t>
                            </m:r>
                            <m:r>
                              <a:rPr lang="fr-FR" sz="5400">
                                <a:solidFill>
                                  <a:prstClr val="black"/>
                                </a:solidFill>
                                <a:latin typeface="Cambria Math"/>
                                <a:ea typeface="Times New Roman" panose="02020603050405020304" pitchFamily="18" charset="0"/>
                              </a:rPr>
                              <m:t>=</m:t>
                            </m:r>
                            <m:sSup>
                              <m:sSupPr>
                                <m:ctrlPr>
                                  <a:rPr lang="en-US" sz="5400" i="1">
                                    <a:solidFill>
                                      <a:prstClr val="black"/>
                                    </a:solidFill>
                                    <a:latin typeface="Cambria Math" panose="02040503050406030204" pitchFamily="18" charset="0"/>
                                    <a:ea typeface="Times New Roman" panose="02020603050405020304" pitchFamily="18" charset="0"/>
                                  </a:rPr>
                                </m:ctrlPr>
                              </m:sSupPr>
                              <m:e>
                                <m:r>
                                  <a:rPr lang="en-US" sz="5400">
                                    <a:solidFill>
                                      <a:prstClr val="black"/>
                                    </a:solidFill>
                                    <a:latin typeface="Cambria Math"/>
                                    <a:ea typeface="Times New Roman" panose="02020603050405020304" pitchFamily="18" charset="0"/>
                                  </a:rPr>
                                  <m:t>𝑏</m:t>
                                </m:r>
                              </m:e>
                              <m:sup>
                                <m:r>
                                  <a:rPr lang="fr-FR" sz="5400">
                                    <a:solidFill>
                                      <a:prstClr val="black"/>
                                    </a:solidFill>
                                    <a:latin typeface="Cambria Math"/>
                                    <a:ea typeface="Times New Roman" panose="02020603050405020304" pitchFamily="18" charset="0"/>
                                  </a:rPr>
                                  <m:t>2</m:t>
                                </m:r>
                              </m:sup>
                            </m:sSup>
                          </m:e>
                          <m:e>
                            <m:r>
                              <a:rPr lang="en-US" sz="5400">
                                <a:solidFill>
                                  <a:prstClr val="black"/>
                                </a:solidFill>
                                <a:latin typeface="Cambria Math"/>
                                <a:ea typeface="Times New Roman" panose="02020603050405020304" pitchFamily="18" charset="0"/>
                              </a:rPr>
                              <m:t>𝑎</m:t>
                            </m:r>
                            <m:r>
                              <a:rPr lang="fr-FR" sz="5400">
                                <a:solidFill>
                                  <a:prstClr val="black"/>
                                </a:solidFill>
                                <a:latin typeface="Cambria Math"/>
                                <a:ea typeface="Times New Roman" panose="02020603050405020304" pitchFamily="18" charset="0"/>
                              </a:rPr>
                              <m:t>+</m:t>
                            </m:r>
                            <m:r>
                              <a:rPr lang="en-US" sz="5400">
                                <a:solidFill>
                                  <a:prstClr val="black"/>
                                </a:solidFill>
                                <a:latin typeface="Cambria Math"/>
                                <a:ea typeface="Times New Roman" panose="02020603050405020304" pitchFamily="18" charset="0"/>
                              </a:rPr>
                              <m:t>𝑐</m:t>
                            </m:r>
                            <m:r>
                              <a:rPr lang="fr-FR" sz="5400">
                                <a:solidFill>
                                  <a:prstClr val="black"/>
                                </a:solidFill>
                                <a:latin typeface="Cambria Math"/>
                                <a:ea typeface="Times New Roman" panose="02020603050405020304" pitchFamily="18" charset="0"/>
                              </a:rPr>
                              <m:t>=2</m:t>
                            </m:r>
                            <m:d>
                              <m:dPr>
                                <m:ctrlPr>
                                  <a:rPr lang="en-US" sz="5400" i="1">
                                    <a:solidFill>
                                      <a:prstClr val="black"/>
                                    </a:solidFill>
                                    <a:latin typeface="Cambria Math" panose="02040503050406030204" pitchFamily="18" charset="0"/>
                                    <a:ea typeface="Times New Roman" panose="02020603050405020304" pitchFamily="18" charset="0"/>
                                  </a:rPr>
                                </m:ctrlPr>
                              </m:dPr>
                              <m:e>
                                <m:r>
                                  <a:rPr lang="en-US" sz="5400">
                                    <a:solidFill>
                                      <a:prstClr val="black"/>
                                    </a:solidFill>
                                    <a:latin typeface="Cambria Math"/>
                                    <a:ea typeface="Times New Roman" panose="02020603050405020304" pitchFamily="18" charset="0"/>
                                  </a:rPr>
                                  <m:t>𝑏</m:t>
                                </m:r>
                                <m:r>
                                  <a:rPr lang="fr-FR" sz="5400">
                                    <a:solidFill>
                                      <a:prstClr val="black"/>
                                    </a:solidFill>
                                    <a:latin typeface="Cambria Math"/>
                                    <a:ea typeface="Times New Roman" panose="02020603050405020304" pitchFamily="18" charset="0"/>
                                  </a:rPr>
                                  <m:t>+8</m:t>
                                </m:r>
                              </m:e>
                            </m:d>
                          </m:e>
                          <m:e>
                            <m:r>
                              <a:rPr lang="en-US" sz="5400">
                                <a:solidFill>
                                  <a:prstClr val="black"/>
                                </a:solidFill>
                                <a:latin typeface="Cambria Math"/>
                                <a:ea typeface="Times New Roman" panose="02020603050405020304" pitchFamily="18" charset="0"/>
                              </a:rPr>
                              <m:t>𝑎</m:t>
                            </m:r>
                            <m:d>
                              <m:dPr>
                                <m:ctrlPr>
                                  <a:rPr lang="en-US" sz="5400" i="1">
                                    <a:solidFill>
                                      <a:prstClr val="black"/>
                                    </a:solidFill>
                                    <a:latin typeface="Cambria Math" panose="02040503050406030204" pitchFamily="18" charset="0"/>
                                    <a:ea typeface="Times New Roman" panose="02020603050405020304" pitchFamily="18" charset="0"/>
                                  </a:rPr>
                                </m:ctrlPr>
                              </m:dPr>
                              <m:e>
                                <m:r>
                                  <a:rPr lang="en-US" sz="5400">
                                    <a:solidFill>
                                      <a:prstClr val="black"/>
                                    </a:solidFill>
                                    <a:latin typeface="Cambria Math"/>
                                    <a:ea typeface="Times New Roman" panose="02020603050405020304" pitchFamily="18" charset="0"/>
                                  </a:rPr>
                                  <m:t>𝑐</m:t>
                                </m:r>
                                <m:r>
                                  <a:rPr lang="fr-FR" sz="5400">
                                    <a:solidFill>
                                      <a:prstClr val="black"/>
                                    </a:solidFill>
                                    <a:latin typeface="Cambria Math"/>
                                    <a:ea typeface="Times New Roman" panose="02020603050405020304" pitchFamily="18" charset="0"/>
                                  </a:rPr>
                                  <m:t>+64</m:t>
                                </m:r>
                              </m:e>
                            </m:d>
                            <m:r>
                              <a:rPr lang="fr-FR" sz="5400">
                                <a:solidFill>
                                  <a:prstClr val="black"/>
                                </a:solidFill>
                                <a:latin typeface="Cambria Math"/>
                                <a:ea typeface="Times New Roman" panose="02020603050405020304" pitchFamily="18" charset="0"/>
                              </a:rPr>
                              <m:t>=</m:t>
                            </m:r>
                            <m:sSup>
                              <m:sSupPr>
                                <m:ctrlPr>
                                  <a:rPr lang="en-US" sz="5400" i="1">
                                    <a:solidFill>
                                      <a:prstClr val="black"/>
                                    </a:solidFill>
                                    <a:latin typeface="Cambria Math" panose="02040503050406030204" pitchFamily="18" charset="0"/>
                                    <a:ea typeface="Times New Roman" panose="02020603050405020304" pitchFamily="18" charset="0"/>
                                  </a:rPr>
                                </m:ctrlPr>
                              </m:sSupPr>
                              <m:e>
                                <m:d>
                                  <m:dPr>
                                    <m:ctrlPr>
                                      <a:rPr lang="en-US" sz="5400" i="1">
                                        <a:solidFill>
                                          <a:prstClr val="black"/>
                                        </a:solidFill>
                                        <a:latin typeface="Cambria Math" panose="02040503050406030204" pitchFamily="18" charset="0"/>
                                        <a:ea typeface="Times New Roman" panose="02020603050405020304" pitchFamily="18" charset="0"/>
                                      </a:rPr>
                                    </m:ctrlPr>
                                  </m:dPr>
                                  <m:e>
                                    <m:r>
                                      <a:rPr lang="en-US" sz="5400">
                                        <a:solidFill>
                                          <a:prstClr val="black"/>
                                        </a:solidFill>
                                        <a:latin typeface="Cambria Math"/>
                                        <a:ea typeface="Times New Roman" panose="02020603050405020304" pitchFamily="18" charset="0"/>
                                      </a:rPr>
                                      <m:t>𝑏</m:t>
                                    </m:r>
                                    <m:r>
                                      <a:rPr lang="fr-FR" sz="5400">
                                        <a:solidFill>
                                          <a:prstClr val="black"/>
                                        </a:solidFill>
                                        <a:latin typeface="Cambria Math" panose="02040503050406030204" pitchFamily="18" charset="0"/>
                                        <a:ea typeface="Times New Roman" panose="02020603050405020304" pitchFamily="18" charset="0"/>
                                      </a:rPr>
                                      <m:t>+8</m:t>
                                    </m:r>
                                  </m:e>
                                </m:d>
                              </m:e>
                              <m:sup>
                                <m:r>
                                  <a:rPr lang="fr-FR" sz="5400">
                                    <a:solidFill>
                                      <a:prstClr val="black"/>
                                    </a:solidFill>
                                    <a:latin typeface="Cambria Math"/>
                                    <a:ea typeface="Times New Roman" panose="02020603050405020304" pitchFamily="18" charset="0"/>
                                  </a:rPr>
                                  <m:t>2</m:t>
                                </m:r>
                              </m:sup>
                            </m:sSup>
                          </m:e>
                        </m:eqArr>
                      </m:e>
                    </m:d>
                  </m:oMath>
                </a14:m>
                <a:endParaRPr lang="en-US" sz="5400" dirty="0"/>
              </a:p>
            </p:txBody>
          </p:sp>
        </mc:Choice>
        <mc:Fallback xmlns="">
          <p:sp>
            <p:nvSpPr>
              <p:cNvPr id="2" name="TextBox 1"/>
              <p:cNvSpPr txBox="1">
                <a:spLocks noRot="1" noChangeAspect="1" noMove="1" noResize="1" noEditPoints="1" noAdjustHandles="1" noChangeArrowheads="1" noChangeShapeType="1" noTextEdit="1"/>
              </p:cNvSpPr>
              <p:nvPr/>
            </p:nvSpPr>
            <p:spPr>
              <a:xfrm>
                <a:off x="4292012" y="8099019"/>
                <a:ext cx="9081872" cy="3169329"/>
              </a:xfrm>
              <a:prstGeom prst="rect">
                <a:avLst/>
              </a:prstGeom>
              <a:blipFill rotWithShape="0">
                <a:blip r:embed="rId9"/>
                <a:stretch>
                  <a:fillRect l="-3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903825" y="8077163"/>
                <a:ext cx="4949024" cy="38310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5400">
                          <a:solidFill>
                            <a:prstClr val="black"/>
                          </a:solidFill>
                          <a:latin typeface="Cambria Math"/>
                          <a:ea typeface="Times New Roman" panose="02020603050405020304" pitchFamily="18" charset="0"/>
                        </a:rPr>
                        <m:t>⇔</m:t>
                      </m:r>
                      <m:d>
                        <m:dPr>
                          <m:begChr m:val="{"/>
                          <m:endChr m:val=""/>
                          <m:ctrlPr>
                            <a:rPr lang="en-US" sz="5400" i="1">
                              <a:solidFill>
                                <a:prstClr val="black"/>
                              </a:solidFill>
                              <a:latin typeface="Cambria Math" panose="02040503050406030204" pitchFamily="18" charset="0"/>
                              <a:ea typeface="Times New Roman" panose="02020603050405020304" pitchFamily="18" charset="0"/>
                            </a:rPr>
                          </m:ctrlPr>
                        </m:dPr>
                        <m:e>
                          <m:eqArr>
                            <m:eqArrPr>
                              <m:ctrlPr>
                                <a:rPr lang="en-US" sz="5400" i="1">
                                  <a:solidFill>
                                    <a:prstClr val="black"/>
                                  </a:solidFill>
                                  <a:latin typeface="Cambria Math" panose="02040503050406030204" pitchFamily="18" charset="0"/>
                                  <a:ea typeface="Times New Roman" panose="02020603050405020304" pitchFamily="18" charset="0"/>
                                </a:rPr>
                              </m:ctrlPr>
                            </m:eqArrPr>
                            <m:e>
                              <m:r>
                                <a:rPr lang="en-US" sz="5400">
                                  <a:solidFill>
                                    <a:prstClr val="black"/>
                                  </a:solidFill>
                                  <a:latin typeface="Cambria Math"/>
                                  <a:ea typeface="Times New Roman" panose="02020603050405020304" pitchFamily="18" charset="0"/>
                                </a:rPr>
                                <m:t>𝑎𝑐</m:t>
                              </m:r>
                              <m:r>
                                <a:rPr lang="fr-FR" sz="5400">
                                  <a:solidFill>
                                    <a:prstClr val="black"/>
                                  </a:solidFill>
                                  <a:latin typeface="Cambria Math"/>
                                  <a:ea typeface="Times New Roman" panose="02020603050405020304" pitchFamily="18" charset="0"/>
                                </a:rPr>
                                <m:t>=</m:t>
                              </m:r>
                              <m:sSup>
                                <m:sSupPr>
                                  <m:ctrlPr>
                                    <a:rPr lang="en-US" sz="5400" i="1">
                                      <a:solidFill>
                                        <a:prstClr val="black"/>
                                      </a:solidFill>
                                      <a:latin typeface="Cambria Math" panose="02040503050406030204" pitchFamily="18" charset="0"/>
                                      <a:ea typeface="Times New Roman" panose="02020603050405020304" pitchFamily="18" charset="0"/>
                                    </a:rPr>
                                  </m:ctrlPr>
                                </m:sSupPr>
                                <m:e>
                                  <m:r>
                                    <a:rPr lang="en-US" sz="5400">
                                      <a:solidFill>
                                        <a:prstClr val="black"/>
                                      </a:solidFill>
                                      <a:latin typeface="Cambria Math" panose="02040503050406030204" pitchFamily="18" charset="0"/>
                                      <a:ea typeface="Times New Roman" panose="02020603050405020304" pitchFamily="18" charset="0"/>
                                    </a:rPr>
                                    <m:t>𝑏</m:t>
                                  </m:r>
                                </m:e>
                                <m:sup>
                                  <m:r>
                                    <a:rPr lang="fr-FR" sz="5400">
                                      <a:solidFill>
                                        <a:prstClr val="black"/>
                                      </a:solidFill>
                                      <a:latin typeface="Cambria Math"/>
                                      <a:ea typeface="Times New Roman" panose="02020603050405020304" pitchFamily="18" charset="0"/>
                                    </a:rPr>
                                    <m:t>2</m:t>
                                  </m:r>
                                </m:sup>
                              </m:sSup>
                              <m:d>
                                <m:dPr>
                                  <m:ctrlPr>
                                    <a:rPr lang="en-US" sz="5400" i="1">
                                      <a:solidFill>
                                        <a:prstClr val="black"/>
                                      </a:solidFill>
                                      <a:latin typeface="Cambria Math" panose="02040503050406030204" pitchFamily="18" charset="0"/>
                                      <a:ea typeface="Times New Roman" panose="02020603050405020304" pitchFamily="18" charset="0"/>
                                    </a:rPr>
                                  </m:ctrlPr>
                                </m:dPr>
                                <m:e>
                                  <m:r>
                                    <a:rPr lang="fr-FR" sz="5400">
                                      <a:solidFill>
                                        <a:prstClr val="black"/>
                                      </a:solidFill>
                                      <a:latin typeface="Cambria Math"/>
                                      <a:ea typeface="Times New Roman" panose="02020603050405020304" pitchFamily="18" charset="0"/>
                                    </a:rPr>
                                    <m:t>1</m:t>
                                  </m:r>
                                </m:e>
                              </m:d>
                            </m:e>
                            <m:e>
                              <m:r>
                                <a:rPr lang="en-US" sz="5400">
                                  <a:solidFill>
                                    <a:prstClr val="black"/>
                                  </a:solidFill>
                                  <a:latin typeface="Cambria Math"/>
                                  <a:ea typeface="Times New Roman" panose="02020603050405020304" pitchFamily="18" charset="0"/>
                                </a:rPr>
                                <m:t>𝑎</m:t>
                              </m:r>
                              <m:r>
                                <a:rPr lang="fr-FR" sz="5400">
                                  <a:solidFill>
                                    <a:prstClr val="black"/>
                                  </a:solidFill>
                                  <a:latin typeface="Cambria Math"/>
                                  <a:ea typeface="Times New Roman" panose="02020603050405020304" pitchFamily="18" charset="0"/>
                                </a:rPr>
                                <m:t>−2</m:t>
                              </m:r>
                              <m:r>
                                <a:rPr lang="en-US" sz="5400">
                                  <a:solidFill>
                                    <a:prstClr val="black"/>
                                  </a:solidFill>
                                  <a:latin typeface="Cambria Math"/>
                                  <a:ea typeface="Times New Roman" panose="02020603050405020304" pitchFamily="18" charset="0"/>
                                </a:rPr>
                                <m:t>𝑏</m:t>
                              </m:r>
                              <m:r>
                                <a:rPr lang="fr-FR" sz="5400">
                                  <a:solidFill>
                                    <a:prstClr val="black"/>
                                  </a:solidFill>
                                  <a:latin typeface="Cambria Math"/>
                                  <a:ea typeface="Times New Roman" panose="02020603050405020304" pitchFamily="18" charset="0"/>
                                </a:rPr>
                                <m:t>=16−</m:t>
                              </m:r>
                              <m:r>
                                <a:rPr lang="en-US" sz="5400">
                                  <a:solidFill>
                                    <a:prstClr val="black"/>
                                  </a:solidFill>
                                  <a:latin typeface="Cambria Math"/>
                                  <a:ea typeface="Times New Roman" panose="02020603050405020304" pitchFamily="18" charset="0"/>
                                </a:rPr>
                                <m:t>𝑐</m:t>
                              </m:r>
                              <m:d>
                                <m:dPr>
                                  <m:ctrlPr>
                                    <a:rPr lang="en-US" sz="5400" i="1">
                                      <a:solidFill>
                                        <a:prstClr val="black"/>
                                      </a:solidFill>
                                      <a:latin typeface="Cambria Math" panose="02040503050406030204" pitchFamily="18" charset="0"/>
                                      <a:ea typeface="Times New Roman" panose="02020603050405020304" pitchFamily="18" charset="0"/>
                                    </a:rPr>
                                  </m:ctrlPr>
                                </m:dPr>
                                <m:e>
                                  <m:r>
                                    <a:rPr lang="fr-FR" sz="5400">
                                      <a:solidFill>
                                        <a:prstClr val="black"/>
                                      </a:solidFill>
                                      <a:latin typeface="Cambria Math"/>
                                      <a:ea typeface="Times New Roman" panose="02020603050405020304" pitchFamily="18" charset="0"/>
                                    </a:rPr>
                                    <m:t>2</m:t>
                                  </m:r>
                                </m:e>
                              </m:d>
                            </m:e>
                            <m:e>
                              <m:r>
                                <a:rPr lang="en-US" sz="5400">
                                  <a:solidFill>
                                    <a:prstClr val="black"/>
                                  </a:solidFill>
                                  <a:latin typeface="Cambria Math"/>
                                  <a:ea typeface="Times New Roman" panose="02020603050405020304" pitchFamily="18" charset="0"/>
                                </a:rPr>
                                <m:t>𝑎𝑐</m:t>
                              </m:r>
                              <m:r>
                                <a:rPr lang="fr-FR" sz="5400">
                                  <a:solidFill>
                                    <a:prstClr val="black"/>
                                  </a:solidFill>
                                  <a:latin typeface="Cambria Math"/>
                                  <a:ea typeface="Times New Roman" panose="02020603050405020304" pitchFamily="18" charset="0"/>
                                </a:rPr>
                                <m:t>+64</m:t>
                              </m:r>
                              <m:r>
                                <a:rPr lang="en-US" sz="5400">
                                  <a:solidFill>
                                    <a:prstClr val="black"/>
                                  </a:solidFill>
                                  <a:latin typeface="Cambria Math"/>
                                  <a:ea typeface="Times New Roman" panose="02020603050405020304" pitchFamily="18" charset="0"/>
                                </a:rPr>
                                <m:t>𝑎</m:t>
                              </m:r>
                              <m:r>
                                <a:rPr lang="fr-FR" sz="5400">
                                  <a:solidFill>
                                    <a:prstClr val="black"/>
                                  </a:solidFill>
                                  <a:latin typeface="Cambria Math"/>
                                  <a:ea typeface="Times New Roman" panose="02020603050405020304" pitchFamily="18" charset="0"/>
                                </a:rPr>
                                <m:t>=</m:t>
                              </m:r>
                              <m:sSup>
                                <m:sSupPr>
                                  <m:ctrlPr>
                                    <a:rPr lang="en-US" sz="5400" i="1">
                                      <a:solidFill>
                                        <a:prstClr val="black"/>
                                      </a:solidFill>
                                      <a:latin typeface="Cambria Math" panose="02040503050406030204" pitchFamily="18" charset="0"/>
                                      <a:ea typeface="Times New Roman" panose="02020603050405020304" pitchFamily="18" charset="0"/>
                                    </a:rPr>
                                  </m:ctrlPr>
                                </m:sSupPr>
                                <m:e>
                                  <m:d>
                                    <m:dPr>
                                      <m:ctrlPr>
                                        <a:rPr lang="en-US" sz="5400" i="1">
                                          <a:solidFill>
                                            <a:prstClr val="black"/>
                                          </a:solidFill>
                                          <a:latin typeface="Cambria Math" panose="02040503050406030204" pitchFamily="18" charset="0"/>
                                          <a:ea typeface="Times New Roman" panose="02020603050405020304" pitchFamily="18" charset="0"/>
                                        </a:rPr>
                                      </m:ctrlPr>
                                    </m:dPr>
                                    <m:e>
                                      <m:r>
                                        <a:rPr lang="en-US" sz="5400">
                                          <a:solidFill>
                                            <a:prstClr val="black"/>
                                          </a:solidFill>
                                          <a:latin typeface="Cambria Math"/>
                                          <a:ea typeface="Times New Roman" panose="02020603050405020304" pitchFamily="18" charset="0"/>
                                        </a:rPr>
                                        <m:t>𝑏</m:t>
                                      </m:r>
                                      <m:r>
                                        <a:rPr lang="fr-FR" sz="5400">
                                          <a:solidFill>
                                            <a:prstClr val="black"/>
                                          </a:solidFill>
                                          <a:latin typeface="Cambria Math"/>
                                          <a:ea typeface="Times New Roman" panose="02020603050405020304" pitchFamily="18" charset="0"/>
                                        </a:rPr>
                                        <m:t>+8</m:t>
                                      </m:r>
                                    </m:e>
                                  </m:d>
                                </m:e>
                                <m:sup>
                                  <m:r>
                                    <a:rPr lang="fr-FR" sz="5400">
                                      <a:solidFill>
                                        <a:prstClr val="black"/>
                                      </a:solidFill>
                                      <a:latin typeface="Cambria Math"/>
                                      <a:ea typeface="Times New Roman" panose="02020603050405020304" pitchFamily="18" charset="0"/>
                                    </a:rPr>
                                    <m:t>2</m:t>
                                  </m:r>
                                </m:sup>
                              </m:sSup>
                              <m:d>
                                <m:dPr>
                                  <m:ctrlPr>
                                    <a:rPr lang="en-US" sz="5400" i="1">
                                      <a:solidFill>
                                        <a:prstClr val="black"/>
                                      </a:solidFill>
                                      <a:latin typeface="Cambria Math" panose="02040503050406030204" pitchFamily="18" charset="0"/>
                                      <a:ea typeface="Times New Roman" panose="02020603050405020304" pitchFamily="18" charset="0"/>
                                    </a:rPr>
                                  </m:ctrlPr>
                                </m:dPr>
                                <m:e>
                                  <m:r>
                                    <a:rPr lang="fr-FR" sz="5400">
                                      <a:solidFill>
                                        <a:prstClr val="black"/>
                                      </a:solidFill>
                                      <a:latin typeface="Cambria Math"/>
                                      <a:ea typeface="Times New Roman" panose="02020603050405020304" pitchFamily="18" charset="0"/>
                                    </a:rPr>
                                    <m:t>3</m:t>
                                  </m:r>
                                </m:e>
                              </m:d>
                            </m:e>
                          </m:eqArr>
                        </m:e>
                      </m:d>
                      <m:r>
                        <a:rPr lang="fr-FR" sz="5400">
                          <a:solidFill>
                            <a:prstClr val="black"/>
                          </a:solidFill>
                          <a:latin typeface="Cambria Math"/>
                          <a:ea typeface="Times New Roman" panose="02020603050405020304" pitchFamily="18" charset="0"/>
                        </a:rPr>
                        <m:t>.</m:t>
                      </m:r>
                    </m:oMath>
                  </m:oMathPara>
                </a14:m>
                <a:endParaRPr lang="en-US" sz="5400" dirty="0">
                  <a:solidFill>
                    <a:prstClr val="black"/>
                  </a:solidFill>
                  <a:latin typeface="Times New Roman" panose="02020603050405020304" pitchFamily="18" charset="0"/>
                  <a:ea typeface="Times New Roman" panose="02020603050405020304" pitchFamily="18" charset="0"/>
                </a:endParaRPr>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2903825" y="8077163"/>
                <a:ext cx="4949024" cy="3831049"/>
              </a:xfrm>
              <a:prstGeom prst="rect">
                <a:avLst/>
              </a:prstGeom>
              <a:blipFill rotWithShape="0">
                <a:blip r:embed="rId10"/>
                <a:stretch>
                  <a:fillRect r="-74877"/>
                </a:stretch>
              </a:blipFill>
            </p:spPr>
            <p:txBody>
              <a:bodyPr/>
              <a:lstStyle/>
              <a:p>
                <a:r>
                  <a:rPr lang="en-US">
                    <a:noFill/>
                  </a:rPr>
                  <a:t> </a:t>
                </a:r>
              </a:p>
            </p:txBody>
          </p:sp>
        </mc:Fallback>
      </mc:AlternateContent>
    </p:spTree>
    <p:extLst>
      <p:ext uri="{BB962C8B-B14F-4D97-AF65-F5344CB8AC3E}">
        <p14:creationId xmlns:p14="http://schemas.microsoft.com/office/powerpoint/2010/main" val="404958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6" grpId="0"/>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920873" y="1752600"/>
            <a:ext cx="9004598" cy="1569660"/>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B. VÍ DỤ MINH HỌA</a:t>
            </a:r>
          </a:p>
          <a:p>
            <a:endParaRPr lang="en-US" sz="4800" b="1" dirty="0">
              <a:solidFill>
                <a:srgbClr val="145F82"/>
              </a:solidFill>
              <a:latin typeface="Tahoma" pitchFamily="34" charset="0"/>
              <a:ea typeface="Tahoma" pitchFamily="34" charset="0"/>
              <a:cs typeface="Tahoma" pitchFamily="34" charset="0"/>
            </a:endParaRPr>
          </a:p>
        </p:txBody>
      </p:sp>
      <p:sp>
        <p:nvSpPr>
          <p:cNvPr id="41"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788990" y="152400"/>
            <a:ext cx="23367997"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763588" y="457200"/>
            <a:ext cx="22100150" cy="1077218"/>
          </a:xfrm>
          <a:prstGeom prst="rect">
            <a:avLst/>
          </a:prstGeom>
          <a:noFill/>
        </p:spPr>
        <p:txBody>
          <a:bodyPr wrap="square" rtlCol="0">
            <a:spAutoFit/>
          </a:bodyPr>
          <a:lstStyle/>
          <a:p>
            <a:pPr algn="ctr">
              <a:defRPr/>
            </a:pPr>
            <a:r>
              <a:rPr lang="en-US" sz="6400" b="1" dirty="0">
                <a:solidFill>
                  <a:srgbClr val="FF0000"/>
                </a:solidFill>
                <a:effectLst>
                  <a:outerShdw blurRad="38100" dist="38100" dir="2700000" algn="tl">
                    <a:srgbClr val="C0C0C0"/>
                  </a:outerShdw>
                </a:effectLst>
                <a:latin typeface="Vani" panose="02040502050405020303" pitchFamily="18" charset="0"/>
                <a:cs typeface="Vani" panose="02040502050405020303" pitchFamily="18" charset="0"/>
              </a:rPr>
              <a:t>CẤP SỐ CỘNG - CẤP SỐ NHÂN</a:t>
            </a:r>
          </a:p>
        </p:txBody>
      </p:sp>
      <p:grpSp>
        <p:nvGrpSpPr>
          <p:cNvPr id="52" name="Group 10"/>
          <p:cNvGrpSpPr/>
          <p:nvPr/>
        </p:nvGrpSpPr>
        <p:grpSpPr>
          <a:xfrm>
            <a:off x="1551417" y="7804506"/>
            <a:ext cx="21819676" cy="4573824"/>
            <a:chOff x="1270511" y="5769559"/>
            <a:chExt cx="21819676" cy="8405991"/>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60"/>
            <p:cNvGrpSpPr/>
            <p:nvPr/>
          </p:nvGrpSpPr>
          <p:grpSpPr>
            <a:xfrm>
              <a:off x="1270511" y="5769559"/>
              <a:ext cx="3615508" cy="1389341"/>
              <a:chOff x="1224541" y="6208126"/>
              <a:chExt cx="3615508" cy="1389341"/>
            </a:xfrm>
          </p:grpSpPr>
          <p:sp>
            <p:nvSpPr>
              <p:cNvPr id="55" name="Freeform 20"/>
              <p:cNvSpPr>
                <a:spLocks/>
              </p:cNvSpPr>
              <p:nvPr/>
            </p:nvSpPr>
            <p:spPr bwMode="auto">
              <a:xfrm rot="16200000" flipV="1">
                <a:off x="2708132" y="5410917"/>
                <a:ext cx="117265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6" name="TextBox 55"/>
              <p:cNvSpPr txBox="1"/>
              <p:nvPr/>
            </p:nvSpPr>
            <p:spPr>
              <a:xfrm>
                <a:off x="2343719" y="6208126"/>
                <a:ext cx="2496330" cy="1389341"/>
              </a:xfrm>
              <a:prstGeom prst="rect">
                <a:avLst/>
              </a:prstGeom>
              <a:noFill/>
            </p:spPr>
            <p:txBody>
              <a:bodyPr wrap="squar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7" name="Round Diagonal Corner Rectangle 56"/>
              <p:cNvSpPr/>
              <p:nvPr/>
            </p:nvSpPr>
            <p:spPr>
              <a:xfrm flipV="1">
                <a:off x="1224541" y="6322797"/>
                <a:ext cx="903517" cy="1172649"/>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59" name="Group 54"/>
          <p:cNvGrpSpPr/>
          <p:nvPr/>
        </p:nvGrpSpPr>
        <p:grpSpPr>
          <a:xfrm>
            <a:off x="1422423" y="2847110"/>
            <a:ext cx="21868726" cy="4716043"/>
            <a:chOff x="1268078" y="3405486"/>
            <a:chExt cx="21841827" cy="2148411"/>
          </a:xfrm>
        </p:grpSpPr>
        <p:sp>
          <p:nvSpPr>
            <p:cNvPr id="60" name="Rounded Rectangle 59"/>
            <p:cNvSpPr/>
            <p:nvPr/>
          </p:nvSpPr>
          <p:spPr>
            <a:xfrm>
              <a:off x="1268078" y="3790951"/>
              <a:ext cx="21841827" cy="176294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7"/>
            <p:cNvGrpSpPr/>
            <p:nvPr/>
          </p:nvGrpSpPr>
          <p:grpSpPr>
            <a:xfrm>
              <a:off x="1268078" y="3405486"/>
              <a:ext cx="3251532" cy="960561"/>
              <a:chOff x="1311958" y="3405486"/>
              <a:chExt cx="3251532" cy="960561"/>
            </a:xfrm>
          </p:grpSpPr>
          <p:sp>
            <p:nvSpPr>
              <p:cNvPr id="62"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63" name="TextBox 62"/>
              <p:cNvSpPr txBox="1"/>
              <p:nvPr/>
            </p:nvSpPr>
            <p:spPr>
              <a:xfrm>
                <a:off x="2250671" y="3527166"/>
                <a:ext cx="2228956" cy="838881"/>
              </a:xfrm>
              <a:prstGeom prst="rect">
                <a:avLst/>
              </a:prstGeom>
              <a:noFill/>
            </p:spPr>
            <p:txBody>
              <a:bodyPr wrap="none" rtlCol="0">
                <a:spAutoFit/>
              </a:bodyPr>
              <a:lstStyle/>
              <a:p>
                <a:r>
                  <a:rPr lang="en-US" sz="4600" b="1" dirty="0" err="1" smtClean="0">
                    <a:solidFill>
                      <a:schemeClr val="bg1"/>
                    </a:solidFill>
                    <a:latin typeface="Tahoma" pitchFamily="34" charset="0"/>
                    <a:ea typeface="Tahoma" pitchFamily="34" charset="0"/>
                    <a:cs typeface="Tahoma" pitchFamily="34" charset="0"/>
                  </a:rPr>
                  <a:t>Ví</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dụ</a:t>
                </a:r>
                <a:r>
                  <a:rPr lang="en-US" sz="4600" b="1" dirty="0" smtClean="0">
                    <a:solidFill>
                      <a:schemeClr val="bg1"/>
                    </a:solidFill>
                    <a:latin typeface="Tahoma" pitchFamily="34" charset="0"/>
                    <a:ea typeface="Tahoma" pitchFamily="34" charset="0"/>
                    <a:cs typeface="Tahoma" pitchFamily="34" charset="0"/>
                  </a:rPr>
                  <a:t> 1</a:t>
                </a:r>
                <a:endParaRPr lang="en-US" sz="4600" b="1" dirty="0">
                  <a:solidFill>
                    <a:schemeClr val="bg1"/>
                  </a:solidFill>
                  <a:latin typeface="Tahoma" pitchFamily="34" charset="0"/>
                  <a:ea typeface="Tahoma" pitchFamily="34" charset="0"/>
                  <a:cs typeface="Tahoma" pitchFamily="34" charset="0"/>
                </a:endParaRPr>
              </a:p>
            </p:txBody>
          </p:sp>
          <p:grpSp>
            <p:nvGrpSpPr>
              <p:cNvPr id="64" name="Group 70"/>
              <p:cNvGrpSpPr/>
              <p:nvPr/>
            </p:nvGrpSpPr>
            <p:grpSpPr>
              <a:xfrm>
                <a:off x="1311958" y="3405486"/>
                <a:ext cx="950173" cy="940513"/>
                <a:chOff x="1311958" y="3405486"/>
                <a:chExt cx="950173" cy="940513"/>
              </a:xfrm>
            </p:grpSpPr>
            <p:sp>
              <p:nvSpPr>
                <p:cNvPr id="65" name="Rectangle 6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0" name="Rectangle 9"/>
              <p:cNvSpPr/>
              <p:nvPr/>
            </p:nvSpPr>
            <p:spPr>
              <a:xfrm>
                <a:off x="4593993" y="3842276"/>
                <a:ext cx="18697156" cy="3262432"/>
              </a:xfrm>
              <a:prstGeom prst="rect">
                <a:avLst/>
              </a:prstGeom>
            </p:spPr>
            <p:txBody>
              <a:bodyPr wrap="square">
                <a:spAutoFit/>
              </a:bodyPr>
              <a:lstStyle/>
              <a:p>
                <a:r>
                  <a:rPr lang="en-US" sz="4800" dirty="0" smtClean="0">
                    <a:solidFill>
                      <a:srgbClr val="000000"/>
                    </a:solidFill>
                    <a:latin typeface="Times New Roman" panose="02020603050405020304" pitchFamily="18" charset="0"/>
                    <a:cs typeface="Times New Roman" panose="02020603050405020304" pitchFamily="18" charset="0"/>
                  </a:rPr>
                  <a:t> </a:t>
                </a:r>
                <a:r>
                  <a:rPr lang="vi-VN" sz="4800" dirty="0" smtClean="0">
                    <a:solidFill>
                      <a:srgbClr val="000000"/>
                    </a:solidFill>
                    <a:latin typeface="Times New Roman" panose="02020603050405020304" pitchFamily="18" charset="0"/>
                    <a:cs typeface="Times New Roman" panose="02020603050405020304" pitchFamily="18" charset="0"/>
                  </a:rPr>
                  <a:t>Cho </a:t>
                </a:r>
                <a:r>
                  <a:rPr lang="vi-VN" sz="4800" dirty="0">
                    <a:solidFill>
                      <a:srgbClr val="000000"/>
                    </a:solidFill>
                    <a:latin typeface="Times New Roman" panose="02020603050405020304" pitchFamily="18" charset="0"/>
                    <a:cs typeface="Times New Roman" panose="02020603050405020304" pitchFamily="18" charset="0"/>
                  </a:rPr>
                  <a:t>dãy số có các số hạng đầu là: </a:t>
                </a:r>
                <a14:m>
                  <m:oMath xmlns:m="http://schemas.openxmlformats.org/officeDocument/2006/math">
                    <m:r>
                      <a:rPr lang="vi-VN" sz="4800">
                        <a:solidFill>
                          <a:srgbClr val="000000"/>
                        </a:solidFill>
                        <a:latin typeface="Cambria Math"/>
                        <a:cs typeface="Times New Roman" panose="02020603050405020304" pitchFamily="18" charset="0"/>
                      </a:rPr>
                      <m:t>−2;0;2;4;6;...</m:t>
                    </m:r>
                  </m:oMath>
                </a14:m>
                <a:r>
                  <a:rPr lang="vi-VN" sz="4800" dirty="0">
                    <a:solidFill>
                      <a:srgbClr val="000000"/>
                    </a:solidFill>
                    <a:latin typeface="Times New Roman" panose="02020603050405020304" pitchFamily="18" charset="0"/>
                    <a:cs typeface="Times New Roman" panose="02020603050405020304" pitchFamily="18" charset="0"/>
                  </a:rPr>
                  <a:t> Số hạng tổng quát của dãy số này có dạng?</a:t>
                </a:r>
                <a:r>
                  <a:rPr lang="vi-VN" sz="4800" dirty="0"/>
                  <a:t>         </a:t>
                </a:r>
                <a:endParaRPr lang="en-US" sz="4800" dirty="0"/>
              </a:p>
              <a:p>
                <a:r>
                  <a:rPr lang="vi-VN" sz="4400" dirty="0"/>
                  <a:t>	</a:t>
                </a:r>
                <a:r>
                  <a:rPr lang="vi-VN" sz="44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a:t>
                </a:r>
                <a:r>
                  <a:rPr lang="vi-VN" sz="4400" dirty="0"/>
                  <a:t>   </a:t>
                </a:r>
                <a14:m>
                  <m:oMath xmlns:m="http://schemas.openxmlformats.org/officeDocument/2006/math">
                    <m:sSub>
                      <m:sSubPr>
                        <m:ctrlPr>
                          <a:rPr lang="en-US" sz="4400" i="1">
                            <a:solidFill>
                              <a:srgbClr val="000000"/>
                            </a:solidFill>
                            <a:latin typeface="Cambria Math" panose="02040503050406030204" pitchFamily="18" charset="0"/>
                            <a:cs typeface="Times New Roman" panose="02020603050405020304" pitchFamily="18" charset="0"/>
                          </a:rPr>
                        </m:ctrlPr>
                      </m:sSubPr>
                      <m:e>
                        <m:r>
                          <a:rPr lang="vi-VN" sz="4400">
                            <a:solidFill>
                              <a:srgbClr val="000000"/>
                            </a:solidFill>
                            <a:latin typeface="Cambria Math"/>
                            <a:cs typeface="Times New Roman" panose="02020603050405020304" pitchFamily="18" charset="0"/>
                          </a:rPr>
                          <m:t>𝑢</m:t>
                        </m:r>
                      </m:e>
                      <m:sub>
                        <m:r>
                          <a:rPr lang="vi-VN" sz="4400">
                            <a:solidFill>
                              <a:srgbClr val="000000"/>
                            </a:solidFill>
                            <a:latin typeface="Cambria Math"/>
                            <a:cs typeface="Times New Roman" panose="02020603050405020304" pitchFamily="18" charset="0"/>
                          </a:rPr>
                          <m:t>𝑛</m:t>
                        </m:r>
                      </m:sub>
                    </m:sSub>
                    <m:r>
                      <a:rPr lang="vi-VN" sz="4400">
                        <a:solidFill>
                          <a:srgbClr val="000000"/>
                        </a:solidFill>
                        <a:latin typeface="Cambria Math"/>
                        <a:cs typeface="Times New Roman" panose="02020603050405020304" pitchFamily="18" charset="0"/>
                      </a:rPr>
                      <m:t>=</m:t>
                    </m:r>
                    <m:d>
                      <m:dPr>
                        <m:ctrlPr>
                          <a:rPr lang="en-US" sz="4400" i="1">
                            <a:solidFill>
                              <a:srgbClr val="000000"/>
                            </a:solidFill>
                            <a:latin typeface="Cambria Math" panose="02040503050406030204" pitchFamily="18" charset="0"/>
                            <a:cs typeface="Times New Roman" panose="02020603050405020304" pitchFamily="18" charset="0"/>
                          </a:rPr>
                        </m:ctrlPr>
                      </m:dPr>
                      <m:e>
                        <m:r>
                          <a:rPr lang="vi-VN" sz="4400">
                            <a:solidFill>
                              <a:srgbClr val="000000"/>
                            </a:solidFill>
                            <a:latin typeface="Cambria Math"/>
                            <a:cs typeface="Times New Roman" panose="02020603050405020304" pitchFamily="18" charset="0"/>
                          </a:rPr>
                          <m:t>−2</m:t>
                        </m:r>
                      </m:e>
                    </m:d>
                    <m:r>
                      <a:rPr lang="vi-VN" sz="4400">
                        <a:solidFill>
                          <a:srgbClr val="000000"/>
                        </a:solidFill>
                        <a:latin typeface="Cambria Math"/>
                        <a:cs typeface="Times New Roman" panose="02020603050405020304" pitchFamily="18" charset="0"/>
                      </a:rPr>
                      <m:t>+2</m:t>
                    </m:r>
                    <m:d>
                      <m:dPr>
                        <m:ctrlPr>
                          <a:rPr lang="en-US" sz="4400" i="1">
                            <a:solidFill>
                              <a:srgbClr val="000000"/>
                            </a:solidFill>
                            <a:latin typeface="Cambria Math" panose="02040503050406030204" pitchFamily="18" charset="0"/>
                            <a:cs typeface="Times New Roman" panose="02020603050405020304" pitchFamily="18" charset="0"/>
                          </a:rPr>
                        </m:ctrlPr>
                      </m:dPr>
                      <m:e>
                        <m:r>
                          <a:rPr lang="vi-VN" sz="4400">
                            <a:solidFill>
                              <a:srgbClr val="000000"/>
                            </a:solidFill>
                            <a:latin typeface="Cambria Math"/>
                            <a:cs typeface="Times New Roman" panose="02020603050405020304" pitchFamily="18" charset="0"/>
                          </a:rPr>
                          <m:t>𝑛</m:t>
                        </m:r>
                        <m:r>
                          <a:rPr lang="vi-VN" sz="4400">
                            <a:solidFill>
                              <a:srgbClr val="000000"/>
                            </a:solidFill>
                            <a:latin typeface="Cambria Math"/>
                            <a:cs typeface="Times New Roman" panose="02020603050405020304" pitchFamily="18" charset="0"/>
                          </a:rPr>
                          <m:t>−1</m:t>
                        </m:r>
                      </m:e>
                    </m:d>
                  </m:oMath>
                </a14:m>
                <a:r>
                  <a:rPr lang="vi-VN" sz="4400" dirty="0">
                    <a:solidFill>
                      <a:srgbClr val="000000"/>
                    </a:solidFill>
                    <a:latin typeface="Times New Roman" panose="02020603050405020304" pitchFamily="18" charset="0"/>
                    <a:cs typeface="Times New Roman" panose="02020603050405020304" pitchFamily="18" charset="0"/>
                  </a:rPr>
                  <a:t>	</a:t>
                </a:r>
                <a:r>
                  <a:rPr lang="vi-VN" sz="4400" dirty="0"/>
                  <a:t>		</a:t>
                </a:r>
                <a:r>
                  <a:rPr lang="vi-VN" sz="44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4400" dirty="0"/>
                  <a:t> </a:t>
                </a:r>
                <a14:m>
                  <m:oMath xmlns:m="http://schemas.openxmlformats.org/officeDocument/2006/math">
                    <m:sSub>
                      <m:sSubPr>
                        <m:ctrlPr>
                          <a:rPr lang="en-US" sz="4400" i="1">
                            <a:latin typeface="Cambria Math" panose="02040503050406030204" pitchFamily="18" charset="0"/>
                          </a:rPr>
                        </m:ctrlPr>
                      </m:sSubPr>
                      <m:e>
                        <m:r>
                          <a:rPr lang="vi-VN" sz="4400" i="1">
                            <a:latin typeface="Cambria Math"/>
                          </a:rPr>
                          <m:t>𝑢</m:t>
                        </m:r>
                      </m:e>
                      <m:sub>
                        <m:r>
                          <a:rPr lang="vi-VN" sz="4400" i="1">
                            <a:latin typeface="Cambria Math"/>
                          </a:rPr>
                          <m:t>𝑛</m:t>
                        </m:r>
                      </m:sub>
                    </m:sSub>
                    <m:r>
                      <a:rPr lang="vi-VN" sz="4400" i="1">
                        <a:latin typeface="Cambria Math"/>
                      </a:rPr>
                      <m:t>=</m:t>
                    </m:r>
                    <m:d>
                      <m:dPr>
                        <m:ctrlPr>
                          <a:rPr lang="en-US" sz="4400" i="1">
                            <a:latin typeface="Cambria Math" panose="02040503050406030204" pitchFamily="18" charset="0"/>
                          </a:rPr>
                        </m:ctrlPr>
                      </m:dPr>
                      <m:e>
                        <m:r>
                          <a:rPr lang="vi-VN" sz="4400" i="1">
                            <a:latin typeface="Cambria Math"/>
                          </a:rPr>
                          <m:t>−2</m:t>
                        </m:r>
                      </m:e>
                    </m:d>
                    <m:r>
                      <a:rPr lang="vi-VN" sz="4400" i="1">
                        <a:latin typeface="Cambria Math"/>
                      </a:rPr>
                      <m:t>+</m:t>
                    </m:r>
                    <m:r>
                      <a:rPr lang="vi-VN" sz="4400" i="1">
                        <a:latin typeface="Cambria Math"/>
                      </a:rPr>
                      <m:t>𝑛</m:t>
                    </m:r>
                  </m:oMath>
                </a14:m>
                <a:endParaRPr lang="en-US" sz="4400" dirty="0"/>
              </a:p>
              <a:p>
                <a:pPr>
                  <a:lnSpc>
                    <a:spcPct val="150000"/>
                  </a:lnSpc>
                </a:pPr>
                <a:r>
                  <a:rPr lang="vi-VN" sz="4400" dirty="0"/>
                  <a:t>	</a:t>
                </a:r>
                <a:r>
                  <a:rPr lang="vi-VN" sz="44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4400" dirty="0"/>
                  <a:t>  </a:t>
                </a:r>
                <a14:m>
                  <m:oMath xmlns:m="http://schemas.openxmlformats.org/officeDocument/2006/math">
                    <m:sSub>
                      <m:sSubPr>
                        <m:ctrlPr>
                          <a:rPr lang="en-US" sz="4400" i="1">
                            <a:latin typeface="Cambria Math" panose="02040503050406030204" pitchFamily="18" charset="0"/>
                          </a:rPr>
                        </m:ctrlPr>
                      </m:sSubPr>
                      <m:e>
                        <m:r>
                          <a:rPr lang="vi-VN" sz="4400" i="1">
                            <a:latin typeface="Cambria Math"/>
                          </a:rPr>
                          <m:t>𝑢</m:t>
                        </m:r>
                      </m:e>
                      <m:sub>
                        <m:r>
                          <a:rPr lang="vi-VN" sz="4400" i="1">
                            <a:latin typeface="Cambria Math"/>
                          </a:rPr>
                          <m:t>𝑛</m:t>
                        </m:r>
                      </m:sub>
                    </m:sSub>
                    <m:r>
                      <a:rPr lang="vi-VN" sz="4400" i="1">
                        <a:latin typeface="Cambria Math"/>
                      </a:rPr>
                      <m:t>=</m:t>
                    </m:r>
                    <m:d>
                      <m:dPr>
                        <m:ctrlPr>
                          <a:rPr lang="en-US" sz="4400" i="1">
                            <a:latin typeface="Cambria Math" panose="02040503050406030204" pitchFamily="18" charset="0"/>
                          </a:rPr>
                        </m:ctrlPr>
                      </m:dPr>
                      <m:e>
                        <m:r>
                          <a:rPr lang="vi-VN" sz="4400" i="1">
                            <a:latin typeface="Cambria Math"/>
                          </a:rPr>
                          <m:t>−2</m:t>
                        </m:r>
                      </m:e>
                    </m:d>
                    <m:d>
                      <m:dPr>
                        <m:ctrlPr>
                          <a:rPr lang="en-US" sz="4400" i="1">
                            <a:latin typeface="Cambria Math" panose="02040503050406030204" pitchFamily="18" charset="0"/>
                          </a:rPr>
                        </m:ctrlPr>
                      </m:dPr>
                      <m:e>
                        <m:r>
                          <a:rPr lang="vi-VN" sz="4400" i="1">
                            <a:latin typeface="Cambria Math"/>
                          </a:rPr>
                          <m:t>𝑛</m:t>
                        </m:r>
                        <m:r>
                          <a:rPr lang="vi-VN" sz="4400" i="1">
                            <a:latin typeface="Cambria Math"/>
                          </a:rPr>
                          <m:t>+1</m:t>
                        </m:r>
                      </m:e>
                    </m:d>
                  </m:oMath>
                </a14:m>
                <a:r>
                  <a:rPr lang="vi-VN" sz="4400" dirty="0"/>
                  <a:t>			</a:t>
                </a:r>
                <a:r>
                  <a:rPr lang="vi-VN" sz="44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4400" dirty="0"/>
                  <a:t> </a:t>
                </a:r>
                <a14:m>
                  <m:oMath xmlns:m="http://schemas.openxmlformats.org/officeDocument/2006/math">
                    <m:sSub>
                      <m:sSubPr>
                        <m:ctrlPr>
                          <a:rPr lang="en-US" sz="4400" i="1">
                            <a:latin typeface="Cambria Math" panose="02040503050406030204" pitchFamily="18" charset="0"/>
                          </a:rPr>
                        </m:ctrlPr>
                      </m:sSubPr>
                      <m:e>
                        <m:r>
                          <a:rPr lang="vi-VN" sz="4400" i="1">
                            <a:latin typeface="Cambria Math"/>
                          </a:rPr>
                          <m:t>𝑢</m:t>
                        </m:r>
                      </m:e>
                      <m:sub>
                        <m:r>
                          <a:rPr lang="vi-VN" sz="4400" i="1">
                            <a:latin typeface="Cambria Math"/>
                          </a:rPr>
                          <m:t>𝑛</m:t>
                        </m:r>
                      </m:sub>
                    </m:sSub>
                    <m:r>
                      <a:rPr lang="vi-VN" sz="4400" i="1">
                        <a:latin typeface="Cambria Math"/>
                      </a:rPr>
                      <m:t>=−2</m:t>
                    </m:r>
                    <m:r>
                      <a:rPr lang="vi-VN" sz="4400" i="1">
                        <a:latin typeface="Cambria Math"/>
                      </a:rPr>
                      <m:t>𝑛</m:t>
                    </m:r>
                  </m:oMath>
                </a14:m>
                <a:endParaRPr lang="en-US" sz="4400" dirty="0"/>
              </a:p>
            </p:txBody>
          </p:sp>
        </mc:Choice>
        <mc:Fallback xmlns="">
          <p:sp>
            <p:nvSpPr>
              <p:cNvPr id="10" name="Rectangle 9"/>
              <p:cNvSpPr>
                <a:spLocks noRot="1" noChangeAspect="1" noMove="1" noResize="1" noEditPoints="1" noAdjustHandles="1" noChangeArrowheads="1" noChangeShapeType="1" noTextEdit="1"/>
              </p:cNvSpPr>
              <p:nvPr/>
            </p:nvSpPr>
            <p:spPr>
              <a:xfrm>
                <a:off x="4593993" y="3842276"/>
                <a:ext cx="18697156" cy="3262432"/>
              </a:xfrm>
              <a:prstGeom prst="rect">
                <a:avLst/>
              </a:prstGeom>
              <a:blipFill rotWithShape="0">
                <a:blip r:embed="rId3"/>
                <a:stretch>
                  <a:fillRect l="-1500" t="-4112" r="-424" b="-4486"/>
                </a:stretch>
              </a:blipFill>
            </p:spPr>
            <p:txBody>
              <a:bodyPr/>
              <a:lstStyle/>
              <a:p>
                <a:r>
                  <a:rPr lang="en-US">
                    <a:noFill/>
                  </a:rPr>
                  <a:t> </a:t>
                </a:r>
              </a:p>
            </p:txBody>
          </p:sp>
        </mc:Fallback>
      </mc:AlternateContent>
      <p:sp>
        <p:nvSpPr>
          <p:cNvPr id="90" name="Oval 89"/>
          <p:cNvSpPr/>
          <p:nvPr/>
        </p:nvSpPr>
        <p:spPr>
          <a:xfrm>
            <a:off x="6507548" y="5211823"/>
            <a:ext cx="838200" cy="965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91" name="TextBox 90"/>
          <p:cNvSpPr txBox="1"/>
          <p:nvPr/>
        </p:nvSpPr>
        <p:spPr>
          <a:xfrm>
            <a:off x="5527349" y="8822941"/>
            <a:ext cx="5088778" cy="830997"/>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err="1">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a:t>
            </a:r>
            <a:r>
              <a:rPr lang="en-US" sz="4800" b="1" dirty="0" err="1"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iả</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800" b="1" dirty="0" err="1"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thiết</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d = 2</a:t>
            </a:r>
            <a:endParaRPr lang="en-US" sz="4800" b="1" dirty="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2" name="TextBox 91"/>
              <p:cNvSpPr txBox="1"/>
              <p:nvPr/>
            </p:nvSpPr>
            <p:spPr>
              <a:xfrm>
                <a:off x="5552583" y="9895291"/>
                <a:ext cx="10679603" cy="1569660"/>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ADCT</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b="0" i="1" smtClean="0">
                            <a:latin typeface="Cambria Math" panose="02040503050406030204" pitchFamily="18" charset="0"/>
                          </a:rPr>
                          <m:t> </m:t>
                        </m:r>
                        <m:r>
                          <a:rPr lang="en-US" sz="4800" i="1">
                            <a:latin typeface="Cambria Math"/>
                          </a:rPr>
                          <m:t>𝑢</m:t>
                        </m:r>
                      </m:e>
                      <m:sub>
                        <m:r>
                          <a:rPr lang="en-US" sz="4800" i="1">
                            <a:latin typeface="Cambria Math"/>
                          </a:rPr>
                          <m:t>𝑛</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d>
                      <m:dPr>
                        <m:ctrlPr>
                          <a:rPr lang="en-US" sz="4800" i="1">
                            <a:latin typeface="Cambria Math" panose="02040503050406030204" pitchFamily="18" charset="0"/>
                          </a:rPr>
                        </m:ctrlPr>
                      </m:dPr>
                      <m:e>
                        <m:r>
                          <a:rPr lang="en-US" sz="4800" i="1">
                            <a:latin typeface="Cambria Math"/>
                          </a:rPr>
                          <m:t>𝑛</m:t>
                        </m:r>
                        <m:r>
                          <a:rPr lang="en-US" sz="4800" i="1">
                            <a:latin typeface="Cambria Math"/>
                          </a:rPr>
                          <m:t>−1</m:t>
                        </m:r>
                      </m:e>
                    </m:d>
                    <m:r>
                      <a:rPr lang="en-US" sz="4800" i="1">
                        <a:latin typeface="Cambria Math"/>
                      </a:rPr>
                      <m:t>.</m:t>
                    </m:r>
                    <m:r>
                      <a:rPr lang="en-US" sz="4800" i="1">
                        <a:latin typeface="Cambria Math"/>
                      </a:rPr>
                      <m:t>𝑑</m:t>
                    </m:r>
                  </m:oMath>
                </a14:m>
                <a:endParaRPr lang="en-US" sz="4800" dirty="0" smtClean="0">
                  <a:latin typeface="Times New Roman" panose="02020603050405020304" pitchFamily="18" charset="0"/>
                </a:endParaRPr>
              </a:p>
              <a:p>
                <a:pPr>
                  <a:defRPr/>
                </a:pPr>
                <a14:m>
                  <m:oMathPara xmlns:m="http://schemas.openxmlformats.org/officeDocument/2006/math">
                    <m:oMathParaPr>
                      <m:jc m:val="centerGroup"/>
                    </m:oMathParaPr>
                    <m:oMath xmlns:m="http://schemas.openxmlformats.org/officeDocument/2006/math">
                      <m:r>
                        <a:rPr lang="vi-VN" sz="4800">
                          <a:solidFill>
                            <a:srgbClr val="000000"/>
                          </a:solidFill>
                          <a:latin typeface="Cambria Math"/>
                          <a:cs typeface="Times New Roman" panose="02020603050405020304" pitchFamily="18" charset="0"/>
                        </a:rPr>
                        <m:t>=</m:t>
                      </m:r>
                      <m:d>
                        <m:dPr>
                          <m:ctrlPr>
                            <a:rPr lang="en-US" sz="4800" i="1">
                              <a:solidFill>
                                <a:srgbClr val="000000"/>
                              </a:solidFill>
                              <a:latin typeface="Cambria Math" panose="02040503050406030204" pitchFamily="18" charset="0"/>
                              <a:cs typeface="Times New Roman" panose="02020603050405020304" pitchFamily="18" charset="0"/>
                            </a:rPr>
                          </m:ctrlPr>
                        </m:dPr>
                        <m:e>
                          <m:r>
                            <a:rPr lang="vi-VN" sz="4800">
                              <a:solidFill>
                                <a:srgbClr val="000000"/>
                              </a:solidFill>
                              <a:latin typeface="Cambria Math"/>
                              <a:cs typeface="Times New Roman" panose="02020603050405020304" pitchFamily="18" charset="0"/>
                            </a:rPr>
                            <m:t>−2</m:t>
                          </m:r>
                        </m:e>
                      </m:d>
                      <m:r>
                        <a:rPr lang="vi-VN" sz="4800">
                          <a:solidFill>
                            <a:srgbClr val="000000"/>
                          </a:solidFill>
                          <a:latin typeface="Cambria Math"/>
                          <a:cs typeface="Times New Roman" panose="02020603050405020304" pitchFamily="18" charset="0"/>
                        </a:rPr>
                        <m:t>+2</m:t>
                      </m:r>
                      <m:d>
                        <m:dPr>
                          <m:ctrlPr>
                            <a:rPr lang="en-US" sz="4800" i="1">
                              <a:solidFill>
                                <a:srgbClr val="000000"/>
                              </a:solidFill>
                              <a:latin typeface="Cambria Math" panose="02040503050406030204" pitchFamily="18" charset="0"/>
                              <a:cs typeface="Times New Roman" panose="02020603050405020304" pitchFamily="18" charset="0"/>
                            </a:rPr>
                          </m:ctrlPr>
                        </m:dPr>
                        <m:e>
                          <m:r>
                            <a:rPr lang="vi-VN" sz="4800">
                              <a:solidFill>
                                <a:srgbClr val="000000"/>
                              </a:solidFill>
                              <a:latin typeface="Cambria Math"/>
                              <a:cs typeface="Times New Roman" panose="02020603050405020304" pitchFamily="18" charset="0"/>
                            </a:rPr>
                            <m:t>𝑛</m:t>
                          </m:r>
                          <m:r>
                            <a:rPr lang="vi-VN" sz="4800">
                              <a:solidFill>
                                <a:srgbClr val="000000"/>
                              </a:solidFill>
                              <a:latin typeface="Cambria Math"/>
                              <a:cs typeface="Times New Roman" panose="02020603050405020304" pitchFamily="18" charset="0"/>
                            </a:rPr>
                            <m:t>−1</m:t>
                          </m:r>
                        </m:e>
                      </m:d>
                    </m:oMath>
                  </m:oMathPara>
                </a14:m>
                <a:endParaRPr lang="en-US" sz="4800" b="1" dirty="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5552583" y="9895291"/>
                <a:ext cx="10679603" cy="1569660"/>
              </a:xfrm>
              <a:prstGeom prst="rect">
                <a:avLst/>
              </a:prstGeom>
              <a:blipFill rotWithShape="0">
                <a:blip r:embed="rId4"/>
                <a:stretch>
                  <a:fillRect l="-1027" t="-8915"/>
                </a:stretch>
              </a:blipFill>
            </p:spPr>
            <p:txBody>
              <a:bodyPr/>
              <a:lstStyle/>
              <a:p>
                <a:r>
                  <a:rPr lang="en-US">
                    <a:noFill/>
                  </a:rPr>
                  <a:t> </a:t>
                </a:r>
              </a:p>
            </p:txBody>
          </p:sp>
        </mc:Fallback>
      </mc:AlternateContent>
    </p:spTree>
    <p:extLst>
      <p:ext uri="{BB962C8B-B14F-4D97-AF65-F5344CB8AC3E}">
        <p14:creationId xmlns:p14="http://schemas.microsoft.com/office/powerpoint/2010/main" val="275895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left)">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down)">
                                      <p:cBhvr>
                                        <p:cTn id="27" dur="500"/>
                                        <p:tgtEl>
                                          <p:spTgt spid="9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wipe(down)">
                                      <p:cBhvr>
                                        <p:cTn id="32" dur="500"/>
                                        <p:tgtEl>
                                          <p:spTgt spid="9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90" grpId="0" animBg="1"/>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Vận dụng</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62" name="TextBox 61"/>
              <p:cNvSpPr txBox="1"/>
              <p:nvPr/>
            </p:nvSpPr>
            <p:spPr>
              <a:xfrm>
                <a:off x="20448780" y="6366808"/>
                <a:ext cx="2927517" cy="193899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smtClean="0">
                          <a:latin typeface="Cambria Math" panose="02040503050406030204" pitchFamily="18" charset="0"/>
                          <a:ea typeface="Times New Roman" panose="02020603050405020304" pitchFamily="18" charset="0"/>
                        </a:rPr>
                        <m:t>𝑃</m:t>
                      </m:r>
                      <m:r>
                        <a:rPr lang="vi-VN" sz="6000">
                          <a:latin typeface="Cambria Math"/>
                          <a:ea typeface="Times New Roman" panose="02020603050405020304" pitchFamily="18" charset="0"/>
                        </a:rPr>
                        <m:t>=</m:t>
                      </m:r>
                      <m:r>
                        <a:rPr lang="en-US" sz="6000" b="0" i="1" smtClean="0">
                          <a:latin typeface="Cambria Math" panose="02040503050406030204" pitchFamily="18" charset="0"/>
                          <a:ea typeface="Times New Roman" panose="02020603050405020304" pitchFamily="18" charset="0"/>
                        </a:rPr>
                        <m:t>32</m:t>
                      </m:r>
                      <m:r>
                        <a:rPr lang="en-US" sz="6000">
                          <a:latin typeface="Cambria Math" panose="02040503050406030204" pitchFamily="18" charset="0"/>
                          <a:ea typeface="Calibri" panose="020F0502020204030204" pitchFamily="34" charset="0"/>
                        </a:rPr>
                        <m:t>.</m:t>
                      </m:r>
                    </m:oMath>
                  </m:oMathPara>
                </a14:m>
                <a:endParaRPr lang="en-US" sz="6000" dirty="0"/>
              </a:p>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20448780" y="6366808"/>
                <a:ext cx="2927517" cy="193899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952118" y="6479217"/>
                <a:ext cx="2927517"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ea typeface="Times New Roman" panose="02020603050405020304" pitchFamily="18" charset="0"/>
                        </a:rPr>
                        <m:t>𝑃</m:t>
                      </m:r>
                      <m:r>
                        <a:rPr lang="vi-VN" sz="6000" smtClean="0">
                          <a:latin typeface="Cambria Math"/>
                          <a:ea typeface="Times New Roman" panose="02020603050405020304" pitchFamily="18" charset="0"/>
                        </a:rPr>
                        <m:t>=</m:t>
                      </m:r>
                      <m:r>
                        <a:rPr lang="en-US" sz="6000" b="0" i="1" smtClean="0">
                          <a:latin typeface="Cambria Math" panose="02040503050406030204" pitchFamily="18" charset="0"/>
                          <a:ea typeface="Times New Roman" panose="02020603050405020304" pitchFamily="18" charset="0"/>
                        </a:rPr>
                        <m:t>64</m:t>
                      </m:r>
                      <m:r>
                        <a:rPr lang="en-US" sz="6000">
                          <a:latin typeface="Cambria Math" panose="02040503050406030204" pitchFamily="18" charset="0"/>
                          <a:ea typeface="Calibri" panose="020F0502020204030204" pitchFamily="34" charset="0"/>
                        </a:rPr>
                        <m:t>.</m:t>
                      </m:r>
                    </m:oMath>
                  </m:oMathPara>
                </a14:m>
                <a:endParaRPr lang="en-US" sz="6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7952118" y="6479217"/>
                <a:ext cx="2927517" cy="101566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3164809" y="6079976"/>
                <a:ext cx="4606218" cy="18269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m:t>
                      </m:r>
                      <m:f>
                        <m:fPr>
                          <m:ctrlPr>
                            <a:rPr lang="en-US" sz="6000" i="1">
                              <a:solidFill>
                                <a:schemeClr val="bg1"/>
                              </a:solidFill>
                              <a:latin typeface="Cambria Math" panose="02040503050406030204" pitchFamily="18" charset="0"/>
                              <a:ea typeface="Times New Roman" panose="02020603050405020304" pitchFamily="18" charset="0"/>
                            </a:rPr>
                          </m:ctrlPr>
                        </m:fPr>
                        <m:num>
                          <m:r>
                            <a:rPr lang="en-US" sz="6000" b="0" i="1" smtClean="0">
                              <a:solidFill>
                                <a:schemeClr val="bg1"/>
                              </a:solidFill>
                              <a:latin typeface="Cambria Math" panose="02040503050406030204" pitchFamily="18" charset="0"/>
                              <a:ea typeface="Times New Roman" panose="02020603050405020304" pitchFamily="18" charset="0"/>
                            </a:rPr>
                            <m:t>92</m:t>
                          </m:r>
                        </m:num>
                        <m:den>
                          <m:r>
                            <a:rPr lang="vi-VN" sz="6000">
                              <a:solidFill>
                                <a:schemeClr val="bg1"/>
                              </a:solidFill>
                              <a:latin typeface="Cambria Math"/>
                              <a:ea typeface="Times New Roman" panose="02020603050405020304" pitchFamily="18" charset="0"/>
                            </a:rPr>
                            <m:t>9</m:t>
                          </m:r>
                        </m:den>
                      </m:f>
                      <m:r>
                        <m:rPr>
                          <m:nor/>
                        </m:rPr>
                        <a:rPr lang="vi-VN" sz="6000" dirty="0">
                          <a:solidFill>
                            <a:schemeClr val="bg1"/>
                          </a:solidFill>
                          <a:latin typeface="Times New Roman" panose="02020603050405020304" pitchFamily="18" charset="0"/>
                          <a:ea typeface="Times New Roman" panose="02020603050405020304" pitchFamily="18" charset="0"/>
                        </a:rPr>
                        <m:t>	</m:t>
                      </m:r>
                    </m:oMath>
                  </m:oMathPara>
                </a14:m>
                <a:endParaRPr lang="en-US" sz="6000" dirty="0">
                  <a:solidFill>
                    <a:schemeClr val="bg1"/>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3164809" y="6079976"/>
                <a:ext cx="4606218" cy="182697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6"/>
              <p:cNvSpPr/>
              <p:nvPr/>
            </p:nvSpPr>
            <p:spPr>
              <a:xfrm>
                <a:off x="992187" y="2760381"/>
                <a:ext cx="23017458" cy="3511282"/>
              </a:xfrm>
              <a:prstGeom prst="rect">
                <a:avLst/>
              </a:prstGeom>
            </p:spPr>
            <p:txBody>
              <a:bodyPr wrap="square">
                <a:spAutoFit/>
              </a:bodyPr>
              <a:lstStyle/>
              <a:p>
                <a:pPr>
                  <a:spcBef>
                    <a:spcPts val="600"/>
                  </a:spcBef>
                </a:pPr>
                <a:r>
                  <a:rPr lang="fr-FR" sz="6000" dirty="0" smtClean="0">
                    <a:solidFill>
                      <a:prstClr val="black"/>
                    </a:solidFill>
                    <a:latin typeface="Times New Roman" panose="02020603050405020304" pitchFamily="18" charset="0"/>
                    <a:ea typeface="Times New Roman" panose="02020603050405020304" pitchFamily="18" charset="0"/>
                  </a:rPr>
                  <a:t>Kết </a:t>
                </a:r>
                <a:r>
                  <a:rPr lang="fr-FR" sz="6000" dirty="0">
                    <a:solidFill>
                      <a:prstClr val="black"/>
                    </a:solidFill>
                    <a:latin typeface="Times New Roman" panose="02020603050405020304" pitchFamily="18" charset="0"/>
                    <a:ea typeface="Times New Roman" panose="02020603050405020304" pitchFamily="18" charset="0"/>
                  </a:rPr>
                  <a:t>hợp (2) với (4) ta được: </a:t>
                </a:r>
                <a14:m>
                  <m:oMath xmlns:m="http://schemas.openxmlformats.org/officeDocument/2006/math">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r>
                              <a:rPr lang="en-US" sz="6000">
                                <a:solidFill>
                                  <a:prstClr val="black"/>
                                </a:solidFill>
                                <a:latin typeface="Cambria Math"/>
                                <a:ea typeface="Times New Roman" panose="02020603050405020304" pitchFamily="18" charset="0"/>
                              </a:rPr>
                              <m:t>𝑎</m:t>
                            </m:r>
                            <m:r>
                              <a:rPr lang="fr-FR" sz="6000">
                                <a:solidFill>
                                  <a:prstClr val="black"/>
                                </a:solidFill>
                                <a:latin typeface="Cambria Math"/>
                                <a:ea typeface="Times New Roman" panose="02020603050405020304" pitchFamily="18" charset="0"/>
                              </a:rPr>
                              <m:t>−2</m:t>
                            </m:r>
                            <m:r>
                              <a:rPr lang="en-US" sz="6000">
                                <a:solidFill>
                                  <a:prstClr val="black"/>
                                </a:solidFill>
                                <a:latin typeface="Cambria Math"/>
                                <a:ea typeface="Times New Roman" panose="02020603050405020304" pitchFamily="18" charset="0"/>
                              </a:rPr>
                              <m:t>𝑏</m:t>
                            </m:r>
                            <m:r>
                              <a:rPr lang="fr-FR" sz="6000">
                                <a:solidFill>
                                  <a:prstClr val="black"/>
                                </a:solidFill>
                                <a:latin typeface="Cambria Math"/>
                                <a:ea typeface="Times New Roman" panose="02020603050405020304" pitchFamily="18" charset="0"/>
                              </a:rPr>
                              <m:t>=16−</m:t>
                            </m:r>
                            <m:r>
                              <a:rPr lang="en-US" sz="6000">
                                <a:solidFill>
                                  <a:prstClr val="black"/>
                                </a:solidFill>
                                <a:latin typeface="Cambria Math"/>
                                <a:ea typeface="Times New Roman" panose="02020603050405020304" pitchFamily="18" charset="0"/>
                              </a:rPr>
                              <m:t>𝑐</m:t>
                            </m:r>
                          </m:e>
                          <m:e>
                            <m:r>
                              <a:rPr lang="fr-FR" sz="6000">
                                <a:solidFill>
                                  <a:prstClr val="black"/>
                                </a:solidFill>
                                <a:latin typeface="Cambria Math"/>
                                <a:ea typeface="Times New Roman" panose="02020603050405020304" pitchFamily="18" charset="0"/>
                              </a:rPr>
                              <m:t>4</m:t>
                            </m:r>
                            <m:r>
                              <a:rPr lang="en-US" sz="6000">
                                <a:solidFill>
                                  <a:prstClr val="black"/>
                                </a:solidFill>
                                <a:latin typeface="Cambria Math"/>
                                <a:ea typeface="Times New Roman" panose="02020603050405020304" pitchFamily="18" charset="0"/>
                              </a:rPr>
                              <m:t>𝑎</m:t>
                            </m:r>
                            <m:r>
                              <a:rPr lang="fr-FR"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𝑏</m:t>
                            </m:r>
                            <m:r>
                              <a:rPr lang="fr-FR" sz="6000">
                                <a:solidFill>
                                  <a:prstClr val="black"/>
                                </a:solidFill>
                                <a:latin typeface="Cambria Math"/>
                                <a:ea typeface="Times New Roman" panose="02020603050405020304" pitchFamily="18" charset="0"/>
                              </a:rPr>
                              <m:t>=4</m:t>
                            </m:r>
                          </m:e>
                        </m:eqArr>
                      </m:e>
                    </m:d>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r>
                              <a:rPr lang="en-US" sz="6000">
                                <a:solidFill>
                                  <a:prstClr val="black"/>
                                </a:solidFill>
                                <a:latin typeface="Cambria Math"/>
                                <a:ea typeface="Times New Roman" panose="02020603050405020304" pitchFamily="18" charset="0"/>
                              </a:rPr>
                              <m:t>𝑎</m:t>
                            </m:r>
                            <m:r>
                              <a:rPr lang="fr-FR" sz="6000">
                                <a:solidFill>
                                  <a:prstClr val="black"/>
                                </a:solidFill>
                                <a:latin typeface="Cambria Math"/>
                                <a:ea typeface="Times New Roman" panose="02020603050405020304" pitchFamily="18" charset="0"/>
                              </a:rPr>
                              <m:t>=</m:t>
                            </m:r>
                            <m:f>
                              <m:fPr>
                                <m:ctrlPr>
                                  <a:rPr lang="en-US" sz="6000" i="1">
                                    <a:solidFill>
                                      <a:prstClr val="black"/>
                                    </a:solidFill>
                                    <a:latin typeface="Cambria Math" panose="02040503050406030204" pitchFamily="18" charset="0"/>
                                    <a:ea typeface="Times New Roman" panose="02020603050405020304" pitchFamily="18" charset="0"/>
                                  </a:rPr>
                                </m:ctrlPr>
                              </m:fPr>
                              <m:num>
                                <m:r>
                                  <a:rPr lang="en-US" sz="6000">
                                    <a:solidFill>
                                      <a:prstClr val="black"/>
                                    </a:solidFill>
                                    <a:latin typeface="Cambria Math"/>
                                    <a:ea typeface="Times New Roman" panose="02020603050405020304" pitchFamily="18" charset="0"/>
                                  </a:rPr>
                                  <m:t>𝑐</m:t>
                                </m:r>
                                <m:r>
                                  <a:rPr lang="fr-FR" sz="6000">
                                    <a:solidFill>
                                      <a:prstClr val="black"/>
                                    </a:solidFill>
                                    <a:latin typeface="Cambria Math"/>
                                    <a:ea typeface="Times New Roman" panose="02020603050405020304" pitchFamily="18" charset="0"/>
                                  </a:rPr>
                                  <m:t>−8</m:t>
                                </m:r>
                              </m:num>
                              <m:den>
                                <m:r>
                                  <a:rPr lang="fr-FR" sz="6000">
                                    <a:solidFill>
                                      <a:prstClr val="black"/>
                                    </a:solidFill>
                                    <a:latin typeface="Cambria Math"/>
                                    <a:ea typeface="Times New Roman" panose="02020603050405020304" pitchFamily="18" charset="0"/>
                                  </a:rPr>
                                  <m:t>7</m:t>
                                </m:r>
                              </m:den>
                            </m:f>
                          </m:e>
                          <m:e>
                            <m:r>
                              <a:rPr lang="en-US" sz="6000">
                                <a:solidFill>
                                  <a:prstClr val="black"/>
                                </a:solidFill>
                                <a:latin typeface="Cambria Math"/>
                                <a:ea typeface="Times New Roman" panose="02020603050405020304" pitchFamily="18" charset="0"/>
                              </a:rPr>
                              <m:t>𝑏</m:t>
                            </m:r>
                            <m:r>
                              <a:rPr lang="fr-FR" sz="6000">
                                <a:solidFill>
                                  <a:prstClr val="black"/>
                                </a:solidFill>
                                <a:latin typeface="Cambria Math"/>
                                <a:ea typeface="Times New Roman" panose="02020603050405020304" pitchFamily="18" charset="0"/>
                              </a:rPr>
                              <m:t>=</m:t>
                            </m:r>
                            <m:f>
                              <m:fPr>
                                <m:ctrlPr>
                                  <a:rPr lang="en-US" sz="6000" i="1">
                                    <a:solidFill>
                                      <a:prstClr val="black"/>
                                    </a:solidFill>
                                    <a:latin typeface="Cambria Math" panose="02040503050406030204" pitchFamily="18" charset="0"/>
                                    <a:ea typeface="Times New Roman" panose="02020603050405020304" pitchFamily="18" charset="0"/>
                                  </a:rPr>
                                </m:ctrlPr>
                              </m:fPr>
                              <m:num>
                                <m:r>
                                  <a:rPr lang="fr-FR" sz="6000">
                                    <a:solidFill>
                                      <a:prstClr val="black"/>
                                    </a:solidFill>
                                    <a:latin typeface="Cambria Math"/>
                                    <a:ea typeface="Times New Roman" panose="02020603050405020304" pitchFamily="18" charset="0"/>
                                  </a:rPr>
                                  <m:t>4</m:t>
                                </m:r>
                                <m:r>
                                  <a:rPr lang="en-US" sz="6000">
                                    <a:solidFill>
                                      <a:prstClr val="black"/>
                                    </a:solidFill>
                                    <a:latin typeface="Cambria Math"/>
                                    <a:ea typeface="Times New Roman" panose="02020603050405020304" pitchFamily="18" charset="0"/>
                                  </a:rPr>
                                  <m:t>𝑐</m:t>
                                </m:r>
                                <m:r>
                                  <a:rPr lang="fr-FR" sz="6000">
                                    <a:solidFill>
                                      <a:prstClr val="black"/>
                                    </a:solidFill>
                                    <a:latin typeface="Cambria Math"/>
                                    <a:ea typeface="Times New Roman" panose="02020603050405020304" pitchFamily="18" charset="0"/>
                                  </a:rPr>
                                  <m:t>−60</m:t>
                                </m:r>
                              </m:num>
                              <m:den>
                                <m:r>
                                  <a:rPr lang="fr-FR" sz="6000">
                                    <a:solidFill>
                                      <a:prstClr val="black"/>
                                    </a:solidFill>
                                    <a:latin typeface="Cambria Math"/>
                                    <a:ea typeface="Times New Roman" panose="02020603050405020304" pitchFamily="18" charset="0"/>
                                  </a:rPr>
                                  <m:t>7</m:t>
                                </m:r>
                              </m:den>
                            </m:f>
                          </m:e>
                        </m:eqArr>
                      </m:e>
                    </m:d>
                    <m:d>
                      <m:dPr>
                        <m:ctrlPr>
                          <a:rPr lang="en-US" sz="6000" i="1">
                            <a:solidFill>
                              <a:prstClr val="black"/>
                            </a:solidFill>
                            <a:latin typeface="Cambria Math" panose="02040503050406030204" pitchFamily="18" charset="0"/>
                            <a:ea typeface="Times New Roman" panose="02020603050405020304" pitchFamily="18" charset="0"/>
                          </a:rPr>
                        </m:ctrlPr>
                      </m:dPr>
                      <m:e>
                        <m:r>
                          <a:rPr lang="fr-FR" sz="6000">
                            <a:solidFill>
                              <a:prstClr val="black"/>
                            </a:solidFill>
                            <a:latin typeface="Cambria Math"/>
                            <a:ea typeface="Times New Roman" panose="02020603050405020304" pitchFamily="18" charset="0"/>
                          </a:rPr>
                          <m:t>5</m:t>
                        </m:r>
                      </m:e>
                    </m:d>
                  </m:oMath>
                </a14:m>
                <a:endParaRPr lang="en-US" sz="6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58" name="Rectangle 6"/>
              <p:cNvSpPr>
                <a:spLocks noRot="1" noChangeAspect="1" noMove="1" noResize="1" noEditPoints="1" noAdjustHandles="1" noChangeArrowheads="1" noChangeShapeType="1" noTextEdit="1"/>
              </p:cNvSpPr>
              <p:nvPr/>
            </p:nvSpPr>
            <p:spPr>
              <a:xfrm>
                <a:off x="992187" y="2760381"/>
                <a:ext cx="23017458" cy="3511282"/>
              </a:xfrm>
              <a:prstGeom prst="rect">
                <a:avLst/>
              </a:prstGeom>
              <a:blipFill rotWithShape="0">
                <a:blip r:embed="rId6"/>
                <a:stretch>
                  <a:fillRect l="-1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992187" y="6271663"/>
                <a:ext cx="17678400" cy="4873642"/>
              </a:xfrm>
              <a:prstGeom prst="rect">
                <a:avLst/>
              </a:prstGeom>
              <a:noFill/>
            </p:spPr>
            <p:txBody>
              <a:bodyPr wrap="square" rtlCol="0">
                <a:spAutoFit/>
              </a:bodyPr>
              <a:lstStyle/>
              <a:p>
                <a:pPr>
                  <a:spcBef>
                    <a:spcPts val="600"/>
                  </a:spcBef>
                  <a:spcAft>
                    <a:spcPts val="0"/>
                  </a:spcAft>
                </a:pPr>
                <a:r>
                  <a:rPr lang="fr-FR" sz="6000" dirty="0">
                    <a:solidFill>
                      <a:prstClr val="black"/>
                    </a:solidFill>
                    <a:latin typeface="Times New Roman" panose="02020603050405020304" pitchFamily="18" charset="0"/>
                    <a:ea typeface="Times New Roman" panose="02020603050405020304" pitchFamily="18" charset="0"/>
                  </a:rPr>
                  <a:t>Thay (5) </a:t>
                </a:r>
                <a:r>
                  <a:rPr lang="fr-FR" sz="6000" dirty="0" err="1">
                    <a:solidFill>
                      <a:prstClr val="black"/>
                    </a:solidFill>
                    <a:latin typeface="Times New Roman" panose="02020603050405020304" pitchFamily="18" charset="0"/>
                    <a:ea typeface="Times New Roman" panose="02020603050405020304" pitchFamily="18" charset="0"/>
                  </a:rPr>
                  <a:t>vào</a:t>
                </a:r>
                <a:r>
                  <a:rPr lang="fr-FR" sz="6000" dirty="0">
                    <a:solidFill>
                      <a:prstClr val="black"/>
                    </a:solidFill>
                    <a:latin typeface="Times New Roman" panose="02020603050405020304" pitchFamily="18" charset="0"/>
                    <a:ea typeface="Times New Roman" panose="02020603050405020304" pitchFamily="18" charset="0"/>
                  </a:rPr>
                  <a:t> (1) ta </a:t>
                </a:r>
                <a:r>
                  <a:rPr lang="fr-FR" sz="6000" dirty="0" err="1">
                    <a:solidFill>
                      <a:prstClr val="black"/>
                    </a:solidFill>
                    <a:latin typeface="Times New Roman" panose="02020603050405020304" pitchFamily="18" charset="0"/>
                    <a:ea typeface="Times New Roman" panose="02020603050405020304" pitchFamily="18" charset="0"/>
                  </a:rPr>
                  <a:t>được</a:t>
                </a:r>
                <a:r>
                  <a:rPr lang="fr-FR" sz="6000" dirty="0">
                    <a:solidFill>
                      <a:prstClr val="black"/>
                    </a:solidFill>
                    <a:latin typeface="Times New Roman" panose="02020603050405020304" pitchFamily="18" charset="0"/>
                    <a:ea typeface="Times New Roman" panose="02020603050405020304" pitchFamily="18" charset="0"/>
                  </a:rPr>
                  <a:t>:</a:t>
                </a:r>
                <a14:m>
                  <m:oMath xmlns:m="http://schemas.openxmlformats.org/officeDocument/2006/math">
                    <m:r>
                      <a:rPr lang="fr-FR" sz="6000">
                        <a:solidFill>
                          <a:prstClr val="black"/>
                        </a:solidFill>
                        <a:latin typeface="Cambria Math"/>
                        <a:ea typeface="Times New Roman" panose="02020603050405020304" pitchFamily="18" charset="0"/>
                      </a:rPr>
                      <m:t>7</m:t>
                    </m:r>
                    <m:d>
                      <m:dPr>
                        <m:ctrlPr>
                          <a:rPr lang="en-US" sz="6000" i="1">
                            <a:solidFill>
                              <a:prstClr val="black"/>
                            </a:solidFill>
                            <a:latin typeface="Cambria Math" panose="02040503050406030204" pitchFamily="18" charset="0"/>
                            <a:ea typeface="Times New Roman" panose="02020603050405020304" pitchFamily="18" charset="0"/>
                          </a:rPr>
                        </m:ctrlPr>
                      </m:dPr>
                      <m:e>
                        <m:r>
                          <a:rPr lang="en-US" sz="6000">
                            <a:solidFill>
                              <a:prstClr val="black"/>
                            </a:solidFill>
                            <a:latin typeface="Cambria Math"/>
                            <a:ea typeface="Times New Roman" panose="02020603050405020304" pitchFamily="18" charset="0"/>
                          </a:rPr>
                          <m:t>𝑐</m:t>
                        </m:r>
                        <m:r>
                          <a:rPr lang="fr-FR" sz="6000">
                            <a:solidFill>
                              <a:prstClr val="black"/>
                            </a:solidFill>
                            <a:latin typeface="Cambria Math"/>
                            <a:ea typeface="Times New Roman" panose="02020603050405020304" pitchFamily="18" charset="0"/>
                          </a:rPr>
                          <m:t>−8</m:t>
                        </m:r>
                      </m:e>
                    </m:d>
                    <m:r>
                      <a:rPr lang="en-US" sz="6000">
                        <a:solidFill>
                          <a:prstClr val="black"/>
                        </a:solidFill>
                        <a:latin typeface="Cambria Math"/>
                        <a:ea typeface="Times New Roman" panose="02020603050405020304" pitchFamily="18" charset="0"/>
                      </a:rPr>
                      <m:t>𝑐</m:t>
                    </m:r>
                    <m:r>
                      <a:rPr lang="fr-FR" sz="6000">
                        <a:solidFill>
                          <a:prstClr val="black"/>
                        </a:solidFill>
                        <a:latin typeface="Cambria Math"/>
                        <a:ea typeface="Times New Roman" panose="02020603050405020304" pitchFamily="18" charset="0"/>
                      </a:rPr>
                      <m:t>=</m:t>
                    </m:r>
                    <m:sSup>
                      <m:sSupPr>
                        <m:ctrlPr>
                          <a:rPr lang="en-US" sz="6000" i="1">
                            <a:solidFill>
                              <a:prstClr val="black"/>
                            </a:solidFill>
                            <a:latin typeface="Cambria Math" panose="02040503050406030204" pitchFamily="18" charset="0"/>
                            <a:ea typeface="Times New Roman" panose="02020603050405020304" pitchFamily="18" charset="0"/>
                          </a:rPr>
                        </m:ctrlPr>
                      </m:sSupPr>
                      <m:e>
                        <m:d>
                          <m:dPr>
                            <m:ctrlPr>
                              <a:rPr lang="en-US" sz="6000" i="1">
                                <a:solidFill>
                                  <a:prstClr val="black"/>
                                </a:solidFill>
                                <a:latin typeface="Cambria Math" panose="02040503050406030204" pitchFamily="18" charset="0"/>
                                <a:ea typeface="Times New Roman" panose="02020603050405020304" pitchFamily="18" charset="0"/>
                              </a:rPr>
                            </m:ctrlPr>
                          </m:dPr>
                          <m:e>
                            <m:r>
                              <a:rPr lang="fr-FR" sz="6000">
                                <a:solidFill>
                                  <a:prstClr val="black"/>
                                </a:solidFill>
                                <a:latin typeface="Cambria Math"/>
                                <a:ea typeface="Times New Roman" panose="02020603050405020304" pitchFamily="18" charset="0"/>
                              </a:rPr>
                              <m:t>4</m:t>
                            </m:r>
                            <m:r>
                              <a:rPr lang="en-US" sz="6000">
                                <a:solidFill>
                                  <a:prstClr val="black"/>
                                </a:solidFill>
                                <a:latin typeface="Cambria Math"/>
                                <a:ea typeface="Times New Roman" panose="02020603050405020304" pitchFamily="18" charset="0"/>
                              </a:rPr>
                              <m:t>𝑐</m:t>
                            </m:r>
                            <m:r>
                              <a:rPr lang="fr-FR" sz="6000">
                                <a:solidFill>
                                  <a:prstClr val="black"/>
                                </a:solidFill>
                                <a:latin typeface="Cambria Math"/>
                                <a:ea typeface="Times New Roman" panose="02020603050405020304" pitchFamily="18" charset="0"/>
                              </a:rPr>
                              <m:t>−60</m:t>
                            </m:r>
                          </m:e>
                        </m:d>
                      </m:e>
                      <m:sup>
                        <m:r>
                          <a:rPr lang="fr-FR" sz="6000">
                            <a:solidFill>
                              <a:prstClr val="black"/>
                            </a:solidFill>
                            <a:latin typeface="Cambria Math"/>
                            <a:ea typeface="Times New Roman" panose="02020603050405020304" pitchFamily="18" charset="0"/>
                          </a:rPr>
                          <m:t>2</m:t>
                        </m:r>
                      </m:sup>
                    </m:sSup>
                  </m:oMath>
                </a14:m>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spcAft>
                    <a:spcPts val="0"/>
                  </a:spcAft>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⇔9</m:t>
                      </m:r>
                      <m:sSup>
                        <m:sSupPr>
                          <m:ctrlPr>
                            <a:rPr lang="en-US" sz="6000" i="1">
                              <a:solidFill>
                                <a:prstClr val="black"/>
                              </a:solidFill>
                              <a:latin typeface="Cambria Math" panose="02040503050406030204" pitchFamily="18" charset="0"/>
                              <a:ea typeface="Times New Roman" panose="02020603050405020304" pitchFamily="18" charset="0"/>
                            </a:rPr>
                          </m:ctrlPr>
                        </m:sSupPr>
                        <m:e>
                          <m:r>
                            <a:rPr lang="en-US" sz="6000">
                              <a:solidFill>
                                <a:prstClr val="black"/>
                              </a:solidFill>
                              <a:latin typeface="Cambria Math"/>
                              <a:ea typeface="Times New Roman" panose="02020603050405020304" pitchFamily="18" charset="0"/>
                            </a:rPr>
                            <m:t>𝑐</m:t>
                          </m:r>
                        </m:e>
                        <m:sup>
                          <m:r>
                            <a:rPr lang="fr-FR" sz="6000">
                              <a:solidFill>
                                <a:prstClr val="black"/>
                              </a:solidFill>
                              <a:latin typeface="Cambria Math"/>
                              <a:ea typeface="Times New Roman" panose="02020603050405020304" pitchFamily="18" charset="0"/>
                            </a:rPr>
                            <m:t>2</m:t>
                          </m:r>
                        </m:sup>
                      </m:sSup>
                      <m:r>
                        <a:rPr lang="fr-FR" sz="6000">
                          <a:solidFill>
                            <a:prstClr val="black"/>
                          </a:solidFill>
                          <a:latin typeface="Cambria Math"/>
                          <a:ea typeface="Times New Roman" panose="02020603050405020304" pitchFamily="18" charset="0"/>
                        </a:rPr>
                        <m:t>−424</m:t>
                      </m:r>
                      <m:r>
                        <a:rPr lang="en-US" sz="6000">
                          <a:solidFill>
                            <a:prstClr val="black"/>
                          </a:solidFill>
                          <a:latin typeface="Cambria Math"/>
                          <a:ea typeface="Times New Roman" panose="02020603050405020304" pitchFamily="18" charset="0"/>
                        </a:rPr>
                        <m:t>𝑐</m:t>
                      </m:r>
                      <m:r>
                        <a:rPr lang="fr-FR" sz="6000">
                          <a:solidFill>
                            <a:prstClr val="black"/>
                          </a:solidFill>
                          <a:latin typeface="Cambria Math"/>
                          <a:ea typeface="Times New Roman" panose="02020603050405020304" pitchFamily="18" charset="0"/>
                        </a:rPr>
                        <m:t>+3600=0</m:t>
                      </m:r>
                    </m:oMath>
                  </m:oMathPara>
                </a14:m>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spcAft>
                    <a:spcPts val="0"/>
                  </a:spcAft>
                </a:pPr>
                <a14:m>
                  <m:oMathPara xmlns:m="http://schemas.openxmlformats.org/officeDocument/2006/math">
                    <m:oMathParaPr>
                      <m:jc m:val="centerGroup"/>
                    </m:oMathParaPr>
                    <m:oMath xmlns:m="http://schemas.openxmlformats.org/officeDocument/2006/math">
                      <m:r>
                        <a:rPr lang="en-US"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r>
                                <a:rPr lang="en-US" sz="6000">
                                  <a:solidFill>
                                    <a:prstClr val="black"/>
                                  </a:solidFill>
                                  <a:latin typeface="Cambria Math"/>
                                  <a:ea typeface="Times New Roman" panose="02020603050405020304" pitchFamily="18" charset="0"/>
                                </a:rPr>
                                <m:t>𝑐</m:t>
                              </m:r>
                              <m:r>
                                <a:rPr lang="en-US" sz="6000">
                                  <a:solidFill>
                                    <a:prstClr val="black"/>
                                  </a:solidFill>
                                  <a:latin typeface="Cambria Math"/>
                                  <a:ea typeface="Times New Roman" panose="02020603050405020304" pitchFamily="18" charset="0"/>
                                </a:rPr>
                                <m:t>=36</m:t>
                              </m:r>
                            </m:e>
                            <m:e>
                              <m:r>
                                <a:rPr lang="en-US" sz="6000">
                                  <a:solidFill>
                                    <a:prstClr val="black"/>
                                  </a:solidFill>
                                  <a:latin typeface="Cambria Math"/>
                                  <a:ea typeface="Times New Roman" panose="02020603050405020304" pitchFamily="18" charset="0"/>
                                </a:rPr>
                                <m:t>𝑐</m:t>
                              </m:r>
                              <m:r>
                                <a:rPr lang="en-US" sz="6000">
                                  <a:solidFill>
                                    <a:prstClr val="black"/>
                                  </a:solidFill>
                                  <a:latin typeface="Cambria Math"/>
                                  <a:ea typeface="Times New Roman" panose="02020603050405020304" pitchFamily="18" charset="0"/>
                                </a:rPr>
                                <m:t>=</m:t>
                              </m:r>
                              <m:f>
                                <m:fPr>
                                  <m:ctrlPr>
                                    <a:rPr lang="en-US" sz="6000" i="1">
                                      <a:solidFill>
                                        <a:prstClr val="black"/>
                                      </a:solidFill>
                                      <a:latin typeface="Cambria Math" panose="02040503050406030204" pitchFamily="18" charset="0"/>
                                      <a:ea typeface="Times New Roman" panose="02020603050405020304" pitchFamily="18" charset="0"/>
                                    </a:rPr>
                                  </m:ctrlPr>
                                </m:fPr>
                                <m:num>
                                  <m:r>
                                    <a:rPr lang="en-US" sz="6000">
                                      <a:solidFill>
                                        <a:prstClr val="black"/>
                                      </a:solidFill>
                                      <a:latin typeface="Cambria Math"/>
                                      <a:ea typeface="Times New Roman" panose="02020603050405020304" pitchFamily="18" charset="0"/>
                                    </a:rPr>
                                    <m:t>100</m:t>
                                  </m:r>
                                </m:num>
                                <m:den>
                                  <m:r>
                                    <a:rPr lang="en-US" sz="6000">
                                      <a:solidFill>
                                        <a:prstClr val="black"/>
                                      </a:solidFill>
                                      <a:latin typeface="Cambria Math"/>
                                      <a:ea typeface="Times New Roman" panose="02020603050405020304" pitchFamily="18" charset="0"/>
                                    </a:rPr>
                                    <m:t>9</m:t>
                                  </m:r>
                                </m:den>
                              </m:f>
                            </m:e>
                          </m:eqArr>
                        </m:e>
                      </m:d>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𝑐</m:t>
                      </m:r>
                      <m:r>
                        <a:rPr lang="en-US" sz="6000">
                          <a:solidFill>
                            <a:prstClr val="black"/>
                          </a:solidFill>
                          <a:latin typeface="Cambria Math"/>
                          <a:ea typeface="Times New Roman" panose="02020603050405020304" pitchFamily="18" charset="0"/>
                        </a:rPr>
                        <m:t>=36</m:t>
                      </m:r>
                      <m:d>
                        <m:dPr>
                          <m:ctrlPr>
                            <a:rPr lang="en-US" sz="6000" i="1">
                              <a:solidFill>
                                <a:prstClr val="black"/>
                              </a:solidFill>
                              <a:latin typeface="Cambria Math" panose="02040503050406030204" pitchFamily="18" charset="0"/>
                              <a:ea typeface="Times New Roman" panose="02020603050405020304" pitchFamily="18" charset="0"/>
                            </a:rPr>
                          </m:ctrlPr>
                        </m:dPr>
                        <m:e>
                          <m:r>
                            <a:rPr lang="en-US" sz="6000">
                              <a:solidFill>
                                <a:prstClr val="black"/>
                              </a:solidFill>
                              <a:latin typeface="Cambria Math"/>
                              <a:ea typeface="Times New Roman" panose="02020603050405020304" pitchFamily="18" charset="0"/>
                            </a:rPr>
                            <m:t>𝑐</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ℤ</m:t>
                          </m:r>
                        </m:e>
                      </m:d>
                      <m:r>
                        <a:rPr lang="en-US" sz="6000">
                          <a:solidFill>
                            <a:prstClr val="black"/>
                          </a:solidFill>
                          <a:latin typeface="Cambria Math"/>
                          <a:ea typeface="Times New Roman" panose="02020603050405020304" pitchFamily="18" charset="0"/>
                        </a:rPr>
                        <m:t>.</m:t>
                      </m:r>
                    </m:oMath>
                  </m:oMathPara>
                </a14:m>
                <a:endParaRPr lang="en-US" sz="6000" dirty="0"/>
              </a:p>
            </p:txBody>
          </p:sp>
        </mc:Choice>
        <mc:Fallback xmlns="">
          <p:sp>
            <p:nvSpPr>
              <p:cNvPr id="2" name="TextBox 1"/>
              <p:cNvSpPr txBox="1">
                <a:spLocks noRot="1" noChangeAspect="1" noMove="1" noResize="1" noEditPoints="1" noAdjustHandles="1" noChangeArrowheads="1" noChangeShapeType="1" noTextEdit="1"/>
              </p:cNvSpPr>
              <p:nvPr/>
            </p:nvSpPr>
            <p:spPr>
              <a:xfrm>
                <a:off x="992187" y="6271663"/>
                <a:ext cx="17678400" cy="4873642"/>
              </a:xfrm>
              <a:prstGeom prst="rect">
                <a:avLst/>
              </a:prstGeom>
              <a:blipFill rotWithShape="0">
                <a:blip r:embed="rId7"/>
                <a:stretch>
                  <a:fillRect l="-2103" t="-38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49387" y="11352859"/>
                <a:ext cx="18364200" cy="1677382"/>
              </a:xfrm>
              <a:prstGeom prst="rect">
                <a:avLst/>
              </a:prstGeom>
              <a:noFill/>
            </p:spPr>
            <p:txBody>
              <a:bodyPr wrap="square" rtlCol="0">
                <a:spAutoFit/>
              </a:bodyPr>
              <a:lstStyle/>
              <a:p>
                <a:r>
                  <a:rPr lang="vi-VN" sz="6000" dirty="0">
                    <a:solidFill>
                      <a:prstClr val="black"/>
                    </a:solidFill>
                    <a:latin typeface="Times New Roman" panose="02020603050405020304" pitchFamily="18" charset="0"/>
                    <a:ea typeface="Times New Roman" panose="02020603050405020304" pitchFamily="18" charset="0"/>
                  </a:rPr>
                  <a:t>Với </a:t>
                </a:r>
                <a14:m>
                  <m:oMath xmlns:m="http://schemas.openxmlformats.org/officeDocument/2006/math">
                    <m:r>
                      <a:rPr lang="vi-VN" sz="6000">
                        <a:solidFill>
                          <a:prstClr val="black"/>
                        </a:solidFill>
                        <a:latin typeface="Cambria Math"/>
                        <a:ea typeface="Times New Roman" panose="02020603050405020304" pitchFamily="18" charset="0"/>
                      </a:rPr>
                      <m:t>𝑐</m:t>
                    </m:r>
                    <m:r>
                      <a:rPr lang="vi-VN" sz="6000">
                        <a:solidFill>
                          <a:prstClr val="black"/>
                        </a:solidFill>
                        <a:latin typeface="Cambria Math"/>
                        <a:ea typeface="Times New Roman" panose="02020603050405020304" pitchFamily="18" charset="0"/>
                      </a:rPr>
                      <m:t>=36⇒</m:t>
                    </m:r>
                    <m:r>
                      <a:rPr lang="vi-VN" sz="6000">
                        <a:solidFill>
                          <a:prstClr val="black"/>
                        </a:solidFill>
                        <a:latin typeface="Cambria Math"/>
                        <a:ea typeface="Times New Roman" panose="02020603050405020304" pitchFamily="18" charset="0"/>
                      </a:rPr>
                      <m:t>𝑎</m:t>
                    </m:r>
                    <m:r>
                      <a:rPr lang="vi-VN" sz="6000">
                        <a:solidFill>
                          <a:prstClr val="black"/>
                        </a:solidFill>
                        <a:latin typeface="Cambria Math"/>
                        <a:ea typeface="Times New Roman" panose="02020603050405020304" pitchFamily="18" charset="0"/>
                      </a:rPr>
                      <m:t>=4,</m:t>
                    </m:r>
                    <m:r>
                      <a:rPr lang="vi-VN" sz="6000">
                        <a:solidFill>
                          <a:prstClr val="black"/>
                        </a:solidFill>
                        <a:latin typeface="Cambria Math"/>
                        <a:ea typeface="Times New Roman" panose="02020603050405020304" pitchFamily="18" charset="0"/>
                      </a:rPr>
                      <m:t>𝑏</m:t>
                    </m:r>
                    <m:r>
                      <a:rPr lang="vi-VN" sz="6000">
                        <a:solidFill>
                          <a:prstClr val="black"/>
                        </a:solidFill>
                        <a:latin typeface="Cambria Math"/>
                        <a:ea typeface="Times New Roman" panose="02020603050405020304" pitchFamily="18" charset="0"/>
                      </a:rPr>
                      <m:t>=12⇒</m:t>
                    </m:r>
                    <m:r>
                      <a:rPr lang="vi-VN" sz="6000">
                        <a:solidFill>
                          <a:prstClr val="black"/>
                        </a:solidFill>
                        <a:latin typeface="Cambria Math"/>
                        <a:ea typeface="Times New Roman" panose="02020603050405020304" pitchFamily="18" charset="0"/>
                      </a:rPr>
                      <m:t>𝑃</m:t>
                    </m:r>
                    <m:r>
                      <a:rPr lang="vi-VN" sz="6000">
                        <a:solidFill>
                          <a:prstClr val="black"/>
                        </a:solidFill>
                        <a:latin typeface="Cambria Math"/>
                        <a:ea typeface="Times New Roman" panose="02020603050405020304" pitchFamily="18" charset="0"/>
                      </a:rPr>
                      <m:t>=4−12+72=64.</m:t>
                    </m:r>
                  </m:oMath>
                </a14:m>
                <a:endParaRPr lang="en-US" sz="6000" dirty="0">
                  <a:solidFill>
                    <a:prstClr val="black"/>
                  </a:solidFill>
                  <a:latin typeface="Times New Roman" panose="02020603050405020304" pitchFamily="18" charset="0"/>
                  <a:ea typeface="Times New Roman" panose="02020603050405020304" pitchFamily="18" charset="0"/>
                </a:endParaRPr>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449387" y="11352859"/>
                <a:ext cx="18364200" cy="1677382"/>
              </a:xfrm>
              <a:prstGeom prst="rect">
                <a:avLst/>
              </a:prstGeom>
              <a:blipFill rotWithShape="0">
                <a:blip r:embed="rId8"/>
                <a:stretch>
                  <a:fillRect l="-2025" t="-10870"/>
                </a:stretch>
              </a:blipFill>
            </p:spPr>
            <p:txBody>
              <a:bodyPr/>
              <a:lstStyle/>
              <a:p>
                <a:r>
                  <a:rPr lang="en-US">
                    <a:noFill/>
                  </a:rPr>
                  <a:t> </a:t>
                </a:r>
              </a:p>
            </p:txBody>
          </p:sp>
        </mc:Fallback>
      </mc:AlternateContent>
    </p:spTree>
    <p:extLst>
      <p:ext uri="{BB962C8B-B14F-4D97-AF65-F5344CB8AC3E}">
        <p14:creationId xmlns:p14="http://schemas.microsoft.com/office/powerpoint/2010/main" val="377215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710716"/>
            <a:ext cx="24323168" cy="3958947"/>
            <a:chOff x="534987" y="1818599"/>
            <a:chExt cx="23722215" cy="2720848"/>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9694" y="1653394"/>
                  <a:ext cx="2087449"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7</a:t>
                  </a:r>
                </a:p>
              </p:txBody>
            </p:sp>
          </p:grpSp>
        </p:grpSp>
        <mc:AlternateContent xmlns:mc="http://schemas.openxmlformats.org/markup-compatibility/2006" xmlns:a14="http://schemas.microsoft.com/office/drawing/2010/main">
          <mc:Choice Requires="a14">
            <p:sp>
              <p:nvSpPr>
                <p:cNvPr id="23" name="Rectangle 22"/>
                <p:cNvSpPr/>
                <p:nvPr/>
              </p:nvSpPr>
              <p:spPr>
                <a:xfrm>
                  <a:off x="4135647" y="1818599"/>
                  <a:ext cx="20121555" cy="27208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spcBef>
                      <a:spcPts val="600"/>
                    </a:spcBef>
                  </a:pPr>
                  <a:r>
                    <a:rPr lang="en-US" sz="6000" dirty="0" smtClean="0">
                      <a:solidFill>
                        <a:prstClr val="black"/>
                      </a:solidFill>
                      <a:latin typeface="Times New Roman" panose="02020603050405020304" pitchFamily="18" charset="0"/>
                      <a:ea typeface="Calibri" panose="020F0502020204030204" pitchFamily="34" charset="0"/>
                    </a:rPr>
                    <a:t> </a:t>
                  </a:r>
                  <a:r>
                    <a:rPr lang="vi-VN" sz="6000" dirty="0">
                      <a:solidFill>
                        <a:prstClr val="black"/>
                      </a:solidFill>
                      <a:latin typeface="Times New Roman" panose="02020603050405020304" pitchFamily="18" charset="0"/>
                      <a:ea typeface="Times New Roman" panose="02020603050405020304" pitchFamily="18" charset="0"/>
                    </a:rPr>
                    <a:t>Cho cấp số cộng </a:t>
                  </a:r>
                  <a14:m>
                    <m:oMath xmlns:m="http://schemas.openxmlformats.org/officeDocument/2006/math">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𝑛</m:t>
                              </m:r>
                            </m:sub>
                          </m:sSub>
                        </m:e>
                      </m:d>
                    </m:oMath>
                  </a14:m>
                  <a:r>
                    <a:rPr lang="vi-VN" sz="6000" dirty="0">
                      <a:solidFill>
                        <a:prstClr val="black"/>
                      </a:solidFill>
                      <a:latin typeface="Times New Roman" panose="02020603050405020304" pitchFamily="18" charset="0"/>
                      <a:ea typeface="Times New Roman" panose="02020603050405020304" pitchFamily="18" charset="0"/>
                    </a:rPr>
                    <a:t> thỏa mãn </a:t>
                  </a:r>
                  <a14:m>
                    <m:oMath xmlns:m="http://schemas.openxmlformats.org/officeDocument/2006/math">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5</m:t>
                                  </m:r>
                                </m:sub>
                              </m:sSub>
                              <m:r>
                                <a:rPr lang="vi-VN" sz="6000">
                                  <a:solidFill>
                                    <a:prstClr val="black"/>
                                  </a:solidFill>
                                  <a:latin typeface="Cambria Math"/>
                                  <a:ea typeface="Times New Roman" panose="02020603050405020304" pitchFamily="18" charset="0"/>
                                </a:rPr>
                                <m:t>+3</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3</m:t>
                                  </m:r>
                                </m:sub>
                              </m:sSub>
                              <m:r>
                                <a:rPr lang="vi-VN"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2</m:t>
                                  </m:r>
                                </m:sub>
                              </m:sSub>
                              <m:r>
                                <a:rPr lang="vi-VN" sz="6000">
                                  <a:solidFill>
                                    <a:prstClr val="black"/>
                                  </a:solidFill>
                                  <a:latin typeface="Cambria Math"/>
                                  <a:ea typeface="Times New Roman" panose="02020603050405020304" pitchFamily="18" charset="0"/>
                                </a:rPr>
                                <m:t>=−21</m:t>
                              </m:r>
                            </m:e>
                            <m:e>
                              <m:r>
                                <a:rPr lang="vi-VN" sz="6000">
                                  <a:solidFill>
                                    <a:prstClr val="black"/>
                                  </a:solidFill>
                                  <a:latin typeface="Cambria Math"/>
                                  <a:ea typeface="Times New Roman" panose="02020603050405020304" pitchFamily="18" charset="0"/>
                                </a:rPr>
                                <m:t>3</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7</m:t>
                                  </m:r>
                                </m:sub>
                              </m:sSub>
                              <m:r>
                                <a:rPr lang="vi-VN" sz="6000">
                                  <a:solidFill>
                                    <a:prstClr val="black"/>
                                  </a:solidFill>
                                  <a:latin typeface="Cambria Math"/>
                                  <a:ea typeface="Times New Roman" panose="02020603050405020304" pitchFamily="18" charset="0"/>
                                </a:rPr>
                                <m:t>−2</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4</m:t>
                                  </m:r>
                                </m:sub>
                              </m:sSub>
                              <m:r>
                                <a:rPr lang="vi-VN" sz="6000">
                                  <a:solidFill>
                                    <a:prstClr val="black"/>
                                  </a:solidFill>
                                  <a:latin typeface="Cambria Math"/>
                                  <a:ea typeface="Times New Roman" panose="02020603050405020304" pitchFamily="18" charset="0"/>
                                </a:rPr>
                                <m:t>=−34</m:t>
                              </m:r>
                            </m:e>
                          </m:eqArr>
                        </m:e>
                      </m:d>
                    </m:oMath>
                  </a14:m>
                  <a:r>
                    <a:rPr lang="vi-VN" sz="6000" dirty="0">
                      <a:solidFill>
                        <a:prstClr val="black"/>
                      </a:solidFill>
                      <a:latin typeface="Times New Roman" panose="02020603050405020304" pitchFamily="18" charset="0"/>
                      <a:ea typeface="Times New Roman" panose="02020603050405020304" pitchFamily="18" charset="0"/>
                    </a:rPr>
                    <a:t>. </a:t>
                  </a:r>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en-US" sz="6000" dirty="0">
                      <a:solidFill>
                        <a:prstClr val="black"/>
                      </a:solidFill>
                      <a:latin typeface="Times New Roman" panose="02020603050405020304" pitchFamily="18" charset="0"/>
                      <a:ea typeface="Times New Roman" panose="02020603050405020304" pitchFamily="18" charset="0"/>
                    </a:rPr>
                    <a:t>Tính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a:ea typeface="Times New Roman" panose="02020603050405020304" pitchFamily="18" charset="0"/>
                            </a:rPr>
                            <m:t>100</m:t>
                          </m:r>
                        </m:sub>
                      </m:sSub>
                    </m:oMath>
                  </a14:m>
                  <a:endParaRPr lang="en-US" sz="6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35647" y="1818599"/>
                  <a:ext cx="20121555" cy="2720848"/>
                </a:xfrm>
                <a:prstGeom prst="rect">
                  <a:avLst/>
                </a:prstGeom>
                <a:blipFill rotWithShape="0">
                  <a:blip r:embed="rId3"/>
                  <a:stretch>
                    <a:fillRect l="-13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5519999"/>
            <a:ext cx="23679365" cy="1828816"/>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099883" y="1774675"/>
                    <a:ext cx="2367753" cy="47210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sSub>
                          <m:sSubPr>
                            <m:ctrlPr>
                              <a:rPr lang="en-US" sz="6000" i="1" smtClean="0">
                                <a:solidFill>
                                  <a:schemeClr val="bg1"/>
                                </a:solidFill>
                                <a:latin typeface="Cambria Math" panose="02040503050406030204" pitchFamily="18" charset="0"/>
                                <a:ea typeface="Times New Roman" panose="02020603050405020304" pitchFamily="18" charset="0"/>
                              </a:rPr>
                            </m:ctrlPr>
                          </m:sSubPr>
                          <m:e>
                            <m:r>
                              <a:rPr lang="en-US" sz="6000">
                                <a:solidFill>
                                  <a:schemeClr val="bg1"/>
                                </a:solidFill>
                                <a:latin typeface="Cambria Math"/>
                                <a:ea typeface="Times New Roman" panose="02020603050405020304" pitchFamily="18" charset="0"/>
                              </a:rPr>
                              <m:t>𝑢</m:t>
                            </m:r>
                          </m:e>
                          <m:sub>
                            <m:r>
                              <a:rPr lang="en-US" sz="6000">
                                <a:solidFill>
                                  <a:schemeClr val="bg1"/>
                                </a:solidFill>
                                <a:latin typeface="Cambria Math"/>
                                <a:ea typeface="Times New Roman" panose="02020603050405020304" pitchFamily="18" charset="0"/>
                              </a:rPr>
                              <m:t>100</m:t>
                            </m:r>
                          </m:sub>
                        </m:sSub>
                        <m:r>
                          <a:rPr lang="en-US" sz="6000">
                            <a:solidFill>
                              <a:schemeClr val="bg1"/>
                            </a:solidFill>
                            <a:latin typeface="Cambria Math"/>
                            <a:ea typeface="Times New Roman" panose="02020603050405020304" pitchFamily="18" charset="0"/>
                          </a:rPr>
                          <m:t>=−295</m:t>
                        </m:r>
                      </m:oMath>
                    </a14:m>
                    <a:r>
                      <a:rPr lang="en-US" sz="6000" dirty="0" smtClean="0">
                        <a:solidFill>
                          <a:schemeClr val="bg1"/>
                        </a:solidFill>
                      </a:rPr>
                      <a:t>.</a:t>
                    </a:r>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099883" y="1774675"/>
                    <a:ext cx="2367753" cy="472102"/>
                  </a:xfrm>
                  <a:prstGeom prst="rect">
                    <a:avLst/>
                  </a:prstGeom>
                  <a:blipFill rotWithShape="0">
                    <a:blip r:embed="rId4"/>
                    <a:stretch>
                      <a:fillRect t="-18563" r="-5128" b="-39521"/>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520405" y="6083657"/>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Vận dụng</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07570" y="7374194"/>
            <a:ext cx="23672882" cy="6264178"/>
            <a:chOff x="184495" y="3615029"/>
            <a:chExt cx="11834900" cy="4502804"/>
          </a:xfrm>
        </p:grpSpPr>
        <p:sp>
          <p:nvSpPr>
            <p:cNvPr id="42" name="Rounded Rectangle 41"/>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9"/>
              <a:ext cx="1884106" cy="683487"/>
              <a:chOff x="1275608" y="6200848"/>
              <a:chExt cx="3693530" cy="1241863"/>
            </a:xfrm>
          </p:grpSpPr>
          <p:sp>
            <p:nvSpPr>
              <p:cNvPr id="44"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709187" y="1211580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1074239" y="8426561"/>
                <a:ext cx="21305582" cy="3152210"/>
              </a:xfrm>
              <a:prstGeom prst="rect">
                <a:avLst/>
              </a:prstGeom>
            </p:spPr>
            <p:txBody>
              <a:bodyPr wrap="square">
                <a:spAutoFit/>
              </a:bodyPr>
              <a:lstStyle/>
              <a:p>
                <a:pPr>
                  <a:spcBef>
                    <a:spcPts val="600"/>
                  </a:spcBef>
                </a:pPr>
                <a:r>
                  <a:rPr lang="vi-VN" sz="6000" dirty="0">
                    <a:solidFill>
                      <a:prstClr val="black"/>
                    </a:solidFill>
                    <a:latin typeface="Times New Roman" panose="02020603050405020304" pitchFamily="18" charset="0"/>
                    <a:ea typeface="Times New Roman" panose="02020603050405020304" pitchFamily="18" charset="0"/>
                  </a:rPr>
                  <a:t>Gọi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1</m:t>
                        </m:r>
                      </m:sub>
                    </m:sSub>
                  </m:oMath>
                </a14:m>
                <a:r>
                  <a:rPr lang="vi-VN" sz="6000" dirty="0">
                    <a:solidFill>
                      <a:prstClr val="black"/>
                    </a:solidFill>
                    <a:latin typeface="Times New Roman" panose="02020603050405020304" pitchFamily="18" charset="0"/>
                    <a:ea typeface="Times New Roman" panose="02020603050405020304" pitchFamily="18" charset="0"/>
                  </a:rPr>
                  <a:t> là số hạng đầu và </a:t>
                </a:r>
                <a14:m>
                  <m:oMath xmlns:m="http://schemas.openxmlformats.org/officeDocument/2006/math">
                    <m:r>
                      <a:rPr lang="vi-VN" sz="6000">
                        <a:solidFill>
                          <a:prstClr val="black"/>
                        </a:solidFill>
                        <a:latin typeface="Cambria Math"/>
                        <a:ea typeface="Times New Roman" panose="02020603050405020304" pitchFamily="18" charset="0"/>
                      </a:rPr>
                      <m:t>𝑑</m:t>
                    </m:r>
                  </m:oMath>
                </a14:m>
                <a:r>
                  <a:rPr lang="vi-VN" sz="6000" dirty="0">
                    <a:solidFill>
                      <a:prstClr val="black"/>
                    </a:solidFill>
                    <a:latin typeface="Times New Roman" panose="02020603050405020304" pitchFamily="18" charset="0"/>
                    <a:ea typeface="Times New Roman" panose="02020603050405020304" pitchFamily="18" charset="0"/>
                  </a:rPr>
                  <a:t> là công sai của cấp số cộng</a:t>
                </a:r>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fr-FR" sz="6000" dirty="0">
                    <a:solidFill>
                      <a:prstClr val="black"/>
                    </a:solidFill>
                    <a:latin typeface="Times New Roman" panose="02020603050405020304" pitchFamily="18" charset="0"/>
                    <a:ea typeface="Times New Roman" panose="02020603050405020304" pitchFamily="18" charset="0"/>
                  </a:rPr>
                  <a:t>Ta </a:t>
                </a:r>
                <a:r>
                  <a:rPr lang="fr-FR" sz="6000" dirty="0" err="1">
                    <a:solidFill>
                      <a:prstClr val="black"/>
                    </a:solidFill>
                    <a:latin typeface="Times New Roman" panose="02020603050405020304" pitchFamily="18" charset="0"/>
                    <a:ea typeface="Times New Roman" panose="02020603050405020304" pitchFamily="18" charset="0"/>
                  </a:rPr>
                  <a:t>c</a:t>
                </a:r>
                <a:r>
                  <a:rPr lang="fr-FR" sz="6000" dirty="0">
                    <a:solidFill>
                      <a:prstClr val="black"/>
                    </a:solidFill>
                    <a:latin typeface="Times New Roman" panose="02020603050405020304" pitchFamily="18" charset="0"/>
                    <a:ea typeface="Times New Roman" panose="02020603050405020304" pitchFamily="18" charset="0"/>
                  </a:rPr>
                  <a:t>ó: </a:t>
                </a:r>
                <a14:m>
                  <m:oMath xmlns:m="http://schemas.openxmlformats.org/officeDocument/2006/math">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5</m:t>
                                </m:r>
                              </m:sub>
                            </m:sSub>
                            <m:r>
                              <a:rPr lang="fr-FR" sz="6000">
                                <a:solidFill>
                                  <a:prstClr val="black"/>
                                </a:solidFill>
                                <a:latin typeface="Cambria Math"/>
                                <a:ea typeface="Times New Roman" panose="02020603050405020304" pitchFamily="18" charset="0"/>
                              </a:rPr>
                              <m:t>+3</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3</m:t>
                                </m:r>
                              </m:sub>
                            </m:sSub>
                            <m:r>
                              <a:rPr lang="fr-FR"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2</m:t>
                                </m:r>
                              </m:sub>
                            </m:sSub>
                            <m:r>
                              <a:rPr lang="fr-FR" sz="6000">
                                <a:solidFill>
                                  <a:prstClr val="black"/>
                                </a:solidFill>
                                <a:latin typeface="Cambria Math"/>
                                <a:ea typeface="Times New Roman" panose="02020603050405020304" pitchFamily="18" charset="0"/>
                              </a:rPr>
                              <m:t>=−21</m:t>
                            </m:r>
                          </m:e>
                          <m:e>
                            <m:r>
                              <a:rPr lang="fr-FR" sz="6000">
                                <a:solidFill>
                                  <a:prstClr val="black"/>
                                </a:solidFill>
                                <a:latin typeface="Cambria Math"/>
                                <a:ea typeface="Times New Roman" panose="02020603050405020304" pitchFamily="18" charset="0"/>
                              </a:rPr>
                              <m:t>3</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7</m:t>
                                </m:r>
                              </m:sub>
                            </m:sSub>
                            <m:r>
                              <a:rPr lang="fr-FR" sz="6000">
                                <a:solidFill>
                                  <a:prstClr val="black"/>
                                </a:solidFill>
                                <a:latin typeface="Cambria Math"/>
                                <a:ea typeface="Times New Roman" panose="02020603050405020304" pitchFamily="18" charset="0"/>
                              </a:rPr>
                              <m:t>−2</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4</m:t>
                                </m:r>
                              </m:sub>
                            </m:sSub>
                            <m:r>
                              <a:rPr lang="fr-FR" sz="6000">
                                <a:solidFill>
                                  <a:prstClr val="black"/>
                                </a:solidFill>
                                <a:latin typeface="Cambria Math"/>
                                <a:ea typeface="Times New Roman" panose="02020603050405020304" pitchFamily="18" charset="0"/>
                              </a:rPr>
                              <m:t>=−34</m:t>
                            </m:r>
                          </m:e>
                        </m:eqArr>
                      </m:e>
                    </m:d>
                  </m:oMath>
                </a14:m>
                <a:endParaRPr lang="en-US" sz="6000" dirty="0"/>
              </a:p>
            </p:txBody>
          </p:sp>
        </mc:Choice>
        <mc:Fallback xmlns="">
          <p:sp>
            <p:nvSpPr>
              <p:cNvPr id="6" name="Rectangle 5"/>
              <p:cNvSpPr>
                <a:spLocks noRot="1" noChangeAspect="1" noMove="1" noResize="1" noEditPoints="1" noAdjustHandles="1" noChangeArrowheads="1" noChangeShapeType="1" noTextEdit="1"/>
              </p:cNvSpPr>
              <p:nvPr/>
            </p:nvSpPr>
            <p:spPr>
              <a:xfrm>
                <a:off x="1074239" y="8426561"/>
                <a:ext cx="21305582" cy="3152210"/>
              </a:xfrm>
              <a:prstGeom prst="rect">
                <a:avLst/>
              </a:prstGeom>
              <a:blipFill rotWithShape="0">
                <a:blip r:embed="rId5"/>
                <a:stretch>
                  <a:fillRect l="-1717" t="-58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7380654" y="5982666"/>
                <a:ext cx="4752234" cy="10156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sSub>
                        <m:sSubPr>
                          <m:ctrlPr>
                            <a:rPr lang="en-US" sz="6000" i="1" smtClean="0">
                              <a:solidFill>
                                <a:schemeClr val="bg1"/>
                              </a:solidFill>
                              <a:latin typeface="Cambria Math" panose="02040503050406030204" pitchFamily="18" charset="0"/>
                              <a:ea typeface="Times New Roman" panose="02020603050405020304" pitchFamily="18" charset="0"/>
                            </a:rPr>
                          </m:ctrlPr>
                        </m:sSubPr>
                        <m:e>
                          <m:r>
                            <a:rPr lang="en-US" sz="6000">
                              <a:solidFill>
                                <a:schemeClr val="bg1"/>
                              </a:solidFill>
                              <a:latin typeface="Cambria Math"/>
                              <a:ea typeface="Times New Roman" panose="02020603050405020304" pitchFamily="18" charset="0"/>
                            </a:rPr>
                            <m:t>𝑢</m:t>
                          </m:r>
                        </m:e>
                        <m:sub>
                          <m:r>
                            <a:rPr lang="en-US" sz="6000">
                              <a:solidFill>
                                <a:schemeClr val="bg1"/>
                              </a:solidFill>
                              <a:latin typeface="Cambria Math"/>
                              <a:ea typeface="Times New Roman" panose="02020603050405020304" pitchFamily="18" charset="0"/>
                            </a:rPr>
                            <m:t>100</m:t>
                          </m:r>
                        </m:sub>
                      </m:sSub>
                      <m:r>
                        <a:rPr lang="en-US" sz="6000">
                          <a:solidFill>
                            <a:schemeClr val="bg1"/>
                          </a:solidFill>
                          <a:latin typeface="Cambria Math"/>
                          <a:ea typeface="Times New Roman" panose="02020603050405020304" pitchFamily="18" charset="0"/>
                        </a:rPr>
                        <m:t>=−25</m:t>
                      </m:r>
                      <m:r>
                        <a:rPr lang="en-US" sz="6000" b="0" i="1" smtClean="0">
                          <a:solidFill>
                            <a:schemeClr val="bg1"/>
                          </a:solidFill>
                          <a:latin typeface="Cambria Math" panose="02040503050406030204" pitchFamily="18" charset="0"/>
                          <a:ea typeface="Times New Roman" panose="02020603050405020304" pitchFamily="18" charset="0"/>
                        </a:rPr>
                        <m:t>.</m:t>
                      </m:r>
                    </m:oMath>
                  </m:oMathPara>
                </a14:m>
                <a:endParaRPr lang="en-US" sz="6000" dirty="0">
                  <a:solidFill>
                    <a:schemeClr val="bg1"/>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7380654" y="5982666"/>
                <a:ext cx="4752234" cy="101566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13122904" y="6027993"/>
                <a:ext cx="4752234" cy="10156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sSub>
                        <m:sSubPr>
                          <m:ctrlPr>
                            <a:rPr lang="en-US" sz="6000" i="1" smtClean="0">
                              <a:solidFill>
                                <a:schemeClr val="bg1"/>
                              </a:solidFill>
                              <a:latin typeface="Cambria Math" panose="02040503050406030204" pitchFamily="18" charset="0"/>
                              <a:ea typeface="Times New Roman" panose="02020603050405020304" pitchFamily="18" charset="0"/>
                            </a:rPr>
                          </m:ctrlPr>
                        </m:sSubPr>
                        <m:e>
                          <m:r>
                            <a:rPr lang="en-US" sz="6000">
                              <a:solidFill>
                                <a:schemeClr val="bg1"/>
                              </a:solidFill>
                              <a:latin typeface="Cambria Math"/>
                              <a:ea typeface="Times New Roman" panose="02020603050405020304" pitchFamily="18" charset="0"/>
                            </a:rPr>
                            <m:t>𝑢</m:t>
                          </m:r>
                        </m:e>
                        <m:sub>
                          <m:r>
                            <a:rPr lang="en-US" sz="6000">
                              <a:solidFill>
                                <a:schemeClr val="bg1"/>
                              </a:solidFill>
                              <a:latin typeface="Cambria Math"/>
                              <a:ea typeface="Times New Roman" panose="02020603050405020304" pitchFamily="18" charset="0"/>
                            </a:rPr>
                            <m:t>100</m:t>
                          </m:r>
                        </m:sub>
                      </m:sSub>
                      <m:r>
                        <a:rPr lang="en-US" sz="6000">
                          <a:solidFill>
                            <a:schemeClr val="bg1"/>
                          </a:solidFill>
                          <a:latin typeface="Cambria Math"/>
                          <a:ea typeface="Times New Roman" panose="02020603050405020304" pitchFamily="18" charset="0"/>
                        </a:rPr>
                        <m:t>=−5</m:t>
                      </m:r>
                      <m:r>
                        <a:rPr lang="en-US" sz="6000" b="0" i="1" smtClean="0">
                          <a:solidFill>
                            <a:schemeClr val="bg1"/>
                          </a:solidFill>
                          <a:latin typeface="Cambria Math" panose="02040503050406030204" pitchFamily="18" charset="0"/>
                          <a:ea typeface="Times New Roman" panose="02020603050405020304" pitchFamily="18" charset="0"/>
                        </a:rPr>
                        <m:t>29.</m:t>
                      </m:r>
                    </m:oMath>
                  </m:oMathPara>
                </a14:m>
                <a:endParaRPr lang="en-US" sz="6000" dirty="0">
                  <a:solidFill>
                    <a:schemeClr val="bg1"/>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13122904" y="6027993"/>
                <a:ext cx="4752234" cy="101566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19253079" y="5926567"/>
                <a:ext cx="4752234" cy="10156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sSub>
                      <m:sSubPr>
                        <m:ctrlPr>
                          <a:rPr lang="en-US" sz="6000" i="1" smtClean="0">
                            <a:solidFill>
                              <a:schemeClr val="bg1"/>
                            </a:solidFill>
                            <a:latin typeface="Cambria Math" panose="02040503050406030204" pitchFamily="18" charset="0"/>
                            <a:ea typeface="Times New Roman" panose="02020603050405020304" pitchFamily="18" charset="0"/>
                          </a:rPr>
                        </m:ctrlPr>
                      </m:sSubPr>
                      <m:e>
                        <m:r>
                          <a:rPr lang="en-US" sz="6000">
                            <a:solidFill>
                              <a:schemeClr val="bg1"/>
                            </a:solidFill>
                            <a:latin typeface="Cambria Math"/>
                            <a:ea typeface="Times New Roman" panose="02020603050405020304" pitchFamily="18" charset="0"/>
                          </a:rPr>
                          <m:t>𝑢</m:t>
                        </m:r>
                      </m:e>
                      <m:sub>
                        <m:r>
                          <a:rPr lang="en-US" sz="6000">
                            <a:solidFill>
                              <a:schemeClr val="bg1"/>
                            </a:solidFill>
                            <a:latin typeface="Cambria Math"/>
                            <a:ea typeface="Times New Roman" panose="02020603050405020304" pitchFamily="18" charset="0"/>
                          </a:rPr>
                          <m:t>100</m:t>
                        </m:r>
                      </m:sub>
                    </m:sSub>
                    <m:r>
                      <a:rPr lang="en-US" sz="6000">
                        <a:solidFill>
                          <a:schemeClr val="bg1"/>
                        </a:solidFill>
                        <a:latin typeface="Cambria Math"/>
                        <a:ea typeface="Times New Roman" panose="02020603050405020304" pitchFamily="18" charset="0"/>
                      </a:rPr>
                      <m:t>=−5</m:t>
                    </m:r>
                    <m:r>
                      <a:rPr lang="en-US" sz="6000" b="0" i="1" smtClean="0">
                        <a:solidFill>
                          <a:schemeClr val="bg1"/>
                        </a:solidFill>
                        <a:latin typeface="Cambria Math" panose="02040503050406030204" pitchFamily="18" charset="0"/>
                        <a:ea typeface="Times New Roman" panose="02020603050405020304" pitchFamily="18" charset="0"/>
                      </a:rPr>
                      <m:t>92</m:t>
                    </m:r>
                  </m:oMath>
                </a14:m>
                <a:r>
                  <a:rPr lang="en-US" sz="6000" dirty="0" smtClean="0">
                    <a:solidFill>
                      <a:schemeClr val="bg1"/>
                    </a:solidFill>
                  </a:rPr>
                  <a:t>.</a:t>
                </a:r>
                <a:endParaRPr lang="en-US" sz="6000" dirty="0">
                  <a:solidFill>
                    <a:schemeClr val="bg1"/>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19253079" y="5926567"/>
                <a:ext cx="4752234" cy="1015664"/>
              </a:xfrm>
              <a:prstGeom prst="rect">
                <a:avLst/>
              </a:prstGeom>
              <a:blipFill rotWithShape="0">
                <a:blip r:embed="rId8"/>
                <a:stretch>
                  <a:fillRect t="-17964" r="-5128" b="-39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182425" y="11439167"/>
                <a:ext cx="16499709" cy="2151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fr-FR" sz="6000">
                                  <a:solidFill>
                                    <a:prstClr val="black"/>
                                  </a:solidFill>
                                  <a:latin typeface="Cambria Math"/>
                                  <a:ea typeface="Times New Roman" panose="02020603050405020304" pitchFamily="18" charset="0"/>
                                </a:rPr>
                                <m:t>+4</m:t>
                              </m:r>
                              <m:r>
                                <a:rPr lang="en-US" sz="6000">
                                  <a:solidFill>
                                    <a:prstClr val="black"/>
                                  </a:solidFill>
                                  <a:latin typeface="Cambria Math"/>
                                  <a:ea typeface="Times New Roman" panose="02020603050405020304" pitchFamily="18" charset="0"/>
                                </a:rPr>
                                <m:t>𝑑</m:t>
                              </m:r>
                              <m:r>
                                <a:rPr lang="fr-FR" sz="6000">
                                  <a:solidFill>
                                    <a:prstClr val="black"/>
                                  </a:solidFill>
                                  <a:latin typeface="Cambria Math"/>
                                  <a:ea typeface="Times New Roman" panose="02020603050405020304" pitchFamily="18" charset="0"/>
                                </a:rPr>
                                <m:t>+3</m:t>
                              </m:r>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fr-FR" sz="6000">
                                      <a:solidFill>
                                        <a:prstClr val="black"/>
                                      </a:solidFill>
                                      <a:latin typeface="Cambria Math"/>
                                      <a:ea typeface="Times New Roman" panose="02020603050405020304" pitchFamily="18" charset="0"/>
                                    </a:rPr>
                                    <m:t>+2</m:t>
                                  </m:r>
                                  <m:r>
                                    <a:rPr lang="en-US" sz="6000">
                                      <a:solidFill>
                                        <a:prstClr val="black"/>
                                      </a:solidFill>
                                      <a:latin typeface="Cambria Math"/>
                                      <a:ea typeface="Times New Roman" panose="02020603050405020304" pitchFamily="18" charset="0"/>
                                    </a:rPr>
                                    <m:t>𝑑</m:t>
                                  </m:r>
                                </m:e>
                              </m:d>
                              <m:r>
                                <a:rPr lang="fr-FR" sz="6000">
                                  <a:solidFill>
                                    <a:prstClr val="black"/>
                                  </a:solidFill>
                                  <a:latin typeface="Cambria Math"/>
                                  <a:ea typeface="Times New Roman" panose="02020603050405020304" pitchFamily="18" charset="0"/>
                                </a:rPr>
                                <m:t>−</m:t>
                              </m:r>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fr-FR"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𝑑</m:t>
                                  </m:r>
                                </m:e>
                              </m:d>
                              <m:r>
                                <a:rPr lang="fr-FR" sz="6000">
                                  <a:solidFill>
                                    <a:prstClr val="black"/>
                                  </a:solidFill>
                                  <a:latin typeface="Cambria Math"/>
                                  <a:ea typeface="Times New Roman" panose="02020603050405020304" pitchFamily="18" charset="0"/>
                                </a:rPr>
                                <m:t>=−21</m:t>
                              </m:r>
                            </m:e>
                            <m:e>
                              <m:r>
                                <a:rPr lang="fr-FR" sz="6000">
                                  <a:solidFill>
                                    <a:prstClr val="black"/>
                                  </a:solidFill>
                                  <a:latin typeface="Cambria Math"/>
                                  <a:ea typeface="Times New Roman" panose="02020603050405020304" pitchFamily="18" charset="0"/>
                                </a:rPr>
                                <m:t>3</m:t>
                              </m:r>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fr-FR" sz="6000">
                                      <a:solidFill>
                                        <a:prstClr val="black"/>
                                      </a:solidFill>
                                      <a:latin typeface="Cambria Math"/>
                                      <a:ea typeface="Times New Roman" panose="02020603050405020304" pitchFamily="18" charset="0"/>
                                    </a:rPr>
                                    <m:t>+6</m:t>
                                  </m:r>
                                  <m:r>
                                    <a:rPr lang="en-US" sz="6000">
                                      <a:solidFill>
                                        <a:prstClr val="black"/>
                                      </a:solidFill>
                                      <a:latin typeface="Cambria Math"/>
                                      <a:ea typeface="Times New Roman" panose="02020603050405020304" pitchFamily="18" charset="0"/>
                                    </a:rPr>
                                    <m:t>𝑑</m:t>
                                  </m:r>
                                </m:e>
                              </m:d>
                              <m:r>
                                <a:rPr lang="fr-FR" sz="6000">
                                  <a:solidFill>
                                    <a:prstClr val="black"/>
                                  </a:solidFill>
                                  <a:latin typeface="Cambria Math"/>
                                  <a:ea typeface="Times New Roman" panose="02020603050405020304" pitchFamily="18" charset="0"/>
                                </a:rPr>
                                <m:t>−2</m:t>
                              </m:r>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fr-FR" sz="6000">
                                      <a:solidFill>
                                        <a:prstClr val="black"/>
                                      </a:solidFill>
                                      <a:latin typeface="Cambria Math"/>
                                      <a:ea typeface="Times New Roman" panose="02020603050405020304" pitchFamily="18" charset="0"/>
                                    </a:rPr>
                                    <m:t>+3</m:t>
                                  </m:r>
                                  <m:r>
                                    <a:rPr lang="en-US" sz="6000">
                                      <a:solidFill>
                                        <a:prstClr val="black"/>
                                      </a:solidFill>
                                      <a:latin typeface="Cambria Math"/>
                                      <a:ea typeface="Times New Roman" panose="02020603050405020304" pitchFamily="18" charset="0"/>
                                    </a:rPr>
                                    <m:t>𝑑</m:t>
                                  </m:r>
                                </m:e>
                              </m:d>
                              <m:r>
                                <a:rPr lang="fr-FR" sz="6000">
                                  <a:solidFill>
                                    <a:prstClr val="black"/>
                                  </a:solidFill>
                                  <a:latin typeface="Cambria Math"/>
                                  <a:ea typeface="Times New Roman" panose="02020603050405020304" pitchFamily="18" charset="0"/>
                                </a:rPr>
                                <m:t>=−34</m:t>
                              </m:r>
                            </m:e>
                          </m:eqArr>
                        </m:e>
                      </m:d>
                    </m:oMath>
                  </m:oMathPara>
                </a14:m>
                <a:endParaRPr lang="en-US" sz="6000" dirty="0"/>
              </a:p>
            </p:txBody>
          </p:sp>
        </mc:Choice>
        <mc:Fallback xmlns="">
          <p:sp>
            <p:nvSpPr>
              <p:cNvPr id="2" name="TextBox 1"/>
              <p:cNvSpPr txBox="1">
                <a:spLocks noRot="1" noChangeAspect="1" noMove="1" noResize="1" noEditPoints="1" noAdjustHandles="1" noChangeArrowheads="1" noChangeShapeType="1" noTextEdit="1"/>
              </p:cNvSpPr>
              <p:nvPr/>
            </p:nvSpPr>
            <p:spPr>
              <a:xfrm>
                <a:off x="1182425" y="11439167"/>
                <a:ext cx="16499709" cy="2151936"/>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324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6" grpId="0"/>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Vận dụng</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62" name="TextBox 61"/>
              <p:cNvSpPr txBox="1"/>
              <p:nvPr/>
            </p:nvSpPr>
            <p:spPr>
              <a:xfrm>
                <a:off x="20448780" y="6366808"/>
                <a:ext cx="2927517" cy="193899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smtClean="0">
                          <a:latin typeface="Cambria Math" panose="02040503050406030204" pitchFamily="18" charset="0"/>
                          <a:ea typeface="Times New Roman" panose="02020603050405020304" pitchFamily="18" charset="0"/>
                        </a:rPr>
                        <m:t>𝑃</m:t>
                      </m:r>
                      <m:r>
                        <a:rPr lang="vi-VN" sz="6000">
                          <a:latin typeface="Cambria Math"/>
                          <a:ea typeface="Times New Roman" panose="02020603050405020304" pitchFamily="18" charset="0"/>
                        </a:rPr>
                        <m:t>=</m:t>
                      </m:r>
                      <m:r>
                        <a:rPr lang="en-US" sz="6000" b="0" i="1" smtClean="0">
                          <a:latin typeface="Cambria Math" panose="02040503050406030204" pitchFamily="18" charset="0"/>
                          <a:ea typeface="Times New Roman" panose="02020603050405020304" pitchFamily="18" charset="0"/>
                        </a:rPr>
                        <m:t>32</m:t>
                      </m:r>
                      <m:r>
                        <a:rPr lang="en-US" sz="6000">
                          <a:latin typeface="Cambria Math" panose="02040503050406030204" pitchFamily="18" charset="0"/>
                          <a:ea typeface="Calibri" panose="020F0502020204030204" pitchFamily="34" charset="0"/>
                        </a:rPr>
                        <m:t>.</m:t>
                      </m:r>
                    </m:oMath>
                  </m:oMathPara>
                </a14:m>
                <a:endParaRPr lang="en-US" sz="6000" dirty="0"/>
              </a:p>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20448780" y="6366808"/>
                <a:ext cx="2927517" cy="193899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952118" y="6479217"/>
                <a:ext cx="2927517"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ea typeface="Times New Roman" panose="02020603050405020304" pitchFamily="18" charset="0"/>
                        </a:rPr>
                        <m:t>𝑃</m:t>
                      </m:r>
                      <m:r>
                        <a:rPr lang="vi-VN" sz="6000" smtClean="0">
                          <a:latin typeface="Cambria Math"/>
                          <a:ea typeface="Times New Roman" panose="02020603050405020304" pitchFamily="18" charset="0"/>
                        </a:rPr>
                        <m:t>=</m:t>
                      </m:r>
                      <m:r>
                        <a:rPr lang="en-US" sz="6000" b="0" i="1" smtClean="0">
                          <a:latin typeface="Cambria Math" panose="02040503050406030204" pitchFamily="18" charset="0"/>
                          <a:ea typeface="Times New Roman" panose="02020603050405020304" pitchFamily="18" charset="0"/>
                        </a:rPr>
                        <m:t>64</m:t>
                      </m:r>
                      <m:r>
                        <a:rPr lang="en-US" sz="6000">
                          <a:latin typeface="Cambria Math" panose="02040503050406030204" pitchFamily="18" charset="0"/>
                          <a:ea typeface="Calibri" panose="020F0502020204030204" pitchFamily="34" charset="0"/>
                        </a:rPr>
                        <m:t>.</m:t>
                      </m:r>
                    </m:oMath>
                  </m:oMathPara>
                </a14:m>
                <a:endParaRPr lang="en-US" sz="6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7952118" y="6479217"/>
                <a:ext cx="2927517" cy="101566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3164809" y="6079976"/>
                <a:ext cx="4606218" cy="18269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m:t>
                      </m:r>
                      <m:f>
                        <m:fPr>
                          <m:ctrlPr>
                            <a:rPr lang="en-US" sz="6000" i="1">
                              <a:solidFill>
                                <a:schemeClr val="bg1"/>
                              </a:solidFill>
                              <a:latin typeface="Cambria Math" panose="02040503050406030204" pitchFamily="18" charset="0"/>
                              <a:ea typeface="Times New Roman" panose="02020603050405020304" pitchFamily="18" charset="0"/>
                            </a:rPr>
                          </m:ctrlPr>
                        </m:fPr>
                        <m:num>
                          <m:r>
                            <a:rPr lang="en-US" sz="6000" b="0" i="1" smtClean="0">
                              <a:solidFill>
                                <a:schemeClr val="bg1"/>
                              </a:solidFill>
                              <a:latin typeface="Cambria Math" panose="02040503050406030204" pitchFamily="18" charset="0"/>
                              <a:ea typeface="Times New Roman" panose="02020603050405020304" pitchFamily="18" charset="0"/>
                            </a:rPr>
                            <m:t>92</m:t>
                          </m:r>
                        </m:num>
                        <m:den>
                          <m:r>
                            <a:rPr lang="vi-VN" sz="6000">
                              <a:solidFill>
                                <a:schemeClr val="bg1"/>
                              </a:solidFill>
                              <a:latin typeface="Cambria Math"/>
                              <a:ea typeface="Times New Roman" panose="02020603050405020304" pitchFamily="18" charset="0"/>
                            </a:rPr>
                            <m:t>9</m:t>
                          </m:r>
                        </m:den>
                      </m:f>
                      <m:r>
                        <m:rPr>
                          <m:nor/>
                        </m:rPr>
                        <a:rPr lang="vi-VN" sz="6000" dirty="0">
                          <a:solidFill>
                            <a:schemeClr val="bg1"/>
                          </a:solidFill>
                          <a:latin typeface="Times New Roman" panose="02020603050405020304" pitchFamily="18" charset="0"/>
                          <a:ea typeface="Times New Roman" panose="02020603050405020304" pitchFamily="18" charset="0"/>
                        </a:rPr>
                        <m:t>	</m:t>
                      </m:r>
                    </m:oMath>
                  </m:oMathPara>
                </a14:m>
                <a:endParaRPr lang="en-US" sz="6000" dirty="0">
                  <a:solidFill>
                    <a:schemeClr val="bg1"/>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3164809" y="6079976"/>
                <a:ext cx="4606218" cy="182697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732983" y="1936312"/>
                <a:ext cx="21183600" cy="5943600"/>
              </a:xfrm>
            </p:spPr>
            <p:txBody>
              <a:bodyPr>
                <a:noAutofit/>
              </a:bodyPr>
              <a:lstStyle/>
              <a:p>
                <a:pPr marL="0" indent="0">
                  <a:lnSpc>
                    <a:spcPct val="150000"/>
                  </a:lnSpc>
                  <a:spcBef>
                    <a:spcPts val="600"/>
                  </a:spcBef>
                  <a:buNone/>
                </a:pPr>
                <a:r>
                  <a:rPr lang="en-US" sz="6000" dirty="0">
                    <a:solidFill>
                      <a:prstClr val="black"/>
                    </a:solidFill>
                    <a:ea typeface="Times New Roman" panose="02020603050405020304" pitchFamily="18" charset="0"/>
                  </a:rPr>
                  <a:t> </a:t>
                </a:r>
                <a14:m>
                  <m:oMath xmlns:m="http://schemas.openxmlformats.org/officeDocument/2006/math">
                    <m:r>
                      <a:rPr lang="en-US"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a:ea typeface="Times New Roman" panose="02020603050405020304" pitchFamily="18" charset="0"/>
                                  </a:rPr>
                                  <m:t>1</m:t>
                                </m:r>
                              </m:sub>
                            </m:sSub>
                            <m:r>
                              <a:rPr lang="en-US" sz="6000">
                                <a:solidFill>
                                  <a:prstClr val="black"/>
                                </a:solidFill>
                                <a:latin typeface="Cambria Math"/>
                                <a:ea typeface="Times New Roman" panose="02020603050405020304" pitchFamily="18" charset="0"/>
                              </a:rPr>
                              <m:t>+3</m:t>
                            </m:r>
                            <m:r>
                              <a:rPr lang="en-US" sz="6000">
                                <a:solidFill>
                                  <a:prstClr val="black"/>
                                </a:solidFill>
                                <a:latin typeface="Cambria Math"/>
                                <a:ea typeface="Times New Roman" panose="02020603050405020304" pitchFamily="18" charset="0"/>
                              </a:rPr>
                              <m:t>𝑑</m:t>
                            </m:r>
                            <m:r>
                              <a:rPr lang="en-US" sz="6000">
                                <a:solidFill>
                                  <a:prstClr val="black"/>
                                </a:solidFill>
                                <a:latin typeface="Cambria Math"/>
                                <a:ea typeface="Times New Roman" panose="02020603050405020304" pitchFamily="18" charset="0"/>
                              </a:rPr>
                              <m:t>=−7</m:t>
                            </m:r>
                          </m:e>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a:ea typeface="Times New Roman" panose="02020603050405020304" pitchFamily="18" charset="0"/>
                                  </a:rPr>
                                  <m:t>1</m:t>
                                </m:r>
                              </m:sub>
                            </m:sSub>
                            <m:r>
                              <a:rPr lang="en-US" sz="6000">
                                <a:solidFill>
                                  <a:prstClr val="black"/>
                                </a:solidFill>
                                <a:latin typeface="Cambria Math"/>
                                <a:ea typeface="Times New Roman" panose="02020603050405020304" pitchFamily="18" charset="0"/>
                              </a:rPr>
                              <m:t>+12</m:t>
                            </m:r>
                            <m:r>
                              <a:rPr lang="en-US" sz="6000">
                                <a:solidFill>
                                  <a:prstClr val="black"/>
                                </a:solidFill>
                                <a:latin typeface="Cambria Math"/>
                                <a:ea typeface="Times New Roman" panose="02020603050405020304" pitchFamily="18" charset="0"/>
                              </a:rPr>
                              <m:t>𝑑</m:t>
                            </m:r>
                            <m:r>
                              <a:rPr lang="en-US" sz="6000">
                                <a:solidFill>
                                  <a:prstClr val="black"/>
                                </a:solidFill>
                                <a:latin typeface="Cambria Math"/>
                                <a:ea typeface="Times New Roman" panose="02020603050405020304" pitchFamily="18" charset="0"/>
                              </a:rPr>
                              <m:t>=−34</m:t>
                            </m:r>
                          </m:e>
                        </m:eqArr>
                      </m:e>
                    </m:d>
                  </m:oMath>
                </a14:m>
                <a:r>
                  <a:rPr lang="en-US"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a:ea typeface="Times New Roman" panose="02020603050405020304" pitchFamily="18" charset="0"/>
                                  </a:rPr>
                                  <m:t>1</m:t>
                                </m:r>
                              </m:sub>
                            </m:sSub>
                            <m:r>
                              <a:rPr lang="en-US" sz="6000">
                                <a:solidFill>
                                  <a:prstClr val="black"/>
                                </a:solidFill>
                                <a:latin typeface="Cambria Math"/>
                                <a:ea typeface="Times New Roman" panose="02020603050405020304" pitchFamily="18" charset="0"/>
                              </a:rPr>
                              <m:t>=2</m:t>
                            </m:r>
                          </m:e>
                          <m:e>
                            <m:r>
                              <a:rPr lang="en-US" sz="6000">
                                <a:solidFill>
                                  <a:prstClr val="black"/>
                                </a:solidFill>
                                <a:latin typeface="Cambria Math"/>
                                <a:ea typeface="Times New Roman" panose="02020603050405020304" pitchFamily="18" charset="0"/>
                              </a:rPr>
                              <m:t>𝑑</m:t>
                            </m:r>
                            <m:r>
                              <a:rPr lang="en-US" sz="6000">
                                <a:solidFill>
                                  <a:prstClr val="black"/>
                                </a:solidFill>
                                <a:latin typeface="Cambria Math"/>
                                <a:ea typeface="Times New Roman" panose="02020603050405020304" pitchFamily="18" charset="0"/>
                              </a:rPr>
                              <m:t>=−3</m:t>
                            </m:r>
                          </m:e>
                        </m:eqArr>
                      </m:e>
                    </m:d>
                  </m:oMath>
                </a14:m>
                <a:endParaRPr lang="en-US" sz="6000" dirty="0">
                  <a:solidFill>
                    <a:prstClr val="black"/>
                  </a:solidFill>
                  <a:latin typeface="Times New Roman" panose="02020603050405020304" pitchFamily="18" charset="0"/>
                  <a:ea typeface="Times New Roman" panose="02020603050405020304" pitchFamily="18" charset="0"/>
                </a:endParaRPr>
              </a:p>
              <a:p>
                <a:pPr marL="0" indent="0">
                  <a:lnSpc>
                    <a:spcPct val="150000"/>
                  </a:lnSpc>
                  <a:spcBef>
                    <a:spcPts val="600"/>
                  </a:spcBef>
                  <a:buNone/>
                </a:pPr>
                <a:r>
                  <a:rPr lang="en-US" sz="6000" dirty="0" err="1">
                    <a:solidFill>
                      <a:prstClr val="black"/>
                    </a:solidFill>
                    <a:latin typeface="Times New Roman" panose="02020603050405020304" pitchFamily="18" charset="0"/>
                    <a:ea typeface="Times New Roman" panose="02020603050405020304" pitchFamily="18" charset="0"/>
                  </a:rPr>
                  <a:t>Suy</a:t>
                </a:r>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ra</a:t>
                </a:r>
                <a:r>
                  <a:rPr lang="en-US"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a:ea typeface="Times New Roman" panose="02020603050405020304" pitchFamily="18" charset="0"/>
                          </a:rPr>
                          <m:t>100</m:t>
                        </m:r>
                      </m:sub>
                    </m:sSub>
                    <m:r>
                      <a:rPr lang="en-US"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a:ea typeface="Times New Roman" panose="02020603050405020304" pitchFamily="18" charset="0"/>
                          </a:rPr>
                          <m:t>1</m:t>
                        </m:r>
                      </m:sub>
                    </m:sSub>
                    <m:r>
                      <a:rPr lang="en-US" sz="6000">
                        <a:solidFill>
                          <a:prstClr val="black"/>
                        </a:solidFill>
                        <a:latin typeface="Cambria Math"/>
                        <a:ea typeface="Times New Roman" panose="02020603050405020304" pitchFamily="18" charset="0"/>
                      </a:rPr>
                      <m:t>+99</m:t>
                    </m:r>
                    <m:r>
                      <a:rPr lang="en-US" sz="6000">
                        <a:solidFill>
                          <a:prstClr val="black"/>
                        </a:solidFill>
                        <a:latin typeface="Cambria Math"/>
                        <a:ea typeface="Times New Roman" panose="02020603050405020304" pitchFamily="18" charset="0"/>
                      </a:rPr>
                      <m:t>𝑑</m:t>
                    </m:r>
                    <m:r>
                      <a:rPr lang="en-US" sz="6000">
                        <a:solidFill>
                          <a:prstClr val="black"/>
                        </a:solidFill>
                        <a:latin typeface="Cambria Math"/>
                        <a:ea typeface="Times New Roman" panose="02020603050405020304" pitchFamily="18" charset="0"/>
                      </a:rPr>
                      <m:t>=−295</m:t>
                    </m:r>
                  </m:oMath>
                </a14:m>
                <a:endParaRPr lang="en-US" sz="6000" dirty="0">
                  <a:solidFill>
                    <a:prstClr val="black"/>
                  </a:solidFill>
                  <a:latin typeface="Times New Roman" panose="02020603050405020304" pitchFamily="18" charset="0"/>
                  <a:ea typeface="Times New Roman" panose="02020603050405020304" pitchFamily="18" charset="0"/>
                </a:endParaRPr>
              </a:p>
              <a:p>
                <a:pPr marL="0" indent="0">
                  <a:lnSpc>
                    <a:spcPct val="150000"/>
                  </a:lnSpc>
                  <a:spcBef>
                    <a:spcPts val="600"/>
                  </a:spcBef>
                  <a:buNone/>
                </a:pPr>
                <a:r>
                  <a:rPr lang="en-US" sz="6000" b="1" dirty="0">
                    <a:solidFill>
                      <a:srgbClr val="0000FF"/>
                    </a:solidFill>
                    <a:latin typeface="Times New Roman"/>
                    <a:ea typeface="Times New Roman"/>
                  </a:rPr>
                  <a:t>Chọn A</a:t>
                </a:r>
                <a:endParaRPr lang="en-US" sz="6000"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732983" y="1936312"/>
                <a:ext cx="21183600" cy="5943600"/>
              </a:xfrm>
              <a:blipFill rotWithShape="0">
                <a:blip r:embed="rId6"/>
                <a:stretch>
                  <a:fillRect l="-1727" b="-5949"/>
                </a:stretch>
              </a:blipFill>
            </p:spPr>
            <p:txBody>
              <a:bodyPr/>
              <a:lstStyle/>
              <a:p>
                <a:r>
                  <a:rPr lang="en-US">
                    <a:noFill/>
                  </a:rPr>
                  <a:t> </a:t>
                </a:r>
              </a:p>
            </p:txBody>
          </p:sp>
        </mc:Fallback>
      </mc:AlternateContent>
    </p:spTree>
    <p:extLst>
      <p:ext uri="{BB962C8B-B14F-4D97-AF65-F5344CB8AC3E}">
        <p14:creationId xmlns:p14="http://schemas.microsoft.com/office/powerpoint/2010/main" val="73515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997775"/>
            <a:ext cx="24093022" cy="3149375"/>
            <a:chOff x="534987" y="1869705"/>
            <a:chExt cx="23497755" cy="3058750"/>
          </a:xfrm>
        </p:grpSpPr>
        <p:grpSp>
          <p:nvGrpSpPr>
            <p:cNvPr id="21" name="Group 20"/>
            <p:cNvGrpSpPr/>
            <p:nvPr/>
          </p:nvGrpSpPr>
          <p:grpSpPr>
            <a:xfrm>
              <a:off x="534987" y="1869705"/>
              <a:ext cx="23340848" cy="3058750"/>
              <a:chOff x="534987" y="1647866"/>
              <a:chExt cx="23340848" cy="3058750"/>
            </a:xfrm>
          </p:grpSpPr>
          <p:sp>
            <p:nvSpPr>
              <p:cNvPr id="25" name="Rounded Rectangle 24"/>
              <p:cNvSpPr/>
              <p:nvPr/>
            </p:nvSpPr>
            <p:spPr bwMode="auto">
              <a:xfrm>
                <a:off x="755649" y="1720890"/>
                <a:ext cx="23120186" cy="298572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9694" y="1653394"/>
                  <a:ext cx="2087449" cy="82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8</a:t>
                  </a:r>
                  <a:endParaRPr lang="en-US" sz="6000" dirty="0">
                    <a:solidFill>
                      <a:schemeClr val="bg1"/>
                    </a:solidFill>
                    <a:latin typeface="Tahoma" pitchFamily="34" charset="0"/>
                    <a:cs typeface="Tahoma" pitchFamily="34" charset="0"/>
                  </a:endParaRPr>
                </a:p>
              </p:txBody>
            </p:sp>
          </p:grpSp>
        </p:grpSp>
        <p:sp>
          <p:nvSpPr>
            <p:cNvPr id="23" name="Rectangle 22"/>
            <p:cNvSpPr/>
            <p:nvPr/>
          </p:nvSpPr>
          <p:spPr>
            <a:xfrm>
              <a:off x="3911187" y="1933632"/>
              <a:ext cx="20121555" cy="239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spcBef>
                  <a:spcPts val="600"/>
                </a:spcBef>
              </a:pPr>
              <a:r>
                <a:rPr lang="en-US" sz="6000" dirty="0" smtClean="0">
                  <a:solidFill>
                    <a:prstClr val="black"/>
                  </a:solidFill>
                  <a:latin typeface="Times New Roman" panose="02020603050405020304" pitchFamily="18" charset="0"/>
                  <a:ea typeface="Calibri" panose="020F0502020204030204" pitchFamily="34" charset="0"/>
                </a:rPr>
                <a:t> </a:t>
              </a:r>
              <a:r>
                <a:rPr lang="vi-VN" sz="6000" dirty="0">
                  <a:solidFill>
                    <a:prstClr val="black"/>
                  </a:solidFill>
                  <a:latin typeface="Times New Roman" panose="02020603050405020304" pitchFamily="18" charset="0"/>
                  <a:ea typeface="Times New Roman" panose="02020603050405020304" pitchFamily="18" charset="0"/>
                </a:rPr>
                <a:t>Một cấp số nhân có công bội bằng 3 và số hạng đầu bằng 5.Biết  số hạng chính giữa là 32805. Hỏi cấp số nhân đã cho có bao nhiêu số hạng?</a:t>
              </a:r>
              <a:endParaRPr lang="en-US" sz="6000" dirty="0">
                <a:solidFill>
                  <a:prstClr val="black"/>
                </a:solidFill>
                <a:latin typeface="Times New Roman" panose="02020603050405020304" pitchFamily="18" charset="0"/>
                <a:ea typeface="Times New Roman" panose="02020603050405020304" pitchFamily="18" charset="0"/>
              </a:endParaRPr>
            </a:p>
          </p:txBody>
        </p:sp>
      </p:grpSp>
      <p:grpSp>
        <p:nvGrpSpPr>
          <p:cNvPr id="3" name="Group 2"/>
          <p:cNvGrpSpPr/>
          <p:nvPr/>
        </p:nvGrpSpPr>
        <p:grpSpPr>
          <a:xfrm>
            <a:off x="494427" y="5334000"/>
            <a:ext cx="23679365" cy="1995262"/>
            <a:chOff x="247181" y="1501335"/>
            <a:chExt cx="11838141" cy="914411"/>
          </a:xfrm>
        </p:grpSpPr>
        <p:grpSp>
          <p:nvGrpSpPr>
            <p:cNvPr id="51" name="Group 50"/>
            <p:cNvGrpSpPr/>
            <p:nvPr/>
          </p:nvGrpSpPr>
          <p:grpSpPr>
            <a:xfrm>
              <a:off x="247181" y="1501335"/>
              <a:ext cx="3090381" cy="914399"/>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654340" y="1768978"/>
                    <a:ext cx="785613" cy="43272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b="0" i="1" smtClean="0">
                            <a:solidFill>
                              <a:schemeClr val="bg1"/>
                            </a:solidFill>
                            <a:latin typeface="Cambria Math" panose="02040503050406030204" pitchFamily="18" charset="0"/>
                            <a:ea typeface="Times New Roman" panose="02020603050405020304" pitchFamily="18" charset="0"/>
                          </a:rPr>
                          <m:t>18</m:t>
                        </m:r>
                      </m:oMath>
                    </a14:m>
                    <a:r>
                      <a:rPr lang="en-US" sz="6000" dirty="0" smtClean="0">
                        <a:solidFill>
                          <a:schemeClr val="bg1"/>
                        </a:solidFill>
                      </a:rPr>
                      <a:t>.</a:t>
                    </a:r>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654340" y="1768978"/>
                    <a:ext cx="785613" cy="432721"/>
                  </a:xfrm>
                  <a:prstGeom prst="rect">
                    <a:avLst/>
                  </a:prstGeom>
                  <a:blipFill rotWithShape="0">
                    <a:blip r:embed="rId3"/>
                    <a:stretch>
                      <a:fillRect t="-17964" r="-772" b="-39521"/>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6290073" y="5893861"/>
            <a:ext cx="1092375" cy="121929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Vận dụng</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93282" y="7336107"/>
            <a:ext cx="23672882" cy="5550813"/>
            <a:chOff x="194162" y="3615028"/>
            <a:chExt cx="11834900" cy="3853495"/>
          </a:xfrm>
        </p:grpSpPr>
        <p:sp>
          <p:nvSpPr>
            <p:cNvPr id="42" name="Rounded Rectangle 41"/>
            <p:cNvSpPr/>
            <p:nvPr/>
          </p:nvSpPr>
          <p:spPr>
            <a:xfrm>
              <a:off x="194162" y="3735961"/>
              <a:ext cx="11834900" cy="373256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8"/>
              <a:ext cx="1884107" cy="683487"/>
              <a:chOff x="1275608" y="6200846"/>
              <a:chExt cx="3693531" cy="1241863"/>
            </a:xfrm>
          </p:grpSpPr>
          <p:sp>
            <p:nvSpPr>
              <p:cNvPr id="44" name="Freeform 20"/>
              <p:cNvSpPr>
                <a:spLocks/>
              </p:cNvSpPr>
              <p:nvPr/>
            </p:nvSpPr>
            <p:spPr bwMode="auto">
              <a:xfrm rot="16200000" flipV="1">
                <a:off x="2822739" y="5296311"/>
                <a:ext cx="1119914" cy="317288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6"/>
                <a:ext cx="2633360" cy="946603"/>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597279" y="11826614"/>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20258467" y="6051577"/>
                <a:ext cx="2927517" cy="1938992"/>
              </a:xfrm>
              <a:prstGeom prst="rect">
                <a:avLst/>
              </a:prstGeom>
              <a:noFill/>
            </p:spPr>
            <p:txBody>
              <a:bodyPr wrap="square" rtlCol="0">
                <a:spAutoFit/>
              </a:bodyPr>
              <a:lstStyle>
                <a:defPPr>
                  <a:defRPr lang="vi-VN"/>
                </a:defPPr>
                <a:lvl1pPr>
                  <a:defRPr sz="3200" i="1">
                    <a:solidFill>
                      <a:schemeClr val="bg1"/>
                    </a:solidFill>
                  </a:defRPr>
                </a:lvl1pPr>
              </a:lstStyle>
              <a:p>
                <a:r>
                  <a:rPr lang="en-US" sz="6000" dirty="0" smtClean="0">
                    <a:ea typeface="Calibri" panose="020F0502020204030204" pitchFamily="34" charset="0"/>
                  </a:rPr>
                  <a:t>19</a:t>
                </a:r>
                <a14:m>
                  <m:oMath xmlns:m="http://schemas.openxmlformats.org/officeDocument/2006/math">
                    <m:r>
                      <a:rPr lang="en-US" sz="6000">
                        <a:latin typeface="Cambria Math" panose="02040503050406030204" pitchFamily="18" charset="0"/>
                        <a:ea typeface="Calibri" panose="020F0502020204030204" pitchFamily="34" charset="0"/>
                      </a:rPr>
                      <m:t>.</m:t>
                    </m:r>
                  </m:oMath>
                </a14:m>
                <a:endParaRPr lang="en-US" sz="6000" dirty="0"/>
              </a:p>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20258467" y="6051577"/>
                <a:ext cx="2927517" cy="1938992"/>
              </a:xfrm>
              <a:prstGeom prst="rect">
                <a:avLst/>
              </a:prstGeom>
              <a:blipFill rotWithShape="0">
                <a:blip r:embed="rId4"/>
                <a:stretch>
                  <a:fillRect l="-12500" t="-9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864952" y="5948052"/>
                <a:ext cx="2927517"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ea typeface="Times New Roman" panose="02020603050405020304" pitchFamily="18" charset="0"/>
                        </a:rPr>
                        <m:t>17.</m:t>
                      </m:r>
                    </m:oMath>
                  </m:oMathPara>
                </a14:m>
                <a:endParaRPr lang="en-US" sz="6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7864952" y="5948052"/>
                <a:ext cx="2927517" cy="101566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165267" y="10176659"/>
                <a:ext cx="21305582" cy="2148793"/>
              </a:xfrm>
              <a:prstGeom prst="rect">
                <a:avLst/>
              </a:prstGeom>
            </p:spPr>
            <p:txBody>
              <a:bodyPr wrap="square">
                <a:spAutoFit/>
              </a:bodyPr>
              <a:lstStyle/>
              <a:p>
                <a:pPr>
                  <a:lnSpc>
                    <a:spcPct val="115000"/>
                  </a:lnSpc>
                  <a:spcBef>
                    <a:spcPts val="600"/>
                  </a:spcBef>
                  <a:spcAft>
                    <a:spcPts val="1000"/>
                  </a:spcAft>
                </a:pPr>
                <a:r>
                  <a:rPr lang="vi-VN" sz="6000" dirty="0" smtClean="0">
                    <a:solidFill>
                      <a:prstClr val="black"/>
                    </a:solidFill>
                    <a:latin typeface="Times New Roman" panose="02020603050405020304" pitchFamily="18" charset="0"/>
                    <a:ea typeface="Times New Roman" panose="02020603050405020304" pitchFamily="18" charset="0"/>
                  </a:rPr>
                  <a:t>Vậy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9</m:t>
                        </m:r>
                      </m:sub>
                    </m:sSub>
                  </m:oMath>
                </a14:m>
                <a:r>
                  <a:rPr lang="vi-VN" sz="6000" dirty="0">
                    <a:solidFill>
                      <a:prstClr val="black"/>
                    </a:solidFill>
                    <a:latin typeface="Times New Roman" panose="02020603050405020304" pitchFamily="18" charset="0"/>
                    <a:ea typeface="Times New Roman" panose="02020603050405020304" pitchFamily="18" charset="0"/>
                  </a:rPr>
                  <a:t> là số hạng chính giữa của cấp số nhân, nên cấp số nhân đã cho có 17 số hạng</a:t>
                </a:r>
                <a:r>
                  <a:rPr lang="vi-VN" sz="6000" dirty="0" smtClean="0">
                    <a:solidFill>
                      <a:prstClr val="black"/>
                    </a:solidFill>
                    <a:latin typeface="Times New Roman" panose="02020603050405020304" pitchFamily="18" charset="0"/>
                    <a:ea typeface="Times New Roman" panose="02020603050405020304" pitchFamily="18" charset="0"/>
                  </a:rPr>
                  <a:t>.</a:t>
                </a:r>
                <a:endParaRPr lang="en-US" sz="6000" dirty="0"/>
              </a:p>
            </p:txBody>
          </p:sp>
        </mc:Choice>
        <mc:Fallback xmlns="">
          <p:sp>
            <p:nvSpPr>
              <p:cNvPr id="6" name="Rectangle 5"/>
              <p:cNvSpPr>
                <a:spLocks noRot="1" noChangeAspect="1" noMove="1" noResize="1" noEditPoints="1" noAdjustHandles="1" noChangeArrowheads="1" noChangeShapeType="1" noTextEdit="1"/>
              </p:cNvSpPr>
              <p:nvPr/>
            </p:nvSpPr>
            <p:spPr>
              <a:xfrm>
                <a:off x="2165267" y="10176659"/>
                <a:ext cx="21305582" cy="2148793"/>
              </a:xfrm>
              <a:prstGeom prst="rect">
                <a:avLst/>
              </a:prstGeom>
              <a:blipFill rotWithShape="0">
                <a:blip r:embed="rId6"/>
                <a:stretch>
                  <a:fillRect l="-1717" t="-6232" b="-172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4460091" y="5829220"/>
                <a:ext cx="1624613" cy="1128386"/>
              </a:xfrm>
              <a:prstGeom prst="rect">
                <a:avLst/>
              </a:prstGeom>
              <a:noFill/>
            </p:spPr>
            <p:txBody>
              <a:bodyPr wrap="square" rtlCol="0">
                <a:spAutoFit/>
              </a:bodyPr>
              <a:lstStyle>
                <a:defPPr>
                  <a:defRPr lang="vi-VN"/>
                </a:defPPr>
                <a:lvl1pPr>
                  <a:defRPr sz="3200" i="1">
                    <a:solidFill>
                      <a:schemeClr val="bg1"/>
                    </a:solidFill>
                  </a:defRPr>
                </a:lvl1pPr>
              </a:lstStyle>
              <a:p>
                <a:r>
                  <a:rPr lang="en-US" sz="6000" dirty="0" smtClean="0">
                    <a:solidFill>
                      <a:schemeClr val="bg1"/>
                    </a:solidFill>
                    <a:ea typeface="Times New Roman" panose="02020603050405020304" pitchFamily="18" charset="0"/>
                  </a:rPr>
                  <a:t>16</a:t>
                </a:r>
                <a14:m>
                  <m:oMath xmlns:m="http://schemas.openxmlformats.org/officeDocument/2006/math">
                    <m:r>
                      <m:rPr>
                        <m:nor/>
                      </m:rPr>
                      <a:rPr lang="vi-VN" sz="6000" dirty="0">
                        <a:solidFill>
                          <a:schemeClr val="bg1"/>
                        </a:solidFill>
                        <a:latin typeface="Times New Roman" panose="02020603050405020304" pitchFamily="18" charset="0"/>
                        <a:ea typeface="Times New Roman" panose="02020603050405020304" pitchFamily="18" charset="0"/>
                      </a:rPr>
                      <m:t>	</m:t>
                    </m:r>
                  </m:oMath>
                </a14:m>
                <a:r>
                  <a:rPr lang="en-US" sz="6000" dirty="0" smtClean="0">
                    <a:solidFill>
                      <a:schemeClr val="bg1"/>
                    </a:solidFill>
                  </a:rPr>
                  <a:t>.</a:t>
                </a:r>
                <a:endParaRPr lang="en-US" sz="6000" dirty="0">
                  <a:solidFill>
                    <a:schemeClr val="bg1"/>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4460091" y="5829220"/>
                <a:ext cx="1624613" cy="1128386"/>
              </a:xfrm>
              <a:prstGeom prst="rect">
                <a:avLst/>
              </a:prstGeom>
              <a:blipFill rotWithShape="0">
                <a:blip r:embed="rId7"/>
                <a:stretch>
                  <a:fillRect l="-22472" t="-5946" b="-3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729697" y="7876716"/>
                <a:ext cx="14200479" cy="1015663"/>
              </a:xfrm>
              <a:prstGeom prst="rect">
                <a:avLst/>
              </a:prstGeom>
              <a:noFill/>
            </p:spPr>
            <p:txBody>
              <a:bodyPr wrap="square" rtlCol="0">
                <a:spAutoFit/>
              </a:bodyPr>
              <a:lstStyle/>
              <a:p>
                <a:r>
                  <a:rPr lang="fr-FR" sz="6000" dirty="0">
                    <a:solidFill>
                      <a:prstClr val="black"/>
                    </a:solidFill>
                    <a:latin typeface="Times New Roman" panose="02020603050405020304" pitchFamily="18" charset="0"/>
                    <a:ea typeface="Times New Roman" panose="02020603050405020304" pitchFamily="18" charset="0"/>
                  </a:rPr>
                  <a:t>Ta có </a:t>
                </a:r>
                <a14:m>
                  <m:oMath xmlns:m="http://schemas.openxmlformats.org/officeDocument/2006/math">
                    <m:r>
                      <a:rPr lang="fr-FR" sz="6000">
                        <a:solidFill>
                          <a:prstClr val="black"/>
                        </a:solidFill>
                        <a:latin typeface="Cambria Math"/>
                        <a:ea typeface="Times New Roman" panose="02020603050405020304" pitchFamily="18" charset="0"/>
                      </a:rPr>
                      <m:t>32805=</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a:ea typeface="Times New Roman" panose="02020603050405020304" pitchFamily="18" charset="0"/>
                          </a:rPr>
                          <m:t>𝑛</m:t>
                        </m:r>
                      </m:sub>
                    </m:sSub>
                    <m:r>
                      <a:rPr lang="fr-FR"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sSup>
                      <m:sSupPr>
                        <m:ctrlPr>
                          <a:rPr lang="en-US" sz="6000" i="1">
                            <a:solidFill>
                              <a:prstClr val="black"/>
                            </a:solidFill>
                            <a:latin typeface="Cambria Math" panose="02040503050406030204" pitchFamily="18" charset="0"/>
                            <a:ea typeface="Times New Roman" panose="02020603050405020304" pitchFamily="18" charset="0"/>
                          </a:rPr>
                        </m:ctrlPr>
                      </m:sSupPr>
                      <m:e>
                        <m:r>
                          <a:rPr lang="en-US" sz="6000">
                            <a:solidFill>
                              <a:prstClr val="black"/>
                            </a:solidFill>
                            <a:latin typeface="Cambria Math"/>
                            <a:ea typeface="Times New Roman" panose="02020603050405020304" pitchFamily="18" charset="0"/>
                          </a:rPr>
                          <m:t>𝑞</m:t>
                        </m:r>
                      </m:e>
                      <m:sup>
                        <m:r>
                          <a:rPr lang="en-US" sz="6000">
                            <a:solidFill>
                              <a:prstClr val="black"/>
                            </a:solidFill>
                            <a:latin typeface="Cambria Math"/>
                            <a:ea typeface="Times New Roman" panose="02020603050405020304" pitchFamily="18" charset="0"/>
                          </a:rPr>
                          <m:t>𝑛</m:t>
                        </m:r>
                        <m:r>
                          <a:rPr lang="fr-FR" sz="6000">
                            <a:solidFill>
                              <a:prstClr val="black"/>
                            </a:solidFill>
                            <a:latin typeface="Cambria Math"/>
                            <a:ea typeface="Times New Roman" panose="02020603050405020304" pitchFamily="18" charset="0"/>
                          </a:rPr>
                          <m:t>−1</m:t>
                        </m:r>
                      </m:sup>
                    </m:sSup>
                    <m:r>
                      <a:rPr lang="fr-FR" sz="6000">
                        <a:solidFill>
                          <a:prstClr val="black"/>
                        </a:solidFill>
                        <a:latin typeface="Cambria Math"/>
                        <a:ea typeface="Times New Roman" panose="02020603050405020304" pitchFamily="18" charset="0"/>
                      </a:rPr>
                      <m:t>=5.</m:t>
                    </m:r>
                    <m:sSup>
                      <m:sSupPr>
                        <m:ctrlPr>
                          <a:rPr lang="en-US" sz="6000" i="1">
                            <a:solidFill>
                              <a:prstClr val="black"/>
                            </a:solidFill>
                            <a:latin typeface="Cambria Math" panose="02040503050406030204" pitchFamily="18" charset="0"/>
                            <a:ea typeface="Times New Roman" panose="02020603050405020304" pitchFamily="18" charset="0"/>
                          </a:rPr>
                        </m:ctrlPr>
                      </m:sSupPr>
                      <m:e>
                        <m:r>
                          <a:rPr lang="fr-FR" sz="6000">
                            <a:solidFill>
                              <a:prstClr val="black"/>
                            </a:solidFill>
                            <a:latin typeface="Cambria Math"/>
                            <a:ea typeface="Times New Roman" panose="02020603050405020304" pitchFamily="18" charset="0"/>
                          </a:rPr>
                          <m:t>3</m:t>
                        </m:r>
                      </m:e>
                      <m:sup>
                        <m:r>
                          <a:rPr lang="en-US" sz="6000">
                            <a:solidFill>
                              <a:prstClr val="black"/>
                            </a:solidFill>
                            <a:latin typeface="Cambria Math"/>
                            <a:ea typeface="Times New Roman" panose="02020603050405020304" pitchFamily="18" charset="0"/>
                          </a:rPr>
                          <m:t>𝑛</m:t>
                        </m:r>
                        <m:r>
                          <a:rPr lang="fr-FR" sz="6000">
                            <a:solidFill>
                              <a:prstClr val="black"/>
                            </a:solidFill>
                            <a:latin typeface="Cambria Math"/>
                            <a:ea typeface="Times New Roman" panose="02020603050405020304" pitchFamily="18" charset="0"/>
                          </a:rPr>
                          <m:t>−1</m:t>
                        </m:r>
                      </m:sup>
                    </m:sSup>
                  </m:oMath>
                </a14:m>
                <a:endParaRPr lang="en-US" sz="6000" dirty="0"/>
              </a:p>
            </p:txBody>
          </p:sp>
        </mc:Choice>
        <mc:Fallback xmlns="">
          <p:sp>
            <p:nvSpPr>
              <p:cNvPr id="2" name="TextBox 1"/>
              <p:cNvSpPr txBox="1">
                <a:spLocks noRot="1" noChangeAspect="1" noMove="1" noResize="1" noEditPoints="1" noAdjustHandles="1" noChangeArrowheads="1" noChangeShapeType="1" noTextEdit="1"/>
              </p:cNvSpPr>
              <p:nvPr/>
            </p:nvSpPr>
            <p:spPr>
              <a:xfrm>
                <a:off x="4729697" y="7876716"/>
                <a:ext cx="14200479" cy="1015663"/>
              </a:xfrm>
              <a:prstGeom prst="rect">
                <a:avLst/>
              </a:prstGeom>
              <a:blipFill rotWithShape="0">
                <a:blip r:embed="rId8"/>
                <a:stretch>
                  <a:fillRect l="-2619" t="-19760" b="-37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29697" y="9085682"/>
                <a:ext cx="11611918"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sSup>
                        <m:sSupPr>
                          <m:ctrlPr>
                            <a:rPr lang="en-US" sz="6000" i="1">
                              <a:solidFill>
                                <a:prstClr val="black"/>
                              </a:solidFill>
                              <a:latin typeface="Cambria Math" panose="02040503050406030204" pitchFamily="18" charset="0"/>
                              <a:ea typeface="Times New Roman" panose="02020603050405020304" pitchFamily="18" charset="0"/>
                            </a:rPr>
                          </m:ctrlPr>
                        </m:sSupPr>
                        <m:e>
                          <m:r>
                            <a:rPr lang="fr-FR" sz="6000">
                              <a:solidFill>
                                <a:prstClr val="black"/>
                              </a:solidFill>
                              <a:latin typeface="Cambria Math"/>
                              <a:ea typeface="Times New Roman" panose="02020603050405020304" pitchFamily="18" charset="0"/>
                            </a:rPr>
                            <m:t>3</m:t>
                          </m:r>
                        </m:e>
                        <m:sup>
                          <m:r>
                            <a:rPr lang="en-US" sz="6000">
                              <a:solidFill>
                                <a:prstClr val="black"/>
                              </a:solidFill>
                              <a:latin typeface="Cambria Math"/>
                              <a:ea typeface="Times New Roman" panose="02020603050405020304" pitchFamily="18" charset="0"/>
                            </a:rPr>
                            <m:t>𝑛</m:t>
                          </m:r>
                          <m:r>
                            <a:rPr lang="fr-FR" sz="6000">
                              <a:solidFill>
                                <a:prstClr val="black"/>
                              </a:solidFill>
                              <a:latin typeface="Cambria Math"/>
                              <a:ea typeface="Times New Roman" panose="02020603050405020304" pitchFamily="18" charset="0"/>
                            </a:rPr>
                            <m:t>−1</m:t>
                          </m:r>
                        </m:sup>
                      </m:sSup>
                      <m:r>
                        <a:rPr lang="fr-FR" sz="6000">
                          <a:solidFill>
                            <a:prstClr val="black"/>
                          </a:solidFill>
                          <a:latin typeface="Cambria Math"/>
                          <a:ea typeface="Times New Roman" panose="02020603050405020304" pitchFamily="18" charset="0"/>
                        </a:rPr>
                        <m:t>=6561=</m:t>
                      </m:r>
                      <m:sSup>
                        <m:sSupPr>
                          <m:ctrlPr>
                            <a:rPr lang="en-US" sz="6000" i="1">
                              <a:solidFill>
                                <a:prstClr val="black"/>
                              </a:solidFill>
                              <a:latin typeface="Cambria Math" panose="02040503050406030204" pitchFamily="18" charset="0"/>
                              <a:ea typeface="Times New Roman" panose="02020603050405020304" pitchFamily="18" charset="0"/>
                            </a:rPr>
                          </m:ctrlPr>
                        </m:sSupPr>
                        <m:e>
                          <m:r>
                            <a:rPr lang="fr-FR" sz="6000">
                              <a:solidFill>
                                <a:prstClr val="black"/>
                              </a:solidFill>
                              <a:latin typeface="Cambria Math"/>
                              <a:ea typeface="Times New Roman" panose="02020603050405020304" pitchFamily="18" charset="0"/>
                            </a:rPr>
                            <m:t>3</m:t>
                          </m:r>
                        </m:e>
                        <m:sup>
                          <m:r>
                            <a:rPr lang="fr-FR" sz="6000">
                              <a:solidFill>
                                <a:prstClr val="black"/>
                              </a:solidFill>
                              <a:latin typeface="Cambria Math"/>
                              <a:ea typeface="Times New Roman" panose="02020603050405020304" pitchFamily="18" charset="0"/>
                            </a:rPr>
                            <m:t>8</m:t>
                          </m:r>
                        </m:sup>
                      </m:sSup>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𝑛</m:t>
                      </m:r>
                      <m:r>
                        <a:rPr lang="en-US" sz="6000">
                          <a:solidFill>
                            <a:prstClr val="black"/>
                          </a:solidFill>
                          <a:latin typeface="Cambria Math"/>
                          <a:ea typeface="Times New Roman" panose="02020603050405020304" pitchFamily="18" charset="0"/>
                        </a:rPr>
                        <m:t>=9.</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729697" y="9085682"/>
                <a:ext cx="11611918" cy="1015663"/>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7968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6" grpId="0"/>
      <p:bldP spid="2"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693606"/>
            <a:ext cx="24093022" cy="2037849"/>
            <a:chOff x="534987" y="1869705"/>
            <a:chExt cx="23497755"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9694" y="1653394"/>
                  <a:ext cx="2087449" cy="112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9</a:t>
                  </a:r>
                </a:p>
              </p:txBody>
            </p:sp>
          </p:grpSp>
        </p:grpSp>
        <mc:AlternateContent xmlns:mc="http://schemas.openxmlformats.org/markup-compatibility/2006" xmlns:a14="http://schemas.microsoft.com/office/drawing/2010/main">
          <mc:Choice Requires="a14">
            <p:sp>
              <p:nvSpPr>
                <p:cNvPr id="23" name="Rectangle 22"/>
                <p:cNvSpPr/>
                <p:nvPr/>
              </p:nvSpPr>
              <p:spPr>
                <a:xfrm>
                  <a:off x="3911187" y="1933632"/>
                  <a:ext cx="20121555" cy="12257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6000" dirty="0" smtClean="0">
                      <a:solidFill>
                        <a:prstClr val="black"/>
                      </a:solidFill>
                      <a:latin typeface="Times New Roman" panose="02020603050405020304" pitchFamily="18" charset="0"/>
                      <a:ea typeface="Calibri" panose="020F0502020204030204" pitchFamily="34" charset="0"/>
                    </a:rPr>
                    <a:t> </a:t>
                  </a:r>
                  <a:r>
                    <a:rPr lang="vi-VN" sz="6000" dirty="0">
                      <a:solidFill>
                        <a:prstClr val="black"/>
                      </a:solidFill>
                      <a:latin typeface="Times New Roman" panose="02020603050405020304" pitchFamily="18" charset="0"/>
                      <a:ea typeface="Calibri" panose="020F0502020204030204" pitchFamily="34" charset="0"/>
                    </a:rPr>
                    <a:t>Cho cấp số nhân </a:t>
                  </a:r>
                  <a14:m>
                    <m:oMath xmlns:m="http://schemas.openxmlformats.org/officeDocument/2006/math">
                      <m:d>
                        <m:dPr>
                          <m:ctrlPr>
                            <a:rPr lang="en-US" sz="6000" i="1">
                              <a:solidFill>
                                <a:prstClr val="black"/>
                              </a:solidFill>
                              <a:latin typeface="Cambria Math" panose="02040503050406030204" pitchFamily="18" charset="0"/>
                              <a:ea typeface="Calibri" panose="020F0502020204030204" pitchFamily="34" charset="0"/>
                            </a:rPr>
                          </m:ctrlPr>
                        </m:dPr>
                        <m:e>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𝑢</m:t>
                              </m:r>
                            </m:e>
                            <m:sub>
                              <m:r>
                                <a:rPr lang="vi-VN" sz="6000">
                                  <a:solidFill>
                                    <a:prstClr val="black"/>
                                  </a:solidFill>
                                  <a:latin typeface="Cambria Math"/>
                                  <a:ea typeface="Calibri" panose="020F0502020204030204" pitchFamily="34" charset="0"/>
                                </a:rPr>
                                <m:t>𝑛</m:t>
                              </m:r>
                            </m:sub>
                          </m:sSub>
                        </m:e>
                      </m:d>
                    </m:oMath>
                  </a14:m>
                  <a:r>
                    <a:rPr lang="vi-VN" sz="6000" dirty="0">
                      <a:solidFill>
                        <a:prstClr val="black"/>
                      </a:solidFill>
                      <a:latin typeface="Times New Roman" panose="02020603050405020304" pitchFamily="18" charset="0"/>
                      <a:ea typeface="Calibri" panose="020F0502020204030204" pitchFamily="34" charset="0"/>
                    </a:rPr>
                    <a:t> có </a:t>
                  </a:r>
                  <a14:m>
                    <m:oMath xmlns:m="http://schemas.openxmlformats.org/officeDocument/2006/math">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𝑢</m:t>
                          </m:r>
                        </m:e>
                        <m:sub>
                          <m:r>
                            <a:rPr lang="vi-VN" sz="6000">
                              <a:solidFill>
                                <a:prstClr val="black"/>
                              </a:solidFill>
                              <a:latin typeface="Cambria Math"/>
                              <a:ea typeface="Calibri" panose="020F0502020204030204" pitchFamily="34" charset="0"/>
                            </a:rPr>
                            <m:t>1</m:t>
                          </m:r>
                        </m:sub>
                      </m:sSub>
                      <m:r>
                        <a:rPr lang="vi-VN" sz="6000">
                          <a:solidFill>
                            <a:prstClr val="black"/>
                          </a:solidFill>
                          <a:latin typeface="Cambria Math"/>
                          <a:ea typeface="Calibri" panose="020F0502020204030204" pitchFamily="34" charset="0"/>
                        </a:rPr>
                        <m:t>=5,</m:t>
                      </m:r>
                      <m:r>
                        <a:rPr lang="vi-VN" sz="6000">
                          <a:solidFill>
                            <a:prstClr val="black"/>
                          </a:solidFill>
                          <a:latin typeface="Cambria Math"/>
                          <a:ea typeface="Calibri" panose="020F0502020204030204" pitchFamily="34" charset="0"/>
                        </a:rPr>
                        <m:t>𝑞</m:t>
                      </m:r>
                      <m:r>
                        <a:rPr lang="vi-VN" sz="6000">
                          <a:solidFill>
                            <a:prstClr val="black"/>
                          </a:solidFill>
                          <a:latin typeface="Cambria Math"/>
                          <a:ea typeface="Calibri" panose="020F0502020204030204" pitchFamily="34" charset="0"/>
                        </a:rPr>
                        <m:t>=3</m:t>
                      </m:r>
                    </m:oMath>
                  </a14:m>
                  <a:r>
                    <a:rPr lang="vi-VN" sz="6000" dirty="0">
                      <a:solidFill>
                        <a:prstClr val="black"/>
                      </a:solidFill>
                      <a:latin typeface="Times New Roman" panose="02020603050405020304" pitchFamily="18" charset="0"/>
                      <a:ea typeface="Calibri" panose="020F0502020204030204" pitchFamily="34" charset="0"/>
                    </a:rPr>
                    <a:t> và </a:t>
                  </a:r>
                  <a14:m>
                    <m:oMath xmlns:m="http://schemas.openxmlformats.org/officeDocument/2006/math">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𝑆</m:t>
                          </m:r>
                        </m:e>
                        <m:sub>
                          <m:r>
                            <a:rPr lang="vi-VN" sz="6000">
                              <a:solidFill>
                                <a:prstClr val="black"/>
                              </a:solidFill>
                              <a:latin typeface="Cambria Math"/>
                              <a:ea typeface="Calibri" panose="020F0502020204030204" pitchFamily="34" charset="0"/>
                            </a:rPr>
                            <m:t>𝑛</m:t>
                          </m:r>
                        </m:sub>
                      </m:sSub>
                      <m:r>
                        <a:rPr lang="vi-VN" sz="6000">
                          <a:solidFill>
                            <a:prstClr val="black"/>
                          </a:solidFill>
                          <a:latin typeface="Cambria Math"/>
                          <a:ea typeface="Calibri" panose="020F0502020204030204" pitchFamily="34" charset="0"/>
                        </a:rPr>
                        <m:t>=200</m:t>
                      </m:r>
                      <m:r>
                        <a:rPr lang="en-US" sz="6000" b="0" i="0" smtClean="0">
                          <a:solidFill>
                            <a:prstClr val="black"/>
                          </a:solidFill>
                          <a:latin typeface="Cambria Math" panose="02040503050406030204" pitchFamily="18" charset="0"/>
                          <a:ea typeface="Calibri" panose="020F0502020204030204" pitchFamily="34" charset="0"/>
                        </a:rPr>
                        <m:t>. </m:t>
                      </m:r>
                      <m:r>
                        <m:rPr>
                          <m:sty m:val="p"/>
                        </m:rPr>
                        <a:rPr lang="en-US" sz="6000" b="0" i="0" smtClean="0">
                          <a:solidFill>
                            <a:prstClr val="black"/>
                          </a:solidFill>
                          <a:latin typeface="Cambria Math" panose="02040503050406030204" pitchFamily="18" charset="0"/>
                          <a:ea typeface="Calibri" panose="020F0502020204030204" pitchFamily="34" charset="0"/>
                        </a:rPr>
                        <m:t>T</m:t>
                      </m:r>
                    </m:oMath>
                  </a14:m>
                  <a:r>
                    <a:rPr lang="vi-VN" sz="6000" dirty="0" smtClean="0">
                      <a:solidFill>
                        <a:prstClr val="black"/>
                      </a:solidFill>
                      <a:latin typeface="Times New Roman" panose="02020603050405020304" pitchFamily="18" charset="0"/>
                      <a:ea typeface="Calibri" panose="020F0502020204030204" pitchFamily="34" charset="0"/>
                    </a:rPr>
                    <a:t>ìm </a:t>
                  </a:r>
                  <a14:m>
                    <m:oMath xmlns:m="http://schemas.openxmlformats.org/officeDocument/2006/math">
                      <m:r>
                        <a:rPr lang="vi-VN" sz="6000">
                          <a:solidFill>
                            <a:prstClr val="black"/>
                          </a:solidFill>
                          <a:latin typeface="Cambria Math"/>
                          <a:ea typeface="Calibri" panose="020F0502020204030204" pitchFamily="34" charset="0"/>
                        </a:rPr>
                        <m:t>𝑛</m:t>
                      </m:r>
                    </m:oMath>
                  </a14:m>
                  <a:r>
                    <a:rPr lang="vi-VN" sz="6000" dirty="0">
                      <a:solidFill>
                        <a:prstClr val="black"/>
                      </a:solidFill>
                      <a:latin typeface="Times New Roman" panose="02020603050405020304" pitchFamily="18" charset="0"/>
                      <a:ea typeface="Calibri" panose="020F0502020204030204" pitchFamily="34" charset="0"/>
                    </a:rPr>
                    <a:t>.</a:t>
                  </a:r>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33632"/>
                  <a:ext cx="20121555" cy="1225735"/>
                </a:xfrm>
                <a:prstGeom prst="rect">
                  <a:avLst/>
                </a:prstGeom>
                <a:blipFill rotWithShape="0">
                  <a:blip r:embed="rId3"/>
                  <a:stretch>
                    <a:fillRect l="-414" t="-12637" b="-324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4243368"/>
            <a:ext cx="23679365" cy="1828816"/>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746074" y="1773546"/>
                    <a:ext cx="1458606" cy="47210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1.</m:t>
                          </m:r>
                        </m:oMath>
                      </m:oMathPara>
                    </a14:m>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746074" y="1773546"/>
                    <a:ext cx="1458606" cy="472102"/>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18005160" y="4800870"/>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Vận dụng</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07570" y="6409085"/>
            <a:ext cx="23672882" cy="7116600"/>
            <a:chOff x="184495" y="3615029"/>
            <a:chExt cx="11834900" cy="4502804"/>
          </a:xfrm>
        </p:grpSpPr>
        <p:sp>
          <p:nvSpPr>
            <p:cNvPr id="42" name="Rounded Rectangle 41"/>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9"/>
              <a:ext cx="1884106" cy="683487"/>
              <a:chOff x="1275608" y="6200848"/>
              <a:chExt cx="3693530" cy="1241863"/>
            </a:xfrm>
          </p:grpSpPr>
          <p:sp>
            <p:nvSpPr>
              <p:cNvPr id="44"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709187" y="12443471"/>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19421723" y="4624368"/>
                <a:ext cx="2927517"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4.</m:t>
                      </m:r>
                    </m:oMath>
                  </m:oMathPara>
                </a14:m>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9421723" y="4624368"/>
                <a:ext cx="2927517" cy="101566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3499109" y="4683461"/>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3.</m:t>
                      </m:r>
                    </m:oMath>
                  </m:oMathPara>
                </a14:m>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3499109" y="4683461"/>
                <a:ext cx="2927517" cy="101566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952118" y="4700222"/>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2.</m:t>
                      </m:r>
                    </m:oMath>
                  </m:oMathPara>
                </a14:m>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952118" y="4700222"/>
                <a:ext cx="2927517" cy="101566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1855802" y="7771169"/>
                <a:ext cx="21305582" cy="1817101"/>
              </a:xfrm>
              <a:prstGeom prst="rect">
                <a:avLst/>
              </a:prstGeom>
            </p:spPr>
            <p:txBody>
              <a:bodyPr wrap="square">
                <a:spAutoFit/>
              </a:bodyPr>
              <a:lstStyle/>
              <a:p>
                <a:pPr>
                  <a:lnSpc>
                    <a:spcPct val="115000"/>
                  </a:lnSpc>
                  <a:spcBef>
                    <a:spcPts val="240"/>
                  </a:spcBef>
                  <a:spcAft>
                    <a:spcPts val="240"/>
                  </a:spcAft>
                </a:pPr>
                <a:r>
                  <a:rPr lang="vi-VN" sz="6000" dirty="0" smtClean="0">
                    <a:solidFill>
                      <a:prstClr val="black"/>
                    </a:solidFill>
                    <a:latin typeface="Times New Roman" panose="02020603050405020304" pitchFamily="18" charset="0"/>
                    <a:ea typeface="Calibri" panose="020F0502020204030204" pitchFamily="34" charset="0"/>
                  </a:rPr>
                  <a:t>Ta có: </a:t>
                </a:r>
                <a14:m>
                  <m:oMath xmlns:m="http://schemas.openxmlformats.org/officeDocument/2006/math">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𝑆</m:t>
                        </m:r>
                      </m:e>
                      <m:sub>
                        <m:r>
                          <a:rPr lang="vi-VN" sz="6000">
                            <a:solidFill>
                              <a:prstClr val="black"/>
                            </a:solidFill>
                            <a:latin typeface="Cambria Math"/>
                            <a:ea typeface="Calibri" panose="020F0502020204030204" pitchFamily="34" charset="0"/>
                          </a:rPr>
                          <m:t>𝑛</m:t>
                        </m:r>
                      </m:sub>
                    </m:sSub>
                    <m:r>
                      <a:rPr lang="vi-VN" sz="6000">
                        <a:solidFill>
                          <a:prstClr val="black"/>
                        </a:solidFill>
                        <a:latin typeface="Cambria Math"/>
                        <a:ea typeface="Calibri" panose="020F0502020204030204" pitchFamily="34" charset="0"/>
                      </a:rPr>
                      <m:t>=</m:t>
                    </m:r>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𝑢</m:t>
                        </m:r>
                      </m:e>
                      <m:sub>
                        <m:r>
                          <a:rPr lang="vi-VN" sz="6000">
                            <a:solidFill>
                              <a:prstClr val="black"/>
                            </a:solidFill>
                            <a:latin typeface="Cambria Math"/>
                            <a:ea typeface="Calibri" panose="020F0502020204030204" pitchFamily="34" charset="0"/>
                          </a:rPr>
                          <m:t>1</m:t>
                        </m:r>
                      </m:sub>
                    </m:sSub>
                    <m:r>
                      <a:rPr lang="vi-VN" sz="6000">
                        <a:solidFill>
                          <a:prstClr val="black"/>
                        </a:solidFill>
                        <a:latin typeface="Cambria Math"/>
                        <a:ea typeface="Calibri" panose="020F0502020204030204" pitchFamily="34" charset="0"/>
                      </a:rPr>
                      <m:t>.</m:t>
                    </m:r>
                    <m:f>
                      <m:fPr>
                        <m:ctrlPr>
                          <a:rPr lang="en-US" sz="6000" i="1">
                            <a:solidFill>
                              <a:prstClr val="black"/>
                            </a:solidFill>
                            <a:latin typeface="Cambria Math" panose="02040503050406030204" pitchFamily="18" charset="0"/>
                            <a:ea typeface="Calibri" panose="020F0502020204030204" pitchFamily="34" charset="0"/>
                          </a:rPr>
                        </m:ctrlPr>
                      </m:fPr>
                      <m:num>
                        <m:r>
                          <a:rPr lang="vi-VN" sz="6000">
                            <a:solidFill>
                              <a:prstClr val="black"/>
                            </a:solidFill>
                            <a:latin typeface="Cambria Math"/>
                            <a:ea typeface="Calibri" panose="020F0502020204030204" pitchFamily="34" charset="0"/>
                          </a:rPr>
                          <m:t>1−</m:t>
                        </m:r>
                        <m:sSup>
                          <m:sSupPr>
                            <m:ctrlPr>
                              <a:rPr lang="en-US" sz="6000" i="1">
                                <a:solidFill>
                                  <a:prstClr val="black"/>
                                </a:solidFill>
                                <a:latin typeface="Cambria Math" panose="02040503050406030204" pitchFamily="18" charset="0"/>
                                <a:ea typeface="Calibri" panose="020F0502020204030204" pitchFamily="34" charset="0"/>
                              </a:rPr>
                            </m:ctrlPr>
                          </m:sSupPr>
                          <m:e>
                            <m:r>
                              <a:rPr lang="vi-VN" sz="6000">
                                <a:solidFill>
                                  <a:prstClr val="black"/>
                                </a:solidFill>
                                <a:latin typeface="Cambria Math"/>
                                <a:ea typeface="Calibri" panose="020F0502020204030204" pitchFamily="34" charset="0"/>
                              </a:rPr>
                              <m:t>𝑞</m:t>
                            </m:r>
                          </m:e>
                          <m:sup>
                            <m:r>
                              <a:rPr lang="vi-VN" sz="6000">
                                <a:solidFill>
                                  <a:prstClr val="black"/>
                                </a:solidFill>
                                <a:latin typeface="Cambria Math"/>
                                <a:ea typeface="Calibri" panose="020F0502020204030204" pitchFamily="34" charset="0"/>
                              </a:rPr>
                              <m:t>𝑛</m:t>
                            </m:r>
                          </m:sup>
                        </m:sSup>
                      </m:num>
                      <m:den>
                        <m:r>
                          <a:rPr lang="vi-VN" sz="6000">
                            <a:solidFill>
                              <a:prstClr val="black"/>
                            </a:solidFill>
                            <a:latin typeface="Cambria Math"/>
                            <a:ea typeface="Calibri" panose="020F0502020204030204" pitchFamily="34" charset="0"/>
                          </a:rPr>
                          <m:t>1−</m:t>
                        </m:r>
                        <m:r>
                          <a:rPr lang="vi-VN" sz="6000">
                            <a:solidFill>
                              <a:prstClr val="black"/>
                            </a:solidFill>
                            <a:latin typeface="Cambria Math"/>
                            <a:ea typeface="Calibri" panose="020F0502020204030204" pitchFamily="34" charset="0"/>
                          </a:rPr>
                          <m:t>𝑞</m:t>
                        </m:r>
                      </m:den>
                    </m:f>
                  </m:oMath>
                </a14:m>
                <a:r>
                  <a:rPr lang="vi-VN" sz="6000" dirty="0">
                    <a:solidFill>
                      <a:prstClr val="black"/>
                    </a:solidFill>
                    <a:latin typeface="Times New Roman" panose="02020603050405020304" pitchFamily="18" charset="0"/>
                    <a:ea typeface="Calibri" panose="020F0502020204030204" pitchFamily="34" charset="0"/>
                  </a:rPr>
                  <a:t> nên theo giả thiế</a:t>
                </a:r>
                <a:r>
                  <a:rPr lang="en-US" sz="6000" dirty="0">
                    <a:solidFill>
                      <a:prstClr val="black"/>
                    </a:solidFill>
                    <a:latin typeface="Times New Roman" panose="02020603050405020304" pitchFamily="18" charset="0"/>
                    <a:ea typeface="Calibri" panose="020F0502020204030204" pitchFamily="34" charset="0"/>
                  </a:rPr>
                  <a:t>t</a:t>
                </a:r>
                <a:r>
                  <a:rPr lang="vi-VN" sz="6000" dirty="0">
                    <a:solidFill>
                      <a:prstClr val="black"/>
                    </a:solidFill>
                    <a:latin typeface="Times New Roman" panose="02020603050405020304" pitchFamily="18" charset="0"/>
                    <a:ea typeface="Calibri" panose="020F0502020204030204" pitchFamily="34" charset="0"/>
                  </a:rPr>
                  <a:t>, ta có:</a:t>
                </a:r>
                <a14:m>
                  <m:oMath xmlns:m="http://schemas.openxmlformats.org/officeDocument/2006/math">
                    <m:r>
                      <a:rPr lang="en-US" sz="6000" b="0" i="0" smtClean="0">
                        <a:solidFill>
                          <a:prstClr val="black"/>
                        </a:solidFill>
                        <a:latin typeface="Cambria Math" panose="02040503050406030204" pitchFamily="18" charset="0"/>
                        <a:ea typeface="Calibri" panose="020F0502020204030204" pitchFamily="34" charset="0"/>
                      </a:rPr>
                      <m:t> </m:t>
                    </m:r>
                    <m:r>
                      <a:rPr lang="vi-VN" sz="6000">
                        <a:solidFill>
                          <a:prstClr val="black"/>
                        </a:solidFill>
                        <a:latin typeface="Cambria Math"/>
                        <a:ea typeface="Calibri" panose="020F0502020204030204" pitchFamily="34" charset="0"/>
                      </a:rPr>
                      <m:t>5.</m:t>
                    </m:r>
                    <m:f>
                      <m:fPr>
                        <m:ctrlPr>
                          <a:rPr lang="en-US" sz="6000" i="1">
                            <a:solidFill>
                              <a:prstClr val="black"/>
                            </a:solidFill>
                            <a:latin typeface="Cambria Math" panose="02040503050406030204" pitchFamily="18" charset="0"/>
                            <a:ea typeface="Calibri" panose="020F0502020204030204" pitchFamily="34" charset="0"/>
                          </a:rPr>
                        </m:ctrlPr>
                      </m:fPr>
                      <m:num>
                        <m:r>
                          <a:rPr lang="vi-VN" sz="6000">
                            <a:solidFill>
                              <a:prstClr val="black"/>
                            </a:solidFill>
                            <a:latin typeface="Cambria Math"/>
                            <a:ea typeface="Calibri" panose="020F0502020204030204" pitchFamily="34" charset="0"/>
                          </a:rPr>
                          <m:t>1−</m:t>
                        </m:r>
                        <m:sSup>
                          <m:sSupPr>
                            <m:ctrlPr>
                              <a:rPr lang="en-US" sz="6000" i="1">
                                <a:solidFill>
                                  <a:prstClr val="black"/>
                                </a:solidFill>
                                <a:latin typeface="Cambria Math" panose="02040503050406030204" pitchFamily="18" charset="0"/>
                                <a:ea typeface="Calibri" panose="020F0502020204030204" pitchFamily="34" charset="0"/>
                              </a:rPr>
                            </m:ctrlPr>
                          </m:sSupPr>
                          <m:e>
                            <m:r>
                              <a:rPr lang="vi-VN" sz="6000">
                                <a:solidFill>
                                  <a:prstClr val="black"/>
                                </a:solidFill>
                                <a:latin typeface="Cambria Math"/>
                                <a:ea typeface="Calibri" panose="020F0502020204030204" pitchFamily="34" charset="0"/>
                              </a:rPr>
                              <m:t>3</m:t>
                            </m:r>
                          </m:e>
                          <m:sup>
                            <m:r>
                              <a:rPr lang="vi-VN" sz="6000">
                                <a:solidFill>
                                  <a:prstClr val="black"/>
                                </a:solidFill>
                                <a:latin typeface="Cambria Math"/>
                                <a:ea typeface="Calibri" panose="020F0502020204030204" pitchFamily="34" charset="0"/>
                              </a:rPr>
                              <m:t>𝑛</m:t>
                            </m:r>
                          </m:sup>
                        </m:sSup>
                      </m:num>
                      <m:den>
                        <m:r>
                          <a:rPr lang="vi-VN" sz="6000">
                            <a:solidFill>
                              <a:prstClr val="black"/>
                            </a:solidFill>
                            <a:latin typeface="Cambria Math"/>
                            <a:ea typeface="Calibri" panose="020F0502020204030204" pitchFamily="34" charset="0"/>
                          </a:rPr>
                          <m:t>1−3</m:t>
                        </m:r>
                      </m:den>
                    </m:f>
                    <m:r>
                      <a:rPr lang="vi-VN" sz="6000">
                        <a:solidFill>
                          <a:prstClr val="black"/>
                        </a:solidFill>
                        <a:latin typeface="Cambria Math"/>
                        <a:ea typeface="Calibri" panose="020F0502020204030204" pitchFamily="34" charset="0"/>
                      </a:rPr>
                      <m:t>=200</m:t>
                    </m:r>
                  </m:oMath>
                </a14:m>
                <a:endParaRPr lang="en-US" sz="6000" dirty="0"/>
              </a:p>
            </p:txBody>
          </p:sp>
        </mc:Choice>
        <mc:Fallback>
          <p:sp>
            <p:nvSpPr>
              <p:cNvPr id="6" name="Rectangle 5"/>
              <p:cNvSpPr>
                <a:spLocks noRot="1" noChangeAspect="1" noMove="1" noResize="1" noEditPoints="1" noAdjustHandles="1" noChangeArrowheads="1" noChangeShapeType="1" noTextEdit="1"/>
              </p:cNvSpPr>
              <p:nvPr/>
            </p:nvSpPr>
            <p:spPr>
              <a:xfrm>
                <a:off x="1855802" y="7771169"/>
                <a:ext cx="21305582" cy="1817101"/>
              </a:xfrm>
              <a:prstGeom prst="rect">
                <a:avLst/>
              </a:prstGeom>
              <a:blipFill rotWithShape="0">
                <a:blip r:embed="rId8"/>
                <a:stretch>
                  <a:fillRect l="-1717" b="-469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p:cNvSpPr txBox="1"/>
              <p:nvPr/>
            </p:nvSpPr>
            <p:spPr>
              <a:xfrm>
                <a:off x="14982735" y="9812758"/>
                <a:ext cx="4114800" cy="1015663"/>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vi-VN" sz="6000">
                          <a:solidFill>
                            <a:prstClr val="black"/>
                          </a:solidFill>
                          <a:latin typeface="Cambria Math"/>
                          <a:ea typeface="Calibri" panose="020F0502020204030204" pitchFamily="34" charset="0"/>
                        </a:rPr>
                        <m:t>⇔</m:t>
                      </m:r>
                      <m:sSup>
                        <m:sSupPr>
                          <m:ctrlPr>
                            <a:rPr lang="en-US" sz="6000" i="1">
                              <a:solidFill>
                                <a:prstClr val="black"/>
                              </a:solidFill>
                              <a:latin typeface="Cambria Math" panose="02040503050406030204" pitchFamily="18" charset="0"/>
                              <a:ea typeface="Calibri" panose="020F0502020204030204" pitchFamily="34" charset="0"/>
                            </a:rPr>
                          </m:ctrlPr>
                        </m:sSupPr>
                        <m:e>
                          <m:r>
                            <a:rPr lang="vi-VN" sz="6000">
                              <a:solidFill>
                                <a:prstClr val="black"/>
                              </a:solidFill>
                              <a:latin typeface="Cambria Math"/>
                              <a:ea typeface="Calibri" panose="020F0502020204030204" pitchFamily="34" charset="0"/>
                            </a:rPr>
                            <m:t>3</m:t>
                          </m:r>
                        </m:e>
                        <m:sup>
                          <m:r>
                            <a:rPr lang="vi-VN" sz="6000">
                              <a:solidFill>
                                <a:prstClr val="black"/>
                              </a:solidFill>
                              <a:latin typeface="Cambria Math"/>
                              <a:ea typeface="Calibri" panose="020F0502020204030204" pitchFamily="34" charset="0"/>
                            </a:rPr>
                            <m:t>𝑛</m:t>
                          </m:r>
                        </m:sup>
                      </m:sSup>
                      <m:r>
                        <a:rPr lang="vi-VN" sz="6000">
                          <a:solidFill>
                            <a:prstClr val="black"/>
                          </a:solidFill>
                          <a:latin typeface="Cambria Math"/>
                          <a:ea typeface="Calibri" panose="020F0502020204030204" pitchFamily="34" charset="0"/>
                        </a:rPr>
                        <m:t>=81</m:t>
                      </m:r>
                    </m:oMath>
                  </m:oMathPara>
                </a14:m>
                <a:endParaRPr lang="en-US" sz="6000" dirty="0"/>
              </a:p>
            </p:txBody>
          </p:sp>
        </mc:Choice>
        <mc:Fallback>
          <p:sp>
            <p:nvSpPr>
              <p:cNvPr id="2" name="TextBox 1"/>
              <p:cNvSpPr txBox="1">
                <a:spLocks noRot="1" noChangeAspect="1" noMove="1" noResize="1" noEditPoints="1" noAdjustHandles="1" noChangeArrowheads="1" noChangeShapeType="1" noTextEdit="1"/>
              </p:cNvSpPr>
              <p:nvPr/>
            </p:nvSpPr>
            <p:spPr>
              <a:xfrm>
                <a:off x="14982735" y="9812758"/>
                <a:ext cx="4114800" cy="1015663"/>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14708187" y="10969798"/>
                <a:ext cx="4119894" cy="1015663"/>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6000">
                          <a:solidFill>
                            <a:prstClr val="black"/>
                          </a:solidFill>
                          <a:latin typeface="Cambria Math"/>
                          <a:ea typeface="Calibri" panose="020F0502020204030204" pitchFamily="34" charset="0"/>
                        </a:rPr>
                        <m:t>⇔</m:t>
                      </m:r>
                      <m:r>
                        <a:rPr lang="en-US" sz="6000">
                          <a:solidFill>
                            <a:prstClr val="black"/>
                          </a:solidFill>
                          <a:latin typeface="Cambria Math"/>
                          <a:ea typeface="Calibri" panose="020F0502020204030204" pitchFamily="34" charset="0"/>
                        </a:rPr>
                        <m:t>𝑛</m:t>
                      </m:r>
                      <m:r>
                        <a:rPr lang="en-US" sz="6000">
                          <a:solidFill>
                            <a:prstClr val="black"/>
                          </a:solidFill>
                          <a:latin typeface="Cambria Math"/>
                          <a:ea typeface="Calibri" panose="020F0502020204030204" pitchFamily="34" charset="0"/>
                        </a:rPr>
                        <m:t>=4.</m:t>
                      </m:r>
                    </m:oMath>
                  </m:oMathPara>
                </a14:m>
                <a:endParaRPr lang="en-US" sz="6000" dirty="0"/>
              </a:p>
            </p:txBody>
          </p:sp>
        </mc:Choice>
        <mc:Fallback>
          <p:sp>
            <p:nvSpPr>
              <p:cNvPr id="5" name="TextBox 4"/>
              <p:cNvSpPr txBox="1">
                <a:spLocks noRot="1" noChangeAspect="1" noMove="1" noResize="1" noEditPoints="1" noAdjustHandles="1" noChangeArrowheads="1" noChangeShapeType="1" noTextEdit="1"/>
              </p:cNvSpPr>
              <p:nvPr/>
            </p:nvSpPr>
            <p:spPr>
              <a:xfrm>
                <a:off x="14708187" y="10969798"/>
                <a:ext cx="4119894" cy="1015663"/>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5999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6" grpId="0"/>
      <p:bldP spid="2"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693606"/>
            <a:ext cx="24093022" cy="2089122"/>
            <a:chOff x="534987" y="1869705"/>
            <a:chExt cx="23497755" cy="2311098"/>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24889" y="1653394"/>
                  <a:ext cx="2497058" cy="112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smtClean="0">
                      <a:solidFill>
                        <a:schemeClr val="bg1"/>
                      </a:solidFill>
                      <a:latin typeface="Tahoma" pitchFamily="34" charset="0"/>
                      <a:cs typeface="Tahoma" pitchFamily="34" charset="0"/>
                    </a:rPr>
                    <a:t>Câu 10</a:t>
                  </a:r>
                  <a:endParaRPr lang="en-US" sz="6000" dirty="0">
                    <a:solidFill>
                      <a:schemeClr val="bg1"/>
                    </a:solidFill>
                    <a:latin typeface="Tahoma" pitchFamily="34" charset="0"/>
                    <a:cs typeface="Tahoma" pitchFamily="34" charset="0"/>
                  </a:endParaRPr>
                </a:p>
              </p:txBody>
            </p:sp>
          </p:grpSp>
        </p:grpSp>
        <p:sp>
          <p:nvSpPr>
            <p:cNvPr id="23" name="Rectangle 22"/>
            <p:cNvSpPr/>
            <p:nvPr/>
          </p:nvSpPr>
          <p:spPr>
            <a:xfrm>
              <a:off x="3911187" y="1933632"/>
              <a:ext cx="20121555" cy="224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r>
                <a:rPr lang="en-US" sz="6000" dirty="0" smtClean="0">
                  <a:solidFill>
                    <a:prstClr val="black"/>
                  </a:solidFill>
                  <a:latin typeface="Times New Roman" panose="02020603050405020304" pitchFamily="18" charset="0"/>
                  <a:ea typeface="Calibri" panose="020F0502020204030204" pitchFamily="34" charset="0"/>
                </a:rPr>
                <a:t> </a:t>
              </a:r>
              <a:r>
                <a:rPr lang="nl-NL" sz="6000" dirty="0">
                  <a:solidFill>
                    <a:prstClr val="black"/>
                  </a:solidFill>
                  <a:latin typeface="Times New Roman" panose="02020603050405020304" pitchFamily="18" charset="0"/>
                  <a:ea typeface="Calibri" panose="020F0502020204030204" pitchFamily="34" charset="0"/>
                </a:rPr>
                <a:t>Viết ba số xen giữa các số 2 và 22 để được cấp số cộng có 5 số hạng.</a:t>
              </a:r>
              <a:endParaRPr lang="en-US" sz="6000" dirty="0">
                <a:latin typeface="Times New Roman" panose="02020603050405020304" pitchFamily="18" charset="0"/>
                <a:ea typeface="Times New Roman" panose="02020603050405020304" pitchFamily="18" charset="0"/>
              </a:endParaRPr>
            </a:p>
          </p:txBody>
        </p:sp>
      </p:grpSp>
      <p:grpSp>
        <p:nvGrpSpPr>
          <p:cNvPr id="3" name="Group 2"/>
          <p:cNvGrpSpPr/>
          <p:nvPr/>
        </p:nvGrpSpPr>
        <p:grpSpPr>
          <a:xfrm>
            <a:off x="494427" y="3915697"/>
            <a:ext cx="23679365" cy="1828816"/>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372015" y="1773546"/>
                    <a:ext cx="1832665" cy="47210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Calibri" panose="020F0502020204030204" pitchFamily="34" charset="0"/>
                            </a:rPr>
                            <m:t>7; 12; 17</m:t>
                          </m:r>
                          <m:r>
                            <m:rPr>
                              <m:nor/>
                            </m:rPr>
                            <a:rPr lang="nl-NL" sz="6000" dirty="0">
                              <a:solidFill>
                                <a:schemeClr val="bg1"/>
                              </a:solidFill>
                              <a:latin typeface="Times New Roman" panose="020206030504050203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372015" y="1773546"/>
                    <a:ext cx="1832665" cy="472102"/>
                  </a:xfrm>
                  <a:prstGeom prst="rect">
                    <a:avLst/>
                  </a:prstGeom>
                  <a:blipFill rotWithShape="0">
                    <a:blip r:embed="rId3"/>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494426" y="4411802"/>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Vận dụng</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07570" y="5609302"/>
            <a:ext cx="23672882" cy="7916383"/>
            <a:chOff x="184495" y="3615029"/>
            <a:chExt cx="11834900" cy="4502804"/>
          </a:xfrm>
        </p:grpSpPr>
        <p:sp>
          <p:nvSpPr>
            <p:cNvPr id="42" name="Rounded Rectangle 41"/>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9"/>
              <a:ext cx="1884106" cy="683487"/>
              <a:chOff x="1275608" y="6200848"/>
              <a:chExt cx="3693530" cy="1241863"/>
            </a:xfrm>
          </p:grpSpPr>
          <p:sp>
            <p:nvSpPr>
              <p:cNvPr id="44"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709187" y="1211580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19421723" y="4296697"/>
                <a:ext cx="3287464"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Calibri" panose="020F0502020204030204" pitchFamily="34" charset="0"/>
                        </a:rPr>
                        <m:t>6;12;18</m:t>
                      </m:r>
                      <m:r>
                        <m:rPr>
                          <m:nor/>
                        </m:rPr>
                        <a:rPr lang="nl-NL" sz="6000" dirty="0">
                          <a:solidFill>
                            <a:schemeClr val="bg1"/>
                          </a:solidFill>
                          <a:latin typeface="Times New Roman" panose="020206030504050203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9421723" y="4296697"/>
                <a:ext cx="3287464" cy="101566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3499109" y="4355790"/>
                <a:ext cx="3251705"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Calibri" panose="020F0502020204030204" pitchFamily="34" charset="0"/>
                        </a:rPr>
                        <m:t>8;13;18</m:t>
                      </m:r>
                      <m:r>
                        <m:rPr>
                          <m:nor/>
                        </m:rPr>
                        <a:rPr lang="nl-NL" sz="6000" dirty="0">
                          <a:solidFill>
                            <a:schemeClr val="bg1"/>
                          </a:solidFill>
                          <a:latin typeface="Times New Roman" panose="020206030504050203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3499109" y="4355790"/>
                <a:ext cx="3251705" cy="101566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952118" y="4372551"/>
                <a:ext cx="3464100"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Calibri" panose="020F0502020204030204" pitchFamily="34" charset="0"/>
                        </a:rPr>
                        <m:t>6; 10;14</m:t>
                      </m:r>
                      <m:r>
                        <m:rPr>
                          <m:nor/>
                        </m:rPr>
                        <a:rPr lang="nl-NL" sz="6000" dirty="0" smtClean="0">
                          <a:solidFill>
                            <a:schemeClr val="bg1"/>
                          </a:solidFill>
                          <a:latin typeface="Times New Roman" panose="020206030504050203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952118" y="4372551"/>
                <a:ext cx="3464100" cy="101566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394088" y="6256955"/>
                <a:ext cx="6751499" cy="2460866"/>
              </a:xfrm>
              <a:prstGeom prst="rect">
                <a:avLst/>
              </a:prstGeom>
            </p:spPr>
            <p:txBody>
              <a:bodyPr wrap="square">
                <a:spAutoFit/>
              </a:bodyPr>
              <a:lstStyle/>
              <a:p>
                <a:pPr>
                  <a:lnSpc>
                    <a:spcPct val="115000"/>
                  </a:lnSpc>
                  <a:spcBef>
                    <a:spcPts val="600"/>
                  </a:spcBef>
                  <a:spcAft>
                    <a:spcPts val="1000"/>
                  </a:spcAft>
                  <a:tabLst>
                    <a:tab pos="180340" algn="l"/>
                    <a:tab pos="1828800" algn="l"/>
                    <a:tab pos="3420745" algn="l"/>
                  </a:tabLst>
                </a:pPr>
                <a:r>
                  <a:rPr lang="vi-VN" sz="6000" dirty="0" smtClean="0">
                    <a:solidFill>
                      <a:prstClr val="black"/>
                    </a:solidFill>
                    <a:latin typeface="Times New Roman" panose="02020603050405020304" pitchFamily="18" charset="0"/>
                    <a:ea typeface="Calibri" panose="020F0502020204030204" pitchFamily="34" charset="0"/>
                  </a:rPr>
                  <a:t>Khi đó </a:t>
                </a:r>
                <a14:m>
                  <m:oMath xmlns:m="http://schemas.openxmlformats.org/officeDocument/2006/math">
                    <m:r>
                      <a:rPr lang="vi-VN" sz="6000">
                        <a:solidFill>
                          <a:prstClr val="black"/>
                        </a:solidFill>
                        <a:latin typeface="Cambria Math"/>
                        <a:ea typeface="Calibri" panose="020F0502020204030204" pitchFamily="34" charset="0"/>
                      </a:rPr>
                      <m:t> </m:t>
                    </m:r>
                    <m:d>
                      <m:dPr>
                        <m:begChr m:val="{"/>
                        <m:endChr m:val=""/>
                        <m:ctrlPr>
                          <a:rPr lang="en-US" sz="6000" i="1">
                            <a:solidFill>
                              <a:prstClr val="black"/>
                            </a:solidFill>
                            <a:latin typeface="Cambria Math" panose="02040503050406030204" pitchFamily="18" charset="0"/>
                            <a:ea typeface="Calibri" panose="020F0502020204030204" pitchFamily="34" charset="0"/>
                          </a:rPr>
                        </m:ctrlPr>
                      </m:dPr>
                      <m:e>
                        <m:eqArr>
                          <m:eqArrPr>
                            <m:ctrlPr>
                              <a:rPr lang="en-US" sz="6000" i="1">
                                <a:solidFill>
                                  <a:prstClr val="black"/>
                                </a:solidFill>
                                <a:latin typeface="Cambria Math" panose="02040503050406030204" pitchFamily="18" charset="0"/>
                                <a:ea typeface="Calibri" panose="020F0502020204030204" pitchFamily="34" charset="0"/>
                              </a:rPr>
                            </m:ctrlPr>
                          </m:eqArrPr>
                          <m:e>
                            <m:r>
                              <a:rPr lang="vi-VN" sz="6000">
                                <a:solidFill>
                                  <a:prstClr val="black"/>
                                </a:solidFill>
                                <a:latin typeface="Cambria Math"/>
                                <a:ea typeface="Calibri" panose="020F0502020204030204" pitchFamily="34" charset="0"/>
                              </a:rPr>
                              <m:t>&amp;</m:t>
                            </m:r>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𝑢</m:t>
                                </m:r>
                              </m:e>
                              <m:sub>
                                <m:r>
                                  <a:rPr lang="vi-VN" sz="6000">
                                    <a:solidFill>
                                      <a:prstClr val="black"/>
                                    </a:solidFill>
                                    <a:latin typeface="Cambria Math"/>
                                    <a:ea typeface="Calibri" panose="020F0502020204030204" pitchFamily="34" charset="0"/>
                                  </a:rPr>
                                  <m:t>1</m:t>
                                </m:r>
                              </m:sub>
                            </m:sSub>
                            <m:r>
                              <a:rPr lang="vi-VN" sz="6000">
                                <a:solidFill>
                                  <a:prstClr val="black"/>
                                </a:solidFill>
                                <a:latin typeface="Cambria Math"/>
                                <a:ea typeface="Calibri" panose="020F0502020204030204" pitchFamily="34" charset="0"/>
                              </a:rPr>
                              <m:t>=2</m:t>
                            </m:r>
                          </m:e>
                          <m:e>
                            <m:r>
                              <a:rPr lang="vi-VN" sz="6000">
                                <a:solidFill>
                                  <a:prstClr val="black"/>
                                </a:solidFill>
                                <a:latin typeface="Cambria Math"/>
                                <a:ea typeface="Calibri" panose="020F0502020204030204" pitchFamily="34" charset="0"/>
                              </a:rPr>
                              <m:t>&amp;</m:t>
                            </m:r>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𝑢</m:t>
                                </m:r>
                              </m:e>
                              <m:sub>
                                <m:r>
                                  <a:rPr lang="vi-VN" sz="6000">
                                    <a:solidFill>
                                      <a:prstClr val="black"/>
                                    </a:solidFill>
                                    <a:latin typeface="Cambria Math"/>
                                    <a:ea typeface="Calibri" panose="020F0502020204030204" pitchFamily="34" charset="0"/>
                                  </a:rPr>
                                  <m:t>5</m:t>
                                </m:r>
                              </m:sub>
                            </m:sSub>
                            <m:r>
                              <a:rPr lang="vi-VN" sz="6000">
                                <a:solidFill>
                                  <a:prstClr val="black"/>
                                </a:solidFill>
                                <a:latin typeface="Cambria Math"/>
                                <a:ea typeface="Calibri" panose="020F0502020204030204" pitchFamily="34" charset="0"/>
                              </a:rPr>
                              <m:t>=22</m:t>
                            </m:r>
                          </m:e>
                        </m:eqArr>
                      </m:e>
                    </m:d>
                  </m:oMath>
                </a14:m>
                <a:endParaRPr lang="en-US" sz="44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94088" y="6256955"/>
                <a:ext cx="6751499" cy="2460866"/>
              </a:xfrm>
              <a:prstGeom prst="rect">
                <a:avLst/>
              </a:prstGeom>
              <a:blipFill rotWithShape="0">
                <a:blip r:embed="rId7"/>
                <a:stretch>
                  <a:fillRect l="-55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737804" y="8717821"/>
                <a:ext cx="11761299" cy="4272260"/>
              </a:xfrm>
              <a:prstGeom prst="rect">
                <a:avLst/>
              </a:prstGeom>
              <a:noFill/>
            </p:spPr>
            <p:txBody>
              <a:bodyPr wrap="square" rtlCol="0">
                <a:spAutoFit/>
              </a:bodyPr>
              <a:lstStyle/>
              <a:p>
                <a:pPr>
                  <a:lnSpc>
                    <a:spcPct val="115000"/>
                  </a:lnSpc>
                  <a:spcBef>
                    <a:spcPts val="600"/>
                  </a:spcBef>
                  <a:spcAft>
                    <a:spcPts val="1000"/>
                  </a:spcAft>
                  <a:tabLst>
                    <a:tab pos="180340" algn="l"/>
                    <a:tab pos="1828800" algn="l"/>
                    <a:tab pos="3420745" algn="l"/>
                  </a:tabLst>
                </a:pPr>
                <a14:m>
                  <m:oMath xmlns:m="http://schemas.openxmlformats.org/officeDocument/2006/math">
                    <m:r>
                      <a:rPr lang="vi-VN" sz="6000">
                        <a:solidFill>
                          <a:prstClr val="black"/>
                        </a:solidFill>
                        <a:latin typeface="Cambria Math"/>
                        <a:ea typeface="Calibri" panose="020F0502020204030204" pitchFamily="34" charset="0"/>
                      </a:rPr>
                      <m:t>⇒</m:t>
                    </m:r>
                    <m:d>
                      <m:dPr>
                        <m:begChr m:val="{"/>
                        <m:endChr m:val=""/>
                        <m:ctrlPr>
                          <a:rPr lang="en-US" sz="6000" i="1">
                            <a:solidFill>
                              <a:prstClr val="black"/>
                            </a:solidFill>
                            <a:latin typeface="Cambria Math" panose="02040503050406030204" pitchFamily="18" charset="0"/>
                            <a:ea typeface="Calibri" panose="020F0502020204030204" pitchFamily="34" charset="0"/>
                          </a:rPr>
                        </m:ctrlPr>
                      </m:dPr>
                      <m:e>
                        <m:eqArr>
                          <m:eqArrPr>
                            <m:ctrlPr>
                              <a:rPr lang="en-US" sz="6000" i="1">
                                <a:solidFill>
                                  <a:prstClr val="black"/>
                                </a:solidFill>
                                <a:latin typeface="Cambria Math" panose="02040503050406030204" pitchFamily="18" charset="0"/>
                                <a:ea typeface="Calibri" panose="020F0502020204030204" pitchFamily="34" charset="0"/>
                              </a:rPr>
                            </m:ctrlPr>
                          </m:eqArrPr>
                          <m:e>
                            <m:r>
                              <a:rPr lang="vi-VN" sz="6000">
                                <a:solidFill>
                                  <a:prstClr val="black"/>
                                </a:solidFill>
                                <a:latin typeface="Cambria Math"/>
                                <a:ea typeface="Calibri" panose="020F0502020204030204" pitchFamily="34" charset="0"/>
                              </a:rPr>
                              <m:t>&amp;</m:t>
                            </m:r>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𝑢</m:t>
                                </m:r>
                              </m:e>
                              <m:sub>
                                <m:r>
                                  <a:rPr lang="vi-VN" sz="6000">
                                    <a:solidFill>
                                      <a:prstClr val="black"/>
                                    </a:solidFill>
                                    <a:latin typeface="Cambria Math"/>
                                    <a:ea typeface="Calibri" panose="020F0502020204030204" pitchFamily="34" charset="0"/>
                                  </a:rPr>
                                  <m:t>2</m:t>
                                </m:r>
                              </m:sub>
                            </m:sSub>
                            <m:r>
                              <a:rPr lang="vi-VN" sz="6000">
                                <a:solidFill>
                                  <a:prstClr val="black"/>
                                </a:solidFill>
                                <a:latin typeface="Cambria Math"/>
                                <a:ea typeface="Calibri" panose="020F0502020204030204" pitchFamily="34" charset="0"/>
                              </a:rPr>
                              <m:t>=2+5=7</m:t>
                            </m:r>
                          </m:e>
                          <m:e>
                            <m:r>
                              <a:rPr lang="vi-VN" sz="6000">
                                <a:solidFill>
                                  <a:prstClr val="black"/>
                                </a:solidFill>
                                <a:latin typeface="Cambria Math"/>
                                <a:ea typeface="Calibri" panose="020F0502020204030204" pitchFamily="34" charset="0"/>
                              </a:rPr>
                              <m:t>&amp;</m:t>
                            </m:r>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𝑢</m:t>
                                </m:r>
                              </m:e>
                              <m:sub>
                                <m:r>
                                  <a:rPr lang="vi-VN" sz="6000">
                                    <a:solidFill>
                                      <a:prstClr val="black"/>
                                    </a:solidFill>
                                    <a:latin typeface="Cambria Math"/>
                                    <a:ea typeface="Calibri" panose="020F0502020204030204" pitchFamily="34" charset="0"/>
                                  </a:rPr>
                                  <m:t>3</m:t>
                                </m:r>
                              </m:sub>
                            </m:sSub>
                            <m:r>
                              <a:rPr lang="vi-VN" sz="6000">
                                <a:solidFill>
                                  <a:prstClr val="black"/>
                                </a:solidFill>
                                <a:latin typeface="Cambria Math"/>
                                <a:ea typeface="Calibri" panose="020F0502020204030204" pitchFamily="34" charset="0"/>
                              </a:rPr>
                              <m:t>=7+5=12</m:t>
                            </m:r>
                          </m:e>
                          <m:e>
                            <m:r>
                              <a:rPr lang="vi-VN" sz="6000">
                                <a:solidFill>
                                  <a:prstClr val="black"/>
                                </a:solidFill>
                                <a:latin typeface="Cambria Math"/>
                                <a:ea typeface="Calibri" panose="020F0502020204030204" pitchFamily="34" charset="0"/>
                              </a:rPr>
                              <m:t>&amp;</m:t>
                            </m:r>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𝑢</m:t>
                                </m:r>
                              </m:e>
                              <m:sub>
                                <m:r>
                                  <a:rPr lang="vi-VN" sz="6000">
                                    <a:solidFill>
                                      <a:prstClr val="black"/>
                                    </a:solidFill>
                                    <a:latin typeface="Cambria Math"/>
                                    <a:ea typeface="Calibri" panose="020F0502020204030204" pitchFamily="34" charset="0"/>
                                  </a:rPr>
                                  <m:t>4</m:t>
                                </m:r>
                              </m:sub>
                            </m:sSub>
                            <m:r>
                              <a:rPr lang="vi-VN" sz="6000">
                                <a:solidFill>
                                  <a:prstClr val="black"/>
                                </a:solidFill>
                                <a:latin typeface="Cambria Math"/>
                                <a:ea typeface="Calibri" panose="020F0502020204030204" pitchFamily="34" charset="0"/>
                              </a:rPr>
                              <m:t>=12+5=17</m:t>
                            </m:r>
                          </m:e>
                        </m:eqArr>
                      </m:e>
                    </m:d>
                  </m:oMath>
                </a14:m>
                <a:r>
                  <a:rPr lang="vi-VN" sz="6000" dirty="0">
                    <a:solidFill>
                      <a:prstClr val="black"/>
                    </a:solidFill>
                    <a:latin typeface="Times New Roman" panose="02020603050405020304" pitchFamily="18" charset="0"/>
                    <a:ea typeface="Calibri" panose="020F0502020204030204" pitchFamily="34" charset="0"/>
                  </a:rPr>
                  <a:t> </a:t>
                </a:r>
                <a:endParaRPr lang="en-US" sz="6000" dirty="0">
                  <a:solidFill>
                    <a:prstClr val="black"/>
                  </a:solidFill>
                  <a:latin typeface="Times New Roman" panose="02020603050405020304" pitchFamily="18" charset="0"/>
                  <a:ea typeface="Calibri" panose="020F0502020204030204" pitchFamily="34" charset="0"/>
                </a:endParaRPr>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737804" y="8717821"/>
                <a:ext cx="11761299" cy="427226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625907" y="6834136"/>
                <a:ext cx="9765371" cy="16773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6000">
                          <a:solidFill>
                            <a:prstClr val="black"/>
                          </a:solidFill>
                          <a:latin typeface="Cambria Math"/>
                          <a:ea typeface="Calibri" panose="020F0502020204030204" pitchFamily="34" charset="0"/>
                        </a:rPr>
                        <m:t>⇒22=</m:t>
                      </m:r>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𝑢</m:t>
                          </m:r>
                        </m:e>
                        <m:sub>
                          <m:r>
                            <a:rPr lang="vi-VN" sz="6000">
                              <a:solidFill>
                                <a:prstClr val="black"/>
                              </a:solidFill>
                              <a:latin typeface="Cambria Math"/>
                              <a:ea typeface="Calibri" panose="020F0502020204030204" pitchFamily="34" charset="0"/>
                            </a:rPr>
                            <m:t>1</m:t>
                          </m:r>
                        </m:sub>
                      </m:sSub>
                      <m:r>
                        <a:rPr lang="vi-VN" sz="6000">
                          <a:solidFill>
                            <a:prstClr val="black"/>
                          </a:solidFill>
                          <a:latin typeface="Cambria Math"/>
                          <a:ea typeface="Calibri" panose="020F0502020204030204" pitchFamily="34" charset="0"/>
                        </a:rPr>
                        <m:t>+4</m:t>
                      </m:r>
                      <m:r>
                        <a:rPr lang="vi-VN" sz="6000">
                          <a:solidFill>
                            <a:prstClr val="black"/>
                          </a:solidFill>
                          <a:latin typeface="Cambria Math"/>
                          <a:ea typeface="Calibri" panose="020F0502020204030204" pitchFamily="34" charset="0"/>
                        </a:rPr>
                        <m:t>𝑑</m:t>
                      </m:r>
                      <m:r>
                        <a:rPr lang="vi-VN" sz="6000">
                          <a:solidFill>
                            <a:prstClr val="black"/>
                          </a:solidFill>
                          <a:latin typeface="Cambria Math"/>
                          <a:ea typeface="Calibri" panose="020F0502020204030204" pitchFamily="34" charset="0"/>
                        </a:rPr>
                        <m:t>⇔</m:t>
                      </m:r>
                      <m:r>
                        <a:rPr lang="vi-VN" sz="6000">
                          <a:solidFill>
                            <a:prstClr val="black"/>
                          </a:solidFill>
                          <a:latin typeface="Cambria Math"/>
                          <a:ea typeface="Calibri" panose="020F0502020204030204" pitchFamily="34" charset="0"/>
                        </a:rPr>
                        <m:t>𝑑</m:t>
                      </m:r>
                      <m:r>
                        <a:rPr lang="vi-VN" sz="6000">
                          <a:solidFill>
                            <a:prstClr val="black"/>
                          </a:solidFill>
                          <a:latin typeface="Cambria Math"/>
                          <a:ea typeface="Calibri" panose="020F0502020204030204" pitchFamily="34" charset="0"/>
                        </a:rPr>
                        <m:t>=5</m:t>
                      </m:r>
                    </m:oMath>
                  </m:oMathPara>
                </a14:m>
                <a:endParaRPr lang="en-US" sz="6000" dirty="0">
                  <a:solidFill>
                    <a:prstClr val="black"/>
                  </a:solidFill>
                  <a:latin typeface="Times New Roman" panose="02020603050405020304" pitchFamily="18" charset="0"/>
                  <a:ea typeface="Times New Roman" panose="02020603050405020304" pitchFamily="18" charset="0"/>
                </a:endParaRPr>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625907" y="6834136"/>
                <a:ext cx="9765371" cy="1677382"/>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962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2" grpId="0"/>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693606"/>
            <a:ext cx="24093022" cy="2297555"/>
            <a:chOff x="534987" y="1869705"/>
            <a:chExt cx="23497755" cy="2541678"/>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24889" y="1653394"/>
                  <a:ext cx="2497058" cy="112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11</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33632"/>
                  <a:ext cx="20121555" cy="2477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6000" dirty="0" smtClean="0">
                      <a:solidFill>
                        <a:prstClr val="black"/>
                      </a:solidFill>
                      <a:latin typeface="Times New Roman" panose="02020603050405020304" pitchFamily="18" charset="0"/>
                      <a:ea typeface="Calibri" panose="020F0502020204030204" pitchFamily="34" charset="0"/>
                    </a:rPr>
                    <a:t> </a:t>
                  </a:r>
                  <a:r>
                    <a:rPr lang="de-DE" sz="6000" dirty="0">
                      <a:solidFill>
                        <a:prstClr val="black"/>
                      </a:solidFill>
                      <a:latin typeface="Times New Roman" panose="02020603050405020304" pitchFamily="18" charset="0"/>
                      <a:ea typeface="Times New Roman" panose="02020603050405020304" pitchFamily="18" charset="0"/>
                    </a:rPr>
                    <a:t>Phương trình </a:t>
                  </a:r>
                  <a14:m>
                    <m:oMath xmlns:m="http://schemas.openxmlformats.org/officeDocument/2006/math">
                      <m:sSup>
                        <m:sSupPr>
                          <m:ctrlPr>
                            <a:rPr lang="en-US" sz="6000" i="1">
                              <a:solidFill>
                                <a:prstClr val="black"/>
                              </a:solidFill>
                              <a:latin typeface="Cambria Math" panose="02040503050406030204" pitchFamily="18" charset="0"/>
                              <a:ea typeface="Times New Roman" panose="02020603050405020304" pitchFamily="18" charset="0"/>
                            </a:rPr>
                          </m:ctrlPr>
                        </m:sSupPr>
                        <m:e>
                          <m:r>
                            <a:rPr lang="de-DE" sz="6000">
                              <a:solidFill>
                                <a:prstClr val="black"/>
                              </a:solidFill>
                              <a:latin typeface="Cambria Math"/>
                              <a:ea typeface="Times New Roman" panose="02020603050405020304" pitchFamily="18" charset="0"/>
                            </a:rPr>
                            <m:t>𝑥</m:t>
                          </m:r>
                        </m:e>
                        <m:sup>
                          <m:r>
                            <a:rPr lang="de-DE" sz="6000">
                              <a:solidFill>
                                <a:prstClr val="black"/>
                              </a:solidFill>
                              <a:latin typeface="Cambria Math"/>
                              <a:ea typeface="Times New Roman" panose="02020603050405020304" pitchFamily="18" charset="0"/>
                            </a:rPr>
                            <m:t>3</m:t>
                          </m:r>
                        </m:sup>
                      </m:sSup>
                      <m:r>
                        <a:rPr lang="de-DE" sz="6000">
                          <a:solidFill>
                            <a:prstClr val="black"/>
                          </a:solidFill>
                          <a:latin typeface="Cambria Math"/>
                          <a:ea typeface="Times New Roman" panose="02020603050405020304" pitchFamily="18" charset="0"/>
                        </a:rPr>
                        <m:t>−3</m:t>
                      </m:r>
                      <m:sSup>
                        <m:sSupPr>
                          <m:ctrlPr>
                            <a:rPr lang="en-US" sz="6000" i="1">
                              <a:solidFill>
                                <a:prstClr val="black"/>
                              </a:solidFill>
                              <a:latin typeface="Cambria Math" panose="02040503050406030204" pitchFamily="18" charset="0"/>
                              <a:ea typeface="Times New Roman" panose="02020603050405020304" pitchFamily="18" charset="0"/>
                            </a:rPr>
                          </m:ctrlPr>
                        </m:sSupPr>
                        <m:e>
                          <m:r>
                            <a:rPr lang="de-DE" sz="6000">
                              <a:solidFill>
                                <a:prstClr val="black"/>
                              </a:solidFill>
                              <a:latin typeface="Cambria Math"/>
                              <a:ea typeface="Times New Roman" panose="02020603050405020304" pitchFamily="18" charset="0"/>
                            </a:rPr>
                            <m:t>𝑥</m:t>
                          </m:r>
                        </m:e>
                        <m:sup>
                          <m:r>
                            <a:rPr lang="de-DE" sz="6000">
                              <a:solidFill>
                                <a:prstClr val="black"/>
                              </a:solidFill>
                              <a:latin typeface="Cambria Math"/>
                              <a:ea typeface="Times New Roman" panose="02020603050405020304" pitchFamily="18" charset="0"/>
                            </a:rPr>
                            <m:t>2</m:t>
                          </m:r>
                        </m:sup>
                      </m:sSup>
                      <m:r>
                        <a:rPr lang="de-DE" sz="6000">
                          <a:solidFill>
                            <a:prstClr val="black"/>
                          </a:solidFill>
                          <a:latin typeface="Cambria Math"/>
                          <a:ea typeface="Times New Roman" panose="02020603050405020304" pitchFamily="18" charset="0"/>
                        </a:rPr>
                        <m:t>−9</m:t>
                      </m:r>
                      <m:r>
                        <a:rPr lang="de-DE" sz="6000">
                          <a:solidFill>
                            <a:prstClr val="black"/>
                          </a:solidFill>
                          <a:latin typeface="Cambria Math"/>
                          <a:ea typeface="Times New Roman" panose="02020603050405020304" pitchFamily="18" charset="0"/>
                        </a:rPr>
                        <m:t>𝑥</m:t>
                      </m:r>
                      <m:r>
                        <a:rPr lang="de-DE" sz="6000">
                          <a:solidFill>
                            <a:prstClr val="black"/>
                          </a:solidFill>
                          <a:latin typeface="Cambria Math"/>
                          <a:ea typeface="Times New Roman" panose="02020603050405020304" pitchFamily="18" charset="0"/>
                        </a:rPr>
                        <m:t>+</m:t>
                      </m:r>
                      <m:r>
                        <a:rPr lang="de-DE" sz="6000">
                          <a:solidFill>
                            <a:prstClr val="black"/>
                          </a:solidFill>
                          <a:latin typeface="Cambria Math"/>
                          <a:ea typeface="Times New Roman" panose="02020603050405020304" pitchFamily="18" charset="0"/>
                        </a:rPr>
                        <m:t>𝑚</m:t>
                      </m:r>
                      <m:r>
                        <a:rPr lang="de-DE" sz="6000">
                          <a:solidFill>
                            <a:prstClr val="black"/>
                          </a:solidFill>
                          <a:latin typeface="Cambria Math"/>
                          <a:ea typeface="Times New Roman" panose="02020603050405020304" pitchFamily="18" charset="0"/>
                        </a:rPr>
                        <m:t>=0</m:t>
                      </m:r>
                    </m:oMath>
                  </a14:m>
                  <a:r>
                    <a:rPr lang="de-DE" sz="6000" dirty="0">
                      <a:solidFill>
                        <a:prstClr val="black"/>
                      </a:solidFill>
                      <a:latin typeface="Times New Roman" panose="02020603050405020304" pitchFamily="18" charset="0"/>
                      <a:ea typeface="Times New Roman" panose="02020603050405020304" pitchFamily="18" charset="0"/>
                    </a:rPr>
                    <a:t> có ba nghiệm phân biệt lập thành cấp số cộng.</a:t>
                  </a:r>
                  <a:endParaRPr lang="en-US" sz="6000" dirty="0">
                    <a:solidFill>
                      <a:prstClr val="black"/>
                    </a:solidFill>
                    <a:latin typeface="Times New Roman" panose="02020603050405020304" pitchFamily="18" charset="0"/>
                    <a:ea typeface="Times New Roman" panose="02020603050405020304" pitchFamily="18" charset="0"/>
                  </a:endParaRPr>
                </a:p>
                <a:p>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33632"/>
                  <a:ext cx="20121555" cy="2477751"/>
                </a:xfrm>
                <a:prstGeom prst="rect">
                  <a:avLst/>
                </a:prstGeom>
                <a:blipFill rotWithShape="0">
                  <a:blip r:embed="rId3"/>
                  <a:stretch>
                    <a:fillRect l="-1329" t="-6250" b="-62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3915697"/>
            <a:ext cx="23679365" cy="1828816"/>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746074" y="1773546"/>
                    <a:ext cx="1458606" cy="47210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𝑚</m:t>
                          </m:r>
                          <m:r>
                            <a:rPr lang="vi-VN" sz="6000">
                              <a:solidFill>
                                <a:schemeClr val="bg1"/>
                              </a:solidFill>
                              <a:latin typeface="Cambria Math"/>
                              <a:ea typeface="Calibri" panose="020F0502020204030204" pitchFamily="34" charset="0"/>
                            </a:rPr>
                            <m:t>=</m:t>
                          </m:r>
                          <m:r>
                            <a:rPr lang="en-US" sz="6000" b="0" i="1" smtClean="0">
                              <a:solidFill>
                                <a:schemeClr val="bg1"/>
                              </a:solidFill>
                              <a:latin typeface="Cambria Math" panose="02040503050406030204" pitchFamily="18" charset="0"/>
                              <a:ea typeface="Calibri" panose="020F0502020204030204" pitchFamily="34" charset="0"/>
                            </a:rPr>
                            <m:t>16.</m:t>
                          </m:r>
                        </m:oMath>
                      </m:oMathPara>
                    </a14:m>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746074" y="1773546"/>
                    <a:ext cx="1458606" cy="472102"/>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6333813" y="4383500"/>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Vận dụng</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07570" y="5609302"/>
            <a:ext cx="23672882" cy="7916383"/>
            <a:chOff x="184495" y="3615029"/>
            <a:chExt cx="11834900" cy="4502804"/>
          </a:xfrm>
        </p:grpSpPr>
        <p:sp>
          <p:nvSpPr>
            <p:cNvPr id="42" name="Rounded Rectangle 41"/>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9"/>
              <a:ext cx="1884106" cy="683487"/>
              <a:chOff x="1275608" y="6200848"/>
              <a:chExt cx="3693530" cy="1241863"/>
            </a:xfrm>
          </p:grpSpPr>
          <p:sp>
            <p:nvSpPr>
              <p:cNvPr id="44"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709187" y="1211580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19421723" y="4296697"/>
                <a:ext cx="2927517"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𝑚</m:t>
                      </m:r>
                      <m:r>
                        <a:rPr lang="vi-VN" sz="6000">
                          <a:solidFill>
                            <a:schemeClr val="bg1"/>
                          </a:solidFill>
                          <a:latin typeface="Cambria Math"/>
                          <a:ea typeface="Calibri" panose="020F0502020204030204" pitchFamily="34" charset="0"/>
                        </a:rPr>
                        <m:t>=</m:t>
                      </m:r>
                      <m:r>
                        <a:rPr lang="en-US" sz="6000" b="0" i="1" smtClean="0">
                          <a:solidFill>
                            <a:schemeClr val="bg1"/>
                          </a:solidFill>
                          <a:latin typeface="Cambria Math" panose="02040503050406030204" pitchFamily="18" charset="0"/>
                          <a:ea typeface="Calibri" panose="020F0502020204030204" pitchFamily="34" charset="0"/>
                        </a:rPr>
                        <m:t>12.</m:t>
                      </m:r>
                    </m:oMath>
                  </m:oMathPara>
                </a14:m>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9421723" y="4296697"/>
                <a:ext cx="2927517" cy="101566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3499109" y="4355790"/>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𝑚</m:t>
                      </m:r>
                      <m:r>
                        <a:rPr lang="vi-VN" sz="6000">
                          <a:solidFill>
                            <a:schemeClr val="bg1"/>
                          </a:solidFill>
                          <a:latin typeface="Cambria Math"/>
                          <a:ea typeface="Calibri" panose="020F0502020204030204" pitchFamily="34" charset="0"/>
                        </a:rPr>
                        <m:t>=</m:t>
                      </m:r>
                      <m:r>
                        <a:rPr lang="en-US" sz="6000" b="0" i="1" smtClean="0">
                          <a:solidFill>
                            <a:schemeClr val="bg1"/>
                          </a:solidFill>
                          <a:latin typeface="Cambria Math" panose="02040503050406030204" pitchFamily="18" charset="0"/>
                          <a:ea typeface="Calibri" panose="020F0502020204030204" pitchFamily="34" charset="0"/>
                        </a:rPr>
                        <m:t>13.</m:t>
                      </m:r>
                    </m:oMath>
                  </m:oMathPara>
                </a14:m>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3499109" y="4355790"/>
                <a:ext cx="2927517" cy="101566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952118" y="4372551"/>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𝑚</m:t>
                      </m:r>
                      <m:r>
                        <a:rPr lang="vi-VN" sz="6000">
                          <a:solidFill>
                            <a:schemeClr val="bg1"/>
                          </a:solidFill>
                          <a:latin typeface="Cambria Math"/>
                          <a:ea typeface="Calibri" panose="020F0502020204030204" pitchFamily="34" charset="0"/>
                        </a:rPr>
                        <m:t>=</m:t>
                      </m:r>
                      <m:r>
                        <a:rPr lang="en-US" sz="6000" b="0" i="1" smtClean="0">
                          <a:solidFill>
                            <a:schemeClr val="bg1"/>
                          </a:solidFill>
                          <a:latin typeface="Cambria Math" panose="02040503050406030204" pitchFamily="18" charset="0"/>
                          <a:ea typeface="Calibri" panose="020F0502020204030204" pitchFamily="34" charset="0"/>
                        </a:rPr>
                        <m:t>11.</m:t>
                      </m:r>
                    </m:oMath>
                  </m:oMathPara>
                </a14:m>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952118" y="4372551"/>
                <a:ext cx="2927517" cy="101566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53022" y="6553585"/>
                <a:ext cx="21305582" cy="2015936"/>
              </a:xfrm>
              <a:prstGeom prst="rect">
                <a:avLst/>
              </a:prstGeom>
            </p:spPr>
            <p:txBody>
              <a:bodyPr wrap="square">
                <a:spAutoFit/>
              </a:bodyPr>
              <a:lstStyle/>
              <a:p>
                <a:pPr>
                  <a:spcBef>
                    <a:spcPts val="600"/>
                  </a:spcBef>
                </a:pPr>
                <a:r>
                  <a:rPr lang="de-DE" sz="6000" dirty="0">
                    <a:solidFill>
                      <a:prstClr val="black"/>
                    </a:solidFill>
                    <a:latin typeface="Times New Roman" panose="02020603050405020304" pitchFamily="18" charset="0"/>
                    <a:ea typeface="Times New Roman" panose="02020603050405020304" pitchFamily="18" charset="0"/>
                  </a:rPr>
                  <a:t>Giả sử phương trình có ba nghiệm phân biệt lập thành cấp số cộng.</a:t>
                </a:r>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de-DE" sz="6000" dirty="0">
                    <a:solidFill>
                      <a:prstClr val="black"/>
                    </a:solidFill>
                    <a:latin typeface="Times New Roman" panose="02020603050405020304" pitchFamily="18" charset="0"/>
                    <a:ea typeface="Times New Roman" panose="02020603050405020304" pitchFamily="18" charset="0"/>
                  </a:rPr>
                  <a:t>Khi đó: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de-DE" sz="6000">
                            <a:solidFill>
                              <a:prstClr val="black"/>
                            </a:solidFill>
                            <a:latin typeface="Cambria Math"/>
                            <a:ea typeface="Times New Roman" panose="02020603050405020304" pitchFamily="18" charset="0"/>
                          </a:rPr>
                          <m:t>x</m:t>
                        </m:r>
                      </m:e>
                      <m:sub>
                        <m:r>
                          <a:rPr lang="de-DE" sz="6000">
                            <a:solidFill>
                              <a:prstClr val="black"/>
                            </a:solidFill>
                            <a:latin typeface="Cambria Math"/>
                            <a:ea typeface="Times New Roman" panose="02020603050405020304" pitchFamily="18" charset="0"/>
                          </a:rPr>
                          <m:t>1</m:t>
                        </m:r>
                      </m:sub>
                    </m:sSub>
                    <m:r>
                      <a:rPr lang="de-DE"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de-DE" sz="6000">
                            <a:solidFill>
                              <a:prstClr val="black"/>
                            </a:solidFill>
                            <a:latin typeface="Cambria Math"/>
                            <a:ea typeface="Times New Roman" panose="02020603050405020304" pitchFamily="18" charset="0"/>
                          </a:rPr>
                          <m:t>x</m:t>
                        </m:r>
                      </m:e>
                      <m:sub>
                        <m:r>
                          <a:rPr lang="de-DE" sz="6000">
                            <a:solidFill>
                              <a:prstClr val="black"/>
                            </a:solidFill>
                            <a:latin typeface="Cambria Math"/>
                            <a:ea typeface="Times New Roman" panose="02020603050405020304" pitchFamily="18" charset="0"/>
                          </a:rPr>
                          <m:t>3</m:t>
                        </m:r>
                      </m:sub>
                    </m:sSub>
                    <m:r>
                      <a:rPr lang="de-DE" sz="6000">
                        <a:solidFill>
                          <a:prstClr val="black"/>
                        </a:solidFill>
                        <a:latin typeface="Cambria Math"/>
                        <a:ea typeface="Times New Roman" panose="02020603050405020304" pitchFamily="18" charset="0"/>
                      </a:rPr>
                      <m:t>=2</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de-DE" sz="6000">
                            <a:solidFill>
                              <a:prstClr val="black"/>
                            </a:solidFill>
                            <a:latin typeface="Cambria Math"/>
                            <a:ea typeface="Times New Roman" panose="02020603050405020304" pitchFamily="18" charset="0"/>
                          </a:rPr>
                          <m:t>x</m:t>
                        </m:r>
                      </m:e>
                      <m:sub>
                        <m:r>
                          <a:rPr lang="de-DE" sz="6000">
                            <a:solidFill>
                              <a:prstClr val="black"/>
                            </a:solidFill>
                            <a:latin typeface="Cambria Math"/>
                            <a:ea typeface="Times New Roman" panose="02020603050405020304" pitchFamily="18" charset="0"/>
                          </a:rPr>
                          <m:t>2</m:t>
                        </m:r>
                      </m:sub>
                    </m:sSub>
                    <m:r>
                      <a:rPr lang="de-DE"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de-DE" sz="6000">
                            <a:solidFill>
                              <a:prstClr val="black"/>
                            </a:solidFill>
                            <a:latin typeface="Cambria Math"/>
                            <a:ea typeface="Times New Roman" panose="02020603050405020304" pitchFamily="18" charset="0"/>
                          </a:rPr>
                          <m:t>x</m:t>
                        </m:r>
                      </m:e>
                      <m:sub>
                        <m:r>
                          <a:rPr lang="de-DE" sz="6000">
                            <a:solidFill>
                              <a:prstClr val="black"/>
                            </a:solidFill>
                            <a:latin typeface="Cambria Math"/>
                            <a:ea typeface="Times New Roman" panose="02020603050405020304" pitchFamily="18" charset="0"/>
                          </a:rPr>
                          <m:t>1</m:t>
                        </m:r>
                      </m:sub>
                    </m:sSub>
                    <m:r>
                      <a:rPr lang="de-DE"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de-DE" sz="6000">
                            <a:solidFill>
                              <a:prstClr val="black"/>
                            </a:solidFill>
                            <a:latin typeface="Cambria Math"/>
                            <a:ea typeface="Times New Roman" panose="02020603050405020304" pitchFamily="18" charset="0"/>
                          </a:rPr>
                          <m:t>x</m:t>
                        </m:r>
                      </m:e>
                      <m:sub>
                        <m:r>
                          <a:rPr lang="de-DE" sz="6000">
                            <a:solidFill>
                              <a:prstClr val="black"/>
                            </a:solidFill>
                            <a:latin typeface="Cambria Math"/>
                            <a:ea typeface="Times New Roman" panose="02020603050405020304" pitchFamily="18" charset="0"/>
                          </a:rPr>
                          <m:t>2</m:t>
                        </m:r>
                      </m:sub>
                    </m:sSub>
                    <m:r>
                      <a:rPr lang="de-DE"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de-DE" sz="6000">
                            <a:solidFill>
                              <a:prstClr val="black"/>
                            </a:solidFill>
                            <a:latin typeface="Cambria Math"/>
                            <a:ea typeface="Times New Roman" panose="02020603050405020304" pitchFamily="18" charset="0"/>
                          </a:rPr>
                          <m:t>x</m:t>
                        </m:r>
                      </m:e>
                      <m:sub>
                        <m:r>
                          <a:rPr lang="de-DE" sz="6000">
                            <a:solidFill>
                              <a:prstClr val="black"/>
                            </a:solidFill>
                            <a:latin typeface="Cambria Math"/>
                            <a:ea typeface="Times New Roman" panose="02020603050405020304" pitchFamily="18" charset="0"/>
                          </a:rPr>
                          <m:t>3</m:t>
                        </m:r>
                      </m:sub>
                    </m:sSub>
                    <m:r>
                      <a:rPr lang="de-DE" sz="6000">
                        <a:solidFill>
                          <a:prstClr val="black"/>
                        </a:solidFill>
                        <a:latin typeface="Cambria Math"/>
                        <a:ea typeface="Times New Roman" panose="02020603050405020304" pitchFamily="18" charset="0"/>
                      </a:rPr>
                      <m:t>=3⇒</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de-DE" sz="6000">
                            <a:solidFill>
                              <a:prstClr val="black"/>
                            </a:solidFill>
                            <a:latin typeface="Cambria Math"/>
                            <a:ea typeface="Times New Roman" panose="02020603050405020304" pitchFamily="18" charset="0"/>
                          </a:rPr>
                          <m:t>x</m:t>
                        </m:r>
                      </m:e>
                      <m:sub>
                        <m:r>
                          <a:rPr lang="de-DE" sz="6000">
                            <a:solidFill>
                              <a:prstClr val="black"/>
                            </a:solidFill>
                            <a:latin typeface="Cambria Math"/>
                            <a:ea typeface="Times New Roman" panose="02020603050405020304" pitchFamily="18" charset="0"/>
                          </a:rPr>
                          <m:t>2</m:t>
                        </m:r>
                      </m:sub>
                    </m:sSub>
                    <m:r>
                      <a:rPr lang="de-DE" sz="6000">
                        <a:solidFill>
                          <a:prstClr val="black"/>
                        </a:solidFill>
                        <a:latin typeface="Cambria Math"/>
                        <a:ea typeface="Times New Roman" panose="02020603050405020304" pitchFamily="18" charset="0"/>
                      </a:rPr>
                      <m:t>=1</m:t>
                    </m:r>
                  </m:oMath>
                </a14:m>
                <a:endParaRPr lang="en-US" sz="6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053022" y="6553585"/>
                <a:ext cx="21305582" cy="2015936"/>
              </a:xfrm>
              <a:prstGeom prst="rect">
                <a:avLst/>
              </a:prstGeom>
              <a:blipFill rotWithShape="0">
                <a:blip r:embed="rId8"/>
                <a:stretch>
                  <a:fillRect l="-1745" t="-9063" b="-193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895279" y="8632274"/>
                <a:ext cx="19126200" cy="5633273"/>
              </a:xfrm>
              <a:prstGeom prst="rect">
                <a:avLst/>
              </a:prstGeom>
              <a:noFill/>
            </p:spPr>
            <p:txBody>
              <a:bodyPr wrap="square" rtlCol="0">
                <a:spAutoFit/>
              </a:bodyPr>
              <a:lstStyle/>
              <a:p>
                <a:pPr>
                  <a:spcBef>
                    <a:spcPts val="600"/>
                  </a:spcBef>
                </a:pPr>
                <a:r>
                  <a:rPr lang="de-DE" sz="6000" dirty="0">
                    <a:solidFill>
                      <a:prstClr val="black"/>
                    </a:solidFill>
                    <a:latin typeface="Times New Roman" panose="02020603050405020304" pitchFamily="18" charset="0"/>
                    <a:ea typeface="Times New Roman" panose="02020603050405020304" pitchFamily="18" charset="0"/>
                  </a:rPr>
                  <a:t>Thay vào phương trình ta có : </a:t>
                </a:r>
                <a14:m>
                  <m:oMath xmlns:m="http://schemas.openxmlformats.org/officeDocument/2006/math">
                    <m:r>
                      <m:rPr>
                        <m:sty m:val="p"/>
                      </m:rPr>
                      <a:rPr lang="de-DE" sz="6000">
                        <a:solidFill>
                          <a:prstClr val="black"/>
                        </a:solidFill>
                        <a:latin typeface="Cambria Math"/>
                        <a:ea typeface="Times New Roman" panose="02020603050405020304" pitchFamily="18" charset="0"/>
                      </a:rPr>
                      <m:t>m</m:t>
                    </m:r>
                    <m:r>
                      <a:rPr lang="de-DE" sz="6000">
                        <a:solidFill>
                          <a:prstClr val="black"/>
                        </a:solidFill>
                        <a:latin typeface="Cambria Math"/>
                        <a:ea typeface="Times New Roman" panose="02020603050405020304" pitchFamily="18" charset="0"/>
                      </a:rPr>
                      <m:t>=11</m:t>
                    </m:r>
                  </m:oMath>
                </a14:m>
                <a:r>
                  <a:rPr lang="de-DE" sz="6000" dirty="0">
                    <a:solidFill>
                      <a:prstClr val="black"/>
                    </a:solidFill>
                    <a:latin typeface="Times New Roman" panose="02020603050405020304" pitchFamily="18" charset="0"/>
                    <a:ea typeface="Times New Roman" panose="02020603050405020304" pitchFamily="18" charset="0"/>
                  </a:rPr>
                  <a:t>.</a:t>
                </a:r>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fr-FR" sz="6000" dirty="0" err="1">
                    <a:solidFill>
                      <a:prstClr val="black"/>
                    </a:solidFill>
                    <a:latin typeface="Times New Roman" panose="02020603050405020304" pitchFamily="18" charset="0"/>
                    <a:ea typeface="Times New Roman" panose="02020603050405020304" pitchFamily="18" charset="0"/>
                  </a:rPr>
                  <a:t>Với</a:t>
                </a:r>
                <a:r>
                  <a:rPr lang="fr-FR"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m:rPr>
                        <m:sty m:val="p"/>
                      </m:rPr>
                      <a:rPr lang="fr-FR" sz="6000">
                        <a:solidFill>
                          <a:prstClr val="black"/>
                        </a:solidFill>
                        <a:latin typeface="Cambria Math"/>
                        <a:ea typeface="Times New Roman" panose="02020603050405020304" pitchFamily="18" charset="0"/>
                      </a:rPr>
                      <m:t>m</m:t>
                    </m:r>
                    <m:r>
                      <a:rPr lang="fr-FR" sz="6000">
                        <a:solidFill>
                          <a:prstClr val="black"/>
                        </a:solidFill>
                        <a:latin typeface="Cambria Math"/>
                        <a:ea typeface="Times New Roman" panose="02020603050405020304" pitchFamily="18" charset="0"/>
                      </a:rPr>
                      <m:t>=11</m:t>
                    </m:r>
                  </m:oMath>
                </a14:m>
                <a:r>
                  <a:rPr lang="fr-FR" sz="6000" dirty="0">
                    <a:solidFill>
                      <a:prstClr val="black"/>
                    </a:solidFill>
                    <a:latin typeface="Times New Roman" panose="02020603050405020304" pitchFamily="18" charset="0"/>
                    <a:ea typeface="Times New Roman" panose="02020603050405020304" pitchFamily="18" charset="0"/>
                  </a:rPr>
                  <a:t> ta </a:t>
                </a:r>
                <a:r>
                  <a:rPr lang="fr-FR" sz="6000" dirty="0" err="1">
                    <a:solidFill>
                      <a:prstClr val="black"/>
                    </a:solidFill>
                    <a:latin typeface="Times New Roman" panose="02020603050405020304" pitchFamily="18" charset="0"/>
                    <a:ea typeface="Times New Roman" panose="02020603050405020304" pitchFamily="18" charset="0"/>
                  </a:rPr>
                  <a:t>có</a:t>
                </a:r>
                <a:r>
                  <a:rPr lang="fr-FR" sz="6000" dirty="0">
                    <a:solidFill>
                      <a:prstClr val="black"/>
                    </a:solidFill>
                    <a:latin typeface="Times New Roman" panose="02020603050405020304" pitchFamily="18" charset="0"/>
                    <a:ea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rPr>
                  <a:t>phương</a:t>
                </a:r>
                <a:r>
                  <a:rPr lang="fr-FR" sz="6000" dirty="0">
                    <a:solidFill>
                      <a:prstClr val="black"/>
                    </a:solidFill>
                    <a:latin typeface="Times New Roman" panose="02020603050405020304" pitchFamily="18" charset="0"/>
                    <a:ea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rPr>
                  <a:t>trình</a:t>
                </a:r>
                <a:r>
                  <a:rPr lang="fr-FR" sz="6000" dirty="0">
                    <a:solidFill>
                      <a:prstClr val="black"/>
                    </a:solidFill>
                    <a:latin typeface="Times New Roman" panose="02020603050405020304" pitchFamily="18" charset="0"/>
                    <a:ea typeface="Times New Roman" panose="02020603050405020304" pitchFamily="18" charset="0"/>
                  </a:rPr>
                  <a:t> : </a:t>
                </a:r>
                <a14:m>
                  <m:oMath xmlns:m="http://schemas.openxmlformats.org/officeDocument/2006/math">
                    <m:sSup>
                      <m:sSupPr>
                        <m:ctrlPr>
                          <a:rPr lang="en-US" sz="6000" i="1">
                            <a:solidFill>
                              <a:prstClr val="black"/>
                            </a:solidFill>
                            <a:latin typeface="Cambria Math" panose="02040503050406030204" pitchFamily="18" charset="0"/>
                            <a:ea typeface="Times New Roman" panose="02020603050405020304" pitchFamily="18" charset="0"/>
                          </a:rPr>
                        </m:ctrlPr>
                      </m:sSupPr>
                      <m:e>
                        <m:r>
                          <m:rPr>
                            <m:sty m:val="p"/>
                          </m:rPr>
                          <a:rPr lang="fr-FR" sz="6000">
                            <a:solidFill>
                              <a:prstClr val="black"/>
                            </a:solidFill>
                            <a:latin typeface="Cambria Math"/>
                            <a:ea typeface="Times New Roman" panose="02020603050405020304" pitchFamily="18" charset="0"/>
                          </a:rPr>
                          <m:t>x</m:t>
                        </m:r>
                      </m:e>
                      <m:sup>
                        <m:r>
                          <a:rPr lang="fr-FR" sz="6000">
                            <a:solidFill>
                              <a:prstClr val="black"/>
                            </a:solidFill>
                            <a:latin typeface="Cambria Math"/>
                            <a:ea typeface="Times New Roman" panose="02020603050405020304" pitchFamily="18" charset="0"/>
                          </a:rPr>
                          <m:t>3</m:t>
                        </m:r>
                      </m:sup>
                    </m:sSup>
                    <m:r>
                      <a:rPr lang="fr-FR" sz="6000">
                        <a:solidFill>
                          <a:prstClr val="black"/>
                        </a:solidFill>
                        <a:latin typeface="Cambria Math"/>
                        <a:ea typeface="Times New Roman" panose="02020603050405020304" pitchFamily="18" charset="0"/>
                      </a:rPr>
                      <m:t>−3</m:t>
                    </m:r>
                    <m:sSup>
                      <m:sSupPr>
                        <m:ctrlPr>
                          <a:rPr lang="en-US" sz="6000" i="1">
                            <a:solidFill>
                              <a:prstClr val="black"/>
                            </a:solidFill>
                            <a:latin typeface="Cambria Math" panose="02040503050406030204" pitchFamily="18" charset="0"/>
                            <a:ea typeface="Times New Roman" panose="02020603050405020304" pitchFamily="18" charset="0"/>
                          </a:rPr>
                        </m:ctrlPr>
                      </m:sSupPr>
                      <m:e>
                        <m:r>
                          <m:rPr>
                            <m:sty m:val="p"/>
                          </m:rPr>
                          <a:rPr lang="fr-FR" sz="6000">
                            <a:solidFill>
                              <a:prstClr val="black"/>
                            </a:solidFill>
                            <a:latin typeface="Cambria Math"/>
                            <a:ea typeface="Times New Roman" panose="02020603050405020304" pitchFamily="18" charset="0"/>
                          </a:rPr>
                          <m:t>x</m:t>
                        </m:r>
                      </m:e>
                      <m:sup>
                        <m:r>
                          <a:rPr lang="fr-FR" sz="6000">
                            <a:solidFill>
                              <a:prstClr val="black"/>
                            </a:solidFill>
                            <a:latin typeface="Cambria Math"/>
                            <a:ea typeface="Times New Roman" panose="02020603050405020304" pitchFamily="18" charset="0"/>
                          </a:rPr>
                          <m:t>2</m:t>
                        </m:r>
                      </m:sup>
                    </m:sSup>
                    <m:r>
                      <a:rPr lang="fr-FR" sz="6000">
                        <a:solidFill>
                          <a:prstClr val="black"/>
                        </a:solidFill>
                        <a:latin typeface="Cambria Math"/>
                        <a:ea typeface="Times New Roman" panose="02020603050405020304" pitchFamily="18" charset="0"/>
                      </a:rPr>
                      <m:t>−9</m:t>
                    </m:r>
                    <m:r>
                      <m:rPr>
                        <m:sty m:val="p"/>
                      </m:rPr>
                      <a:rPr lang="fr-FR" sz="6000">
                        <a:solidFill>
                          <a:prstClr val="black"/>
                        </a:solidFill>
                        <a:latin typeface="Cambria Math"/>
                        <a:ea typeface="Times New Roman" panose="02020603050405020304" pitchFamily="18" charset="0"/>
                      </a:rPr>
                      <m:t>x</m:t>
                    </m:r>
                    <m:r>
                      <a:rPr lang="fr-FR" sz="6000">
                        <a:solidFill>
                          <a:prstClr val="black"/>
                        </a:solidFill>
                        <a:latin typeface="Cambria Math"/>
                        <a:ea typeface="Times New Roman" panose="02020603050405020304" pitchFamily="18" charset="0"/>
                      </a:rPr>
                      <m:t>+11=0</m:t>
                    </m:r>
                  </m:oMath>
                </a14:m>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pPr>
                <a14:m>
                  <m:oMathPara xmlns:m="http://schemas.openxmlformats.org/officeDocument/2006/math">
                    <m:oMathParaPr>
                      <m:jc m:val="centerGroup"/>
                    </m:oMathParaPr>
                    <m:oMath xmlns:m="http://schemas.openxmlformats.org/officeDocument/2006/math">
                      <m:r>
                        <a:rPr lang="en-US" sz="6000">
                          <a:solidFill>
                            <a:prstClr val="black"/>
                          </a:solidFill>
                          <a:latin typeface="Cambria Math"/>
                          <a:ea typeface="Times New Roman" panose="02020603050405020304" pitchFamily="18" charset="0"/>
                        </a:rPr>
                        <m:t>⇔</m:t>
                      </m:r>
                      <m:d>
                        <m:dPr>
                          <m:ctrlPr>
                            <a:rPr lang="en-US" sz="6000" i="1">
                              <a:solidFill>
                                <a:prstClr val="black"/>
                              </a:solidFill>
                              <a:latin typeface="Cambria Math" panose="02040503050406030204" pitchFamily="18" charset="0"/>
                              <a:ea typeface="Times New Roman" panose="02020603050405020304" pitchFamily="18" charset="0"/>
                            </a:rPr>
                          </m:ctrlPr>
                        </m:dPr>
                        <m:e>
                          <m:r>
                            <m:rPr>
                              <m:sty m:val="p"/>
                            </m:rPr>
                            <a:rPr lang="en-US" sz="6000">
                              <a:solidFill>
                                <a:prstClr val="black"/>
                              </a:solidFill>
                              <a:latin typeface="Cambria Math"/>
                              <a:ea typeface="Times New Roman" panose="02020603050405020304" pitchFamily="18" charset="0"/>
                            </a:rPr>
                            <m:t>x</m:t>
                          </m:r>
                          <m:r>
                            <a:rPr lang="en-US" sz="6000">
                              <a:solidFill>
                                <a:prstClr val="black"/>
                              </a:solidFill>
                              <a:latin typeface="Cambria Math"/>
                              <a:ea typeface="Times New Roman" panose="02020603050405020304" pitchFamily="18" charset="0"/>
                            </a:rPr>
                            <m:t>−1</m:t>
                          </m:r>
                        </m:e>
                      </m:d>
                      <m:d>
                        <m:dPr>
                          <m:ctrlPr>
                            <a:rPr lang="en-US" sz="6000" i="1">
                              <a:solidFill>
                                <a:prstClr val="black"/>
                              </a:solidFill>
                              <a:latin typeface="Cambria Math" panose="02040503050406030204" pitchFamily="18" charset="0"/>
                              <a:ea typeface="Times New Roman" panose="02020603050405020304" pitchFamily="18" charset="0"/>
                            </a:rPr>
                          </m:ctrlPr>
                        </m:dPr>
                        <m:e>
                          <m:sSup>
                            <m:sSupPr>
                              <m:ctrlPr>
                                <a:rPr lang="en-US" sz="6000" i="1">
                                  <a:solidFill>
                                    <a:prstClr val="black"/>
                                  </a:solidFill>
                                  <a:latin typeface="Cambria Math" panose="02040503050406030204" pitchFamily="18" charset="0"/>
                                  <a:ea typeface="Times New Roman" panose="02020603050405020304" pitchFamily="18" charset="0"/>
                                </a:rPr>
                              </m:ctrlPr>
                            </m:sSupPr>
                            <m:e>
                              <m:r>
                                <m:rPr>
                                  <m:sty m:val="p"/>
                                </m:rPr>
                                <a:rPr lang="en-US" sz="6000">
                                  <a:solidFill>
                                    <a:prstClr val="black"/>
                                  </a:solidFill>
                                  <a:latin typeface="Cambria Math"/>
                                  <a:ea typeface="Times New Roman" panose="02020603050405020304" pitchFamily="18" charset="0"/>
                                </a:rPr>
                                <m:t>x</m:t>
                              </m:r>
                            </m:e>
                            <m:sup>
                              <m:r>
                                <a:rPr lang="en-US" sz="6000">
                                  <a:solidFill>
                                    <a:prstClr val="black"/>
                                  </a:solidFill>
                                  <a:latin typeface="Cambria Math"/>
                                  <a:ea typeface="Times New Roman" panose="02020603050405020304" pitchFamily="18" charset="0"/>
                                </a:rPr>
                                <m:t>2</m:t>
                              </m:r>
                            </m:sup>
                          </m:sSup>
                          <m:r>
                            <a:rPr lang="en-US" sz="6000">
                              <a:solidFill>
                                <a:prstClr val="black"/>
                              </a:solidFill>
                              <a:latin typeface="Cambria Math"/>
                              <a:ea typeface="Times New Roman" panose="02020603050405020304" pitchFamily="18" charset="0"/>
                            </a:rPr>
                            <m:t>−2</m:t>
                          </m:r>
                          <m:r>
                            <m:rPr>
                              <m:sty m:val="p"/>
                            </m:rPr>
                            <a:rPr lang="en-US" sz="6000">
                              <a:solidFill>
                                <a:prstClr val="black"/>
                              </a:solidFill>
                              <a:latin typeface="Cambria Math"/>
                              <a:ea typeface="Times New Roman" panose="02020603050405020304" pitchFamily="18" charset="0"/>
                            </a:rPr>
                            <m:t>x</m:t>
                          </m:r>
                          <m:r>
                            <a:rPr lang="en-US" sz="6000">
                              <a:solidFill>
                                <a:prstClr val="black"/>
                              </a:solidFill>
                              <a:latin typeface="Cambria Math"/>
                              <a:ea typeface="Times New Roman" panose="02020603050405020304" pitchFamily="18" charset="0"/>
                            </a:rPr>
                            <m:t>−11</m:t>
                          </m:r>
                        </m:e>
                      </m:d>
                      <m:r>
                        <a:rPr lang="en-US" sz="6000">
                          <a:solidFill>
                            <a:prstClr val="black"/>
                          </a:solidFill>
                          <a:latin typeface="Cambria Math"/>
                          <a:ea typeface="Times New Roman" panose="02020603050405020304" pitchFamily="18" charset="0"/>
                        </a:rPr>
                        <m:t>=0</m:t>
                      </m:r>
                    </m:oMath>
                  </m:oMathPara>
                </a14:m>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pPr>
                <a14:m>
                  <m:oMathPara xmlns:m="http://schemas.openxmlformats.org/officeDocument/2006/math">
                    <m:oMathParaPr>
                      <m:jc m:val="centerGroup"/>
                    </m:oMathParaPr>
                    <m:oMath xmlns:m="http://schemas.openxmlformats.org/officeDocument/2006/math">
                      <m:r>
                        <a:rPr lang="vi-VN"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vi-VN" sz="6000">
                              <a:solidFill>
                                <a:prstClr val="black"/>
                              </a:solidFill>
                              <a:latin typeface="Cambria Math"/>
                              <a:ea typeface="Times New Roman" panose="02020603050405020304" pitchFamily="18" charset="0"/>
                            </a:rPr>
                            <m:t>x</m:t>
                          </m:r>
                        </m:e>
                        <m:sub>
                          <m:r>
                            <a:rPr lang="vi-VN" sz="6000">
                              <a:solidFill>
                                <a:prstClr val="black"/>
                              </a:solidFill>
                              <a:latin typeface="Cambria Math"/>
                              <a:ea typeface="Times New Roman" panose="02020603050405020304" pitchFamily="18" charset="0"/>
                            </a:rPr>
                            <m:t>1</m:t>
                          </m:r>
                        </m:sub>
                      </m:sSub>
                      <m:r>
                        <a:rPr lang="vi-VN" sz="6000">
                          <a:solidFill>
                            <a:prstClr val="black"/>
                          </a:solidFill>
                          <a:latin typeface="Cambria Math"/>
                          <a:ea typeface="Times New Roman" panose="02020603050405020304" pitchFamily="18" charset="0"/>
                        </a:rPr>
                        <m:t>=1−</m:t>
                      </m:r>
                      <m:rad>
                        <m:radPr>
                          <m:degHide m:val="on"/>
                          <m:ctrlPr>
                            <a:rPr lang="en-US" sz="6000" i="1">
                              <a:solidFill>
                                <a:prstClr val="black"/>
                              </a:solidFill>
                              <a:latin typeface="Cambria Math" panose="02040503050406030204" pitchFamily="18" charset="0"/>
                              <a:ea typeface="Times New Roman" panose="02020603050405020304" pitchFamily="18" charset="0"/>
                            </a:rPr>
                          </m:ctrlPr>
                        </m:radPr>
                        <m:deg/>
                        <m:e>
                          <m:r>
                            <a:rPr lang="vi-VN" sz="6000">
                              <a:solidFill>
                                <a:prstClr val="black"/>
                              </a:solidFill>
                              <a:latin typeface="Cambria Math"/>
                              <a:ea typeface="Times New Roman" panose="02020603050405020304" pitchFamily="18" charset="0"/>
                            </a:rPr>
                            <m:t>12</m:t>
                          </m:r>
                        </m:e>
                      </m:rad>
                      <m:r>
                        <a:rPr lang="vi-VN"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vi-VN" sz="6000">
                              <a:solidFill>
                                <a:prstClr val="black"/>
                              </a:solidFill>
                              <a:latin typeface="Cambria Math"/>
                              <a:ea typeface="Times New Roman" panose="02020603050405020304" pitchFamily="18" charset="0"/>
                            </a:rPr>
                            <m:t>x</m:t>
                          </m:r>
                        </m:e>
                        <m:sub>
                          <m:r>
                            <a:rPr lang="vi-VN" sz="6000">
                              <a:solidFill>
                                <a:prstClr val="black"/>
                              </a:solidFill>
                              <a:latin typeface="Cambria Math"/>
                              <a:ea typeface="Times New Roman" panose="02020603050405020304" pitchFamily="18" charset="0"/>
                            </a:rPr>
                            <m:t>2</m:t>
                          </m:r>
                        </m:sub>
                      </m:sSub>
                      <m:r>
                        <a:rPr lang="vi-VN" sz="6000">
                          <a:solidFill>
                            <a:prstClr val="black"/>
                          </a:solidFill>
                          <a:latin typeface="Cambria Math" panose="02040503050406030204" pitchFamily="18" charset="0"/>
                          <a:ea typeface="Times New Roman" panose="02020603050405020304" pitchFamily="18" charset="0"/>
                        </a:rPr>
                        <m:t>=1,</m:t>
                      </m:r>
                      <m:sSub>
                        <m:sSubPr>
                          <m:ctrlPr>
                            <a:rPr lang="en-US" sz="6000" i="1">
                              <a:solidFill>
                                <a:prstClr val="black"/>
                              </a:solidFill>
                              <a:latin typeface="Cambria Math" panose="02040503050406030204" pitchFamily="18" charset="0"/>
                              <a:ea typeface="Times New Roman" panose="02020603050405020304" pitchFamily="18" charset="0"/>
                            </a:rPr>
                          </m:ctrlPr>
                        </m:sSubPr>
                        <m:e>
                          <m:r>
                            <m:rPr>
                              <m:sty m:val="p"/>
                            </m:rPr>
                            <a:rPr lang="vi-VN" sz="6000">
                              <a:solidFill>
                                <a:prstClr val="black"/>
                              </a:solidFill>
                              <a:latin typeface="Cambria Math"/>
                              <a:ea typeface="Times New Roman" panose="02020603050405020304" pitchFamily="18" charset="0"/>
                            </a:rPr>
                            <m:t>x</m:t>
                          </m:r>
                        </m:e>
                        <m:sub>
                          <m:r>
                            <a:rPr lang="vi-VN" sz="6000">
                              <a:solidFill>
                                <a:prstClr val="black"/>
                              </a:solidFill>
                              <a:latin typeface="Cambria Math"/>
                              <a:ea typeface="Times New Roman" panose="02020603050405020304" pitchFamily="18" charset="0"/>
                            </a:rPr>
                            <m:t>3</m:t>
                          </m:r>
                        </m:sub>
                      </m:sSub>
                      <m:r>
                        <a:rPr lang="vi-VN" sz="6000">
                          <a:solidFill>
                            <a:prstClr val="black"/>
                          </a:solidFill>
                          <a:latin typeface="Cambria Math"/>
                          <a:ea typeface="Times New Roman" panose="02020603050405020304" pitchFamily="18" charset="0"/>
                        </a:rPr>
                        <m:t>=1+</m:t>
                      </m:r>
                      <m:rad>
                        <m:radPr>
                          <m:degHide m:val="on"/>
                          <m:ctrlPr>
                            <a:rPr lang="en-US" sz="6000" i="1">
                              <a:solidFill>
                                <a:prstClr val="black"/>
                              </a:solidFill>
                              <a:latin typeface="Cambria Math" panose="02040503050406030204" pitchFamily="18" charset="0"/>
                              <a:ea typeface="Times New Roman" panose="02020603050405020304" pitchFamily="18" charset="0"/>
                            </a:rPr>
                          </m:ctrlPr>
                        </m:radPr>
                        <m:deg/>
                        <m:e>
                          <m:r>
                            <a:rPr lang="vi-VN" sz="6000">
                              <a:solidFill>
                                <a:prstClr val="black"/>
                              </a:solidFill>
                              <a:latin typeface="Cambria Math"/>
                              <a:ea typeface="Times New Roman" panose="02020603050405020304" pitchFamily="18" charset="0"/>
                            </a:rPr>
                            <m:t>12</m:t>
                          </m:r>
                        </m:e>
                      </m:rad>
                    </m:oMath>
                  </m:oMathPara>
                </a14:m>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vi-VN" sz="6000" dirty="0">
                    <a:solidFill>
                      <a:prstClr val="black"/>
                    </a:solidFill>
                    <a:latin typeface="Times New Roman" panose="02020603050405020304" pitchFamily="18" charset="0"/>
                    <a:ea typeface="Times New Roman" panose="02020603050405020304" pitchFamily="18" charset="0"/>
                  </a:rPr>
                  <a:t>Ba nghiệm này lập thành CSC.</a:t>
                </a:r>
                <a:r>
                  <a:rPr lang="en-US" sz="6000" dirty="0">
                    <a:solidFill>
                      <a:prstClr val="black"/>
                    </a:solidFill>
                    <a:latin typeface="Times New Roman" panose="02020603050405020304" pitchFamily="18" charset="0"/>
                    <a:ea typeface="Times New Roman" panose="02020603050405020304" pitchFamily="18" charset="0"/>
                  </a:rPr>
                  <a:t> </a:t>
                </a:r>
                <a:r>
                  <a:rPr lang="vi-VN" sz="6000" dirty="0">
                    <a:solidFill>
                      <a:prstClr val="black"/>
                    </a:solidFill>
                    <a:latin typeface="Times New Roman" panose="02020603050405020304" pitchFamily="18" charset="0"/>
                    <a:ea typeface="Times New Roman" panose="02020603050405020304" pitchFamily="18" charset="0"/>
                  </a:rPr>
                  <a:t>Vậy </a:t>
                </a:r>
                <a14:m>
                  <m:oMath xmlns:m="http://schemas.openxmlformats.org/officeDocument/2006/math">
                    <m:r>
                      <m:rPr>
                        <m:sty m:val="p"/>
                      </m:rPr>
                      <a:rPr lang="vi-VN" sz="6000">
                        <a:solidFill>
                          <a:prstClr val="black"/>
                        </a:solidFill>
                        <a:latin typeface="Cambria Math" panose="02040503050406030204" pitchFamily="18" charset="0"/>
                        <a:ea typeface="Times New Roman" panose="02020603050405020304" pitchFamily="18" charset="0"/>
                      </a:rPr>
                      <m:t>m</m:t>
                    </m:r>
                    <m:r>
                      <a:rPr lang="vi-VN" sz="6000">
                        <a:solidFill>
                          <a:prstClr val="black"/>
                        </a:solidFill>
                        <a:latin typeface="Cambria Math"/>
                        <a:ea typeface="Times New Roman" panose="02020603050405020304" pitchFamily="18" charset="0"/>
                      </a:rPr>
                      <m:t>=11</m:t>
                    </m:r>
                  </m:oMath>
                </a14:m>
                <a:r>
                  <a:rPr lang="vi-VN" sz="6000" dirty="0">
                    <a:solidFill>
                      <a:prstClr val="black"/>
                    </a:solidFill>
                    <a:latin typeface="Times New Roman" panose="02020603050405020304" pitchFamily="18" charset="0"/>
                    <a:ea typeface="Times New Roman" panose="02020603050405020304" pitchFamily="18" charset="0"/>
                  </a:rPr>
                  <a:t> là giá trị cần tìm.</a:t>
                </a:r>
                <a:endParaRPr lang="en-US" sz="6000" dirty="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895279" y="8632274"/>
                <a:ext cx="19126200" cy="5633273"/>
              </a:xfrm>
              <a:prstGeom prst="rect">
                <a:avLst/>
              </a:prstGeom>
              <a:blipFill rotWithShape="0">
                <a:blip r:embed="rId9"/>
                <a:stretch>
                  <a:fillRect l="-1945" t="-3247" r="-1753"/>
                </a:stretch>
              </a:blipFill>
            </p:spPr>
            <p:txBody>
              <a:bodyPr/>
              <a:lstStyle/>
              <a:p>
                <a:r>
                  <a:rPr lang="en-US">
                    <a:noFill/>
                  </a:rPr>
                  <a:t> </a:t>
                </a:r>
              </a:p>
            </p:txBody>
          </p:sp>
        </mc:Fallback>
      </mc:AlternateContent>
    </p:spTree>
    <p:extLst>
      <p:ext uri="{BB962C8B-B14F-4D97-AF65-F5344CB8AC3E}">
        <p14:creationId xmlns:p14="http://schemas.microsoft.com/office/powerpoint/2010/main" val="250434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down)">
                                      <p:cBhvr>
                                        <p:cTn id="22" dur="500"/>
                                        <p:tgtEl>
                                          <p:spTgt spid="2">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00"/>
                                        <p:tgtEl>
                                          <p:spTgt spid="2">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down)">
                                      <p:cBhvr>
                                        <p:cTn id="28" dur="500"/>
                                        <p:tgtEl>
                                          <p:spTgt spid="2">
                                            <p:txEl>
                                              <p:pRg st="2" end="2"/>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down)">
                                      <p:cBhvr>
                                        <p:cTn id="31" dur="500"/>
                                        <p:tgtEl>
                                          <p:spTgt spid="2">
                                            <p:txEl>
                                              <p:pRg st="3" end="3"/>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wipe(down)">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500"/>
                                        <p:tgtEl>
                                          <p:spTgt spid="6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left)">
                                      <p:cBhvr>
                                        <p:cTn id="4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785079"/>
            <a:ext cx="24093022" cy="2634522"/>
            <a:chOff x="534987" y="1869705"/>
            <a:chExt cx="23497755" cy="2346916"/>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23181" y="1755492"/>
                  <a:ext cx="2497058" cy="69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12</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42729"/>
                  <a:ext cx="20121555" cy="22738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nSpc>
                      <a:spcPct val="115000"/>
                    </a:lnSpc>
                    <a:spcBef>
                      <a:spcPts val="600"/>
                    </a:spcBef>
                  </a:pPr>
                  <a:r>
                    <a:rPr lang="en-US" sz="6000" dirty="0" smtClean="0">
                      <a:solidFill>
                        <a:prstClr val="black"/>
                      </a:solidFill>
                      <a:latin typeface="Times New Roman" panose="02020603050405020304" pitchFamily="18" charset="0"/>
                      <a:ea typeface="Calibri" panose="020F0502020204030204" pitchFamily="34" charset="0"/>
                    </a:rPr>
                    <a:t> </a:t>
                  </a:r>
                  <a:r>
                    <a:rPr lang="vi-VN" sz="6000" dirty="0">
                      <a:solidFill>
                        <a:prstClr val="black"/>
                      </a:solidFill>
                      <a:latin typeface="Times New Roman" panose="02020603050405020304" pitchFamily="18" charset="0"/>
                      <a:ea typeface="Calibri" panose="020F0502020204030204" pitchFamily="34" charset="0"/>
                    </a:rPr>
                    <a:t>Một cấp số nhân có 6 số hạng với công bội bằng 2 và tổng số</a:t>
                  </a:r>
                  <a:r>
                    <a:rPr lang="en-US" sz="6000" dirty="0">
                      <a:solidFill>
                        <a:prstClr val="black"/>
                      </a:solidFill>
                      <a:latin typeface="Times New Roman" panose="02020603050405020304" pitchFamily="18" charset="0"/>
                      <a:ea typeface="Calibri" panose="020F0502020204030204" pitchFamily="34" charset="0"/>
                    </a:rPr>
                    <a:t> </a:t>
                  </a:r>
                  <a:r>
                    <a:rPr lang="vi-VN" sz="6000" dirty="0">
                      <a:solidFill>
                        <a:prstClr val="black"/>
                      </a:solidFill>
                      <a:latin typeface="Times New Roman" panose="02020603050405020304" pitchFamily="18" charset="0"/>
                      <a:ea typeface="Calibri" panose="020F0502020204030204" pitchFamily="34" charset="0"/>
                    </a:rPr>
                    <a:t>các số hạng bằng 189. Tìm số hạng cuối </a:t>
                  </a:r>
                  <a14:m>
                    <m:oMath xmlns:m="http://schemas.openxmlformats.org/officeDocument/2006/math">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𝑢</m:t>
                          </m:r>
                        </m:e>
                        <m:sub>
                          <m:r>
                            <a:rPr lang="vi-VN" sz="6000">
                              <a:solidFill>
                                <a:prstClr val="black"/>
                              </a:solidFill>
                              <a:latin typeface="Cambria Math"/>
                              <a:ea typeface="Calibri" panose="020F0502020204030204" pitchFamily="34" charset="0"/>
                            </a:rPr>
                            <m:t>6</m:t>
                          </m:r>
                        </m:sub>
                      </m:sSub>
                    </m:oMath>
                  </a14:m>
                  <a:r>
                    <a:rPr lang="vi-VN" sz="6000" dirty="0">
                      <a:solidFill>
                        <a:prstClr val="black"/>
                      </a:solidFill>
                      <a:latin typeface="Times New Roman" panose="02020603050405020304" pitchFamily="18" charset="0"/>
                      <a:ea typeface="Calibri" panose="020F0502020204030204" pitchFamily="34" charset="0"/>
                    </a:rPr>
                    <a:t> của cấp số nhân đã cho.</a:t>
                  </a:r>
                  <a:endParaRPr lang="en-US" sz="6000" dirty="0">
                    <a:solidFill>
                      <a:prstClr val="black"/>
                    </a:solidFill>
                    <a:latin typeface="Times New Roman" panose="02020603050405020304" pitchFamily="18" charset="0"/>
                    <a:ea typeface="Calibri" panose="020F0502020204030204" pitchFamily="34" charset="0"/>
                  </a:endParaRPr>
                </a:p>
                <a:p>
                  <a:pPr>
                    <a:spcBef>
                      <a:spcPts val="600"/>
                    </a:spcBef>
                  </a:pPr>
                  <a:endParaRPr lang="en-US" sz="6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42729"/>
                  <a:ext cx="20121555" cy="2273892"/>
                </a:xfrm>
                <a:prstGeom prst="rect">
                  <a:avLst/>
                </a:prstGeom>
                <a:blipFill rotWithShape="0">
                  <a:blip r:embed="rId3"/>
                  <a:stretch>
                    <a:fillRect l="-1329" t="-3580" r="-1270" b="-7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4572000"/>
            <a:ext cx="23679365" cy="1828816"/>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287334" y="1774338"/>
                    <a:ext cx="1583621" cy="47210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sSub>
                          <m:sSubPr>
                            <m:ctrlPr>
                              <a:rPr lang="en-US" sz="6000" i="1" smtClean="0">
                                <a:solidFill>
                                  <a:schemeClr val="bg1"/>
                                </a:solidFill>
                                <a:latin typeface="Cambria Math" panose="02040503050406030204" pitchFamily="18" charset="0"/>
                                <a:ea typeface="Times New Roman" panose="02020603050405020304" pitchFamily="18" charset="0"/>
                              </a:rPr>
                            </m:ctrlPr>
                          </m:sSubPr>
                          <m:e>
                            <m:r>
                              <a:rPr lang="en-US" sz="6000">
                                <a:solidFill>
                                  <a:schemeClr val="bg1"/>
                                </a:solidFill>
                                <a:latin typeface="Cambria Math"/>
                                <a:ea typeface="Times New Roman" panose="02020603050405020304" pitchFamily="18" charset="0"/>
                              </a:rPr>
                              <m:t>𝑢</m:t>
                            </m:r>
                          </m:e>
                          <m:sub>
                            <m:r>
                              <a:rPr lang="en-US" sz="6000" b="0" i="1" smtClean="0">
                                <a:solidFill>
                                  <a:schemeClr val="bg1"/>
                                </a:solidFill>
                                <a:latin typeface="Cambria Math" panose="02040503050406030204" pitchFamily="18" charset="0"/>
                                <a:ea typeface="Times New Roman" panose="02020603050405020304" pitchFamily="18" charset="0"/>
                              </a:rPr>
                              <m:t>6</m:t>
                            </m:r>
                          </m:sub>
                        </m:sSub>
                        <m:r>
                          <a:rPr lang="en-US" sz="6000">
                            <a:solidFill>
                              <a:schemeClr val="bg1"/>
                            </a:solidFill>
                            <a:latin typeface="Cambria Math"/>
                            <a:ea typeface="Times New Roman" panose="02020603050405020304" pitchFamily="18" charset="0"/>
                          </a:rPr>
                          <m:t>=</m:t>
                        </m:r>
                        <m:r>
                          <a:rPr lang="en-US" sz="6000" b="0" i="1" smtClean="0">
                            <a:solidFill>
                              <a:schemeClr val="bg1"/>
                            </a:solidFill>
                            <a:latin typeface="Cambria Math" panose="02040503050406030204" pitchFamily="18" charset="0"/>
                            <a:ea typeface="Times New Roman" panose="02020603050405020304" pitchFamily="18" charset="0"/>
                          </a:rPr>
                          <m:t>32</m:t>
                        </m:r>
                      </m:oMath>
                    </a14:m>
                    <a:r>
                      <a:rPr lang="en-US" sz="6000" dirty="0" smtClean="0">
                        <a:solidFill>
                          <a:schemeClr val="bg1"/>
                        </a:solidFill>
                      </a:rPr>
                      <a:t>.</a:t>
                    </a:r>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287334" y="1774338"/>
                    <a:ext cx="1583621" cy="472102"/>
                  </a:xfrm>
                  <a:prstGeom prst="rect">
                    <a:avLst/>
                  </a:prstGeom>
                  <a:blipFill rotWithShape="0">
                    <a:blip r:embed="rId4"/>
                    <a:stretch>
                      <a:fillRect t="-17964" r="-6334" b="-39521"/>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17984787" y="5105400"/>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Vận dụng</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94153" y="6401144"/>
            <a:ext cx="23672882" cy="6933856"/>
            <a:chOff x="184495" y="3615029"/>
            <a:chExt cx="11834900" cy="4502804"/>
          </a:xfrm>
        </p:grpSpPr>
        <p:sp>
          <p:nvSpPr>
            <p:cNvPr id="42" name="Rounded Rectangle 41"/>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9"/>
              <a:ext cx="1884106" cy="683487"/>
              <a:chOff x="1275608" y="6200848"/>
              <a:chExt cx="3693530" cy="1241863"/>
            </a:xfrm>
          </p:grpSpPr>
          <p:sp>
            <p:nvSpPr>
              <p:cNvPr id="44"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706573" y="11829895"/>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58" name="TextBox 57"/>
              <p:cNvSpPr txBox="1"/>
              <p:nvPr/>
            </p:nvSpPr>
            <p:spPr>
              <a:xfrm>
                <a:off x="7380654" y="5034667"/>
                <a:ext cx="4752234" cy="10156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sSub>
                        <m:sSubPr>
                          <m:ctrlPr>
                            <a:rPr lang="en-US" sz="6000" i="1" smtClean="0">
                              <a:solidFill>
                                <a:schemeClr val="bg1"/>
                              </a:solidFill>
                              <a:latin typeface="Cambria Math" panose="02040503050406030204" pitchFamily="18" charset="0"/>
                              <a:ea typeface="Times New Roman" panose="02020603050405020304" pitchFamily="18" charset="0"/>
                            </a:rPr>
                          </m:ctrlPr>
                        </m:sSubPr>
                        <m:e>
                          <m:r>
                            <a:rPr lang="en-US" sz="6000">
                              <a:solidFill>
                                <a:schemeClr val="bg1"/>
                              </a:solidFill>
                              <a:latin typeface="Cambria Math"/>
                              <a:ea typeface="Times New Roman" panose="02020603050405020304" pitchFamily="18" charset="0"/>
                            </a:rPr>
                            <m:t>𝑢</m:t>
                          </m:r>
                        </m:e>
                        <m:sub>
                          <m:r>
                            <a:rPr lang="en-US" sz="6000" b="0" i="1" smtClean="0">
                              <a:solidFill>
                                <a:schemeClr val="bg1"/>
                              </a:solidFill>
                              <a:latin typeface="Cambria Math" panose="02040503050406030204" pitchFamily="18" charset="0"/>
                              <a:ea typeface="Times New Roman" panose="02020603050405020304" pitchFamily="18" charset="0"/>
                            </a:rPr>
                            <m:t>6</m:t>
                          </m:r>
                        </m:sub>
                      </m:sSub>
                      <m:r>
                        <a:rPr lang="en-US" sz="6000">
                          <a:solidFill>
                            <a:schemeClr val="bg1"/>
                          </a:solidFill>
                          <a:latin typeface="Cambria Math"/>
                          <a:ea typeface="Times New Roman" panose="02020603050405020304" pitchFamily="18" charset="0"/>
                        </a:rPr>
                        <m:t>=</m:t>
                      </m:r>
                      <m:r>
                        <a:rPr lang="en-US" sz="6000" b="0" i="1" smtClean="0">
                          <a:solidFill>
                            <a:schemeClr val="bg1"/>
                          </a:solidFill>
                          <a:latin typeface="Cambria Math" panose="02040503050406030204" pitchFamily="18" charset="0"/>
                          <a:ea typeface="Times New Roman" panose="02020603050405020304" pitchFamily="18" charset="0"/>
                        </a:rPr>
                        <m:t>104.</m:t>
                      </m:r>
                    </m:oMath>
                  </m:oMathPara>
                </a14:m>
                <a:endParaRPr lang="en-US" sz="6000" dirty="0">
                  <a:solidFill>
                    <a:schemeClr val="bg1"/>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7380654" y="5034667"/>
                <a:ext cx="4752234" cy="101566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13122904" y="5079994"/>
                <a:ext cx="4752234" cy="10156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sSub>
                        <m:sSubPr>
                          <m:ctrlPr>
                            <a:rPr lang="en-US" sz="6000" i="1" smtClean="0">
                              <a:solidFill>
                                <a:schemeClr val="bg1"/>
                              </a:solidFill>
                              <a:latin typeface="Cambria Math" panose="02040503050406030204" pitchFamily="18" charset="0"/>
                              <a:ea typeface="Times New Roman" panose="02020603050405020304" pitchFamily="18" charset="0"/>
                            </a:rPr>
                          </m:ctrlPr>
                        </m:sSubPr>
                        <m:e>
                          <m:r>
                            <a:rPr lang="en-US" sz="6000">
                              <a:solidFill>
                                <a:schemeClr val="bg1"/>
                              </a:solidFill>
                              <a:latin typeface="Cambria Math"/>
                              <a:ea typeface="Times New Roman" panose="02020603050405020304" pitchFamily="18" charset="0"/>
                            </a:rPr>
                            <m:t>𝑢</m:t>
                          </m:r>
                        </m:e>
                        <m:sub>
                          <m:r>
                            <a:rPr lang="en-US" sz="6000" b="0" i="1" smtClean="0">
                              <a:solidFill>
                                <a:schemeClr val="bg1"/>
                              </a:solidFill>
                              <a:latin typeface="Cambria Math" panose="02040503050406030204" pitchFamily="18" charset="0"/>
                              <a:ea typeface="Times New Roman" panose="02020603050405020304" pitchFamily="18" charset="0"/>
                            </a:rPr>
                            <m:t>6</m:t>
                          </m:r>
                        </m:sub>
                      </m:sSub>
                      <m:r>
                        <a:rPr lang="en-US" sz="6000">
                          <a:solidFill>
                            <a:schemeClr val="bg1"/>
                          </a:solidFill>
                          <a:latin typeface="Cambria Math"/>
                          <a:ea typeface="Times New Roman" panose="02020603050405020304" pitchFamily="18" charset="0"/>
                        </a:rPr>
                        <m:t>=</m:t>
                      </m:r>
                      <m:r>
                        <a:rPr lang="en-US" sz="6000" b="0" i="1" smtClean="0">
                          <a:solidFill>
                            <a:schemeClr val="bg1"/>
                          </a:solidFill>
                          <a:latin typeface="Cambria Math" panose="02040503050406030204" pitchFamily="18" charset="0"/>
                          <a:ea typeface="Times New Roman" panose="02020603050405020304" pitchFamily="18" charset="0"/>
                        </a:rPr>
                        <m:t>48.</m:t>
                      </m:r>
                    </m:oMath>
                  </m:oMathPara>
                </a14:m>
                <a:endParaRPr lang="en-US" sz="6000" dirty="0">
                  <a:solidFill>
                    <a:schemeClr val="bg1"/>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13122904" y="5079994"/>
                <a:ext cx="4752234" cy="101566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19483020" y="5061413"/>
                <a:ext cx="4752234" cy="10156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sSub>
                      <m:sSubPr>
                        <m:ctrlPr>
                          <a:rPr lang="en-US" sz="6000" i="1" smtClean="0">
                            <a:solidFill>
                              <a:schemeClr val="bg1"/>
                            </a:solidFill>
                            <a:latin typeface="Cambria Math" panose="02040503050406030204" pitchFamily="18" charset="0"/>
                            <a:ea typeface="Times New Roman" panose="02020603050405020304" pitchFamily="18" charset="0"/>
                          </a:rPr>
                        </m:ctrlPr>
                      </m:sSubPr>
                      <m:e>
                        <m:r>
                          <a:rPr lang="en-US" sz="6000">
                            <a:solidFill>
                              <a:schemeClr val="bg1"/>
                            </a:solidFill>
                            <a:latin typeface="Cambria Math"/>
                            <a:ea typeface="Times New Roman" panose="02020603050405020304" pitchFamily="18" charset="0"/>
                          </a:rPr>
                          <m:t>𝑢</m:t>
                        </m:r>
                      </m:e>
                      <m:sub>
                        <m:r>
                          <a:rPr lang="en-US" sz="6000" b="0" i="1" smtClean="0">
                            <a:solidFill>
                              <a:schemeClr val="bg1"/>
                            </a:solidFill>
                            <a:latin typeface="Cambria Math" panose="02040503050406030204" pitchFamily="18" charset="0"/>
                            <a:ea typeface="Times New Roman" panose="02020603050405020304" pitchFamily="18" charset="0"/>
                          </a:rPr>
                          <m:t>6</m:t>
                        </m:r>
                      </m:sub>
                    </m:sSub>
                    <m:r>
                      <a:rPr lang="en-US" sz="6000">
                        <a:solidFill>
                          <a:schemeClr val="bg1"/>
                        </a:solidFill>
                        <a:latin typeface="Cambria Math"/>
                        <a:ea typeface="Times New Roman" panose="02020603050405020304" pitchFamily="18" charset="0"/>
                      </a:rPr>
                      <m:t>=</m:t>
                    </m:r>
                    <m:r>
                      <a:rPr lang="en-US" sz="6000" b="0" i="1" smtClean="0">
                        <a:solidFill>
                          <a:schemeClr val="bg1"/>
                        </a:solidFill>
                        <a:latin typeface="Cambria Math" panose="02040503050406030204" pitchFamily="18" charset="0"/>
                        <a:ea typeface="Times New Roman" panose="02020603050405020304" pitchFamily="18" charset="0"/>
                      </a:rPr>
                      <m:t>96</m:t>
                    </m:r>
                  </m:oMath>
                </a14:m>
                <a:r>
                  <a:rPr lang="en-US" sz="6000" dirty="0" smtClean="0">
                    <a:solidFill>
                      <a:schemeClr val="bg1"/>
                    </a:solidFill>
                  </a:rPr>
                  <a:t>.</a:t>
                </a:r>
                <a:endParaRPr lang="en-US" sz="6000" dirty="0">
                  <a:solidFill>
                    <a:schemeClr val="bg1"/>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19483020" y="5061413"/>
                <a:ext cx="4752234" cy="1015664"/>
              </a:xfrm>
              <a:prstGeom prst="rect">
                <a:avLst/>
              </a:prstGeom>
              <a:blipFill rotWithShape="0">
                <a:blip r:embed="rId7"/>
                <a:stretch>
                  <a:fillRect t="-17964" b="-39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485195" y="6659937"/>
                <a:ext cx="19928591" cy="3482300"/>
              </a:xfrm>
              <a:prstGeom prst="rect">
                <a:avLst/>
              </a:prstGeom>
            </p:spPr>
            <p:txBody>
              <a:bodyPr wrap="square">
                <a:spAutoFit/>
              </a:bodyPr>
              <a:lstStyle/>
              <a:p>
                <a:pPr>
                  <a:lnSpc>
                    <a:spcPct val="115000"/>
                  </a:lnSpc>
                  <a:spcBef>
                    <a:spcPts val="600"/>
                  </a:spcBef>
                  <a:spcAft>
                    <a:spcPts val="0"/>
                  </a:spcAft>
                  <a:buNone/>
                </a:pPr>
                <a:r>
                  <a:rPr lang="en-US" sz="6000" dirty="0" smtClean="0">
                    <a:solidFill>
                      <a:prstClr val="black"/>
                    </a:solidFill>
                    <a:latin typeface="Times New Roman" panose="02020603050405020304" pitchFamily="18" charset="0"/>
                    <a:ea typeface="Calibri" panose="020F0502020204030204" pitchFamily="34" charset="0"/>
                  </a:rPr>
                  <a:t>Theo </a:t>
                </a:r>
                <a:r>
                  <a:rPr lang="en-US" sz="6000" dirty="0">
                    <a:solidFill>
                      <a:prstClr val="black"/>
                    </a:solidFill>
                    <a:latin typeface="Times New Roman" panose="02020603050405020304" pitchFamily="18" charset="0"/>
                    <a:ea typeface="Calibri" panose="020F0502020204030204" pitchFamily="34" charset="0"/>
                  </a:rPr>
                  <a:t>giả thiết</a:t>
                </a:r>
                <a:r>
                  <a:rPr lang="en-US" sz="6000" dirty="0" smtClean="0">
                    <a:solidFill>
                      <a:prstClr val="black"/>
                    </a:solidFill>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6000" i="1">
                            <a:solidFill>
                              <a:prstClr val="black"/>
                            </a:solidFill>
                            <a:latin typeface="Cambria Math" panose="02040503050406030204" pitchFamily="18" charset="0"/>
                            <a:ea typeface="Calibri" panose="020F0502020204030204" pitchFamily="34" charset="0"/>
                          </a:rPr>
                        </m:ctrlPr>
                      </m:dPr>
                      <m:e>
                        <m:eqArr>
                          <m:eqArrPr>
                            <m:ctrlPr>
                              <a:rPr lang="en-US" sz="6000" i="1">
                                <a:solidFill>
                                  <a:prstClr val="black"/>
                                </a:solidFill>
                                <a:latin typeface="Cambria Math" panose="02040503050406030204" pitchFamily="18" charset="0"/>
                                <a:ea typeface="Calibri" panose="020F0502020204030204" pitchFamily="34" charset="0"/>
                              </a:rPr>
                            </m:ctrlPr>
                          </m:eqArrPr>
                          <m:e>
                            <m:r>
                              <a:rPr lang="en-US" sz="6000">
                                <a:solidFill>
                                  <a:prstClr val="black"/>
                                </a:solidFill>
                                <a:latin typeface="Cambria Math"/>
                                <a:ea typeface="Calibri" panose="020F0502020204030204" pitchFamily="34" charset="0"/>
                              </a:rPr>
                              <m:t>&amp;</m:t>
                            </m:r>
                            <m:r>
                              <a:rPr lang="en-US" sz="6000">
                                <a:solidFill>
                                  <a:prstClr val="black"/>
                                </a:solidFill>
                                <a:latin typeface="Cambria Math"/>
                                <a:ea typeface="Calibri" panose="020F0502020204030204" pitchFamily="34" charset="0"/>
                              </a:rPr>
                              <m:t>𝑞</m:t>
                            </m:r>
                            <m:r>
                              <a:rPr lang="en-US" sz="6000">
                                <a:solidFill>
                                  <a:prstClr val="black"/>
                                </a:solidFill>
                                <a:latin typeface="Cambria Math"/>
                                <a:ea typeface="Calibri" panose="020F0502020204030204" pitchFamily="34" charset="0"/>
                              </a:rPr>
                              <m:t>=2</m:t>
                            </m:r>
                          </m:e>
                          <m:e>
                            <m:r>
                              <a:rPr lang="en-US" sz="6000">
                                <a:solidFill>
                                  <a:prstClr val="black"/>
                                </a:solidFill>
                                <a:latin typeface="Cambria Math"/>
                                <a:ea typeface="Calibri" panose="020F0502020204030204" pitchFamily="34" charset="0"/>
                              </a:rPr>
                              <m:t>&amp;</m:t>
                            </m:r>
                            <m:sSub>
                              <m:sSubPr>
                                <m:ctrlPr>
                                  <a:rPr lang="en-US" sz="6000" i="1">
                                    <a:solidFill>
                                      <a:prstClr val="black"/>
                                    </a:solidFill>
                                    <a:latin typeface="Cambria Math" panose="02040503050406030204" pitchFamily="18" charset="0"/>
                                    <a:ea typeface="Calibri" panose="020F0502020204030204" pitchFamily="34" charset="0"/>
                                  </a:rPr>
                                </m:ctrlPr>
                              </m:sSubPr>
                              <m:e>
                                <m:r>
                                  <a:rPr lang="en-US" sz="6000">
                                    <a:solidFill>
                                      <a:prstClr val="black"/>
                                    </a:solidFill>
                                    <a:latin typeface="Cambria Math"/>
                                    <a:ea typeface="Calibri" panose="020F0502020204030204" pitchFamily="34" charset="0"/>
                                  </a:rPr>
                                  <m:t>𝑆</m:t>
                                </m:r>
                              </m:e>
                              <m:sub>
                                <m:r>
                                  <a:rPr lang="en-US" sz="6000">
                                    <a:solidFill>
                                      <a:prstClr val="black"/>
                                    </a:solidFill>
                                    <a:latin typeface="Cambria Math"/>
                                    <a:ea typeface="Calibri" panose="020F0502020204030204" pitchFamily="34" charset="0"/>
                                  </a:rPr>
                                  <m:t>6</m:t>
                                </m:r>
                              </m:sub>
                            </m:sSub>
                            <m:r>
                              <a:rPr lang="en-US" sz="6000">
                                <a:solidFill>
                                  <a:prstClr val="black"/>
                                </a:solidFill>
                                <a:latin typeface="Cambria Math"/>
                                <a:ea typeface="Calibri" panose="020F0502020204030204" pitchFamily="34" charset="0"/>
                              </a:rPr>
                              <m:t>=189=</m:t>
                            </m:r>
                            <m:sSub>
                              <m:sSubPr>
                                <m:ctrlPr>
                                  <a:rPr lang="en-US" sz="6000" i="1">
                                    <a:solidFill>
                                      <a:prstClr val="black"/>
                                    </a:solidFill>
                                    <a:latin typeface="Cambria Math" panose="02040503050406030204" pitchFamily="18" charset="0"/>
                                    <a:ea typeface="Calibri" panose="020F0502020204030204" pitchFamily="34" charset="0"/>
                                  </a:rPr>
                                </m:ctrlPr>
                              </m:sSubPr>
                              <m:e>
                                <m:r>
                                  <a:rPr lang="en-US" sz="6000">
                                    <a:solidFill>
                                      <a:prstClr val="black"/>
                                    </a:solidFill>
                                    <a:latin typeface="Cambria Math"/>
                                    <a:ea typeface="Calibri" panose="020F0502020204030204" pitchFamily="34" charset="0"/>
                                  </a:rPr>
                                  <m:t>𝑢</m:t>
                                </m:r>
                              </m:e>
                              <m:sub>
                                <m:r>
                                  <a:rPr lang="en-US" sz="6000">
                                    <a:solidFill>
                                      <a:prstClr val="black"/>
                                    </a:solidFill>
                                    <a:latin typeface="Cambria Math"/>
                                    <a:ea typeface="Calibri" panose="020F0502020204030204" pitchFamily="34" charset="0"/>
                                  </a:rPr>
                                  <m:t>1</m:t>
                                </m:r>
                              </m:sub>
                            </m:sSub>
                            <m:f>
                              <m:fPr>
                                <m:ctrlPr>
                                  <a:rPr lang="en-US" sz="6000" i="1">
                                    <a:solidFill>
                                      <a:prstClr val="black"/>
                                    </a:solidFill>
                                    <a:latin typeface="Cambria Math" panose="02040503050406030204" pitchFamily="18" charset="0"/>
                                    <a:ea typeface="Calibri" panose="020F0502020204030204" pitchFamily="34" charset="0"/>
                                  </a:rPr>
                                </m:ctrlPr>
                              </m:fPr>
                              <m:num>
                                <m:r>
                                  <a:rPr lang="en-US" sz="6000">
                                    <a:solidFill>
                                      <a:prstClr val="black"/>
                                    </a:solidFill>
                                    <a:latin typeface="Cambria Math"/>
                                    <a:ea typeface="Calibri" panose="020F0502020204030204" pitchFamily="34" charset="0"/>
                                  </a:rPr>
                                  <m:t>1−</m:t>
                                </m:r>
                                <m:sSup>
                                  <m:sSupPr>
                                    <m:ctrlPr>
                                      <a:rPr lang="en-US" sz="6000" i="1">
                                        <a:solidFill>
                                          <a:prstClr val="black"/>
                                        </a:solidFill>
                                        <a:latin typeface="Cambria Math" panose="02040503050406030204" pitchFamily="18" charset="0"/>
                                        <a:ea typeface="Calibri" panose="020F0502020204030204" pitchFamily="34" charset="0"/>
                                      </a:rPr>
                                    </m:ctrlPr>
                                  </m:sSupPr>
                                  <m:e>
                                    <m:r>
                                      <a:rPr lang="en-US" sz="6000">
                                        <a:solidFill>
                                          <a:prstClr val="black"/>
                                        </a:solidFill>
                                        <a:latin typeface="Cambria Math"/>
                                        <a:ea typeface="Calibri" panose="020F0502020204030204" pitchFamily="34" charset="0"/>
                                      </a:rPr>
                                      <m:t>𝑞</m:t>
                                    </m:r>
                                  </m:e>
                                  <m:sup>
                                    <m:r>
                                      <a:rPr lang="en-US" sz="6000">
                                        <a:solidFill>
                                          <a:prstClr val="black"/>
                                        </a:solidFill>
                                        <a:latin typeface="Cambria Math"/>
                                        <a:ea typeface="Calibri" panose="020F0502020204030204" pitchFamily="34" charset="0"/>
                                      </a:rPr>
                                      <m:t>6</m:t>
                                    </m:r>
                                  </m:sup>
                                </m:sSup>
                              </m:num>
                              <m:den>
                                <m:r>
                                  <a:rPr lang="en-US" sz="6000">
                                    <a:solidFill>
                                      <a:prstClr val="black"/>
                                    </a:solidFill>
                                    <a:latin typeface="Cambria Math"/>
                                    <a:ea typeface="Calibri" panose="020F0502020204030204" pitchFamily="34" charset="0"/>
                                  </a:rPr>
                                  <m:t>1−</m:t>
                                </m:r>
                                <m:r>
                                  <a:rPr lang="en-US" sz="6000">
                                    <a:solidFill>
                                      <a:prstClr val="black"/>
                                    </a:solidFill>
                                    <a:latin typeface="Cambria Math"/>
                                    <a:ea typeface="Calibri" panose="020F0502020204030204" pitchFamily="34" charset="0"/>
                                  </a:rPr>
                                  <m:t>𝑞</m:t>
                                </m:r>
                              </m:den>
                            </m:f>
                            <m:r>
                              <a:rPr lang="en-US" sz="6000">
                                <a:solidFill>
                                  <a:prstClr val="black"/>
                                </a:solidFill>
                                <a:latin typeface="Cambria Math"/>
                                <a:ea typeface="Calibri" panose="020F0502020204030204" pitchFamily="34" charset="0"/>
                              </a:rPr>
                              <m:t>=</m:t>
                            </m:r>
                            <m:sSub>
                              <m:sSubPr>
                                <m:ctrlPr>
                                  <a:rPr lang="en-US" sz="6000" i="1">
                                    <a:solidFill>
                                      <a:prstClr val="black"/>
                                    </a:solidFill>
                                    <a:latin typeface="Cambria Math" panose="02040503050406030204" pitchFamily="18" charset="0"/>
                                    <a:ea typeface="Calibri" panose="020F0502020204030204" pitchFamily="34" charset="0"/>
                                  </a:rPr>
                                </m:ctrlPr>
                              </m:sSubPr>
                              <m:e>
                                <m:r>
                                  <a:rPr lang="en-US" sz="6000">
                                    <a:solidFill>
                                      <a:prstClr val="black"/>
                                    </a:solidFill>
                                    <a:latin typeface="Cambria Math"/>
                                    <a:ea typeface="Calibri" panose="020F0502020204030204" pitchFamily="34" charset="0"/>
                                  </a:rPr>
                                  <m:t>𝑢</m:t>
                                </m:r>
                              </m:e>
                              <m:sub>
                                <m:r>
                                  <a:rPr lang="en-US" sz="6000">
                                    <a:solidFill>
                                      <a:prstClr val="black"/>
                                    </a:solidFill>
                                    <a:latin typeface="Cambria Math"/>
                                    <a:ea typeface="Calibri" panose="020F0502020204030204" pitchFamily="34" charset="0"/>
                                  </a:rPr>
                                  <m:t>1</m:t>
                                </m:r>
                              </m:sub>
                            </m:sSub>
                            <m:r>
                              <a:rPr lang="en-US" sz="6000">
                                <a:solidFill>
                                  <a:prstClr val="black"/>
                                </a:solidFill>
                                <a:latin typeface="Cambria Math"/>
                                <a:ea typeface="Calibri" panose="020F0502020204030204" pitchFamily="34" charset="0"/>
                              </a:rPr>
                              <m:t>.</m:t>
                            </m:r>
                            <m:f>
                              <m:fPr>
                                <m:ctrlPr>
                                  <a:rPr lang="en-US" sz="6000" i="1">
                                    <a:solidFill>
                                      <a:prstClr val="black"/>
                                    </a:solidFill>
                                    <a:latin typeface="Cambria Math" panose="02040503050406030204" pitchFamily="18" charset="0"/>
                                    <a:ea typeface="Calibri" panose="020F0502020204030204" pitchFamily="34" charset="0"/>
                                  </a:rPr>
                                </m:ctrlPr>
                              </m:fPr>
                              <m:num>
                                <m:r>
                                  <a:rPr lang="en-US" sz="6000">
                                    <a:solidFill>
                                      <a:prstClr val="black"/>
                                    </a:solidFill>
                                    <a:latin typeface="Cambria Math"/>
                                    <a:ea typeface="Calibri" panose="020F0502020204030204" pitchFamily="34" charset="0"/>
                                  </a:rPr>
                                  <m:t>1−</m:t>
                                </m:r>
                                <m:sSup>
                                  <m:sSupPr>
                                    <m:ctrlPr>
                                      <a:rPr lang="en-US" sz="6000" i="1">
                                        <a:solidFill>
                                          <a:prstClr val="black"/>
                                        </a:solidFill>
                                        <a:latin typeface="Cambria Math" panose="02040503050406030204" pitchFamily="18" charset="0"/>
                                        <a:ea typeface="Calibri" panose="020F0502020204030204" pitchFamily="34" charset="0"/>
                                      </a:rPr>
                                    </m:ctrlPr>
                                  </m:sSupPr>
                                  <m:e>
                                    <m:r>
                                      <a:rPr lang="en-US" sz="6000">
                                        <a:solidFill>
                                          <a:prstClr val="black"/>
                                        </a:solidFill>
                                        <a:latin typeface="Cambria Math"/>
                                        <a:ea typeface="Calibri" panose="020F0502020204030204" pitchFamily="34" charset="0"/>
                                      </a:rPr>
                                      <m:t>2</m:t>
                                    </m:r>
                                  </m:e>
                                  <m:sup>
                                    <m:r>
                                      <a:rPr lang="en-US" sz="6000">
                                        <a:solidFill>
                                          <a:prstClr val="black"/>
                                        </a:solidFill>
                                        <a:latin typeface="Cambria Math"/>
                                        <a:ea typeface="Calibri" panose="020F0502020204030204" pitchFamily="34" charset="0"/>
                                      </a:rPr>
                                      <m:t>6</m:t>
                                    </m:r>
                                  </m:sup>
                                </m:sSup>
                              </m:num>
                              <m:den>
                                <m:r>
                                  <a:rPr lang="en-US" sz="6000">
                                    <a:solidFill>
                                      <a:prstClr val="black"/>
                                    </a:solidFill>
                                    <a:latin typeface="Cambria Math"/>
                                    <a:ea typeface="Calibri" panose="020F0502020204030204" pitchFamily="34" charset="0"/>
                                  </a:rPr>
                                  <m:t>1−2</m:t>
                                </m:r>
                              </m:den>
                            </m:f>
                          </m:e>
                        </m:eqArr>
                      </m:e>
                    </m:d>
                  </m:oMath>
                </a14:m>
                <a:endParaRPr lang="en-US" sz="6000" i="1" dirty="0" smtClean="0">
                  <a:solidFill>
                    <a:prstClr val="black"/>
                  </a:solidFill>
                  <a:latin typeface="Cambria Math" panose="02040503050406030204" pitchFamily="18" charset="0"/>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85195" y="6659937"/>
                <a:ext cx="19928591" cy="3482300"/>
              </a:xfrm>
              <a:prstGeom prst="rect">
                <a:avLst/>
              </a:prstGeom>
              <a:blipFill rotWithShape="0">
                <a:blip r:embed="rId8"/>
                <a:stretch>
                  <a:fillRect l="-18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4450387" y="10635611"/>
                <a:ext cx="4845651" cy="2151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a:solidFill>
                            <a:prstClr val="black"/>
                          </a:solidFill>
                          <a:latin typeface="Cambria Math"/>
                          <a:ea typeface="Calibri" panose="020F0502020204030204" pitchFamily="34" charset="0"/>
                        </a:rPr>
                        <m:t>⇔</m:t>
                      </m:r>
                      <m:d>
                        <m:dPr>
                          <m:begChr m:val="{"/>
                          <m:endChr m:val=""/>
                          <m:ctrlPr>
                            <a:rPr lang="en-US" sz="6000" i="1">
                              <a:solidFill>
                                <a:prstClr val="black"/>
                              </a:solidFill>
                              <a:latin typeface="Cambria Math" panose="02040503050406030204" pitchFamily="18" charset="0"/>
                              <a:ea typeface="Calibri" panose="020F0502020204030204" pitchFamily="34" charset="0"/>
                            </a:rPr>
                          </m:ctrlPr>
                        </m:dPr>
                        <m:e>
                          <m:eqArr>
                            <m:eqArrPr>
                              <m:ctrlPr>
                                <a:rPr lang="en-US" sz="6000" i="1">
                                  <a:solidFill>
                                    <a:prstClr val="black"/>
                                  </a:solidFill>
                                  <a:latin typeface="Cambria Math" panose="02040503050406030204" pitchFamily="18" charset="0"/>
                                  <a:ea typeface="Calibri" panose="020F0502020204030204" pitchFamily="34" charset="0"/>
                                </a:rPr>
                              </m:ctrlPr>
                            </m:eqArrPr>
                            <m:e>
                              <m:r>
                                <a:rPr lang="en-US" sz="6000">
                                  <a:solidFill>
                                    <a:prstClr val="black"/>
                                  </a:solidFill>
                                  <a:latin typeface="Cambria Math"/>
                                  <a:ea typeface="Calibri" panose="020F0502020204030204" pitchFamily="34" charset="0"/>
                                </a:rPr>
                                <m:t>&amp;</m:t>
                              </m:r>
                              <m:r>
                                <a:rPr lang="en-US" sz="6000">
                                  <a:solidFill>
                                    <a:prstClr val="black"/>
                                  </a:solidFill>
                                  <a:latin typeface="Cambria Math"/>
                                  <a:ea typeface="Calibri" panose="020F0502020204030204" pitchFamily="34" charset="0"/>
                                </a:rPr>
                                <m:t>𝑞</m:t>
                              </m:r>
                              <m:r>
                                <a:rPr lang="en-US" sz="6000">
                                  <a:solidFill>
                                    <a:prstClr val="black"/>
                                  </a:solidFill>
                                  <a:latin typeface="Cambria Math"/>
                                  <a:ea typeface="Calibri" panose="020F0502020204030204" pitchFamily="34" charset="0"/>
                                </a:rPr>
                                <m:t>=2</m:t>
                              </m:r>
                            </m:e>
                            <m:e>
                              <m:r>
                                <a:rPr lang="en-US" sz="6000">
                                  <a:solidFill>
                                    <a:prstClr val="black"/>
                                  </a:solidFill>
                                  <a:latin typeface="Cambria Math"/>
                                  <a:ea typeface="Calibri" panose="020F0502020204030204" pitchFamily="34" charset="0"/>
                                </a:rPr>
                                <m:t>&amp;</m:t>
                              </m:r>
                              <m:sSub>
                                <m:sSubPr>
                                  <m:ctrlPr>
                                    <a:rPr lang="en-US" sz="6000" i="1">
                                      <a:solidFill>
                                        <a:prstClr val="black"/>
                                      </a:solidFill>
                                      <a:latin typeface="Cambria Math" panose="02040503050406030204" pitchFamily="18" charset="0"/>
                                      <a:ea typeface="Calibri" panose="020F0502020204030204" pitchFamily="34" charset="0"/>
                                    </a:rPr>
                                  </m:ctrlPr>
                                </m:sSubPr>
                                <m:e>
                                  <m:r>
                                    <a:rPr lang="en-US" sz="6000">
                                      <a:solidFill>
                                        <a:prstClr val="black"/>
                                      </a:solidFill>
                                      <a:latin typeface="Cambria Math"/>
                                      <a:ea typeface="Calibri" panose="020F0502020204030204" pitchFamily="34" charset="0"/>
                                    </a:rPr>
                                    <m:t>𝑢</m:t>
                                  </m:r>
                                </m:e>
                                <m:sub>
                                  <m:r>
                                    <a:rPr lang="en-US" sz="6000">
                                      <a:solidFill>
                                        <a:prstClr val="black"/>
                                      </a:solidFill>
                                      <a:latin typeface="Cambria Math"/>
                                      <a:ea typeface="Calibri" panose="020F0502020204030204" pitchFamily="34" charset="0"/>
                                    </a:rPr>
                                    <m:t>1</m:t>
                                  </m:r>
                                </m:sub>
                              </m:sSub>
                              <m:r>
                                <a:rPr lang="en-US" sz="6000">
                                  <a:solidFill>
                                    <a:prstClr val="black"/>
                                  </a:solidFill>
                                  <a:latin typeface="Cambria Math"/>
                                  <a:ea typeface="Calibri" panose="020F0502020204030204" pitchFamily="34" charset="0"/>
                                </a:rPr>
                                <m:t>=3</m:t>
                              </m:r>
                            </m:e>
                          </m:eqArr>
                        </m:e>
                      </m:d>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450387" y="10635611"/>
                <a:ext cx="4845651" cy="2151936"/>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8820739" y="10940970"/>
                <a:ext cx="9607304" cy="168783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6000">
                          <a:solidFill>
                            <a:prstClr val="black"/>
                          </a:solidFill>
                          <a:latin typeface="Cambria Math"/>
                          <a:ea typeface="Calibri" panose="020F0502020204030204" pitchFamily="34" charset="0"/>
                        </a:rPr>
                        <m:t>⇒</m:t>
                      </m:r>
                      <m:sSub>
                        <m:sSubPr>
                          <m:ctrlPr>
                            <a:rPr lang="en-US" sz="6000" i="1">
                              <a:solidFill>
                                <a:prstClr val="black"/>
                              </a:solidFill>
                              <a:latin typeface="Cambria Math" panose="02040503050406030204" pitchFamily="18" charset="0"/>
                              <a:ea typeface="Calibri" panose="020F0502020204030204" pitchFamily="34" charset="0"/>
                            </a:rPr>
                          </m:ctrlPr>
                        </m:sSubPr>
                        <m:e>
                          <m:r>
                            <a:rPr lang="en-US" sz="6000">
                              <a:solidFill>
                                <a:prstClr val="black"/>
                              </a:solidFill>
                              <a:latin typeface="Cambria Math"/>
                              <a:ea typeface="Calibri" panose="020F0502020204030204" pitchFamily="34" charset="0"/>
                            </a:rPr>
                            <m:t>𝑢</m:t>
                          </m:r>
                        </m:e>
                        <m:sub>
                          <m:r>
                            <a:rPr lang="en-US" sz="6000">
                              <a:solidFill>
                                <a:prstClr val="black"/>
                              </a:solidFill>
                              <a:latin typeface="Cambria Math"/>
                              <a:ea typeface="Calibri" panose="020F0502020204030204" pitchFamily="34" charset="0"/>
                            </a:rPr>
                            <m:t>6</m:t>
                          </m:r>
                        </m:sub>
                      </m:sSub>
                      <m:r>
                        <a:rPr lang="en-US" sz="6000">
                          <a:solidFill>
                            <a:prstClr val="black"/>
                          </a:solidFill>
                          <a:latin typeface="Cambria Math"/>
                          <a:ea typeface="Calibri" panose="020F0502020204030204" pitchFamily="34" charset="0"/>
                        </a:rPr>
                        <m:t>=</m:t>
                      </m:r>
                      <m:sSub>
                        <m:sSubPr>
                          <m:ctrlPr>
                            <a:rPr lang="en-US" sz="6000" i="1">
                              <a:solidFill>
                                <a:prstClr val="black"/>
                              </a:solidFill>
                              <a:latin typeface="Cambria Math" panose="02040503050406030204" pitchFamily="18" charset="0"/>
                              <a:ea typeface="Calibri" panose="020F0502020204030204" pitchFamily="34" charset="0"/>
                            </a:rPr>
                          </m:ctrlPr>
                        </m:sSubPr>
                        <m:e>
                          <m:r>
                            <a:rPr lang="en-US" sz="6000">
                              <a:solidFill>
                                <a:prstClr val="black"/>
                              </a:solidFill>
                              <a:latin typeface="Cambria Math"/>
                              <a:ea typeface="Calibri" panose="020F0502020204030204" pitchFamily="34" charset="0"/>
                            </a:rPr>
                            <m:t>𝑢</m:t>
                          </m:r>
                        </m:e>
                        <m:sub>
                          <m:r>
                            <a:rPr lang="en-US" sz="6000">
                              <a:solidFill>
                                <a:prstClr val="black"/>
                              </a:solidFill>
                              <a:latin typeface="Cambria Math"/>
                              <a:ea typeface="Calibri" panose="020F0502020204030204" pitchFamily="34" charset="0"/>
                            </a:rPr>
                            <m:t>1</m:t>
                          </m:r>
                        </m:sub>
                      </m:sSub>
                      <m:sSup>
                        <m:sSupPr>
                          <m:ctrlPr>
                            <a:rPr lang="en-US" sz="6000" i="1">
                              <a:solidFill>
                                <a:prstClr val="black"/>
                              </a:solidFill>
                              <a:latin typeface="Cambria Math" panose="02040503050406030204" pitchFamily="18" charset="0"/>
                              <a:ea typeface="Calibri" panose="020F0502020204030204" pitchFamily="34" charset="0"/>
                            </a:rPr>
                          </m:ctrlPr>
                        </m:sSupPr>
                        <m:e>
                          <m:r>
                            <a:rPr lang="en-US" sz="6000">
                              <a:solidFill>
                                <a:prstClr val="black"/>
                              </a:solidFill>
                              <a:latin typeface="Cambria Math"/>
                              <a:ea typeface="Calibri" panose="020F0502020204030204" pitchFamily="34" charset="0"/>
                            </a:rPr>
                            <m:t>𝑞</m:t>
                          </m:r>
                        </m:e>
                        <m:sup>
                          <m:r>
                            <a:rPr lang="en-US" sz="6000">
                              <a:solidFill>
                                <a:prstClr val="black"/>
                              </a:solidFill>
                              <a:latin typeface="Cambria Math"/>
                              <a:ea typeface="Calibri" panose="020F0502020204030204" pitchFamily="34" charset="0"/>
                            </a:rPr>
                            <m:t>5</m:t>
                          </m:r>
                        </m:sup>
                      </m:sSup>
                      <m:r>
                        <a:rPr lang="en-US" sz="6000">
                          <a:solidFill>
                            <a:prstClr val="black"/>
                          </a:solidFill>
                          <a:latin typeface="Cambria Math"/>
                          <a:ea typeface="Calibri" panose="020F0502020204030204" pitchFamily="34" charset="0"/>
                        </a:rPr>
                        <m:t>=3.</m:t>
                      </m:r>
                      <m:sSup>
                        <m:sSupPr>
                          <m:ctrlPr>
                            <a:rPr lang="en-US" sz="6000" i="1">
                              <a:solidFill>
                                <a:prstClr val="black"/>
                              </a:solidFill>
                              <a:latin typeface="Cambria Math" panose="02040503050406030204" pitchFamily="18" charset="0"/>
                              <a:ea typeface="Calibri" panose="020F0502020204030204" pitchFamily="34" charset="0"/>
                            </a:rPr>
                          </m:ctrlPr>
                        </m:sSupPr>
                        <m:e>
                          <m:r>
                            <a:rPr lang="en-US" sz="6000">
                              <a:solidFill>
                                <a:prstClr val="black"/>
                              </a:solidFill>
                              <a:latin typeface="Cambria Math"/>
                              <a:ea typeface="Calibri" panose="020F0502020204030204" pitchFamily="34" charset="0"/>
                            </a:rPr>
                            <m:t>2</m:t>
                          </m:r>
                        </m:e>
                        <m:sup>
                          <m:r>
                            <a:rPr lang="en-US" sz="6000">
                              <a:solidFill>
                                <a:prstClr val="black"/>
                              </a:solidFill>
                              <a:latin typeface="Cambria Math"/>
                              <a:ea typeface="Calibri" panose="020F0502020204030204" pitchFamily="34" charset="0"/>
                            </a:rPr>
                            <m:t>5</m:t>
                          </m:r>
                        </m:sup>
                      </m:sSup>
                      <m:r>
                        <a:rPr lang="en-US" sz="6000">
                          <a:solidFill>
                            <a:prstClr val="black"/>
                          </a:solidFill>
                          <a:latin typeface="Cambria Math"/>
                          <a:ea typeface="Calibri" panose="020F0502020204030204" pitchFamily="34" charset="0"/>
                        </a:rPr>
                        <m:t>=96.</m:t>
                      </m:r>
                    </m:oMath>
                  </m:oMathPara>
                </a14:m>
                <a:endParaRPr lang="en-US" sz="6000" dirty="0"/>
              </a:p>
              <a:p>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8820739" y="10940970"/>
                <a:ext cx="9607304" cy="1687834"/>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400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2" grpId="0"/>
      <p:bldP spid="5"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20781" y="7124535"/>
            <a:ext cx="23672882" cy="6291335"/>
            <a:chOff x="189938" y="3636275"/>
            <a:chExt cx="11834900" cy="1959889"/>
          </a:xfrm>
        </p:grpSpPr>
        <p:sp>
          <p:nvSpPr>
            <p:cNvPr id="5" name="Rounded Rectangle 4"/>
            <p:cNvSpPr/>
            <p:nvPr/>
          </p:nvSpPr>
          <p:spPr>
            <a:xfrm>
              <a:off x="189938" y="3835720"/>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6" name="Group 5"/>
            <p:cNvGrpSpPr/>
            <p:nvPr/>
          </p:nvGrpSpPr>
          <p:grpSpPr>
            <a:xfrm>
              <a:off x="203200" y="3636275"/>
              <a:ext cx="2342697" cy="507832"/>
              <a:chOff x="1275608" y="6239450"/>
              <a:chExt cx="4592536" cy="922706"/>
            </a:xfrm>
          </p:grpSpPr>
          <p:sp>
            <p:nvSpPr>
              <p:cNvPr id="7" name="Freeform 20"/>
              <p:cNvSpPr>
                <a:spLocks/>
              </p:cNvSpPr>
              <p:nvPr/>
            </p:nvSpPr>
            <p:spPr bwMode="auto">
              <a:xfrm rot="16200000" flipV="1">
                <a:off x="3561312" y="4557737"/>
                <a:ext cx="541774"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5"/>
                <a:ext cx="852450" cy="541774"/>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294152" y="1875504"/>
            <a:ext cx="23815894" cy="2209192"/>
            <a:chOff x="534987" y="1869705"/>
            <a:chExt cx="23340848" cy="2356356"/>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5" y="1653394"/>
                  <a:ext cx="2509246" cy="80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13</a:t>
                  </a:r>
                  <a:endParaRPr lang="en-US" sz="6000" dirty="0">
                    <a:solidFill>
                      <a:schemeClr val="bg1"/>
                    </a:solidFill>
                    <a:latin typeface="Tahoma" pitchFamily="34" charset="0"/>
                    <a:cs typeface="Tahoma" pitchFamily="34" charset="0"/>
                  </a:endParaRPr>
                </a:p>
              </p:txBody>
            </p:sp>
          </p:grpSp>
        </p:grpSp>
        <p:sp>
          <p:nvSpPr>
            <p:cNvPr id="23" name="Rectangle 22"/>
            <p:cNvSpPr/>
            <p:nvPr/>
          </p:nvSpPr>
          <p:spPr>
            <a:xfrm>
              <a:off x="4016836" y="1913065"/>
              <a:ext cx="19835649" cy="176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nSpc>
                  <a:spcPct val="115000"/>
                </a:lnSpc>
                <a:spcBef>
                  <a:spcPts val="600"/>
                </a:spcBef>
                <a:tabLst>
                  <a:tab pos="630555" algn="l"/>
                </a:tabLst>
              </a:pPr>
              <a:r>
                <a:rPr lang="en-US" sz="60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6000" dirty="0">
                  <a:solidFill>
                    <a:prstClr val="black"/>
                  </a:solidFill>
                  <a:latin typeface="Times New Roman" panose="02020603050405020304" pitchFamily="18" charset="0"/>
                  <a:ea typeface="Calibri" panose="020F0502020204030204" pitchFamily="34" charset="0"/>
                </a:rPr>
                <a:t>Cho a, b, c theo thứ tự lập thành cấp số cộng, đẳng thức nào sau </a:t>
              </a:r>
              <a:r>
                <a:rPr lang="fr-FR" sz="6000" dirty="0">
                  <a:solidFill>
                    <a:prstClr val="black"/>
                  </a:solidFill>
                  <a:latin typeface="Times New Roman" panose="02020603050405020304" pitchFamily="18" charset="0"/>
                  <a:ea typeface="Calibri" panose="020F0502020204030204" pitchFamily="34" charset="0"/>
                </a:rPr>
                <a:t>đây là đúng?</a:t>
              </a:r>
              <a:endParaRPr lang="en-US" sz="6000" dirty="0">
                <a:solidFill>
                  <a:prstClr val="black"/>
                </a:solidFill>
                <a:latin typeface="Times New Roman" panose="02020603050405020304" pitchFamily="18" charset="0"/>
                <a:ea typeface="Calibri" panose="020F0502020204030204" pitchFamily="34" charset="0"/>
              </a:endParaRPr>
            </a:p>
          </p:txBody>
        </p:sp>
      </p:grpSp>
      <p:sp>
        <p:nvSpPr>
          <p:cNvPr id="43" name="Action Button: Forward or Next 42">
            <a:hlinkClick r:id="" action="ppaction://hlinkshowjump?jump=nextslide" highlightClick="1"/>
          </p:cNvPr>
          <p:cNvSpPr/>
          <p:nvPr/>
        </p:nvSpPr>
        <p:spPr>
          <a:xfrm>
            <a:off x="22729601" y="12074199"/>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grpSp>
        <p:nvGrpSpPr>
          <p:cNvPr id="2" name="Group 1">
            <a:extLst>
              <a:ext uri="{FF2B5EF4-FFF2-40B4-BE49-F238E27FC236}">
                <a16:creationId xmlns:a16="http://schemas.microsoft.com/office/drawing/2014/main" xmlns="" id="{4D0AB9FB-A402-43C6-830F-BAC47ED452D0}"/>
              </a:ext>
            </a:extLst>
          </p:cNvPr>
          <p:cNvGrpSpPr/>
          <p:nvPr/>
        </p:nvGrpSpPr>
        <p:grpSpPr>
          <a:xfrm>
            <a:off x="946126" y="4343400"/>
            <a:ext cx="10028261" cy="1234536"/>
            <a:chOff x="1458731" y="6301627"/>
            <a:chExt cx="14441735"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0839FD11-1E39-4EBB-A7FB-DEB39691C378}"/>
                    </a:ext>
                  </a:extLst>
                </p:cNvPr>
                <p:cNvSpPr/>
                <p:nvPr/>
              </p:nvSpPr>
              <p:spPr>
                <a:xfrm>
                  <a:off x="2154710" y="6301627"/>
                  <a:ext cx="13745756"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0" dirty="0" smtClean="0"/>
                    <a:t> </a:t>
                  </a:r>
                  <a14:m>
                    <m:oMath xmlns:m="http://schemas.openxmlformats.org/officeDocument/2006/math">
                      <m:sSup>
                        <m:sSupPr>
                          <m:ctrlPr>
                            <a:rPr lang="en-US" sz="6000" i="1" smtClean="0">
                              <a:solidFill>
                                <a:schemeClr val="bg1"/>
                              </a:solidFill>
                              <a:latin typeface="Cambria Math" panose="02040503050406030204" pitchFamily="18" charset="0"/>
                              <a:ea typeface="Calibri" panose="020F0502020204030204" pitchFamily="34" charset="0"/>
                            </a:rPr>
                          </m:ctrlPr>
                        </m:sSupPr>
                        <m:e>
                          <m:r>
                            <a:rPr lang="en-US" sz="6000">
                              <a:solidFill>
                                <a:schemeClr val="bg1"/>
                              </a:solidFill>
                              <a:latin typeface="Cambria Math"/>
                              <a:ea typeface="Calibri" panose="020F0502020204030204" pitchFamily="34" charset="0"/>
                            </a:rPr>
                            <m:t> </m:t>
                          </m:r>
                          <m:r>
                            <a:rPr lang="en-US" sz="6000">
                              <a:solidFill>
                                <a:schemeClr val="bg1"/>
                              </a:solidFill>
                              <a:latin typeface="Cambria Math"/>
                              <a:ea typeface="Calibri" panose="020F0502020204030204" pitchFamily="34" charset="0"/>
                            </a:rPr>
                            <m:t>𝑎</m:t>
                          </m:r>
                        </m:e>
                        <m:sup>
                          <m:r>
                            <a:rPr lang="fr-FR" sz="6000">
                              <a:solidFill>
                                <a:schemeClr val="bg1"/>
                              </a:solidFill>
                              <a:latin typeface="Cambria Math"/>
                              <a:ea typeface="Calibri" panose="020F0502020204030204" pitchFamily="34" charset="0"/>
                            </a:rPr>
                            <m:t>2</m:t>
                          </m:r>
                        </m:sup>
                      </m:sSup>
                      <m:r>
                        <a:rPr lang="fr-FR" sz="6000">
                          <a:solidFill>
                            <a:schemeClr val="bg1"/>
                          </a:solidFill>
                          <a:latin typeface="Cambria Math"/>
                          <a:ea typeface="Calibri" panose="020F0502020204030204" pitchFamily="34" charset="0"/>
                        </a:rPr>
                        <m:t>+</m:t>
                      </m:r>
                      <m:sSup>
                        <m:sSupPr>
                          <m:ctrlPr>
                            <a:rPr lang="en-US" sz="6000" i="1">
                              <a:solidFill>
                                <a:schemeClr val="bg1"/>
                              </a:solidFill>
                              <a:latin typeface="Cambria Math" panose="02040503050406030204" pitchFamily="18" charset="0"/>
                              <a:ea typeface="Calibri" panose="020F0502020204030204" pitchFamily="34" charset="0"/>
                            </a:rPr>
                          </m:ctrlPr>
                        </m:sSupPr>
                        <m:e>
                          <m:r>
                            <a:rPr lang="en-US" sz="6000">
                              <a:solidFill>
                                <a:schemeClr val="bg1"/>
                              </a:solidFill>
                              <a:latin typeface="Cambria Math"/>
                              <a:ea typeface="Calibri" panose="020F0502020204030204" pitchFamily="34" charset="0"/>
                            </a:rPr>
                            <m:t>𝑐</m:t>
                          </m:r>
                        </m:e>
                        <m:sup>
                          <m:r>
                            <a:rPr lang="fr-FR" sz="6000">
                              <a:solidFill>
                                <a:schemeClr val="bg1"/>
                              </a:solidFill>
                              <a:latin typeface="Cambria Math"/>
                              <a:ea typeface="Calibri" panose="020F0502020204030204" pitchFamily="34" charset="0"/>
                            </a:rPr>
                            <m:t>2</m:t>
                          </m:r>
                        </m:sup>
                      </m:sSup>
                      <m:r>
                        <a:rPr lang="fr-FR" sz="6000">
                          <a:solidFill>
                            <a:schemeClr val="bg1"/>
                          </a:solidFill>
                          <a:latin typeface="Cambria Math"/>
                          <a:ea typeface="Calibri" panose="020F0502020204030204" pitchFamily="34" charset="0"/>
                        </a:rPr>
                        <m:t>=2</m:t>
                      </m:r>
                      <m:r>
                        <a:rPr lang="en-US" sz="6000">
                          <a:solidFill>
                            <a:schemeClr val="bg1"/>
                          </a:solidFill>
                          <a:latin typeface="Cambria Math"/>
                          <a:ea typeface="Calibri" panose="020F0502020204030204" pitchFamily="34" charset="0"/>
                        </a:rPr>
                        <m:t>𝑎𝑏</m:t>
                      </m:r>
                      <m:r>
                        <a:rPr lang="fr-FR" sz="6000">
                          <a:solidFill>
                            <a:schemeClr val="bg1"/>
                          </a:solidFill>
                          <a:latin typeface="Cambria Math"/>
                          <a:ea typeface="Calibri" panose="020F0502020204030204" pitchFamily="34" charset="0"/>
                        </a:rPr>
                        <m:t>+2</m:t>
                      </m:r>
                      <m:r>
                        <a:rPr lang="en-US" sz="6000">
                          <a:solidFill>
                            <a:schemeClr val="bg1"/>
                          </a:solidFill>
                          <a:latin typeface="Cambria Math"/>
                          <a:ea typeface="Calibri" panose="020F0502020204030204" pitchFamily="34" charset="0"/>
                        </a:rPr>
                        <m:t>𝑏𝑐</m:t>
                      </m:r>
                    </m:oMath>
                  </a14:m>
                  <a:r>
                    <a:rPr lang="en-US" sz="6000" dirty="0">
                      <a:solidFill>
                        <a:schemeClr val="bg1"/>
                      </a:solidFill>
                      <a:latin typeface="Times New Roman" panose="02020603050405020304" pitchFamily="18" charset="0"/>
                      <a:ea typeface="Calibri" panose="020F0502020204030204" pitchFamily="34" charset="0"/>
                    </a:rPr>
                    <a:t>. </a:t>
                  </a:r>
                  <a:endParaRPr lang="en-US" sz="6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154710" y="6301627"/>
                  <a:ext cx="13745756" cy="1234536"/>
                </a:xfrm>
                <a:prstGeom prst="rect">
                  <a:avLst/>
                </a:prstGeom>
                <a:blipFill rotWithShape="0">
                  <a:blip r:embed="rId3"/>
                  <a:stretch>
                    <a:fillRect t="-4739" b="-19905"/>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a16="http://schemas.microsoft.com/office/drawing/2014/main" xmlns=""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mj-lt"/>
                  <a:ea typeface="Tahoma" pitchFamily="34" charset="0"/>
                  <a:cs typeface="Tahoma" pitchFamily="34" charset="0"/>
                </a:rPr>
                <a:t>A</a:t>
              </a:r>
              <a:endParaRPr lang="en-US" sz="6000" dirty="0">
                <a:latin typeface="+mj-lt"/>
              </a:endParaRPr>
            </a:p>
          </p:txBody>
        </p:sp>
      </p:grpSp>
      <p:grpSp>
        <p:nvGrpSpPr>
          <p:cNvPr id="46" name="Group 45">
            <a:extLst>
              <a:ext uri="{FF2B5EF4-FFF2-40B4-BE49-F238E27FC236}">
                <a16:creationId xmlns:a16="http://schemas.microsoft.com/office/drawing/2014/main" xmlns="" id="{A2194087-0D43-42CA-A1D2-4373C69CC457}"/>
              </a:ext>
            </a:extLst>
          </p:cNvPr>
          <p:cNvGrpSpPr/>
          <p:nvPr/>
        </p:nvGrpSpPr>
        <p:grpSpPr>
          <a:xfrm>
            <a:off x="12360863" y="4432362"/>
            <a:ext cx="9967324" cy="1234536"/>
            <a:chOff x="1458731" y="6334162"/>
            <a:chExt cx="13782856"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i="1" dirty="0" smtClean="0">
                    <a:solidFill>
                      <a:schemeClr val="bg1"/>
                    </a:solidFill>
                    <a:latin typeface="Cambria Math" panose="02040503050406030204" pitchFamily="18" charset="0"/>
                    <a:ea typeface="Calibri" panose="020F0502020204030204" pitchFamily="34" charset="0"/>
                  </a:endParaRPr>
                </a:p>
                <a:p>
                  <a:pPr algn="ctr"/>
                  <a14:m>
                    <m:oMath xmlns:m="http://schemas.openxmlformats.org/officeDocument/2006/math">
                      <m:sSup>
                        <m:sSupPr>
                          <m:ctrlPr>
                            <a:rPr lang="en-US" sz="6000" i="1" smtClean="0">
                              <a:solidFill>
                                <a:schemeClr val="bg1"/>
                              </a:solidFill>
                              <a:latin typeface="Cambria Math" panose="02040503050406030204" pitchFamily="18" charset="0"/>
                              <a:ea typeface="Calibri" panose="020F0502020204030204" pitchFamily="34" charset="0"/>
                            </a:rPr>
                          </m:ctrlPr>
                        </m:sSupPr>
                        <m:e>
                          <m:r>
                            <a:rPr lang="en-US" sz="6000">
                              <a:solidFill>
                                <a:schemeClr val="bg1"/>
                              </a:solidFill>
                              <a:latin typeface="Cambria Math"/>
                              <a:ea typeface="Calibri" panose="020F0502020204030204" pitchFamily="34" charset="0"/>
                            </a:rPr>
                            <m:t> </m:t>
                          </m:r>
                          <m:r>
                            <a:rPr lang="en-US" sz="6000">
                              <a:solidFill>
                                <a:schemeClr val="bg1"/>
                              </a:solidFill>
                              <a:latin typeface="Cambria Math"/>
                              <a:ea typeface="Calibri" panose="020F0502020204030204" pitchFamily="34" charset="0"/>
                            </a:rPr>
                            <m:t>𝑎</m:t>
                          </m:r>
                        </m:e>
                        <m:sup>
                          <m:r>
                            <a:rPr lang="en-US" sz="6000">
                              <a:solidFill>
                                <a:schemeClr val="bg1"/>
                              </a:solidFill>
                              <a:latin typeface="Cambria Math"/>
                              <a:ea typeface="Calibri" panose="020F0502020204030204" pitchFamily="34" charset="0"/>
                            </a:rPr>
                            <m:t>2</m:t>
                          </m:r>
                        </m:sup>
                      </m:sSup>
                      <m:r>
                        <a:rPr lang="en-US" sz="6000">
                          <a:solidFill>
                            <a:schemeClr val="bg1"/>
                          </a:solidFill>
                          <a:latin typeface="Cambria Math"/>
                          <a:ea typeface="Calibri" panose="020F0502020204030204" pitchFamily="34" charset="0"/>
                        </a:rPr>
                        <m:t>−</m:t>
                      </m:r>
                      <m:sSup>
                        <m:sSupPr>
                          <m:ctrlPr>
                            <a:rPr lang="en-US" sz="6000" i="1">
                              <a:solidFill>
                                <a:schemeClr val="bg1"/>
                              </a:solidFill>
                              <a:latin typeface="Cambria Math" panose="02040503050406030204" pitchFamily="18" charset="0"/>
                              <a:ea typeface="Calibri" panose="020F0502020204030204" pitchFamily="34" charset="0"/>
                            </a:rPr>
                          </m:ctrlPr>
                        </m:sSupPr>
                        <m:e>
                          <m:r>
                            <a:rPr lang="en-US" sz="6000">
                              <a:solidFill>
                                <a:schemeClr val="bg1"/>
                              </a:solidFill>
                              <a:latin typeface="Cambria Math"/>
                              <a:ea typeface="Calibri" panose="020F0502020204030204" pitchFamily="34" charset="0"/>
                            </a:rPr>
                            <m:t>𝑐</m:t>
                          </m:r>
                        </m:e>
                        <m:sup>
                          <m:r>
                            <a:rPr lang="en-US" sz="6000">
                              <a:solidFill>
                                <a:schemeClr val="bg1"/>
                              </a:solidFill>
                              <a:latin typeface="Cambria Math"/>
                              <a:ea typeface="Calibri" panose="020F0502020204030204" pitchFamily="34" charset="0"/>
                            </a:rPr>
                            <m:t>2</m:t>
                          </m:r>
                        </m:sup>
                      </m:sSup>
                      <m:r>
                        <a:rPr lang="en-US" sz="6000">
                          <a:solidFill>
                            <a:schemeClr val="bg1"/>
                          </a:solidFill>
                          <a:latin typeface="Cambria Math"/>
                          <a:ea typeface="Calibri" panose="020F0502020204030204" pitchFamily="34" charset="0"/>
                        </a:rPr>
                        <m:t>=2</m:t>
                      </m:r>
                      <m:r>
                        <a:rPr lang="en-US" sz="6000">
                          <a:solidFill>
                            <a:schemeClr val="bg1"/>
                          </a:solidFill>
                          <a:latin typeface="Cambria Math"/>
                          <a:ea typeface="Calibri" panose="020F0502020204030204" pitchFamily="34" charset="0"/>
                        </a:rPr>
                        <m:t>𝑎𝑏</m:t>
                      </m:r>
                      <m:r>
                        <a:rPr lang="en-US" sz="6000">
                          <a:solidFill>
                            <a:schemeClr val="bg1"/>
                          </a:solidFill>
                          <a:latin typeface="Cambria Math"/>
                          <a:ea typeface="Calibri" panose="020F0502020204030204" pitchFamily="34" charset="0"/>
                        </a:rPr>
                        <m:t>−2</m:t>
                      </m:r>
                      <m:r>
                        <a:rPr lang="en-US" sz="6000">
                          <a:solidFill>
                            <a:schemeClr val="bg1"/>
                          </a:solidFill>
                          <a:latin typeface="Cambria Math"/>
                          <a:ea typeface="Calibri" panose="020F0502020204030204" pitchFamily="34" charset="0"/>
                        </a:rPr>
                        <m:t>𝑏𝑐</m:t>
                      </m:r>
                    </m:oMath>
                  </a14:m>
                  <a:r>
                    <a:rPr lang="en-US" sz="6000" dirty="0">
                      <a:solidFill>
                        <a:schemeClr val="bg1"/>
                      </a:solidFill>
                      <a:latin typeface="Times New Roman" panose="02020603050405020304" pitchFamily="18" charset="0"/>
                      <a:ea typeface="Calibri" panose="020F0502020204030204" pitchFamily="34" charset="0"/>
                    </a:rPr>
                    <a:t>.</a:t>
                  </a:r>
                  <a:endParaRPr lang="en-US" sz="6000" dirty="0">
                    <a:solidFill>
                      <a:prstClr val="black"/>
                    </a:solidFill>
                    <a:latin typeface="Times New Roman" panose="02020603050405020304" pitchFamily="18" charset="0"/>
                    <a:ea typeface="Calibri" panose="020F0502020204030204" pitchFamily="34" charset="0"/>
                  </a:endParaRPr>
                </a:p>
                <a:p>
                  <a:pPr algn="ctr"/>
                  <a:r>
                    <a:rPr lang="vi-VN" dirty="0"/>
                    <a:t>	</a:t>
                  </a:r>
                  <a:endParaRPr lang="en-US" sz="6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a16="http://schemas.microsoft.com/office/drawing/2014/main" xmlns=""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0">
                  <a:blip r:embed="rId4"/>
                  <a:stretch>
                    <a:fillRect t="-5213" b="-19431"/>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a16="http://schemas.microsoft.com/office/drawing/2014/main" xmlns=""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B</a:t>
              </a:r>
              <a:endParaRPr lang="en-US" sz="6000" dirty="0">
                <a:latin typeface="+mj-lt"/>
              </a:endParaRPr>
            </a:p>
          </p:txBody>
        </p:sp>
      </p:grpSp>
      <p:grpSp>
        <p:nvGrpSpPr>
          <p:cNvPr id="49" name="Group 48">
            <a:extLst>
              <a:ext uri="{FF2B5EF4-FFF2-40B4-BE49-F238E27FC236}">
                <a16:creationId xmlns:a16="http://schemas.microsoft.com/office/drawing/2014/main" xmlns="" id="{4D274B26-9415-432A-9282-BDEF246F0009}"/>
              </a:ext>
            </a:extLst>
          </p:cNvPr>
          <p:cNvGrpSpPr/>
          <p:nvPr/>
        </p:nvGrpSpPr>
        <p:grpSpPr>
          <a:xfrm>
            <a:off x="931977" y="5769765"/>
            <a:ext cx="10042410" cy="1234536"/>
            <a:chOff x="1458731" y="6334162"/>
            <a:chExt cx="13782856"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xmlns="" id="{6E15A8FC-94CE-45FB-8D02-B33F2327F992}"/>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1800"/>
                    </a:spcBef>
                  </a:pPr>
                  <a14:m>
                    <m:oMath xmlns:m="http://schemas.openxmlformats.org/officeDocument/2006/math">
                      <m:sSup>
                        <m:sSupPr>
                          <m:ctrlPr>
                            <a:rPr lang="en-US" sz="6000" i="1" smtClean="0">
                              <a:solidFill>
                                <a:schemeClr val="bg1"/>
                              </a:solidFill>
                              <a:latin typeface="Cambria Math" panose="02040503050406030204" pitchFamily="18" charset="0"/>
                              <a:ea typeface="Calibri" panose="020F0502020204030204" pitchFamily="34" charset="0"/>
                            </a:rPr>
                          </m:ctrlPr>
                        </m:sSupPr>
                        <m:e>
                          <m:r>
                            <a:rPr lang="en-US" sz="6000" b="0" i="0" smtClean="0">
                              <a:solidFill>
                                <a:schemeClr val="bg1"/>
                              </a:solidFill>
                              <a:latin typeface="Cambria Math" panose="02040503050406030204" pitchFamily="18" charset="0"/>
                              <a:ea typeface="Calibri" panose="020F0502020204030204" pitchFamily="34" charset="0"/>
                            </a:rPr>
                            <m:t>      </m:t>
                          </m:r>
                          <m:r>
                            <a:rPr lang="en-US" sz="6000">
                              <a:solidFill>
                                <a:schemeClr val="bg1"/>
                              </a:solidFill>
                              <a:latin typeface="Cambria Math"/>
                              <a:ea typeface="Calibri" panose="020F0502020204030204" pitchFamily="34" charset="0"/>
                            </a:rPr>
                            <m:t>𝑎</m:t>
                          </m:r>
                        </m:e>
                        <m:sup>
                          <m:r>
                            <a:rPr lang="en-US" sz="6000">
                              <a:solidFill>
                                <a:schemeClr val="bg1"/>
                              </a:solidFill>
                              <a:latin typeface="Cambria Math"/>
                              <a:ea typeface="Calibri" panose="020F0502020204030204" pitchFamily="34" charset="0"/>
                            </a:rPr>
                            <m:t>2</m:t>
                          </m:r>
                        </m:sup>
                      </m:sSup>
                      <m:r>
                        <a:rPr lang="en-US" sz="6000">
                          <a:solidFill>
                            <a:schemeClr val="bg1"/>
                          </a:solidFill>
                          <a:latin typeface="Cambria Math"/>
                          <a:ea typeface="Calibri" panose="020F0502020204030204" pitchFamily="34" charset="0"/>
                        </a:rPr>
                        <m:t>+</m:t>
                      </m:r>
                      <m:sSup>
                        <m:sSupPr>
                          <m:ctrlPr>
                            <a:rPr lang="en-US" sz="6000" i="1">
                              <a:solidFill>
                                <a:schemeClr val="bg1"/>
                              </a:solidFill>
                              <a:latin typeface="Cambria Math" panose="02040503050406030204" pitchFamily="18" charset="0"/>
                              <a:ea typeface="Calibri" panose="020F0502020204030204" pitchFamily="34" charset="0"/>
                            </a:rPr>
                          </m:ctrlPr>
                        </m:sSupPr>
                        <m:e>
                          <m:r>
                            <a:rPr lang="en-US" sz="6000">
                              <a:solidFill>
                                <a:schemeClr val="bg1"/>
                              </a:solidFill>
                              <a:latin typeface="Cambria Math"/>
                              <a:ea typeface="Calibri" panose="020F0502020204030204" pitchFamily="34" charset="0"/>
                            </a:rPr>
                            <m:t>𝑐</m:t>
                          </m:r>
                        </m:e>
                        <m:sup>
                          <m:r>
                            <a:rPr lang="en-US" sz="6000">
                              <a:solidFill>
                                <a:schemeClr val="bg1"/>
                              </a:solidFill>
                              <a:latin typeface="Cambria Math"/>
                              <a:ea typeface="Calibri" panose="020F0502020204030204" pitchFamily="34" charset="0"/>
                            </a:rPr>
                            <m:t>2</m:t>
                          </m:r>
                        </m:sup>
                      </m:sSup>
                      <m:r>
                        <a:rPr lang="en-US" sz="6000">
                          <a:solidFill>
                            <a:schemeClr val="bg1"/>
                          </a:solidFill>
                          <a:latin typeface="Cambria Math"/>
                          <a:ea typeface="Calibri" panose="020F0502020204030204" pitchFamily="34" charset="0"/>
                        </a:rPr>
                        <m:t>=2</m:t>
                      </m:r>
                      <m:r>
                        <a:rPr lang="en-US" sz="6000">
                          <a:solidFill>
                            <a:schemeClr val="bg1"/>
                          </a:solidFill>
                          <a:latin typeface="Cambria Math"/>
                          <a:ea typeface="Calibri" panose="020F0502020204030204" pitchFamily="34" charset="0"/>
                        </a:rPr>
                        <m:t>𝑎𝑏</m:t>
                      </m:r>
                      <m:r>
                        <a:rPr lang="en-US" sz="6000">
                          <a:solidFill>
                            <a:schemeClr val="bg1"/>
                          </a:solidFill>
                          <a:latin typeface="Cambria Math"/>
                          <a:ea typeface="Calibri" panose="020F0502020204030204" pitchFamily="34" charset="0"/>
                        </a:rPr>
                        <m:t>−2</m:t>
                      </m:r>
                      <m:r>
                        <a:rPr lang="en-US" sz="6000">
                          <a:solidFill>
                            <a:schemeClr val="bg1"/>
                          </a:solidFill>
                          <a:latin typeface="Cambria Math"/>
                          <a:ea typeface="Calibri" panose="020F0502020204030204" pitchFamily="34" charset="0"/>
                        </a:rPr>
                        <m:t>𝑏𝑐</m:t>
                      </m:r>
                    </m:oMath>
                  </a14:m>
                  <a:r>
                    <a:rPr lang="en-US" sz="6000" dirty="0">
                      <a:solidFill>
                        <a:schemeClr val="bg1"/>
                      </a:solidFill>
                      <a:latin typeface="Times New Roman" panose="02020603050405020304" pitchFamily="18" charset="0"/>
                      <a:ea typeface="Calibri" panose="020F0502020204030204" pitchFamily="34" charset="0"/>
                    </a:rPr>
                    <a:t>. </a:t>
                  </a:r>
                  <a:r>
                    <a:rPr lang="vi-VN" sz="6000" dirty="0">
                      <a:latin typeface="+mj-lt"/>
                    </a:rPr>
                    <a:t>	</a:t>
                  </a:r>
                  <a:endParaRPr lang="vi-VN" sz="6000" b="1" dirty="0">
                    <a:latin typeface="+mj-lt"/>
                  </a:endParaRPr>
                </a:p>
              </p:txBody>
            </p:sp>
          </mc:Choice>
          <mc:Fallback xmlns="">
            <p:sp>
              <p:nvSpPr>
                <p:cNvPr id="63" name="Rectangle 62">
                  <a:extLst>
                    <a:ext uri="{FF2B5EF4-FFF2-40B4-BE49-F238E27FC236}">
                      <a16:creationId xmlns:a16="http://schemas.microsoft.com/office/drawing/2014/main" xmlns=""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0">
                  <a:blip r:embed="rId5"/>
                  <a:stretch>
                    <a:fillRect t="-3318" b="-21327"/>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a16="http://schemas.microsoft.com/office/drawing/2014/main" xmlns=""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C</a:t>
              </a:r>
              <a:endParaRPr lang="en-US" sz="6000" dirty="0">
                <a:latin typeface="+mj-lt"/>
              </a:endParaRPr>
            </a:p>
          </p:txBody>
        </p:sp>
      </p:grpSp>
      <p:grpSp>
        <p:nvGrpSpPr>
          <p:cNvPr id="65" name="Group 64">
            <a:extLst>
              <a:ext uri="{FF2B5EF4-FFF2-40B4-BE49-F238E27FC236}">
                <a16:creationId xmlns:a16="http://schemas.microsoft.com/office/drawing/2014/main" xmlns="" id="{E278C7C5-EAEF-4F1A-B3FB-29FCE054F0E0}"/>
              </a:ext>
            </a:extLst>
          </p:cNvPr>
          <p:cNvGrpSpPr/>
          <p:nvPr/>
        </p:nvGrpSpPr>
        <p:grpSpPr>
          <a:xfrm>
            <a:off x="12360863" y="5851252"/>
            <a:ext cx="9967324" cy="1234536"/>
            <a:chOff x="1458731" y="6294885"/>
            <a:chExt cx="13743371" cy="1234536"/>
          </a:xfrm>
        </p:grpSpPr>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xmlns="" id="{C4F0F9CE-3F15-4D47-A2C9-5C6F65E0E3FB}"/>
                    </a:ext>
                  </a:extLst>
                </p:cNvPr>
                <p:cNvSpPr/>
                <p:nvPr/>
              </p:nvSpPr>
              <p:spPr>
                <a:xfrm>
                  <a:off x="2100899" y="6294885"/>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600"/>
                    </a:spcBef>
                    <a:spcAft>
                      <a:spcPts val="1000"/>
                    </a:spcAft>
                    <a:tabLst>
                      <a:tab pos="630555" algn="l"/>
                      <a:tab pos="5029200" algn="l"/>
                    </a:tabLst>
                  </a:pPr>
                  <a14:m>
                    <m:oMath xmlns:m="http://schemas.openxmlformats.org/officeDocument/2006/math">
                      <m:sSup>
                        <m:sSupPr>
                          <m:ctrlPr>
                            <a:rPr lang="en-US" sz="6000" i="1" smtClean="0">
                              <a:solidFill>
                                <a:schemeClr val="bg1"/>
                              </a:solidFill>
                              <a:latin typeface="Cambria Math" panose="02040503050406030204" pitchFamily="18" charset="0"/>
                              <a:ea typeface="Calibri" panose="020F0502020204030204" pitchFamily="34" charset="0"/>
                            </a:rPr>
                          </m:ctrlPr>
                        </m:sSupPr>
                        <m:e>
                          <m:r>
                            <a:rPr lang="en-US" sz="6000" b="0" i="0" smtClean="0">
                              <a:solidFill>
                                <a:schemeClr val="bg1"/>
                              </a:solidFill>
                              <a:latin typeface="Cambria Math" panose="02040503050406030204" pitchFamily="18" charset="0"/>
                              <a:ea typeface="Calibri" panose="020F0502020204030204" pitchFamily="34" charset="0"/>
                            </a:rPr>
                            <m:t>        </m:t>
                          </m:r>
                          <m:r>
                            <a:rPr lang="en-US" sz="6000">
                              <a:solidFill>
                                <a:schemeClr val="bg1"/>
                              </a:solidFill>
                              <a:latin typeface="Cambria Math"/>
                              <a:ea typeface="Calibri" panose="020F0502020204030204" pitchFamily="34" charset="0"/>
                            </a:rPr>
                            <m:t>𝑎</m:t>
                          </m:r>
                        </m:e>
                        <m:sup>
                          <m:r>
                            <a:rPr lang="en-US" sz="6000">
                              <a:solidFill>
                                <a:schemeClr val="bg1"/>
                              </a:solidFill>
                              <a:latin typeface="Cambria Math"/>
                              <a:ea typeface="Calibri" panose="020F0502020204030204" pitchFamily="34" charset="0"/>
                            </a:rPr>
                            <m:t>2</m:t>
                          </m:r>
                        </m:sup>
                      </m:sSup>
                      <m:r>
                        <a:rPr lang="en-US" sz="6000">
                          <a:solidFill>
                            <a:schemeClr val="bg1"/>
                          </a:solidFill>
                          <a:latin typeface="Cambria Math"/>
                          <a:ea typeface="Calibri" panose="020F0502020204030204" pitchFamily="34" charset="0"/>
                        </a:rPr>
                        <m:t>−</m:t>
                      </m:r>
                      <m:sSup>
                        <m:sSupPr>
                          <m:ctrlPr>
                            <a:rPr lang="en-US" sz="6000" i="1">
                              <a:solidFill>
                                <a:schemeClr val="bg1"/>
                              </a:solidFill>
                              <a:latin typeface="Cambria Math" panose="02040503050406030204" pitchFamily="18" charset="0"/>
                              <a:ea typeface="Calibri" panose="020F0502020204030204" pitchFamily="34" charset="0"/>
                            </a:rPr>
                          </m:ctrlPr>
                        </m:sSupPr>
                        <m:e>
                          <m:r>
                            <a:rPr lang="en-US" sz="6000">
                              <a:solidFill>
                                <a:schemeClr val="bg1"/>
                              </a:solidFill>
                              <a:latin typeface="Cambria Math"/>
                              <a:ea typeface="Calibri" panose="020F0502020204030204" pitchFamily="34" charset="0"/>
                            </a:rPr>
                            <m:t>𝑐</m:t>
                          </m:r>
                        </m:e>
                        <m:sup>
                          <m:r>
                            <a:rPr lang="en-US" sz="6000">
                              <a:solidFill>
                                <a:schemeClr val="bg1"/>
                              </a:solidFill>
                              <a:latin typeface="Cambria Math"/>
                              <a:ea typeface="Calibri" panose="020F0502020204030204" pitchFamily="34" charset="0"/>
                            </a:rPr>
                            <m:t>2</m:t>
                          </m:r>
                        </m:sup>
                      </m:sSup>
                      <m:r>
                        <a:rPr lang="en-US" sz="6000">
                          <a:solidFill>
                            <a:schemeClr val="bg1"/>
                          </a:solidFill>
                          <a:latin typeface="Cambria Math"/>
                          <a:ea typeface="Calibri" panose="020F0502020204030204" pitchFamily="34" charset="0"/>
                        </a:rPr>
                        <m:t>=</m:t>
                      </m:r>
                      <m:r>
                        <a:rPr lang="en-US" sz="6000">
                          <a:solidFill>
                            <a:schemeClr val="bg1"/>
                          </a:solidFill>
                          <a:latin typeface="Cambria Math"/>
                          <a:ea typeface="Calibri" panose="020F0502020204030204" pitchFamily="34" charset="0"/>
                        </a:rPr>
                        <m:t>𝑎𝑏</m:t>
                      </m:r>
                      <m:r>
                        <a:rPr lang="en-US" sz="6000">
                          <a:solidFill>
                            <a:schemeClr val="bg1"/>
                          </a:solidFill>
                          <a:latin typeface="Cambria Math"/>
                          <a:ea typeface="Calibri" panose="020F0502020204030204" pitchFamily="34" charset="0"/>
                        </a:rPr>
                        <m:t>−</m:t>
                      </m:r>
                      <m:r>
                        <a:rPr lang="en-US" sz="6000">
                          <a:solidFill>
                            <a:schemeClr val="bg1"/>
                          </a:solidFill>
                          <a:latin typeface="Cambria Math"/>
                          <a:ea typeface="Calibri" panose="020F0502020204030204" pitchFamily="34" charset="0"/>
                        </a:rPr>
                        <m:t>𝑏𝑐</m:t>
                      </m:r>
                    </m:oMath>
                  </a14:m>
                  <a:r>
                    <a:rPr lang="en-US" sz="6000" dirty="0">
                      <a:solidFill>
                        <a:schemeClr val="bg1"/>
                      </a:solidFill>
                      <a:latin typeface="Times New Roman" panose="02020603050405020304" pitchFamily="18" charset="0"/>
                      <a:ea typeface="Calibri" panose="020F0502020204030204" pitchFamily="34" charset="0"/>
                    </a:rPr>
                    <a:t>.</a:t>
                  </a:r>
                </a:p>
              </p:txBody>
            </p:sp>
          </mc:Choice>
          <mc:Fallback xmlns="">
            <p:sp>
              <p:nvSpPr>
                <p:cNvPr id="66" name="Rectangle 65">
                  <a:extLst>
                    <a:ext uri="{FF2B5EF4-FFF2-40B4-BE49-F238E27FC236}">
                      <a16:creationId xmlns:a16="http://schemas.microsoft.com/office/drawing/2014/main" xmlns="" xmlns:a14="http://schemas.microsoft.com/office/drawing/2010/main" id="{C4F0F9CE-3F15-4D47-A2C9-5C6F65E0E3FB}"/>
                    </a:ext>
                  </a:extLst>
                </p:cNvPr>
                <p:cNvSpPr>
                  <a:spLocks noRot="1" noChangeAspect="1" noMove="1" noResize="1" noEditPoints="1" noAdjustHandles="1" noChangeArrowheads="1" noChangeShapeType="1" noTextEdit="1"/>
                </p:cNvSpPr>
                <p:nvPr/>
              </p:nvSpPr>
              <p:spPr>
                <a:xfrm>
                  <a:off x="2100899" y="6294885"/>
                  <a:ext cx="13101203" cy="1234536"/>
                </a:xfrm>
                <a:prstGeom prst="rect">
                  <a:avLst/>
                </a:prstGeom>
                <a:blipFill rotWithShape="0">
                  <a:blip r:embed="rId6"/>
                  <a:stretch>
                    <a:fillRect t="-5238" b="-20000"/>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a16="http://schemas.microsoft.com/office/drawing/2014/main" xmlns=""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D</a:t>
              </a:r>
              <a:endParaRPr lang="en-US" sz="6000" dirty="0">
                <a:latin typeface="+mj-lt"/>
              </a:endParaRPr>
            </a:p>
          </p:txBody>
        </p:sp>
      </p:grpSp>
      <p:sp>
        <p:nvSpPr>
          <p:cNvPr id="102" name="Oval 101">
            <a:extLst>
              <a:ext uri="{FF2B5EF4-FFF2-40B4-BE49-F238E27FC236}">
                <a16:creationId xmlns:a16="http://schemas.microsoft.com/office/drawing/2014/main" xmlns="" id="{7A697E60-858D-46B8-AE96-B9A77F9DBF7E}"/>
              </a:ext>
            </a:extLst>
          </p:cNvPr>
          <p:cNvSpPr/>
          <p:nvPr/>
        </p:nvSpPr>
        <p:spPr>
          <a:xfrm>
            <a:off x="12360863" y="4550746"/>
            <a:ext cx="755968" cy="1000532"/>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B</a:t>
            </a:r>
            <a:endParaRPr lang="en-US" sz="6000" dirty="0">
              <a:latin typeface="+mj-lt"/>
            </a:endParaRPr>
          </a:p>
        </p:txBody>
      </p:sp>
      <p:sp>
        <p:nvSpPr>
          <p:cNvPr id="50"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51"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44987" y="7266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Vận dụng</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1628716" y="8302857"/>
                <a:ext cx="21464293" cy="2472472"/>
              </a:xfrm>
              <a:prstGeom prst="rect">
                <a:avLst/>
              </a:prstGeom>
            </p:spPr>
            <p:txBody>
              <a:bodyPr wrap="square">
                <a:spAutoFit/>
              </a:bodyPr>
              <a:lstStyle/>
              <a:p>
                <a:pPr>
                  <a:lnSpc>
                    <a:spcPct val="115000"/>
                  </a:lnSpc>
                  <a:spcBef>
                    <a:spcPts val="600"/>
                  </a:spcBef>
                  <a:spcAft>
                    <a:spcPts val="1000"/>
                  </a:spcAft>
                  <a:tabLst>
                    <a:tab pos="630555" algn="l"/>
                    <a:tab pos="1714500" algn="l"/>
                    <a:tab pos="1828800" algn="l"/>
                    <a:tab pos="3200400" algn="l"/>
                    <a:tab pos="4572000" algn="l"/>
                  </a:tabLst>
                </a:pPr>
                <a:r>
                  <a:rPr lang="vi-VN" sz="6000" dirty="0">
                    <a:solidFill>
                      <a:prstClr val="black"/>
                    </a:solidFill>
                    <a:latin typeface="Times New Roman" panose="02020603050405020304" pitchFamily="18" charset="0"/>
                    <a:ea typeface="Calibri" panose="020F0502020204030204" pitchFamily="34" charset="0"/>
                  </a:rPr>
                  <a:t>a, b, c theo thứ tự lập thành cấp số cộng khi và chỉ khi:</a:t>
                </a:r>
                <a:endParaRPr lang="en-US" sz="6000" dirty="0">
                  <a:solidFill>
                    <a:prstClr val="black"/>
                  </a:solidFill>
                  <a:latin typeface="Times New Roman" panose="02020603050405020304" pitchFamily="18" charset="0"/>
                  <a:ea typeface="Calibri" panose="020F0502020204030204" pitchFamily="34" charset="0"/>
                </a:endParaRPr>
              </a:p>
              <a:p>
                <a:pPr>
                  <a:lnSpc>
                    <a:spcPct val="115000"/>
                  </a:lnSpc>
                  <a:spcBef>
                    <a:spcPts val="600"/>
                  </a:spcBef>
                  <a:spcAft>
                    <a:spcPts val="1000"/>
                  </a:spcAft>
                  <a:tabLst>
                    <a:tab pos="630555" algn="l"/>
                    <a:tab pos="1714500" algn="l"/>
                    <a:tab pos="1828800" algn="l"/>
                    <a:tab pos="3200400" algn="l"/>
                    <a:tab pos="4572000" algn="l"/>
                  </a:tabLst>
                </a:pPr>
                <a14:m>
                  <m:oMathPara xmlns:m="http://schemas.openxmlformats.org/officeDocument/2006/math">
                    <m:oMathParaPr>
                      <m:jc m:val="centerGroup"/>
                    </m:oMathParaPr>
                    <m:oMath xmlns:m="http://schemas.openxmlformats.org/officeDocument/2006/math">
                      <m:r>
                        <a:rPr lang="en-US" sz="6000">
                          <a:solidFill>
                            <a:prstClr val="black"/>
                          </a:solidFill>
                          <a:latin typeface="Cambria Math"/>
                          <a:ea typeface="Calibri" panose="020F0502020204030204" pitchFamily="34" charset="0"/>
                        </a:rPr>
                        <m:t>𝑏</m:t>
                      </m:r>
                      <m:r>
                        <a:rPr lang="en-US" sz="6000">
                          <a:solidFill>
                            <a:prstClr val="black"/>
                          </a:solidFill>
                          <a:latin typeface="Cambria Math"/>
                          <a:ea typeface="Calibri" panose="020F0502020204030204" pitchFamily="34" charset="0"/>
                        </a:rPr>
                        <m:t>−</m:t>
                      </m:r>
                      <m:r>
                        <a:rPr lang="en-US" sz="6000">
                          <a:solidFill>
                            <a:prstClr val="black"/>
                          </a:solidFill>
                          <a:latin typeface="Cambria Math"/>
                          <a:ea typeface="Calibri" panose="020F0502020204030204" pitchFamily="34" charset="0"/>
                        </a:rPr>
                        <m:t>𝑎</m:t>
                      </m:r>
                      <m:r>
                        <a:rPr lang="en-US" sz="6000">
                          <a:solidFill>
                            <a:prstClr val="black"/>
                          </a:solidFill>
                          <a:latin typeface="Cambria Math"/>
                          <a:ea typeface="Calibri" panose="020F0502020204030204" pitchFamily="34" charset="0"/>
                        </a:rPr>
                        <m:t>=</m:t>
                      </m:r>
                      <m:r>
                        <a:rPr lang="en-US" sz="6000">
                          <a:solidFill>
                            <a:prstClr val="black"/>
                          </a:solidFill>
                          <a:latin typeface="Cambria Math"/>
                          <a:ea typeface="Calibri" panose="020F0502020204030204" pitchFamily="34" charset="0"/>
                        </a:rPr>
                        <m:t>𝑐</m:t>
                      </m:r>
                      <m:r>
                        <a:rPr lang="en-US" sz="6000">
                          <a:solidFill>
                            <a:prstClr val="black"/>
                          </a:solidFill>
                          <a:latin typeface="Cambria Math"/>
                          <a:ea typeface="Calibri" panose="020F0502020204030204" pitchFamily="34" charset="0"/>
                        </a:rPr>
                        <m:t>−</m:t>
                      </m:r>
                      <m:r>
                        <a:rPr lang="en-US" sz="6000">
                          <a:solidFill>
                            <a:prstClr val="black"/>
                          </a:solidFill>
                          <a:latin typeface="Cambria Math"/>
                          <a:ea typeface="Calibri" panose="020F0502020204030204" pitchFamily="34" charset="0"/>
                        </a:rPr>
                        <m:t>𝑏</m:t>
                      </m:r>
                    </m:oMath>
                  </m:oMathPara>
                </a14:m>
                <a:endParaRPr lang="en-US" sz="6000" dirty="0">
                  <a:solidFill>
                    <a:prstClr val="black"/>
                  </a:solidFill>
                  <a:latin typeface="Times New Roman" panose="02020603050405020304" pitchFamily="18" charset="0"/>
                  <a:ea typeface="Calibri" panose="020F050202020403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628716" y="8302857"/>
                <a:ext cx="21464293" cy="2472472"/>
              </a:xfrm>
              <a:prstGeom prst="rect">
                <a:avLst/>
              </a:prstGeom>
              <a:blipFill rotWithShape="0">
                <a:blip r:embed="rId7"/>
                <a:stretch>
                  <a:fillRect l="-1704" t="-54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8127069" y="10450699"/>
                <a:ext cx="9525000" cy="1151084"/>
              </a:xfrm>
              <a:prstGeom prst="rect">
                <a:avLst/>
              </a:prstGeom>
              <a:noFill/>
            </p:spPr>
            <p:txBody>
              <a:bodyPr wrap="square" rtlCol="0">
                <a:spAutoFit/>
              </a:bodyPr>
              <a:lstStyle/>
              <a:p>
                <a:pPr>
                  <a:lnSpc>
                    <a:spcPct val="115000"/>
                  </a:lnSpc>
                  <a:spcBef>
                    <a:spcPts val="600"/>
                  </a:spcBef>
                  <a:spcAft>
                    <a:spcPts val="1000"/>
                  </a:spcAft>
                  <a:tabLst>
                    <a:tab pos="630555" algn="l"/>
                    <a:tab pos="1714500" algn="l"/>
                    <a:tab pos="1828800" algn="l"/>
                    <a:tab pos="3200400" algn="l"/>
                    <a:tab pos="4572000" algn="l"/>
                  </a:tabLst>
                </a:pPr>
                <a14:m>
                  <m:oMath xmlns:m="http://schemas.openxmlformats.org/officeDocument/2006/math">
                    <m:r>
                      <a:rPr lang="en-US" sz="6000">
                        <a:solidFill>
                          <a:prstClr val="black"/>
                        </a:solidFill>
                        <a:latin typeface="Cambria Math"/>
                        <a:ea typeface="Calibri" panose="020F0502020204030204" pitchFamily="34" charset="0"/>
                      </a:rPr>
                      <m:t>⇔</m:t>
                    </m:r>
                    <m:sSup>
                      <m:sSupPr>
                        <m:ctrlPr>
                          <a:rPr lang="en-US" sz="6000" i="1">
                            <a:solidFill>
                              <a:prstClr val="black"/>
                            </a:solidFill>
                            <a:latin typeface="Cambria Math" panose="02040503050406030204" pitchFamily="18" charset="0"/>
                            <a:ea typeface="Calibri" panose="020F0502020204030204" pitchFamily="34" charset="0"/>
                          </a:rPr>
                        </m:ctrlPr>
                      </m:sSupPr>
                      <m:e>
                        <m:d>
                          <m:dPr>
                            <m:ctrlPr>
                              <a:rPr lang="en-US" sz="6000" i="1">
                                <a:solidFill>
                                  <a:prstClr val="black"/>
                                </a:solidFill>
                                <a:latin typeface="Cambria Math" panose="02040503050406030204" pitchFamily="18" charset="0"/>
                                <a:ea typeface="Calibri" panose="020F0502020204030204" pitchFamily="34" charset="0"/>
                              </a:rPr>
                            </m:ctrlPr>
                          </m:dPr>
                          <m:e>
                            <m:r>
                              <a:rPr lang="en-US" sz="6000">
                                <a:solidFill>
                                  <a:prstClr val="black"/>
                                </a:solidFill>
                                <a:latin typeface="Cambria Math"/>
                                <a:ea typeface="Calibri" panose="020F0502020204030204" pitchFamily="34" charset="0"/>
                              </a:rPr>
                              <m:t>𝑏</m:t>
                            </m:r>
                            <m:r>
                              <a:rPr lang="en-US" sz="6000">
                                <a:solidFill>
                                  <a:prstClr val="black"/>
                                </a:solidFill>
                                <a:latin typeface="Cambria Math"/>
                                <a:ea typeface="Calibri" panose="020F0502020204030204" pitchFamily="34" charset="0"/>
                              </a:rPr>
                              <m:t>−</m:t>
                            </m:r>
                            <m:r>
                              <a:rPr lang="en-US" sz="6000">
                                <a:solidFill>
                                  <a:prstClr val="black"/>
                                </a:solidFill>
                                <a:latin typeface="Cambria Math"/>
                                <a:ea typeface="Calibri" panose="020F0502020204030204" pitchFamily="34" charset="0"/>
                              </a:rPr>
                              <m:t>𝑎</m:t>
                            </m:r>
                          </m:e>
                        </m:d>
                      </m:e>
                      <m:sup>
                        <m:r>
                          <a:rPr lang="en-US" sz="6000">
                            <a:solidFill>
                              <a:prstClr val="black"/>
                            </a:solidFill>
                            <a:latin typeface="Cambria Math"/>
                            <a:ea typeface="Calibri" panose="020F0502020204030204" pitchFamily="34" charset="0"/>
                          </a:rPr>
                          <m:t>2</m:t>
                        </m:r>
                      </m:sup>
                    </m:sSup>
                    <m:r>
                      <a:rPr lang="en-US" sz="6000">
                        <a:solidFill>
                          <a:prstClr val="black"/>
                        </a:solidFill>
                        <a:latin typeface="Cambria Math"/>
                        <a:ea typeface="Calibri" panose="020F0502020204030204" pitchFamily="34" charset="0"/>
                      </a:rPr>
                      <m:t>=</m:t>
                    </m:r>
                    <m:sSup>
                      <m:sSupPr>
                        <m:ctrlPr>
                          <a:rPr lang="en-US" sz="6000" i="1">
                            <a:solidFill>
                              <a:prstClr val="black"/>
                            </a:solidFill>
                            <a:latin typeface="Cambria Math" panose="02040503050406030204" pitchFamily="18" charset="0"/>
                            <a:ea typeface="Calibri" panose="020F0502020204030204" pitchFamily="34" charset="0"/>
                          </a:rPr>
                        </m:ctrlPr>
                      </m:sSupPr>
                      <m:e>
                        <m:d>
                          <m:dPr>
                            <m:ctrlPr>
                              <a:rPr lang="en-US" sz="6000" i="1">
                                <a:solidFill>
                                  <a:prstClr val="black"/>
                                </a:solidFill>
                                <a:latin typeface="Cambria Math" panose="02040503050406030204" pitchFamily="18" charset="0"/>
                                <a:ea typeface="Calibri" panose="020F0502020204030204" pitchFamily="34" charset="0"/>
                              </a:rPr>
                            </m:ctrlPr>
                          </m:dPr>
                          <m:e>
                            <m:r>
                              <a:rPr lang="en-US" sz="6000">
                                <a:solidFill>
                                  <a:prstClr val="black"/>
                                </a:solidFill>
                                <a:latin typeface="Cambria Math"/>
                                <a:ea typeface="Calibri" panose="020F0502020204030204" pitchFamily="34" charset="0"/>
                              </a:rPr>
                              <m:t>𝑐</m:t>
                            </m:r>
                            <m:r>
                              <a:rPr lang="en-US" sz="6000">
                                <a:solidFill>
                                  <a:prstClr val="black"/>
                                </a:solidFill>
                                <a:latin typeface="Cambria Math"/>
                                <a:ea typeface="Calibri" panose="020F0502020204030204" pitchFamily="34" charset="0"/>
                              </a:rPr>
                              <m:t>−</m:t>
                            </m:r>
                            <m:r>
                              <a:rPr lang="en-US" sz="6000">
                                <a:solidFill>
                                  <a:prstClr val="black"/>
                                </a:solidFill>
                                <a:latin typeface="Cambria Math"/>
                                <a:ea typeface="Calibri" panose="020F0502020204030204" pitchFamily="34" charset="0"/>
                              </a:rPr>
                              <m:t>𝑏</m:t>
                            </m:r>
                          </m:e>
                        </m:d>
                      </m:e>
                      <m:sup>
                        <m:r>
                          <a:rPr lang="en-US" sz="6000">
                            <a:solidFill>
                              <a:prstClr val="black"/>
                            </a:solidFill>
                            <a:latin typeface="Cambria Math"/>
                            <a:ea typeface="Calibri" panose="020F0502020204030204" pitchFamily="34" charset="0"/>
                          </a:rPr>
                          <m:t>2</m:t>
                        </m:r>
                      </m:sup>
                    </m:sSup>
                  </m:oMath>
                </a14:m>
                <a:r>
                  <a:rPr lang="en-US" sz="4400" dirty="0">
                    <a:solidFill>
                      <a:prstClr val="black"/>
                    </a:solidFill>
                    <a:latin typeface="Times New Roman" panose="02020603050405020304" pitchFamily="18" charset="0"/>
                    <a:ea typeface="Calibri" panose="020F0502020204030204" pitchFamily="34" charset="0"/>
                  </a:rPr>
                  <a:t>     </a:t>
                </a:r>
                <a:r>
                  <a:rPr lang="en-US" sz="4400" dirty="0">
                    <a:solidFill>
                      <a:prstClr val="black"/>
                    </a:solidFill>
                    <a:latin typeface="Times New Roman" panose="02020603050405020304" pitchFamily="18" charset="0"/>
                    <a:ea typeface="Calibri" panose="020F0502020204030204" pitchFamily="34" charset="0"/>
                  </a:rPr>
                  <a:t>                                           </a:t>
                </a:r>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8127069" y="10450699"/>
                <a:ext cx="9525000" cy="115108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7789585" y="11739147"/>
                <a:ext cx="8735274" cy="167738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6000">
                          <a:solidFill>
                            <a:prstClr val="black"/>
                          </a:solidFill>
                          <a:latin typeface="Cambria Math"/>
                          <a:ea typeface="Calibri" panose="020F0502020204030204" pitchFamily="34" charset="0"/>
                        </a:rPr>
                        <m:t>⇔</m:t>
                      </m:r>
                      <m:sSup>
                        <m:sSupPr>
                          <m:ctrlPr>
                            <a:rPr lang="en-US" sz="6000" i="1">
                              <a:solidFill>
                                <a:prstClr val="black"/>
                              </a:solidFill>
                              <a:latin typeface="Cambria Math" panose="02040503050406030204" pitchFamily="18" charset="0"/>
                              <a:ea typeface="Calibri" panose="020F0502020204030204" pitchFamily="34" charset="0"/>
                            </a:rPr>
                          </m:ctrlPr>
                        </m:sSupPr>
                        <m:e>
                          <m:r>
                            <a:rPr lang="en-US" sz="6000">
                              <a:solidFill>
                                <a:prstClr val="black"/>
                              </a:solidFill>
                              <a:latin typeface="Cambria Math"/>
                              <a:ea typeface="Calibri" panose="020F0502020204030204" pitchFamily="34" charset="0"/>
                            </a:rPr>
                            <m:t>𝑎</m:t>
                          </m:r>
                        </m:e>
                        <m:sup>
                          <m:r>
                            <a:rPr lang="en-US" sz="6000">
                              <a:solidFill>
                                <a:prstClr val="black"/>
                              </a:solidFill>
                              <a:latin typeface="Cambria Math"/>
                              <a:ea typeface="Calibri" panose="020F0502020204030204" pitchFamily="34" charset="0"/>
                            </a:rPr>
                            <m:t>2</m:t>
                          </m:r>
                        </m:sup>
                      </m:sSup>
                      <m:r>
                        <a:rPr lang="en-US" sz="6000">
                          <a:solidFill>
                            <a:prstClr val="black"/>
                          </a:solidFill>
                          <a:latin typeface="Cambria Math"/>
                          <a:ea typeface="Calibri" panose="020F0502020204030204" pitchFamily="34" charset="0"/>
                        </a:rPr>
                        <m:t>−</m:t>
                      </m:r>
                      <m:sSup>
                        <m:sSupPr>
                          <m:ctrlPr>
                            <a:rPr lang="en-US" sz="6000" i="1">
                              <a:solidFill>
                                <a:prstClr val="black"/>
                              </a:solidFill>
                              <a:latin typeface="Cambria Math" panose="02040503050406030204" pitchFamily="18" charset="0"/>
                              <a:ea typeface="Calibri" panose="020F0502020204030204" pitchFamily="34" charset="0"/>
                            </a:rPr>
                          </m:ctrlPr>
                        </m:sSupPr>
                        <m:e>
                          <m:r>
                            <a:rPr lang="en-US" sz="6000">
                              <a:solidFill>
                                <a:prstClr val="black"/>
                              </a:solidFill>
                              <a:latin typeface="Cambria Math"/>
                              <a:ea typeface="Calibri" panose="020F0502020204030204" pitchFamily="34" charset="0"/>
                            </a:rPr>
                            <m:t>𝑐</m:t>
                          </m:r>
                        </m:e>
                        <m:sup>
                          <m:r>
                            <a:rPr lang="en-US" sz="6000">
                              <a:solidFill>
                                <a:prstClr val="black"/>
                              </a:solidFill>
                              <a:latin typeface="Cambria Math"/>
                              <a:ea typeface="Calibri" panose="020F0502020204030204" pitchFamily="34" charset="0"/>
                            </a:rPr>
                            <m:t>2</m:t>
                          </m:r>
                        </m:sup>
                      </m:sSup>
                      <m:r>
                        <a:rPr lang="en-US" sz="6000">
                          <a:solidFill>
                            <a:prstClr val="black"/>
                          </a:solidFill>
                          <a:latin typeface="Cambria Math"/>
                          <a:ea typeface="Calibri" panose="020F0502020204030204" pitchFamily="34" charset="0"/>
                        </a:rPr>
                        <m:t>=2</m:t>
                      </m:r>
                      <m:r>
                        <a:rPr lang="en-US" sz="6000">
                          <a:solidFill>
                            <a:prstClr val="black"/>
                          </a:solidFill>
                          <a:latin typeface="Cambria Math"/>
                          <a:ea typeface="Calibri" panose="020F0502020204030204" pitchFamily="34" charset="0"/>
                        </a:rPr>
                        <m:t>𝑎𝑏</m:t>
                      </m:r>
                      <m:r>
                        <a:rPr lang="en-US" sz="6000">
                          <a:solidFill>
                            <a:prstClr val="black"/>
                          </a:solidFill>
                          <a:latin typeface="Cambria Math"/>
                          <a:ea typeface="Calibri" panose="020F0502020204030204" pitchFamily="34" charset="0"/>
                        </a:rPr>
                        <m:t>−2</m:t>
                      </m:r>
                      <m:r>
                        <a:rPr lang="en-US" sz="6000">
                          <a:solidFill>
                            <a:prstClr val="black"/>
                          </a:solidFill>
                          <a:latin typeface="Cambria Math"/>
                          <a:ea typeface="Calibri" panose="020F0502020204030204" pitchFamily="34" charset="0"/>
                        </a:rPr>
                        <m:t>𝑏𝑐</m:t>
                      </m:r>
                    </m:oMath>
                  </m:oMathPara>
                </a14:m>
                <a:endParaRPr lang="en-US" sz="6000" dirty="0">
                  <a:solidFill>
                    <a:prstClr val="black"/>
                  </a:solidFill>
                  <a:latin typeface="Times New Roman" panose="02020603050405020304" pitchFamily="18" charset="0"/>
                  <a:ea typeface="Calibri" panose="020F0502020204030204" pitchFamily="34" charset="0"/>
                </a:endParaRPr>
              </a:p>
              <a:p>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7789585" y="11739147"/>
                <a:ext cx="8735274" cy="1677382"/>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0936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left)">
                                      <p:cBhvr>
                                        <p:cTn id="41" dur="500"/>
                                        <p:tgtEl>
                                          <p:spTgt spid="10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02" grpId="0" animBg="1"/>
      <p:bldP spid="4" grpId="0"/>
      <p:bldP spid="3"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997774"/>
            <a:ext cx="24093022" cy="2688296"/>
            <a:chOff x="534987" y="1869705"/>
            <a:chExt cx="23497755"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24889" y="1653394"/>
                  <a:ext cx="2497058"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14</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33632"/>
                  <a:ext cx="20121555" cy="1703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6000" dirty="0" smtClean="0">
                      <a:solidFill>
                        <a:prstClr val="black"/>
                      </a:solidFill>
                      <a:latin typeface="Times New Roman" panose="02020603050405020304" pitchFamily="18" charset="0"/>
                      <a:ea typeface="Calibri" panose="020F0502020204030204" pitchFamily="34" charset="0"/>
                    </a:rPr>
                    <a:t> </a:t>
                  </a:r>
                  <a:r>
                    <a:rPr lang="vi-VN" sz="6000" dirty="0" smtClean="0">
                      <a:solidFill>
                        <a:prstClr val="black"/>
                      </a:solidFill>
                      <a:latin typeface="Times New Roman" panose="02020603050405020304" pitchFamily="18" charset="0"/>
                      <a:ea typeface="Calibri" panose="020F0502020204030204" pitchFamily="34" charset="0"/>
                    </a:rPr>
                    <a:t>Biết </a:t>
                  </a:r>
                  <a:r>
                    <a:rPr lang="vi-VN" sz="6000" dirty="0">
                      <a:solidFill>
                        <a:prstClr val="black"/>
                      </a:solidFill>
                      <a:latin typeface="Times New Roman" panose="02020603050405020304" pitchFamily="18" charset="0"/>
                      <a:ea typeface="Calibri" panose="020F0502020204030204" pitchFamily="34" charset="0"/>
                    </a:rPr>
                    <a:t>các số </a:t>
                  </a:r>
                  <a14:m>
                    <m:oMath xmlns:m="http://schemas.openxmlformats.org/officeDocument/2006/math">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vi-VN" sz="6000" i="1">
                              <a:solidFill>
                                <a:prstClr val="black"/>
                              </a:solidFill>
                              <a:latin typeface="Cambria Math"/>
                              <a:ea typeface="Calibri" panose="020F0502020204030204" pitchFamily="34" charset="0"/>
                            </a:rPr>
                            <m:t>𝐶</m:t>
                          </m:r>
                        </m:e>
                        <m:sub>
                          <m:r>
                            <a:rPr lang="vi-VN" sz="6000" i="1">
                              <a:solidFill>
                                <a:prstClr val="black"/>
                              </a:solidFill>
                              <a:latin typeface="Cambria Math"/>
                              <a:ea typeface="Calibri" panose="020F0502020204030204" pitchFamily="34" charset="0"/>
                            </a:rPr>
                            <m:t>𝑛</m:t>
                          </m:r>
                        </m:sub>
                        <m:sup>
                          <m:r>
                            <a:rPr lang="vi-VN" sz="6000" i="1">
                              <a:solidFill>
                                <a:prstClr val="black"/>
                              </a:solidFill>
                              <a:latin typeface="Cambria Math"/>
                              <a:ea typeface="Calibri" panose="020F0502020204030204" pitchFamily="34" charset="0"/>
                            </a:rPr>
                            <m:t>1</m:t>
                          </m:r>
                        </m:sup>
                      </m:sSubSup>
                      <m:r>
                        <a:rPr lang="vi-VN" sz="6000">
                          <a:solidFill>
                            <a:prstClr val="black"/>
                          </a:solidFill>
                          <a:latin typeface="Cambria Math"/>
                          <a:ea typeface="Calibri" panose="020F0502020204030204" pitchFamily="34" charset="0"/>
                        </a:rPr>
                        <m:t>; </m:t>
                      </m:r>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vi-VN" sz="6000" i="1">
                              <a:solidFill>
                                <a:prstClr val="black"/>
                              </a:solidFill>
                              <a:latin typeface="Cambria Math"/>
                              <a:ea typeface="Calibri" panose="020F0502020204030204" pitchFamily="34" charset="0"/>
                            </a:rPr>
                            <m:t>𝐶</m:t>
                          </m:r>
                        </m:e>
                        <m:sub>
                          <m:r>
                            <a:rPr lang="vi-VN" sz="6000" i="1">
                              <a:solidFill>
                                <a:prstClr val="black"/>
                              </a:solidFill>
                              <a:latin typeface="Cambria Math"/>
                              <a:ea typeface="Calibri" panose="020F0502020204030204" pitchFamily="34" charset="0"/>
                            </a:rPr>
                            <m:t>𝑛</m:t>
                          </m:r>
                        </m:sub>
                        <m:sup>
                          <m:r>
                            <a:rPr lang="vi-VN" sz="6000" i="1">
                              <a:solidFill>
                                <a:prstClr val="black"/>
                              </a:solidFill>
                              <a:latin typeface="Cambria Math"/>
                              <a:ea typeface="Calibri" panose="020F0502020204030204" pitchFamily="34" charset="0"/>
                            </a:rPr>
                            <m:t>2</m:t>
                          </m:r>
                        </m:sup>
                      </m:sSubSup>
                      <m:r>
                        <a:rPr lang="vi-VN" sz="6000">
                          <a:solidFill>
                            <a:prstClr val="black"/>
                          </a:solidFill>
                          <a:latin typeface="Cambria Math"/>
                          <a:ea typeface="Calibri" panose="020F0502020204030204" pitchFamily="34" charset="0"/>
                        </a:rPr>
                        <m:t>; </m:t>
                      </m:r>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vi-VN" sz="6000" i="1">
                              <a:solidFill>
                                <a:prstClr val="black"/>
                              </a:solidFill>
                              <a:latin typeface="Cambria Math"/>
                              <a:ea typeface="Calibri" panose="020F0502020204030204" pitchFamily="34" charset="0"/>
                            </a:rPr>
                            <m:t>𝐶</m:t>
                          </m:r>
                        </m:e>
                        <m:sub>
                          <m:r>
                            <a:rPr lang="vi-VN" sz="6000" i="1">
                              <a:solidFill>
                                <a:prstClr val="black"/>
                              </a:solidFill>
                              <a:latin typeface="Cambria Math"/>
                              <a:ea typeface="Calibri" panose="020F0502020204030204" pitchFamily="34" charset="0"/>
                            </a:rPr>
                            <m:t>𝑛</m:t>
                          </m:r>
                        </m:sub>
                        <m:sup>
                          <m:r>
                            <a:rPr lang="vi-VN" sz="6000" i="1">
                              <a:solidFill>
                                <a:prstClr val="black"/>
                              </a:solidFill>
                              <a:latin typeface="Cambria Math"/>
                              <a:ea typeface="Calibri" panose="020F0502020204030204" pitchFamily="34" charset="0"/>
                            </a:rPr>
                            <m:t>3</m:t>
                          </m:r>
                        </m:sup>
                      </m:sSubSup>
                    </m:oMath>
                  </a14:m>
                  <a:r>
                    <a:rPr lang="vi-VN" sz="6000" dirty="0">
                      <a:solidFill>
                        <a:prstClr val="black"/>
                      </a:solidFill>
                      <a:latin typeface="Times New Roman" panose="02020603050405020304" pitchFamily="18" charset="0"/>
                      <a:ea typeface="Calibri" panose="020F0502020204030204" pitchFamily="34" charset="0"/>
                    </a:rPr>
                    <a:t> theo thứ tự lập thành một cấp số cộng với </a:t>
                  </a:r>
                  <a14:m>
                    <m:oMath xmlns:m="http://schemas.openxmlformats.org/officeDocument/2006/math">
                      <m:r>
                        <a:rPr lang="vi-VN" sz="6000" i="1">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&gt;</m:t>
                      </m:r>
                      <m:r>
                        <a:rPr lang="vi-VN" sz="6000" i="1">
                          <a:solidFill>
                            <a:prstClr val="black"/>
                          </a:solidFill>
                          <a:latin typeface="Cambria Math"/>
                          <a:ea typeface="Calibri" panose="020F0502020204030204" pitchFamily="34" charset="0"/>
                        </a:rPr>
                        <m:t>3</m:t>
                      </m:r>
                      <m:r>
                        <a:rPr lang="vi-VN" sz="6000">
                          <a:solidFill>
                            <a:prstClr val="black"/>
                          </a:solidFill>
                          <a:latin typeface="Cambria Math"/>
                          <a:ea typeface="Calibri" panose="020F0502020204030204" pitchFamily="34" charset="0"/>
                        </a:rPr>
                        <m:t>.</m:t>
                      </m:r>
                    </m:oMath>
                  </a14:m>
                  <a:r>
                    <a:rPr lang="vi-VN" sz="6000" dirty="0">
                      <a:solidFill>
                        <a:prstClr val="black"/>
                      </a:solidFill>
                      <a:latin typeface="Times New Roman" panose="02020603050405020304" pitchFamily="18" charset="0"/>
                      <a:ea typeface="Calibri" panose="020F0502020204030204" pitchFamily="34" charset="0"/>
                    </a:rPr>
                    <a:t> Tìm </a:t>
                  </a:r>
                  <a14:m>
                    <m:oMath xmlns:m="http://schemas.openxmlformats.org/officeDocument/2006/math">
                      <m:r>
                        <a:rPr lang="vi-VN" sz="6000" i="1">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m:t>
                      </m:r>
                    </m:oMath>
                  </a14:m>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33632"/>
                  <a:ext cx="20121555" cy="1703456"/>
                </a:xfrm>
                <a:prstGeom prst="rect">
                  <a:avLst/>
                </a:prstGeom>
                <a:blipFill rotWithShape="0">
                  <a:blip r:embed="rId3"/>
                  <a:stretch>
                    <a:fillRect l="-414" t="-6907" r="-1566" b="-17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4910400"/>
            <a:ext cx="23679365" cy="1828816"/>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746074" y="1773546"/>
                    <a:ext cx="1458606" cy="4721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Calibri" panose="020F0502020204030204" pitchFamily="34" charset="0"/>
                            </a:rPr>
                            <m:t>𝑛</m:t>
                          </m:r>
                          <m:r>
                            <a:rPr lang="vi-VN" sz="6000">
                              <a:solidFill>
                                <a:schemeClr val="bg1"/>
                              </a:solidFill>
                              <a:latin typeface="Cambria Math"/>
                              <a:ea typeface="Calibri" panose="020F0502020204030204" pitchFamily="34" charset="0"/>
                            </a:rPr>
                            <m:t>=5</m:t>
                          </m:r>
                          <m:r>
                            <a:rPr lang="en-US" sz="6000" b="0" i="1" smtClean="0">
                              <a:solidFill>
                                <a:schemeClr val="bg1"/>
                              </a:solidFill>
                              <a:latin typeface="Cambria Math" panose="020405030504060302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746074" y="1773546"/>
                    <a:ext cx="1458606" cy="472101"/>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6333813" y="5466081"/>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Vận dụng</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07570" y="7046459"/>
            <a:ext cx="23672882" cy="6288542"/>
            <a:chOff x="184495" y="3615029"/>
            <a:chExt cx="11834900" cy="4502804"/>
          </a:xfrm>
        </p:grpSpPr>
        <p:sp>
          <p:nvSpPr>
            <p:cNvPr id="42" name="Rounded Rectangle 41"/>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9"/>
              <a:ext cx="1884106" cy="683487"/>
              <a:chOff x="1275608" y="6200848"/>
              <a:chExt cx="3693530" cy="1241863"/>
            </a:xfrm>
          </p:grpSpPr>
          <p:sp>
            <p:nvSpPr>
              <p:cNvPr id="44"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709187" y="1211580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19421723" y="5379278"/>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Calibri" panose="020F0502020204030204" pitchFamily="34" charset="0"/>
                        </a:rPr>
                        <m:t>𝑛</m:t>
                      </m:r>
                      <m:r>
                        <a:rPr lang="vi-VN" sz="6000">
                          <a:solidFill>
                            <a:schemeClr val="bg1"/>
                          </a:solidFill>
                          <a:latin typeface="Cambria Math"/>
                          <a:ea typeface="Calibri" panose="020F0502020204030204" pitchFamily="34" charset="0"/>
                        </a:rPr>
                        <m:t>=</m:t>
                      </m:r>
                      <m:r>
                        <a:rPr lang="en-US" sz="6000" b="0" i="1" smtClean="0">
                          <a:solidFill>
                            <a:schemeClr val="bg1"/>
                          </a:solidFill>
                          <a:latin typeface="Cambria Math" panose="02040503050406030204" pitchFamily="18" charset="0"/>
                          <a:ea typeface="Calibri" panose="020F0502020204030204" pitchFamily="34" charset="0"/>
                        </a:rPr>
                        <m:t>11.</m:t>
                      </m:r>
                    </m:oMath>
                  </m:oMathPara>
                </a14:m>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9421723" y="5379278"/>
                <a:ext cx="2927517" cy="101566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3499109" y="5438371"/>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Calibri" panose="020F0502020204030204" pitchFamily="34" charset="0"/>
                        </a:rPr>
                        <m:t>𝑛</m:t>
                      </m:r>
                      <m:r>
                        <a:rPr lang="vi-VN" sz="6000">
                          <a:solidFill>
                            <a:schemeClr val="bg1"/>
                          </a:solidFill>
                          <a:latin typeface="Cambria Math"/>
                          <a:ea typeface="Calibri" panose="020F0502020204030204" pitchFamily="34" charset="0"/>
                        </a:rPr>
                        <m:t>=</m:t>
                      </m:r>
                      <m:r>
                        <a:rPr lang="en-US" sz="6000" b="0" i="1" smtClean="0">
                          <a:solidFill>
                            <a:schemeClr val="bg1"/>
                          </a:solidFill>
                          <a:latin typeface="Cambria Math" panose="02040503050406030204" pitchFamily="18" charset="0"/>
                          <a:ea typeface="Calibri" panose="020F0502020204030204" pitchFamily="34" charset="0"/>
                        </a:rPr>
                        <m:t>9.</m:t>
                      </m:r>
                    </m:oMath>
                  </m:oMathPara>
                </a14:m>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3499109" y="5438371"/>
                <a:ext cx="2927517" cy="101566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952118" y="5455132"/>
                <a:ext cx="2927517" cy="101566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Calibri" panose="020F0502020204030204" pitchFamily="34" charset="0"/>
                        </a:rPr>
                        <m:t>𝑛</m:t>
                      </m:r>
                      <m:r>
                        <a:rPr lang="vi-VN" sz="6000">
                          <a:solidFill>
                            <a:schemeClr val="bg1"/>
                          </a:solidFill>
                          <a:latin typeface="Cambria Math"/>
                          <a:ea typeface="Calibri" panose="020F0502020204030204" pitchFamily="34" charset="0"/>
                        </a:rPr>
                        <m:t>=</m:t>
                      </m:r>
                      <m:r>
                        <a:rPr lang="en-US" sz="6000" b="0" i="1" smtClean="0">
                          <a:solidFill>
                            <a:schemeClr val="bg1"/>
                          </a:solidFill>
                          <a:latin typeface="Cambria Math" panose="02040503050406030204" pitchFamily="18" charset="0"/>
                          <a:ea typeface="Calibri" panose="020F0502020204030204" pitchFamily="34" charset="0"/>
                        </a:rPr>
                        <m:t>7.</m:t>
                      </m:r>
                    </m:oMath>
                  </m:oMathPara>
                </a14:m>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952118" y="5455132"/>
                <a:ext cx="2927517" cy="101566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43658" y="7774058"/>
                <a:ext cx="21305582" cy="1938992"/>
              </a:xfrm>
              <a:prstGeom prst="rect">
                <a:avLst/>
              </a:prstGeom>
            </p:spPr>
            <p:txBody>
              <a:bodyPr wrap="square">
                <a:spAutoFit/>
              </a:bodyPr>
              <a:lstStyle/>
              <a:p>
                <a:pPr>
                  <a:spcBef>
                    <a:spcPts val="600"/>
                  </a:spcBef>
                  <a:spcAft>
                    <a:spcPts val="0"/>
                  </a:spcAft>
                </a:pPr>
                <a:r>
                  <a:rPr lang="vi-VN"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Ba số </a:t>
                </a:r>
                <a14:m>
                  <m:oMath xmlns:m="http://schemas.openxmlformats.org/officeDocument/2006/math">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vi-VN" sz="6000">
                            <a:solidFill>
                              <a:prstClr val="black"/>
                            </a:solidFill>
                            <a:latin typeface="Cambria Math"/>
                            <a:ea typeface="Calibri" panose="020F0502020204030204" pitchFamily="34" charset="0"/>
                          </a:rPr>
                          <m:t>𝐶</m:t>
                        </m:r>
                      </m:e>
                      <m:sub>
                        <m:r>
                          <a:rPr lang="vi-VN" sz="6000">
                            <a:solidFill>
                              <a:prstClr val="black"/>
                            </a:solidFill>
                            <a:latin typeface="Cambria Math"/>
                            <a:ea typeface="Calibri" panose="020F0502020204030204" pitchFamily="34" charset="0"/>
                          </a:rPr>
                          <m:t>𝑛</m:t>
                        </m:r>
                      </m:sub>
                      <m:sup>
                        <m:r>
                          <a:rPr lang="vi-VN" sz="6000">
                            <a:solidFill>
                              <a:prstClr val="black"/>
                            </a:solidFill>
                            <a:latin typeface="Cambria Math"/>
                            <a:ea typeface="Calibri" panose="020F0502020204030204" pitchFamily="34" charset="0"/>
                          </a:rPr>
                          <m:t>1</m:t>
                        </m:r>
                      </m:sup>
                    </m:sSubSup>
                    <m:r>
                      <a:rPr lang="vi-VN" sz="6000">
                        <a:solidFill>
                          <a:prstClr val="black"/>
                        </a:solidFill>
                        <a:latin typeface="Cambria Math"/>
                        <a:ea typeface="Calibri" panose="020F0502020204030204" pitchFamily="34" charset="0"/>
                      </a:rPr>
                      <m:t>; </m:t>
                    </m:r>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vi-VN" sz="6000">
                            <a:solidFill>
                              <a:prstClr val="black"/>
                            </a:solidFill>
                            <a:latin typeface="Cambria Math"/>
                            <a:ea typeface="Calibri" panose="020F0502020204030204" pitchFamily="34" charset="0"/>
                          </a:rPr>
                          <m:t>𝐶</m:t>
                        </m:r>
                      </m:e>
                      <m:sub>
                        <m:r>
                          <a:rPr lang="vi-VN" sz="6000">
                            <a:solidFill>
                              <a:prstClr val="black"/>
                            </a:solidFill>
                            <a:latin typeface="Cambria Math" panose="02040503050406030204" pitchFamily="18" charset="0"/>
                            <a:ea typeface="Calibri" panose="020F0502020204030204" pitchFamily="34" charset="0"/>
                          </a:rPr>
                          <m:t>𝑛</m:t>
                        </m:r>
                      </m:sub>
                      <m:sup>
                        <m:r>
                          <a:rPr lang="vi-VN" sz="6000">
                            <a:solidFill>
                              <a:prstClr val="black"/>
                            </a:solidFill>
                            <a:latin typeface="Cambria Math"/>
                            <a:ea typeface="Calibri" panose="020F0502020204030204" pitchFamily="34" charset="0"/>
                          </a:rPr>
                          <m:t>2</m:t>
                        </m:r>
                      </m:sup>
                    </m:sSubSup>
                    <m:r>
                      <a:rPr lang="vi-VN" sz="6000">
                        <a:solidFill>
                          <a:prstClr val="black"/>
                        </a:solidFill>
                        <a:latin typeface="Cambria Math"/>
                        <a:ea typeface="Calibri" panose="020F0502020204030204" pitchFamily="34" charset="0"/>
                      </a:rPr>
                      <m:t>; </m:t>
                    </m:r>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vi-VN" sz="6000">
                            <a:solidFill>
                              <a:prstClr val="black"/>
                            </a:solidFill>
                            <a:latin typeface="Cambria Math"/>
                            <a:ea typeface="Calibri" panose="020F0502020204030204" pitchFamily="34" charset="0"/>
                          </a:rPr>
                          <m:t>𝐶</m:t>
                        </m:r>
                      </m:e>
                      <m:sub>
                        <m:r>
                          <a:rPr lang="vi-VN" sz="6000">
                            <a:solidFill>
                              <a:prstClr val="black"/>
                            </a:solidFill>
                            <a:latin typeface="Cambria Math"/>
                            <a:ea typeface="Calibri" panose="020F0502020204030204" pitchFamily="34" charset="0"/>
                          </a:rPr>
                          <m:t>𝑛</m:t>
                        </m:r>
                      </m:sub>
                      <m:sup>
                        <m:r>
                          <a:rPr lang="vi-VN" sz="6000">
                            <a:solidFill>
                              <a:prstClr val="black"/>
                            </a:solidFill>
                            <a:latin typeface="Cambria Math"/>
                            <a:ea typeface="Calibri" panose="020F0502020204030204" pitchFamily="34" charset="0"/>
                          </a:rPr>
                          <m:t>3</m:t>
                        </m:r>
                      </m:sup>
                    </m:sSubSup>
                  </m:oMath>
                </a14:m>
                <a:r>
                  <a:rPr lang="vi-VN"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theo thứ tự </a:t>
                </a:r>
                <a14:m>
                  <m:oMath xmlns:m="http://schemas.openxmlformats.org/officeDocument/2006/math">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𝑢</m:t>
                        </m:r>
                      </m:e>
                      <m:sub>
                        <m:r>
                          <a:rPr lang="vi-VN" sz="6000">
                            <a:solidFill>
                              <a:prstClr val="black"/>
                            </a:solidFill>
                            <a:latin typeface="Cambria Math"/>
                            <a:ea typeface="Calibri" panose="020F0502020204030204" pitchFamily="34" charset="0"/>
                          </a:rPr>
                          <m:t>1</m:t>
                        </m:r>
                      </m:sub>
                    </m:sSub>
                    <m:r>
                      <a:rPr lang="vi-VN" sz="6000">
                        <a:solidFill>
                          <a:prstClr val="black"/>
                        </a:solidFill>
                        <a:latin typeface="Cambria Math"/>
                        <a:ea typeface="Calibri" panose="020F0502020204030204" pitchFamily="34" charset="0"/>
                      </a:rPr>
                      <m:t>,</m:t>
                    </m:r>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𝑢</m:t>
                        </m:r>
                      </m:e>
                      <m:sub>
                        <m:r>
                          <a:rPr lang="vi-VN" sz="6000">
                            <a:solidFill>
                              <a:prstClr val="black"/>
                            </a:solidFill>
                            <a:latin typeface="Cambria Math"/>
                            <a:ea typeface="Calibri" panose="020F0502020204030204" pitchFamily="34" charset="0"/>
                          </a:rPr>
                          <m:t>2</m:t>
                        </m:r>
                      </m:sub>
                    </m:sSub>
                    <m:r>
                      <a:rPr lang="vi-VN" sz="6000">
                        <a:solidFill>
                          <a:prstClr val="black"/>
                        </a:solidFill>
                        <a:latin typeface="Cambria Math"/>
                        <a:ea typeface="Calibri" panose="020F0502020204030204" pitchFamily="34" charset="0"/>
                      </a:rPr>
                      <m:t>,</m:t>
                    </m:r>
                    <m:sSub>
                      <m:sSubPr>
                        <m:ctrlPr>
                          <a:rPr lang="en-US" sz="6000" i="1">
                            <a:solidFill>
                              <a:prstClr val="black"/>
                            </a:solidFill>
                            <a:latin typeface="Cambria Math" panose="02040503050406030204" pitchFamily="18" charset="0"/>
                            <a:ea typeface="Calibri" panose="020F0502020204030204" pitchFamily="34" charset="0"/>
                          </a:rPr>
                        </m:ctrlPr>
                      </m:sSubPr>
                      <m:e>
                        <m:r>
                          <a:rPr lang="vi-VN" sz="6000">
                            <a:solidFill>
                              <a:prstClr val="black"/>
                            </a:solidFill>
                            <a:latin typeface="Cambria Math"/>
                            <a:ea typeface="Calibri" panose="020F0502020204030204" pitchFamily="34" charset="0"/>
                          </a:rPr>
                          <m:t>𝑢</m:t>
                        </m:r>
                      </m:e>
                      <m:sub>
                        <m:r>
                          <a:rPr lang="vi-VN" sz="6000">
                            <a:solidFill>
                              <a:prstClr val="black"/>
                            </a:solidFill>
                            <a:latin typeface="Cambria Math"/>
                            <a:ea typeface="Calibri" panose="020F0502020204030204" pitchFamily="34" charset="0"/>
                          </a:rPr>
                          <m:t>3</m:t>
                        </m:r>
                      </m:sub>
                    </m:sSub>
                  </m:oMath>
                </a14:m>
                <a:r>
                  <a:rPr lang="vi-VN"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lập thành cấp số cộng nên</a:t>
                </a: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n-US" sz="6000" i="1">
                              <a:solidFill>
                                <a:prstClr val="black"/>
                              </a:solidFill>
                              <a:latin typeface="Cambria Math" panose="02040503050406030204" pitchFamily="18" charset="0"/>
                              <a:ea typeface="Calibri" panose="020F0502020204030204" pitchFamily="34" charset="0"/>
                            </a:rPr>
                          </m:ctrlPr>
                        </m:sSubPr>
                        <m:e>
                          <m:r>
                            <a:rPr lang="en-US" sz="6000">
                              <a:solidFill>
                                <a:prstClr val="black"/>
                              </a:solidFill>
                              <a:latin typeface="Cambria Math"/>
                              <a:ea typeface="Calibri" panose="020F0502020204030204" pitchFamily="34" charset="0"/>
                            </a:rPr>
                            <m:t>𝑢</m:t>
                          </m:r>
                        </m:e>
                        <m:sub>
                          <m:r>
                            <a:rPr lang="en-US" sz="6000">
                              <a:solidFill>
                                <a:prstClr val="black"/>
                              </a:solidFill>
                              <a:latin typeface="Cambria Math"/>
                              <a:ea typeface="Calibri" panose="020F0502020204030204" pitchFamily="34" charset="0"/>
                            </a:rPr>
                            <m:t>1</m:t>
                          </m:r>
                        </m:sub>
                      </m:sSub>
                      <m:r>
                        <a:rPr lang="en-US" sz="6000">
                          <a:solidFill>
                            <a:prstClr val="black"/>
                          </a:solidFill>
                          <a:latin typeface="Cambria Math"/>
                          <a:ea typeface="Calibri" panose="020F0502020204030204" pitchFamily="34" charset="0"/>
                        </a:rPr>
                        <m:t>+</m:t>
                      </m:r>
                      <m:sSub>
                        <m:sSubPr>
                          <m:ctrlPr>
                            <a:rPr lang="en-US" sz="6000" i="1">
                              <a:solidFill>
                                <a:prstClr val="black"/>
                              </a:solidFill>
                              <a:latin typeface="Cambria Math" panose="02040503050406030204" pitchFamily="18" charset="0"/>
                              <a:ea typeface="Calibri" panose="020F0502020204030204" pitchFamily="34" charset="0"/>
                            </a:rPr>
                          </m:ctrlPr>
                        </m:sSubPr>
                        <m:e>
                          <m:r>
                            <a:rPr lang="en-US" sz="6000">
                              <a:solidFill>
                                <a:prstClr val="black"/>
                              </a:solidFill>
                              <a:latin typeface="Cambria Math"/>
                              <a:ea typeface="Calibri" panose="020F0502020204030204" pitchFamily="34" charset="0"/>
                            </a:rPr>
                            <m:t>𝑢</m:t>
                          </m:r>
                        </m:e>
                        <m:sub>
                          <m:r>
                            <a:rPr lang="en-US" sz="6000">
                              <a:solidFill>
                                <a:prstClr val="black"/>
                              </a:solidFill>
                              <a:latin typeface="Cambria Math"/>
                              <a:ea typeface="Calibri" panose="020F0502020204030204" pitchFamily="34" charset="0"/>
                            </a:rPr>
                            <m:t>3</m:t>
                          </m:r>
                        </m:sub>
                      </m:sSub>
                      <m:r>
                        <a:rPr lang="en-US" sz="6000">
                          <a:solidFill>
                            <a:prstClr val="black"/>
                          </a:solidFill>
                          <a:latin typeface="Cambria Math"/>
                          <a:ea typeface="Calibri" panose="020F0502020204030204" pitchFamily="34" charset="0"/>
                        </a:rPr>
                        <m:t>=2</m:t>
                      </m:r>
                      <m:sSub>
                        <m:sSubPr>
                          <m:ctrlPr>
                            <a:rPr lang="en-US" sz="6000" i="1">
                              <a:solidFill>
                                <a:prstClr val="black"/>
                              </a:solidFill>
                              <a:latin typeface="Cambria Math" panose="02040503050406030204" pitchFamily="18" charset="0"/>
                              <a:ea typeface="Calibri" panose="020F0502020204030204" pitchFamily="34" charset="0"/>
                            </a:rPr>
                          </m:ctrlPr>
                        </m:sSubPr>
                        <m:e>
                          <m:r>
                            <a:rPr lang="en-US" sz="6000">
                              <a:solidFill>
                                <a:prstClr val="black"/>
                              </a:solidFill>
                              <a:latin typeface="Cambria Math"/>
                              <a:ea typeface="Calibri" panose="020F0502020204030204" pitchFamily="34" charset="0"/>
                            </a:rPr>
                            <m:t>𝑢</m:t>
                          </m:r>
                        </m:e>
                        <m:sub>
                          <m:r>
                            <a:rPr lang="en-US" sz="6000">
                              <a:solidFill>
                                <a:prstClr val="black"/>
                              </a:solidFill>
                              <a:latin typeface="Cambria Math"/>
                              <a:ea typeface="Calibri" panose="020F0502020204030204" pitchFamily="34" charset="0"/>
                            </a:rPr>
                            <m:t>2</m:t>
                          </m:r>
                        </m:sub>
                      </m:sSub>
                      <m:r>
                        <a:rPr lang="en-US" sz="6000">
                          <a:solidFill>
                            <a:prstClr val="black"/>
                          </a:solidFill>
                          <a:latin typeface="Cambria Math"/>
                          <a:ea typeface="Calibri" panose="020F0502020204030204" pitchFamily="34" charset="0"/>
                        </a:rPr>
                        <m:t>⇔</m:t>
                      </m:r>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en-US" sz="6000">
                              <a:solidFill>
                                <a:prstClr val="black"/>
                              </a:solidFill>
                              <a:latin typeface="Cambria Math"/>
                              <a:ea typeface="Calibri" panose="020F0502020204030204" pitchFamily="34" charset="0"/>
                            </a:rPr>
                            <m:t>𝐶</m:t>
                          </m:r>
                        </m:e>
                        <m:sub>
                          <m:r>
                            <a:rPr lang="en-US" sz="6000">
                              <a:solidFill>
                                <a:prstClr val="black"/>
                              </a:solidFill>
                              <a:latin typeface="Cambria Math"/>
                              <a:ea typeface="Calibri" panose="020F0502020204030204" pitchFamily="34" charset="0"/>
                            </a:rPr>
                            <m:t>𝑛</m:t>
                          </m:r>
                        </m:sub>
                        <m:sup>
                          <m:r>
                            <a:rPr lang="en-US" sz="6000">
                              <a:solidFill>
                                <a:prstClr val="black"/>
                              </a:solidFill>
                              <a:latin typeface="Cambria Math"/>
                              <a:ea typeface="Calibri" panose="020F0502020204030204" pitchFamily="34" charset="0"/>
                            </a:rPr>
                            <m:t>1</m:t>
                          </m:r>
                        </m:sup>
                      </m:sSubSup>
                      <m:r>
                        <a:rPr lang="en-US" sz="6000">
                          <a:solidFill>
                            <a:prstClr val="black"/>
                          </a:solidFill>
                          <a:latin typeface="Cambria Math"/>
                          <a:ea typeface="Calibri" panose="020F0502020204030204" pitchFamily="34" charset="0"/>
                        </a:rPr>
                        <m:t>+</m:t>
                      </m:r>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en-US" sz="6000">
                              <a:solidFill>
                                <a:prstClr val="black"/>
                              </a:solidFill>
                              <a:latin typeface="Cambria Math"/>
                              <a:ea typeface="Calibri" panose="020F0502020204030204" pitchFamily="34" charset="0"/>
                            </a:rPr>
                            <m:t>𝐶</m:t>
                          </m:r>
                        </m:e>
                        <m:sub>
                          <m:r>
                            <a:rPr lang="en-US" sz="6000">
                              <a:solidFill>
                                <a:prstClr val="black"/>
                              </a:solidFill>
                              <a:latin typeface="Cambria Math"/>
                              <a:ea typeface="Calibri" panose="020F0502020204030204" pitchFamily="34" charset="0"/>
                            </a:rPr>
                            <m:t>𝑛</m:t>
                          </m:r>
                        </m:sub>
                        <m:sup>
                          <m:r>
                            <a:rPr lang="en-US" sz="6000">
                              <a:solidFill>
                                <a:prstClr val="black"/>
                              </a:solidFill>
                              <a:latin typeface="Cambria Math"/>
                              <a:ea typeface="Calibri" panose="020F0502020204030204" pitchFamily="34" charset="0"/>
                            </a:rPr>
                            <m:t>3</m:t>
                          </m:r>
                        </m:sup>
                      </m:sSubSup>
                      <m:r>
                        <a:rPr lang="en-US" sz="6000">
                          <a:solidFill>
                            <a:prstClr val="black"/>
                          </a:solidFill>
                          <a:latin typeface="Cambria Math"/>
                          <a:ea typeface="Calibri" panose="020F0502020204030204" pitchFamily="34" charset="0"/>
                        </a:rPr>
                        <m:t>=2</m:t>
                      </m:r>
                      <m:sSubSup>
                        <m:sSubSupPr>
                          <m:ctrlPr>
                            <a:rPr lang="en-US" sz="6000" i="1">
                              <a:solidFill>
                                <a:prstClr val="black"/>
                              </a:solidFill>
                              <a:latin typeface="Cambria Math" panose="02040503050406030204" pitchFamily="18" charset="0"/>
                              <a:ea typeface="Calibri" panose="020F0502020204030204" pitchFamily="34" charset="0"/>
                            </a:rPr>
                          </m:ctrlPr>
                        </m:sSubSupPr>
                        <m:e>
                          <m:r>
                            <a:rPr lang="en-US" sz="6000">
                              <a:solidFill>
                                <a:prstClr val="black"/>
                              </a:solidFill>
                              <a:latin typeface="Cambria Math"/>
                              <a:ea typeface="Calibri" panose="020F0502020204030204" pitchFamily="34" charset="0"/>
                            </a:rPr>
                            <m:t>𝐶</m:t>
                          </m:r>
                        </m:e>
                        <m:sub>
                          <m:r>
                            <a:rPr lang="en-US" sz="6000">
                              <a:solidFill>
                                <a:prstClr val="black"/>
                              </a:solidFill>
                              <a:latin typeface="Cambria Math"/>
                              <a:ea typeface="Calibri" panose="020F0502020204030204" pitchFamily="34" charset="0"/>
                            </a:rPr>
                            <m:t>𝑛</m:t>
                          </m:r>
                        </m:sub>
                        <m:sup>
                          <m:r>
                            <a:rPr lang="en-US" sz="6000">
                              <a:solidFill>
                                <a:prstClr val="black"/>
                              </a:solidFill>
                              <a:latin typeface="Cambria Math"/>
                              <a:ea typeface="Calibri" panose="020F0502020204030204" pitchFamily="34" charset="0"/>
                            </a:rPr>
                            <m:t>2</m:t>
                          </m:r>
                        </m:sup>
                      </m:sSubSup>
                      <m:d>
                        <m:dPr>
                          <m:ctrlPr>
                            <a:rPr lang="en-US" sz="6000" i="1">
                              <a:solidFill>
                                <a:prstClr val="black"/>
                              </a:solidFill>
                              <a:latin typeface="Cambria Math" panose="02040503050406030204" pitchFamily="18" charset="0"/>
                              <a:ea typeface="Calibri" panose="020F0502020204030204" pitchFamily="34" charset="0"/>
                            </a:rPr>
                          </m:ctrlPr>
                        </m:dPr>
                        <m:e>
                          <m:r>
                            <a:rPr lang="en-US" sz="6000">
                              <a:solidFill>
                                <a:prstClr val="black"/>
                              </a:solidFill>
                              <a:latin typeface="Cambria Math"/>
                              <a:ea typeface="Calibri" panose="020F0502020204030204" pitchFamily="34" charset="0"/>
                            </a:rPr>
                            <m:t>𝑛</m:t>
                          </m:r>
                          <m:r>
                            <a:rPr lang="en-US" sz="6000">
                              <a:solidFill>
                                <a:prstClr val="black"/>
                              </a:solidFill>
                              <a:latin typeface="Cambria Math"/>
                              <a:ea typeface="Calibri" panose="020F0502020204030204" pitchFamily="34" charset="0"/>
                            </a:rPr>
                            <m:t>≥3</m:t>
                          </m:r>
                        </m:e>
                      </m:d>
                    </m:oMath>
                  </m:oMathPara>
                </a14:m>
                <a:endParaRPr lang="en-US" sz="6000" dirty="0"/>
              </a:p>
            </p:txBody>
          </p:sp>
        </mc:Choice>
        <mc:Fallback xmlns="">
          <p:sp>
            <p:nvSpPr>
              <p:cNvPr id="6" name="Rectangle 5"/>
              <p:cNvSpPr>
                <a:spLocks noRot="1" noChangeAspect="1" noMove="1" noResize="1" noEditPoints="1" noAdjustHandles="1" noChangeArrowheads="1" noChangeShapeType="1" noTextEdit="1"/>
              </p:cNvSpPr>
              <p:nvPr/>
            </p:nvSpPr>
            <p:spPr>
              <a:xfrm>
                <a:off x="1043658" y="7774058"/>
                <a:ext cx="21305582" cy="1938992"/>
              </a:xfrm>
              <a:prstGeom prst="rect">
                <a:avLst/>
              </a:prstGeom>
              <a:blipFill rotWithShape="0">
                <a:blip r:embed="rId8"/>
                <a:stretch>
                  <a:fillRect l="-1717" t="-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438194" y="9823664"/>
                <a:ext cx="19396243" cy="1533368"/>
              </a:xfrm>
              <a:prstGeom prst="rect">
                <a:avLst/>
              </a:prstGeom>
              <a:noFill/>
            </p:spPr>
            <p:txBody>
              <a:bodyPr wrap="square" rtlCol="0">
                <a:spAutoFit/>
              </a:bodyPr>
              <a:lstStyle/>
              <a:p>
                <a:pPr>
                  <a:spcBef>
                    <a:spcPts val="600"/>
                  </a:spcBef>
                </a:pPr>
                <a14:m>
                  <m:oMath xmlns:m="http://schemas.openxmlformats.org/officeDocument/2006/math">
                    <m:r>
                      <a:rPr lang="vi-VN" sz="6000">
                        <a:solidFill>
                          <a:prstClr val="black"/>
                        </a:solidFill>
                        <a:latin typeface="Cambria Math"/>
                        <a:ea typeface="Calibri" panose="020F0502020204030204" pitchFamily="34" charset="0"/>
                      </a:rPr>
                      <m:t>⇔</m:t>
                    </m:r>
                    <m:r>
                      <a:rPr lang="vi-VN" sz="6000">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m:t>
                    </m:r>
                    <m:f>
                      <m:fPr>
                        <m:ctrlPr>
                          <a:rPr lang="en-US" sz="6000" i="1">
                            <a:solidFill>
                              <a:prstClr val="black"/>
                            </a:solidFill>
                            <a:latin typeface="Cambria Math" panose="02040503050406030204" pitchFamily="18" charset="0"/>
                            <a:ea typeface="Calibri" panose="020F0502020204030204" pitchFamily="34" charset="0"/>
                          </a:rPr>
                        </m:ctrlPr>
                      </m:fPr>
                      <m:num>
                        <m:d>
                          <m:dPr>
                            <m:ctrlPr>
                              <a:rPr lang="en-US" sz="6000" i="1">
                                <a:solidFill>
                                  <a:prstClr val="black"/>
                                </a:solidFill>
                                <a:latin typeface="Cambria Math" panose="02040503050406030204" pitchFamily="18" charset="0"/>
                                <a:ea typeface="Calibri" panose="020F0502020204030204" pitchFamily="34" charset="0"/>
                              </a:rPr>
                            </m:ctrlPr>
                          </m:dPr>
                          <m:e>
                            <m:r>
                              <a:rPr lang="vi-VN" sz="6000">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−2</m:t>
                            </m:r>
                          </m:e>
                        </m:d>
                        <m:d>
                          <m:dPr>
                            <m:ctrlPr>
                              <a:rPr lang="en-US" sz="6000" i="1">
                                <a:solidFill>
                                  <a:prstClr val="black"/>
                                </a:solidFill>
                                <a:latin typeface="Cambria Math" panose="02040503050406030204" pitchFamily="18" charset="0"/>
                                <a:ea typeface="Calibri" panose="020F0502020204030204" pitchFamily="34" charset="0"/>
                              </a:rPr>
                            </m:ctrlPr>
                          </m:dPr>
                          <m:e>
                            <m:r>
                              <a:rPr lang="vi-VN" sz="6000">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−1</m:t>
                            </m:r>
                          </m:e>
                        </m:d>
                        <m:r>
                          <a:rPr lang="vi-VN" sz="6000">
                            <a:solidFill>
                              <a:prstClr val="black"/>
                            </a:solidFill>
                            <a:latin typeface="Cambria Math"/>
                            <a:ea typeface="Calibri" panose="020F0502020204030204" pitchFamily="34" charset="0"/>
                          </a:rPr>
                          <m:t>𝑛</m:t>
                        </m:r>
                      </m:num>
                      <m:den>
                        <m:r>
                          <a:rPr lang="vi-VN" sz="6000">
                            <a:solidFill>
                              <a:prstClr val="black"/>
                            </a:solidFill>
                            <a:latin typeface="Cambria Math"/>
                            <a:ea typeface="Calibri" panose="020F0502020204030204" pitchFamily="34" charset="0"/>
                          </a:rPr>
                          <m:t>6</m:t>
                        </m:r>
                      </m:den>
                    </m:f>
                  </m:oMath>
                </a14:m>
                <a:r>
                  <a:rPr lang="vi-VN" sz="60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vi-VN" sz="6000">
                        <a:solidFill>
                          <a:prstClr val="black"/>
                        </a:solidFill>
                        <a:latin typeface="Cambria Math"/>
                        <a:ea typeface="Calibri" panose="020F0502020204030204" pitchFamily="34" charset="0"/>
                      </a:rPr>
                      <m:t>=2.</m:t>
                    </m:r>
                    <m:f>
                      <m:fPr>
                        <m:ctrlPr>
                          <a:rPr lang="en-US" sz="6000" i="1">
                            <a:solidFill>
                              <a:prstClr val="black"/>
                            </a:solidFill>
                            <a:latin typeface="Cambria Math" panose="02040503050406030204" pitchFamily="18" charset="0"/>
                            <a:ea typeface="Calibri" panose="020F0502020204030204" pitchFamily="34" charset="0"/>
                          </a:rPr>
                        </m:ctrlPr>
                      </m:fPr>
                      <m:num>
                        <m:d>
                          <m:dPr>
                            <m:ctrlPr>
                              <a:rPr lang="en-US" sz="6000" i="1">
                                <a:solidFill>
                                  <a:prstClr val="black"/>
                                </a:solidFill>
                                <a:latin typeface="Cambria Math" panose="02040503050406030204" pitchFamily="18" charset="0"/>
                                <a:ea typeface="Calibri" panose="020F0502020204030204" pitchFamily="34" charset="0"/>
                              </a:rPr>
                            </m:ctrlPr>
                          </m:dPr>
                          <m:e>
                            <m:r>
                              <a:rPr lang="vi-VN" sz="6000">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−1</m:t>
                            </m:r>
                          </m:e>
                        </m:d>
                        <m:r>
                          <a:rPr lang="vi-VN" sz="6000">
                            <a:solidFill>
                              <a:prstClr val="black"/>
                            </a:solidFill>
                            <a:latin typeface="Cambria Math"/>
                            <a:ea typeface="Calibri" panose="020F0502020204030204" pitchFamily="34" charset="0"/>
                          </a:rPr>
                          <m:t>𝑛</m:t>
                        </m:r>
                      </m:num>
                      <m:den>
                        <m:r>
                          <a:rPr lang="vi-VN" sz="6000">
                            <a:solidFill>
                              <a:prstClr val="black"/>
                            </a:solidFill>
                            <a:latin typeface="Cambria Math"/>
                            <a:ea typeface="Calibri" panose="020F0502020204030204" pitchFamily="34" charset="0"/>
                          </a:rPr>
                          <m:t>2</m:t>
                        </m:r>
                      </m:den>
                    </m:f>
                    <m:r>
                      <a:rPr lang="vi-VN" sz="6000">
                        <a:solidFill>
                          <a:prstClr val="black"/>
                        </a:solidFill>
                        <a:latin typeface="Cambria Math"/>
                        <a:ea typeface="Calibri" panose="020F0502020204030204" pitchFamily="34" charset="0"/>
                      </a:rPr>
                      <m:t>⇔1+</m:t>
                    </m:r>
                    <m:f>
                      <m:fPr>
                        <m:ctrlPr>
                          <a:rPr lang="en-US" sz="6000" i="1">
                            <a:solidFill>
                              <a:prstClr val="black"/>
                            </a:solidFill>
                            <a:latin typeface="Cambria Math" panose="02040503050406030204" pitchFamily="18" charset="0"/>
                            <a:ea typeface="Calibri" panose="020F0502020204030204" pitchFamily="34" charset="0"/>
                          </a:rPr>
                        </m:ctrlPr>
                      </m:fPr>
                      <m:num>
                        <m:sSup>
                          <m:sSupPr>
                            <m:ctrlPr>
                              <a:rPr lang="en-US" sz="6000" i="1">
                                <a:solidFill>
                                  <a:prstClr val="black"/>
                                </a:solidFill>
                                <a:latin typeface="Cambria Math" panose="02040503050406030204" pitchFamily="18" charset="0"/>
                                <a:ea typeface="Calibri" panose="020F0502020204030204" pitchFamily="34" charset="0"/>
                              </a:rPr>
                            </m:ctrlPr>
                          </m:sSupPr>
                          <m:e>
                            <m:r>
                              <a:rPr lang="vi-VN" sz="6000">
                                <a:solidFill>
                                  <a:prstClr val="black"/>
                                </a:solidFill>
                                <a:latin typeface="Cambria Math"/>
                                <a:ea typeface="Calibri" panose="020F0502020204030204" pitchFamily="34" charset="0"/>
                              </a:rPr>
                              <m:t>𝑛</m:t>
                            </m:r>
                          </m:e>
                          <m:sup>
                            <m:r>
                              <a:rPr lang="vi-VN" sz="6000">
                                <a:solidFill>
                                  <a:prstClr val="black"/>
                                </a:solidFill>
                                <a:latin typeface="Cambria Math"/>
                                <a:ea typeface="Calibri" panose="020F0502020204030204" pitchFamily="34" charset="0"/>
                              </a:rPr>
                              <m:t>2</m:t>
                            </m:r>
                          </m:sup>
                        </m:sSup>
                        <m:r>
                          <a:rPr lang="vi-VN" sz="6000">
                            <a:solidFill>
                              <a:prstClr val="black"/>
                            </a:solidFill>
                            <a:latin typeface="Cambria Math"/>
                            <a:ea typeface="Calibri" panose="020F0502020204030204" pitchFamily="34" charset="0"/>
                          </a:rPr>
                          <m:t>−3</m:t>
                        </m:r>
                        <m:r>
                          <a:rPr lang="vi-VN" sz="6000">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+2</m:t>
                        </m:r>
                      </m:num>
                      <m:den>
                        <m:r>
                          <a:rPr lang="vi-VN" sz="6000">
                            <a:solidFill>
                              <a:prstClr val="black"/>
                            </a:solidFill>
                            <a:latin typeface="Cambria Math"/>
                            <a:ea typeface="Calibri" panose="020F0502020204030204" pitchFamily="34" charset="0"/>
                          </a:rPr>
                          <m:t>6</m:t>
                        </m:r>
                      </m:den>
                    </m:f>
                    <m:r>
                      <a:rPr lang="vi-VN" sz="6000">
                        <a:solidFill>
                          <a:prstClr val="black"/>
                        </a:solidFill>
                        <a:latin typeface="Cambria Math"/>
                        <a:ea typeface="Calibri" panose="020F0502020204030204" pitchFamily="34" charset="0"/>
                      </a:rPr>
                      <m:t>=</m:t>
                    </m:r>
                    <m:r>
                      <a:rPr lang="vi-VN" sz="6000">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−1</m:t>
                    </m:r>
                  </m:oMath>
                </a14:m>
                <a:endParaRPr lang="en-US" sz="6000" dirty="0">
                  <a:solidFill>
                    <a:prstClr val="black"/>
                  </a:solidFill>
                  <a:latin typeface="Times New Roman" panose="02020603050405020304" pitchFamily="18" charset="0"/>
                  <a:ea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438194" y="9823664"/>
                <a:ext cx="19396243" cy="1533368"/>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33803" y="11019851"/>
                <a:ext cx="16022213" cy="2808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6000">
                          <a:solidFill>
                            <a:prstClr val="black"/>
                          </a:solidFill>
                          <a:latin typeface="Cambria Math"/>
                          <a:ea typeface="Calibri" panose="020F0502020204030204" pitchFamily="34" charset="0"/>
                        </a:rPr>
                        <m:t>⇔</m:t>
                      </m:r>
                      <m:sSup>
                        <m:sSupPr>
                          <m:ctrlPr>
                            <a:rPr lang="en-US" sz="6000" i="1">
                              <a:solidFill>
                                <a:prstClr val="black"/>
                              </a:solidFill>
                              <a:latin typeface="Cambria Math" panose="02040503050406030204" pitchFamily="18" charset="0"/>
                              <a:ea typeface="Calibri" panose="020F0502020204030204" pitchFamily="34" charset="0"/>
                            </a:rPr>
                          </m:ctrlPr>
                        </m:sSupPr>
                        <m:e>
                          <m:r>
                            <a:rPr lang="vi-VN" sz="6000">
                              <a:solidFill>
                                <a:prstClr val="black"/>
                              </a:solidFill>
                              <a:latin typeface="Cambria Math"/>
                              <a:ea typeface="Calibri" panose="020F0502020204030204" pitchFamily="34" charset="0"/>
                            </a:rPr>
                            <m:t>𝑛</m:t>
                          </m:r>
                        </m:e>
                        <m:sup>
                          <m:r>
                            <a:rPr lang="vi-VN" sz="6000">
                              <a:solidFill>
                                <a:prstClr val="black"/>
                              </a:solidFill>
                              <a:latin typeface="Cambria Math"/>
                              <a:ea typeface="Calibri" panose="020F0502020204030204" pitchFamily="34" charset="0"/>
                            </a:rPr>
                            <m:t>2</m:t>
                          </m:r>
                        </m:sup>
                      </m:sSup>
                      <m:r>
                        <a:rPr lang="vi-VN" sz="6000">
                          <a:solidFill>
                            <a:prstClr val="black"/>
                          </a:solidFill>
                          <a:latin typeface="Cambria Math"/>
                          <a:ea typeface="Calibri" panose="020F0502020204030204" pitchFamily="34" charset="0"/>
                        </a:rPr>
                        <m:t>−9</m:t>
                      </m:r>
                      <m:r>
                        <a:rPr lang="vi-VN" sz="6000">
                          <a:solidFill>
                            <a:prstClr val="black"/>
                          </a:solidFill>
                          <a:latin typeface="Cambria Math"/>
                          <a:ea typeface="Calibri" panose="020F0502020204030204" pitchFamily="34" charset="0"/>
                        </a:rPr>
                        <m:t>𝑛</m:t>
                      </m:r>
                      <m:r>
                        <a:rPr lang="vi-VN" sz="6000">
                          <a:solidFill>
                            <a:prstClr val="black"/>
                          </a:solidFill>
                          <a:latin typeface="Cambria Math"/>
                          <a:ea typeface="Calibri" panose="020F0502020204030204" pitchFamily="34" charset="0"/>
                        </a:rPr>
                        <m:t>+14⇔</m:t>
                      </m:r>
                      <m:d>
                        <m:dPr>
                          <m:begChr m:val="["/>
                          <m:endChr m:val=""/>
                          <m:ctrlPr>
                            <a:rPr lang="en-US" sz="6000" i="1">
                              <a:solidFill>
                                <a:prstClr val="black"/>
                              </a:solidFill>
                              <a:latin typeface="Cambria Math" panose="02040503050406030204" pitchFamily="18" charset="0"/>
                              <a:ea typeface="Calibri" panose="020F0502020204030204" pitchFamily="34" charset="0"/>
                            </a:rPr>
                          </m:ctrlPr>
                        </m:dPr>
                        <m:e>
                          <m:eqArr>
                            <m:eqArrPr>
                              <m:ctrlPr>
                                <a:rPr lang="en-US" sz="6000" i="1">
                                  <a:solidFill>
                                    <a:prstClr val="black"/>
                                  </a:solidFill>
                                  <a:latin typeface="Cambria Math" panose="02040503050406030204" pitchFamily="18" charset="0"/>
                                  <a:ea typeface="Calibri" panose="020F0502020204030204" pitchFamily="34" charset="0"/>
                                </a:rPr>
                              </m:ctrlPr>
                            </m:eqArrPr>
                            <m:e>
                              <m:r>
                                <a:rPr lang="en-US" sz="6000">
                                  <a:solidFill>
                                    <a:prstClr val="black"/>
                                  </a:solidFill>
                                  <a:latin typeface="Cambria Math"/>
                                  <a:ea typeface="Calibri" panose="020F0502020204030204" pitchFamily="34" charset="0"/>
                                </a:rPr>
                                <m:t>𝑛</m:t>
                              </m:r>
                              <m:r>
                                <a:rPr lang="en-US" sz="6000">
                                  <a:solidFill>
                                    <a:prstClr val="black"/>
                                  </a:solidFill>
                                  <a:latin typeface="Cambria Math"/>
                                  <a:ea typeface="Calibri" panose="020F0502020204030204" pitchFamily="34" charset="0"/>
                                </a:rPr>
                                <m:t>=2</m:t>
                              </m:r>
                            </m:e>
                            <m:e>
                              <m:r>
                                <a:rPr lang="en-US" sz="6000">
                                  <a:solidFill>
                                    <a:prstClr val="black"/>
                                  </a:solidFill>
                                  <a:latin typeface="Cambria Math"/>
                                  <a:ea typeface="Calibri" panose="020F0502020204030204" pitchFamily="34" charset="0"/>
                                </a:rPr>
                                <m:t>𝑛</m:t>
                              </m:r>
                              <m:r>
                                <a:rPr lang="en-US" sz="6000">
                                  <a:solidFill>
                                    <a:prstClr val="black"/>
                                  </a:solidFill>
                                  <a:latin typeface="Cambria Math"/>
                                  <a:ea typeface="Calibri" panose="020F0502020204030204" pitchFamily="34" charset="0"/>
                                </a:rPr>
                                <m:t>=7</m:t>
                              </m:r>
                            </m:e>
                          </m:eqArr>
                        </m:e>
                      </m:d>
                      <m:r>
                        <a:rPr lang="en-US" sz="6000">
                          <a:solidFill>
                            <a:prstClr val="black"/>
                          </a:solidFill>
                          <a:latin typeface="Cambria Math"/>
                          <a:ea typeface="Calibri" panose="020F0502020204030204" pitchFamily="34" charset="0"/>
                        </a:rPr>
                        <m:t>⇔</m:t>
                      </m:r>
                      <m:r>
                        <a:rPr lang="en-US" sz="6000">
                          <a:solidFill>
                            <a:prstClr val="black"/>
                          </a:solidFill>
                          <a:latin typeface="Cambria Math"/>
                          <a:ea typeface="Calibri" panose="020F0502020204030204" pitchFamily="34" charset="0"/>
                        </a:rPr>
                        <m:t>𝑛</m:t>
                      </m:r>
                      <m:r>
                        <a:rPr lang="en-US" sz="6000">
                          <a:solidFill>
                            <a:prstClr val="black"/>
                          </a:solidFill>
                          <a:latin typeface="Cambria Math"/>
                          <a:ea typeface="Calibri" panose="020F0502020204030204" pitchFamily="34" charset="0"/>
                        </a:rPr>
                        <m:t>=7</m:t>
                      </m:r>
                      <m:d>
                        <m:dPr>
                          <m:ctrlPr>
                            <a:rPr lang="en-US" sz="6000" i="1">
                              <a:solidFill>
                                <a:prstClr val="black"/>
                              </a:solidFill>
                              <a:latin typeface="Cambria Math" panose="02040503050406030204" pitchFamily="18" charset="0"/>
                              <a:ea typeface="Calibri" panose="020F0502020204030204" pitchFamily="34" charset="0"/>
                            </a:rPr>
                          </m:ctrlPr>
                        </m:dPr>
                        <m:e>
                          <m:r>
                            <a:rPr lang="en-US" sz="6000">
                              <a:solidFill>
                                <a:prstClr val="black"/>
                              </a:solidFill>
                              <a:latin typeface="Cambria Math"/>
                              <a:ea typeface="Calibri" panose="020F0502020204030204" pitchFamily="34" charset="0"/>
                            </a:rPr>
                            <m:t>𝑛</m:t>
                          </m:r>
                          <m:r>
                            <a:rPr lang="en-US" sz="6000">
                              <a:solidFill>
                                <a:prstClr val="black"/>
                              </a:solidFill>
                              <a:latin typeface="Cambria Math"/>
                              <a:ea typeface="Calibri" panose="020F0502020204030204" pitchFamily="34" charset="0"/>
                            </a:rPr>
                            <m:t>≥3</m:t>
                          </m:r>
                        </m:e>
                      </m:d>
                    </m:oMath>
                  </m:oMathPara>
                </a14:m>
                <a:endParaRPr lang="en-US" sz="6000" dirty="0"/>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33803" y="11019851"/>
                <a:ext cx="16022213" cy="2808782"/>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5019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6" grpId="0"/>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20873" y="1752600"/>
            <a:ext cx="9004598" cy="1569660"/>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B. VÍ DỤ MINH HỌA</a:t>
            </a:r>
          </a:p>
          <a:p>
            <a:endParaRPr lang="en-US" sz="4800" b="1" dirty="0">
              <a:solidFill>
                <a:srgbClr val="145F82"/>
              </a:solidFill>
              <a:latin typeface="Tahoma" pitchFamily="34" charset="0"/>
              <a:ea typeface="Tahoma" pitchFamily="34" charset="0"/>
              <a:cs typeface="Tahoma" pitchFamily="34" charset="0"/>
            </a:endParaRPr>
          </a:p>
        </p:txBody>
      </p:sp>
      <p:sp>
        <p:nvSpPr>
          <p:cNvPr id="41"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788990" y="152400"/>
            <a:ext cx="23367997"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763588" y="457200"/>
            <a:ext cx="22100150" cy="1077218"/>
          </a:xfrm>
          <a:prstGeom prst="rect">
            <a:avLst/>
          </a:prstGeom>
          <a:noFill/>
        </p:spPr>
        <p:txBody>
          <a:bodyPr wrap="square" rtlCol="0">
            <a:spAutoFit/>
          </a:bodyPr>
          <a:lstStyle/>
          <a:p>
            <a:pPr algn="ctr">
              <a:defRPr/>
            </a:pPr>
            <a:r>
              <a:rPr lang="en-US" sz="6400" b="1" dirty="0">
                <a:solidFill>
                  <a:srgbClr val="FF0000"/>
                </a:solidFill>
                <a:effectLst>
                  <a:outerShdw blurRad="38100" dist="38100" dir="2700000" algn="tl">
                    <a:srgbClr val="C0C0C0"/>
                  </a:outerShdw>
                </a:effectLst>
                <a:latin typeface="Vani" panose="02040502050405020303" pitchFamily="18" charset="0"/>
                <a:cs typeface="Vani" panose="02040502050405020303" pitchFamily="18" charset="0"/>
              </a:rPr>
              <a:t>CẤP SỐ CỘNG - CẤP SỐ NHÂN</a:t>
            </a:r>
          </a:p>
        </p:txBody>
      </p:sp>
      <p:grpSp>
        <p:nvGrpSpPr>
          <p:cNvPr id="52" name="Group 10"/>
          <p:cNvGrpSpPr/>
          <p:nvPr/>
        </p:nvGrpSpPr>
        <p:grpSpPr>
          <a:xfrm>
            <a:off x="1482083" y="8030624"/>
            <a:ext cx="21819676" cy="5412023"/>
            <a:chOff x="1270511" y="5769559"/>
            <a:chExt cx="21819676" cy="8405991"/>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60"/>
            <p:cNvGrpSpPr/>
            <p:nvPr/>
          </p:nvGrpSpPr>
          <p:grpSpPr>
            <a:xfrm>
              <a:off x="1270511" y="5769559"/>
              <a:ext cx="3615508" cy="1389341"/>
              <a:chOff x="1224541" y="6208126"/>
              <a:chExt cx="3615508" cy="1389341"/>
            </a:xfrm>
          </p:grpSpPr>
          <p:sp>
            <p:nvSpPr>
              <p:cNvPr id="55" name="Freeform 20"/>
              <p:cNvSpPr>
                <a:spLocks/>
              </p:cNvSpPr>
              <p:nvPr/>
            </p:nvSpPr>
            <p:spPr bwMode="auto">
              <a:xfrm rot="16200000" flipV="1">
                <a:off x="2708132" y="5410917"/>
                <a:ext cx="117265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6" name="TextBox 55"/>
              <p:cNvSpPr txBox="1"/>
              <p:nvPr/>
            </p:nvSpPr>
            <p:spPr>
              <a:xfrm>
                <a:off x="2343719" y="6208126"/>
                <a:ext cx="2496330" cy="1389341"/>
              </a:xfrm>
              <a:prstGeom prst="rect">
                <a:avLst/>
              </a:prstGeom>
              <a:noFill/>
            </p:spPr>
            <p:txBody>
              <a:bodyPr wrap="squar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7" name="Round Diagonal Corner Rectangle 56"/>
              <p:cNvSpPr/>
              <p:nvPr/>
            </p:nvSpPr>
            <p:spPr>
              <a:xfrm flipV="1">
                <a:off x="1224541" y="6322797"/>
                <a:ext cx="903517" cy="1172649"/>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59" name="Group 54"/>
          <p:cNvGrpSpPr/>
          <p:nvPr/>
        </p:nvGrpSpPr>
        <p:grpSpPr>
          <a:xfrm>
            <a:off x="1422423" y="2639879"/>
            <a:ext cx="21868726" cy="4715000"/>
            <a:chOff x="1268078" y="3405486"/>
            <a:chExt cx="21841827" cy="2148411"/>
          </a:xfrm>
        </p:grpSpPr>
        <p:sp>
          <p:nvSpPr>
            <p:cNvPr id="60" name="Rounded Rectangle 59"/>
            <p:cNvSpPr/>
            <p:nvPr/>
          </p:nvSpPr>
          <p:spPr>
            <a:xfrm>
              <a:off x="1268078" y="3790951"/>
              <a:ext cx="21841827" cy="176294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7"/>
            <p:cNvGrpSpPr/>
            <p:nvPr/>
          </p:nvGrpSpPr>
          <p:grpSpPr>
            <a:xfrm>
              <a:off x="1268078" y="3405486"/>
              <a:ext cx="3251532" cy="940513"/>
              <a:chOff x="1311958" y="3405486"/>
              <a:chExt cx="3251532" cy="940513"/>
            </a:xfrm>
          </p:grpSpPr>
          <p:sp>
            <p:nvSpPr>
              <p:cNvPr id="62"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63" name="TextBox 62"/>
              <p:cNvSpPr txBox="1"/>
              <p:nvPr/>
            </p:nvSpPr>
            <p:spPr>
              <a:xfrm>
                <a:off x="2250671" y="3527166"/>
                <a:ext cx="2228956" cy="411867"/>
              </a:xfrm>
              <a:prstGeom prst="rect">
                <a:avLst/>
              </a:prstGeom>
              <a:noFill/>
            </p:spPr>
            <p:txBody>
              <a:bodyPr wrap="none" rtlCol="0">
                <a:spAutoFit/>
              </a:bodyPr>
              <a:lstStyle/>
              <a:p>
                <a:r>
                  <a:rPr lang="en-US" sz="4600" b="1" dirty="0" err="1" smtClean="0">
                    <a:solidFill>
                      <a:schemeClr val="bg1"/>
                    </a:solidFill>
                    <a:latin typeface="Tahoma" pitchFamily="34" charset="0"/>
                    <a:ea typeface="Tahoma" pitchFamily="34" charset="0"/>
                    <a:cs typeface="Tahoma" pitchFamily="34" charset="0"/>
                  </a:rPr>
                  <a:t>Ví</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dụ</a:t>
                </a:r>
                <a:r>
                  <a:rPr lang="en-US" sz="4600" b="1" dirty="0" smtClean="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2</a:t>
                </a:r>
              </a:p>
            </p:txBody>
          </p:sp>
          <p:grpSp>
            <p:nvGrpSpPr>
              <p:cNvPr id="64" name="Group 70"/>
              <p:cNvGrpSpPr/>
              <p:nvPr/>
            </p:nvGrpSpPr>
            <p:grpSpPr>
              <a:xfrm>
                <a:off x="1311958" y="3405486"/>
                <a:ext cx="950173" cy="940513"/>
                <a:chOff x="1311958" y="3405486"/>
                <a:chExt cx="950173" cy="940513"/>
              </a:xfrm>
            </p:grpSpPr>
            <p:sp>
              <p:nvSpPr>
                <p:cNvPr id="65" name="Rectangle 6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0" name="Rectangle 9"/>
              <p:cNvSpPr/>
              <p:nvPr/>
            </p:nvSpPr>
            <p:spPr>
              <a:xfrm>
                <a:off x="4635916" y="3709107"/>
                <a:ext cx="18697156" cy="2677656"/>
              </a:xfrm>
              <a:prstGeom prst="rect">
                <a:avLst/>
              </a:prstGeom>
            </p:spPr>
            <p:txBody>
              <a:bodyPr wrap="square">
                <a:spAutoFit/>
              </a:bodyPr>
              <a:lstStyle/>
              <a:p>
                <a:r>
                  <a:rPr lang="vi-VN" sz="4800" dirty="0" smtClean="0">
                    <a:latin typeface="Times New Roman" panose="02020603050405020304" pitchFamily="18" charset="0"/>
                    <a:cs typeface="Times New Roman" panose="02020603050405020304" pitchFamily="18" charset="0"/>
                  </a:rPr>
                  <a:t>Cho cấp số cộng </a:t>
                </a:r>
                <a14:m>
                  <m:oMath xmlns:m="http://schemas.openxmlformats.org/officeDocument/2006/math">
                    <m:d>
                      <m:dPr>
                        <m:ctrlPr>
                          <a:rPr lang="en-US" sz="4800" i="1">
                            <a:latin typeface="Cambria Math" panose="02040503050406030204" pitchFamily="18" charset="0"/>
                            <a:cs typeface="Times New Roman" panose="02020603050405020304" pitchFamily="18" charset="0"/>
                          </a:rPr>
                        </m:ctrlPr>
                      </m:dPr>
                      <m:e>
                        <m:sSub>
                          <m:sSubPr>
                            <m:ctrlPr>
                              <a:rPr lang="en-US" sz="4800" i="1">
                                <a:latin typeface="Cambria Math" panose="02040503050406030204" pitchFamily="18" charset="0"/>
                                <a:cs typeface="Times New Roman" panose="02020603050405020304" pitchFamily="18" charset="0"/>
                              </a:rPr>
                            </m:ctrlPr>
                          </m:sSubPr>
                          <m:e>
                            <m:r>
                              <a:rPr lang="vi-VN" sz="4800">
                                <a:latin typeface="Cambria Math"/>
                                <a:cs typeface="Times New Roman" panose="02020603050405020304" pitchFamily="18" charset="0"/>
                              </a:rPr>
                              <m:t>𝑢</m:t>
                            </m:r>
                          </m:e>
                          <m:sub>
                            <m:r>
                              <a:rPr lang="vi-VN" sz="4800">
                                <a:latin typeface="Cambria Math"/>
                                <a:cs typeface="Times New Roman" panose="02020603050405020304" pitchFamily="18" charset="0"/>
                              </a:rPr>
                              <m:t>𝑛</m:t>
                            </m:r>
                          </m:sub>
                        </m:sSub>
                      </m:e>
                    </m:d>
                  </m:oMath>
                </a14:m>
                <a:r>
                  <a:rPr lang="vi-VN" sz="4800" dirty="0">
                    <a:latin typeface="Times New Roman" panose="02020603050405020304" pitchFamily="18" charset="0"/>
                    <a:cs typeface="Times New Roman" panose="02020603050405020304" pitchFamily="18" charset="0"/>
                  </a:rPr>
                  <a:t> có </a:t>
                </a:r>
                <a14:m>
                  <m:oMath xmlns:m="http://schemas.openxmlformats.org/officeDocument/2006/math">
                    <m:sSub>
                      <m:sSubPr>
                        <m:ctrlPr>
                          <a:rPr lang="en-US" sz="4800" i="1">
                            <a:latin typeface="Cambria Math" panose="02040503050406030204" pitchFamily="18" charset="0"/>
                            <a:cs typeface="Times New Roman" panose="02020603050405020304" pitchFamily="18" charset="0"/>
                          </a:rPr>
                        </m:ctrlPr>
                      </m:sSubPr>
                      <m:e>
                        <m:r>
                          <a:rPr lang="vi-VN" sz="4800">
                            <a:latin typeface="Cambria Math"/>
                            <a:cs typeface="Times New Roman" panose="02020603050405020304" pitchFamily="18" charset="0"/>
                          </a:rPr>
                          <m:t>𝑢</m:t>
                        </m:r>
                      </m:e>
                      <m:sub>
                        <m:r>
                          <a:rPr lang="vi-VN" sz="4800">
                            <a:latin typeface="Cambria Math"/>
                            <a:cs typeface="Times New Roman" panose="02020603050405020304" pitchFamily="18" charset="0"/>
                          </a:rPr>
                          <m:t>1</m:t>
                        </m:r>
                      </m:sub>
                    </m:sSub>
                    <m:r>
                      <a:rPr lang="vi-VN" sz="4800">
                        <a:latin typeface="Cambria Math"/>
                        <a:cs typeface="Times New Roman" panose="02020603050405020304" pitchFamily="18" charset="0"/>
                      </a:rPr>
                      <m:t>=</m:t>
                    </m:r>
                    <m:r>
                      <a:rPr lang="vi-VN" sz="4800">
                        <a:latin typeface="Cambria Math"/>
                        <a:cs typeface="Times New Roman" panose="02020603050405020304" pitchFamily="18" charset="0"/>
                      </a:rPr>
                      <m:t>123</m:t>
                    </m:r>
                  </m:oMath>
                </a14:m>
                <a:r>
                  <a:rPr lang="vi-VN" sz="4800" dirty="0">
                    <a:latin typeface="Times New Roman" panose="02020603050405020304" pitchFamily="18" charset="0"/>
                    <a:cs typeface="Times New Roman" panose="02020603050405020304" pitchFamily="18" charset="0"/>
                  </a:rPr>
                  <a:t> và </a:t>
                </a:r>
                <a14:m>
                  <m:oMath xmlns:m="http://schemas.openxmlformats.org/officeDocument/2006/math">
                    <m:sSub>
                      <m:sSubPr>
                        <m:ctrlPr>
                          <a:rPr lang="en-US" sz="4800" i="1">
                            <a:latin typeface="Cambria Math" panose="02040503050406030204" pitchFamily="18" charset="0"/>
                            <a:cs typeface="Times New Roman" panose="02020603050405020304" pitchFamily="18" charset="0"/>
                          </a:rPr>
                        </m:ctrlPr>
                      </m:sSubPr>
                      <m:e>
                        <m:r>
                          <a:rPr lang="vi-VN" sz="4800">
                            <a:latin typeface="Cambria Math"/>
                            <a:cs typeface="Times New Roman" panose="02020603050405020304" pitchFamily="18" charset="0"/>
                          </a:rPr>
                          <m:t>𝑢</m:t>
                        </m:r>
                      </m:e>
                      <m:sub>
                        <m:r>
                          <a:rPr lang="vi-VN" sz="4800">
                            <a:latin typeface="Cambria Math"/>
                            <a:cs typeface="Times New Roman" panose="02020603050405020304" pitchFamily="18" charset="0"/>
                          </a:rPr>
                          <m:t>3</m:t>
                        </m:r>
                      </m:sub>
                    </m:sSub>
                    <m:r>
                      <a:rPr lang="vi-VN" sz="4800">
                        <a:latin typeface="Cambria Math"/>
                        <a:cs typeface="Times New Roman" panose="02020603050405020304" pitchFamily="18" charset="0"/>
                      </a:rPr>
                      <m:t>−</m:t>
                    </m:r>
                    <m:sSub>
                      <m:sSubPr>
                        <m:ctrlPr>
                          <a:rPr lang="en-US" sz="4800" i="1">
                            <a:latin typeface="Cambria Math" panose="02040503050406030204" pitchFamily="18" charset="0"/>
                            <a:cs typeface="Times New Roman" panose="02020603050405020304" pitchFamily="18" charset="0"/>
                          </a:rPr>
                        </m:ctrlPr>
                      </m:sSubPr>
                      <m:e>
                        <m:r>
                          <a:rPr lang="vi-VN" sz="4800">
                            <a:latin typeface="Cambria Math"/>
                            <a:cs typeface="Times New Roman" panose="02020603050405020304" pitchFamily="18" charset="0"/>
                          </a:rPr>
                          <m:t>𝑢</m:t>
                        </m:r>
                      </m:e>
                      <m:sub>
                        <m:r>
                          <a:rPr lang="vi-VN" sz="4800">
                            <a:latin typeface="Cambria Math"/>
                            <a:cs typeface="Times New Roman" panose="02020603050405020304" pitchFamily="18" charset="0"/>
                          </a:rPr>
                          <m:t>15</m:t>
                        </m:r>
                      </m:sub>
                    </m:sSub>
                    <m:r>
                      <a:rPr lang="vi-VN" sz="4800">
                        <a:latin typeface="Cambria Math"/>
                        <a:cs typeface="Times New Roman" panose="02020603050405020304" pitchFamily="18" charset="0"/>
                      </a:rPr>
                      <m:t>=</m:t>
                    </m:r>
                    <m:r>
                      <a:rPr lang="vi-VN" sz="4800">
                        <a:latin typeface="Cambria Math"/>
                        <a:cs typeface="Times New Roman" panose="02020603050405020304" pitchFamily="18" charset="0"/>
                      </a:rPr>
                      <m:t>84</m:t>
                    </m:r>
                  </m:oMath>
                </a14:m>
                <a:r>
                  <a:rPr lang="vi-VN" sz="4800" dirty="0">
                    <a:latin typeface="Times New Roman" panose="02020603050405020304" pitchFamily="18" charset="0"/>
                    <a:cs typeface="Times New Roman" panose="02020603050405020304" pitchFamily="18" charset="0"/>
                  </a:rPr>
                  <a:t>. Tìm số hạng </a:t>
                </a:r>
                <a14:m>
                  <m:oMath xmlns:m="http://schemas.openxmlformats.org/officeDocument/2006/math">
                    <m:sSub>
                      <m:sSubPr>
                        <m:ctrlPr>
                          <a:rPr lang="en-US" sz="4800" i="1">
                            <a:latin typeface="Cambria Math" panose="02040503050406030204" pitchFamily="18" charset="0"/>
                            <a:cs typeface="Times New Roman" panose="02020603050405020304" pitchFamily="18" charset="0"/>
                          </a:rPr>
                        </m:ctrlPr>
                      </m:sSubPr>
                      <m:e>
                        <m:r>
                          <a:rPr lang="vi-VN" sz="4800">
                            <a:latin typeface="Cambria Math"/>
                            <a:cs typeface="Times New Roman" panose="02020603050405020304" pitchFamily="18" charset="0"/>
                          </a:rPr>
                          <m:t>𝑢</m:t>
                        </m:r>
                      </m:e>
                      <m:sub>
                        <m:r>
                          <a:rPr lang="vi-VN" sz="4800">
                            <a:latin typeface="Cambria Math"/>
                            <a:cs typeface="Times New Roman" panose="02020603050405020304" pitchFamily="18" charset="0"/>
                          </a:rPr>
                          <m:t>17</m:t>
                        </m:r>
                      </m:sub>
                    </m:sSub>
                  </m:oMath>
                </a14:m>
                <a:r>
                  <a:rPr lang="vi-VN" sz="480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pPr>
                  <a:lnSpc>
                    <a:spcPct val="150000"/>
                  </a:lnSpc>
                </a:pPr>
                <a:r>
                  <a:rPr lang="vi-VN" sz="4800" dirty="0"/>
                  <a:t>	</a:t>
                </a:r>
                <a:r>
                  <a:rPr lang="vi-VN" sz="4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4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vi-VN" sz="4800" i="1">
                            <a:latin typeface="Cambria Math"/>
                          </a:rPr>
                          <m:t>𝑢</m:t>
                        </m:r>
                      </m:e>
                      <m:sub>
                        <m:r>
                          <a:rPr lang="vi-VN" sz="4800" i="1">
                            <a:latin typeface="Cambria Math"/>
                          </a:rPr>
                          <m:t>17</m:t>
                        </m:r>
                      </m:sub>
                    </m:sSub>
                    <m:r>
                      <a:rPr lang="vi-VN" sz="4800" i="1">
                        <a:latin typeface="Cambria Math"/>
                      </a:rPr>
                      <m:t>=</m:t>
                    </m:r>
                    <m:r>
                      <a:rPr lang="vi-VN" sz="4800" i="1">
                        <a:latin typeface="Cambria Math"/>
                      </a:rPr>
                      <m:t>242</m:t>
                    </m:r>
                  </m:oMath>
                </a14:m>
                <a:r>
                  <a:rPr lang="vi-VN" sz="4800" dirty="0"/>
                  <a:t>.		</a:t>
                </a:r>
                <a:r>
                  <a:rPr lang="vi-VN" sz="4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4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vi-VN" sz="4800" i="1">
                            <a:latin typeface="Cambria Math"/>
                          </a:rPr>
                          <m:t>𝑢</m:t>
                        </m:r>
                      </m:e>
                      <m:sub>
                        <m:r>
                          <a:rPr lang="vi-VN" sz="4800" i="1">
                            <a:latin typeface="Cambria Math"/>
                          </a:rPr>
                          <m:t>17</m:t>
                        </m:r>
                      </m:sub>
                    </m:sSub>
                    <m:r>
                      <a:rPr lang="vi-VN" sz="4800" i="1">
                        <a:latin typeface="Cambria Math"/>
                      </a:rPr>
                      <m:t>=</m:t>
                    </m:r>
                    <m:r>
                      <a:rPr lang="vi-VN" sz="4800" i="1">
                        <a:latin typeface="Cambria Math"/>
                      </a:rPr>
                      <m:t>235</m:t>
                    </m:r>
                  </m:oMath>
                </a14:m>
                <a:r>
                  <a:rPr lang="vi-VN" sz="4800" dirty="0"/>
                  <a:t>.</a:t>
                </a:r>
                <a:endParaRPr lang="en-US" sz="4800" dirty="0"/>
              </a:p>
              <a:p>
                <a:r>
                  <a:rPr lang="vi-VN" sz="4800" dirty="0"/>
                  <a:t>	</a:t>
                </a:r>
                <a:r>
                  <a:rPr lang="vi-VN" sz="48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4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sSub>
                      <m:sSubPr>
                        <m:ctrlPr>
                          <a:rPr lang="en-US" sz="4800" i="1">
                            <a:latin typeface="Cambria Math" panose="02040503050406030204" pitchFamily="18" charset="0"/>
                          </a:rPr>
                        </m:ctrlPr>
                      </m:sSubPr>
                      <m:e>
                        <m:r>
                          <a:rPr lang="en-US" sz="4800" b="0" i="1" smtClean="0">
                            <a:latin typeface="Cambria Math" panose="02040503050406030204" pitchFamily="18" charset="0"/>
                          </a:rPr>
                          <m:t>  </m:t>
                        </m:r>
                        <m:r>
                          <a:rPr lang="vi-VN" sz="4800" i="1">
                            <a:latin typeface="Cambria Math"/>
                          </a:rPr>
                          <m:t>𝑢</m:t>
                        </m:r>
                      </m:e>
                      <m:sub>
                        <m:r>
                          <a:rPr lang="vi-VN" sz="4800" i="1">
                            <a:latin typeface="Cambria Math"/>
                          </a:rPr>
                          <m:t>17</m:t>
                        </m:r>
                      </m:sub>
                    </m:sSub>
                    <m:r>
                      <a:rPr lang="vi-VN" sz="4800" i="1">
                        <a:latin typeface="Cambria Math"/>
                      </a:rPr>
                      <m:t>=</m:t>
                    </m:r>
                    <m:r>
                      <a:rPr lang="vi-VN" sz="4800" i="1">
                        <a:latin typeface="Cambria Math"/>
                      </a:rPr>
                      <m:t>11</m:t>
                    </m:r>
                  </m:oMath>
                </a14:m>
                <a:r>
                  <a:rPr lang="vi-VN" sz="4800" dirty="0"/>
                  <a:t>.		</a:t>
                </a:r>
                <a:r>
                  <a:rPr lang="vi-VN" sz="4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4800" dirty="0"/>
                  <a:t> </a:t>
                </a:r>
                <a14:m>
                  <m:oMath xmlns:m="http://schemas.openxmlformats.org/officeDocument/2006/math">
                    <m:sSub>
                      <m:sSubPr>
                        <m:ctrlPr>
                          <a:rPr lang="en-US" sz="4800" i="1">
                            <a:latin typeface="Cambria Math" panose="02040503050406030204" pitchFamily="18" charset="0"/>
                          </a:rPr>
                        </m:ctrlPr>
                      </m:sSubPr>
                      <m:e>
                        <m:r>
                          <a:rPr lang="vi-VN" sz="4800" i="1">
                            <a:latin typeface="Cambria Math"/>
                          </a:rPr>
                          <m:t>𝑢</m:t>
                        </m:r>
                      </m:e>
                      <m:sub>
                        <m:r>
                          <a:rPr lang="vi-VN" sz="4800" i="1">
                            <a:latin typeface="Cambria Math"/>
                          </a:rPr>
                          <m:t>17</m:t>
                        </m:r>
                      </m:sub>
                    </m:sSub>
                    <m:r>
                      <a:rPr lang="vi-VN" sz="4800" i="1">
                        <a:latin typeface="Cambria Math"/>
                      </a:rPr>
                      <m:t>=</m:t>
                    </m:r>
                    <m:r>
                      <a:rPr lang="vi-VN" sz="4800" i="1">
                        <a:latin typeface="Cambria Math"/>
                      </a:rPr>
                      <m:t>4</m:t>
                    </m:r>
                  </m:oMath>
                </a14:m>
                <a:r>
                  <a:rPr lang="vi-VN" sz="4800" dirty="0"/>
                  <a:t>.</a:t>
                </a:r>
                <a:endParaRPr lang="en-US" sz="4800" dirty="0"/>
              </a:p>
            </p:txBody>
          </p:sp>
        </mc:Choice>
        <mc:Fallback xmlns="">
          <p:sp>
            <p:nvSpPr>
              <p:cNvPr id="10" name="Rectangle 9"/>
              <p:cNvSpPr>
                <a:spLocks noRot="1" noChangeAspect="1" noMove="1" noResize="1" noEditPoints="1" noAdjustHandles="1" noChangeArrowheads="1" noChangeShapeType="1" noTextEdit="1"/>
              </p:cNvSpPr>
              <p:nvPr/>
            </p:nvSpPr>
            <p:spPr>
              <a:xfrm>
                <a:off x="4635916" y="3709107"/>
                <a:ext cx="18697156" cy="2677656"/>
              </a:xfrm>
              <a:prstGeom prst="rect">
                <a:avLst/>
              </a:prstGeom>
              <a:blipFill rotWithShape="0">
                <a:blip r:embed="rId3"/>
                <a:stretch>
                  <a:fillRect l="-1467" t="-5000" b="-10455"/>
                </a:stretch>
              </a:blipFill>
            </p:spPr>
            <p:txBody>
              <a:bodyPr/>
              <a:lstStyle/>
              <a:p>
                <a:r>
                  <a:rPr lang="en-US">
                    <a:noFill/>
                  </a:rPr>
                  <a:t> </a:t>
                </a:r>
              </a:p>
            </p:txBody>
          </p:sp>
        </mc:Fallback>
      </mc:AlternateContent>
      <p:sp>
        <p:nvSpPr>
          <p:cNvPr id="90" name="Oval 89"/>
          <p:cNvSpPr/>
          <p:nvPr/>
        </p:nvSpPr>
        <p:spPr>
          <a:xfrm>
            <a:off x="6707187" y="5588000"/>
            <a:ext cx="838200" cy="965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mc:AlternateContent xmlns:mc="http://schemas.openxmlformats.org/markup-compatibility/2006" xmlns:a14="http://schemas.microsoft.com/office/drawing/2010/main">
        <mc:Choice Requires="a14">
          <p:sp>
            <p:nvSpPr>
              <p:cNvPr id="91" name="TextBox 90"/>
              <p:cNvSpPr txBox="1"/>
              <p:nvPr/>
            </p:nvSpPr>
            <p:spPr>
              <a:xfrm>
                <a:off x="5496860" y="8596328"/>
                <a:ext cx="8525528" cy="1569660"/>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4800" b="1" dirty="0" err="1"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i="1">
                            <a:latin typeface="Cambria Math"/>
                          </a:rPr>
                          <m:t>𝑛</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d>
                      <m:dPr>
                        <m:ctrlPr>
                          <a:rPr lang="en-US" sz="4800" i="1">
                            <a:latin typeface="Cambria Math" panose="02040503050406030204" pitchFamily="18" charset="0"/>
                          </a:rPr>
                        </m:ctrlPr>
                      </m:dPr>
                      <m:e>
                        <m:r>
                          <a:rPr lang="en-US" sz="4800" i="1">
                            <a:latin typeface="Cambria Math"/>
                          </a:rPr>
                          <m:t>𝑛</m:t>
                        </m:r>
                        <m:r>
                          <a:rPr lang="en-US" sz="4800" i="1">
                            <a:latin typeface="Cambria Math"/>
                          </a:rPr>
                          <m:t>−</m:t>
                        </m:r>
                        <m:r>
                          <a:rPr lang="en-US" sz="4800" i="1">
                            <a:latin typeface="Cambria Math"/>
                          </a:rPr>
                          <m:t>1</m:t>
                        </m:r>
                      </m:e>
                    </m:d>
                    <m:r>
                      <a:rPr lang="en-US" sz="4800" i="1">
                        <a:latin typeface="Cambria Math"/>
                      </a:rPr>
                      <m:t>.</m:t>
                    </m:r>
                    <m:r>
                      <a:rPr lang="en-US" sz="4800" i="1">
                        <a:latin typeface="Cambria Math"/>
                      </a:rPr>
                      <m:t>𝑑</m:t>
                    </m:r>
                  </m:oMath>
                </a14:m>
                <a:endParaRPr lang="en-US" sz="4800" dirty="0">
                  <a:latin typeface="Times New Roman" panose="02020603050405020304" pitchFamily="18" charset="0"/>
                </a:endParaRPr>
              </a:p>
              <a:p>
                <a:pPr>
                  <a:defRPr/>
                </a:pPr>
                <a:endParaRPr lang="en-US" sz="4800" b="1" dirty="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496860" y="8596328"/>
                <a:ext cx="8525528" cy="1569660"/>
              </a:xfrm>
              <a:prstGeom prst="rect">
                <a:avLst/>
              </a:prstGeom>
              <a:blipFill rotWithShape="0">
                <a:blip r:embed="rId4"/>
                <a:stretch>
                  <a:fillRect l="-1288" t="-8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5585669" y="11582400"/>
                <a:ext cx="10679603" cy="830997"/>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4800" i="1" smtClean="0">
                              <a:latin typeface="Cambria Math" panose="02040503050406030204" pitchFamily="18" charset="0"/>
                            </a:rPr>
                          </m:ctrlPr>
                        </m:sSubPr>
                        <m:e>
                          <m:r>
                            <a:rPr lang="en-US" sz="4800">
                              <a:latin typeface="Cambria Math" panose="02040503050406030204" pitchFamily="18" charset="0"/>
                            </a:rPr>
                            <m:t>⇒</m:t>
                          </m:r>
                          <m:r>
                            <a:rPr lang="en-US" sz="4800" i="1">
                              <a:latin typeface="Cambria Math"/>
                            </a:rPr>
                            <m:t>𝑢</m:t>
                          </m:r>
                        </m:e>
                        <m:sub>
                          <m:r>
                            <a:rPr lang="en-US" sz="4800" b="0" i="1" smtClean="0">
                              <a:latin typeface="Cambria Math" panose="02040503050406030204" pitchFamily="18" charset="0"/>
                            </a:rPr>
                            <m:t>17</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16</m:t>
                      </m:r>
                      <m:r>
                        <a:rPr lang="en-US" sz="4800" i="1">
                          <a:latin typeface="Cambria Math"/>
                        </a:rPr>
                        <m:t>𝑑</m:t>
                      </m:r>
                      <m:r>
                        <a:rPr lang="en-US" sz="4800" b="0" i="1" smtClean="0">
                          <a:latin typeface="Cambria Math" panose="02040503050406030204" pitchFamily="18" charset="0"/>
                        </a:rPr>
                        <m:t>=</m:t>
                      </m:r>
                      <m:r>
                        <a:rPr lang="en-US" sz="4800" b="0" i="1" smtClean="0">
                          <a:latin typeface="Cambria Math" panose="02040503050406030204" pitchFamily="18" charset="0"/>
                        </a:rPr>
                        <m:t>11</m:t>
                      </m:r>
                      <m:r>
                        <a:rPr lang="en-US" sz="4800" i="1">
                          <a:latin typeface="Cambria Math" panose="02040503050406030204" pitchFamily="18" charset="0"/>
                        </a:rPr>
                        <m:t> </m:t>
                      </m:r>
                    </m:oMath>
                  </m:oMathPara>
                </a14:m>
                <a:endParaRPr lang="en-US" sz="4800" b="1" dirty="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5585669" y="11582400"/>
                <a:ext cx="10679603" cy="83099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031998" y="9529737"/>
                <a:ext cx="10311678" cy="830997"/>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b="0" i="1" smtClean="0">
                            <a:latin typeface="Cambria Math" panose="02040503050406030204" pitchFamily="18" charset="0"/>
                          </a:rPr>
                          <m:t>3</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2</m:t>
                    </m:r>
                    <m:r>
                      <a:rPr lang="en-US" sz="4800" i="1">
                        <a:latin typeface="Cambria Math"/>
                      </a:rPr>
                      <m:t>𝑑</m:t>
                    </m:r>
                    <m:r>
                      <a:rPr lang="en-US" sz="4800" b="0" i="1" smtClean="0">
                        <a:latin typeface="Cambria Math" panose="02040503050406030204" pitchFamily="18" charset="0"/>
                      </a:rPr>
                      <m:t> ;</m:t>
                    </m:r>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b="0" i="1" smtClean="0">
                            <a:latin typeface="Cambria Math" panose="02040503050406030204" pitchFamily="18" charset="0"/>
                          </a:rPr>
                          <m:t>15</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14</m:t>
                    </m:r>
                    <m:r>
                      <a:rPr lang="en-US" sz="4800" i="1">
                        <a:latin typeface="Cambria Math"/>
                      </a:rPr>
                      <m:t>𝑑</m:t>
                    </m:r>
                  </m:oMath>
                </a14:m>
                <a:endParaRPr lang="en-US" sz="4800" dirty="0">
                  <a:latin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031998" y="9529737"/>
                <a:ext cx="10311678" cy="83099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031998" y="10520186"/>
                <a:ext cx="10311678" cy="830997"/>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a:rPr>
                          <m:t>𝑢</m:t>
                        </m:r>
                      </m:e>
                      <m:sub>
                        <m:r>
                          <a:rPr lang="en-US" sz="4800" b="0" i="1" smtClean="0">
                            <a:latin typeface="Cambria Math" panose="02040503050406030204" pitchFamily="18" charset="0"/>
                          </a:rPr>
                          <m:t>3</m:t>
                        </m:r>
                      </m:sub>
                    </m:sSub>
                    <m:r>
                      <a:rPr lang="en-US" sz="4800" b="0" i="1" smtClean="0">
                        <a:latin typeface="Cambria Math" panose="02040503050406030204" pitchFamily="18" charset="0"/>
                      </a:rPr>
                      <m:t>−</m:t>
                    </m:r>
                    <m:sSub>
                      <m:sSubPr>
                        <m:ctrlPr>
                          <a:rPr lang="en-US" sz="4800" i="1" smtClean="0">
                            <a:latin typeface="Cambria Math" panose="02040503050406030204" pitchFamily="18" charset="0"/>
                          </a:rPr>
                        </m:ctrlPr>
                      </m:sSubPr>
                      <m:e>
                        <m:r>
                          <a:rPr lang="en-US" sz="4800" i="1">
                            <a:latin typeface="Cambria Math"/>
                          </a:rPr>
                          <m:t>𝑢</m:t>
                        </m:r>
                      </m:e>
                      <m:sub>
                        <m:r>
                          <a:rPr lang="en-US" sz="4800" b="0" i="1" smtClean="0">
                            <a:latin typeface="Cambria Math" panose="02040503050406030204" pitchFamily="18" charset="0"/>
                          </a:rPr>
                          <m:t>15</m:t>
                        </m:r>
                      </m:sub>
                    </m:sSub>
                    <m:r>
                      <a:rPr lang="en-US" sz="4800" b="0" i="1" smtClean="0">
                        <a:latin typeface="Cambria Math" panose="02040503050406030204" pitchFamily="18" charset="0"/>
                      </a:rPr>
                      <m:t>=−</m:t>
                    </m:r>
                    <m:r>
                      <a:rPr lang="en-US" sz="4800" b="0" i="1" smtClean="0">
                        <a:latin typeface="Cambria Math" panose="02040503050406030204" pitchFamily="18" charset="0"/>
                      </a:rPr>
                      <m:t>12</m:t>
                    </m:r>
                    <m:r>
                      <a:rPr lang="en-US" sz="4800" i="1">
                        <a:latin typeface="Cambria Math"/>
                      </a:rPr>
                      <m:t>𝑑</m:t>
                    </m:r>
                    <m:r>
                      <a:rPr lang="en-US" sz="4800" b="0" i="1" smtClean="0">
                        <a:latin typeface="Cambria Math" panose="02040503050406030204" pitchFamily="18" charset="0"/>
                      </a:rPr>
                      <m:t>=</m:t>
                    </m:r>
                    <m:r>
                      <a:rPr lang="en-US" sz="4800" b="0" i="1" smtClean="0">
                        <a:latin typeface="Cambria Math" panose="02040503050406030204" pitchFamily="18" charset="0"/>
                      </a:rPr>
                      <m:t>84</m:t>
                    </m:r>
                    <m:r>
                      <a:rPr lang="en-US" sz="4800">
                        <a:latin typeface="Cambria Math" panose="02040503050406030204" pitchFamily="18" charset="0"/>
                      </a:rPr>
                      <m:t>⇒</m:t>
                    </m:r>
                    <m:r>
                      <m:rPr>
                        <m:sty m:val="p"/>
                      </m:rPr>
                      <a:rPr lang="en-US" sz="4800" b="0" i="0" smtClean="0">
                        <a:latin typeface="Cambria Math" panose="02040503050406030204" pitchFamily="18" charset="0"/>
                      </a:rPr>
                      <m:t>d</m:t>
                    </m:r>
                    <m:r>
                      <a:rPr lang="en-US" sz="4800" b="0" i="0" smtClean="0">
                        <a:latin typeface="Cambria Math" panose="02040503050406030204" pitchFamily="18" charset="0"/>
                      </a:rPr>
                      <m:t>=−</m:t>
                    </m:r>
                    <m:r>
                      <a:rPr lang="en-US" sz="4800" b="0" i="0" smtClean="0">
                        <a:latin typeface="Cambria Math" panose="02040503050406030204" pitchFamily="18" charset="0"/>
                      </a:rPr>
                      <m:t>7</m:t>
                    </m:r>
                  </m:oMath>
                </a14:m>
                <a:endParaRPr lang="en-US" sz="4800" dirty="0">
                  <a:latin typeface="Times New Roman" panose="02020603050405020304" pitchFamily="18"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7031998" y="10520186"/>
                <a:ext cx="10311678" cy="830997"/>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6670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down)">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down)">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wipe(down)">
                                      <p:cBhvr>
                                        <p:cTn id="37" dur="500"/>
                                        <p:tgtEl>
                                          <p:spTgt spid="9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0" grpId="0" animBg="1"/>
      <p:bldP spid="91" grpId="0"/>
      <p:bldP spid="92" grpId="0"/>
      <p:bldP spid="50" grpId="0"/>
      <p:bldP spid="5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997775"/>
            <a:ext cx="24093022" cy="3149375"/>
            <a:chOff x="534987" y="1869705"/>
            <a:chExt cx="23497755" cy="3058750"/>
          </a:xfrm>
        </p:grpSpPr>
        <p:grpSp>
          <p:nvGrpSpPr>
            <p:cNvPr id="21" name="Group 20"/>
            <p:cNvGrpSpPr/>
            <p:nvPr/>
          </p:nvGrpSpPr>
          <p:grpSpPr>
            <a:xfrm>
              <a:off x="534987" y="1869705"/>
              <a:ext cx="23340848" cy="3058750"/>
              <a:chOff x="534987" y="1647866"/>
              <a:chExt cx="23340848" cy="3058750"/>
            </a:xfrm>
          </p:grpSpPr>
          <p:sp>
            <p:nvSpPr>
              <p:cNvPr id="25" name="Rounded Rectangle 24"/>
              <p:cNvSpPr/>
              <p:nvPr/>
            </p:nvSpPr>
            <p:spPr bwMode="auto">
              <a:xfrm>
                <a:off x="755649" y="1720890"/>
                <a:ext cx="23120186" cy="298572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24889" y="1653394"/>
                  <a:ext cx="2497058" cy="98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15</a:t>
                  </a:r>
                  <a:endParaRPr lang="en-US" sz="6000" dirty="0">
                    <a:solidFill>
                      <a:schemeClr val="bg1"/>
                    </a:solidFill>
                    <a:latin typeface="Tahoma" pitchFamily="34" charset="0"/>
                    <a:cs typeface="Tahoma" pitchFamily="34" charset="0"/>
                  </a:endParaRPr>
                </a:p>
              </p:txBody>
            </p:sp>
          </p:grpSp>
        </p:grpSp>
        <p:sp>
          <p:nvSpPr>
            <p:cNvPr id="23" name="Rectangle 22"/>
            <p:cNvSpPr/>
            <p:nvPr/>
          </p:nvSpPr>
          <p:spPr>
            <a:xfrm>
              <a:off x="3911187" y="1933632"/>
              <a:ext cx="20121555" cy="239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spcBef>
                  <a:spcPts val="600"/>
                </a:spcBef>
              </a:pPr>
              <a:r>
                <a:rPr lang="en-US" sz="6000" dirty="0" smtClean="0">
                  <a:solidFill>
                    <a:prstClr val="black"/>
                  </a:solidFill>
                  <a:latin typeface="Times New Roman" panose="02020603050405020304" pitchFamily="18" charset="0"/>
                  <a:ea typeface="Calibri" panose="020F0502020204030204" pitchFamily="34" charset="0"/>
                </a:rPr>
                <a:t> </a:t>
              </a:r>
              <a:r>
                <a:rPr lang="vi-VN" sz="6000" dirty="0">
                  <a:solidFill>
                    <a:prstClr val="black"/>
                  </a:solidFill>
                  <a:latin typeface="Times New Roman" panose="02020603050405020304" pitchFamily="18" charset="0"/>
                  <a:ea typeface="Times New Roman" panose="02020603050405020304" pitchFamily="18" charset="0"/>
                </a:rPr>
                <a:t>Một cấp số nhân có công bội bằng 3 và số hạng đầu bằng 5.Biết  số hạng chính giữa là 32805. Hỏi cấp số nhân đã cho có bao nhiêu số hạng?</a:t>
              </a:r>
              <a:endParaRPr lang="en-US" sz="6000" dirty="0">
                <a:solidFill>
                  <a:prstClr val="black"/>
                </a:solidFill>
                <a:latin typeface="Times New Roman" panose="02020603050405020304" pitchFamily="18" charset="0"/>
                <a:ea typeface="Times New Roman" panose="02020603050405020304" pitchFamily="18" charset="0"/>
              </a:endParaRPr>
            </a:p>
          </p:txBody>
        </p:sp>
      </p:grpSp>
      <p:grpSp>
        <p:nvGrpSpPr>
          <p:cNvPr id="3" name="Group 2"/>
          <p:cNvGrpSpPr/>
          <p:nvPr/>
        </p:nvGrpSpPr>
        <p:grpSpPr>
          <a:xfrm>
            <a:off x="494427" y="5334000"/>
            <a:ext cx="23679365" cy="1995262"/>
            <a:chOff x="247181" y="1501335"/>
            <a:chExt cx="11838141" cy="914411"/>
          </a:xfrm>
        </p:grpSpPr>
        <p:grpSp>
          <p:nvGrpSpPr>
            <p:cNvPr id="51" name="Group 50"/>
            <p:cNvGrpSpPr/>
            <p:nvPr/>
          </p:nvGrpSpPr>
          <p:grpSpPr>
            <a:xfrm>
              <a:off x="247181" y="1501335"/>
              <a:ext cx="3090381" cy="914399"/>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654340" y="1768978"/>
                    <a:ext cx="785613" cy="43272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6000" b="0" i="1" smtClean="0">
                            <a:solidFill>
                              <a:schemeClr val="bg1"/>
                            </a:solidFill>
                            <a:latin typeface="Cambria Math" panose="02040503050406030204" pitchFamily="18" charset="0"/>
                            <a:ea typeface="Times New Roman" panose="02020603050405020304" pitchFamily="18" charset="0"/>
                          </a:rPr>
                          <m:t>18</m:t>
                        </m:r>
                      </m:oMath>
                    </a14:m>
                    <a:r>
                      <a:rPr lang="en-US" sz="6000" dirty="0" smtClean="0">
                        <a:solidFill>
                          <a:schemeClr val="bg1"/>
                        </a:solidFill>
                      </a:rPr>
                      <a:t>.</a:t>
                    </a:r>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654340" y="1768978"/>
                    <a:ext cx="785613" cy="432721"/>
                  </a:xfrm>
                  <a:prstGeom prst="rect">
                    <a:avLst/>
                  </a:prstGeom>
                  <a:blipFill rotWithShape="0">
                    <a:blip r:embed="rId3"/>
                    <a:stretch>
                      <a:fillRect t="-17964" r="-772" b="-39521"/>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6290073" y="5893861"/>
            <a:ext cx="1092375" cy="121929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Vận dụng</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93282" y="7336107"/>
            <a:ext cx="23672882" cy="5550813"/>
            <a:chOff x="194162" y="3615028"/>
            <a:chExt cx="11834900" cy="3853495"/>
          </a:xfrm>
        </p:grpSpPr>
        <p:sp>
          <p:nvSpPr>
            <p:cNvPr id="42" name="Rounded Rectangle 41"/>
            <p:cNvSpPr/>
            <p:nvPr/>
          </p:nvSpPr>
          <p:spPr>
            <a:xfrm>
              <a:off x="194162" y="3735961"/>
              <a:ext cx="11834900" cy="373256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8"/>
              <a:ext cx="1884107" cy="683487"/>
              <a:chOff x="1275608" y="6200846"/>
              <a:chExt cx="3693531" cy="1241863"/>
            </a:xfrm>
          </p:grpSpPr>
          <p:sp>
            <p:nvSpPr>
              <p:cNvPr id="44" name="Freeform 20"/>
              <p:cNvSpPr>
                <a:spLocks/>
              </p:cNvSpPr>
              <p:nvPr/>
            </p:nvSpPr>
            <p:spPr bwMode="auto">
              <a:xfrm rot="16200000" flipV="1">
                <a:off x="2822739" y="5296311"/>
                <a:ext cx="1119914" cy="317288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6"/>
                <a:ext cx="2633360" cy="946603"/>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597279" y="11826614"/>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20258467" y="6051577"/>
                <a:ext cx="2927517" cy="1938992"/>
              </a:xfrm>
              <a:prstGeom prst="rect">
                <a:avLst/>
              </a:prstGeom>
              <a:noFill/>
            </p:spPr>
            <p:txBody>
              <a:bodyPr wrap="square" rtlCol="0">
                <a:spAutoFit/>
              </a:bodyPr>
              <a:lstStyle>
                <a:defPPr>
                  <a:defRPr lang="vi-VN"/>
                </a:defPPr>
                <a:lvl1pPr>
                  <a:defRPr sz="3200" i="1">
                    <a:solidFill>
                      <a:schemeClr val="bg1"/>
                    </a:solidFill>
                  </a:defRPr>
                </a:lvl1pPr>
              </a:lstStyle>
              <a:p>
                <a:r>
                  <a:rPr lang="en-US" sz="6000" dirty="0" smtClean="0">
                    <a:ea typeface="Calibri" panose="020F0502020204030204" pitchFamily="34" charset="0"/>
                  </a:rPr>
                  <a:t>19</a:t>
                </a:r>
                <a14:m>
                  <m:oMath xmlns:m="http://schemas.openxmlformats.org/officeDocument/2006/math">
                    <m:r>
                      <a:rPr lang="en-US" sz="6000">
                        <a:latin typeface="Cambria Math" panose="02040503050406030204" pitchFamily="18" charset="0"/>
                        <a:ea typeface="Calibri" panose="020F0502020204030204" pitchFamily="34" charset="0"/>
                      </a:rPr>
                      <m:t>.</m:t>
                    </m:r>
                  </m:oMath>
                </a14:m>
                <a:endParaRPr lang="en-US" sz="6000" dirty="0"/>
              </a:p>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20258467" y="6051577"/>
                <a:ext cx="2927517" cy="1938992"/>
              </a:xfrm>
              <a:prstGeom prst="rect">
                <a:avLst/>
              </a:prstGeom>
              <a:blipFill rotWithShape="0">
                <a:blip r:embed="rId4"/>
                <a:stretch>
                  <a:fillRect l="-12500" t="-9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864952" y="5948052"/>
                <a:ext cx="2927517"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ea typeface="Times New Roman" panose="02020603050405020304" pitchFamily="18" charset="0"/>
                        </a:rPr>
                        <m:t>17.</m:t>
                      </m:r>
                    </m:oMath>
                  </m:oMathPara>
                </a14:m>
                <a:endParaRPr lang="en-US" sz="6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7864952" y="5948052"/>
                <a:ext cx="2927517" cy="101566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165267" y="10176659"/>
                <a:ext cx="21305582" cy="2148793"/>
              </a:xfrm>
              <a:prstGeom prst="rect">
                <a:avLst/>
              </a:prstGeom>
            </p:spPr>
            <p:txBody>
              <a:bodyPr wrap="square">
                <a:spAutoFit/>
              </a:bodyPr>
              <a:lstStyle/>
              <a:p>
                <a:pPr>
                  <a:lnSpc>
                    <a:spcPct val="115000"/>
                  </a:lnSpc>
                  <a:spcBef>
                    <a:spcPts val="600"/>
                  </a:spcBef>
                  <a:spcAft>
                    <a:spcPts val="1000"/>
                  </a:spcAft>
                </a:pPr>
                <a:r>
                  <a:rPr lang="vi-VN" sz="6000" dirty="0" smtClean="0">
                    <a:solidFill>
                      <a:prstClr val="black"/>
                    </a:solidFill>
                    <a:latin typeface="Times New Roman" panose="02020603050405020304" pitchFamily="18" charset="0"/>
                    <a:ea typeface="Times New Roman" panose="02020603050405020304" pitchFamily="18" charset="0"/>
                  </a:rPr>
                  <a:t>Vậy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9</m:t>
                        </m:r>
                      </m:sub>
                    </m:sSub>
                  </m:oMath>
                </a14:m>
                <a:r>
                  <a:rPr lang="vi-VN" sz="6000" dirty="0">
                    <a:solidFill>
                      <a:prstClr val="black"/>
                    </a:solidFill>
                    <a:latin typeface="Times New Roman" panose="02020603050405020304" pitchFamily="18" charset="0"/>
                    <a:ea typeface="Times New Roman" panose="02020603050405020304" pitchFamily="18" charset="0"/>
                  </a:rPr>
                  <a:t> là số hạng chính giữa của cấp số nhân, nên cấp số nhân đã cho có 17 số hạng</a:t>
                </a:r>
                <a:r>
                  <a:rPr lang="vi-VN" sz="6000" dirty="0" smtClean="0">
                    <a:solidFill>
                      <a:prstClr val="black"/>
                    </a:solidFill>
                    <a:latin typeface="Times New Roman" panose="02020603050405020304" pitchFamily="18" charset="0"/>
                    <a:ea typeface="Times New Roman" panose="02020603050405020304" pitchFamily="18" charset="0"/>
                  </a:rPr>
                  <a:t>.</a:t>
                </a:r>
                <a:endParaRPr lang="en-US" sz="6000" dirty="0"/>
              </a:p>
            </p:txBody>
          </p:sp>
        </mc:Choice>
        <mc:Fallback xmlns="">
          <p:sp>
            <p:nvSpPr>
              <p:cNvPr id="6" name="Rectangle 5"/>
              <p:cNvSpPr>
                <a:spLocks noRot="1" noChangeAspect="1" noMove="1" noResize="1" noEditPoints="1" noAdjustHandles="1" noChangeArrowheads="1" noChangeShapeType="1" noTextEdit="1"/>
              </p:cNvSpPr>
              <p:nvPr/>
            </p:nvSpPr>
            <p:spPr>
              <a:xfrm>
                <a:off x="2165267" y="10176659"/>
                <a:ext cx="21305582" cy="2148793"/>
              </a:xfrm>
              <a:prstGeom prst="rect">
                <a:avLst/>
              </a:prstGeom>
              <a:blipFill rotWithShape="0">
                <a:blip r:embed="rId6"/>
                <a:stretch>
                  <a:fillRect l="-1717" t="-6232" b="-172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4460091" y="5829220"/>
                <a:ext cx="1624613" cy="1128386"/>
              </a:xfrm>
              <a:prstGeom prst="rect">
                <a:avLst/>
              </a:prstGeom>
              <a:noFill/>
            </p:spPr>
            <p:txBody>
              <a:bodyPr wrap="square" rtlCol="0">
                <a:spAutoFit/>
              </a:bodyPr>
              <a:lstStyle>
                <a:defPPr>
                  <a:defRPr lang="vi-VN"/>
                </a:defPPr>
                <a:lvl1pPr>
                  <a:defRPr sz="3200" i="1">
                    <a:solidFill>
                      <a:schemeClr val="bg1"/>
                    </a:solidFill>
                  </a:defRPr>
                </a:lvl1pPr>
              </a:lstStyle>
              <a:p>
                <a:r>
                  <a:rPr lang="en-US" sz="6000" dirty="0" smtClean="0">
                    <a:solidFill>
                      <a:schemeClr val="bg1"/>
                    </a:solidFill>
                    <a:ea typeface="Times New Roman" panose="02020603050405020304" pitchFamily="18" charset="0"/>
                  </a:rPr>
                  <a:t>16</a:t>
                </a:r>
                <a14:m>
                  <m:oMath xmlns:m="http://schemas.openxmlformats.org/officeDocument/2006/math">
                    <m:r>
                      <m:rPr>
                        <m:nor/>
                      </m:rPr>
                      <a:rPr lang="vi-VN" sz="6000" dirty="0">
                        <a:solidFill>
                          <a:schemeClr val="bg1"/>
                        </a:solidFill>
                        <a:latin typeface="Times New Roman" panose="02020603050405020304" pitchFamily="18" charset="0"/>
                        <a:ea typeface="Times New Roman" panose="02020603050405020304" pitchFamily="18" charset="0"/>
                      </a:rPr>
                      <m:t>	</m:t>
                    </m:r>
                  </m:oMath>
                </a14:m>
                <a:r>
                  <a:rPr lang="en-US" sz="6000" dirty="0" smtClean="0">
                    <a:solidFill>
                      <a:schemeClr val="bg1"/>
                    </a:solidFill>
                  </a:rPr>
                  <a:t>.</a:t>
                </a:r>
                <a:endParaRPr lang="en-US" sz="6000" dirty="0">
                  <a:solidFill>
                    <a:schemeClr val="bg1"/>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4460091" y="5829220"/>
                <a:ext cx="1624613" cy="1128386"/>
              </a:xfrm>
              <a:prstGeom prst="rect">
                <a:avLst/>
              </a:prstGeom>
              <a:blipFill rotWithShape="0">
                <a:blip r:embed="rId7"/>
                <a:stretch>
                  <a:fillRect l="-22472" t="-5946" b="-3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729697" y="7876716"/>
                <a:ext cx="14200479" cy="1015663"/>
              </a:xfrm>
              <a:prstGeom prst="rect">
                <a:avLst/>
              </a:prstGeom>
              <a:noFill/>
            </p:spPr>
            <p:txBody>
              <a:bodyPr wrap="square" rtlCol="0">
                <a:spAutoFit/>
              </a:bodyPr>
              <a:lstStyle/>
              <a:p>
                <a:r>
                  <a:rPr lang="fr-FR" sz="6000" dirty="0">
                    <a:solidFill>
                      <a:prstClr val="black"/>
                    </a:solidFill>
                    <a:latin typeface="Times New Roman" panose="02020603050405020304" pitchFamily="18" charset="0"/>
                    <a:ea typeface="Times New Roman" panose="02020603050405020304" pitchFamily="18" charset="0"/>
                  </a:rPr>
                  <a:t>Ta có </a:t>
                </a:r>
                <a14:m>
                  <m:oMath xmlns:m="http://schemas.openxmlformats.org/officeDocument/2006/math">
                    <m:r>
                      <a:rPr lang="fr-FR" sz="6000">
                        <a:solidFill>
                          <a:prstClr val="black"/>
                        </a:solidFill>
                        <a:latin typeface="Cambria Math"/>
                        <a:ea typeface="Times New Roman" panose="02020603050405020304" pitchFamily="18" charset="0"/>
                      </a:rPr>
                      <m:t>32805=</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a:ea typeface="Times New Roman" panose="02020603050405020304" pitchFamily="18" charset="0"/>
                          </a:rPr>
                          <m:t>𝑛</m:t>
                        </m:r>
                      </m:sub>
                    </m:sSub>
                    <m:r>
                      <a:rPr lang="fr-FR"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sSup>
                      <m:sSupPr>
                        <m:ctrlPr>
                          <a:rPr lang="en-US" sz="6000" i="1">
                            <a:solidFill>
                              <a:prstClr val="black"/>
                            </a:solidFill>
                            <a:latin typeface="Cambria Math" panose="02040503050406030204" pitchFamily="18" charset="0"/>
                            <a:ea typeface="Times New Roman" panose="02020603050405020304" pitchFamily="18" charset="0"/>
                          </a:rPr>
                        </m:ctrlPr>
                      </m:sSupPr>
                      <m:e>
                        <m:r>
                          <a:rPr lang="en-US" sz="6000">
                            <a:solidFill>
                              <a:prstClr val="black"/>
                            </a:solidFill>
                            <a:latin typeface="Cambria Math"/>
                            <a:ea typeface="Times New Roman" panose="02020603050405020304" pitchFamily="18" charset="0"/>
                          </a:rPr>
                          <m:t>𝑞</m:t>
                        </m:r>
                      </m:e>
                      <m:sup>
                        <m:r>
                          <a:rPr lang="en-US" sz="6000">
                            <a:solidFill>
                              <a:prstClr val="black"/>
                            </a:solidFill>
                            <a:latin typeface="Cambria Math"/>
                            <a:ea typeface="Times New Roman" panose="02020603050405020304" pitchFamily="18" charset="0"/>
                          </a:rPr>
                          <m:t>𝑛</m:t>
                        </m:r>
                        <m:r>
                          <a:rPr lang="fr-FR" sz="6000">
                            <a:solidFill>
                              <a:prstClr val="black"/>
                            </a:solidFill>
                            <a:latin typeface="Cambria Math"/>
                            <a:ea typeface="Times New Roman" panose="02020603050405020304" pitchFamily="18" charset="0"/>
                          </a:rPr>
                          <m:t>−1</m:t>
                        </m:r>
                      </m:sup>
                    </m:sSup>
                    <m:r>
                      <a:rPr lang="fr-FR" sz="6000">
                        <a:solidFill>
                          <a:prstClr val="black"/>
                        </a:solidFill>
                        <a:latin typeface="Cambria Math"/>
                        <a:ea typeface="Times New Roman" panose="02020603050405020304" pitchFamily="18" charset="0"/>
                      </a:rPr>
                      <m:t>=5.</m:t>
                    </m:r>
                    <m:sSup>
                      <m:sSupPr>
                        <m:ctrlPr>
                          <a:rPr lang="en-US" sz="6000" i="1">
                            <a:solidFill>
                              <a:prstClr val="black"/>
                            </a:solidFill>
                            <a:latin typeface="Cambria Math" panose="02040503050406030204" pitchFamily="18" charset="0"/>
                            <a:ea typeface="Times New Roman" panose="02020603050405020304" pitchFamily="18" charset="0"/>
                          </a:rPr>
                        </m:ctrlPr>
                      </m:sSupPr>
                      <m:e>
                        <m:r>
                          <a:rPr lang="fr-FR" sz="6000">
                            <a:solidFill>
                              <a:prstClr val="black"/>
                            </a:solidFill>
                            <a:latin typeface="Cambria Math"/>
                            <a:ea typeface="Times New Roman" panose="02020603050405020304" pitchFamily="18" charset="0"/>
                          </a:rPr>
                          <m:t>3</m:t>
                        </m:r>
                      </m:e>
                      <m:sup>
                        <m:r>
                          <a:rPr lang="en-US" sz="6000">
                            <a:solidFill>
                              <a:prstClr val="black"/>
                            </a:solidFill>
                            <a:latin typeface="Cambria Math"/>
                            <a:ea typeface="Times New Roman" panose="02020603050405020304" pitchFamily="18" charset="0"/>
                          </a:rPr>
                          <m:t>𝑛</m:t>
                        </m:r>
                        <m:r>
                          <a:rPr lang="fr-FR" sz="6000">
                            <a:solidFill>
                              <a:prstClr val="black"/>
                            </a:solidFill>
                            <a:latin typeface="Cambria Math"/>
                            <a:ea typeface="Times New Roman" panose="02020603050405020304" pitchFamily="18" charset="0"/>
                          </a:rPr>
                          <m:t>−1</m:t>
                        </m:r>
                      </m:sup>
                    </m:sSup>
                  </m:oMath>
                </a14:m>
                <a:endParaRPr lang="en-US" sz="6000" dirty="0"/>
              </a:p>
            </p:txBody>
          </p:sp>
        </mc:Choice>
        <mc:Fallback xmlns="">
          <p:sp>
            <p:nvSpPr>
              <p:cNvPr id="2" name="TextBox 1"/>
              <p:cNvSpPr txBox="1">
                <a:spLocks noRot="1" noChangeAspect="1" noMove="1" noResize="1" noEditPoints="1" noAdjustHandles="1" noChangeArrowheads="1" noChangeShapeType="1" noTextEdit="1"/>
              </p:cNvSpPr>
              <p:nvPr/>
            </p:nvSpPr>
            <p:spPr>
              <a:xfrm>
                <a:off x="4729697" y="7876716"/>
                <a:ext cx="14200479" cy="1015663"/>
              </a:xfrm>
              <a:prstGeom prst="rect">
                <a:avLst/>
              </a:prstGeom>
              <a:blipFill rotWithShape="0">
                <a:blip r:embed="rId8"/>
                <a:stretch>
                  <a:fillRect l="-2619" t="-19760" b="-37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29697" y="9085682"/>
                <a:ext cx="11611918"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sSup>
                        <m:sSupPr>
                          <m:ctrlPr>
                            <a:rPr lang="en-US" sz="6000" i="1">
                              <a:solidFill>
                                <a:prstClr val="black"/>
                              </a:solidFill>
                              <a:latin typeface="Cambria Math" panose="02040503050406030204" pitchFamily="18" charset="0"/>
                              <a:ea typeface="Times New Roman" panose="02020603050405020304" pitchFamily="18" charset="0"/>
                            </a:rPr>
                          </m:ctrlPr>
                        </m:sSupPr>
                        <m:e>
                          <m:r>
                            <a:rPr lang="fr-FR" sz="6000">
                              <a:solidFill>
                                <a:prstClr val="black"/>
                              </a:solidFill>
                              <a:latin typeface="Cambria Math"/>
                              <a:ea typeface="Times New Roman" panose="02020603050405020304" pitchFamily="18" charset="0"/>
                            </a:rPr>
                            <m:t>3</m:t>
                          </m:r>
                        </m:e>
                        <m:sup>
                          <m:r>
                            <a:rPr lang="en-US" sz="6000">
                              <a:solidFill>
                                <a:prstClr val="black"/>
                              </a:solidFill>
                              <a:latin typeface="Cambria Math"/>
                              <a:ea typeface="Times New Roman" panose="02020603050405020304" pitchFamily="18" charset="0"/>
                            </a:rPr>
                            <m:t>𝑛</m:t>
                          </m:r>
                          <m:r>
                            <a:rPr lang="fr-FR" sz="6000">
                              <a:solidFill>
                                <a:prstClr val="black"/>
                              </a:solidFill>
                              <a:latin typeface="Cambria Math"/>
                              <a:ea typeface="Times New Roman" panose="02020603050405020304" pitchFamily="18" charset="0"/>
                            </a:rPr>
                            <m:t>−1</m:t>
                          </m:r>
                        </m:sup>
                      </m:sSup>
                      <m:r>
                        <a:rPr lang="fr-FR" sz="6000">
                          <a:solidFill>
                            <a:prstClr val="black"/>
                          </a:solidFill>
                          <a:latin typeface="Cambria Math"/>
                          <a:ea typeface="Times New Roman" panose="02020603050405020304" pitchFamily="18" charset="0"/>
                        </a:rPr>
                        <m:t>=6561=</m:t>
                      </m:r>
                      <m:sSup>
                        <m:sSupPr>
                          <m:ctrlPr>
                            <a:rPr lang="en-US" sz="6000" i="1">
                              <a:solidFill>
                                <a:prstClr val="black"/>
                              </a:solidFill>
                              <a:latin typeface="Cambria Math" panose="02040503050406030204" pitchFamily="18" charset="0"/>
                              <a:ea typeface="Times New Roman" panose="02020603050405020304" pitchFamily="18" charset="0"/>
                            </a:rPr>
                          </m:ctrlPr>
                        </m:sSupPr>
                        <m:e>
                          <m:r>
                            <a:rPr lang="fr-FR" sz="6000">
                              <a:solidFill>
                                <a:prstClr val="black"/>
                              </a:solidFill>
                              <a:latin typeface="Cambria Math"/>
                              <a:ea typeface="Times New Roman" panose="02020603050405020304" pitchFamily="18" charset="0"/>
                            </a:rPr>
                            <m:t>3</m:t>
                          </m:r>
                        </m:e>
                        <m:sup>
                          <m:r>
                            <a:rPr lang="fr-FR" sz="6000">
                              <a:solidFill>
                                <a:prstClr val="black"/>
                              </a:solidFill>
                              <a:latin typeface="Cambria Math"/>
                              <a:ea typeface="Times New Roman" panose="02020603050405020304" pitchFamily="18" charset="0"/>
                            </a:rPr>
                            <m:t>8</m:t>
                          </m:r>
                        </m:sup>
                      </m:sSup>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𝑛</m:t>
                      </m:r>
                      <m:r>
                        <a:rPr lang="en-US" sz="6000">
                          <a:solidFill>
                            <a:prstClr val="black"/>
                          </a:solidFill>
                          <a:latin typeface="Cambria Math"/>
                          <a:ea typeface="Times New Roman" panose="02020603050405020304" pitchFamily="18" charset="0"/>
                        </a:rPr>
                        <m:t>=9.</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729697" y="9085682"/>
                <a:ext cx="11611918" cy="1015663"/>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4868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6" grpId="0"/>
      <p:bldP spid="2"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789847" y="2170243"/>
            <a:ext cx="13742832" cy="12192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4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4. </a:t>
            </a:r>
            <a:r>
              <a:rPr lang="en-US" sz="64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4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4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64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10" name="TextBox 9">
            <a:hlinkClick r:id="rId2" action="ppaction://hlinksldjump"/>
          </p:cNvPr>
          <p:cNvSpPr txBox="1"/>
          <p:nvPr/>
        </p:nvSpPr>
        <p:spPr>
          <a:xfrm>
            <a:off x="6313641" y="6019730"/>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4.A</a:t>
            </a:r>
            <a:endParaRPr lang="en-US" sz="6400" dirty="0">
              <a:latin typeface="Times New Roman" pitchFamily="18" charset="0"/>
              <a:cs typeface="Times New Roman" pitchFamily="18" charset="0"/>
            </a:endParaRPr>
          </a:p>
        </p:txBody>
      </p:sp>
      <p:sp>
        <p:nvSpPr>
          <p:cNvPr id="11" name="TextBox 10">
            <a:hlinkClick r:id="rId3" action="ppaction://hlinksldjump"/>
          </p:cNvPr>
          <p:cNvSpPr txBox="1"/>
          <p:nvPr/>
        </p:nvSpPr>
        <p:spPr>
          <a:xfrm>
            <a:off x="10440988" y="6142130"/>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5.A</a:t>
            </a:r>
            <a:endParaRPr lang="en-US" sz="6400" dirty="0">
              <a:latin typeface="Times New Roman" pitchFamily="18" charset="0"/>
              <a:cs typeface="Times New Roman" pitchFamily="18" charset="0"/>
            </a:endParaRPr>
          </a:p>
        </p:txBody>
      </p:sp>
      <p:sp>
        <p:nvSpPr>
          <p:cNvPr id="14" name="TextBox 13">
            <a:hlinkClick r:id="rId4" action="ppaction://hlinksldjump"/>
          </p:cNvPr>
          <p:cNvSpPr txBox="1"/>
          <p:nvPr/>
        </p:nvSpPr>
        <p:spPr>
          <a:xfrm>
            <a:off x="14327188" y="44692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3.A</a:t>
            </a:r>
            <a:endParaRPr lang="en-US" sz="6400" dirty="0">
              <a:latin typeface="Times New Roman" pitchFamily="18" charset="0"/>
              <a:cs typeface="Times New Roman" pitchFamily="18" charset="0"/>
            </a:endParaRPr>
          </a:p>
        </p:txBody>
      </p:sp>
      <p:sp>
        <p:nvSpPr>
          <p:cNvPr id="15" name="TextBox 14">
            <a:hlinkClick r:id="rId5" action="ppaction://hlinksldjump"/>
          </p:cNvPr>
          <p:cNvSpPr txBox="1"/>
          <p:nvPr/>
        </p:nvSpPr>
        <p:spPr>
          <a:xfrm>
            <a:off x="10440988" y="44692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2.A</a:t>
            </a:r>
            <a:endParaRPr lang="en-US" sz="6400" dirty="0">
              <a:latin typeface="Times New Roman" pitchFamily="18" charset="0"/>
              <a:cs typeface="Times New Roman" pitchFamily="18" charset="0"/>
            </a:endParaRPr>
          </a:p>
        </p:txBody>
      </p:sp>
      <p:sp>
        <p:nvSpPr>
          <p:cNvPr id="16" name="TextBox 15">
            <a:hlinkClick r:id="rId6" action="ppaction://hlinksldjump"/>
          </p:cNvPr>
          <p:cNvSpPr txBox="1"/>
          <p:nvPr/>
        </p:nvSpPr>
        <p:spPr>
          <a:xfrm>
            <a:off x="6307138" y="4408051"/>
            <a:ext cx="3333750" cy="1077218"/>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6400" dirty="0">
                <a:latin typeface="Times New Roman" pitchFamily="18" charset="0"/>
                <a:cs typeface="Times New Roman" pitchFamily="18" charset="0"/>
              </a:rPr>
              <a:t>Câu </a:t>
            </a:r>
            <a:r>
              <a:rPr lang="en-US" sz="6400" dirty="0" smtClean="0">
                <a:latin typeface="Times New Roman" pitchFamily="18" charset="0"/>
                <a:cs typeface="Times New Roman" pitchFamily="18" charset="0"/>
              </a:rPr>
              <a:t>1.B</a:t>
            </a:r>
            <a:endParaRPr lang="en-US" sz="6400" dirty="0">
              <a:latin typeface="Times New Roman" pitchFamily="18" charset="0"/>
              <a:cs typeface="Times New Roman" pitchFamily="18" charset="0"/>
            </a:endParaRPr>
          </a:p>
        </p:txBody>
      </p:sp>
      <p:sp>
        <p:nvSpPr>
          <p:cNvPr id="8" name="Action Button: Back or Previous 7">
            <a:hlinkClick r:id="rId7" action="ppaction://hlinksldjump" highlightClick="1"/>
          </p:cNvPr>
          <p:cNvSpPr/>
          <p:nvPr/>
        </p:nvSpPr>
        <p:spPr>
          <a:xfrm>
            <a:off x="22168859" y="12302841"/>
            <a:ext cx="905164" cy="8589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9" name="Action Button: Forward or Next 8">
            <a:hlinkClick r:id="" action="ppaction://hlinkshowjump?jump=nextslide" highlightClick="1"/>
          </p:cNvPr>
          <p:cNvSpPr/>
          <p:nvPr/>
        </p:nvSpPr>
        <p:spPr>
          <a:xfrm>
            <a:off x="23129448" y="12321313"/>
            <a:ext cx="942110" cy="8405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13" name="Rectangle 4">
            <a:extLst>
              <a:ext uri="{FF2B5EF4-FFF2-40B4-BE49-F238E27FC236}">
                <a16:creationId xmlns="" xmlns:a16="http://schemas.microsoft.com/office/drawing/2014/main" id="{C747A885-F2D1-409F-9DDA-9CB0AA9B9FF6}"/>
              </a:ext>
            </a:extLst>
          </p:cNvPr>
          <p:cNvSpPr>
            <a:spLocks noChangeArrowheads="1"/>
          </p:cNvSpPr>
          <p:nvPr/>
        </p:nvSpPr>
        <p:spPr bwMode="auto">
          <a:xfrm>
            <a:off x="636590" y="152400"/>
            <a:ext cx="23367997"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11188" y="457200"/>
            <a:ext cx="22100150" cy="2062103"/>
          </a:xfrm>
          <a:prstGeom prst="rect">
            <a:avLst/>
          </a:prstGeom>
          <a:noFill/>
        </p:spPr>
        <p:txBody>
          <a:bodyPr wrap="square" rtlCol="0">
            <a:spAutoFit/>
          </a:bodyPr>
          <a:lstStyle/>
          <a:p>
            <a:pPr algn="ctr"/>
            <a:r>
              <a:rPr lang="en-US" sz="6400" b="1" dirty="0" smtClean="0">
                <a:solidFill>
                  <a:srgbClr val="FF0000"/>
                </a:solidFill>
                <a:latin typeface="Times New Roman" panose="02020603050405020304" pitchFamily="18" charset="0"/>
                <a:cs typeface="Times New Roman" panose="02020603050405020304" pitchFamily="18" charset="0"/>
              </a:rPr>
              <a:t>CĐ_</a:t>
            </a:r>
            <a:r>
              <a:rPr lang="en-US" sz="6400" b="1" dirty="0">
                <a:solidFill>
                  <a:srgbClr val="FF0000"/>
                </a:solidFill>
                <a:effectLst>
                  <a:outerShdw blurRad="38100" dist="38100" dir="2700000" algn="tl">
                    <a:srgbClr val="C0C0C0"/>
                  </a:outerShdw>
                </a:effectLst>
                <a:latin typeface="Vani" panose="02040502050405020303" pitchFamily="18" charset="0"/>
                <a:cs typeface="Vani" panose="02040502050405020303" pitchFamily="18" charset="0"/>
              </a:rPr>
              <a:t>CẤP SỐ CỘNG - CẤP SỐ NHÂN</a:t>
            </a:r>
          </a:p>
          <a:p>
            <a:pPr algn="ctr"/>
            <a:endParaRPr lang="en-US" sz="6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6044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785079"/>
            <a:ext cx="24093022" cy="4580651"/>
            <a:chOff x="534987" y="1869705"/>
            <a:chExt cx="23497755" cy="4080590"/>
          </a:xfrm>
        </p:grpSpPr>
        <p:grpSp>
          <p:nvGrpSpPr>
            <p:cNvPr id="21" name="Group 20"/>
            <p:cNvGrpSpPr/>
            <p:nvPr/>
          </p:nvGrpSpPr>
          <p:grpSpPr>
            <a:xfrm>
              <a:off x="534987" y="1869705"/>
              <a:ext cx="23340848" cy="2986880"/>
              <a:chOff x="534987" y="1647866"/>
              <a:chExt cx="23340848" cy="2986880"/>
            </a:xfrm>
          </p:grpSpPr>
          <p:sp>
            <p:nvSpPr>
              <p:cNvPr id="25" name="Rounded Rectangle 24"/>
              <p:cNvSpPr/>
              <p:nvPr/>
            </p:nvSpPr>
            <p:spPr bwMode="auto">
              <a:xfrm>
                <a:off x="755649" y="1720890"/>
                <a:ext cx="23120186" cy="291385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7986" y="1755492"/>
                  <a:ext cx="2087449" cy="90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1</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11187" y="1942729"/>
                  <a:ext cx="20121555" cy="40075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600"/>
                    </a:spcBef>
                    <a:spcAft>
                      <a:spcPts val="1000"/>
                    </a:spcAft>
                  </a:pPr>
                  <a:r>
                    <a:rPr lang="en-US" sz="6000" dirty="0" smtClean="0">
                      <a:solidFill>
                        <a:prstClr val="black"/>
                      </a:solidFill>
                      <a:latin typeface="Times New Roman" panose="02020603050405020304" pitchFamily="18" charset="0"/>
                      <a:ea typeface="Calibri" panose="020F0502020204030204" pitchFamily="34" charset="0"/>
                    </a:rPr>
                    <a:t> </a:t>
                  </a:r>
                  <a:r>
                    <a:rPr lang="vi-VN" sz="6000" dirty="0">
                      <a:solidFill>
                        <a:prstClr val="black"/>
                      </a:solidFill>
                      <a:latin typeface="Times New Roman" panose="02020603050405020304" pitchFamily="18" charset="0"/>
                      <a:ea typeface="Times New Roman" panose="02020603050405020304" pitchFamily="18" charset="0"/>
                    </a:rPr>
                    <a:t>Cho cấp số cộng </a:t>
                  </a:r>
                  <a14:m>
                    <m:oMath xmlns:m="http://schemas.openxmlformats.org/officeDocument/2006/math">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𝑛</m:t>
                              </m:r>
                            </m:sub>
                          </m:sSub>
                        </m:e>
                      </m:d>
                    </m:oMath>
                  </a14:m>
                  <a:r>
                    <a:rPr lang="vi-VN" sz="6000" dirty="0">
                      <a:solidFill>
                        <a:prstClr val="black"/>
                      </a:solidFill>
                      <a:latin typeface="Times New Roman" panose="02020603050405020304" pitchFamily="18" charset="0"/>
                      <a:ea typeface="Times New Roman" panose="02020603050405020304" pitchFamily="18" charset="0"/>
                    </a:rPr>
                    <a:t> với công sai </a:t>
                  </a:r>
                  <a14:m>
                    <m:oMath xmlns:m="http://schemas.openxmlformats.org/officeDocument/2006/math">
                      <m:r>
                        <a:rPr lang="vi-VN" sz="6000">
                          <a:solidFill>
                            <a:prstClr val="black"/>
                          </a:solidFill>
                          <a:latin typeface="Cambria Math"/>
                          <a:ea typeface="Times New Roman" panose="02020603050405020304" pitchFamily="18" charset="0"/>
                        </a:rPr>
                        <m:t>𝑑</m:t>
                      </m:r>
                    </m:oMath>
                  </a14:m>
                  <a:r>
                    <a:rPr lang="vi-VN" sz="6000" dirty="0">
                      <a:solidFill>
                        <a:prstClr val="black"/>
                      </a:solidFill>
                      <a:latin typeface="Times New Roman" panose="02020603050405020304" pitchFamily="18" charset="0"/>
                      <a:ea typeface="Times New Roman" panose="02020603050405020304" pitchFamily="18" charset="0"/>
                    </a:rPr>
                    <a:t> khác 0, biết rằng các số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1</m:t>
                          </m:r>
                        </m:sub>
                      </m:sSub>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2</m:t>
                          </m:r>
                        </m:sub>
                      </m:sSub>
                      <m:r>
                        <a:rPr lang="vi-VN" sz="6000">
                          <a:solidFill>
                            <a:prstClr val="black"/>
                          </a:solidFill>
                          <a:latin typeface="Cambria Math"/>
                          <a:ea typeface="Times New Roman" panose="02020603050405020304" pitchFamily="18" charset="0"/>
                        </a:rPr>
                        <m:t>, </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2</m:t>
                          </m:r>
                        </m:sub>
                      </m:sSub>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3</m:t>
                          </m:r>
                        </m:sub>
                      </m:sSub>
                      <m:r>
                        <a:rPr lang="vi-VN" sz="6000">
                          <a:solidFill>
                            <a:prstClr val="black"/>
                          </a:solidFill>
                          <a:latin typeface="Cambria Math"/>
                          <a:ea typeface="Times New Roman" panose="02020603050405020304" pitchFamily="18" charset="0"/>
                        </a:rPr>
                        <m:t>, </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3</m:t>
                          </m:r>
                        </m:sub>
                      </m:sSub>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1</m:t>
                          </m:r>
                          <m:r>
                            <a:rPr lang="en-US" sz="6000">
                              <a:solidFill>
                                <a:prstClr val="black"/>
                              </a:solidFill>
                              <a:latin typeface="Cambria Math"/>
                              <a:ea typeface="Times New Roman" panose="02020603050405020304" pitchFamily="18" charset="0"/>
                            </a:rPr>
                            <m:t> </m:t>
                          </m:r>
                        </m:sub>
                      </m:sSub>
                    </m:oMath>
                  </a14:m>
                  <a:r>
                    <a:rPr lang="vi-VN" sz="6000" dirty="0">
                      <a:solidFill>
                        <a:prstClr val="black"/>
                      </a:solidFill>
                      <a:latin typeface="Times New Roman" panose="02020603050405020304" pitchFamily="18" charset="0"/>
                      <a:ea typeface="Times New Roman" panose="02020603050405020304" pitchFamily="18" charset="0"/>
                    </a:rPr>
                    <a:t>theo thứ tự đó lập thành một cấp số nhân với công bội </a:t>
                  </a:r>
                  <a14:m>
                    <m:oMath xmlns:m="http://schemas.openxmlformats.org/officeDocument/2006/math">
                      <m:r>
                        <a:rPr lang="vi-VN" sz="6000">
                          <a:solidFill>
                            <a:prstClr val="black"/>
                          </a:solidFill>
                          <a:latin typeface="Cambria Math"/>
                          <a:ea typeface="Times New Roman" panose="02020603050405020304" pitchFamily="18" charset="0"/>
                        </a:rPr>
                        <m:t>𝑞</m:t>
                      </m:r>
                    </m:oMath>
                  </a14:m>
                  <a:r>
                    <a:rPr lang="vi-VN" sz="6000" dirty="0">
                      <a:solidFill>
                        <a:prstClr val="black"/>
                      </a:solidFill>
                      <a:latin typeface="Times New Roman" panose="02020603050405020304" pitchFamily="18" charset="0"/>
                      <a:ea typeface="Times New Roman" panose="02020603050405020304" pitchFamily="18" charset="0"/>
                    </a:rPr>
                    <a:t> khác </a:t>
                  </a:r>
                  <a14:m>
                    <m:oMath xmlns:m="http://schemas.openxmlformats.org/officeDocument/2006/math">
                      <m:r>
                        <a:rPr lang="vi-VN" sz="6000">
                          <a:solidFill>
                            <a:prstClr val="black"/>
                          </a:solidFill>
                          <a:latin typeface="Cambria Math"/>
                          <a:ea typeface="Times New Roman" panose="02020603050405020304" pitchFamily="18" charset="0"/>
                        </a:rPr>
                        <m:t>0</m:t>
                      </m:r>
                    </m:oMath>
                  </a14:m>
                  <a:r>
                    <a:rPr lang="vi-VN" sz="6000" dirty="0">
                      <a:solidFill>
                        <a:prstClr val="black"/>
                      </a:solidFill>
                      <a:latin typeface="Times New Roman" panose="02020603050405020304" pitchFamily="18" charset="0"/>
                      <a:ea typeface="Times New Roman" panose="02020603050405020304" pitchFamily="18" charset="0"/>
                    </a:rPr>
                    <a:t>.</a:t>
                  </a:r>
                  <a:r>
                    <a:rPr lang="en-US" sz="6000" dirty="0">
                      <a:solidFill>
                        <a:prstClr val="black"/>
                      </a:solidFill>
                      <a:latin typeface="Times New Roman" panose="02020603050405020304" pitchFamily="18" charset="0"/>
                      <a:ea typeface="Times New Roman" panose="02020603050405020304" pitchFamily="18" charset="0"/>
                    </a:rPr>
                    <a:t> </a:t>
                  </a:r>
                  <a:r>
                    <a:rPr lang="vi-VN" sz="6000" dirty="0">
                      <a:solidFill>
                        <a:prstClr val="black"/>
                      </a:solidFill>
                      <a:latin typeface="Times New Roman" panose="02020603050405020304" pitchFamily="18" charset="0"/>
                      <a:ea typeface="Times New Roman" panose="02020603050405020304" pitchFamily="18" charset="0"/>
                    </a:rPr>
                    <a:t>Hãy tìm </a:t>
                  </a:r>
                  <a14:m>
                    <m:oMath xmlns:m="http://schemas.openxmlformats.org/officeDocument/2006/math">
                      <m:r>
                        <a:rPr lang="vi-VN" sz="6000">
                          <a:solidFill>
                            <a:prstClr val="black"/>
                          </a:solidFill>
                          <a:latin typeface="Cambria Math"/>
                          <a:ea typeface="Times New Roman" panose="02020603050405020304" pitchFamily="18" charset="0"/>
                        </a:rPr>
                        <m:t>𝑞</m:t>
                      </m:r>
                    </m:oMath>
                  </a14:m>
                  <a:r>
                    <a:rPr lang="en-US" sz="6000" dirty="0" smtClean="0">
                      <a:solidFill>
                        <a:prstClr val="black"/>
                      </a:solidFill>
                      <a:latin typeface="Times New Roman" panose="02020603050405020304" pitchFamily="18" charset="0"/>
                      <a:ea typeface="Times New Roman" panose="02020603050405020304" pitchFamily="18" charset="0"/>
                    </a:rPr>
                    <a:t>.</a:t>
                  </a:r>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pPr>
                  <a:endParaRPr lang="en-US" sz="6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11187" y="1942729"/>
                  <a:ext cx="20121555" cy="4007566"/>
                </a:xfrm>
                <a:prstGeom prst="rect">
                  <a:avLst/>
                </a:prstGeom>
                <a:blipFill rotWithShape="0">
                  <a:blip r:embed="rId3"/>
                  <a:stretch>
                    <a:fillRect l="-1329" t="-2033" r="-13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5485684"/>
            <a:ext cx="23679365" cy="1828816"/>
            <a:chOff x="247181" y="1501338"/>
            <a:chExt cx="11838141" cy="91440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287334" y="1774338"/>
                    <a:ext cx="1583621" cy="47210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Times New Roman" panose="02020603050405020304" pitchFamily="18" charset="0"/>
                            </a:rPr>
                            <m:t>𝑞</m:t>
                          </m:r>
                          <m:r>
                            <a:rPr lang="vi-VN" sz="6000" smtClean="0">
                              <a:solidFill>
                                <a:schemeClr val="bg1"/>
                              </a:solidFill>
                              <a:latin typeface="Cambria Math"/>
                              <a:ea typeface="Times New Roman" panose="02020603050405020304" pitchFamily="18" charset="0"/>
                            </a:rPr>
                            <m:t>=2.</m:t>
                          </m:r>
                        </m:oMath>
                      </m:oMathPara>
                    </a14:m>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287334" y="1774338"/>
                    <a:ext cx="1583621" cy="472102"/>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6336970" y="6030414"/>
            <a:ext cx="1092375"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4</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Vận dụng cao</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94153" y="7375622"/>
            <a:ext cx="23672882" cy="6264178"/>
            <a:chOff x="184495" y="3615029"/>
            <a:chExt cx="11834900" cy="4502804"/>
          </a:xfrm>
        </p:grpSpPr>
        <p:sp>
          <p:nvSpPr>
            <p:cNvPr id="42" name="Rounded Rectangle 41"/>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9"/>
              <a:ext cx="1884106" cy="683487"/>
              <a:chOff x="1275608" y="6200848"/>
              <a:chExt cx="3693530" cy="1241863"/>
            </a:xfrm>
          </p:grpSpPr>
          <p:sp>
            <p:nvSpPr>
              <p:cNvPr id="44" name="Freeform 20"/>
              <p:cNvSpPr>
                <a:spLocks/>
              </p:cNvSpPr>
              <p:nvPr/>
            </p:nvSpPr>
            <p:spPr bwMode="auto">
              <a:xfrm rot="16200000" flipV="1">
                <a:off x="2822740" y="5296312"/>
                <a:ext cx="1119914" cy="3172883"/>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8"/>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559927" y="11968675"/>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4" name="TextBox 63"/>
              <p:cNvSpPr txBox="1"/>
              <p:nvPr/>
            </p:nvSpPr>
            <p:spPr>
              <a:xfrm>
                <a:off x="12848664" y="5495269"/>
                <a:ext cx="4752234" cy="182094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Times New Roman" panose="02020603050405020304" pitchFamily="18" charset="0"/>
                        </a:rPr>
                        <m:t>𝑞</m:t>
                      </m:r>
                      <m:r>
                        <a:rPr lang="vi-VN" sz="6000" smtClean="0">
                          <a:solidFill>
                            <a:schemeClr val="bg1"/>
                          </a:solidFill>
                          <a:latin typeface="Cambria Math"/>
                          <a:ea typeface="Times New Roman" panose="02020603050405020304" pitchFamily="18" charset="0"/>
                        </a:rPr>
                        <m:t>=−</m:t>
                      </m:r>
                      <m:f>
                        <m:fPr>
                          <m:ctrlPr>
                            <a:rPr lang="en-US" sz="6000" i="1">
                              <a:solidFill>
                                <a:schemeClr val="bg1"/>
                              </a:solidFill>
                              <a:latin typeface="Cambria Math" panose="02040503050406030204" pitchFamily="18" charset="0"/>
                              <a:ea typeface="Times New Roman" panose="02020603050405020304" pitchFamily="18" charset="0"/>
                            </a:rPr>
                          </m:ctrlPr>
                        </m:fPr>
                        <m:num>
                          <m:r>
                            <a:rPr lang="vi-VN" sz="6000">
                              <a:solidFill>
                                <a:schemeClr val="bg1"/>
                              </a:solidFill>
                              <a:latin typeface="Cambria Math"/>
                              <a:ea typeface="Times New Roman" panose="02020603050405020304" pitchFamily="18" charset="0"/>
                            </a:rPr>
                            <m:t>3</m:t>
                          </m:r>
                        </m:num>
                        <m:den>
                          <m:r>
                            <a:rPr lang="vi-VN" sz="6000">
                              <a:solidFill>
                                <a:schemeClr val="bg1"/>
                              </a:solidFill>
                              <a:latin typeface="Cambria Math"/>
                              <a:ea typeface="Times New Roman" panose="02020603050405020304" pitchFamily="18" charset="0"/>
                            </a:rPr>
                            <m:t>2</m:t>
                          </m:r>
                        </m:den>
                      </m:f>
                      <m:r>
                        <a:rPr lang="vi-VN" sz="6000">
                          <a:solidFill>
                            <a:schemeClr val="bg1"/>
                          </a:solidFill>
                          <a:latin typeface="Cambria Math"/>
                          <a:ea typeface="Times New Roman" panose="02020603050405020304" pitchFamily="18" charset="0"/>
                        </a:rPr>
                        <m:t>.</m:t>
                      </m:r>
                    </m:oMath>
                  </m:oMathPara>
                </a14:m>
                <a:endParaRPr lang="en-US" sz="6000" dirty="0">
                  <a:solidFill>
                    <a:schemeClr val="bg1"/>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12848664" y="5495269"/>
                <a:ext cx="4752234" cy="182094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994196" y="8674526"/>
                <a:ext cx="19928591" cy="2292935"/>
              </a:xfrm>
              <a:prstGeom prst="rect">
                <a:avLst/>
              </a:prstGeom>
            </p:spPr>
            <p:txBody>
              <a:bodyPr wrap="square">
                <a:spAutoFit/>
              </a:bodyPr>
              <a:lstStyle/>
              <a:p>
                <a:pPr algn="just">
                  <a:lnSpc>
                    <a:spcPct val="115000"/>
                  </a:lnSpc>
                  <a:spcBef>
                    <a:spcPts val="600"/>
                  </a:spcBef>
                  <a:spcAft>
                    <a:spcPts val="0"/>
                  </a:spcAft>
                  <a:buNone/>
                </a:pPr>
                <a:r>
                  <a:rPr lang="vi-VN" sz="6000" dirty="0">
                    <a:solidFill>
                      <a:prstClr val="black"/>
                    </a:solidFill>
                    <a:latin typeface="Times New Roman" panose="02020603050405020304" pitchFamily="18" charset="0"/>
                    <a:ea typeface="Times New Roman" panose="02020603050405020304" pitchFamily="18" charset="0"/>
                  </a:rPr>
                  <a:t>Gọi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1</m:t>
                        </m:r>
                      </m:sub>
                    </m:sSub>
                  </m:oMath>
                </a14:m>
                <a:r>
                  <a:rPr lang="vi-VN" sz="6000" dirty="0">
                    <a:solidFill>
                      <a:prstClr val="black"/>
                    </a:solidFill>
                    <a:latin typeface="Times New Roman" panose="02020603050405020304" pitchFamily="18" charset="0"/>
                    <a:ea typeface="Times New Roman" panose="02020603050405020304" pitchFamily="18" charset="0"/>
                  </a:rPr>
                  <a:t> là số hạng đầu của cấp số </a:t>
                </a:r>
                <a:r>
                  <a:rPr lang="vi-VN" sz="6000" dirty="0" smtClean="0">
                    <a:solidFill>
                      <a:prstClr val="black"/>
                    </a:solidFill>
                    <a:latin typeface="Times New Roman" panose="02020603050405020304" pitchFamily="18" charset="0"/>
                    <a:ea typeface="Times New Roman" panose="02020603050405020304" pitchFamily="18" charset="0"/>
                  </a:rPr>
                  <a:t>cộng</a:t>
                </a:r>
                <a:endParaRPr lang="en-US" sz="6000" dirty="0">
                  <a:solidFill>
                    <a:prstClr val="black"/>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0"/>
                  </a:spcAft>
                  <a:buNone/>
                </a:pPr>
                <a:r>
                  <a:rPr lang="fr-FR" sz="6000" dirty="0" smtClean="0">
                    <a:solidFill>
                      <a:prstClr val="black"/>
                    </a:solidFill>
                    <a:latin typeface="Times New Roman" panose="02020603050405020304" pitchFamily="18" charset="0"/>
                    <a:ea typeface="Times New Roman" panose="02020603050405020304" pitchFamily="18" charset="0"/>
                  </a:rPr>
                  <a:t>Ta </a:t>
                </a:r>
                <a:r>
                  <a:rPr lang="fr-FR" sz="6000" dirty="0">
                    <a:solidFill>
                      <a:prstClr val="black"/>
                    </a:solidFill>
                    <a:latin typeface="Times New Roman" panose="02020603050405020304" pitchFamily="18" charset="0"/>
                    <a:ea typeface="Times New Roman" panose="02020603050405020304" pitchFamily="18" charset="0"/>
                  </a:rPr>
                  <a:t>có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2</m:t>
                        </m:r>
                      </m:sub>
                    </m:sSub>
                    <m:r>
                      <a:rPr lang="fr-FR"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fr-FR"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𝑑</m:t>
                    </m:r>
                  </m:oMath>
                </a14:m>
                <a:r>
                  <a:rPr lang="fr-FR" sz="6000" dirty="0">
                    <a:solidFill>
                      <a:prstClr val="black"/>
                    </a:solidFill>
                    <a:latin typeface="Times New Roman" panose="02020603050405020304" pitchFamily="18" charset="0"/>
                    <a:ea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rPr>
                  <a:t>và</a:t>
                </a:r>
                <a:r>
                  <a:rPr lang="fr-FR"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3</m:t>
                        </m:r>
                      </m:sub>
                    </m:sSub>
                    <m:r>
                      <a:rPr lang="fr-FR"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fr-FR" sz="6000">
                        <a:solidFill>
                          <a:prstClr val="black"/>
                        </a:solidFill>
                        <a:latin typeface="Cambria Math"/>
                        <a:ea typeface="Times New Roman" panose="02020603050405020304" pitchFamily="18" charset="0"/>
                      </a:rPr>
                      <m:t>+2</m:t>
                    </m:r>
                    <m:r>
                      <a:rPr lang="en-US" sz="6000">
                        <a:solidFill>
                          <a:prstClr val="black"/>
                        </a:solidFill>
                        <a:latin typeface="Cambria Math"/>
                        <a:ea typeface="Times New Roman" panose="02020603050405020304" pitchFamily="18" charset="0"/>
                      </a:rPr>
                      <m:t>𝑑</m:t>
                    </m:r>
                  </m:oMath>
                </a14:m>
                <a:endParaRPr lang="en-US" sz="6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94196" y="8674526"/>
                <a:ext cx="19928591" cy="2292935"/>
              </a:xfrm>
              <a:prstGeom prst="rect">
                <a:avLst/>
              </a:prstGeom>
              <a:blipFill rotWithShape="0">
                <a:blip r:embed="rId6"/>
                <a:stretch>
                  <a:fillRect l="-1835" t="-6117" b="-132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7916579" y="5951125"/>
                <a:ext cx="3178430"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Times New Roman" panose="02020603050405020304" pitchFamily="18" charset="0"/>
                        </a:rPr>
                        <m:t>𝑞</m:t>
                      </m:r>
                      <m:r>
                        <a:rPr lang="vi-VN" sz="6000" smtClean="0">
                          <a:solidFill>
                            <a:schemeClr val="bg1"/>
                          </a:solidFill>
                          <a:latin typeface="Cambria Math"/>
                          <a:ea typeface="Times New Roman" panose="02020603050405020304" pitchFamily="18" charset="0"/>
                        </a:rPr>
                        <m:t>=−2.</m:t>
                      </m:r>
                    </m:oMath>
                  </m:oMathPara>
                </a14:m>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7916579" y="5951125"/>
                <a:ext cx="3178430" cy="101566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8681263" y="5456717"/>
                <a:ext cx="4752234" cy="182094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Times New Roman" panose="02020603050405020304" pitchFamily="18" charset="0"/>
                        </a:rPr>
                        <m:t>𝑞</m:t>
                      </m:r>
                      <m:r>
                        <a:rPr lang="vi-VN" sz="6000" smtClean="0">
                          <a:solidFill>
                            <a:schemeClr val="bg1"/>
                          </a:solidFill>
                          <a:latin typeface="Cambria Math"/>
                          <a:ea typeface="Times New Roman" panose="02020603050405020304" pitchFamily="18" charset="0"/>
                        </a:rPr>
                        <m:t>=−</m:t>
                      </m:r>
                      <m:f>
                        <m:fPr>
                          <m:ctrlPr>
                            <a:rPr lang="en-US" sz="6000" i="1">
                              <a:solidFill>
                                <a:schemeClr val="bg1"/>
                              </a:solidFill>
                              <a:latin typeface="Cambria Math" panose="02040503050406030204" pitchFamily="18" charset="0"/>
                              <a:ea typeface="Times New Roman" panose="02020603050405020304" pitchFamily="18" charset="0"/>
                            </a:rPr>
                          </m:ctrlPr>
                        </m:fPr>
                        <m:num>
                          <m:r>
                            <a:rPr lang="vi-VN" sz="6000">
                              <a:solidFill>
                                <a:schemeClr val="bg1"/>
                              </a:solidFill>
                              <a:latin typeface="Cambria Math"/>
                              <a:ea typeface="Times New Roman" panose="02020603050405020304" pitchFamily="18" charset="0"/>
                            </a:rPr>
                            <m:t>3</m:t>
                          </m:r>
                        </m:num>
                        <m:den>
                          <m:r>
                            <a:rPr lang="vi-VN" sz="6000">
                              <a:solidFill>
                                <a:schemeClr val="bg1"/>
                              </a:solidFill>
                              <a:latin typeface="Cambria Math"/>
                              <a:ea typeface="Times New Roman" panose="02020603050405020304" pitchFamily="18" charset="0"/>
                            </a:rPr>
                            <m:t>2</m:t>
                          </m:r>
                        </m:den>
                      </m:f>
                      <m:r>
                        <a:rPr lang="vi-VN" sz="6000">
                          <a:solidFill>
                            <a:schemeClr val="bg1"/>
                          </a:solidFill>
                          <a:latin typeface="Cambria Math"/>
                          <a:ea typeface="Times New Roman" panose="02020603050405020304" pitchFamily="18" charset="0"/>
                        </a:rPr>
                        <m:t>.</m:t>
                      </m:r>
                    </m:oMath>
                  </m:oMathPara>
                </a14:m>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8681263" y="5456717"/>
                <a:ext cx="4752234" cy="1820948"/>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999983" y="11506200"/>
                <a:ext cx="8745804" cy="1688219"/>
              </a:xfrm>
              <a:prstGeom prst="rect">
                <a:avLst/>
              </a:prstGeom>
              <a:noFill/>
            </p:spPr>
            <p:txBody>
              <a:bodyPr wrap="square" rtlCol="0">
                <a:spAutoFit/>
              </a:bodyPr>
              <a:lstStyle/>
              <a:p>
                <a:r>
                  <a:rPr lang="fr-FR" sz="6000" dirty="0">
                    <a:solidFill>
                      <a:prstClr val="black"/>
                    </a:solidFill>
                    <a:latin typeface="Times New Roman" panose="02020603050405020304" pitchFamily="18" charset="0"/>
                    <a:ea typeface="Times New Roman" panose="02020603050405020304" pitchFamily="18" charset="0"/>
                  </a:rPr>
                  <a:t>Theo </a:t>
                </a:r>
                <a:r>
                  <a:rPr lang="fr-FR" sz="6000" dirty="0" err="1">
                    <a:solidFill>
                      <a:prstClr val="black"/>
                    </a:solidFill>
                    <a:latin typeface="Times New Roman" panose="02020603050405020304" pitchFamily="18" charset="0"/>
                    <a:ea typeface="Times New Roman" panose="02020603050405020304" pitchFamily="18" charset="0"/>
                  </a:rPr>
                  <a:t>đề</a:t>
                </a:r>
                <a:r>
                  <a:rPr lang="fr-FR" sz="6000" dirty="0">
                    <a:solidFill>
                      <a:prstClr val="black"/>
                    </a:solidFill>
                    <a:latin typeface="Times New Roman" panose="02020603050405020304" pitchFamily="18" charset="0"/>
                    <a:ea typeface="Times New Roman" panose="02020603050405020304" pitchFamily="18" charset="0"/>
                  </a:rPr>
                  <a:t> ta </a:t>
                </a:r>
                <a:r>
                  <a:rPr lang="fr-FR" sz="6000" dirty="0" err="1">
                    <a:solidFill>
                      <a:prstClr val="black"/>
                    </a:solidFill>
                    <a:latin typeface="Times New Roman" panose="02020603050405020304" pitchFamily="18" charset="0"/>
                    <a:ea typeface="Times New Roman" panose="02020603050405020304" pitchFamily="18" charset="0"/>
                  </a:rPr>
                  <a:t>có</a:t>
                </a:r>
                <a:r>
                  <a:rPr lang="fr-FR"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2</m:t>
                        </m:r>
                      </m:sub>
                    </m:sSub>
                    <m:r>
                      <a:rPr lang="fr-FR"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3</m:t>
                        </m:r>
                      </m:sub>
                    </m:sSub>
                    <m:r>
                      <a:rPr lang="fr-FR" sz="6000">
                        <a:solidFill>
                          <a:prstClr val="black"/>
                        </a:solidFill>
                        <a:latin typeface="Cambria Math"/>
                        <a:ea typeface="Times New Roman" panose="02020603050405020304" pitchFamily="18" charset="0"/>
                      </a:rPr>
                      <m:t>=</m:t>
                    </m:r>
                    <m:sSubSup>
                      <m:sSubSupPr>
                        <m:ctrlPr>
                          <a:rPr lang="en-US" sz="6000" i="1">
                            <a:solidFill>
                              <a:prstClr val="black"/>
                            </a:solidFill>
                            <a:latin typeface="Cambria Math" panose="02040503050406030204" pitchFamily="18" charset="0"/>
                            <a:ea typeface="Times New Roman" panose="02020603050405020304" pitchFamily="18" charset="0"/>
                          </a:rPr>
                        </m:ctrlPr>
                      </m:sSubSup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up>
                        <m:r>
                          <a:rPr lang="fr-FR" sz="6000">
                            <a:solidFill>
                              <a:prstClr val="black"/>
                            </a:solidFill>
                            <a:latin typeface="Cambria Math"/>
                            <a:ea typeface="Times New Roman" panose="02020603050405020304" pitchFamily="18" charset="0"/>
                          </a:rPr>
                          <m:t>2</m:t>
                        </m:r>
                      </m:sup>
                    </m:sSubSup>
                  </m:oMath>
                </a14:m>
                <a:endParaRPr lang="en-US" sz="6000" dirty="0">
                  <a:solidFill>
                    <a:prstClr val="black"/>
                  </a:solidFill>
                  <a:latin typeface="Times New Roman" panose="02020603050405020304" pitchFamily="18" charset="0"/>
                  <a:ea typeface="Calibri" panose="020F0502020204030204" pitchFamily="34" charset="0"/>
                </a:endParaRPr>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999983" y="11506200"/>
                <a:ext cx="8745804" cy="1688219"/>
              </a:xfrm>
              <a:prstGeom prst="rect">
                <a:avLst/>
              </a:prstGeom>
              <a:blipFill rotWithShape="0">
                <a:blip r:embed="rId9"/>
                <a:stretch>
                  <a:fillRect l="-4181" t="-105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221787" y="11667057"/>
                <a:ext cx="10972800" cy="10264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Times New Roman" panose="02020603050405020304" pitchFamily="18" charset="0"/>
                        </a:rPr>
                        <m:t>⇔</m:t>
                      </m:r>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fr-FR"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𝑑</m:t>
                          </m:r>
                        </m:e>
                      </m:d>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Sub>
                          <m:r>
                            <a:rPr lang="fr-FR" sz="6000">
                              <a:solidFill>
                                <a:prstClr val="black"/>
                              </a:solidFill>
                              <a:latin typeface="Cambria Math"/>
                              <a:ea typeface="Times New Roman" panose="02020603050405020304" pitchFamily="18" charset="0"/>
                            </a:rPr>
                            <m:t>+2</m:t>
                          </m:r>
                          <m:r>
                            <a:rPr lang="en-US" sz="6000">
                              <a:solidFill>
                                <a:prstClr val="black"/>
                              </a:solidFill>
                              <a:latin typeface="Cambria Math"/>
                              <a:ea typeface="Times New Roman" panose="02020603050405020304" pitchFamily="18" charset="0"/>
                            </a:rPr>
                            <m:t>𝑑</m:t>
                          </m:r>
                        </m:e>
                      </m:d>
                      <m:r>
                        <a:rPr lang="fr-FR" sz="6000">
                          <a:solidFill>
                            <a:prstClr val="black"/>
                          </a:solidFill>
                          <a:latin typeface="Cambria Math"/>
                          <a:ea typeface="Times New Roman" panose="02020603050405020304" pitchFamily="18" charset="0"/>
                        </a:rPr>
                        <m:t>=</m:t>
                      </m:r>
                      <m:sSubSup>
                        <m:sSubSupPr>
                          <m:ctrlPr>
                            <a:rPr lang="en-US" sz="6000" i="1">
                              <a:solidFill>
                                <a:prstClr val="black"/>
                              </a:solidFill>
                              <a:latin typeface="Cambria Math" panose="02040503050406030204" pitchFamily="18" charset="0"/>
                              <a:ea typeface="Times New Roman" panose="02020603050405020304" pitchFamily="18" charset="0"/>
                            </a:rPr>
                          </m:ctrlPr>
                        </m:sSubSupPr>
                        <m:e>
                          <m:r>
                            <a:rPr lang="en-US" sz="6000">
                              <a:solidFill>
                                <a:prstClr val="black"/>
                              </a:solidFill>
                              <a:latin typeface="Cambria Math"/>
                              <a:ea typeface="Times New Roman" panose="02020603050405020304" pitchFamily="18" charset="0"/>
                            </a:rPr>
                            <m:t>𝑢</m:t>
                          </m:r>
                        </m:e>
                        <m:sub>
                          <m:r>
                            <a:rPr lang="fr-FR" sz="6000">
                              <a:solidFill>
                                <a:prstClr val="black"/>
                              </a:solidFill>
                              <a:latin typeface="Cambria Math"/>
                              <a:ea typeface="Times New Roman" panose="02020603050405020304" pitchFamily="18" charset="0"/>
                            </a:rPr>
                            <m:t>1</m:t>
                          </m:r>
                        </m:sub>
                        <m:sup>
                          <m:r>
                            <a:rPr lang="fr-FR" sz="6000">
                              <a:solidFill>
                                <a:prstClr val="black"/>
                              </a:solidFill>
                              <a:latin typeface="Cambria Math"/>
                              <a:ea typeface="Times New Roman" panose="02020603050405020304" pitchFamily="18" charset="0"/>
                            </a:rPr>
                            <m:t>2</m:t>
                          </m:r>
                        </m:sup>
                      </m:sSubSup>
                    </m:oMath>
                  </m:oMathPara>
                </a14:m>
                <a:endParaRPr lang="en-US" sz="6000" dirty="0"/>
              </a:p>
            </p:txBody>
          </p:sp>
        </mc:Choice>
        <mc:Fallback xmlns="">
          <p:sp>
            <p:nvSpPr>
              <p:cNvPr id="6" name="TextBox 5"/>
              <p:cNvSpPr txBox="1">
                <a:spLocks noRot="1" noChangeAspect="1" noMove="1" noResize="1" noEditPoints="1" noAdjustHandles="1" noChangeArrowheads="1" noChangeShapeType="1" noTextEdit="1"/>
              </p:cNvSpPr>
              <p:nvPr/>
            </p:nvSpPr>
            <p:spPr>
              <a:xfrm>
                <a:off x="9221787" y="11667057"/>
                <a:ext cx="10972800" cy="1026499"/>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1522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2" grpId="0"/>
      <p:bldP spid="5"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4</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Vận dụng cao</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62" name="TextBox 61"/>
              <p:cNvSpPr txBox="1"/>
              <p:nvPr/>
            </p:nvSpPr>
            <p:spPr>
              <a:xfrm>
                <a:off x="20448780" y="6366808"/>
                <a:ext cx="2927517" cy="193899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smtClean="0">
                          <a:latin typeface="Cambria Math" panose="02040503050406030204" pitchFamily="18" charset="0"/>
                          <a:ea typeface="Times New Roman" panose="02020603050405020304" pitchFamily="18" charset="0"/>
                        </a:rPr>
                        <m:t>𝑃</m:t>
                      </m:r>
                      <m:r>
                        <a:rPr lang="vi-VN" sz="6000">
                          <a:latin typeface="Cambria Math"/>
                          <a:ea typeface="Times New Roman" panose="02020603050405020304" pitchFamily="18" charset="0"/>
                        </a:rPr>
                        <m:t>=</m:t>
                      </m:r>
                      <m:r>
                        <a:rPr lang="en-US" sz="6000" b="0" i="1" smtClean="0">
                          <a:latin typeface="Cambria Math" panose="02040503050406030204" pitchFamily="18" charset="0"/>
                          <a:ea typeface="Times New Roman" panose="02020603050405020304" pitchFamily="18" charset="0"/>
                        </a:rPr>
                        <m:t>32</m:t>
                      </m:r>
                      <m:r>
                        <a:rPr lang="en-US" sz="6000">
                          <a:latin typeface="Cambria Math" panose="02040503050406030204" pitchFamily="18" charset="0"/>
                          <a:ea typeface="Calibri" panose="020F0502020204030204" pitchFamily="34" charset="0"/>
                        </a:rPr>
                        <m:t>.</m:t>
                      </m:r>
                    </m:oMath>
                  </m:oMathPara>
                </a14:m>
                <a:endParaRPr lang="en-US" sz="6000" dirty="0"/>
              </a:p>
              <a:p>
                <a:pPr/>
                <a14:m>
                  <m:oMathPara xmlns:m="http://schemas.openxmlformats.org/officeDocument/2006/math">
                    <m:oMathParaPr>
                      <m:jc m:val="centerGroup"/>
                    </m:oMathParaPr>
                    <m:oMath xmlns:m="http://schemas.openxmlformats.org/officeDocument/2006/math">
                      <m:r>
                        <a:rPr lang="en-US" sz="6000" b="0" i="1" smtClean="0">
                          <a:solidFill>
                            <a:schemeClr val="bg1"/>
                          </a:solidFill>
                          <a:latin typeface="Cambria Math" panose="02040503050406030204" pitchFamily="18" charset="0"/>
                          <a:ea typeface="Calibri" panose="020F0502020204030204" pitchFamily="34" charset="0"/>
                        </a:rPr>
                        <m:t>.</m:t>
                      </m:r>
                    </m:oMath>
                  </m:oMathPara>
                </a14:m>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20448780" y="6366808"/>
                <a:ext cx="2927517" cy="193899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952118" y="6479217"/>
                <a:ext cx="2927517" cy="101566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ea typeface="Times New Roman" panose="02020603050405020304" pitchFamily="18" charset="0"/>
                        </a:rPr>
                        <m:t>𝑃</m:t>
                      </m:r>
                      <m:r>
                        <a:rPr lang="vi-VN" sz="6000" smtClean="0">
                          <a:latin typeface="Cambria Math"/>
                          <a:ea typeface="Times New Roman" panose="02020603050405020304" pitchFamily="18" charset="0"/>
                        </a:rPr>
                        <m:t>=</m:t>
                      </m:r>
                      <m:r>
                        <a:rPr lang="en-US" sz="6000" b="0" i="1" smtClean="0">
                          <a:latin typeface="Cambria Math" panose="02040503050406030204" pitchFamily="18" charset="0"/>
                          <a:ea typeface="Times New Roman" panose="02020603050405020304" pitchFamily="18" charset="0"/>
                        </a:rPr>
                        <m:t>64</m:t>
                      </m:r>
                      <m:r>
                        <a:rPr lang="en-US" sz="6000">
                          <a:latin typeface="Cambria Math" panose="02040503050406030204" pitchFamily="18" charset="0"/>
                          <a:ea typeface="Calibri" panose="020F0502020204030204" pitchFamily="34" charset="0"/>
                        </a:rPr>
                        <m:t>.</m:t>
                      </m:r>
                    </m:oMath>
                  </m:oMathPara>
                </a14:m>
                <a:endParaRPr lang="en-US" sz="6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7952118" y="6479217"/>
                <a:ext cx="2927517" cy="101566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3164809" y="6079976"/>
                <a:ext cx="4606218" cy="18269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m:t>
                      </m:r>
                      <m:f>
                        <m:fPr>
                          <m:ctrlPr>
                            <a:rPr lang="en-US" sz="6000" i="1">
                              <a:solidFill>
                                <a:schemeClr val="bg1"/>
                              </a:solidFill>
                              <a:latin typeface="Cambria Math" panose="02040503050406030204" pitchFamily="18" charset="0"/>
                              <a:ea typeface="Times New Roman" panose="02020603050405020304" pitchFamily="18" charset="0"/>
                            </a:rPr>
                          </m:ctrlPr>
                        </m:fPr>
                        <m:num>
                          <m:r>
                            <a:rPr lang="en-US" sz="6000" b="0" i="1" smtClean="0">
                              <a:solidFill>
                                <a:schemeClr val="bg1"/>
                              </a:solidFill>
                              <a:latin typeface="Cambria Math" panose="02040503050406030204" pitchFamily="18" charset="0"/>
                              <a:ea typeface="Times New Roman" panose="02020603050405020304" pitchFamily="18" charset="0"/>
                            </a:rPr>
                            <m:t>92</m:t>
                          </m:r>
                        </m:num>
                        <m:den>
                          <m:r>
                            <a:rPr lang="vi-VN" sz="6000">
                              <a:solidFill>
                                <a:schemeClr val="bg1"/>
                              </a:solidFill>
                              <a:latin typeface="Cambria Math"/>
                              <a:ea typeface="Times New Roman" panose="02020603050405020304" pitchFamily="18" charset="0"/>
                            </a:rPr>
                            <m:t>9</m:t>
                          </m:r>
                        </m:den>
                      </m:f>
                      <m:r>
                        <m:rPr>
                          <m:nor/>
                        </m:rPr>
                        <a:rPr lang="vi-VN" sz="6000" dirty="0">
                          <a:solidFill>
                            <a:schemeClr val="bg1"/>
                          </a:solidFill>
                          <a:latin typeface="Times New Roman" panose="02020603050405020304" pitchFamily="18" charset="0"/>
                          <a:ea typeface="Times New Roman" panose="02020603050405020304" pitchFamily="18" charset="0"/>
                        </a:rPr>
                        <m:t>	</m:t>
                      </m:r>
                    </m:oMath>
                  </m:oMathPara>
                </a14:m>
                <a:endParaRPr lang="en-US" sz="6000" dirty="0">
                  <a:solidFill>
                    <a:schemeClr val="bg1"/>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3164809" y="6079976"/>
                <a:ext cx="4606218" cy="182697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839787" y="2296087"/>
                <a:ext cx="18516600" cy="7567777"/>
              </a:xfrm>
              <a:prstGeom prst="rect">
                <a:avLst/>
              </a:prstGeom>
            </p:spPr>
            <p:txBody>
              <a:bodyPr wrap="square">
                <a:spAutoFit/>
              </a:bodyPr>
              <a:lstStyle/>
              <a:p>
                <a:pPr marL="402590" indent="0" algn="just">
                  <a:lnSpc>
                    <a:spcPct val="115000"/>
                  </a:lnSpc>
                  <a:spcBef>
                    <a:spcPts val="600"/>
                  </a:spcBef>
                  <a:spcAft>
                    <a:spcPts val="0"/>
                  </a:spcAft>
                  <a:buNone/>
                </a:pPr>
                <a14:m>
                  <m:oMathPara xmlns:m="http://schemas.openxmlformats.org/officeDocument/2006/math">
                    <m:oMathParaPr>
                      <m:jc m:val="left"/>
                    </m:oMathParaPr>
                    <m:oMath xmlns:m="http://schemas.openxmlformats.org/officeDocument/2006/math">
                      <m:r>
                        <a:rPr lang="en-US" sz="6000" smtClean="0">
                          <a:solidFill>
                            <a:prstClr val="black"/>
                          </a:solidFill>
                          <a:latin typeface="Cambria Math"/>
                          <a:ea typeface="Times New Roman" panose="02020603050405020304" pitchFamily="18" charset="0"/>
                        </a:rPr>
                        <m:t>⇔</m:t>
                      </m:r>
                      <m:r>
                        <a:rPr lang="en-US" sz="6000" smtClean="0">
                          <a:solidFill>
                            <a:prstClr val="black"/>
                          </a:solidFill>
                          <a:latin typeface="Cambria Math"/>
                          <a:ea typeface="Times New Roman" panose="02020603050405020304" pitchFamily="18" charset="0"/>
                        </a:rPr>
                        <m:t>𝑑</m:t>
                      </m:r>
                      <m:d>
                        <m:dPr>
                          <m:ctrlPr>
                            <a:rPr lang="en-US" sz="6000" i="1">
                              <a:solidFill>
                                <a:prstClr val="black"/>
                              </a:solidFill>
                              <a:latin typeface="Cambria Math" panose="02040503050406030204" pitchFamily="18" charset="0"/>
                              <a:ea typeface="Times New Roman" panose="02020603050405020304" pitchFamily="18" charset="0"/>
                            </a:rPr>
                          </m:ctrlPr>
                        </m:dPr>
                        <m:e>
                          <m:r>
                            <a:rPr lang="en-US" sz="6000">
                              <a:solidFill>
                                <a:prstClr val="black"/>
                              </a:solidFill>
                              <a:latin typeface="Cambria Math"/>
                              <a:ea typeface="Times New Roman" panose="02020603050405020304" pitchFamily="18" charset="0"/>
                            </a:rPr>
                            <m:t>3</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a:ea typeface="Times New Roman" panose="02020603050405020304" pitchFamily="18" charset="0"/>
                                </a:rPr>
                                <m:t>1</m:t>
                              </m:r>
                            </m:sub>
                          </m:sSub>
                          <m:r>
                            <a:rPr lang="en-US" sz="6000">
                              <a:solidFill>
                                <a:prstClr val="black"/>
                              </a:solidFill>
                              <a:latin typeface="Cambria Math"/>
                              <a:ea typeface="Times New Roman" panose="02020603050405020304" pitchFamily="18" charset="0"/>
                            </a:rPr>
                            <m:t>+2</m:t>
                          </m:r>
                          <m:r>
                            <a:rPr lang="en-US" sz="6000">
                              <a:solidFill>
                                <a:prstClr val="black"/>
                              </a:solidFill>
                              <a:latin typeface="Cambria Math"/>
                              <a:ea typeface="Times New Roman" panose="02020603050405020304" pitchFamily="18" charset="0"/>
                            </a:rPr>
                            <m:t>𝑑</m:t>
                          </m:r>
                        </m:e>
                      </m:d>
                      <m:r>
                        <a:rPr lang="en-US" sz="6000">
                          <a:solidFill>
                            <a:prstClr val="black"/>
                          </a:solidFill>
                          <a:latin typeface="Cambria Math"/>
                          <a:ea typeface="Times New Roman" panose="02020603050405020304" pitchFamily="18" charset="0"/>
                        </a:rPr>
                        <m:t>=0⇔</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r>
                                <a:rPr lang="en-US" sz="6000">
                                  <a:solidFill>
                                    <a:prstClr val="black"/>
                                  </a:solidFill>
                                  <a:latin typeface="Cambria Math"/>
                                  <a:ea typeface="Times New Roman" panose="02020603050405020304" pitchFamily="18" charset="0"/>
                                </a:rPr>
                                <m:t>&amp;</m:t>
                              </m:r>
                              <m:r>
                                <a:rPr lang="en-US" sz="6000">
                                  <a:solidFill>
                                    <a:prstClr val="black"/>
                                  </a:solidFill>
                                  <a:latin typeface="Cambria Math"/>
                                  <a:ea typeface="Times New Roman" panose="02020603050405020304" pitchFamily="18" charset="0"/>
                                </a:rPr>
                                <m:t>𝑑</m:t>
                              </m:r>
                              <m:r>
                                <a:rPr lang="en-US" sz="6000">
                                  <a:solidFill>
                                    <a:prstClr val="black"/>
                                  </a:solidFill>
                                  <a:latin typeface="Cambria Math"/>
                                  <a:ea typeface="Times New Roman" panose="02020603050405020304" pitchFamily="18" charset="0"/>
                                </a:rPr>
                                <m:t>=0</m:t>
                              </m:r>
                            </m:e>
                            <m:e>
                              <m:r>
                                <a:rPr lang="en-US" sz="6000">
                                  <a:solidFill>
                                    <a:prstClr val="black"/>
                                  </a:solidFill>
                                  <a:latin typeface="Cambria Math"/>
                                  <a:ea typeface="Times New Roman" panose="02020603050405020304" pitchFamily="18" charset="0"/>
                                </a:rPr>
                                <m:t>&amp;</m:t>
                              </m:r>
                              <m:r>
                                <a:rPr lang="en-US" sz="6000">
                                  <a:solidFill>
                                    <a:prstClr val="black"/>
                                  </a:solidFill>
                                  <a:latin typeface="Cambria Math"/>
                                  <a:ea typeface="Times New Roman" panose="02020603050405020304" pitchFamily="18" charset="0"/>
                                </a:rPr>
                                <m:t>𝑑</m:t>
                              </m:r>
                              <m:r>
                                <a:rPr lang="en-US" sz="6000">
                                  <a:solidFill>
                                    <a:prstClr val="black"/>
                                  </a:solidFill>
                                  <a:latin typeface="Cambria Math"/>
                                  <a:ea typeface="Times New Roman" panose="02020603050405020304" pitchFamily="18" charset="0"/>
                                </a:rPr>
                                <m:t>=−</m:t>
                              </m:r>
                              <m:f>
                                <m:fPr>
                                  <m:ctrlPr>
                                    <a:rPr lang="en-US" sz="6000" i="1">
                                      <a:solidFill>
                                        <a:prstClr val="black"/>
                                      </a:solidFill>
                                      <a:latin typeface="Cambria Math" panose="02040503050406030204" pitchFamily="18" charset="0"/>
                                      <a:ea typeface="Times New Roman" panose="02020603050405020304" pitchFamily="18" charset="0"/>
                                    </a:rPr>
                                  </m:ctrlPr>
                                </m:fPr>
                                <m:num>
                                  <m:r>
                                    <a:rPr lang="en-US" sz="6000">
                                      <a:solidFill>
                                        <a:prstClr val="black"/>
                                      </a:solidFill>
                                      <a:latin typeface="Cambria Math"/>
                                      <a:ea typeface="Times New Roman" panose="02020603050405020304" pitchFamily="18" charset="0"/>
                                    </a:rPr>
                                    <m:t>3</m:t>
                                  </m:r>
                                </m:num>
                                <m:den>
                                  <m:r>
                                    <a:rPr lang="en-US" sz="6000">
                                      <a:solidFill>
                                        <a:prstClr val="black"/>
                                      </a:solidFill>
                                      <a:latin typeface="Cambria Math"/>
                                      <a:ea typeface="Times New Roman" panose="02020603050405020304" pitchFamily="18" charset="0"/>
                                    </a:rPr>
                                    <m:t>2</m:t>
                                  </m:r>
                                </m:den>
                              </m:f>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a:ea typeface="Times New Roman" panose="02020603050405020304" pitchFamily="18" charset="0"/>
                                    </a:rPr>
                                    <m:t>1</m:t>
                                  </m:r>
                                </m:sub>
                              </m:sSub>
                            </m:e>
                          </m:eqArr>
                        </m:e>
                      </m:d>
                    </m:oMath>
                  </m:oMathPara>
                </a14:m>
                <a:endParaRPr lang="en-US" sz="6000" dirty="0" smtClean="0">
                  <a:solidFill>
                    <a:prstClr val="black"/>
                  </a:solidFill>
                  <a:latin typeface="Times New Roman" panose="02020603050405020304" pitchFamily="18" charset="0"/>
                  <a:ea typeface="Times New Roman" panose="02020603050405020304" pitchFamily="18" charset="0"/>
                </a:endParaRPr>
              </a:p>
              <a:p>
                <a:pPr marL="402590" indent="0" algn="just">
                  <a:lnSpc>
                    <a:spcPct val="115000"/>
                  </a:lnSpc>
                  <a:spcBef>
                    <a:spcPts val="600"/>
                  </a:spcBef>
                  <a:spcAft>
                    <a:spcPts val="0"/>
                  </a:spcAft>
                  <a:buNone/>
                </a:pPr>
                <a:r>
                  <a:rPr lang="en-US" sz="6000" dirty="0" smtClean="0">
                    <a:solidFill>
                      <a:prstClr val="black"/>
                    </a:solidFill>
                    <a:latin typeface="Times New Roman" panose="02020603050405020304" pitchFamily="18" charset="0"/>
                    <a:ea typeface="Times New Roman" panose="02020603050405020304" pitchFamily="18" charset="0"/>
                  </a:rPr>
                  <a:t>Suy </a:t>
                </a:r>
                <a:r>
                  <a:rPr lang="en-US" sz="6000" dirty="0" err="1">
                    <a:solidFill>
                      <a:prstClr val="black"/>
                    </a:solidFill>
                    <a:latin typeface="Times New Roman" panose="02020603050405020304" pitchFamily="18" charset="0"/>
                    <a:ea typeface="Times New Roman" panose="02020603050405020304" pitchFamily="18" charset="0"/>
                  </a:rPr>
                  <a:t>ra</a:t>
                </a:r>
                <a:r>
                  <a:rPr lang="en-US"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a:ea typeface="Times New Roman" panose="02020603050405020304" pitchFamily="18" charset="0"/>
                          </a:rPr>
                          <m:t>1</m:t>
                        </m:r>
                      </m:sub>
                    </m:sSub>
                    <m:r>
                      <a:rPr lang="en-US" sz="6000">
                        <a:solidFill>
                          <a:prstClr val="black"/>
                        </a:solidFill>
                        <a:latin typeface="Cambria Math"/>
                        <a:ea typeface="Times New Roman" panose="02020603050405020304" pitchFamily="18" charset="0"/>
                      </a:rPr>
                      <m:t>=−</m:t>
                    </m:r>
                    <m:f>
                      <m:fPr>
                        <m:ctrlPr>
                          <a:rPr lang="en-US" sz="6000" i="1">
                            <a:solidFill>
                              <a:prstClr val="black"/>
                            </a:solidFill>
                            <a:latin typeface="Cambria Math" panose="02040503050406030204" pitchFamily="18" charset="0"/>
                            <a:ea typeface="Times New Roman" panose="02020603050405020304" pitchFamily="18" charset="0"/>
                          </a:rPr>
                        </m:ctrlPr>
                      </m:fPr>
                      <m:num>
                        <m:r>
                          <a:rPr lang="en-US" sz="6000">
                            <a:solidFill>
                              <a:prstClr val="black"/>
                            </a:solidFill>
                            <a:latin typeface="Cambria Math"/>
                            <a:ea typeface="Times New Roman" panose="02020603050405020304" pitchFamily="18" charset="0"/>
                          </a:rPr>
                          <m:t>2</m:t>
                        </m:r>
                      </m:num>
                      <m:den>
                        <m:r>
                          <a:rPr lang="en-US" sz="6000">
                            <a:solidFill>
                              <a:prstClr val="black"/>
                            </a:solidFill>
                            <a:latin typeface="Cambria Math"/>
                            <a:ea typeface="Times New Roman" panose="02020603050405020304" pitchFamily="18" charset="0"/>
                          </a:rPr>
                          <m:t>3</m:t>
                        </m:r>
                      </m:den>
                    </m:f>
                    <m:r>
                      <a:rPr lang="en-US" sz="6000">
                        <a:solidFill>
                          <a:prstClr val="black"/>
                        </a:solidFill>
                        <a:latin typeface="Cambria Math"/>
                        <a:ea typeface="Times New Roman" panose="02020603050405020304" pitchFamily="18" charset="0"/>
                      </a:rPr>
                      <m:t>𝑑</m:t>
                    </m:r>
                  </m:oMath>
                </a14:m>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en-US" sz="6000" dirty="0" err="1">
                    <a:solidFill>
                      <a:prstClr val="black"/>
                    </a:solidFill>
                    <a:latin typeface="Times New Roman" panose="02020603050405020304" pitchFamily="18" charset="0"/>
                    <a:ea typeface="Times New Roman" panose="02020603050405020304" pitchFamily="18" charset="0"/>
                  </a:rPr>
                  <a:t>Suy</a:t>
                </a:r>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ra</a:t>
                </a:r>
                <a:r>
                  <a:rPr lang="en-US"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6000">
                        <a:solidFill>
                          <a:prstClr val="black"/>
                        </a:solidFill>
                        <a:latin typeface="Cambria Math"/>
                        <a:ea typeface="Times New Roman" panose="02020603050405020304" pitchFamily="18" charset="0"/>
                      </a:rPr>
                      <m:t>𝑞</m:t>
                    </m:r>
                    <m:r>
                      <a:rPr lang="en-US" sz="6000">
                        <a:solidFill>
                          <a:prstClr val="black"/>
                        </a:solidFill>
                        <a:latin typeface="Cambria Math"/>
                        <a:ea typeface="Times New Roman" panose="02020603050405020304" pitchFamily="18" charset="0"/>
                      </a:rPr>
                      <m:t>=</m:t>
                    </m:r>
                    <m:f>
                      <m:fPr>
                        <m:ctrlPr>
                          <a:rPr lang="en-US" sz="6000" i="1">
                            <a:solidFill>
                              <a:prstClr val="black"/>
                            </a:solidFill>
                            <a:latin typeface="Cambria Math" panose="02040503050406030204" pitchFamily="18" charset="0"/>
                            <a:ea typeface="Times New Roman" panose="02020603050405020304" pitchFamily="18" charset="0"/>
                          </a:rPr>
                        </m:ctrlPr>
                      </m:fPr>
                      <m:num>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a:ea typeface="Times New Roman" panose="02020603050405020304" pitchFamily="18" charset="0"/>
                              </a:rPr>
                              <m:t>2</m:t>
                            </m:r>
                          </m:sub>
                        </m:sSub>
                        <m:r>
                          <a:rPr lang="en-US"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a:ea typeface="Times New Roman" panose="02020603050405020304" pitchFamily="18" charset="0"/>
                              </a:rPr>
                              <m:t>3</m:t>
                            </m:r>
                          </m:sub>
                        </m:sSub>
                      </m:num>
                      <m:den>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a:ea typeface="Times New Roman" panose="02020603050405020304" pitchFamily="18" charset="0"/>
                              </a:rPr>
                              <m:t>1</m:t>
                            </m:r>
                          </m:sub>
                        </m:sSub>
                        <m:r>
                          <a:rPr lang="en-US" sz="6000">
                            <a:solidFill>
                              <a:prstClr val="black"/>
                            </a:solidFill>
                            <a:latin typeface="Cambria Math"/>
                            <a:ea typeface="Times New Roman" panose="02020603050405020304" pitchFamily="18" charset="0"/>
                          </a:rPr>
                          <m:t>.</m:t>
                        </m:r>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a:ea typeface="Times New Roman" panose="02020603050405020304" pitchFamily="18" charset="0"/>
                              </a:rPr>
                              <m:t>2</m:t>
                            </m:r>
                          </m:sub>
                        </m:sSub>
                      </m:den>
                    </m:f>
                    <m:r>
                      <a:rPr lang="en-US" sz="6000">
                        <a:solidFill>
                          <a:prstClr val="black"/>
                        </a:solidFill>
                        <a:latin typeface="Cambria Math"/>
                        <a:ea typeface="Times New Roman" panose="02020603050405020304" pitchFamily="18" charset="0"/>
                      </a:rPr>
                      <m:t>=</m:t>
                    </m:r>
                    <m:f>
                      <m:fPr>
                        <m:ctrlPr>
                          <a:rPr lang="en-US" sz="6000" i="1">
                            <a:solidFill>
                              <a:prstClr val="black"/>
                            </a:solidFill>
                            <a:latin typeface="Cambria Math" panose="02040503050406030204" pitchFamily="18" charset="0"/>
                            <a:ea typeface="Times New Roman" panose="02020603050405020304" pitchFamily="18" charset="0"/>
                          </a:rPr>
                        </m:ctrlPr>
                      </m:fPr>
                      <m:num>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a:ea typeface="Times New Roman" panose="02020603050405020304" pitchFamily="18" charset="0"/>
                              </a:rPr>
                              <m:t>1</m:t>
                            </m:r>
                          </m:sub>
                        </m:sSub>
                        <m:r>
                          <a:rPr lang="en-US" sz="6000">
                            <a:solidFill>
                              <a:prstClr val="black"/>
                            </a:solidFill>
                            <a:latin typeface="Cambria Math"/>
                            <a:ea typeface="Times New Roman" panose="02020603050405020304" pitchFamily="18" charset="0"/>
                          </a:rPr>
                          <m:t>+2</m:t>
                        </m:r>
                        <m:r>
                          <a:rPr lang="en-US" sz="6000">
                            <a:solidFill>
                              <a:prstClr val="black"/>
                            </a:solidFill>
                            <a:latin typeface="Cambria Math"/>
                            <a:ea typeface="Times New Roman" panose="02020603050405020304" pitchFamily="18" charset="0"/>
                          </a:rPr>
                          <m:t>𝑑</m:t>
                        </m:r>
                      </m:num>
                      <m:den>
                        <m:sSub>
                          <m:sSubPr>
                            <m:ctrlPr>
                              <a:rPr lang="en-US" sz="6000" i="1">
                                <a:solidFill>
                                  <a:prstClr val="black"/>
                                </a:solidFill>
                                <a:latin typeface="Cambria Math" panose="02040503050406030204" pitchFamily="18" charset="0"/>
                                <a:ea typeface="Times New Roman" panose="02020603050405020304" pitchFamily="18" charset="0"/>
                              </a:rPr>
                            </m:ctrlPr>
                          </m:sSubPr>
                          <m:e>
                            <m:r>
                              <a:rPr lang="en-US" sz="6000">
                                <a:solidFill>
                                  <a:prstClr val="black"/>
                                </a:solidFill>
                                <a:latin typeface="Cambria Math"/>
                                <a:ea typeface="Times New Roman" panose="02020603050405020304" pitchFamily="18" charset="0"/>
                              </a:rPr>
                              <m:t>𝑢</m:t>
                            </m:r>
                          </m:e>
                          <m:sub>
                            <m:r>
                              <a:rPr lang="en-US" sz="6000">
                                <a:solidFill>
                                  <a:prstClr val="black"/>
                                </a:solidFill>
                                <a:latin typeface="Cambria Math"/>
                                <a:ea typeface="Times New Roman" panose="02020603050405020304" pitchFamily="18" charset="0"/>
                              </a:rPr>
                              <m:t>1</m:t>
                            </m:r>
                          </m:sub>
                        </m:sSub>
                      </m:den>
                    </m:f>
                    <m:r>
                      <a:rPr lang="en-US" sz="6000">
                        <a:solidFill>
                          <a:prstClr val="black"/>
                        </a:solidFill>
                        <a:latin typeface="Cambria Math"/>
                        <a:ea typeface="Times New Roman" panose="02020603050405020304" pitchFamily="18" charset="0"/>
                      </a:rPr>
                      <m:t>=−2</m:t>
                    </m:r>
                  </m:oMath>
                </a14:m>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vi-VN" sz="6000" b="1" dirty="0">
                    <a:solidFill>
                      <a:srgbClr val="0000FF"/>
                    </a:solidFill>
                    <a:latin typeface="Times New Roman"/>
                    <a:ea typeface="Calibri"/>
                    <a:cs typeface="Times New Roman"/>
                  </a:rPr>
                  <a:t>Chọn B</a:t>
                </a:r>
                <a:endParaRPr lang="en-US" sz="6000" dirty="0"/>
              </a:p>
            </p:txBody>
          </p:sp>
        </mc:Choice>
        <mc:Fallback xmlns="">
          <p:sp>
            <p:nvSpPr>
              <p:cNvPr id="3" name="Rectangle 2"/>
              <p:cNvSpPr>
                <a:spLocks noRot="1" noChangeAspect="1" noMove="1" noResize="1" noEditPoints="1" noAdjustHandles="1" noChangeArrowheads="1" noChangeShapeType="1" noTextEdit="1"/>
              </p:cNvSpPr>
              <p:nvPr/>
            </p:nvSpPr>
            <p:spPr>
              <a:xfrm>
                <a:off x="839787" y="2296087"/>
                <a:ext cx="18516600" cy="7567777"/>
              </a:xfrm>
              <a:prstGeom prst="rect">
                <a:avLst/>
              </a:prstGeom>
              <a:blipFill rotWithShape="0">
                <a:blip r:embed="rId6"/>
                <a:stretch>
                  <a:fillRect l="-2009" b="-4271"/>
                </a:stretch>
              </a:blipFill>
            </p:spPr>
            <p:txBody>
              <a:bodyPr/>
              <a:lstStyle/>
              <a:p>
                <a:r>
                  <a:rPr lang="en-US">
                    <a:noFill/>
                  </a:rPr>
                  <a:t> </a:t>
                </a:r>
              </a:p>
            </p:txBody>
          </p:sp>
        </mc:Fallback>
      </mc:AlternateContent>
    </p:spTree>
    <p:extLst>
      <p:ext uri="{BB962C8B-B14F-4D97-AF65-F5344CB8AC3E}">
        <p14:creationId xmlns:p14="http://schemas.microsoft.com/office/powerpoint/2010/main" val="16905767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153" y="1997774"/>
            <a:ext cx="24093023" cy="4462573"/>
            <a:chOff x="534987" y="1869705"/>
            <a:chExt cx="23497756" cy="3058750"/>
          </a:xfrm>
        </p:grpSpPr>
        <p:grpSp>
          <p:nvGrpSpPr>
            <p:cNvPr id="21" name="Group 20"/>
            <p:cNvGrpSpPr/>
            <p:nvPr/>
          </p:nvGrpSpPr>
          <p:grpSpPr>
            <a:xfrm>
              <a:off x="534987" y="1869705"/>
              <a:ext cx="23340848" cy="3058750"/>
              <a:chOff x="534987" y="1647866"/>
              <a:chExt cx="23340848" cy="3058750"/>
            </a:xfrm>
          </p:grpSpPr>
          <p:sp>
            <p:nvSpPr>
              <p:cNvPr id="25" name="Rounded Rectangle 24"/>
              <p:cNvSpPr/>
              <p:nvPr/>
            </p:nvSpPr>
            <p:spPr bwMode="auto">
              <a:xfrm>
                <a:off x="755649" y="1720890"/>
                <a:ext cx="23120186" cy="298572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9694" y="1653394"/>
                  <a:ext cx="2087449" cy="82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2</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2925074" y="1933632"/>
                  <a:ext cx="21107669" cy="29235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spcBef>
                      <a:spcPts val="600"/>
                    </a:spcBef>
                  </a:pPr>
                  <a:r>
                    <a:rPr lang="en-US" sz="6000" dirty="0" smtClean="0">
                      <a:solidFill>
                        <a:prstClr val="black"/>
                      </a:solidFill>
                      <a:latin typeface="Times New Roman" panose="02020603050405020304" pitchFamily="18" charset="0"/>
                      <a:ea typeface="Calibri" panose="020F0502020204030204" pitchFamily="34" charset="0"/>
                    </a:rPr>
                    <a:t>        </a:t>
                  </a:r>
                  <a:r>
                    <a:rPr lang="vi-VN" sz="6000" dirty="0" smtClean="0">
                      <a:solidFill>
                        <a:srgbClr val="000000"/>
                      </a:solidFill>
                      <a:latin typeface="Times New Roman" panose="02020603050405020304" pitchFamily="18" charset="0"/>
                      <a:ea typeface="Times New Roman" panose="02020603050405020304" pitchFamily="18" charset="0"/>
                    </a:rPr>
                    <a:t>Cho </a:t>
                  </a:r>
                  <a14:m>
                    <m:oMath xmlns:m="http://schemas.openxmlformats.org/officeDocument/2006/math">
                      <m:sSub>
                        <m:sSubPr>
                          <m:ctrlPr>
                            <a:rPr lang="en-US" sz="6000" i="1">
                              <a:solidFill>
                                <a:srgbClr val="000000"/>
                              </a:solidFill>
                              <a:latin typeface="Cambria Math" panose="02040503050406030204" pitchFamily="18" charset="0"/>
                              <a:ea typeface="Times New Roman" panose="02020603050405020304" pitchFamily="18" charset="0"/>
                            </a:rPr>
                          </m:ctrlPr>
                        </m:sSubPr>
                        <m:e>
                          <m:r>
                            <a:rPr lang="vi-VN" sz="6000">
                              <a:solidFill>
                                <a:srgbClr val="000000"/>
                              </a:solidFill>
                              <a:latin typeface="Cambria Math"/>
                              <a:ea typeface="Times New Roman" panose="02020603050405020304" pitchFamily="18" charset="0"/>
                            </a:rPr>
                            <m:t>𝑢</m:t>
                          </m:r>
                        </m:e>
                        <m:sub>
                          <m:r>
                            <a:rPr lang="vi-VN" sz="6000">
                              <a:solidFill>
                                <a:srgbClr val="000000"/>
                              </a:solidFill>
                              <a:latin typeface="Cambria Math"/>
                              <a:ea typeface="Times New Roman" panose="02020603050405020304" pitchFamily="18" charset="0"/>
                            </a:rPr>
                            <m:t>1</m:t>
                          </m:r>
                        </m:sub>
                      </m:sSub>
                      <m:r>
                        <a:rPr lang="vi-VN" sz="6000">
                          <a:solidFill>
                            <a:srgbClr val="000000"/>
                          </a:solidFill>
                          <a:latin typeface="Cambria Math"/>
                          <a:ea typeface="Times New Roman" panose="02020603050405020304" pitchFamily="18" charset="0"/>
                        </a:rPr>
                        <m:t>, </m:t>
                      </m:r>
                      <m:sSub>
                        <m:sSubPr>
                          <m:ctrlPr>
                            <a:rPr lang="en-US" sz="6000" i="1">
                              <a:solidFill>
                                <a:srgbClr val="000000"/>
                              </a:solidFill>
                              <a:latin typeface="Cambria Math" panose="02040503050406030204" pitchFamily="18" charset="0"/>
                              <a:ea typeface="Times New Roman" panose="02020603050405020304" pitchFamily="18" charset="0"/>
                            </a:rPr>
                          </m:ctrlPr>
                        </m:sSubPr>
                        <m:e>
                          <m:r>
                            <a:rPr lang="vi-VN" sz="6000">
                              <a:solidFill>
                                <a:srgbClr val="000000"/>
                              </a:solidFill>
                              <a:latin typeface="Cambria Math"/>
                              <a:ea typeface="Times New Roman" panose="02020603050405020304" pitchFamily="18" charset="0"/>
                            </a:rPr>
                            <m:t>𝑢</m:t>
                          </m:r>
                        </m:e>
                        <m:sub>
                          <m:r>
                            <a:rPr lang="vi-VN" sz="6000">
                              <a:solidFill>
                                <a:srgbClr val="000000"/>
                              </a:solidFill>
                              <a:latin typeface="Cambria Math"/>
                              <a:ea typeface="Times New Roman" panose="02020603050405020304" pitchFamily="18" charset="0"/>
                            </a:rPr>
                            <m:t>2</m:t>
                          </m:r>
                        </m:sub>
                      </m:sSub>
                      <m:r>
                        <a:rPr lang="vi-VN" sz="6000">
                          <a:solidFill>
                            <a:srgbClr val="000000"/>
                          </a:solidFill>
                          <a:latin typeface="Cambria Math"/>
                          <a:ea typeface="Times New Roman" panose="02020603050405020304" pitchFamily="18" charset="0"/>
                        </a:rPr>
                        <m:t>, </m:t>
                      </m:r>
                      <m:sSub>
                        <m:sSubPr>
                          <m:ctrlPr>
                            <a:rPr lang="en-US" sz="6000" i="1">
                              <a:solidFill>
                                <a:srgbClr val="000000"/>
                              </a:solidFill>
                              <a:latin typeface="Cambria Math" panose="02040503050406030204" pitchFamily="18" charset="0"/>
                              <a:ea typeface="Times New Roman" panose="02020603050405020304" pitchFamily="18" charset="0"/>
                            </a:rPr>
                          </m:ctrlPr>
                        </m:sSubPr>
                        <m:e>
                          <m:r>
                            <a:rPr lang="vi-VN" sz="6000">
                              <a:solidFill>
                                <a:srgbClr val="000000"/>
                              </a:solidFill>
                              <a:latin typeface="Cambria Math"/>
                              <a:ea typeface="Times New Roman" panose="02020603050405020304" pitchFamily="18" charset="0"/>
                            </a:rPr>
                            <m:t>𝑢</m:t>
                          </m:r>
                        </m:e>
                        <m:sub>
                          <m:r>
                            <a:rPr lang="vi-VN" sz="6000">
                              <a:solidFill>
                                <a:srgbClr val="000000"/>
                              </a:solidFill>
                              <a:latin typeface="Cambria Math"/>
                              <a:ea typeface="Times New Roman" panose="02020603050405020304" pitchFamily="18" charset="0"/>
                            </a:rPr>
                            <m:t>3</m:t>
                          </m:r>
                        </m:sub>
                      </m:sSub>
                    </m:oMath>
                  </a14:m>
                  <a:r>
                    <a:rPr lang="vi-VN" sz="6000" dirty="0">
                      <a:solidFill>
                        <a:srgbClr val="000000"/>
                      </a:solidFill>
                      <a:latin typeface="Times New Roman" panose="02020603050405020304" pitchFamily="18" charset="0"/>
                      <a:ea typeface="Times New Roman" panose="02020603050405020304" pitchFamily="18" charset="0"/>
                    </a:rPr>
                    <a:t> ba số hạng đầu tiên của cấp số nhân có công bội </a:t>
                  </a:r>
                  <a14:m>
                    <m:oMath xmlns:m="http://schemas.openxmlformats.org/officeDocument/2006/math">
                      <m:r>
                        <a:rPr lang="vi-VN" sz="6000">
                          <a:solidFill>
                            <a:srgbClr val="000000"/>
                          </a:solidFill>
                          <a:latin typeface="Cambria Math"/>
                          <a:ea typeface="Times New Roman" panose="02020603050405020304" pitchFamily="18" charset="0"/>
                        </a:rPr>
                        <m:t>𝑞</m:t>
                      </m:r>
                      <m:r>
                        <a:rPr lang="vi-VN" sz="6000">
                          <a:solidFill>
                            <a:srgbClr val="000000"/>
                          </a:solidFill>
                          <a:latin typeface="Cambria Math"/>
                          <a:ea typeface="Times New Roman" panose="02020603050405020304" pitchFamily="18" charset="0"/>
                        </a:rPr>
                        <m:t>≠1</m:t>
                      </m:r>
                    </m:oMath>
                  </a14:m>
                  <a:r>
                    <a:rPr lang="vi-VN" sz="6000" dirty="0">
                      <a:solidFill>
                        <a:srgbClr val="000000"/>
                      </a:solidFill>
                      <a:latin typeface="Times New Roman" panose="02020603050405020304" pitchFamily="18" charset="0"/>
                      <a:ea typeface="Times New Roman" panose="02020603050405020304" pitchFamily="18" charset="0"/>
                    </a:rPr>
                    <a:t>, biết rằng tổng của chúng bằng </a:t>
                  </a:r>
                  <a14:m>
                    <m:oMath xmlns:m="http://schemas.openxmlformats.org/officeDocument/2006/math">
                      <m:f>
                        <m:fPr>
                          <m:ctrlPr>
                            <a:rPr lang="en-US" sz="6000" i="1">
                              <a:solidFill>
                                <a:srgbClr val="000000"/>
                              </a:solidFill>
                              <a:latin typeface="Cambria Math" panose="02040503050406030204" pitchFamily="18" charset="0"/>
                              <a:ea typeface="Times New Roman" panose="02020603050405020304" pitchFamily="18" charset="0"/>
                            </a:rPr>
                          </m:ctrlPr>
                        </m:fPr>
                        <m:num>
                          <m:r>
                            <a:rPr lang="vi-VN" sz="6000">
                              <a:solidFill>
                                <a:srgbClr val="000000"/>
                              </a:solidFill>
                              <a:latin typeface="Cambria Math"/>
                              <a:ea typeface="Times New Roman" panose="02020603050405020304" pitchFamily="18" charset="0"/>
                            </a:rPr>
                            <m:t>148</m:t>
                          </m:r>
                        </m:num>
                        <m:den>
                          <m:r>
                            <a:rPr lang="vi-VN" sz="6000">
                              <a:solidFill>
                                <a:srgbClr val="000000"/>
                              </a:solidFill>
                              <a:latin typeface="Cambria Math"/>
                              <a:ea typeface="Times New Roman" panose="02020603050405020304" pitchFamily="18" charset="0"/>
                            </a:rPr>
                            <m:t>9</m:t>
                          </m:r>
                        </m:den>
                      </m:f>
                    </m:oMath>
                  </a14:m>
                  <a:r>
                    <a:rPr lang="vi-VN" sz="6000" dirty="0">
                      <a:solidFill>
                        <a:srgbClr val="000000"/>
                      </a:solidFill>
                      <a:latin typeface="Times New Roman" panose="02020603050405020304" pitchFamily="18" charset="0"/>
                      <a:ea typeface="Times New Roman" panose="02020603050405020304" pitchFamily="18" charset="0"/>
                    </a:rPr>
                    <a:t> và dồng thời các số hạng đó tương ứng là số hạng đầu, số hạng thứ tư và số hạng thứ tám của cấp số cộng. Hãy tính giá trị biểu thức </a:t>
                  </a:r>
                  <a14:m>
                    <m:oMath xmlns:m="http://schemas.openxmlformats.org/officeDocument/2006/math">
                      <m:r>
                        <a:rPr lang="vi-VN" sz="6000">
                          <a:solidFill>
                            <a:srgbClr val="000000"/>
                          </a:solidFill>
                          <a:latin typeface="Cambria Math"/>
                          <a:ea typeface="Times New Roman" panose="02020603050405020304" pitchFamily="18" charset="0"/>
                        </a:rPr>
                        <m:t>𝑃</m:t>
                      </m:r>
                      <m:r>
                        <a:rPr lang="vi-VN" sz="6000">
                          <a:solidFill>
                            <a:srgbClr val="000000"/>
                          </a:solidFill>
                          <a:latin typeface="Cambria Math"/>
                          <a:ea typeface="Times New Roman" panose="02020603050405020304" pitchFamily="18" charset="0"/>
                        </a:rPr>
                        <m:t>=2</m:t>
                      </m:r>
                      <m:sSub>
                        <m:sSubPr>
                          <m:ctrlPr>
                            <a:rPr lang="en-US" sz="6000" i="1">
                              <a:solidFill>
                                <a:srgbClr val="000000"/>
                              </a:solidFill>
                              <a:latin typeface="Cambria Math" panose="02040503050406030204" pitchFamily="18" charset="0"/>
                              <a:ea typeface="Times New Roman" panose="02020603050405020304" pitchFamily="18" charset="0"/>
                            </a:rPr>
                          </m:ctrlPr>
                        </m:sSubPr>
                        <m:e>
                          <m:r>
                            <a:rPr lang="vi-VN" sz="6000">
                              <a:solidFill>
                                <a:srgbClr val="000000"/>
                              </a:solidFill>
                              <a:latin typeface="Cambria Math"/>
                              <a:ea typeface="Times New Roman" panose="02020603050405020304" pitchFamily="18" charset="0"/>
                            </a:rPr>
                            <m:t>𝑢</m:t>
                          </m:r>
                        </m:e>
                        <m:sub>
                          <m:r>
                            <a:rPr lang="vi-VN" sz="6000">
                              <a:solidFill>
                                <a:srgbClr val="000000"/>
                              </a:solidFill>
                              <a:latin typeface="Cambria Math"/>
                              <a:ea typeface="Times New Roman" panose="02020603050405020304" pitchFamily="18" charset="0"/>
                            </a:rPr>
                            <m:t>1</m:t>
                          </m:r>
                        </m:sub>
                      </m:sSub>
                      <m:r>
                        <a:rPr lang="vi-VN" sz="6000">
                          <a:solidFill>
                            <a:srgbClr val="000000"/>
                          </a:solidFill>
                          <a:latin typeface="Cambria Math"/>
                          <a:ea typeface="Times New Roman" panose="02020603050405020304" pitchFamily="18" charset="0"/>
                        </a:rPr>
                        <m:t>+3</m:t>
                      </m:r>
                      <m:sSub>
                        <m:sSubPr>
                          <m:ctrlPr>
                            <a:rPr lang="en-US" sz="6000" i="1">
                              <a:solidFill>
                                <a:srgbClr val="000000"/>
                              </a:solidFill>
                              <a:latin typeface="Cambria Math" panose="02040503050406030204" pitchFamily="18" charset="0"/>
                              <a:ea typeface="Times New Roman" panose="02020603050405020304" pitchFamily="18" charset="0"/>
                            </a:rPr>
                          </m:ctrlPr>
                        </m:sSubPr>
                        <m:e>
                          <m:r>
                            <a:rPr lang="vi-VN" sz="6000">
                              <a:solidFill>
                                <a:srgbClr val="000000"/>
                              </a:solidFill>
                              <a:latin typeface="Cambria Math"/>
                              <a:ea typeface="Times New Roman" panose="02020603050405020304" pitchFamily="18" charset="0"/>
                            </a:rPr>
                            <m:t>𝑢</m:t>
                          </m:r>
                        </m:e>
                        <m:sub>
                          <m:r>
                            <a:rPr lang="vi-VN" sz="6000">
                              <a:solidFill>
                                <a:srgbClr val="000000"/>
                              </a:solidFill>
                              <a:latin typeface="Cambria Math"/>
                              <a:ea typeface="Times New Roman" panose="02020603050405020304" pitchFamily="18" charset="0"/>
                            </a:rPr>
                            <m:t>2</m:t>
                          </m:r>
                        </m:sub>
                      </m:sSub>
                      <m:r>
                        <a:rPr lang="vi-VN" sz="6000">
                          <a:solidFill>
                            <a:srgbClr val="000000"/>
                          </a:solidFill>
                          <a:latin typeface="Cambria Math"/>
                          <a:ea typeface="Times New Roman" panose="02020603050405020304" pitchFamily="18" charset="0"/>
                        </a:rPr>
                        <m:t>−9</m:t>
                      </m:r>
                      <m:sSub>
                        <m:sSubPr>
                          <m:ctrlPr>
                            <a:rPr lang="en-US" sz="6000" i="1">
                              <a:solidFill>
                                <a:srgbClr val="000000"/>
                              </a:solidFill>
                              <a:latin typeface="Cambria Math" panose="02040503050406030204" pitchFamily="18" charset="0"/>
                              <a:ea typeface="Times New Roman" panose="02020603050405020304" pitchFamily="18" charset="0"/>
                            </a:rPr>
                          </m:ctrlPr>
                        </m:sSubPr>
                        <m:e>
                          <m:r>
                            <a:rPr lang="vi-VN" sz="6000">
                              <a:solidFill>
                                <a:srgbClr val="000000"/>
                              </a:solidFill>
                              <a:latin typeface="Cambria Math"/>
                              <a:ea typeface="Times New Roman" panose="02020603050405020304" pitchFamily="18" charset="0"/>
                            </a:rPr>
                            <m:t>𝑢</m:t>
                          </m:r>
                        </m:e>
                        <m:sub>
                          <m:r>
                            <a:rPr lang="vi-VN" sz="6000">
                              <a:solidFill>
                                <a:srgbClr val="000000"/>
                              </a:solidFill>
                              <a:latin typeface="Cambria Math"/>
                              <a:ea typeface="Times New Roman" panose="02020603050405020304" pitchFamily="18" charset="0"/>
                            </a:rPr>
                            <m:t>3</m:t>
                          </m:r>
                        </m:sub>
                      </m:sSub>
                    </m:oMath>
                  </a14:m>
                  <a:r>
                    <a:rPr lang="en-US" sz="6000" dirty="0" smtClean="0">
                      <a:solidFill>
                        <a:prstClr val="black"/>
                      </a:solidFill>
                      <a:latin typeface="Times New Roman" panose="02020603050405020304" pitchFamily="18" charset="0"/>
                      <a:ea typeface="Times New Roman" panose="02020603050405020304" pitchFamily="18" charset="0"/>
                    </a:rPr>
                    <a:t>.</a:t>
                  </a:r>
                  <a:endParaRPr lang="en-US" sz="6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925074" y="1933632"/>
                  <a:ext cx="21107669" cy="2923521"/>
                </a:xfrm>
                <a:prstGeom prst="rect">
                  <a:avLst/>
                </a:prstGeom>
                <a:blipFill rotWithShape="0">
                  <a:blip r:embed="rId3"/>
                  <a:stretch>
                    <a:fillRect l="-1267" t="-3286" b="-77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6858000"/>
            <a:ext cx="23679365" cy="1995262"/>
            <a:chOff x="247181" y="1501335"/>
            <a:chExt cx="11838141" cy="914411"/>
          </a:xfrm>
        </p:grpSpPr>
        <p:grpSp>
          <p:nvGrpSpPr>
            <p:cNvPr id="51" name="Group 50"/>
            <p:cNvGrpSpPr/>
            <p:nvPr/>
          </p:nvGrpSpPr>
          <p:grpSpPr>
            <a:xfrm>
              <a:off x="247181" y="1501335"/>
              <a:ext cx="3090381" cy="914399"/>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369894" y="1784664"/>
                    <a:ext cx="1697463" cy="43272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=−40</m:t>
                        </m:r>
                      </m:oMath>
                    </a14:m>
                    <a:r>
                      <a:rPr lang="en-US" sz="6000" dirty="0" smtClean="0">
                        <a:solidFill>
                          <a:schemeClr val="bg1"/>
                        </a:solidFill>
                      </a:rPr>
                      <a:t>.</a:t>
                    </a:r>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369894" y="1784664"/>
                    <a:ext cx="1697463" cy="432721"/>
                  </a:xfrm>
                  <a:prstGeom prst="rect">
                    <a:avLst/>
                  </a:prstGeom>
                  <a:blipFill rotWithShape="0">
                    <a:blip r:embed="rId4"/>
                    <a:stretch>
                      <a:fillRect t="-17964" r="-7156" b="-39521"/>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440146" y="7452307"/>
            <a:ext cx="1092375" cy="121929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4</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Vận dụng cao</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93282" y="8860107"/>
            <a:ext cx="23672882" cy="4627293"/>
            <a:chOff x="194162" y="3615028"/>
            <a:chExt cx="11834900" cy="3853495"/>
          </a:xfrm>
        </p:grpSpPr>
        <p:sp>
          <p:nvSpPr>
            <p:cNvPr id="42" name="Rounded Rectangle 41"/>
            <p:cNvSpPr/>
            <p:nvPr/>
          </p:nvSpPr>
          <p:spPr>
            <a:xfrm>
              <a:off x="194162" y="3735961"/>
              <a:ext cx="11834900" cy="373256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8"/>
              <a:ext cx="1884107" cy="683487"/>
              <a:chOff x="1275608" y="6200846"/>
              <a:chExt cx="3693531" cy="1241863"/>
            </a:xfrm>
          </p:grpSpPr>
          <p:sp>
            <p:nvSpPr>
              <p:cNvPr id="44" name="Freeform 20"/>
              <p:cNvSpPr>
                <a:spLocks/>
              </p:cNvSpPr>
              <p:nvPr/>
            </p:nvSpPr>
            <p:spPr bwMode="auto">
              <a:xfrm rot="16200000" flipV="1">
                <a:off x="2822739" y="5296311"/>
                <a:ext cx="1119914" cy="317288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6"/>
                <a:ext cx="2633360" cy="946603"/>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597279" y="11826614"/>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2440841" y="9922163"/>
                <a:ext cx="21305582" cy="2015936"/>
              </a:xfrm>
              <a:prstGeom prst="rect">
                <a:avLst/>
              </a:prstGeom>
            </p:spPr>
            <p:txBody>
              <a:bodyPr wrap="square">
                <a:spAutoFit/>
              </a:bodyPr>
              <a:lstStyle/>
              <a:p>
                <a:pPr>
                  <a:spcBef>
                    <a:spcPts val="600"/>
                  </a:spcBef>
                </a:pPr>
                <a:r>
                  <a:rPr lang="vi-VN" sz="6000" dirty="0">
                    <a:solidFill>
                      <a:srgbClr val="000000"/>
                    </a:solidFill>
                    <a:latin typeface="Times New Roman" panose="02020603050405020304" pitchFamily="18" charset="0"/>
                    <a:ea typeface="Times New Roman" panose="02020603050405020304" pitchFamily="18" charset="0"/>
                  </a:rPr>
                  <a:t>Gọi </a:t>
                </a:r>
                <a14:m>
                  <m:oMath xmlns:m="http://schemas.openxmlformats.org/officeDocument/2006/math">
                    <m:sSub>
                      <m:sSubPr>
                        <m:ctrlPr>
                          <a:rPr lang="en-US" sz="6000" i="1">
                            <a:solidFill>
                              <a:srgbClr val="000000"/>
                            </a:solidFill>
                            <a:latin typeface="Cambria Math" panose="02040503050406030204" pitchFamily="18" charset="0"/>
                            <a:ea typeface="Times New Roman" panose="02020603050405020304" pitchFamily="18" charset="0"/>
                          </a:rPr>
                        </m:ctrlPr>
                      </m:sSubPr>
                      <m:e>
                        <m:r>
                          <a:rPr lang="en-US" sz="6000" i="1">
                            <a:solidFill>
                              <a:srgbClr val="000000"/>
                            </a:solidFill>
                            <a:latin typeface="Cambria Math"/>
                            <a:ea typeface="Times New Roman" panose="02020603050405020304" pitchFamily="18" charset="0"/>
                          </a:rPr>
                          <m:t>𝑢</m:t>
                        </m:r>
                      </m:e>
                      <m:sub>
                        <m:r>
                          <a:rPr lang="vi-VN" sz="6000">
                            <a:solidFill>
                              <a:srgbClr val="000000"/>
                            </a:solidFill>
                            <a:latin typeface="Cambria Math"/>
                            <a:ea typeface="Times New Roman" panose="02020603050405020304" pitchFamily="18" charset="0"/>
                          </a:rPr>
                          <m:t>1</m:t>
                        </m:r>
                      </m:sub>
                    </m:sSub>
                  </m:oMath>
                </a14:m>
                <a:r>
                  <a:rPr lang="vi-VN" sz="6000" dirty="0">
                    <a:solidFill>
                      <a:srgbClr val="000000"/>
                    </a:solidFill>
                    <a:latin typeface="Times New Roman" panose="02020603050405020304" pitchFamily="18" charset="0"/>
                    <a:ea typeface="Times New Roman" panose="02020603050405020304" pitchFamily="18" charset="0"/>
                  </a:rPr>
                  <a:t> là số hạng đầu và </a:t>
                </a:r>
                <a14:m>
                  <m:oMath xmlns:m="http://schemas.openxmlformats.org/officeDocument/2006/math">
                    <m:r>
                      <a:rPr lang="vi-VN" sz="6000">
                        <a:solidFill>
                          <a:srgbClr val="000000"/>
                        </a:solidFill>
                        <a:latin typeface="Cambria Math"/>
                        <a:ea typeface="Times New Roman" panose="02020603050405020304" pitchFamily="18" charset="0"/>
                      </a:rPr>
                      <m:t>𝑑</m:t>
                    </m:r>
                  </m:oMath>
                </a14:m>
                <a:r>
                  <a:rPr lang="vi-VN" sz="6000" dirty="0">
                    <a:solidFill>
                      <a:srgbClr val="000000"/>
                    </a:solidFill>
                    <a:latin typeface="Times New Roman" panose="02020603050405020304" pitchFamily="18" charset="0"/>
                    <a:ea typeface="Times New Roman" panose="02020603050405020304" pitchFamily="18" charset="0"/>
                  </a:rPr>
                  <a:t> là công sai của cấp số cộng</a:t>
                </a:r>
                <a:endParaRPr lang="en-US" sz="6000" dirty="0">
                  <a:solidFill>
                    <a:srgbClr val="000000"/>
                  </a:solidFill>
                  <a:latin typeface="Times New Roman" panose="02020603050405020304" pitchFamily="18" charset="0"/>
                  <a:ea typeface="Times New Roman" panose="02020603050405020304" pitchFamily="18" charset="0"/>
                </a:endParaRPr>
              </a:p>
              <a:p>
                <a:pPr>
                  <a:spcBef>
                    <a:spcPts val="600"/>
                  </a:spcBef>
                </a:pPr>
                <a:r>
                  <a:rPr lang="fr-FR" sz="6000" dirty="0">
                    <a:solidFill>
                      <a:srgbClr val="000000"/>
                    </a:solidFill>
                    <a:latin typeface="Times New Roman" panose="02020603050405020304" pitchFamily="18" charset="0"/>
                    <a:ea typeface="Times New Roman" panose="02020603050405020304" pitchFamily="18" charset="0"/>
                  </a:rPr>
                  <a:t>Ta </a:t>
                </a:r>
                <a:r>
                  <a:rPr lang="fr-FR" sz="6000" dirty="0" err="1">
                    <a:solidFill>
                      <a:srgbClr val="000000"/>
                    </a:solidFill>
                    <a:latin typeface="Times New Roman" panose="02020603050405020304" pitchFamily="18" charset="0"/>
                    <a:ea typeface="Times New Roman" panose="02020603050405020304" pitchFamily="18" charset="0"/>
                  </a:rPr>
                  <a:t>có</a:t>
                </a:r>
                <a:r>
                  <a:rPr lang="fr-FR" sz="60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6000" i="1">
                            <a:solidFill>
                              <a:srgbClr val="000000"/>
                            </a:solidFill>
                            <a:latin typeface="Cambria Math" panose="02040503050406030204" pitchFamily="18" charset="0"/>
                            <a:ea typeface="Times New Roman" panose="02020603050405020304" pitchFamily="18" charset="0"/>
                          </a:rPr>
                        </m:ctrlPr>
                      </m:sSubPr>
                      <m:e>
                        <m:r>
                          <a:rPr lang="en-US" sz="6000">
                            <a:solidFill>
                              <a:srgbClr val="000000"/>
                            </a:solidFill>
                            <a:latin typeface="Cambria Math"/>
                            <a:ea typeface="Times New Roman" panose="02020603050405020304" pitchFamily="18" charset="0"/>
                          </a:rPr>
                          <m:t>𝑢</m:t>
                        </m:r>
                      </m:e>
                      <m:sub>
                        <m:r>
                          <a:rPr lang="fr-FR" sz="6000">
                            <a:solidFill>
                              <a:srgbClr val="000000"/>
                            </a:solidFill>
                            <a:latin typeface="Cambria Math"/>
                            <a:ea typeface="Times New Roman" panose="02020603050405020304" pitchFamily="18" charset="0"/>
                          </a:rPr>
                          <m:t>2</m:t>
                        </m:r>
                      </m:sub>
                    </m:sSub>
                    <m:r>
                      <a:rPr lang="fr-FR" sz="6000">
                        <a:solidFill>
                          <a:srgbClr val="000000"/>
                        </a:solidFill>
                        <a:latin typeface="Cambria Math"/>
                        <a:ea typeface="Times New Roman" panose="02020603050405020304" pitchFamily="18" charset="0"/>
                      </a:rPr>
                      <m:t>=</m:t>
                    </m:r>
                    <m:sSub>
                      <m:sSubPr>
                        <m:ctrlPr>
                          <a:rPr lang="en-US" sz="6000" i="1">
                            <a:solidFill>
                              <a:srgbClr val="000000"/>
                            </a:solidFill>
                            <a:latin typeface="Cambria Math" panose="02040503050406030204" pitchFamily="18" charset="0"/>
                            <a:ea typeface="Times New Roman" panose="02020603050405020304" pitchFamily="18" charset="0"/>
                          </a:rPr>
                        </m:ctrlPr>
                      </m:sSubPr>
                      <m:e>
                        <m:r>
                          <a:rPr lang="en-US" sz="6000">
                            <a:solidFill>
                              <a:srgbClr val="000000"/>
                            </a:solidFill>
                            <a:latin typeface="Cambria Math"/>
                            <a:ea typeface="Times New Roman" panose="02020603050405020304" pitchFamily="18" charset="0"/>
                          </a:rPr>
                          <m:t>𝑢</m:t>
                        </m:r>
                      </m:e>
                      <m:sub>
                        <m:r>
                          <a:rPr lang="fr-FR" sz="6000">
                            <a:solidFill>
                              <a:srgbClr val="000000"/>
                            </a:solidFill>
                            <a:latin typeface="Cambria Math"/>
                            <a:ea typeface="Times New Roman" panose="02020603050405020304" pitchFamily="18" charset="0"/>
                          </a:rPr>
                          <m:t>1</m:t>
                        </m:r>
                      </m:sub>
                    </m:sSub>
                    <m:r>
                      <a:rPr lang="en-US" sz="6000">
                        <a:solidFill>
                          <a:srgbClr val="000000"/>
                        </a:solidFill>
                        <a:latin typeface="Cambria Math"/>
                        <a:ea typeface="Times New Roman" panose="02020603050405020304" pitchFamily="18" charset="0"/>
                      </a:rPr>
                      <m:t>𝑞</m:t>
                    </m:r>
                  </m:oMath>
                </a14:m>
                <a:r>
                  <a:rPr lang="fr-FR" sz="6000" dirty="0">
                    <a:solidFill>
                      <a:srgbClr val="000000"/>
                    </a:solidFill>
                    <a:latin typeface="Times New Roman" panose="02020603050405020304" pitchFamily="18" charset="0"/>
                    <a:ea typeface="Times New Roman" panose="02020603050405020304" pitchFamily="18" charset="0"/>
                  </a:rPr>
                  <a:t> </a:t>
                </a:r>
                <a:r>
                  <a:rPr lang="fr-FR" sz="6000" dirty="0" err="1">
                    <a:solidFill>
                      <a:srgbClr val="000000"/>
                    </a:solidFill>
                    <a:latin typeface="Times New Roman" panose="02020603050405020304" pitchFamily="18" charset="0"/>
                    <a:ea typeface="Times New Roman" panose="02020603050405020304" pitchFamily="18" charset="0"/>
                  </a:rPr>
                  <a:t>và</a:t>
                </a:r>
                <a:r>
                  <a:rPr lang="fr-FR" sz="60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6000" i="1">
                            <a:solidFill>
                              <a:srgbClr val="000000"/>
                            </a:solidFill>
                            <a:latin typeface="Cambria Math" panose="02040503050406030204" pitchFamily="18" charset="0"/>
                            <a:ea typeface="Times New Roman" panose="02020603050405020304" pitchFamily="18" charset="0"/>
                          </a:rPr>
                        </m:ctrlPr>
                      </m:sSubPr>
                      <m:e>
                        <m:r>
                          <a:rPr lang="en-US" sz="6000">
                            <a:solidFill>
                              <a:srgbClr val="000000"/>
                            </a:solidFill>
                            <a:latin typeface="Cambria Math"/>
                            <a:ea typeface="Times New Roman" panose="02020603050405020304" pitchFamily="18" charset="0"/>
                          </a:rPr>
                          <m:t>𝑢</m:t>
                        </m:r>
                      </m:e>
                      <m:sub>
                        <m:r>
                          <a:rPr lang="fr-FR" sz="6000">
                            <a:solidFill>
                              <a:srgbClr val="000000"/>
                            </a:solidFill>
                            <a:latin typeface="Cambria Math"/>
                            <a:ea typeface="Times New Roman" panose="02020603050405020304" pitchFamily="18" charset="0"/>
                          </a:rPr>
                          <m:t>3</m:t>
                        </m:r>
                      </m:sub>
                    </m:sSub>
                    <m:r>
                      <a:rPr lang="fr-FR" sz="6000">
                        <a:solidFill>
                          <a:srgbClr val="000000"/>
                        </a:solidFill>
                        <a:latin typeface="Cambria Math"/>
                        <a:ea typeface="Times New Roman" panose="02020603050405020304" pitchFamily="18" charset="0"/>
                      </a:rPr>
                      <m:t>=</m:t>
                    </m:r>
                    <m:sSub>
                      <m:sSubPr>
                        <m:ctrlPr>
                          <a:rPr lang="en-US" sz="6000" i="1">
                            <a:solidFill>
                              <a:srgbClr val="000000"/>
                            </a:solidFill>
                            <a:latin typeface="Cambria Math" panose="02040503050406030204" pitchFamily="18" charset="0"/>
                            <a:ea typeface="Times New Roman" panose="02020603050405020304" pitchFamily="18" charset="0"/>
                          </a:rPr>
                        </m:ctrlPr>
                      </m:sSubPr>
                      <m:e>
                        <m:r>
                          <a:rPr lang="en-US" sz="6000">
                            <a:solidFill>
                              <a:srgbClr val="000000"/>
                            </a:solidFill>
                            <a:latin typeface="Cambria Math"/>
                            <a:ea typeface="Times New Roman" panose="02020603050405020304" pitchFamily="18" charset="0"/>
                          </a:rPr>
                          <m:t>𝑢</m:t>
                        </m:r>
                      </m:e>
                      <m:sub>
                        <m:r>
                          <a:rPr lang="fr-FR" sz="6000">
                            <a:solidFill>
                              <a:srgbClr val="000000"/>
                            </a:solidFill>
                            <a:latin typeface="Cambria Math"/>
                            <a:ea typeface="Times New Roman" panose="02020603050405020304" pitchFamily="18" charset="0"/>
                          </a:rPr>
                          <m:t>1</m:t>
                        </m:r>
                      </m:sub>
                    </m:sSub>
                    <m:sSup>
                      <m:sSupPr>
                        <m:ctrlPr>
                          <a:rPr lang="en-US" sz="6000" i="1">
                            <a:solidFill>
                              <a:srgbClr val="000000"/>
                            </a:solidFill>
                            <a:latin typeface="Cambria Math" panose="02040503050406030204" pitchFamily="18" charset="0"/>
                            <a:ea typeface="Times New Roman" panose="02020603050405020304" pitchFamily="18" charset="0"/>
                          </a:rPr>
                        </m:ctrlPr>
                      </m:sSupPr>
                      <m:e>
                        <m:r>
                          <a:rPr lang="en-US" sz="6000">
                            <a:solidFill>
                              <a:srgbClr val="000000"/>
                            </a:solidFill>
                            <a:latin typeface="Cambria Math"/>
                            <a:ea typeface="Times New Roman" panose="02020603050405020304" pitchFamily="18" charset="0"/>
                          </a:rPr>
                          <m:t>𝑞</m:t>
                        </m:r>
                      </m:e>
                      <m:sup>
                        <m:r>
                          <a:rPr lang="fr-FR" sz="6000">
                            <a:solidFill>
                              <a:srgbClr val="000000"/>
                            </a:solidFill>
                            <a:latin typeface="Cambria Math"/>
                            <a:ea typeface="Times New Roman" panose="02020603050405020304" pitchFamily="18" charset="0"/>
                          </a:rPr>
                          <m:t>2</m:t>
                        </m:r>
                      </m:sup>
                    </m:sSup>
                  </m:oMath>
                </a14:m>
                <a:endParaRPr lang="en-US" sz="6000" dirty="0"/>
              </a:p>
            </p:txBody>
          </p:sp>
        </mc:Choice>
        <mc:Fallback xmlns="">
          <p:sp>
            <p:nvSpPr>
              <p:cNvPr id="6" name="Rectangle 5"/>
              <p:cNvSpPr>
                <a:spLocks noRot="1" noChangeAspect="1" noMove="1" noResize="1" noEditPoints="1" noAdjustHandles="1" noChangeArrowheads="1" noChangeShapeType="1" noTextEdit="1"/>
              </p:cNvSpPr>
              <p:nvPr/>
            </p:nvSpPr>
            <p:spPr>
              <a:xfrm>
                <a:off x="2440841" y="9922163"/>
                <a:ext cx="21305582" cy="2015936"/>
              </a:xfrm>
              <a:prstGeom prst="rect">
                <a:avLst/>
              </a:prstGeom>
              <a:blipFill rotWithShape="0">
                <a:blip r:embed="rId5"/>
                <a:stretch>
                  <a:fillRect l="-1717" t="-9394" b="-1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9674499" y="7452307"/>
                <a:ext cx="3406918" cy="10156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m:t>
                    </m:r>
                    <m:r>
                      <a:rPr lang="en-US" sz="6000" b="0" i="1" smtClean="0">
                        <a:solidFill>
                          <a:schemeClr val="bg1"/>
                        </a:solidFill>
                        <a:latin typeface="Cambria Math" panose="02040503050406030204" pitchFamily="18" charset="0"/>
                        <a:ea typeface="Times New Roman" panose="02020603050405020304" pitchFamily="18" charset="0"/>
                      </a:rPr>
                      <m:t>5</m:t>
                    </m:r>
                    <m:r>
                      <a:rPr lang="vi-VN" sz="6000" smtClean="0">
                        <a:solidFill>
                          <a:schemeClr val="bg1"/>
                        </a:solidFill>
                        <a:latin typeface="Cambria Math"/>
                        <a:ea typeface="Times New Roman" panose="02020603050405020304" pitchFamily="18" charset="0"/>
                      </a:rPr>
                      <m:t>0</m:t>
                    </m:r>
                  </m:oMath>
                </a14:m>
                <a:r>
                  <a:rPr lang="en-US" sz="6000" dirty="0" smtClean="0">
                    <a:solidFill>
                      <a:schemeClr val="bg1"/>
                    </a:solidFill>
                  </a:rPr>
                  <a:t>.</a:t>
                </a:r>
                <a:endParaRPr lang="en-US" sz="6000" dirty="0">
                  <a:solidFill>
                    <a:schemeClr val="bg1"/>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19674499" y="7452307"/>
                <a:ext cx="3406918" cy="1015664"/>
              </a:xfrm>
              <a:prstGeom prst="rect">
                <a:avLst/>
              </a:prstGeom>
              <a:blipFill rotWithShape="0">
                <a:blip r:embed="rId6"/>
                <a:stretch>
                  <a:fillRect t="-17964" b="-39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13942165" y="7472323"/>
                <a:ext cx="3406918" cy="10156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m:t>
                    </m:r>
                    <m:r>
                      <a:rPr lang="en-US" sz="6000" b="0" i="1" smtClean="0">
                        <a:solidFill>
                          <a:schemeClr val="bg1"/>
                        </a:solidFill>
                        <a:latin typeface="Cambria Math" panose="02040503050406030204" pitchFamily="18" charset="0"/>
                        <a:ea typeface="Times New Roman" panose="02020603050405020304" pitchFamily="18" charset="0"/>
                      </a:rPr>
                      <m:t>5</m:t>
                    </m:r>
                    <m:r>
                      <a:rPr lang="vi-VN" sz="6000" smtClean="0">
                        <a:solidFill>
                          <a:schemeClr val="bg1"/>
                        </a:solidFill>
                        <a:latin typeface="Cambria Math"/>
                        <a:ea typeface="Times New Roman" panose="02020603050405020304" pitchFamily="18" charset="0"/>
                      </a:rPr>
                      <m:t>0</m:t>
                    </m:r>
                  </m:oMath>
                </a14:m>
                <a:r>
                  <a:rPr lang="en-US" sz="6000" dirty="0" smtClean="0">
                    <a:solidFill>
                      <a:schemeClr val="bg1"/>
                    </a:solidFill>
                  </a:rPr>
                  <a:t>.</a:t>
                </a:r>
                <a:endParaRPr lang="en-US" sz="6000" dirty="0">
                  <a:solidFill>
                    <a:schemeClr val="bg1"/>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13942165" y="7472323"/>
                <a:ext cx="3406918" cy="1015664"/>
              </a:xfrm>
              <a:prstGeom prst="rect">
                <a:avLst/>
              </a:prstGeom>
              <a:blipFill rotWithShape="0">
                <a:blip r:embed="rId7"/>
                <a:stretch>
                  <a:fillRect t="-18675" r="-7156" b="-403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8021423" y="7358562"/>
                <a:ext cx="3406918" cy="10156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=40</m:t>
                    </m:r>
                  </m:oMath>
                </a14:m>
                <a:r>
                  <a:rPr lang="en-US" sz="6000" dirty="0" smtClean="0">
                    <a:solidFill>
                      <a:schemeClr val="bg1"/>
                    </a:solidFill>
                  </a:rPr>
                  <a:t>.</a:t>
                </a:r>
                <a:endParaRPr lang="en-US" sz="6000" dirty="0">
                  <a:solidFill>
                    <a:schemeClr val="bg1"/>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8021423" y="7358562"/>
                <a:ext cx="3406918" cy="1015664"/>
              </a:xfrm>
              <a:prstGeom prst="rect">
                <a:avLst/>
              </a:prstGeom>
              <a:blipFill rotWithShape="0">
                <a:blip r:embed="rId8"/>
                <a:stretch>
                  <a:fillRect t="-17964" b="-39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707834" y="11780421"/>
                <a:ext cx="9800759" cy="1826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6000" i="1">
                              <a:solidFill>
                                <a:srgbClr val="000000"/>
                              </a:solidFill>
                              <a:latin typeface="Cambria Math" panose="02040503050406030204" pitchFamily="18" charset="0"/>
                              <a:ea typeface="Times New Roman" panose="02020603050405020304" pitchFamily="18" charset="0"/>
                            </a:rPr>
                          </m:ctrlPr>
                        </m:sSubPr>
                        <m:e>
                          <m:r>
                            <a:rPr lang="en-US" sz="6000">
                              <a:solidFill>
                                <a:srgbClr val="000000"/>
                              </a:solidFill>
                              <a:latin typeface="Cambria Math"/>
                              <a:ea typeface="Times New Roman" panose="02020603050405020304" pitchFamily="18" charset="0"/>
                            </a:rPr>
                            <m:t>𝑢</m:t>
                          </m:r>
                        </m:e>
                        <m:sub>
                          <m:r>
                            <a:rPr lang="fr-FR" sz="6000">
                              <a:solidFill>
                                <a:srgbClr val="000000"/>
                              </a:solidFill>
                              <a:latin typeface="Cambria Math"/>
                              <a:ea typeface="Times New Roman" panose="02020603050405020304" pitchFamily="18" charset="0"/>
                            </a:rPr>
                            <m:t>1</m:t>
                          </m:r>
                        </m:sub>
                      </m:sSub>
                      <m:r>
                        <a:rPr lang="fr-FR" sz="6000">
                          <a:solidFill>
                            <a:srgbClr val="000000"/>
                          </a:solidFill>
                          <a:latin typeface="Cambria Math"/>
                          <a:ea typeface="Times New Roman" panose="02020603050405020304" pitchFamily="18" charset="0"/>
                        </a:rPr>
                        <m:t>+</m:t>
                      </m:r>
                      <m:sSub>
                        <m:sSubPr>
                          <m:ctrlPr>
                            <a:rPr lang="en-US" sz="6000" i="1">
                              <a:solidFill>
                                <a:srgbClr val="000000"/>
                              </a:solidFill>
                              <a:latin typeface="Cambria Math" panose="02040503050406030204" pitchFamily="18" charset="0"/>
                              <a:ea typeface="Times New Roman" panose="02020603050405020304" pitchFamily="18" charset="0"/>
                            </a:rPr>
                          </m:ctrlPr>
                        </m:sSubPr>
                        <m:e>
                          <m:r>
                            <a:rPr lang="en-US" sz="6000">
                              <a:solidFill>
                                <a:srgbClr val="000000"/>
                              </a:solidFill>
                              <a:latin typeface="Cambria Math"/>
                              <a:ea typeface="Times New Roman" panose="02020603050405020304" pitchFamily="18" charset="0"/>
                            </a:rPr>
                            <m:t>𝑢</m:t>
                          </m:r>
                        </m:e>
                        <m:sub>
                          <m:r>
                            <a:rPr lang="fr-FR" sz="6000">
                              <a:solidFill>
                                <a:srgbClr val="000000"/>
                              </a:solidFill>
                              <a:latin typeface="Cambria Math"/>
                              <a:ea typeface="Times New Roman" panose="02020603050405020304" pitchFamily="18" charset="0"/>
                            </a:rPr>
                            <m:t>1</m:t>
                          </m:r>
                        </m:sub>
                      </m:sSub>
                      <m:r>
                        <a:rPr lang="en-US" sz="6000">
                          <a:solidFill>
                            <a:srgbClr val="000000"/>
                          </a:solidFill>
                          <a:latin typeface="Cambria Math"/>
                          <a:ea typeface="Times New Roman" panose="02020603050405020304" pitchFamily="18" charset="0"/>
                        </a:rPr>
                        <m:t>𝑞</m:t>
                      </m:r>
                      <m:r>
                        <a:rPr lang="fr-FR" sz="6000">
                          <a:solidFill>
                            <a:srgbClr val="000000"/>
                          </a:solidFill>
                          <a:latin typeface="Cambria Math"/>
                          <a:ea typeface="Times New Roman" panose="02020603050405020304" pitchFamily="18" charset="0"/>
                        </a:rPr>
                        <m:t>+</m:t>
                      </m:r>
                      <m:sSub>
                        <m:sSubPr>
                          <m:ctrlPr>
                            <a:rPr lang="en-US" sz="6000" i="1">
                              <a:solidFill>
                                <a:srgbClr val="000000"/>
                              </a:solidFill>
                              <a:latin typeface="Cambria Math" panose="02040503050406030204" pitchFamily="18" charset="0"/>
                              <a:ea typeface="Times New Roman" panose="02020603050405020304" pitchFamily="18" charset="0"/>
                            </a:rPr>
                          </m:ctrlPr>
                        </m:sSubPr>
                        <m:e>
                          <m:r>
                            <a:rPr lang="en-US" sz="6000">
                              <a:solidFill>
                                <a:srgbClr val="000000"/>
                              </a:solidFill>
                              <a:latin typeface="Cambria Math"/>
                              <a:ea typeface="Times New Roman" panose="02020603050405020304" pitchFamily="18" charset="0"/>
                            </a:rPr>
                            <m:t>𝑢</m:t>
                          </m:r>
                        </m:e>
                        <m:sub>
                          <m:r>
                            <a:rPr lang="fr-FR" sz="6000">
                              <a:solidFill>
                                <a:srgbClr val="000000"/>
                              </a:solidFill>
                              <a:latin typeface="Cambria Math"/>
                              <a:ea typeface="Times New Roman" panose="02020603050405020304" pitchFamily="18" charset="0"/>
                            </a:rPr>
                            <m:t>1</m:t>
                          </m:r>
                        </m:sub>
                      </m:sSub>
                      <m:sSup>
                        <m:sSupPr>
                          <m:ctrlPr>
                            <a:rPr lang="en-US" sz="6000" i="1">
                              <a:solidFill>
                                <a:srgbClr val="000000"/>
                              </a:solidFill>
                              <a:latin typeface="Cambria Math" panose="02040503050406030204" pitchFamily="18" charset="0"/>
                              <a:ea typeface="Times New Roman" panose="02020603050405020304" pitchFamily="18" charset="0"/>
                            </a:rPr>
                          </m:ctrlPr>
                        </m:sSupPr>
                        <m:e>
                          <m:r>
                            <a:rPr lang="en-US" sz="6000">
                              <a:solidFill>
                                <a:srgbClr val="000000"/>
                              </a:solidFill>
                              <a:latin typeface="Cambria Math"/>
                              <a:ea typeface="Times New Roman" panose="02020603050405020304" pitchFamily="18" charset="0"/>
                            </a:rPr>
                            <m:t>𝑞</m:t>
                          </m:r>
                        </m:e>
                        <m:sup>
                          <m:r>
                            <a:rPr lang="fr-FR" sz="6000">
                              <a:solidFill>
                                <a:srgbClr val="000000"/>
                              </a:solidFill>
                              <a:latin typeface="Cambria Math"/>
                              <a:ea typeface="Times New Roman" panose="02020603050405020304" pitchFamily="18" charset="0"/>
                            </a:rPr>
                            <m:t>2</m:t>
                          </m:r>
                        </m:sup>
                      </m:sSup>
                      <m:r>
                        <a:rPr lang="fr-FR" sz="6000">
                          <a:solidFill>
                            <a:srgbClr val="000000"/>
                          </a:solidFill>
                          <a:latin typeface="Cambria Math"/>
                          <a:ea typeface="Times New Roman" panose="02020603050405020304" pitchFamily="18" charset="0"/>
                        </a:rPr>
                        <m:t>=</m:t>
                      </m:r>
                      <m:f>
                        <m:fPr>
                          <m:ctrlPr>
                            <a:rPr lang="en-US" sz="6000" i="1">
                              <a:solidFill>
                                <a:srgbClr val="000000"/>
                              </a:solidFill>
                              <a:latin typeface="Cambria Math" panose="02040503050406030204" pitchFamily="18" charset="0"/>
                              <a:ea typeface="Times New Roman" panose="02020603050405020304" pitchFamily="18" charset="0"/>
                            </a:rPr>
                          </m:ctrlPr>
                        </m:fPr>
                        <m:num>
                          <m:r>
                            <a:rPr lang="fr-FR" sz="6000">
                              <a:solidFill>
                                <a:srgbClr val="000000"/>
                              </a:solidFill>
                              <a:latin typeface="Cambria Math"/>
                              <a:ea typeface="Times New Roman" panose="02020603050405020304" pitchFamily="18" charset="0"/>
                            </a:rPr>
                            <m:t>148</m:t>
                          </m:r>
                        </m:num>
                        <m:den>
                          <m:r>
                            <a:rPr lang="fr-FR" sz="6000">
                              <a:solidFill>
                                <a:srgbClr val="000000"/>
                              </a:solidFill>
                              <a:latin typeface="Cambria Math"/>
                              <a:ea typeface="Times New Roman" panose="02020603050405020304" pitchFamily="18" charset="0"/>
                            </a:rPr>
                            <m:t>9</m:t>
                          </m:r>
                        </m:den>
                      </m:f>
                    </m:oMath>
                  </m:oMathPara>
                </a14:m>
                <a:endParaRPr lang="en-US" sz="6000" dirty="0"/>
              </a:p>
            </p:txBody>
          </p:sp>
        </mc:Choice>
        <mc:Fallback xmlns="">
          <p:sp>
            <p:nvSpPr>
              <p:cNvPr id="2" name="TextBox 1"/>
              <p:cNvSpPr txBox="1">
                <a:spLocks noRot="1" noChangeAspect="1" noMove="1" noResize="1" noEditPoints="1" noAdjustHandles="1" noChangeArrowheads="1" noChangeShapeType="1" noTextEdit="1"/>
              </p:cNvSpPr>
              <p:nvPr/>
            </p:nvSpPr>
            <p:spPr>
              <a:xfrm>
                <a:off x="2707834" y="11780421"/>
                <a:ext cx="9800759" cy="1826975"/>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6243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6" grpId="0"/>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55743" y="2023873"/>
                <a:ext cx="21753444" cy="3462527"/>
              </a:xfrm>
            </p:spPr>
            <p:txBody>
              <a:bodyPr/>
              <a:lstStyle/>
              <a:p>
                <a:pPr marL="0" indent="0">
                  <a:spcBef>
                    <a:spcPts val="1200"/>
                  </a:spcBef>
                  <a:buNone/>
                </a:pPr>
                <a:r>
                  <a:rPr lang="fr-FR" sz="6400" dirty="0">
                    <a:solidFill>
                      <a:srgbClr val="000000"/>
                    </a:solidFill>
                    <a:latin typeface="Times New Roman" panose="02020603050405020304" pitchFamily="18" charset="0"/>
                    <a:ea typeface="Times New Roman" panose="02020603050405020304" pitchFamily="18" charset="0"/>
                  </a:rPr>
                  <a:t>Ta </a:t>
                </a:r>
                <a:r>
                  <a:rPr lang="fr-FR" sz="6400" dirty="0" err="1">
                    <a:solidFill>
                      <a:srgbClr val="000000"/>
                    </a:solidFill>
                    <a:latin typeface="Times New Roman" panose="02020603050405020304" pitchFamily="18" charset="0"/>
                    <a:ea typeface="Times New Roman" panose="02020603050405020304" pitchFamily="18" charset="0"/>
                  </a:rPr>
                  <a:t>lại</a:t>
                </a:r>
                <a:r>
                  <a:rPr lang="fr-FR" sz="6400" dirty="0">
                    <a:solidFill>
                      <a:srgbClr val="000000"/>
                    </a:solidFill>
                    <a:latin typeface="Times New Roman" panose="02020603050405020304" pitchFamily="18" charset="0"/>
                    <a:ea typeface="Times New Roman" panose="02020603050405020304" pitchFamily="18" charset="0"/>
                  </a:rPr>
                  <a:t> </a:t>
                </a:r>
                <a:r>
                  <a:rPr lang="fr-FR" sz="6400" dirty="0" err="1">
                    <a:solidFill>
                      <a:srgbClr val="000000"/>
                    </a:solidFill>
                    <a:latin typeface="Times New Roman" panose="02020603050405020304" pitchFamily="18" charset="0"/>
                    <a:ea typeface="Times New Roman" panose="02020603050405020304" pitchFamily="18" charset="0"/>
                  </a:rPr>
                  <a:t>có</a:t>
                </a:r>
                <a:r>
                  <a:rPr lang="fr-FR" sz="64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6400" i="1">
                            <a:solidFill>
                              <a:srgbClr val="000000"/>
                            </a:solidFill>
                            <a:latin typeface="Cambria Math" panose="02040503050406030204" pitchFamily="18" charset="0"/>
                            <a:ea typeface="Times New Roman" panose="02020603050405020304" pitchFamily="18" charset="0"/>
                          </a:rPr>
                        </m:ctrlPr>
                      </m:dPr>
                      <m:e>
                        <m:eqArr>
                          <m:eqArrPr>
                            <m:ctrlPr>
                              <a:rPr lang="en-US" sz="6400" i="1">
                                <a:solidFill>
                                  <a:srgbClr val="000000"/>
                                </a:solidFill>
                                <a:latin typeface="Cambria Math" panose="02040503050406030204" pitchFamily="18" charset="0"/>
                                <a:ea typeface="Times New Roman" panose="02020603050405020304" pitchFamily="18" charset="0"/>
                              </a:rPr>
                            </m:ctrlPr>
                          </m:eqArrPr>
                          <m:e>
                            <m:sSub>
                              <m:sSubPr>
                                <m:ctrlPr>
                                  <a:rPr lang="en-US" sz="6400" i="1">
                                    <a:solidFill>
                                      <a:srgbClr val="000000"/>
                                    </a:solidFill>
                                    <a:latin typeface="Cambria Math" panose="02040503050406030204" pitchFamily="18" charset="0"/>
                                    <a:ea typeface="Times New Roman" panose="02020603050405020304" pitchFamily="18" charset="0"/>
                                  </a:rPr>
                                </m:ctrlPr>
                              </m:sSubPr>
                              <m:e>
                                <m:r>
                                  <a:rPr lang="en-US" sz="6400">
                                    <a:solidFill>
                                      <a:srgbClr val="000000"/>
                                    </a:solidFill>
                                    <a:latin typeface="Cambria Math"/>
                                    <a:ea typeface="Times New Roman" panose="02020603050405020304" pitchFamily="18" charset="0"/>
                                  </a:rPr>
                                  <m:t>𝑢</m:t>
                                </m:r>
                              </m:e>
                              <m:sub>
                                <m:r>
                                  <a:rPr lang="fr-FR" sz="6400">
                                    <a:solidFill>
                                      <a:srgbClr val="000000"/>
                                    </a:solidFill>
                                    <a:latin typeface="Cambria Math"/>
                                    <a:ea typeface="Times New Roman" panose="02020603050405020304" pitchFamily="18" charset="0"/>
                                  </a:rPr>
                                  <m:t>1</m:t>
                                </m:r>
                              </m:sub>
                            </m:sSub>
                            <m:r>
                              <a:rPr lang="fr-FR" sz="6400">
                                <a:solidFill>
                                  <a:srgbClr val="000000"/>
                                </a:solidFill>
                                <a:latin typeface="Cambria Math"/>
                                <a:ea typeface="Times New Roman" panose="02020603050405020304" pitchFamily="18" charset="0"/>
                              </a:rPr>
                              <m:t>=</m:t>
                            </m:r>
                            <m:sSub>
                              <m:sSubPr>
                                <m:ctrlPr>
                                  <a:rPr lang="en-US" sz="6400" i="1">
                                    <a:solidFill>
                                      <a:srgbClr val="000000"/>
                                    </a:solidFill>
                                    <a:latin typeface="Cambria Math" panose="02040503050406030204" pitchFamily="18" charset="0"/>
                                    <a:ea typeface="Times New Roman" panose="02020603050405020304" pitchFamily="18" charset="0"/>
                                  </a:rPr>
                                </m:ctrlPr>
                              </m:sSubPr>
                              <m:e>
                                <m:r>
                                  <a:rPr lang="en-US" sz="6400">
                                    <a:solidFill>
                                      <a:srgbClr val="000000"/>
                                    </a:solidFill>
                                    <a:latin typeface="Cambria Math"/>
                                    <a:ea typeface="Times New Roman" panose="02020603050405020304" pitchFamily="18" charset="0"/>
                                  </a:rPr>
                                  <m:t>𝑣</m:t>
                                </m:r>
                              </m:e>
                              <m:sub>
                                <m:r>
                                  <a:rPr lang="fr-FR" sz="6400">
                                    <a:solidFill>
                                      <a:srgbClr val="000000"/>
                                    </a:solidFill>
                                    <a:latin typeface="Cambria Math"/>
                                    <a:ea typeface="Times New Roman" panose="02020603050405020304" pitchFamily="18" charset="0"/>
                                  </a:rPr>
                                  <m:t>1</m:t>
                                </m:r>
                              </m:sub>
                            </m:sSub>
                          </m:e>
                          <m:e>
                            <m:sSub>
                              <m:sSubPr>
                                <m:ctrlPr>
                                  <a:rPr lang="en-US" sz="6400" i="1">
                                    <a:solidFill>
                                      <a:srgbClr val="000000"/>
                                    </a:solidFill>
                                    <a:latin typeface="Cambria Math" panose="02040503050406030204" pitchFamily="18" charset="0"/>
                                    <a:ea typeface="Times New Roman" panose="02020603050405020304" pitchFamily="18" charset="0"/>
                                  </a:rPr>
                                </m:ctrlPr>
                              </m:sSubPr>
                              <m:e>
                                <m:r>
                                  <a:rPr lang="en-US" sz="6400">
                                    <a:solidFill>
                                      <a:srgbClr val="000000"/>
                                    </a:solidFill>
                                    <a:latin typeface="Cambria Math"/>
                                    <a:ea typeface="Times New Roman" panose="02020603050405020304" pitchFamily="18" charset="0"/>
                                  </a:rPr>
                                  <m:t>𝑢</m:t>
                                </m:r>
                              </m:e>
                              <m:sub>
                                <m:r>
                                  <a:rPr lang="fr-FR" sz="6400">
                                    <a:solidFill>
                                      <a:srgbClr val="000000"/>
                                    </a:solidFill>
                                    <a:latin typeface="Cambria Math"/>
                                    <a:ea typeface="Times New Roman" panose="02020603050405020304" pitchFamily="18" charset="0"/>
                                  </a:rPr>
                                  <m:t>2</m:t>
                                </m:r>
                              </m:sub>
                            </m:sSub>
                            <m:r>
                              <a:rPr lang="fr-FR" sz="6400">
                                <a:solidFill>
                                  <a:srgbClr val="000000"/>
                                </a:solidFill>
                                <a:latin typeface="Cambria Math"/>
                                <a:ea typeface="Times New Roman" panose="02020603050405020304" pitchFamily="18" charset="0"/>
                              </a:rPr>
                              <m:t>=</m:t>
                            </m:r>
                            <m:sSub>
                              <m:sSubPr>
                                <m:ctrlPr>
                                  <a:rPr lang="en-US" sz="6400" i="1">
                                    <a:solidFill>
                                      <a:srgbClr val="000000"/>
                                    </a:solidFill>
                                    <a:latin typeface="Cambria Math" panose="02040503050406030204" pitchFamily="18" charset="0"/>
                                    <a:ea typeface="Times New Roman" panose="02020603050405020304" pitchFamily="18" charset="0"/>
                                  </a:rPr>
                                </m:ctrlPr>
                              </m:sSubPr>
                              <m:e>
                                <m:r>
                                  <a:rPr lang="en-US" sz="6400">
                                    <a:solidFill>
                                      <a:srgbClr val="000000"/>
                                    </a:solidFill>
                                    <a:latin typeface="Cambria Math"/>
                                    <a:ea typeface="Times New Roman" panose="02020603050405020304" pitchFamily="18" charset="0"/>
                                  </a:rPr>
                                  <m:t>𝑣</m:t>
                                </m:r>
                              </m:e>
                              <m:sub>
                                <m:r>
                                  <a:rPr lang="fr-FR" sz="6400">
                                    <a:solidFill>
                                      <a:srgbClr val="000000"/>
                                    </a:solidFill>
                                    <a:latin typeface="Cambria Math"/>
                                    <a:ea typeface="Times New Roman" panose="02020603050405020304" pitchFamily="18" charset="0"/>
                                  </a:rPr>
                                  <m:t>4</m:t>
                                </m:r>
                              </m:sub>
                            </m:sSub>
                          </m:e>
                          <m:e>
                            <m:sSub>
                              <m:sSubPr>
                                <m:ctrlPr>
                                  <a:rPr lang="en-US" sz="6400" i="1">
                                    <a:solidFill>
                                      <a:srgbClr val="000000"/>
                                    </a:solidFill>
                                    <a:latin typeface="Cambria Math" panose="02040503050406030204" pitchFamily="18" charset="0"/>
                                    <a:ea typeface="Times New Roman" panose="02020603050405020304" pitchFamily="18" charset="0"/>
                                  </a:rPr>
                                </m:ctrlPr>
                              </m:sSubPr>
                              <m:e>
                                <m:r>
                                  <a:rPr lang="en-US" sz="6400">
                                    <a:solidFill>
                                      <a:srgbClr val="000000"/>
                                    </a:solidFill>
                                    <a:latin typeface="Cambria Math"/>
                                    <a:ea typeface="Times New Roman" panose="02020603050405020304" pitchFamily="18" charset="0"/>
                                  </a:rPr>
                                  <m:t>𝑢</m:t>
                                </m:r>
                              </m:e>
                              <m:sub>
                                <m:r>
                                  <a:rPr lang="fr-FR" sz="6400">
                                    <a:solidFill>
                                      <a:srgbClr val="000000"/>
                                    </a:solidFill>
                                    <a:latin typeface="Cambria Math"/>
                                    <a:ea typeface="Times New Roman" panose="02020603050405020304" pitchFamily="18" charset="0"/>
                                  </a:rPr>
                                  <m:t>3</m:t>
                                </m:r>
                              </m:sub>
                            </m:sSub>
                            <m:r>
                              <a:rPr lang="fr-FR" sz="6400">
                                <a:solidFill>
                                  <a:srgbClr val="000000"/>
                                </a:solidFill>
                                <a:latin typeface="Cambria Math"/>
                                <a:ea typeface="Times New Roman" panose="02020603050405020304" pitchFamily="18" charset="0"/>
                              </a:rPr>
                              <m:t>=</m:t>
                            </m:r>
                            <m:sSub>
                              <m:sSubPr>
                                <m:ctrlPr>
                                  <a:rPr lang="en-US" sz="6400" i="1">
                                    <a:solidFill>
                                      <a:srgbClr val="000000"/>
                                    </a:solidFill>
                                    <a:latin typeface="Cambria Math" panose="02040503050406030204" pitchFamily="18" charset="0"/>
                                    <a:ea typeface="Times New Roman" panose="02020603050405020304" pitchFamily="18" charset="0"/>
                                  </a:rPr>
                                </m:ctrlPr>
                              </m:sSubPr>
                              <m:e>
                                <m:r>
                                  <a:rPr lang="en-US" sz="6400">
                                    <a:solidFill>
                                      <a:srgbClr val="000000"/>
                                    </a:solidFill>
                                    <a:latin typeface="Cambria Math"/>
                                    <a:ea typeface="Times New Roman" panose="02020603050405020304" pitchFamily="18" charset="0"/>
                                  </a:rPr>
                                  <m:t>𝑣</m:t>
                                </m:r>
                              </m:e>
                              <m:sub>
                                <m:r>
                                  <a:rPr lang="fr-FR" sz="6400">
                                    <a:solidFill>
                                      <a:srgbClr val="000000"/>
                                    </a:solidFill>
                                    <a:latin typeface="Cambria Math"/>
                                    <a:ea typeface="Times New Roman" panose="02020603050405020304" pitchFamily="18" charset="0"/>
                                  </a:rPr>
                                  <m:t>8</m:t>
                                </m:r>
                              </m:sub>
                            </m:sSub>
                          </m:e>
                        </m:eqArr>
                      </m:e>
                    </m:d>
                    <m:r>
                      <a:rPr lang="fr-FR" sz="6400">
                        <a:solidFill>
                          <a:srgbClr val="000000"/>
                        </a:solidFill>
                        <a:latin typeface="Cambria Math"/>
                        <a:ea typeface="Times New Roman" panose="02020603050405020304" pitchFamily="18" charset="0"/>
                      </a:rPr>
                      <m:t>⇔</m:t>
                    </m:r>
                    <m:d>
                      <m:dPr>
                        <m:begChr m:val="{"/>
                        <m:endChr m:val=""/>
                        <m:ctrlPr>
                          <a:rPr lang="en-US" sz="6400" i="1">
                            <a:solidFill>
                              <a:srgbClr val="000000"/>
                            </a:solidFill>
                            <a:latin typeface="Cambria Math" panose="02040503050406030204" pitchFamily="18" charset="0"/>
                            <a:ea typeface="Times New Roman" panose="02020603050405020304" pitchFamily="18" charset="0"/>
                          </a:rPr>
                        </m:ctrlPr>
                      </m:dPr>
                      <m:e>
                        <m:eqArr>
                          <m:eqArrPr>
                            <m:ctrlPr>
                              <a:rPr lang="en-US" sz="6400" i="1">
                                <a:solidFill>
                                  <a:srgbClr val="000000"/>
                                </a:solidFill>
                                <a:latin typeface="Cambria Math" panose="02040503050406030204" pitchFamily="18" charset="0"/>
                                <a:ea typeface="Times New Roman" panose="02020603050405020304" pitchFamily="18" charset="0"/>
                              </a:rPr>
                            </m:ctrlPr>
                          </m:eqArrPr>
                          <m:e>
                            <m:sSub>
                              <m:sSubPr>
                                <m:ctrlPr>
                                  <a:rPr lang="en-US" sz="6400" i="1">
                                    <a:solidFill>
                                      <a:srgbClr val="000000"/>
                                    </a:solidFill>
                                    <a:latin typeface="Cambria Math" panose="02040503050406030204" pitchFamily="18" charset="0"/>
                                    <a:ea typeface="Times New Roman" panose="02020603050405020304" pitchFamily="18" charset="0"/>
                                  </a:rPr>
                                </m:ctrlPr>
                              </m:sSubPr>
                              <m:e>
                                <m:r>
                                  <a:rPr lang="en-US" sz="6400">
                                    <a:solidFill>
                                      <a:srgbClr val="000000"/>
                                    </a:solidFill>
                                    <a:latin typeface="Cambria Math"/>
                                    <a:ea typeface="Times New Roman" panose="02020603050405020304" pitchFamily="18" charset="0"/>
                                  </a:rPr>
                                  <m:t>𝑢</m:t>
                                </m:r>
                              </m:e>
                              <m:sub>
                                <m:r>
                                  <a:rPr lang="fr-FR" sz="6400">
                                    <a:solidFill>
                                      <a:srgbClr val="000000"/>
                                    </a:solidFill>
                                    <a:latin typeface="Cambria Math"/>
                                    <a:ea typeface="Times New Roman" panose="02020603050405020304" pitchFamily="18" charset="0"/>
                                  </a:rPr>
                                  <m:t>1</m:t>
                                </m:r>
                              </m:sub>
                            </m:sSub>
                            <m:r>
                              <a:rPr lang="en-US" sz="6400">
                                <a:solidFill>
                                  <a:srgbClr val="000000"/>
                                </a:solidFill>
                                <a:latin typeface="Cambria Math"/>
                                <a:ea typeface="Times New Roman" panose="02020603050405020304" pitchFamily="18" charset="0"/>
                              </a:rPr>
                              <m:t>𝑞</m:t>
                            </m:r>
                            <m:r>
                              <a:rPr lang="fr-FR" sz="6400">
                                <a:solidFill>
                                  <a:srgbClr val="000000"/>
                                </a:solidFill>
                                <a:latin typeface="Cambria Math"/>
                                <a:ea typeface="Times New Roman" panose="02020603050405020304" pitchFamily="18" charset="0"/>
                              </a:rPr>
                              <m:t>=</m:t>
                            </m:r>
                            <m:sSub>
                              <m:sSubPr>
                                <m:ctrlPr>
                                  <a:rPr lang="en-US" sz="6400" i="1">
                                    <a:solidFill>
                                      <a:srgbClr val="000000"/>
                                    </a:solidFill>
                                    <a:latin typeface="Cambria Math" panose="02040503050406030204" pitchFamily="18" charset="0"/>
                                    <a:ea typeface="Times New Roman" panose="02020603050405020304" pitchFamily="18" charset="0"/>
                                  </a:rPr>
                                </m:ctrlPr>
                              </m:sSubPr>
                              <m:e>
                                <m:r>
                                  <a:rPr lang="en-US" sz="6400">
                                    <a:solidFill>
                                      <a:srgbClr val="000000"/>
                                    </a:solidFill>
                                    <a:latin typeface="Cambria Math"/>
                                    <a:ea typeface="Times New Roman" panose="02020603050405020304" pitchFamily="18" charset="0"/>
                                  </a:rPr>
                                  <m:t>𝑢</m:t>
                                </m:r>
                              </m:e>
                              <m:sub>
                                <m:r>
                                  <a:rPr lang="fr-FR" sz="6400">
                                    <a:solidFill>
                                      <a:srgbClr val="000000"/>
                                    </a:solidFill>
                                    <a:latin typeface="Cambria Math"/>
                                    <a:ea typeface="Times New Roman" panose="02020603050405020304" pitchFamily="18" charset="0"/>
                                  </a:rPr>
                                  <m:t>1</m:t>
                                </m:r>
                              </m:sub>
                            </m:sSub>
                            <m:r>
                              <a:rPr lang="fr-FR" sz="6400">
                                <a:solidFill>
                                  <a:srgbClr val="000000"/>
                                </a:solidFill>
                                <a:latin typeface="Cambria Math"/>
                                <a:ea typeface="Times New Roman" panose="02020603050405020304" pitchFamily="18" charset="0"/>
                              </a:rPr>
                              <m:t>+</m:t>
                            </m:r>
                            <m:r>
                              <a:rPr lang="en-US" sz="6400">
                                <a:solidFill>
                                  <a:srgbClr val="000000"/>
                                </a:solidFill>
                                <a:latin typeface="Cambria Math"/>
                                <a:ea typeface="Times New Roman" panose="02020603050405020304" pitchFamily="18" charset="0"/>
                              </a:rPr>
                              <m:t>𝑑</m:t>
                            </m:r>
                          </m:e>
                          <m:e>
                            <m:sSub>
                              <m:sSubPr>
                                <m:ctrlPr>
                                  <a:rPr lang="en-US" sz="6400" i="1">
                                    <a:solidFill>
                                      <a:srgbClr val="000000"/>
                                    </a:solidFill>
                                    <a:latin typeface="Cambria Math" panose="02040503050406030204" pitchFamily="18" charset="0"/>
                                    <a:ea typeface="Times New Roman" panose="02020603050405020304" pitchFamily="18" charset="0"/>
                                  </a:rPr>
                                </m:ctrlPr>
                              </m:sSubPr>
                              <m:e>
                                <m:r>
                                  <a:rPr lang="en-US" sz="6400">
                                    <a:solidFill>
                                      <a:srgbClr val="000000"/>
                                    </a:solidFill>
                                    <a:latin typeface="Cambria Math"/>
                                    <a:ea typeface="Times New Roman" panose="02020603050405020304" pitchFamily="18" charset="0"/>
                                  </a:rPr>
                                  <m:t>𝑢</m:t>
                                </m:r>
                              </m:e>
                              <m:sub>
                                <m:r>
                                  <a:rPr lang="fr-FR" sz="6400">
                                    <a:solidFill>
                                      <a:srgbClr val="000000"/>
                                    </a:solidFill>
                                    <a:latin typeface="Cambria Math"/>
                                    <a:ea typeface="Times New Roman" panose="02020603050405020304" pitchFamily="18" charset="0"/>
                                  </a:rPr>
                                  <m:t>1</m:t>
                                </m:r>
                              </m:sub>
                            </m:sSub>
                            <m:sSup>
                              <m:sSupPr>
                                <m:ctrlPr>
                                  <a:rPr lang="en-US" sz="6400" i="1">
                                    <a:solidFill>
                                      <a:srgbClr val="000000"/>
                                    </a:solidFill>
                                    <a:latin typeface="Cambria Math" panose="02040503050406030204" pitchFamily="18" charset="0"/>
                                    <a:ea typeface="Times New Roman" panose="02020603050405020304" pitchFamily="18" charset="0"/>
                                  </a:rPr>
                                </m:ctrlPr>
                              </m:sSupPr>
                              <m:e>
                                <m:r>
                                  <a:rPr lang="en-US" sz="6400">
                                    <a:solidFill>
                                      <a:srgbClr val="000000"/>
                                    </a:solidFill>
                                    <a:latin typeface="Cambria Math"/>
                                    <a:ea typeface="Times New Roman" panose="02020603050405020304" pitchFamily="18" charset="0"/>
                                  </a:rPr>
                                  <m:t>𝑞</m:t>
                                </m:r>
                              </m:e>
                              <m:sup>
                                <m:r>
                                  <a:rPr lang="fr-FR" sz="6400">
                                    <a:solidFill>
                                      <a:srgbClr val="000000"/>
                                    </a:solidFill>
                                    <a:latin typeface="Cambria Math"/>
                                    <a:ea typeface="Times New Roman" panose="02020603050405020304" pitchFamily="18" charset="0"/>
                                  </a:rPr>
                                  <m:t>2</m:t>
                                </m:r>
                              </m:sup>
                            </m:sSup>
                            <m:r>
                              <a:rPr lang="fr-FR" sz="6400">
                                <a:solidFill>
                                  <a:srgbClr val="000000"/>
                                </a:solidFill>
                                <a:latin typeface="Cambria Math"/>
                                <a:ea typeface="Times New Roman" panose="02020603050405020304" pitchFamily="18" charset="0"/>
                              </a:rPr>
                              <m:t>=</m:t>
                            </m:r>
                            <m:sSub>
                              <m:sSubPr>
                                <m:ctrlPr>
                                  <a:rPr lang="en-US" sz="6400" i="1">
                                    <a:solidFill>
                                      <a:srgbClr val="000000"/>
                                    </a:solidFill>
                                    <a:latin typeface="Cambria Math" panose="02040503050406030204" pitchFamily="18" charset="0"/>
                                    <a:ea typeface="Times New Roman" panose="02020603050405020304" pitchFamily="18" charset="0"/>
                                  </a:rPr>
                                </m:ctrlPr>
                              </m:sSubPr>
                              <m:e>
                                <m:r>
                                  <a:rPr lang="en-US" sz="6400">
                                    <a:solidFill>
                                      <a:srgbClr val="000000"/>
                                    </a:solidFill>
                                    <a:latin typeface="Cambria Math"/>
                                    <a:ea typeface="Times New Roman" panose="02020603050405020304" pitchFamily="18" charset="0"/>
                                  </a:rPr>
                                  <m:t>𝑢</m:t>
                                </m:r>
                              </m:e>
                              <m:sub>
                                <m:r>
                                  <a:rPr lang="fr-FR" sz="6400">
                                    <a:solidFill>
                                      <a:srgbClr val="000000"/>
                                    </a:solidFill>
                                    <a:latin typeface="Cambria Math"/>
                                    <a:ea typeface="Times New Roman" panose="02020603050405020304" pitchFamily="18" charset="0"/>
                                  </a:rPr>
                                  <m:t>1</m:t>
                                </m:r>
                              </m:sub>
                            </m:sSub>
                            <m:r>
                              <a:rPr lang="fr-FR" sz="6400">
                                <a:solidFill>
                                  <a:srgbClr val="000000"/>
                                </a:solidFill>
                                <a:latin typeface="Cambria Math"/>
                                <a:ea typeface="Times New Roman" panose="02020603050405020304" pitchFamily="18" charset="0"/>
                              </a:rPr>
                              <m:t>+7</m:t>
                            </m:r>
                            <m:r>
                              <a:rPr lang="en-US" sz="6400">
                                <a:solidFill>
                                  <a:srgbClr val="000000"/>
                                </a:solidFill>
                                <a:latin typeface="Cambria Math"/>
                                <a:ea typeface="Times New Roman" panose="02020603050405020304" pitchFamily="18" charset="0"/>
                              </a:rPr>
                              <m:t>𝑑</m:t>
                            </m:r>
                          </m:e>
                        </m:eqArr>
                      </m:e>
                    </m:d>
                    <m:r>
                      <a:rPr lang="fr-FR" sz="6400">
                        <a:solidFill>
                          <a:srgbClr val="000000"/>
                        </a:solidFill>
                        <a:latin typeface="Cambria Math"/>
                        <a:ea typeface="Times New Roman" panose="02020603050405020304" pitchFamily="18" charset="0"/>
                      </a:rPr>
                      <m:t>⇒</m:t>
                    </m:r>
                    <m:sSub>
                      <m:sSubPr>
                        <m:ctrlPr>
                          <a:rPr lang="en-US" sz="6400" i="1">
                            <a:solidFill>
                              <a:srgbClr val="000000"/>
                            </a:solidFill>
                            <a:latin typeface="Cambria Math" panose="02040503050406030204" pitchFamily="18" charset="0"/>
                            <a:ea typeface="Times New Roman" panose="02020603050405020304" pitchFamily="18" charset="0"/>
                          </a:rPr>
                        </m:ctrlPr>
                      </m:sSubPr>
                      <m:e>
                        <m:r>
                          <a:rPr lang="en-US" sz="6400">
                            <a:solidFill>
                              <a:srgbClr val="000000"/>
                            </a:solidFill>
                            <a:latin typeface="Cambria Math"/>
                            <a:ea typeface="Times New Roman" panose="02020603050405020304" pitchFamily="18" charset="0"/>
                          </a:rPr>
                          <m:t>𝑢</m:t>
                        </m:r>
                      </m:e>
                      <m:sub>
                        <m:r>
                          <a:rPr lang="fr-FR" sz="6400">
                            <a:solidFill>
                              <a:srgbClr val="000000"/>
                            </a:solidFill>
                            <a:latin typeface="Cambria Math"/>
                            <a:ea typeface="Times New Roman" panose="02020603050405020304" pitchFamily="18" charset="0"/>
                          </a:rPr>
                          <m:t>1</m:t>
                        </m:r>
                      </m:sub>
                    </m:sSub>
                    <m:r>
                      <a:rPr lang="en-US" sz="6400">
                        <a:solidFill>
                          <a:srgbClr val="000000"/>
                        </a:solidFill>
                        <a:latin typeface="Cambria Math"/>
                        <a:ea typeface="Times New Roman" panose="02020603050405020304" pitchFamily="18" charset="0"/>
                      </a:rPr>
                      <m:t>𝑞</m:t>
                    </m:r>
                    <m:d>
                      <m:dPr>
                        <m:ctrlPr>
                          <a:rPr lang="en-US" sz="6400" i="1">
                            <a:solidFill>
                              <a:srgbClr val="000000"/>
                            </a:solidFill>
                            <a:latin typeface="Cambria Math" panose="02040503050406030204" pitchFamily="18" charset="0"/>
                            <a:ea typeface="Times New Roman" panose="02020603050405020304" pitchFamily="18" charset="0"/>
                          </a:rPr>
                        </m:ctrlPr>
                      </m:dPr>
                      <m:e>
                        <m:r>
                          <a:rPr lang="fr-FR" sz="6400">
                            <a:solidFill>
                              <a:srgbClr val="000000"/>
                            </a:solidFill>
                            <a:latin typeface="Cambria Math"/>
                            <a:ea typeface="Times New Roman" panose="02020603050405020304" pitchFamily="18" charset="0"/>
                          </a:rPr>
                          <m:t>7−3</m:t>
                        </m:r>
                        <m:r>
                          <a:rPr lang="en-US" sz="6400">
                            <a:solidFill>
                              <a:srgbClr val="000000"/>
                            </a:solidFill>
                            <a:latin typeface="Cambria Math"/>
                            <a:ea typeface="Times New Roman" panose="02020603050405020304" pitchFamily="18" charset="0"/>
                          </a:rPr>
                          <m:t>𝑞</m:t>
                        </m:r>
                      </m:e>
                    </m:d>
                    <m:r>
                      <a:rPr lang="fr-FR" sz="6400">
                        <a:solidFill>
                          <a:srgbClr val="000000"/>
                        </a:solidFill>
                        <a:latin typeface="Cambria Math"/>
                        <a:ea typeface="Times New Roman" panose="02020603050405020304" pitchFamily="18" charset="0"/>
                      </a:rPr>
                      <m:t>=4</m:t>
                    </m:r>
                    <m:sSub>
                      <m:sSubPr>
                        <m:ctrlPr>
                          <a:rPr lang="en-US" sz="6400" i="1">
                            <a:solidFill>
                              <a:srgbClr val="000000"/>
                            </a:solidFill>
                            <a:latin typeface="Cambria Math" panose="02040503050406030204" pitchFamily="18" charset="0"/>
                            <a:ea typeface="Times New Roman" panose="02020603050405020304" pitchFamily="18" charset="0"/>
                          </a:rPr>
                        </m:ctrlPr>
                      </m:sSubPr>
                      <m:e>
                        <m:r>
                          <a:rPr lang="en-US" sz="6400">
                            <a:solidFill>
                              <a:srgbClr val="000000"/>
                            </a:solidFill>
                            <a:latin typeface="Cambria Math"/>
                            <a:ea typeface="Times New Roman" panose="02020603050405020304" pitchFamily="18" charset="0"/>
                          </a:rPr>
                          <m:t>𝑢</m:t>
                        </m:r>
                      </m:e>
                      <m:sub>
                        <m:r>
                          <a:rPr lang="fr-FR" sz="6400">
                            <a:solidFill>
                              <a:srgbClr val="000000"/>
                            </a:solidFill>
                            <a:latin typeface="Cambria Math"/>
                            <a:ea typeface="Times New Roman" panose="02020603050405020304" pitchFamily="18" charset="0"/>
                          </a:rPr>
                          <m:t>1</m:t>
                        </m:r>
                      </m:sub>
                    </m:sSub>
                  </m:oMath>
                </a14:m>
                <a:endParaRPr lang="en-US" sz="6400" dirty="0">
                  <a:solidFill>
                    <a:srgbClr val="000000"/>
                  </a:solidFill>
                  <a:latin typeface="Times New Roman" panose="02020603050405020304" pitchFamily="18" charset="0"/>
                  <a:ea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55743" y="2023873"/>
                <a:ext cx="21753444" cy="3462527"/>
              </a:xfrm>
              <a:blipFill rotWithShape="0">
                <a:blip r:embed="rId2"/>
                <a:stretch>
                  <a:fillRect l="-1850"/>
                </a:stretch>
              </a:blipFill>
            </p:spPr>
            <p:txBody>
              <a:bodyPr/>
              <a:lstStyle/>
              <a:p>
                <a:r>
                  <a:rPr lang="en-US">
                    <a:noFill/>
                  </a:rPr>
                  <a:t> </a:t>
                </a:r>
              </a:p>
            </p:txBody>
          </p:sp>
        </mc:Fallback>
      </mc:AlternateContent>
      <p:sp>
        <p:nvSpPr>
          <p:cNvPr id="4" name="Isosceles Triangle 3">
            <a:hlinkClick r:id="rId3" action="ppaction://hlinksldjump"/>
          </p:cNvPr>
          <p:cNvSpPr/>
          <p:nvPr/>
        </p:nvSpPr>
        <p:spPr>
          <a:xfrm rot="16200000">
            <a:off x="21593405" y="11651399"/>
            <a:ext cx="1065728" cy="821714"/>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5" name="Isosceles Triangle 4">
            <a:hlinkClick r:id="rId4" action="ppaction://hlinksldjump"/>
          </p:cNvPr>
          <p:cNvSpPr/>
          <p:nvPr/>
        </p:nvSpPr>
        <p:spPr>
          <a:xfrm rot="5400000">
            <a:off x="22587309" y="11664655"/>
            <a:ext cx="1065728" cy="821714"/>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6"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7"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4</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Vận dụng cao</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687387" y="4627210"/>
                <a:ext cx="22021800" cy="3493970"/>
              </a:xfrm>
              <a:prstGeom prst="rect">
                <a:avLst/>
              </a:prstGeom>
              <a:noFill/>
            </p:spPr>
            <p:txBody>
              <a:bodyPr wrap="square" rtlCol="0">
                <a:spAutoFit/>
              </a:bodyPr>
              <a:lstStyle/>
              <a:p>
                <a:pPr>
                  <a:spcBef>
                    <a:spcPts val="1200"/>
                  </a:spcBef>
                </a:pPr>
                <a14:m>
                  <m:oMathPara xmlns:m="http://schemas.openxmlformats.org/officeDocument/2006/math">
                    <m:oMathParaPr>
                      <m:jc m:val="centerGroup"/>
                    </m:oMathParaPr>
                    <m:oMath xmlns:m="http://schemas.openxmlformats.org/officeDocument/2006/math">
                      <m:r>
                        <a:rPr lang="en-US" sz="6000">
                          <a:solidFill>
                            <a:srgbClr val="000000"/>
                          </a:solidFill>
                          <a:latin typeface="Cambria Math"/>
                          <a:ea typeface="Times New Roman" panose="02020603050405020304" pitchFamily="18" charset="0"/>
                        </a:rPr>
                        <m:t>⇒</m:t>
                      </m:r>
                      <m:r>
                        <a:rPr lang="en-US" sz="6000">
                          <a:solidFill>
                            <a:srgbClr val="000000"/>
                          </a:solidFill>
                          <a:latin typeface="Cambria Math"/>
                          <a:ea typeface="Times New Roman" panose="02020603050405020304" pitchFamily="18" charset="0"/>
                        </a:rPr>
                        <m:t>𝑞</m:t>
                      </m:r>
                      <m:d>
                        <m:dPr>
                          <m:ctrlPr>
                            <a:rPr lang="en-US" sz="6000" i="1">
                              <a:solidFill>
                                <a:srgbClr val="000000"/>
                              </a:solidFill>
                              <a:latin typeface="Cambria Math" panose="02040503050406030204" pitchFamily="18" charset="0"/>
                              <a:ea typeface="Times New Roman" panose="02020603050405020304" pitchFamily="18" charset="0"/>
                            </a:rPr>
                          </m:ctrlPr>
                        </m:dPr>
                        <m:e>
                          <m:r>
                            <a:rPr lang="en-US" sz="6000">
                              <a:solidFill>
                                <a:srgbClr val="000000"/>
                              </a:solidFill>
                              <a:latin typeface="Cambria Math"/>
                              <a:ea typeface="Times New Roman" panose="02020603050405020304" pitchFamily="18" charset="0"/>
                            </a:rPr>
                            <m:t>7−3</m:t>
                          </m:r>
                          <m:r>
                            <a:rPr lang="en-US" sz="6000">
                              <a:solidFill>
                                <a:srgbClr val="000000"/>
                              </a:solidFill>
                              <a:latin typeface="Cambria Math"/>
                              <a:ea typeface="Times New Roman" panose="02020603050405020304" pitchFamily="18" charset="0"/>
                            </a:rPr>
                            <m:t>𝑞</m:t>
                          </m:r>
                        </m:e>
                      </m:d>
                      <m:r>
                        <a:rPr lang="en-US" sz="6000">
                          <a:solidFill>
                            <a:srgbClr val="000000"/>
                          </a:solidFill>
                          <a:latin typeface="Cambria Math"/>
                          <a:ea typeface="Times New Roman" panose="02020603050405020304" pitchFamily="18" charset="0"/>
                        </a:rPr>
                        <m:t>=4⇔3</m:t>
                      </m:r>
                      <m:sSup>
                        <m:sSupPr>
                          <m:ctrlPr>
                            <a:rPr lang="en-US" sz="6000" i="1">
                              <a:solidFill>
                                <a:srgbClr val="000000"/>
                              </a:solidFill>
                              <a:latin typeface="Cambria Math" panose="02040503050406030204" pitchFamily="18" charset="0"/>
                              <a:ea typeface="Times New Roman" panose="02020603050405020304" pitchFamily="18" charset="0"/>
                            </a:rPr>
                          </m:ctrlPr>
                        </m:sSupPr>
                        <m:e>
                          <m:r>
                            <a:rPr lang="en-US" sz="6000">
                              <a:solidFill>
                                <a:srgbClr val="000000"/>
                              </a:solidFill>
                              <a:latin typeface="Cambria Math"/>
                              <a:ea typeface="Times New Roman" panose="02020603050405020304" pitchFamily="18" charset="0"/>
                            </a:rPr>
                            <m:t>𝑞</m:t>
                          </m:r>
                        </m:e>
                        <m:sup>
                          <m:r>
                            <a:rPr lang="en-US" sz="6000">
                              <a:solidFill>
                                <a:srgbClr val="000000"/>
                              </a:solidFill>
                              <a:latin typeface="Cambria Math"/>
                              <a:ea typeface="Times New Roman" panose="02020603050405020304" pitchFamily="18" charset="0"/>
                            </a:rPr>
                            <m:t>2</m:t>
                          </m:r>
                        </m:sup>
                      </m:sSup>
                      <m:r>
                        <a:rPr lang="en-US" sz="6000">
                          <a:solidFill>
                            <a:srgbClr val="000000"/>
                          </a:solidFill>
                          <a:latin typeface="Cambria Math"/>
                          <a:ea typeface="Times New Roman" panose="02020603050405020304" pitchFamily="18" charset="0"/>
                        </a:rPr>
                        <m:t>−7</m:t>
                      </m:r>
                      <m:r>
                        <a:rPr lang="en-US" sz="6000">
                          <a:solidFill>
                            <a:srgbClr val="000000"/>
                          </a:solidFill>
                          <a:latin typeface="Cambria Math"/>
                          <a:ea typeface="Times New Roman" panose="02020603050405020304" pitchFamily="18" charset="0"/>
                        </a:rPr>
                        <m:t>𝑞</m:t>
                      </m:r>
                      <m:r>
                        <a:rPr lang="en-US" sz="6000">
                          <a:solidFill>
                            <a:srgbClr val="000000"/>
                          </a:solidFill>
                          <a:latin typeface="Cambria Math"/>
                          <a:ea typeface="Times New Roman" panose="02020603050405020304" pitchFamily="18" charset="0"/>
                        </a:rPr>
                        <m:t>+4=0⇔</m:t>
                      </m:r>
                      <m:d>
                        <m:dPr>
                          <m:begChr m:val="["/>
                          <m:endChr m:val=""/>
                          <m:ctrlPr>
                            <a:rPr lang="en-US" sz="6000" i="1">
                              <a:solidFill>
                                <a:srgbClr val="000000"/>
                              </a:solidFill>
                              <a:latin typeface="Cambria Math" panose="02040503050406030204" pitchFamily="18" charset="0"/>
                              <a:ea typeface="Times New Roman" panose="02020603050405020304" pitchFamily="18" charset="0"/>
                            </a:rPr>
                          </m:ctrlPr>
                        </m:dPr>
                        <m:e>
                          <m:eqArr>
                            <m:eqArrPr>
                              <m:ctrlPr>
                                <a:rPr lang="en-US" sz="6000" i="1">
                                  <a:solidFill>
                                    <a:srgbClr val="000000"/>
                                  </a:solidFill>
                                  <a:latin typeface="Cambria Math" panose="02040503050406030204" pitchFamily="18" charset="0"/>
                                  <a:ea typeface="Times New Roman" panose="02020603050405020304" pitchFamily="18" charset="0"/>
                                </a:rPr>
                              </m:ctrlPr>
                            </m:eqArrPr>
                            <m:e>
                              <m:r>
                                <a:rPr lang="en-US" sz="6000">
                                  <a:solidFill>
                                    <a:srgbClr val="000000"/>
                                  </a:solidFill>
                                  <a:latin typeface="Cambria Math"/>
                                  <a:ea typeface="Times New Roman" panose="02020603050405020304" pitchFamily="18" charset="0"/>
                                </a:rPr>
                                <m:t>𝑞</m:t>
                              </m:r>
                              <m:r>
                                <a:rPr lang="en-US" sz="6000">
                                  <a:solidFill>
                                    <a:srgbClr val="000000"/>
                                  </a:solidFill>
                                  <a:latin typeface="Cambria Math"/>
                                  <a:ea typeface="Times New Roman" panose="02020603050405020304" pitchFamily="18" charset="0"/>
                                </a:rPr>
                                <m:t>=1  </m:t>
                              </m:r>
                              <m:d>
                                <m:dPr>
                                  <m:ctrlPr>
                                    <a:rPr lang="en-US" sz="6000" i="1">
                                      <a:solidFill>
                                        <a:srgbClr val="000000"/>
                                      </a:solidFill>
                                      <a:latin typeface="Cambria Math" panose="02040503050406030204" pitchFamily="18" charset="0"/>
                                      <a:ea typeface="Times New Roman" panose="02020603050405020304" pitchFamily="18" charset="0"/>
                                    </a:rPr>
                                  </m:ctrlPr>
                                </m:dPr>
                                <m:e>
                                  <m:r>
                                    <a:rPr lang="en-US" sz="6000">
                                      <a:solidFill>
                                        <a:srgbClr val="000000"/>
                                      </a:solidFill>
                                      <a:latin typeface="Cambria Math"/>
                                      <a:ea typeface="Times New Roman" panose="02020603050405020304" pitchFamily="18" charset="0"/>
                                    </a:rPr>
                                    <m:t>𝑙</m:t>
                                  </m:r>
                                </m:e>
                              </m:d>
                            </m:e>
                            <m:e>
                              <m:r>
                                <a:rPr lang="en-US" sz="6000">
                                  <a:solidFill>
                                    <a:srgbClr val="000000"/>
                                  </a:solidFill>
                                  <a:latin typeface="Cambria Math"/>
                                  <a:ea typeface="Times New Roman" panose="02020603050405020304" pitchFamily="18" charset="0"/>
                                </a:rPr>
                                <m:t>𝑞</m:t>
                              </m:r>
                              <m:r>
                                <a:rPr lang="en-US" sz="6000">
                                  <a:solidFill>
                                    <a:srgbClr val="000000"/>
                                  </a:solidFill>
                                  <a:latin typeface="Cambria Math"/>
                                  <a:ea typeface="Times New Roman" panose="02020603050405020304" pitchFamily="18" charset="0"/>
                                </a:rPr>
                                <m:t>=</m:t>
                              </m:r>
                              <m:f>
                                <m:fPr>
                                  <m:ctrlPr>
                                    <a:rPr lang="en-US" sz="6000" i="1">
                                      <a:solidFill>
                                        <a:srgbClr val="000000"/>
                                      </a:solidFill>
                                      <a:latin typeface="Cambria Math" panose="02040503050406030204" pitchFamily="18" charset="0"/>
                                      <a:ea typeface="Times New Roman" panose="02020603050405020304" pitchFamily="18" charset="0"/>
                                    </a:rPr>
                                  </m:ctrlPr>
                                </m:fPr>
                                <m:num>
                                  <m:r>
                                    <a:rPr lang="en-US" sz="6000">
                                      <a:solidFill>
                                        <a:srgbClr val="000000"/>
                                      </a:solidFill>
                                      <a:latin typeface="Cambria Math"/>
                                      <a:ea typeface="Times New Roman" panose="02020603050405020304" pitchFamily="18" charset="0"/>
                                    </a:rPr>
                                    <m:t>4</m:t>
                                  </m:r>
                                </m:num>
                                <m:den>
                                  <m:r>
                                    <a:rPr lang="en-US" sz="6000">
                                      <a:solidFill>
                                        <a:srgbClr val="000000"/>
                                      </a:solidFill>
                                      <a:latin typeface="Cambria Math"/>
                                      <a:ea typeface="Times New Roman" panose="02020603050405020304" pitchFamily="18" charset="0"/>
                                    </a:rPr>
                                    <m:t>3</m:t>
                                  </m:r>
                                </m:den>
                              </m:f>
                            </m:e>
                          </m:eqArr>
                        </m:e>
                      </m:d>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687387" y="4627210"/>
                <a:ext cx="22021800" cy="349397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943774" y="8400762"/>
                <a:ext cx="18059400" cy="2480166"/>
              </a:xfrm>
              <a:prstGeom prst="rect">
                <a:avLst/>
              </a:prstGeom>
              <a:noFill/>
            </p:spPr>
            <p:txBody>
              <a:bodyPr wrap="square" rtlCol="0">
                <a:spAutoFit/>
              </a:bodyPr>
              <a:lstStyle/>
              <a:p>
                <a:pPr>
                  <a:spcBef>
                    <a:spcPts val="1200"/>
                  </a:spcBef>
                </a:pPr>
                <a:r>
                  <a:rPr lang="vi-VN" sz="6000" dirty="0">
                    <a:solidFill>
                      <a:srgbClr val="000000"/>
                    </a:solidFill>
                    <a:latin typeface="Times New Roman" panose="02020603050405020304" pitchFamily="18" charset="0"/>
                    <a:ea typeface="Times New Roman" panose="02020603050405020304" pitchFamily="18" charset="0"/>
                  </a:rPr>
                  <a:t>Với </a:t>
                </a:r>
                <a14:m>
                  <m:oMath xmlns:m="http://schemas.openxmlformats.org/officeDocument/2006/math">
                    <m:r>
                      <a:rPr lang="vi-VN" sz="6000">
                        <a:solidFill>
                          <a:srgbClr val="000000"/>
                        </a:solidFill>
                        <a:latin typeface="Cambria Math"/>
                        <a:ea typeface="Times New Roman" panose="02020603050405020304" pitchFamily="18" charset="0"/>
                      </a:rPr>
                      <m:t>𝑞</m:t>
                    </m:r>
                    <m:r>
                      <a:rPr lang="vi-VN" sz="6000">
                        <a:solidFill>
                          <a:srgbClr val="000000"/>
                        </a:solidFill>
                        <a:latin typeface="Cambria Math"/>
                        <a:ea typeface="Times New Roman" panose="02020603050405020304" pitchFamily="18" charset="0"/>
                      </a:rPr>
                      <m:t>=</m:t>
                    </m:r>
                    <m:f>
                      <m:fPr>
                        <m:ctrlPr>
                          <a:rPr lang="en-US" sz="6000" i="1">
                            <a:solidFill>
                              <a:srgbClr val="000000"/>
                            </a:solidFill>
                            <a:latin typeface="Cambria Math" panose="02040503050406030204" pitchFamily="18" charset="0"/>
                            <a:ea typeface="Times New Roman" panose="02020603050405020304" pitchFamily="18" charset="0"/>
                          </a:rPr>
                        </m:ctrlPr>
                      </m:fPr>
                      <m:num>
                        <m:r>
                          <a:rPr lang="vi-VN" sz="6000">
                            <a:solidFill>
                              <a:srgbClr val="000000"/>
                            </a:solidFill>
                            <a:latin typeface="Cambria Math"/>
                            <a:ea typeface="Times New Roman" panose="02020603050405020304" pitchFamily="18" charset="0"/>
                          </a:rPr>
                          <m:t>4</m:t>
                        </m:r>
                      </m:num>
                      <m:den>
                        <m:r>
                          <a:rPr lang="vi-VN" sz="6000">
                            <a:solidFill>
                              <a:srgbClr val="000000"/>
                            </a:solidFill>
                            <a:latin typeface="Cambria Math"/>
                            <a:ea typeface="Times New Roman" panose="02020603050405020304" pitchFamily="18" charset="0"/>
                          </a:rPr>
                          <m:t>3</m:t>
                        </m:r>
                      </m:den>
                    </m:f>
                  </m:oMath>
                </a14:m>
                <a:r>
                  <a:rPr lang="vi-VN" sz="6000" dirty="0">
                    <a:solidFill>
                      <a:srgbClr val="000000"/>
                    </a:solidFill>
                    <a:latin typeface="Times New Roman" panose="02020603050405020304" pitchFamily="18" charset="0"/>
                    <a:ea typeface="Times New Roman" panose="02020603050405020304" pitchFamily="18" charset="0"/>
                  </a:rPr>
                  <a:t> suy ra </a:t>
                </a:r>
                <a14:m>
                  <m:oMath xmlns:m="http://schemas.openxmlformats.org/officeDocument/2006/math">
                    <m:sSub>
                      <m:sSubPr>
                        <m:ctrlPr>
                          <a:rPr lang="en-US" sz="6000" i="1">
                            <a:solidFill>
                              <a:srgbClr val="000000"/>
                            </a:solidFill>
                            <a:latin typeface="Cambria Math" panose="02040503050406030204" pitchFamily="18" charset="0"/>
                            <a:ea typeface="Times New Roman" panose="02020603050405020304" pitchFamily="18" charset="0"/>
                          </a:rPr>
                        </m:ctrlPr>
                      </m:sSubPr>
                      <m:e>
                        <m:r>
                          <a:rPr lang="vi-VN" sz="6000">
                            <a:solidFill>
                              <a:srgbClr val="000000"/>
                            </a:solidFill>
                            <a:latin typeface="Cambria Math"/>
                            <a:ea typeface="Times New Roman" panose="02020603050405020304" pitchFamily="18" charset="0"/>
                          </a:rPr>
                          <m:t>𝑢</m:t>
                        </m:r>
                      </m:e>
                      <m:sub>
                        <m:r>
                          <a:rPr lang="vi-VN" sz="6000">
                            <a:solidFill>
                              <a:srgbClr val="000000"/>
                            </a:solidFill>
                            <a:latin typeface="Cambria Math"/>
                            <a:ea typeface="Times New Roman" panose="02020603050405020304" pitchFamily="18" charset="0"/>
                          </a:rPr>
                          <m:t>1</m:t>
                        </m:r>
                      </m:sub>
                    </m:sSub>
                    <m:r>
                      <a:rPr lang="vi-VN" sz="6000">
                        <a:solidFill>
                          <a:srgbClr val="000000"/>
                        </a:solidFill>
                        <a:latin typeface="Cambria Math"/>
                        <a:ea typeface="Times New Roman" panose="02020603050405020304" pitchFamily="18" charset="0"/>
                      </a:rPr>
                      <m:t>=4, </m:t>
                    </m:r>
                    <m:sSub>
                      <m:sSubPr>
                        <m:ctrlPr>
                          <a:rPr lang="en-US" sz="6000" i="1">
                            <a:solidFill>
                              <a:srgbClr val="000000"/>
                            </a:solidFill>
                            <a:latin typeface="Cambria Math" panose="02040503050406030204" pitchFamily="18" charset="0"/>
                            <a:ea typeface="Times New Roman" panose="02020603050405020304" pitchFamily="18" charset="0"/>
                          </a:rPr>
                        </m:ctrlPr>
                      </m:sSubPr>
                      <m:e>
                        <m:r>
                          <a:rPr lang="vi-VN" sz="6000">
                            <a:solidFill>
                              <a:srgbClr val="000000"/>
                            </a:solidFill>
                            <a:latin typeface="Cambria Math"/>
                            <a:ea typeface="Times New Roman" panose="02020603050405020304" pitchFamily="18" charset="0"/>
                          </a:rPr>
                          <m:t>𝑢</m:t>
                        </m:r>
                      </m:e>
                      <m:sub>
                        <m:r>
                          <a:rPr lang="vi-VN" sz="6000">
                            <a:solidFill>
                              <a:srgbClr val="000000"/>
                            </a:solidFill>
                            <a:latin typeface="Cambria Math"/>
                            <a:ea typeface="Times New Roman" panose="02020603050405020304" pitchFamily="18" charset="0"/>
                          </a:rPr>
                          <m:t>2</m:t>
                        </m:r>
                      </m:sub>
                    </m:sSub>
                    <m:r>
                      <a:rPr lang="vi-VN" sz="6000">
                        <a:solidFill>
                          <a:srgbClr val="000000"/>
                        </a:solidFill>
                        <a:latin typeface="Cambria Math"/>
                        <a:ea typeface="Times New Roman" panose="02020603050405020304" pitchFamily="18" charset="0"/>
                      </a:rPr>
                      <m:t>=</m:t>
                    </m:r>
                    <m:f>
                      <m:fPr>
                        <m:ctrlPr>
                          <a:rPr lang="en-US" sz="6000" i="1">
                            <a:solidFill>
                              <a:srgbClr val="000000"/>
                            </a:solidFill>
                            <a:latin typeface="Cambria Math" panose="02040503050406030204" pitchFamily="18" charset="0"/>
                            <a:ea typeface="Times New Roman" panose="02020603050405020304" pitchFamily="18" charset="0"/>
                          </a:rPr>
                        </m:ctrlPr>
                      </m:fPr>
                      <m:num>
                        <m:r>
                          <a:rPr lang="vi-VN" sz="6000">
                            <a:solidFill>
                              <a:srgbClr val="000000"/>
                            </a:solidFill>
                            <a:latin typeface="Cambria Math"/>
                            <a:ea typeface="Times New Roman" panose="02020603050405020304" pitchFamily="18" charset="0"/>
                          </a:rPr>
                          <m:t>16</m:t>
                        </m:r>
                      </m:num>
                      <m:den>
                        <m:r>
                          <a:rPr lang="vi-VN" sz="6000">
                            <a:solidFill>
                              <a:srgbClr val="000000"/>
                            </a:solidFill>
                            <a:latin typeface="Cambria Math"/>
                            <a:ea typeface="Times New Roman" panose="02020603050405020304" pitchFamily="18" charset="0"/>
                          </a:rPr>
                          <m:t>3</m:t>
                        </m:r>
                      </m:den>
                    </m:f>
                    <m:r>
                      <a:rPr lang="vi-VN" sz="6000">
                        <a:solidFill>
                          <a:srgbClr val="000000"/>
                        </a:solidFill>
                        <a:latin typeface="Cambria Math"/>
                        <a:ea typeface="Times New Roman" panose="02020603050405020304" pitchFamily="18" charset="0"/>
                      </a:rPr>
                      <m:t>, </m:t>
                    </m:r>
                    <m:sSub>
                      <m:sSubPr>
                        <m:ctrlPr>
                          <a:rPr lang="en-US" sz="6000" i="1">
                            <a:solidFill>
                              <a:srgbClr val="000000"/>
                            </a:solidFill>
                            <a:latin typeface="Cambria Math" panose="02040503050406030204" pitchFamily="18" charset="0"/>
                            <a:ea typeface="Times New Roman" panose="02020603050405020304" pitchFamily="18" charset="0"/>
                          </a:rPr>
                        </m:ctrlPr>
                      </m:sSubPr>
                      <m:e>
                        <m:r>
                          <a:rPr lang="vi-VN" sz="6000">
                            <a:solidFill>
                              <a:srgbClr val="000000"/>
                            </a:solidFill>
                            <a:latin typeface="Cambria Math"/>
                            <a:ea typeface="Times New Roman" panose="02020603050405020304" pitchFamily="18" charset="0"/>
                          </a:rPr>
                          <m:t>𝑢</m:t>
                        </m:r>
                      </m:e>
                      <m:sub>
                        <m:r>
                          <a:rPr lang="vi-VN" sz="6000">
                            <a:solidFill>
                              <a:srgbClr val="000000"/>
                            </a:solidFill>
                            <a:latin typeface="Cambria Math"/>
                            <a:ea typeface="Times New Roman" panose="02020603050405020304" pitchFamily="18" charset="0"/>
                          </a:rPr>
                          <m:t>3</m:t>
                        </m:r>
                      </m:sub>
                    </m:sSub>
                    <m:r>
                      <a:rPr lang="vi-VN" sz="6000">
                        <a:solidFill>
                          <a:srgbClr val="000000"/>
                        </a:solidFill>
                        <a:latin typeface="Cambria Math"/>
                        <a:ea typeface="Times New Roman" panose="02020603050405020304" pitchFamily="18" charset="0"/>
                      </a:rPr>
                      <m:t>=</m:t>
                    </m:r>
                    <m:f>
                      <m:fPr>
                        <m:ctrlPr>
                          <a:rPr lang="en-US" sz="6000" i="1">
                            <a:solidFill>
                              <a:srgbClr val="000000"/>
                            </a:solidFill>
                            <a:latin typeface="Cambria Math" panose="02040503050406030204" pitchFamily="18" charset="0"/>
                            <a:ea typeface="Times New Roman" panose="02020603050405020304" pitchFamily="18" charset="0"/>
                          </a:rPr>
                        </m:ctrlPr>
                      </m:fPr>
                      <m:num>
                        <m:r>
                          <a:rPr lang="vi-VN" sz="6000">
                            <a:solidFill>
                              <a:srgbClr val="000000"/>
                            </a:solidFill>
                            <a:latin typeface="Cambria Math"/>
                            <a:ea typeface="Times New Roman" panose="02020603050405020304" pitchFamily="18" charset="0"/>
                          </a:rPr>
                          <m:t>64</m:t>
                        </m:r>
                      </m:num>
                      <m:den>
                        <m:r>
                          <a:rPr lang="vi-VN" sz="6000">
                            <a:solidFill>
                              <a:srgbClr val="000000"/>
                            </a:solidFill>
                            <a:latin typeface="Cambria Math"/>
                            <a:ea typeface="Times New Roman" panose="02020603050405020304" pitchFamily="18" charset="0"/>
                          </a:rPr>
                          <m:t>9</m:t>
                        </m:r>
                      </m:den>
                    </m:f>
                  </m:oMath>
                </a14:m>
                <a:endParaRPr lang="en-US" sz="6000" dirty="0">
                  <a:solidFill>
                    <a:srgbClr val="000000"/>
                  </a:solidFill>
                  <a:latin typeface="Times New Roman" panose="02020603050405020304" pitchFamily="18" charset="0"/>
                  <a:ea typeface="Times New Roman" panose="02020603050405020304" pitchFamily="18" charset="0"/>
                </a:endParaRPr>
              </a:p>
              <a:p>
                <a:pPr>
                  <a:spcBef>
                    <a:spcPts val="1200"/>
                  </a:spcBef>
                </a:pPr>
                <a:r>
                  <a:rPr lang="vi-VN" sz="6000" dirty="0">
                    <a:solidFill>
                      <a:srgbClr val="000000"/>
                    </a:solidFill>
                    <a:latin typeface="Times New Roman" panose="02020603050405020304" pitchFamily="18" charset="0"/>
                    <a:ea typeface="Times New Roman" panose="02020603050405020304" pitchFamily="18" charset="0"/>
                  </a:rPr>
                  <a:t>Vậy </a:t>
                </a:r>
                <a14:m>
                  <m:oMath xmlns:m="http://schemas.openxmlformats.org/officeDocument/2006/math">
                    <m:r>
                      <a:rPr lang="vi-VN" sz="6000">
                        <a:solidFill>
                          <a:srgbClr val="000000"/>
                        </a:solidFill>
                        <a:latin typeface="Cambria Math"/>
                        <a:ea typeface="Times New Roman" panose="02020603050405020304" pitchFamily="18" charset="0"/>
                      </a:rPr>
                      <m:t>𝑃</m:t>
                    </m:r>
                    <m:r>
                      <a:rPr lang="vi-VN" sz="6000">
                        <a:solidFill>
                          <a:srgbClr val="000000"/>
                        </a:solidFill>
                        <a:latin typeface="Cambria Math"/>
                        <a:ea typeface="Times New Roman" panose="02020603050405020304" pitchFamily="18" charset="0"/>
                      </a:rPr>
                      <m:t>=−40</m:t>
                    </m:r>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943774" y="8400762"/>
                <a:ext cx="18059400" cy="2480166"/>
              </a:xfrm>
              <a:prstGeom prst="rect">
                <a:avLst/>
              </a:prstGeom>
              <a:blipFill rotWithShape="0">
                <a:blip r:embed="rId6"/>
                <a:stretch>
                  <a:fillRect l="-2059" t="-491" b="-14988"/>
                </a:stretch>
              </a:blipFill>
            </p:spPr>
            <p:txBody>
              <a:bodyPr/>
              <a:lstStyle/>
              <a:p>
                <a:r>
                  <a:rPr lang="en-US">
                    <a:noFill/>
                  </a:rPr>
                  <a:t> </a:t>
                </a:r>
              </a:p>
            </p:txBody>
          </p:sp>
        </mc:Fallback>
      </mc:AlternateContent>
      <p:sp>
        <p:nvSpPr>
          <p:cNvPr id="9" name="TextBox 8"/>
          <p:cNvSpPr txBox="1"/>
          <p:nvPr/>
        </p:nvSpPr>
        <p:spPr>
          <a:xfrm>
            <a:off x="2058987" y="11529391"/>
            <a:ext cx="4648200" cy="1677382"/>
          </a:xfrm>
          <a:prstGeom prst="rect">
            <a:avLst/>
          </a:prstGeom>
          <a:noFill/>
        </p:spPr>
        <p:txBody>
          <a:bodyPr wrap="square" rtlCol="0">
            <a:spAutoFit/>
          </a:bodyPr>
          <a:lstStyle/>
          <a:p>
            <a:r>
              <a:rPr lang="vi-VN" sz="6000" b="1" dirty="0">
                <a:solidFill>
                  <a:srgbClr val="0000FF"/>
                </a:solidFill>
                <a:latin typeface="Times New Roman"/>
                <a:ea typeface="Times New Roman"/>
              </a:rPr>
              <a:t>Chọn A</a:t>
            </a:r>
            <a:endParaRPr lang="en-US" sz="6000" dirty="0"/>
          </a:p>
          <a:p>
            <a:endParaRPr lang="en-US" dirty="0"/>
          </a:p>
        </p:txBody>
      </p:sp>
    </p:spTree>
    <p:extLst>
      <p:ext uri="{BB962C8B-B14F-4D97-AF65-F5344CB8AC3E}">
        <p14:creationId xmlns:p14="http://schemas.microsoft.com/office/powerpoint/2010/main" val="253648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8"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3282" y="1696057"/>
            <a:ext cx="23932140" cy="4168730"/>
            <a:chOff x="534987" y="1869705"/>
            <a:chExt cx="23340848" cy="3058750"/>
          </a:xfrm>
        </p:grpSpPr>
        <p:grpSp>
          <p:nvGrpSpPr>
            <p:cNvPr id="21" name="Group 20"/>
            <p:cNvGrpSpPr/>
            <p:nvPr/>
          </p:nvGrpSpPr>
          <p:grpSpPr>
            <a:xfrm>
              <a:off x="534987" y="1869705"/>
              <a:ext cx="23340848" cy="3058750"/>
              <a:chOff x="534987" y="1647866"/>
              <a:chExt cx="23340848" cy="3058750"/>
            </a:xfrm>
          </p:grpSpPr>
          <p:sp>
            <p:nvSpPr>
              <p:cNvPr id="25" name="Rounded Rectangle 24"/>
              <p:cNvSpPr/>
              <p:nvPr/>
            </p:nvSpPr>
            <p:spPr bwMode="auto">
              <a:xfrm>
                <a:off x="755649" y="1720890"/>
                <a:ext cx="23120186" cy="298572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9694" y="1653394"/>
                  <a:ext cx="2087449" cy="69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3</a:t>
                  </a:r>
                </a:p>
              </p:txBody>
            </p:sp>
          </p:grpSp>
        </p:grpSp>
        <mc:AlternateContent xmlns:mc="http://schemas.openxmlformats.org/markup-compatibility/2006" xmlns:a14="http://schemas.microsoft.com/office/drawing/2010/main">
          <mc:Choice Requires="a14">
            <p:sp>
              <p:nvSpPr>
                <p:cNvPr id="23" name="Rectangle 22"/>
                <p:cNvSpPr/>
                <p:nvPr/>
              </p:nvSpPr>
              <p:spPr>
                <a:xfrm>
                  <a:off x="4050521" y="2013073"/>
                  <a:ext cx="19805385" cy="26580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spcBef>
                      <a:spcPts val="600"/>
                    </a:spcBef>
                  </a:pPr>
                  <a:r>
                    <a:rPr lang="vi-VN" sz="6000" dirty="0">
                      <a:solidFill>
                        <a:prstClr val="black"/>
                      </a:solidFill>
                      <a:latin typeface="Times New Roman" panose="02020603050405020304" pitchFamily="18" charset="0"/>
                      <a:ea typeface="Times New Roman" panose="02020603050405020304" pitchFamily="18" charset="0"/>
                    </a:rPr>
                    <a:t>Theo thứ tự ba số dương </a:t>
                  </a:r>
                  <a14:m>
                    <m:oMath xmlns:m="http://schemas.openxmlformats.org/officeDocument/2006/math">
                      <m:r>
                        <a:rPr lang="vi-VN" sz="6000">
                          <a:solidFill>
                            <a:prstClr val="black"/>
                          </a:solidFill>
                          <a:latin typeface="Cambria Math"/>
                          <a:ea typeface="Times New Roman" panose="02020603050405020304" pitchFamily="18" charset="0"/>
                        </a:rPr>
                        <m:t>𝑎</m:t>
                      </m:r>
                      <m:r>
                        <a:rPr lang="vi-VN" sz="6000">
                          <a:solidFill>
                            <a:prstClr val="black"/>
                          </a:solidFill>
                          <a:latin typeface="Cambria Math"/>
                          <a:ea typeface="Times New Roman" panose="02020603050405020304" pitchFamily="18" charset="0"/>
                        </a:rPr>
                        <m:t>, </m:t>
                      </m:r>
                      <m:r>
                        <a:rPr lang="vi-VN" sz="6000">
                          <a:solidFill>
                            <a:prstClr val="black"/>
                          </a:solidFill>
                          <a:latin typeface="Cambria Math"/>
                          <a:ea typeface="Times New Roman" panose="02020603050405020304" pitchFamily="18" charset="0"/>
                        </a:rPr>
                        <m:t>𝑏</m:t>
                      </m:r>
                      <m:r>
                        <a:rPr lang="vi-VN" sz="6000">
                          <a:solidFill>
                            <a:prstClr val="black"/>
                          </a:solidFill>
                          <a:latin typeface="Cambria Math"/>
                          <a:ea typeface="Times New Roman" panose="02020603050405020304" pitchFamily="18" charset="0"/>
                        </a:rPr>
                        <m:t>, </m:t>
                      </m:r>
                      <m:r>
                        <a:rPr lang="vi-VN" sz="6000">
                          <a:solidFill>
                            <a:prstClr val="black"/>
                          </a:solidFill>
                          <a:latin typeface="Cambria Math"/>
                          <a:ea typeface="Times New Roman" panose="02020603050405020304" pitchFamily="18" charset="0"/>
                        </a:rPr>
                        <m:t>𝑐</m:t>
                      </m:r>
                    </m:oMath>
                  </a14:m>
                  <a:r>
                    <a:rPr lang="vi-VN" sz="6000" dirty="0">
                      <a:solidFill>
                        <a:prstClr val="black"/>
                      </a:solidFill>
                      <a:latin typeface="Times New Roman" panose="02020603050405020304" pitchFamily="18" charset="0"/>
                      <a:ea typeface="Times New Roman" panose="02020603050405020304" pitchFamily="18" charset="0"/>
                    </a:rPr>
                    <a:t> là ba số hạng liên tiếp của một cấp sô nhân </a:t>
                  </a:r>
                  <a14:m>
                    <m:oMath xmlns:m="http://schemas.openxmlformats.org/officeDocument/2006/math">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𝑣</m:t>
                              </m:r>
                            </m:e>
                            <m:sub>
                              <m:r>
                                <a:rPr lang="vi-VN" sz="6000">
                                  <a:solidFill>
                                    <a:prstClr val="black"/>
                                  </a:solidFill>
                                  <a:latin typeface="Cambria Math"/>
                                  <a:ea typeface="Times New Roman" panose="02020603050405020304" pitchFamily="18" charset="0"/>
                                </a:rPr>
                                <m:t>𝑛</m:t>
                              </m:r>
                            </m:sub>
                          </m:sSub>
                        </m:e>
                      </m:d>
                    </m:oMath>
                  </a14:m>
                  <a:r>
                    <a:rPr lang="vi-VN" sz="6000" dirty="0">
                      <a:solidFill>
                        <a:prstClr val="black"/>
                      </a:solidFill>
                      <a:latin typeface="Times New Roman" panose="02020603050405020304" pitchFamily="18" charset="0"/>
                      <a:ea typeface="Times New Roman" panose="02020603050405020304" pitchFamily="18" charset="0"/>
                    </a:rPr>
                    <a:t> có công bội khác </a:t>
                  </a:r>
                  <a14:m>
                    <m:oMath xmlns:m="http://schemas.openxmlformats.org/officeDocument/2006/math">
                      <m:r>
                        <a:rPr lang="vi-VN" sz="6000">
                          <a:solidFill>
                            <a:prstClr val="black"/>
                          </a:solidFill>
                          <a:latin typeface="Cambria Math"/>
                          <a:ea typeface="Times New Roman" panose="02020603050405020304" pitchFamily="18" charset="0"/>
                        </a:rPr>
                        <m:t>1</m:t>
                      </m:r>
                    </m:oMath>
                  </a14:m>
                  <a:r>
                    <a:rPr lang="vi-VN" sz="6000" dirty="0">
                      <a:solidFill>
                        <a:prstClr val="black"/>
                      </a:solidFill>
                      <a:latin typeface="Times New Roman" panose="02020603050405020304" pitchFamily="18" charset="0"/>
                      <a:ea typeface="Times New Roman" panose="02020603050405020304" pitchFamily="18" charset="0"/>
                    </a:rPr>
                    <a:t> và tổng của chúng bằng </a:t>
                  </a:r>
                  <a14:m>
                    <m:oMath xmlns:m="http://schemas.openxmlformats.org/officeDocument/2006/math">
                      <m:r>
                        <a:rPr lang="vi-VN" sz="6000">
                          <a:solidFill>
                            <a:prstClr val="black"/>
                          </a:solidFill>
                          <a:latin typeface="Cambria Math"/>
                          <a:ea typeface="Times New Roman" panose="02020603050405020304" pitchFamily="18" charset="0"/>
                        </a:rPr>
                        <m:t>144</m:t>
                      </m:r>
                    </m:oMath>
                  </a14:m>
                  <a:r>
                    <a:rPr lang="vi-VN" sz="6000" dirty="0">
                      <a:solidFill>
                        <a:prstClr val="black"/>
                      </a:solidFill>
                      <a:latin typeface="Times New Roman" panose="02020603050405020304" pitchFamily="18" charset="0"/>
                      <a:ea typeface="Times New Roman" panose="02020603050405020304" pitchFamily="18" charset="0"/>
                    </a:rPr>
                    <a:t>. Cũng theo thứ tự ấy, chúng là số hạng thứ nhất, thứ tư, thứ hai lăm của cấp số cộng </a:t>
                  </a:r>
                  <a14:m>
                    <m:oMath xmlns:m="http://schemas.openxmlformats.org/officeDocument/2006/math">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𝑛</m:t>
                              </m:r>
                            </m:sub>
                          </m:sSub>
                        </m:e>
                      </m:d>
                    </m:oMath>
                  </a14:m>
                  <a:r>
                    <a:rPr lang="vi-VN" sz="6000" dirty="0">
                      <a:solidFill>
                        <a:prstClr val="black"/>
                      </a:solidFill>
                      <a:latin typeface="Times New Roman" panose="02020603050405020304" pitchFamily="18" charset="0"/>
                      <a:ea typeface="Times New Roman" panose="02020603050405020304" pitchFamily="18" charset="0"/>
                    </a:rPr>
                    <a:t>. Tính giá trị </a:t>
                  </a:r>
                  <a14:m>
                    <m:oMath xmlns:m="http://schemas.openxmlformats.org/officeDocument/2006/math">
                      <m:r>
                        <a:rPr lang="vi-VN" sz="6000">
                          <a:solidFill>
                            <a:prstClr val="black"/>
                          </a:solidFill>
                          <a:latin typeface="Cambria Math"/>
                          <a:ea typeface="Times New Roman" panose="02020603050405020304" pitchFamily="18" charset="0"/>
                        </a:rPr>
                        <m:t>𝑃</m:t>
                      </m:r>
                      <m:r>
                        <a:rPr lang="vi-VN" sz="6000">
                          <a:solidFill>
                            <a:prstClr val="black"/>
                          </a:solidFill>
                          <a:latin typeface="Cambria Math"/>
                          <a:ea typeface="Times New Roman" panose="02020603050405020304" pitchFamily="18" charset="0"/>
                        </a:rPr>
                        <m:t>=3</m:t>
                      </m:r>
                      <m:r>
                        <a:rPr lang="vi-VN" sz="6000">
                          <a:solidFill>
                            <a:prstClr val="black"/>
                          </a:solidFill>
                          <a:latin typeface="Cambria Math"/>
                          <a:ea typeface="Times New Roman" panose="02020603050405020304" pitchFamily="18" charset="0"/>
                        </a:rPr>
                        <m:t>𝑎</m:t>
                      </m:r>
                      <m:r>
                        <a:rPr lang="vi-VN" sz="6000">
                          <a:solidFill>
                            <a:prstClr val="black"/>
                          </a:solidFill>
                          <a:latin typeface="Cambria Math"/>
                          <a:ea typeface="Times New Roman" panose="02020603050405020304" pitchFamily="18" charset="0"/>
                        </a:rPr>
                        <m:t>+4</m:t>
                      </m:r>
                      <m:r>
                        <a:rPr lang="vi-VN" sz="6000">
                          <a:solidFill>
                            <a:prstClr val="black"/>
                          </a:solidFill>
                          <a:latin typeface="Cambria Math"/>
                          <a:ea typeface="Times New Roman" panose="02020603050405020304" pitchFamily="18" charset="0"/>
                        </a:rPr>
                        <m:t>𝑏</m:t>
                      </m:r>
                      <m:r>
                        <a:rPr lang="vi-VN" sz="6000">
                          <a:solidFill>
                            <a:prstClr val="black"/>
                          </a:solidFill>
                          <a:latin typeface="Cambria Math"/>
                          <a:ea typeface="Times New Roman" panose="02020603050405020304" pitchFamily="18" charset="0"/>
                        </a:rPr>
                        <m:t>+5</m:t>
                      </m:r>
                      <m:r>
                        <a:rPr lang="vi-VN" sz="6000">
                          <a:solidFill>
                            <a:prstClr val="black"/>
                          </a:solidFill>
                          <a:latin typeface="Cambria Math"/>
                          <a:ea typeface="Times New Roman" panose="02020603050405020304" pitchFamily="18" charset="0"/>
                        </a:rPr>
                        <m:t>𝑐</m:t>
                      </m:r>
                    </m:oMath>
                  </a14:m>
                  <a:r>
                    <a:rPr lang="en-US" sz="6000" dirty="0" smtClean="0">
                      <a:solidFill>
                        <a:prstClr val="black"/>
                      </a:solidFill>
                      <a:latin typeface="Times New Roman" panose="02020603050405020304" pitchFamily="18" charset="0"/>
                      <a:ea typeface="Times New Roman" panose="02020603050405020304" pitchFamily="18" charset="0"/>
                    </a:rPr>
                    <a:t>.</a:t>
                  </a:r>
                  <a:endParaRPr lang="en-US" sz="6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50521" y="2013073"/>
                  <a:ext cx="19805385" cy="2658067"/>
                </a:xfrm>
                <a:prstGeom prst="rect">
                  <a:avLst/>
                </a:prstGeom>
                <a:blipFill rotWithShape="0">
                  <a:blip r:embed="rId3"/>
                  <a:stretch>
                    <a:fillRect l="-1351" t="-3866" b="-161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6096000"/>
            <a:ext cx="23679365" cy="1995262"/>
            <a:chOff x="247181" y="1501335"/>
            <a:chExt cx="11838141" cy="914411"/>
          </a:xfrm>
        </p:grpSpPr>
        <p:grpSp>
          <p:nvGrpSpPr>
            <p:cNvPr id="51" name="Group 50"/>
            <p:cNvGrpSpPr/>
            <p:nvPr/>
          </p:nvGrpSpPr>
          <p:grpSpPr>
            <a:xfrm>
              <a:off x="247181" y="1501335"/>
              <a:ext cx="3090381" cy="914399"/>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369558" y="1810799"/>
                    <a:ext cx="1697463" cy="432721"/>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m:t>
                        </m:r>
                        <m:r>
                          <a:rPr lang="en-US" sz="6000" b="0" i="1" smtClean="0">
                            <a:solidFill>
                              <a:schemeClr val="bg1"/>
                            </a:solidFill>
                            <a:latin typeface="Cambria Math" panose="02040503050406030204" pitchFamily="18" charset="0"/>
                            <a:ea typeface="Times New Roman" panose="02020603050405020304" pitchFamily="18" charset="0"/>
                          </a:rPr>
                          <m:t>552</m:t>
                        </m:r>
                      </m:oMath>
                    </a14:m>
                    <a:r>
                      <a:rPr lang="en-US" sz="6000" dirty="0" smtClean="0">
                        <a:solidFill>
                          <a:schemeClr val="bg1"/>
                        </a:solidFill>
                      </a:rPr>
                      <a:t>.</a:t>
                    </a:r>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369558" y="1810799"/>
                    <a:ext cx="1697463" cy="432721"/>
                  </a:xfrm>
                  <a:prstGeom prst="rect">
                    <a:avLst/>
                  </a:prstGeom>
                  <a:blipFill rotWithShape="0">
                    <a:blip r:embed="rId4"/>
                    <a:stretch>
                      <a:fillRect t="-17964" r="-2683" b="-39521"/>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439702" y="6690623"/>
            <a:ext cx="1092375" cy="121929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4</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Vận dụng cao</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93282" y="8250505"/>
            <a:ext cx="23672882" cy="5389294"/>
            <a:chOff x="194162" y="3615027"/>
            <a:chExt cx="11834900" cy="3853496"/>
          </a:xfrm>
        </p:grpSpPr>
        <p:sp>
          <p:nvSpPr>
            <p:cNvPr id="42" name="Rounded Rectangle 41"/>
            <p:cNvSpPr/>
            <p:nvPr/>
          </p:nvSpPr>
          <p:spPr>
            <a:xfrm>
              <a:off x="194162" y="3735961"/>
              <a:ext cx="11834900" cy="373256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7"/>
              <a:ext cx="1936196" cy="726227"/>
              <a:chOff x="1275608" y="6200846"/>
              <a:chExt cx="3795645" cy="1319520"/>
            </a:xfrm>
          </p:grpSpPr>
          <p:sp>
            <p:nvSpPr>
              <p:cNvPr id="44" name="Freeform 20"/>
              <p:cNvSpPr>
                <a:spLocks/>
              </p:cNvSpPr>
              <p:nvPr/>
            </p:nvSpPr>
            <p:spPr bwMode="auto">
              <a:xfrm rot="16200000" flipV="1">
                <a:off x="2822739" y="5296311"/>
                <a:ext cx="1119914" cy="317288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6"/>
                <a:ext cx="2735474" cy="1319520"/>
              </a:xfrm>
              <a:prstGeom prst="rect">
                <a:avLst/>
              </a:prstGeom>
              <a:noFill/>
            </p:spPr>
            <p:txBody>
              <a:bodyPr wrap="none" rtlCol="0">
                <a:spAutoFit/>
              </a:bodyPr>
              <a:lstStyle/>
              <a:p>
                <a:r>
                  <a:rPr lang="vi-VN" sz="6000" dirty="0">
                    <a:solidFill>
                      <a:srgbClr val="FF0000"/>
                    </a:solidFill>
                    <a:latin typeface="+mj-lt"/>
                    <a:ea typeface="Tahoma" pitchFamily="34" charset="0"/>
                    <a:cs typeface="Tahoma" pitchFamily="34" charset="0"/>
                  </a:rPr>
                  <a:t>Lời Giải</a:t>
                </a:r>
                <a:endParaRPr lang="en-US" sz="6000" dirty="0">
                  <a:solidFill>
                    <a:srgbClr val="FF0000"/>
                  </a:solidFill>
                  <a:latin typeface="+mj-lt"/>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597279" y="11826614"/>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4292012" y="8386993"/>
                <a:ext cx="18318920" cy="2015936"/>
              </a:xfrm>
              <a:prstGeom prst="rect">
                <a:avLst/>
              </a:prstGeom>
            </p:spPr>
            <p:txBody>
              <a:bodyPr wrap="square">
                <a:spAutoFit/>
              </a:bodyPr>
              <a:lstStyle/>
              <a:p>
                <a:pPr>
                  <a:spcBef>
                    <a:spcPts val="600"/>
                  </a:spcBef>
                </a:pPr>
                <a:r>
                  <a:rPr lang="vi-VN" sz="6000" dirty="0">
                    <a:solidFill>
                      <a:prstClr val="black"/>
                    </a:solidFill>
                    <a:latin typeface="Times New Roman" panose="02020603050405020304" pitchFamily="18" charset="0"/>
                    <a:ea typeface="Times New Roman" panose="02020603050405020304" pitchFamily="18" charset="0"/>
                  </a:rPr>
                  <a:t>Gọi </a:t>
                </a:r>
                <a14:m>
                  <m:oMath xmlns:m="http://schemas.openxmlformats.org/officeDocument/2006/math">
                    <m:r>
                      <a:rPr lang="vi-VN" sz="6000">
                        <a:solidFill>
                          <a:prstClr val="black"/>
                        </a:solidFill>
                        <a:latin typeface="Cambria Math"/>
                        <a:ea typeface="Times New Roman" panose="02020603050405020304" pitchFamily="18" charset="0"/>
                      </a:rPr>
                      <m:t>𝑑</m:t>
                    </m:r>
                  </m:oMath>
                </a14:m>
                <a:r>
                  <a:rPr lang="vi-VN" sz="6000" dirty="0">
                    <a:solidFill>
                      <a:prstClr val="black"/>
                    </a:solidFill>
                    <a:latin typeface="Times New Roman" panose="02020603050405020304" pitchFamily="18" charset="0"/>
                    <a:ea typeface="Times New Roman" panose="02020603050405020304" pitchFamily="18" charset="0"/>
                  </a:rPr>
                  <a:t> là công sai của cấp số cộng </a:t>
                </a:r>
                <a14:m>
                  <m:oMath xmlns:m="http://schemas.openxmlformats.org/officeDocument/2006/math">
                    <m:d>
                      <m:dPr>
                        <m:ctrlPr>
                          <a:rPr lang="en-US" sz="6000" i="1">
                            <a:solidFill>
                              <a:prstClr val="black"/>
                            </a:solidFill>
                            <a:latin typeface="Cambria Math" panose="02040503050406030204" pitchFamily="18" charset="0"/>
                            <a:ea typeface="Times New Roman" panose="02020603050405020304" pitchFamily="18" charset="0"/>
                          </a:rPr>
                        </m:ctrlPr>
                      </m:dPr>
                      <m:e>
                        <m:sSub>
                          <m:sSubPr>
                            <m:ctrlPr>
                              <a:rPr lang="en-US" sz="6000" i="1">
                                <a:solidFill>
                                  <a:prstClr val="black"/>
                                </a:solidFill>
                                <a:latin typeface="Cambria Math" panose="02040503050406030204" pitchFamily="18" charset="0"/>
                                <a:ea typeface="Times New Roman" panose="02020603050405020304" pitchFamily="18" charset="0"/>
                              </a:rPr>
                            </m:ctrlPr>
                          </m:sSubPr>
                          <m:e>
                            <m:r>
                              <a:rPr lang="vi-VN" sz="6000">
                                <a:solidFill>
                                  <a:prstClr val="black"/>
                                </a:solidFill>
                                <a:latin typeface="Cambria Math"/>
                                <a:ea typeface="Times New Roman" panose="02020603050405020304" pitchFamily="18" charset="0"/>
                              </a:rPr>
                              <m:t>𝑢</m:t>
                            </m:r>
                          </m:e>
                          <m:sub>
                            <m:r>
                              <a:rPr lang="vi-VN" sz="6000">
                                <a:solidFill>
                                  <a:prstClr val="black"/>
                                </a:solidFill>
                                <a:latin typeface="Cambria Math"/>
                                <a:ea typeface="Times New Roman" panose="02020603050405020304" pitchFamily="18" charset="0"/>
                              </a:rPr>
                              <m:t>𝑛</m:t>
                            </m:r>
                          </m:sub>
                        </m:sSub>
                      </m:e>
                    </m:d>
                  </m:oMath>
                </a14:m>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fr-FR" sz="6000" dirty="0">
                    <a:solidFill>
                      <a:prstClr val="black"/>
                    </a:solidFill>
                    <a:latin typeface="Times New Roman" panose="02020603050405020304" pitchFamily="18" charset="0"/>
                    <a:ea typeface="Times New Roman" panose="02020603050405020304" pitchFamily="18" charset="0"/>
                  </a:rPr>
                  <a:t>Ta </a:t>
                </a:r>
                <a:r>
                  <a:rPr lang="fr-FR" sz="6000" dirty="0" err="1">
                    <a:solidFill>
                      <a:prstClr val="black"/>
                    </a:solidFill>
                    <a:latin typeface="Times New Roman" panose="02020603050405020304" pitchFamily="18" charset="0"/>
                    <a:ea typeface="Times New Roman" panose="02020603050405020304" pitchFamily="18" charset="0"/>
                  </a:rPr>
                  <a:t>có</a:t>
                </a:r>
                <a:r>
                  <a:rPr lang="fr-FR"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6000">
                        <a:solidFill>
                          <a:prstClr val="black"/>
                        </a:solidFill>
                        <a:latin typeface="Cambria Math"/>
                        <a:ea typeface="Times New Roman" panose="02020603050405020304" pitchFamily="18" charset="0"/>
                      </a:rPr>
                      <m:t>𝑏</m:t>
                    </m:r>
                    <m:r>
                      <a:rPr lang="fr-FR"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𝑎</m:t>
                    </m:r>
                    <m:r>
                      <a:rPr lang="fr-FR" sz="6000">
                        <a:solidFill>
                          <a:prstClr val="black"/>
                        </a:solidFill>
                        <a:latin typeface="Cambria Math"/>
                        <a:ea typeface="Times New Roman" panose="02020603050405020304" pitchFamily="18" charset="0"/>
                      </a:rPr>
                      <m:t>+3</m:t>
                    </m:r>
                    <m:r>
                      <a:rPr lang="en-US" sz="6000">
                        <a:solidFill>
                          <a:prstClr val="black"/>
                        </a:solidFill>
                        <a:latin typeface="Cambria Math"/>
                        <a:ea typeface="Times New Roman" panose="02020603050405020304" pitchFamily="18" charset="0"/>
                      </a:rPr>
                      <m:t>𝑑</m:t>
                    </m:r>
                    <m:r>
                      <a:rPr lang="fr-FR" sz="6000">
                        <a:solidFill>
                          <a:prstClr val="black"/>
                        </a:solidFill>
                        <a:latin typeface="Cambria Math"/>
                        <a:ea typeface="Times New Roman" panose="02020603050405020304" pitchFamily="18" charset="0"/>
                      </a:rPr>
                      <m:t>, </m:t>
                    </m:r>
                    <m:r>
                      <a:rPr lang="en-US" sz="6000">
                        <a:solidFill>
                          <a:prstClr val="black"/>
                        </a:solidFill>
                        <a:latin typeface="Cambria Math"/>
                        <a:ea typeface="Times New Roman" panose="02020603050405020304" pitchFamily="18" charset="0"/>
                      </a:rPr>
                      <m:t>𝑐</m:t>
                    </m:r>
                    <m:r>
                      <a:rPr lang="fr-FR"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𝑎</m:t>
                    </m:r>
                    <m:r>
                      <a:rPr lang="fr-FR" sz="6000">
                        <a:solidFill>
                          <a:prstClr val="black"/>
                        </a:solidFill>
                        <a:latin typeface="Cambria Math"/>
                        <a:ea typeface="Times New Roman" panose="02020603050405020304" pitchFamily="18" charset="0"/>
                      </a:rPr>
                      <m:t>+24</m:t>
                    </m:r>
                    <m:r>
                      <a:rPr lang="en-US" sz="6000">
                        <a:solidFill>
                          <a:prstClr val="black"/>
                        </a:solidFill>
                        <a:latin typeface="Cambria Math"/>
                        <a:ea typeface="Times New Roman" panose="02020603050405020304" pitchFamily="18" charset="0"/>
                      </a:rPr>
                      <m:t>𝑑</m:t>
                    </m:r>
                  </m:oMath>
                </a14:m>
                <a:endParaRPr lang="en-US" sz="6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292012" y="8386993"/>
                <a:ext cx="18318920" cy="2015936"/>
              </a:xfrm>
              <a:prstGeom prst="rect">
                <a:avLst/>
              </a:prstGeom>
              <a:blipFill rotWithShape="0">
                <a:blip r:embed="rId5"/>
                <a:stretch>
                  <a:fillRect l="-1997" t="-9366" b="-193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9627146" y="6751136"/>
                <a:ext cx="3406918" cy="10156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m:t>
                    </m:r>
                    <m:r>
                      <a:rPr lang="en-US" sz="6000" b="0" i="1" smtClean="0">
                        <a:solidFill>
                          <a:schemeClr val="bg1"/>
                        </a:solidFill>
                        <a:latin typeface="Cambria Math" panose="02040503050406030204" pitchFamily="18" charset="0"/>
                        <a:ea typeface="Times New Roman" panose="02020603050405020304" pitchFamily="18" charset="0"/>
                      </a:rPr>
                      <m:t>252</m:t>
                    </m:r>
                  </m:oMath>
                </a14:m>
                <a:r>
                  <a:rPr lang="en-US" sz="6000" dirty="0" smtClean="0">
                    <a:solidFill>
                      <a:schemeClr val="bg1"/>
                    </a:solidFill>
                  </a:rPr>
                  <a:t>.</a:t>
                </a:r>
                <a:endParaRPr lang="en-US" sz="6000" dirty="0">
                  <a:solidFill>
                    <a:schemeClr val="bg1"/>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19627146" y="6751136"/>
                <a:ext cx="3406918" cy="1015664"/>
              </a:xfrm>
              <a:prstGeom prst="rect">
                <a:avLst/>
              </a:prstGeom>
              <a:blipFill rotWithShape="0">
                <a:blip r:embed="rId6"/>
                <a:stretch>
                  <a:fillRect t="-17964" r="-2504" b="-39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13897469" y="6807073"/>
                <a:ext cx="3406918" cy="10156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m:t>
                    </m:r>
                    <m:r>
                      <a:rPr lang="en-US" sz="6000" b="0" i="1" smtClean="0">
                        <a:solidFill>
                          <a:schemeClr val="bg1"/>
                        </a:solidFill>
                        <a:latin typeface="Cambria Math" panose="02040503050406030204" pitchFamily="18" charset="0"/>
                        <a:ea typeface="Times New Roman" panose="02020603050405020304" pitchFamily="18" charset="0"/>
                      </a:rPr>
                      <m:t>255</m:t>
                    </m:r>
                  </m:oMath>
                </a14:m>
                <a:r>
                  <a:rPr lang="en-US" sz="6000" dirty="0" smtClean="0">
                    <a:solidFill>
                      <a:schemeClr val="bg1"/>
                    </a:solidFill>
                  </a:rPr>
                  <a:t>.</a:t>
                </a:r>
                <a:endParaRPr lang="en-US" sz="6000" dirty="0">
                  <a:solidFill>
                    <a:schemeClr val="bg1"/>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13897469" y="6807073"/>
                <a:ext cx="3406918" cy="1015664"/>
              </a:xfrm>
              <a:prstGeom prst="rect">
                <a:avLst/>
              </a:prstGeom>
              <a:blipFill rotWithShape="0">
                <a:blip r:embed="rId7"/>
                <a:stretch>
                  <a:fillRect t="-18675" r="-2504" b="-403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7949736" y="6747660"/>
                <a:ext cx="3406918" cy="10156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m:t>
                    </m:r>
                    <m:r>
                      <a:rPr lang="en-US" sz="6000" b="0" i="1" smtClean="0">
                        <a:solidFill>
                          <a:schemeClr val="bg1"/>
                        </a:solidFill>
                        <a:latin typeface="Cambria Math" panose="02040503050406030204" pitchFamily="18" charset="0"/>
                        <a:ea typeface="Times New Roman" panose="02020603050405020304" pitchFamily="18" charset="0"/>
                      </a:rPr>
                      <m:t>525</m:t>
                    </m:r>
                  </m:oMath>
                </a14:m>
                <a:r>
                  <a:rPr lang="en-US" sz="6000" dirty="0" smtClean="0">
                    <a:solidFill>
                      <a:schemeClr val="bg1"/>
                    </a:solidFill>
                  </a:rPr>
                  <a:t>.</a:t>
                </a:r>
                <a:endParaRPr lang="en-US" sz="6000" dirty="0">
                  <a:solidFill>
                    <a:schemeClr val="bg1"/>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7949736" y="6747660"/>
                <a:ext cx="3406918" cy="1015664"/>
              </a:xfrm>
              <a:prstGeom prst="rect">
                <a:avLst/>
              </a:prstGeom>
              <a:blipFill rotWithShape="0">
                <a:blip r:embed="rId8"/>
                <a:stretch>
                  <a:fillRect t="-18563" r="-2683" b="-39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897875" y="10512136"/>
                <a:ext cx="7838512" cy="3152210"/>
              </a:xfrm>
              <a:prstGeom prst="rect">
                <a:avLst/>
              </a:prstGeom>
              <a:noFill/>
            </p:spPr>
            <p:txBody>
              <a:bodyPr wrap="square" rtlCol="0">
                <a:spAutoFit/>
              </a:bodyPr>
              <a:lstStyle/>
              <a:p>
                <a:pPr>
                  <a:spcBef>
                    <a:spcPts val="600"/>
                  </a:spcBef>
                </a:pPr>
                <a:r>
                  <a:rPr lang="fr-FR" sz="6000" dirty="0">
                    <a:solidFill>
                      <a:prstClr val="black"/>
                    </a:solidFill>
                    <a:latin typeface="Times New Roman" panose="02020603050405020304" pitchFamily="18" charset="0"/>
                    <a:ea typeface="Times New Roman" panose="02020603050405020304" pitchFamily="18" charset="0"/>
                  </a:rPr>
                  <a:t>Theo </a:t>
                </a:r>
                <a:r>
                  <a:rPr lang="fr-FR" sz="6000" dirty="0" err="1">
                    <a:solidFill>
                      <a:prstClr val="black"/>
                    </a:solidFill>
                    <a:latin typeface="Times New Roman" panose="02020603050405020304" pitchFamily="18" charset="0"/>
                    <a:ea typeface="Times New Roman" panose="02020603050405020304" pitchFamily="18" charset="0"/>
                  </a:rPr>
                  <a:t>các</a:t>
                </a:r>
                <a:r>
                  <a:rPr lang="fr-FR" sz="6000" dirty="0">
                    <a:solidFill>
                      <a:prstClr val="black"/>
                    </a:solidFill>
                    <a:latin typeface="Times New Roman" panose="02020603050405020304" pitchFamily="18" charset="0"/>
                    <a:ea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rPr>
                  <a:t>giả</a:t>
                </a:r>
                <a:r>
                  <a:rPr lang="fr-FR" sz="6000" dirty="0">
                    <a:solidFill>
                      <a:prstClr val="black"/>
                    </a:solidFill>
                    <a:latin typeface="Times New Roman" panose="02020603050405020304" pitchFamily="18" charset="0"/>
                    <a:ea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rPr>
                  <a:t>thiết</a:t>
                </a:r>
                <a:r>
                  <a:rPr lang="fr-FR" sz="6000" dirty="0">
                    <a:solidFill>
                      <a:prstClr val="black"/>
                    </a:solidFill>
                    <a:latin typeface="Times New Roman" panose="02020603050405020304" pitchFamily="18" charset="0"/>
                    <a:ea typeface="Times New Roman" panose="02020603050405020304" pitchFamily="18" charset="0"/>
                  </a:rPr>
                  <a:t> ta </a:t>
                </a:r>
                <a:r>
                  <a:rPr lang="fr-FR" sz="6000" dirty="0" err="1">
                    <a:solidFill>
                      <a:prstClr val="black"/>
                    </a:solidFill>
                    <a:latin typeface="Times New Roman" panose="02020603050405020304" pitchFamily="18" charset="0"/>
                    <a:ea typeface="Times New Roman" panose="02020603050405020304" pitchFamily="18" charset="0"/>
                  </a:rPr>
                  <a:t>có</a:t>
                </a:r>
                <a:r>
                  <a:rPr lang="fr-FR" sz="6000" dirty="0">
                    <a:solidFill>
                      <a:prstClr val="black"/>
                    </a:solidFill>
                    <a:latin typeface="Times New Roman" panose="02020603050405020304" pitchFamily="18" charset="0"/>
                    <a:ea typeface="Times New Roman" panose="02020603050405020304" pitchFamily="18" charset="0"/>
                  </a:rPr>
                  <a:t>:</a:t>
                </a:r>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vi-VN"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r>
                              <a:rPr lang="en-US" sz="6000">
                                <a:solidFill>
                                  <a:prstClr val="black"/>
                                </a:solidFill>
                                <a:latin typeface="Cambria Math"/>
                                <a:ea typeface="Times New Roman" panose="02020603050405020304" pitchFamily="18" charset="0"/>
                              </a:rPr>
                              <m:t>𝑎</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𝑏</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𝑐</m:t>
                            </m:r>
                            <m:r>
                              <a:rPr lang="en-US" sz="6000">
                                <a:solidFill>
                                  <a:prstClr val="black"/>
                                </a:solidFill>
                                <a:latin typeface="Cambria Math"/>
                                <a:ea typeface="Times New Roman" panose="02020603050405020304" pitchFamily="18" charset="0"/>
                              </a:rPr>
                              <m:t>=144</m:t>
                            </m:r>
                          </m:e>
                          <m:e>
                            <m:sSup>
                              <m:sSupPr>
                                <m:ctrlPr>
                                  <a:rPr lang="en-US" sz="6000" i="1">
                                    <a:solidFill>
                                      <a:prstClr val="black"/>
                                    </a:solidFill>
                                    <a:latin typeface="Cambria Math" panose="02040503050406030204" pitchFamily="18" charset="0"/>
                                    <a:ea typeface="Times New Roman" panose="02020603050405020304" pitchFamily="18" charset="0"/>
                                  </a:rPr>
                                </m:ctrlPr>
                              </m:sSupPr>
                              <m:e>
                                <m:r>
                                  <a:rPr lang="en-US" sz="6000">
                                    <a:solidFill>
                                      <a:prstClr val="black"/>
                                    </a:solidFill>
                                    <a:latin typeface="Cambria Math"/>
                                    <a:ea typeface="Times New Roman" panose="02020603050405020304" pitchFamily="18" charset="0"/>
                                  </a:rPr>
                                  <m:t>𝑏</m:t>
                                </m:r>
                              </m:e>
                              <m:sup>
                                <m:r>
                                  <a:rPr lang="en-US" sz="6000">
                                    <a:solidFill>
                                      <a:prstClr val="black"/>
                                    </a:solidFill>
                                    <a:latin typeface="Cambria Math"/>
                                    <a:ea typeface="Times New Roman" panose="02020603050405020304" pitchFamily="18" charset="0"/>
                                  </a:rPr>
                                  <m:t>2</m:t>
                                </m:r>
                              </m:sup>
                            </m:sSup>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𝑎</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𝑐</m:t>
                            </m:r>
                          </m:e>
                        </m:eqArr>
                      </m:e>
                    </m:d>
                  </m:oMath>
                </a14:m>
                <a:endParaRPr lang="en-US" sz="6000" dirty="0"/>
              </a:p>
            </p:txBody>
          </p:sp>
        </mc:Choice>
        <mc:Fallback xmlns="">
          <p:sp>
            <p:nvSpPr>
              <p:cNvPr id="2" name="TextBox 1"/>
              <p:cNvSpPr txBox="1">
                <a:spLocks noRot="1" noChangeAspect="1" noMove="1" noResize="1" noEditPoints="1" noAdjustHandles="1" noChangeArrowheads="1" noChangeShapeType="1" noTextEdit="1"/>
              </p:cNvSpPr>
              <p:nvPr/>
            </p:nvSpPr>
            <p:spPr>
              <a:xfrm>
                <a:off x="3897875" y="10512136"/>
                <a:ext cx="7838512" cy="3152210"/>
              </a:xfrm>
              <a:prstGeom prst="rect">
                <a:avLst/>
              </a:prstGeom>
              <a:blipFill rotWithShape="0">
                <a:blip r:embed="rId9"/>
                <a:stretch>
                  <a:fillRect l="-4666" t="-5792" r="-1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0430347" y="11419460"/>
                <a:ext cx="7543800" cy="2151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r>
                                <a:rPr lang="en-US" sz="6000">
                                  <a:solidFill>
                                    <a:prstClr val="black"/>
                                  </a:solidFill>
                                  <a:latin typeface="Cambria Math"/>
                                  <a:ea typeface="Times New Roman" panose="02020603050405020304" pitchFamily="18" charset="0"/>
                                </a:rPr>
                                <m:t>𝑎</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𝑎</m:t>
                              </m:r>
                              <m:r>
                                <a:rPr lang="en-US" sz="6000">
                                  <a:solidFill>
                                    <a:prstClr val="black"/>
                                  </a:solidFill>
                                  <a:latin typeface="Cambria Math"/>
                                  <a:ea typeface="Times New Roman" panose="02020603050405020304" pitchFamily="18" charset="0"/>
                                </a:rPr>
                                <m:t>+3</m:t>
                              </m:r>
                              <m:r>
                                <a:rPr lang="en-US" sz="6000">
                                  <a:solidFill>
                                    <a:prstClr val="black"/>
                                  </a:solidFill>
                                  <a:latin typeface="Cambria Math"/>
                                  <a:ea typeface="Times New Roman" panose="02020603050405020304" pitchFamily="18" charset="0"/>
                                </a:rPr>
                                <m:t>𝑑</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𝑎</m:t>
                              </m:r>
                              <m:r>
                                <a:rPr lang="en-US" sz="6000">
                                  <a:solidFill>
                                    <a:prstClr val="black"/>
                                  </a:solidFill>
                                  <a:latin typeface="Cambria Math"/>
                                  <a:ea typeface="Times New Roman" panose="02020603050405020304" pitchFamily="18" charset="0"/>
                                </a:rPr>
                                <m:t>+24</m:t>
                              </m:r>
                              <m:r>
                                <a:rPr lang="en-US" sz="6000">
                                  <a:solidFill>
                                    <a:prstClr val="black"/>
                                  </a:solidFill>
                                  <a:latin typeface="Cambria Math"/>
                                  <a:ea typeface="Times New Roman" panose="02020603050405020304" pitchFamily="18" charset="0"/>
                                </a:rPr>
                                <m:t>𝑑</m:t>
                              </m:r>
                              <m:r>
                                <a:rPr lang="en-US" sz="6000">
                                  <a:solidFill>
                                    <a:prstClr val="black"/>
                                  </a:solidFill>
                                  <a:latin typeface="Cambria Math"/>
                                  <a:ea typeface="Times New Roman" panose="02020603050405020304" pitchFamily="18" charset="0"/>
                                </a:rPr>
                                <m:t>=144</m:t>
                              </m:r>
                            </m:e>
                            <m:e>
                              <m:sSup>
                                <m:sSupPr>
                                  <m:ctrlPr>
                                    <a:rPr lang="en-US" sz="6000" i="1">
                                      <a:solidFill>
                                        <a:prstClr val="black"/>
                                      </a:solidFill>
                                      <a:latin typeface="Cambria Math" panose="02040503050406030204" pitchFamily="18" charset="0"/>
                                      <a:ea typeface="Times New Roman" panose="02020603050405020304" pitchFamily="18" charset="0"/>
                                    </a:rPr>
                                  </m:ctrlPr>
                                </m:sSupPr>
                                <m:e>
                                  <m:d>
                                    <m:dPr>
                                      <m:ctrlPr>
                                        <a:rPr lang="en-US" sz="6000" i="1">
                                          <a:solidFill>
                                            <a:prstClr val="black"/>
                                          </a:solidFill>
                                          <a:latin typeface="Cambria Math" panose="02040503050406030204" pitchFamily="18" charset="0"/>
                                          <a:ea typeface="Times New Roman" panose="02020603050405020304" pitchFamily="18" charset="0"/>
                                        </a:rPr>
                                      </m:ctrlPr>
                                    </m:dPr>
                                    <m:e>
                                      <m:r>
                                        <a:rPr lang="en-US" sz="6000">
                                          <a:solidFill>
                                            <a:prstClr val="black"/>
                                          </a:solidFill>
                                          <a:latin typeface="Cambria Math"/>
                                          <a:ea typeface="Times New Roman" panose="02020603050405020304" pitchFamily="18" charset="0"/>
                                        </a:rPr>
                                        <m:t>𝑎</m:t>
                                      </m:r>
                                      <m:r>
                                        <a:rPr lang="en-US" sz="6000">
                                          <a:solidFill>
                                            <a:prstClr val="black"/>
                                          </a:solidFill>
                                          <a:latin typeface="Cambria Math"/>
                                          <a:ea typeface="Times New Roman" panose="02020603050405020304" pitchFamily="18" charset="0"/>
                                        </a:rPr>
                                        <m:t>+3</m:t>
                                      </m:r>
                                      <m:r>
                                        <a:rPr lang="en-US" sz="6000">
                                          <a:solidFill>
                                            <a:prstClr val="black"/>
                                          </a:solidFill>
                                          <a:latin typeface="Cambria Math"/>
                                          <a:ea typeface="Times New Roman" panose="02020603050405020304" pitchFamily="18" charset="0"/>
                                        </a:rPr>
                                        <m:t>𝑑</m:t>
                                      </m:r>
                                    </m:e>
                                  </m:d>
                                </m:e>
                                <m:sup>
                                  <m:r>
                                    <a:rPr lang="en-US" sz="6000">
                                      <a:solidFill>
                                        <a:prstClr val="black"/>
                                      </a:solidFill>
                                      <a:latin typeface="Cambria Math"/>
                                      <a:ea typeface="Times New Roman" panose="02020603050405020304" pitchFamily="18" charset="0"/>
                                    </a:rPr>
                                    <m:t>2</m:t>
                                  </m:r>
                                </m:sup>
                              </m:sSup>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𝑎</m:t>
                              </m:r>
                              <m:d>
                                <m:dPr>
                                  <m:ctrlPr>
                                    <a:rPr lang="en-US" sz="6000" i="1">
                                      <a:solidFill>
                                        <a:prstClr val="black"/>
                                      </a:solidFill>
                                      <a:latin typeface="Cambria Math" panose="02040503050406030204" pitchFamily="18" charset="0"/>
                                      <a:ea typeface="Times New Roman" panose="02020603050405020304" pitchFamily="18" charset="0"/>
                                    </a:rPr>
                                  </m:ctrlPr>
                                </m:dPr>
                                <m:e>
                                  <m:r>
                                    <a:rPr lang="en-US" sz="6000">
                                      <a:solidFill>
                                        <a:prstClr val="black"/>
                                      </a:solidFill>
                                      <a:latin typeface="Cambria Math"/>
                                      <a:ea typeface="Times New Roman" panose="02020603050405020304" pitchFamily="18" charset="0"/>
                                    </a:rPr>
                                    <m:t>𝑎</m:t>
                                  </m:r>
                                  <m:r>
                                    <a:rPr lang="en-US" sz="6000">
                                      <a:solidFill>
                                        <a:prstClr val="black"/>
                                      </a:solidFill>
                                      <a:latin typeface="Cambria Math"/>
                                      <a:ea typeface="Times New Roman" panose="02020603050405020304" pitchFamily="18" charset="0"/>
                                    </a:rPr>
                                    <m:t>+24</m:t>
                                  </m:r>
                                  <m:r>
                                    <a:rPr lang="en-US" sz="6000">
                                      <a:solidFill>
                                        <a:prstClr val="black"/>
                                      </a:solidFill>
                                      <a:latin typeface="Cambria Math"/>
                                      <a:ea typeface="Times New Roman" panose="02020603050405020304" pitchFamily="18" charset="0"/>
                                    </a:rPr>
                                    <m:t>𝑑</m:t>
                                  </m:r>
                                </m:e>
                              </m:d>
                            </m:e>
                          </m:eqArr>
                        </m:e>
                      </m:d>
                    </m:oMath>
                  </m:oMathPara>
                </a14:m>
                <a:endParaRPr lang="en-US" sz="6000" dirty="0"/>
              </a:p>
            </p:txBody>
          </p:sp>
        </mc:Choice>
        <mc:Fallback xmlns="">
          <p:sp>
            <p:nvSpPr>
              <p:cNvPr id="5" name="TextBox 4"/>
              <p:cNvSpPr txBox="1">
                <a:spLocks noRot="1" noChangeAspect="1" noMove="1" noResize="1" noEditPoints="1" noAdjustHandles="1" noChangeArrowheads="1" noChangeShapeType="1" noTextEdit="1"/>
              </p:cNvSpPr>
              <p:nvPr/>
            </p:nvSpPr>
            <p:spPr>
              <a:xfrm>
                <a:off x="10430347" y="11419460"/>
                <a:ext cx="7543800" cy="2151936"/>
              </a:xfrm>
              <a:prstGeom prst="rect">
                <a:avLst/>
              </a:prstGeom>
              <a:blipFill rotWithShape="0">
                <a:blip r:embed="rId10"/>
                <a:stretch>
                  <a:fillRect r="-43942"/>
                </a:stretch>
              </a:blipFill>
            </p:spPr>
            <p:txBody>
              <a:bodyPr/>
              <a:lstStyle/>
              <a:p>
                <a:r>
                  <a:rPr lang="en-US">
                    <a:noFill/>
                  </a:rPr>
                  <a:t> </a:t>
                </a:r>
              </a:p>
            </p:txBody>
          </p:sp>
        </mc:Fallback>
      </mc:AlternateContent>
    </p:spTree>
    <p:extLst>
      <p:ext uri="{BB962C8B-B14F-4D97-AF65-F5344CB8AC3E}">
        <p14:creationId xmlns:p14="http://schemas.microsoft.com/office/powerpoint/2010/main" val="242177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6" grpId="0"/>
      <p:bldP spid="2"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9359" y="3200401"/>
                <a:ext cx="21948458" cy="2438399"/>
              </a:xfrm>
            </p:spPr>
            <p:txBody>
              <a:bodyPr>
                <a:normAutofit/>
              </a:bodyPr>
              <a:lstStyle/>
              <a:p>
                <a:pPr marL="0" indent="0">
                  <a:spcBef>
                    <a:spcPts val="1200"/>
                  </a:spcBef>
                  <a:buNone/>
                </a:pPr>
                <a14:m>
                  <m:oMathPara xmlns:m="http://schemas.openxmlformats.org/officeDocument/2006/math">
                    <m:oMathParaPr>
                      <m:jc m:val="centerGroup"/>
                    </m:oMathParaPr>
                    <m:oMath xmlns:m="http://schemas.openxmlformats.org/officeDocument/2006/math">
                      <m:r>
                        <a:rPr lang="en-US" sz="6400">
                          <a:solidFill>
                            <a:prstClr val="black"/>
                          </a:solidFill>
                          <a:latin typeface="Cambria Math"/>
                          <a:ea typeface="Times New Roman" panose="02020603050405020304" pitchFamily="18" charset="0"/>
                        </a:rPr>
                        <m:t>⇔</m:t>
                      </m:r>
                      <m:d>
                        <m:dPr>
                          <m:begChr m:val="{"/>
                          <m:endChr m:val=""/>
                          <m:ctrlPr>
                            <a:rPr lang="en-US" sz="6400" i="1">
                              <a:solidFill>
                                <a:prstClr val="black"/>
                              </a:solidFill>
                              <a:latin typeface="Cambria Math" panose="02040503050406030204" pitchFamily="18" charset="0"/>
                              <a:ea typeface="Times New Roman" panose="02020603050405020304" pitchFamily="18" charset="0"/>
                            </a:rPr>
                          </m:ctrlPr>
                        </m:dPr>
                        <m:e>
                          <m:eqArr>
                            <m:eqArrPr>
                              <m:ctrlPr>
                                <a:rPr lang="en-US" sz="6400" i="1">
                                  <a:solidFill>
                                    <a:prstClr val="black"/>
                                  </a:solidFill>
                                  <a:latin typeface="Cambria Math" panose="02040503050406030204" pitchFamily="18" charset="0"/>
                                  <a:ea typeface="Times New Roman" panose="02020603050405020304" pitchFamily="18" charset="0"/>
                                </a:rPr>
                              </m:ctrlPr>
                            </m:eqArrPr>
                            <m:e>
                              <m:r>
                                <a:rPr lang="en-US" sz="6400">
                                  <a:solidFill>
                                    <a:prstClr val="black"/>
                                  </a:solidFill>
                                  <a:latin typeface="Cambria Math"/>
                                  <a:ea typeface="Times New Roman" panose="02020603050405020304" pitchFamily="18" charset="0"/>
                                </a:rPr>
                                <m:t>𝑎</m:t>
                              </m:r>
                              <m:r>
                                <a:rPr lang="en-US" sz="6400">
                                  <a:solidFill>
                                    <a:prstClr val="black"/>
                                  </a:solidFill>
                                  <a:latin typeface="Cambria Math"/>
                                  <a:ea typeface="Times New Roman" panose="02020603050405020304" pitchFamily="18" charset="0"/>
                                </a:rPr>
                                <m:t>+</m:t>
                              </m:r>
                              <m:r>
                                <a:rPr lang="en-US" sz="6400">
                                  <a:solidFill>
                                    <a:prstClr val="black"/>
                                  </a:solidFill>
                                  <a:latin typeface="Cambria Math"/>
                                  <a:ea typeface="Times New Roman" panose="02020603050405020304" pitchFamily="18" charset="0"/>
                                </a:rPr>
                                <m:t>9</m:t>
                              </m:r>
                              <m:r>
                                <a:rPr lang="en-US" sz="6400">
                                  <a:solidFill>
                                    <a:prstClr val="black"/>
                                  </a:solidFill>
                                  <a:latin typeface="Cambria Math"/>
                                  <a:ea typeface="Times New Roman" panose="02020603050405020304" pitchFamily="18" charset="0"/>
                                </a:rPr>
                                <m:t>𝑑</m:t>
                              </m:r>
                              <m:r>
                                <a:rPr lang="en-US" sz="6400">
                                  <a:solidFill>
                                    <a:prstClr val="black"/>
                                  </a:solidFill>
                                  <a:latin typeface="Cambria Math"/>
                                  <a:ea typeface="Times New Roman" panose="02020603050405020304" pitchFamily="18" charset="0"/>
                                </a:rPr>
                                <m:t>=</m:t>
                              </m:r>
                              <m:r>
                                <a:rPr lang="en-US" sz="6400">
                                  <a:solidFill>
                                    <a:prstClr val="black"/>
                                  </a:solidFill>
                                  <a:latin typeface="Cambria Math"/>
                                  <a:ea typeface="Times New Roman" panose="02020603050405020304" pitchFamily="18" charset="0"/>
                                </a:rPr>
                                <m:t>38</m:t>
                              </m:r>
                            </m:e>
                            <m:e>
                              <m:r>
                                <a:rPr lang="en-US" sz="6400">
                                  <a:solidFill>
                                    <a:prstClr val="black"/>
                                  </a:solidFill>
                                  <a:latin typeface="Cambria Math"/>
                                  <a:ea typeface="Times New Roman" panose="02020603050405020304" pitchFamily="18" charset="0"/>
                                </a:rPr>
                                <m:t>𝑑</m:t>
                              </m:r>
                              <m:r>
                                <a:rPr lang="en-US" sz="6400">
                                  <a:solidFill>
                                    <a:prstClr val="black"/>
                                  </a:solidFill>
                                  <a:latin typeface="Cambria Math"/>
                                  <a:ea typeface="Times New Roman" panose="02020603050405020304" pitchFamily="18" charset="0"/>
                                </a:rPr>
                                <m:t>=</m:t>
                              </m:r>
                              <m:r>
                                <a:rPr lang="en-US" sz="6400">
                                  <a:solidFill>
                                    <a:prstClr val="black"/>
                                  </a:solidFill>
                                  <a:latin typeface="Cambria Math"/>
                                  <a:ea typeface="Times New Roman" panose="02020603050405020304" pitchFamily="18" charset="0"/>
                                </a:rPr>
                                <m:t>2</m:t>
                              </m:r>
                              <m:r>
                                <a:rPr lang="en-US" sz="6400">
                                  <a:solidFill>
                                    <a:prstClr val="black"/>
                                  </a:solidFill>
                                  <a:latin typeface="Cambria Math"/>
                                  <a:ea typeface="Times New Roman" panose="02020603050405020304" pitchFamily="18" charset="0"/>
                                </a:rPr>
                                <m:t>𝑎</m:t>
                              </m:r>
                            </m:e>
                          </m:eqArr>
                        </m:e>
                      </m:d>
                      <m:r>
                        <a:rPr lang="en-US" sz="6400">
                          <a:solidFill>
                            <a:prstClr val="black"/>
                          </a:solidFill>
                          <a:latin typeface="Cambria Math"/>
                          <a:ea typeface="Times New Roman" panose="02020603050405020304" pitchFamily="18" charset="0"/>
                        </a:rPr>
                        <m:t>⇔</m:t>
                      </m:r>
                      <m:d>
                        <m:dPr>
                          <m:begChr m:val="{"/>
                          <m:endChr m:val=""/>
                          <m:ctrlPr>
                            <a:rPr lang="en-US" sz="6400" i="1">
                              <a:solidFill>
                                <a:prstClr val="black"/>
                              </a:solidFill>
                              <a:latin typeface="Cambria Math" panose="02040503050406030204" pitchFamily="18" charset="0"/>
                              <a:ea typeface="Times New Roman" panose="02020603050405020304" pitchFamily="18" charset="0"/>
                            </a:rPr>
                          </m:ctrlPr>
                        </m:dPr>
                        <m:e>
                          <m:eqArr>
                            <m:eqArrPr>
                              <m:ctrlPr>
                                <a:rPr lang="en-US" sz="6400" i="1">
                                  <a:solidFill>
                                    <a:prstClr val="black"/>
                                  </a:solidFill>
                                  <a:latin typeface="Cambria Math" panose="02040503050406030204" pitchFamily="18" charset="0"/>
                                  <a:ea typeface="Times New Roman" panose="02020603050405020304" pitchFamily="18" charset="0"/>
                                </a:rPr>
                              </m:ctrlPr>
                            </m:eqArrPr>
                            <m:e>
                              <m:r>
                                <a:rPr lang="en-US" sz="6400">
                                  <a:solidFill>
                                    <a:prstClr val="black"/>
                                  </a:solidFill>
                                  <a:latin typeface="Cambria Math"/>
                                  <a:ea typeface="Times New Roman" panose="02020603050405020304" pitchFamily="18" charset="0"/>
                                </a:rPr>
                                <m:t>𝑎</m:t>
                              </m:r>
                              <m:r>
                                <a:rPr lang="en-US" sz="6400">
                                  <a:solidFill>
                                    <a:prstClr val="black"/>
                                  </a:solidFill>
                                  <a:latin typeface="Cambria Math"/>
                                  <a:ea typeface="Times New Roman" panose="02020603050405020304" pitchFamily="18" charset="0"/>
                                </a:rPr>
                                <m:t>=</m:t>
                              </m:r>
                              <m:r>
                                <a:rPr lang="en-US" sz="6400">
                                  <a:solidFill>
                                    <a:prstClr val="black"/>
                                  </a:solidFill>
                                  <a:latin typeface="Cambria Math"/>
                                  <a:ea typeface="Times New Roman" panose="02020603050405020304" pitchFamily="18" charset="0"/>
                                </a:rPr>
                                <m:t>2</m:t>
                              </m:r>
                            </m:e>
                            <m:e>
                              <m:r>
                                <a:rPr lang="en-US" sz="6400">
                                  <a:solidFill>
                                    <a:prstClr val="black"/>
                                  </a:solidFill>
                                  <a:latin typeface="Cambria Math"/>
                                  <a:ea typeface="Times New Roman" panose="02020603050405020304" pitchFamily="18" charset="0"/>
                                </a:rPr>
                                <m:t>𝑑</m:t>
                              </m:r>
                              <m:r>
                                <a:rPr lang="en-US" sz="6400">
                                  <a:solidFill>
                                    <a:prstClr val="black"/>
                                  </a:solidFill>
                                  <a:latin typeface="Cambria Math"/>
                                  <a:ea typeface="Times New Roman" panose="02020603050405020304" pitchFamily="18" charset="0"/>
                                </a:rPr>
                                <m:t>=</m:t>
                              </m:r>
                              <m:r>
                                <a:rPr lang="en-US" sz="6400">
                                  <a:solidFill>
                                    <a:prstClr val="black"/>
                                  </a:solidFill>
                                  <a:latin typeface="Cambria Math"/>
                                  <a:ea typeface="Times New Roman" panose="02020603050405020304" pitchFamily="18" charset="0"/>
                                </a:rPr>
                                <m:t>4</m:t>
                              </m:r>
                            </m:e>
                          </m:eqArr>
                        </m:e>
                      </m:d>
                    </m:oMath>
                  </m:oMathPara>
                </a14:m>
                <a:endParaRPr lang="en-US" sz="64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9359" y="3200401"/>
                <a:ext cx="21948458" cy="2438399"/>
              </a:xfrm>
              <a:blipFill rotWithShape="0">
                <a:blip r:embed="rId2"/>
                <a:stretch>
                  <a:fillRect/>
                </a:stretch>
              </a:blipFill>
            </p:spPr>
            <p:txBody>
              <a:bodyPr/>
              <a:lstStyle/>
              <a:p>
                <a:r>
                  <a:rPr lang="en-US">
                    <a:noFill/>
                  </a:rPr>
                  <a:t> </a:t>
                </a:r>
              </a:p>
            </p:txBody>
          </p:sp>
        </mc:Fallback>
      </mc:AlternateContent>
      <p:sp>
        <p:nvSpPr>
          <p:cNvPr id="4" name="Isosceles Triangle 3">
            <a:hlinkClick r:id="rId3" action="ppaction://hlinksldjump"/>
          </p:cNvPr>
          <p:cNvSpPr/>
          <p:nvPr/>
        </p:nvSpPr>
        <p:spPr>
          <a:xfrm rot="16200000">
            <a:off x="21593405" y="11651399"/>
            <a:ext cx="1065728" cy="821714"/>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5" name="Isosceles Triangle 4">
            <a:hlinkClick r:id="rId4" action="ppaction://hlinksldjump"/>
          </p:cNvPr>
          <p:cNvSpPr/>
          <p:nvPr/>
        </p:nvSpPr>
        <p:spPr>
          <a:xfrm rot="5400000">
            <a:off x="22587309" y="11664655"/>
            <a:ext cx="1065728" cy="821714"/>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6"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7"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4</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Vận dụng cao</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2363787" y="6477000"/>
                <a:ext cx="17983200" cy="1677382"/>
              </a:xfrm>
              <a:prstGeom prst="rect">
                <a:avLst/>
              </a:prstGeom>
              <a:noFill/>
            </p:spPr>
            <p:txBody>
              <a:bodyPr wrap="square" rtlCol="0">
                <a:spAutoFit/>
              </a:bodyPr>
              <a:lstStyle/>
              <a:p>
                <a:pPr>
                  <a:spcBef>
                    <a:spcPts val="1200"/>
                  </a:spcBef>
                </a:pPr>
                <a:r>
                  <a:rPr lang="en-US" sz="6000" dirty="0">
                    <a:solidFill>
                      <a:prstClr val="black"/>
                    </a:solidFill>
                    <a:latin typeface="Times New Roman" panose="02020603050405020304" pitchFamily="18" charset="0"/>
                    <a:ea typeface="Times New Roman" panose="02020603050405020304" pitchFamily="18" charset="0"/>
                  </a:rPr>
                  <a:t>Suy </a:t>
                </a:r>
                <a:r>
                  <a:rPr lang="en-US" sz="6000" dirty="0" err="1">
                    <a:solidFill>
                      <a:prstClr val="black"/>
                    </a:solidFill>
                    <a:latin typeface="Times New Roman" panose="02020603050405020304" pitchFamily="18" charset="0"/>
                    <a:ea typeface="Times New Roman" panose="02020603050405020304" pitchFamily="18" charset="0"/>
                  </a:rPr>
                  <a:t>ra</a:t>
                </a:r>
                <a:r>
                  <a:rPr lang="en-US"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6000">
                        <a:solidFill>
                          <a:prstClr val="black"/>
                        </a:solidFill>
                        <a:latin typeface="Cambria Math"/>
                        <a:ea typeface="Times New Roman" panose="02020603050405020304" pitchFamily="18" charset="0"/>
                      </a:rPr>
                      <m:t>𝑎</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2</m:t>
                    </m:r>
                    <m:r>
                      <a:rPr lang="en-US" sz="6000">
                        <a:solidFill>
                          <a:prstClr val="black"/>
                        </a:solidFill>
                        <a:latin typeface="Cambria Math"/>
                        <a:ea typeface="Times New Roman" panose="02020603050405020304" pitchFamily="18" charset="0"/>
                      </a:rPr>
                      <m:t>, </m:t>
                    </m:r>
                    <m:r>
                      <a:rPr lang="en-US" sz="6000">
                        <a:solidFill>
                          <a:prstClr val="black"/>
                        </a:solidFill>
                        <a:latin typeface="Cambria Math"/>
                        <a:ea typeface="Times New Roman" panose="02020603050405020304" pitchFamily="18" charset="0"/>
                      </a:rPr>
                      <m:t>𝑏</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14</m:t>
                    </m:r>
                    <m:r>
                      <a:rPr lang="en-US" sz="6000">
                        <a:solidFill>
                          <a:prstClr val="black"/>
                        </a:solidFill>
                        <a:latin typeface="Cambria Math"/>
                        <a:ea typeface="Times New Roman" panose="02020603050405020304" pitchFamily="18" charset="0"/>
                      </a:rPr>
                      <m:t>, </m:t>
                    </m:r>
                    <m:r>
                      <a:rPr lang="en-US" sz="6000">
                        <a:solidFill>
                          <a:prstClr val="black"/>
                        </a:solidFill>
                        <a:latin typeface="Cambria Math"/>
                        <a:ea typeface="Times New Roman" panose="02020603050405020304" pitchFamily="18" charset="0"/>
                      </a:rPr>
                      <m:t>𝑐</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98</m:t>
                    </m:r>
                  </m:oMath>
                </a14:m>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Vậy</a:t>
                </a:r>
                <a:r>
                  <a:rPr lang="en-US"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6000">
                        <a:solidFill>
                          <a:prstClr val="black"/>
                        </a:solidFill>
                        <a:latin typeface="Cambria Math"/>
                        <a:ea typeface="Times New Roman" panose="02020603050405020304" pitchFamily="18" charset="0"/>
                      </a:rPr>
                      <m:t>𝑃</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552</m:t>
                    </m:r>
                  </m:oMath>
                </a14:m>
                <a:endParaRPr lang="en-US" sz="6000" dirty="0">
                  <a:solidFill>
                    <a:prstClr val="black"/>
                  </a:solidFill>
                  <a:latin typeface="Times New Roman" panose="02020603050405020304" pitchFamily="18" charset="0"/>
                  <a:ea typeface="Times New Roman" panose="02020603050405020304" pitchFamily="18" charset="0"/>
                </a:endParaRP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363787" y="6477000"/>
                <a:ext cx="17983200" cy="1677382"/>
              </a:xfrm>
              <a:prstGeom prst="rect">
                <a:avLst/>
              </a:prstGeom>
              <a:blipFill rotWithShape="0">
                <a:blip r:embed="rId5"/>
                <a:stretch>
                  <a:fillRect l="-2068" t="-11273"/>
                </a:stretch>
              </a:blipFill>
            </p:spPr>
            <p:txBody>
              <a:bodyPr/>
              <a:lstStyle/>
              <a:p>
                <a:r>
                  <a:rPr lang="en-US">
                    <a:noFill/>
                  </a:rPr>
                  <a:t> </a:t>
                </a:r>
              </a:p>
            </p:txBody>
          </p:sp>
        </mc:Fallback>
      </mc:AlternateContent>
      <p:sp>
        <p:nvSpPr>
          <p:cNvPr id="8" name="TextBox 7"/>
          <p:cNvSpPr txBox="1"/>
          <p:nvPr/>
        </p:nvSpPr>
        <p:spPr>
          <a:xfrm>
            <a:off x="2592387" y="8839200"/>
            <a:ext cx="7315200" cy="1677382"/>
          </a:xfrm>
          <a:prstGeom prst="rect">
            <a:avLst/>
          </a:prstGeom>
          <a:noFill/>
        </p:spPr>
        <p:txBody>
          <a:bodyPr wrap="square" rtlCol="0">
            <a:spAutoFit/>
          </a:bodyPr>
          <a:lstStyle/>
          <a:p>
            <a:r>
              <a:rPr lang="vi-VN" sz="6000" b="1" dirty="0">
                <a:solidFill>
                  <a:srgbClr val="0000FF"/>
                </a:solidFill>
                <a:latin typeface="Times New Roman"/>
                <a:ea typeface="Times New Roman"/>
              </a:rPr>
              <a:t>Chọn A</a:t>
            </a:r>
            <a:endParaRPr lang="en-US" sz="6000" dirty="0"/>
          </a:p>
          <a:p>
            <a:endParaRPr lang="en-US" dirty="0"/>
          </a:p>
        </p:txBody>
      </p:sp>
    </p:spTree>
    <p:extLst>
      <p:ext uri="{BB962C8B-B14F-4D97-AF65-F5344CB8AC3E}">
        <p14:creationId xmlns:p14="http://schemas.microsoft.com/office/powerpoint/2010/main" val="247441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3282" y="1696057"/>
            <a:ext cx="23932140" cy="4168730"/>
            <a:chOff x="534987" y="1869705"/>
            <a:chExt cx="23340848" cy="3058750"/>
          </a:xfrm>
        </p:grpSpPr>
        <p:grpSp>
          <p:nvGrpSpPr>
            <p:cNvPr id="21" name="Group 20"/>
            <p:cNvGrpSpPr/>
            <p:nvPr/>
          </p:nvGrpSpPr>
          <p:grpSpPr>
            <a:xfrm>
              <a:off x="534987" y="1869705"/>
              <a:ext cx="23340848" cy="3058750"/>
              <a:chOff x="534987" y="1647866"/>
              <a:chExt cx="23340848" cy="3058750"/>
            </a:xfrm>
          </p:grpSpPr>
          <p:sp>
            <p:nvSpPr>
              <p:cNvPr id="25" name="Rounded Rectangle 24"/>
              <p:cNvSpPr/>
              <p:nvPr/>
            </p:nvSpPr>
            <p:spPr bwMode="auto">
              <a:xfrm>
                <a:off x="755649" y="1720890"/>
                <a:ext cx="23120186" cy="298572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9694" y="1653394"/>
                  <a:ext cx="2087449" cy="74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a:t>
                  </a:r>
                  <a:r>
                    <a:rPr lang="en-US" sz="6000" dirty="0" smtClean="0">
                      <a:solidFill>
                        <a:schemeClr val="bg1"/>
                      </a:solidFill>
                      <a:latin typeface="Tahoma" pitchFamily="34" charset="0"/>
                      <a:cs typeface="Tahoma" pitchFamily="34" charset="0"/>
                    </a:rPr>
                    <a:t>4</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050521" y="2013073"/>
                  <a:ext cx="19805385" cy="28454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spcBef>
                      <a:spcPts val="600"/>
                    </a:spcBef>
                  </a:pPr>
                  <a:r>
                    <a:rPr lang="vi-VN" sz="6000" dirty="0" smtClean="0">
                      <a:solidFill>
                        <a:prstClr val="black"/>
                      </a:solidFill>
                      <a:latin typeface="Times New Roman" panose="02020603050405020304" pitchFamily="18" charset="0"/>
                      <a:ea typeface="Times New Roman" panose="02020603050405020304" pitchFamily="18" charset="0"/>
                    </a:rPr>
                    <a:t>Cho </a:t>
                  </a:r>
                  <a:r>
                    <a:rPr lang="vi-VN" sz="6000" dirty="0">
                      <a:solidFill>
                        <a:prstClr val="black"/>
                      </a:solidFill>
                      <a:latin typeface="Times New Roman" panose="02020603050405020304" pitchFamily="18" charset="0"/>
                      <a:ea typeface="Times New Roman" panose="02020603050405020304" pitchFamily="18" charset="0"/>
                    </a:rPr>
                    <a:t>ba số khác nhau </a:t>
                  </a:r>
                  <a14:m>
                    <m:oMath xmlns:m="http://schemas.openxmlformats.org/officeDocument/2006/math">
                      <m:r>
                        <a:rPr lang="vi-VN" sz="6000">
                          <a:solidFill>
                            <a:prstClr val="black"/>
                          </a:solidFill>
                          <a:latin typeface="Cambria Math"/>
                          <a:ea typeface="Times New Roman" panose="02020603050405020304" pitchFamily="18" charset="0"/>
                        </a:rPr>
                        <m:t>𝑥</m:t>
                      </m:r>
                      <m:r>
                        <a:rPr lang="vi-VN" sz="6000">
                          <a:solidFill>
                            <a:prstClr val="black"/>
                          </a:solidFill>
                          <a:latin typeface="Cambria Math"/>
                          <a:ea typeface="Times New Roman" panose="02020603050405020304" pitchFamily="18" charset="0"/>
                        </a:rPr>
                        <m:t>, </m:t>
                      </m:r>
                      <m:r>
                        <a:rPr lang="vi-VN" sz="6000">
                          <a:solidFill>
                            <a:prstClr val="black"/>
                          </a:solidFill>
                          <a:latin typeface="Cambria Math"/>
                          <a:ea typeface="Times New Roman" panose="02020603050405020304" pitchFamily="18" charset="0"/>
                        </a:rPr>
                        <m:t>𝑦</m:t>
                      </m:r>
                      <m:r>
                        <a:rPr lang="vi-VN" sz="6000">
                          <a:solidFill>
                            <a:prstClr val="black"/>
                          </a:solidFill>
                          <a:latin typeface="Cambria Math"/>
                          <a:ea typeface="Times New Roman" panose="02020603050405020304" pitchFamily="18" charset="0"/>
                        </a:rPr>
                        <m:t>, </m:t>
                      </m:r>
                      <m:r>
                        <a:rPr lang="vi-VN" sz="6000">
                          <a:solidFill>
                            <a:prstClr val="black"/>
                          </a:solidFill>
                          <a:latin typeface="Cambria Math"/>
                          <a:ea typeface="Times New Roman" panose="02020603050405020304" pitchFamily="18" charset="0"/>
                        </a:rPr>
                        <m:t>𝑧</m:t>
                      </m:r>
                    </m:oMath>
                  </a14:m>
                  <a:r>
                    <a:rPr lang="vi-VN" sz="6000" dirty="0">
                      <a:solidFill>
                        <a:prstClr val="black"/>
                      </a:solidFill>
                      <a:latin typeface="Times New Roman" panose="02020603050405020304" pitchFamily="18" charset="0"/>
                      <a:ea typeface="Times New Roman" panose="02020603050405020304" pitchFamily="18" charset="0"/>
                    </a:rPr>
                    <a:t> theo thứ tự đó lập thành cấp số nhân mà tổng của chúng bằng </a:t>
                  </a:r>
                  <a14:m>
                    <m:oMath xmlns:m="http://schemas.openxmlformats.org/officeDocument/2006/math">
                      <m:r>
                        <a:rPr lang="vi-VN" sz="6000">
                          <a:solidFill>
                            <a:prstClr val="black"/>
                          </a:solidFill>
                          <a:latin typeface="Cambria Math"/>
                          <a:ea typeface="Times New Roman" panose="02020603050405020304" pitchFamily="18" charset="0"/>
                        </a:rPr>
                        <m:t>93</m:t>
                      </m:r>
                    </m:oMath>
                  </a14:m>
                  <a:r>
                    <a:rPr lang="vi-VN" sz="6000" dirty="0">
                      <a:solidFill>
                        <a:prstClr val="black"/>
                      </a:solidFill>
                      <a:latin typeface="Times New Roman" panose="02020603050405020304" pitchFamily="18" charset="0"/>
                      <a:ea typeface="Times New Roman" panose="02020603050405020304" pitchFamily="18" charset="0"/>
                    </a:rPr>
                    <a:t>. Ba số đó theo thứ tự trên là số hạng thứ nhất, số hạng thứ hai và số hạng thứ bảy của một cấp số cộng. Tính giá trị biểu thức </a:t>
                  </a:r>
                  <a14:m>
                    <m:oMath xmlns:m="http://schemas.openxmlformats.org/officeDocument/2006/math">
                      <m:r>
                        <a:rPr lang="vi-VN" sz="6000">
                          <a:solidFill>
                            <a:prstClr val="black"/>
                          </a:solidFill>
                          <a:latin typeface="Cambria Math"/>
                          <a:ea typeface="Times New Roman" panose="02020603050405020304" pitchFamily="18" charset="0"/>
                        </a:rPr>
                        <m:t>𝑃</m:t>
                      </m:r>
                      <m:r>
                        <a:rPr lang="vi-VN" sz="6000">
                          <a:solidFill>
                            <a:prstClr val="black"/>
                          </a:solidFill>
                          <a:latin typeface="Cambria Math"/>
                          <a:ea typeface="Times New Roman" panose="02020603050405020304" pitchFamily="18" charset="0"/>
                        </a:rPr>
                        <m:t>=3</m:t>
                      </m:r>
                      <m:r>
                        <a:rPr lang="vi-VN" sz="6000">
                          <a:solidFill>
                            <a:prstClr val="black"/>
                          </a:solidFill>
                          <a:latin typeface="Cambria Math"/>
                          <a:ea typeface="Times New Roman" panose="02020603050405020304" pitchFamily="18" charset="0"/>
                        </a:rPr>
                        <m:t>𝑥</m:t>
                      </m:r>
                      <m:r>
                        <a:rPr lang="vi-VN" sz="6000">
                          <a:solidFill>
                            <a:prstClr val="black"/>
                          </a:solidFill>
                          <a:latin typeface="Cambria Math"/>
                          <a:ea typeface="Times New Roman" panose="02020603050405020304" pitchFamily="18" charset="0"/>
                        </a:rPr>
                        <m:t>+2</m:t>
                      </m:r>
                      <m:r>
                        <a:rPr lang="vi-VN" sz="6000">
                          <a:solidFill>
                            <a:prstClr val="black"/>
                          </a:solidFill>
                          <a:latin typeface="Cambria Math"/>
                          <a:ea typeface="Times New Roman" panose="02020603050405020304" pitchFamily="18" charset="0"/>
                        </a:rPr>
                        <m:t>𝑦</m:t>
                      </m:r>
                      <m:r>
                        <a:rPr lang="vi-VN" sz="6000">
                          <a:solidFill>
                            <a:prstClr val="black"/>
                          </a:solidFill>
                          <a:latin typeface="Cambria Math"/>
                          <a:ea typeface="Times New Roman" panose="02020603050405020304" pitchFamily="18" charset="0"/>
                        </a:rPr>
                        <m:t>−5</m:t>
                      </m:r>
                      <m:r>
                        <a:rPr lang="vi-VN" sz="6000">
                          <a:solidFill>
                            <a:prstClr val="black"/>
                          </a:solidFill>
                          <a:latin typeface="Cambria Math"/>
                          <a:ea typeface="Times New Roman" panose="02020603050405020304" pitchFamily="18" charset="0"/>
                        </a:rPr>
                        <m:t>𝑧</m:t>
                      </m:r>
                    </m:oMath>
                  </a14:m>
                  <a:r>
                    <a:rPr lang="vi-VN" sz="6000" dirty="0">
                      <a:solidFill>
                        <a:prstClr val="black"/>
                      </a:solidFill>
                      <a:latin typeface="Times New Roman" panose="02020603050405020304" pitchFamily="18" charset="0"/>
                      <a:ea typeface="Times New Roman" panose="02020603050405020304" pitchFamily="18" charset="0"/>
                    </a:rPr>
                    <a:t>.</a:t>
                  </a:r>
                  <a:endParaRPr lang="en-US" sz="6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50521" y="2013073"/>
                  <a:ext cx="19805385" cy="2845427"/>
                </a:xfrm>
                <a:prstGeom prst="rect">
                  <a:avLst/>
                </a:prstGeom>
                <a:blipFill rotWithShape="0">
                  <a:blip r:embed="rId3"/>
                  <a:stretch>
                    <a:fillRect l="-1351" t="-3616" r="-1110" b="-86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6096000"/>
            <a:ext cx="23679365" cy="1995262"/>
            <a:chOff x="247181" y="1501335"/>
            <a:chExt cx="11838141" cy="914411"/>
          </a:xfrm>
        </p:grpSpPr>
        <p:grpSp>
          <p:nvGrpSpPr>
            <p:cNvPr id="51" name="Group 50"/>
            <p:cNvGrpSpPr/>
            <p:nvPr/>
          </p:nvGrpSpPr>
          <p:grpSpPr>
            <a:xfrm>
              <a:off x="247181" y="1501335"/>
              <a:ext cx="3090381" cy="914399"/>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369558" y="1810799"/>
                    <a:ext cx="1898842" cy="432720"/>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=−336</m:t>
                        </m:r>
                      </m:oMath>
                    </a14:m>
                    <a:r>
                      <a:rPr lang="en-US" sz="6000" dirty="0" smtClean="0">
                        <a:solidFill>
                          <a:schemeClr val="bg1"/>
                        </a:solidFill>
                      </a:rPr>
                      <a:t>.</a:t>
                    </a:r>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369558" y="1810799"/>
                    <a:ext cx="1898842" cy="432720"/>
                  </a:xfrm>
                  <a:prstGeom prst="rect">
                    <a:avLst/>
                  </a:prstGeom>
                  <a:blipFill rotWithShape="0">
                    <a:blip r:embed="rId4"/>
                    <a:stretch>
                      <a:fillRect t="-17964" r="-6880" b="-39521"/>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439702" y="6690623"/>
            <a:ext cx="1092375" cy="121929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4</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Vận dụng cao</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93282" y="8250505"/>
            <a:ext cx="23672882" cy="5389294"/>
            <a:chOff x="194162" y="3615027"/>
            <a:chExt cx="11834900" cy="3853496"/>
          </a:xfrm>
        </p:grpSpPr>
        <p:sp>
          <p:nvSpPr>
            <p:cNvPr id="42" name="Rounded Rectangle 41"/>
            <p:cNvSpPr/>
            <p:nvPr/>
          </p:nvSpPr>
          <p:spPr>
            <a:xfrm>
              <a:off x="194162" y="3735961"/>
              <a:ext cx="11834900" cy="373256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7"/>
              <a:ext cx="1936196" cy="726227"/>
              <a:chOff x="1275608" y="6200846"/>
              <a:chExt cx="3795645" cy="1319520"/>
            </a:xfrm>
          </p:grpSpPr>
          <p:sp>
            <p:nvSpPr>
              <p:cNvPr id="44" name="Freeform 20"/>
              <p:cNvSpPr>
                <a:spLocks/>
              </p:cNvSpPr>
              <p:nvPr/>
            </p:nvSpPr>
            <p:spPr bwMode="auto">
              <a:xfrm rot="16200000" flipV="1">
                <a:off x="2822739" y="5296311"/>
                <a:ext cx="1119914" cy="317288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6"/>
                <a:ext cx="2735474" cy="1319520"/>
              </a:xfrm>
              <a:prstGeom prst="rect">
                <a:avLst/>
              </a:prstGeom>
              <a:noFill/>
            </p:spPr>
            <p:txBody>
              <a:bodyPr wrap="none" rtlCol="0">
                <a:spAutoFit/>
              </a:bodyPr>
              <a:lstStyle/>
              <a:p>
                <a:r>
                  <a:rPr lang="vi-VN" sz="6000" dirty="0">
                    <a:solidFill>
                      <a:srgbClr val="FF0000"/>
                    </a:solidFill>
                    <a:latin typeface="+mj-lt"/>
                    <a:ea typeface="Tahoma" pitchFamily="34" charset="0"/>
                    <a:cs typeface="Tahoma" pitchFamily="34" charset="0"/>
                  </a:rPr>
                  <a:t>Lời Giải</a:t>
                </a:r>
                <a:endParaRPr lang="en-US" sz="6000" dirty="0">
                  <a:solidFill>
                    <a:srgbClr val="FF0000"/>
                  </a:solidFill>
                  <a:latin typeface="+mj-lt"/>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597279" y="11826614"/>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4292012" y="8386993"/>
                <a:ext cx="18318920" cy="5254708"/>
              </a:xfrm>
              <a:prstGeom prst="rect">
                <a:avLst/>
              </a:prstGeom>
            </p:spPr>
            <p:txBody>
              <a:bodyPr wrap="square">
                <a:spAutoFit/>
              </a:bodyPr>
              <a:lstStyle/>
              <a:p>
                <a:pPr>
                  <a:spcBef>
                    <a:spcPts val="600"/>
                  </a:spcBef>
                </a:pPr>
                <a:r>
                  <a:rPr lang="vi-VN" sz="6000" dirty="0">
                    <a:solidFill>
                      <a:prstClr val="black"/>
                    </a:solidFill>
                    <a:latin typeface="Times New Roman" panose="02020603050405020304" pitchFamily="18" charset="0"/>
                    <a:ea typeface="Times New Roman" panose="02020603050405020304" pitchFamily="18" charset="0"/>
                  </a:rPr>
                  <a:t>Gọi </a:t>
                </a:r>
                <a14:m>
                  <m:oMath xmlns:m="http://schemas.openxmlformats.org/officeDocument/2006/math">
                    <m:r>
                      <a:rPr lang="vi-VN" sz="6000">
                        <a:solidFill>
                          <a:prstClr val="black"/>
                        </a:solidFill>
                        <a:latin typeface="Cambria Math"/>
                        <a:ea typeface="Times New Roman" panose="02020603050405020304" pitchFamily="18" charset="0"/>
                      </a:rPr>
                      <m:t>𝑑</m:t>
                    </m:r>
                  </m:oMath>
                </a14:m>
                <a:r>
                  <a:rPr lang="vi-VN" sz="6000" dirty="0">
                    <a:solidFill>
                      <a:prstClr val="black"/>
                    </a:solidFill>
                    <a:latin typeface="Times New Roman" panose="02020603050405020304" pitchFamily="18" charset="0"/>
                    <a:ea typeface="Times New Roman" panose="02020603050405020304" pitchFamily="18" charset="0"/>
                  </a:rPr>
                  <a:t> là công sai của cấp số cộng</a:t>
                </a:r>
                <a:endParaRPr lang="en-US" sz="60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vi-VN" sz="6000" dirty="0">
                    <a:solidFill>
                      <a:prstClr val="black"/>
                    </a:solidFill>
                    <a:latin typeface="Times New Roman" panose="02020603050405020304" pitchFamily="18" charset="0"/>
                    <a:ea typeface="Times New Roman" panose="02020603050405020304" pitchFamily="18" charset="0"/>
                  </a:rPr>
                  <a:t>Theo giả thiết ta có </a:t>
                </a:r>
                <a14:m>
                  <m:oMath xmlns:m="http://schemas.openxmlformats.org/officeDocument/2006/math">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r>
                              <a:rPr lang="vi-VN" sz="6000">
                                <a:solidFill>
                                  <a:prstClr val="black"/>
                                </a:solidFill>
                                <a:latin typeface="Cambria Math"/>
                                <a:ea typeface="Times New Roman" panose="02020603050405020304" pitchFamily="18" charset="0"/>
                              </a:rPr>
                              <m:t>𝑥</m:t>
                            </m:r>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𝑦</m:t>
                            </m:r>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𝑧</m:t>
                            </m:r>
                            <m:r>
                              <a:rPr lang="vi-VN" sz="6000">
                                <a:solidFill>
                                  <a:prstClr val="black"/>
                                </a:solidFill>
                                <a:latin typeface="Cambria Math"/>
                                <a:ea typeface="Times New Roman" panose="02020603050405020304" pitchFamily="18" charset="0"/>
                              </a:rPr>
                              <m:t>=93  (1)</m:t>
                            </m:r>
                          </m:e>
                          <m:e>
                            <m:r>
                              <a:rPr lang="vi-VN" sz="6000">
                                <a:solidFill>
                                  <a:prstClr val="black"/>
                                </a:solidFill>
                                <a:latin typeface="Cambria Math"/>
                                <a:ea typeface="Times New Roman" panose="02020603050405020304" pitchFamily="18" charset="0"/>
                              </a:rPr>
                              <m:t>𝑦</m:t>
                            </m:r>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𝑥</m:t>
                            </m:r>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𝑑</m:t>
                            </m:r>
                            <m:r>
                              <a:rPr lang="vi-VN" sz="6000">
                                <a:solidFill>
                                  <a:prstClr val="black"/>
                                </a:solidFill>
                                <a:latin typeface="Cambria Math"/>
                                <a:ea typeface="Times New Roman" panose="02020603050405020304" pitchFamily="18" charset="0"/>
                              </a:rPr>
                              <m:t>         (2)</m:t>
                            </m:r>
                          </m:e>
                          <m:e>
                            <m:r>
                              <a:rPr lang="vi-VN" sz="6000">
                                <a:solidFill>
                                  <a:prstClr val="black"/>
                                </a:solidFill>
                                <a:latin typeface="Cambria Math"/>
                                <a:ea typeface="Times New Roman" panose="02020603050405020304" pitchFamily="18" charset="0"/>
                              </a:rPr>
                              <m:t>𝑧</m:t>
                            </m:r>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𝑥</m:t>
                            </m:r>
                            <m:r>
                              <a:rPr lang="vi-VN" sz="6000">
                                <a:solidFill>
                                  <a:prstClr val="black"/>
                                </a:solidFill>
                                <a:latin typeface="Cambria Math"/>
                                <a:ea typeface="Times New Roman" panose="02020603050405020304" pitchFamily="18" charset="0"/>
                              </a:rPr>
                              <m:t>+6</m:t>
                            </m:r>
                            <m:r>
                              <a:rPr lang="vi-VN" sz="6000">
                                <a:solidFill>
                                  <a:prstClr val="black"/>
                                </a:solidFill>
                                <a:latin typeface="Cambria Math"/>
                                <a:ea typeface="Times New Roman" panose="02020603050405020304" pitchFamily="18" charset="0"/>
                              </a:rPr>
                              <m:t>𝑑</m:t>
                            </m:r>
                            <m:r>
                              <a:rPr lang="vi-VN" sz="6000">
                                <a:solidFill>
                                  <a:prstClr val="black"/>
                                </a:solidFill>
                                <a:latin typeface="Cambria Math"/>
                                <a:ea typeface="Times New Roman" panose="02020603050405020304" pitchFamily="18" charset="0"/>
                              </a:rPr>
                              <m:t>       (3)</m:t>
                            </m:r>
                          </m:e>
                          <m:e>
                            <m:r>
                              <a:rPr lang="vi-VN" sz="6000">
                                <a:solidFill>
                                  <a:prstClr val="black"/>
                                </a:solidFill>
                                <a:latin typeface="Cambria Math"/>
                                <a:ea typeface="Times New Roman" panose="02020603050405020304" pitchFamily="18" charset="0"/>
                              </a:rPr>
                              <m:t>𝑥</m:t>
                            </m:r>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𝑧</m:t>
                            </m:r>
                            <m:r>
                              <a:rPr lang="vi-VN" sz="6000">
                                <a:solidFill>
                                  <a:prstClr val="black"/>
                                </a:solidFill>
                                <a:latin typeface="Cambria Math"/>
                                <a:ea typeface="Times New Roman" panose="02020603050405020304" pitchFamily="18" charset="0"/>
                              </a:rPr>
                              <m:t>=</m:t>
                            </m:r>
                            <m:sSup>
                              <m:sSupPr>
                                <m:ctrlPr>
                                  <a:rPr lang="en-US" sz="6000" i="1">
                                    <a:solidFill>
                                      <a:prstClr val="black"/>
                                    </a:solidFill>
                                    <a:latin typeface="Cambria Math" panose="02040503050406030204" pitchFamily="18" charset="0"/>
                                    <a:ea typeface="Times New Roman" panose="02020603050405020304" pitchFamily="18" charset="0"/>
                                  </a:rPr>
                                </m:ctrlPr>
                              </m:sSupPr>
                              <m:e>
                                <m:r>
                                  <a:rPr lang="vi-VN" sz="6000">
                                    <a:solidFill>
                                      <a:prstClr val="black"/>
                                    </a:solidFill>
                                    <a:latin typeface="Cambria Math"/>
                                    <a:ea typeface="Times New Roman" panose="02020603050405020304" pitchFamily="18" charset="0"/>
                                  </a:rPr>
                                  <m:t>𝑦</m:t>
                                </m:r>
                              </m:e>
                              <m:sup>
                                <m:r>
                                  <a:rPr lang="vi-VN" sz="6000">
                                    <a:solidFill>
                                      <a:prstClr val="black"/>
                                    </a:solidFill>
                                    <a:latin typeface="Cambria Math"/>
                                    <a:ea typeface="Times New Roman" panose="02020603050405020304" pitchFamily="18" charset="0"/>
                                  </a:rPr>
                                  <m:t>2</m:t>
                                </m:r>
                              </m:sup>
                            </m:sSup>
                            <m:r>
                              <a:rPr lang="vi-VN" sz="6000">
                                <a:solidFill>
                                  <a:prstClr val="black"/>
                                </a:solidFill>
                                <a:latin typeface="Cambria Math"/>
                                <a:ea typeface="Times New Roman" panose="02020603050405020304" pitchFamily="18" charset="0"/>
                              </a:rPr>
                              <m:t>          (4)</m:t>
                            </m:r>
                          </m:e>
                        </m:eqArr>
                      </m:e>
                    </m:d>
                  </m:oMath>
                </a14:m>
                <a:endParaRPr lang="en-US" sz="6000" dirty="0"/>
              </a:p>
            </p:txBody>
          </p:sp>
        </mc:Choice>
        <mc:Fallback xmlns="">
          <p:sp>
            <p:nvSpPr>
              <p:cNvPr id="6" name="Rectangle 5"/>
              <p:cNvSpPr>
                <a:spLocks noRot="1" noChangeAspect="1" noMove="1" noResize="1" noEditPoints="1" noAdjustHandles="1" noChangeArrowheads="1" noChangeShapeType="1" noTextEdit="1"/>
              </p:cNvSpPr>
              <p:nvPr/>
            </p:nvSpPr>
            <p:spPr>
              <a:xfrm>
                <a:off x="4292012" y="8386993"/>
                <a:ext cx="18318920" cy="5254708"/>
              </a:xfrm>
              <a:prstGeom prst="rect">
                <a:avLst/>
              </a:prstGeom>
              <a:blipFill rotWithShape="0">
                <a:blip r:embed="rId5"/>
                <a:stretch>
                  <a:fillRect l="-1997" t="-3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9723646" y="6822902"/>
                <a:ext cx="3811099" cy="101566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=36</m:t>
                    </m:r>
                    <m:r>
                      <a:rPr lang="en-US" sz="6000" b="0" i="1" smtClean="0">
                        <a:solidFill>
                          <a:schemeClr val="bg1"/>
                        </a:solidFill>
                        <a:latin typeface="Cambria Math" panose="02040503050406030204" pitchFamily="18" charset="0"/>
                        <a:ea typeface="Times New Roman" panose="02020603050405020304" pitchFamily="18" charset="0"/>
                      </a:rPr>
                      <m:t>3</m:t>
                    </m:r>
                  </m:oMath>
                </a14:m>
                <a:r>
                  <a:rPr lang="en-US" sz="6000" dirty="0" smtClean="0">
                    <a:solidFill>
                      <a:schemeClr val="bg1"/>
                    </a:solidFill>
                  </a:rPr>
                  <a:t>.</a:t>
                </a:r>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9723646" y="6822902"/>
                <a:ext cx="3811099" cy="1015662"/>
              </a:xfrm>
              <a:prstGeom prst="rect">
                <a:avLst/>
              </a:prstGeom>
              <a:blipFill rotWithShape="0">
                <a:blip r:embed="rId6"/>
                <a:stretch>
                  <a:fillRect t="-17964" b="-39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3624539" y="6807075"/>
                <a:ext cx="3811099" cy="101566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=−36</m:t>
                    </m:r>
                    <m:r>
                      <a:rPr lang="en-US" sz="6000" b="0" i="1" smtClean="0">
                        <a:solidFill>
                          <a:schemeClr val="bg1"/>
                        </a:solidFill>
                        <a:latin typeface="Cambria Math" panose="02040503050406030204" pitchFamily="18" charset="0"/>
                        <a:ea typeface="Times New Roman" panose="02020603050405020304" pitchFamily="18" charset="0"/>
                      </a:rPr>
                      <m:t>3</m:t>
                    </m:r>
                  </m:oMath>
                </a14:m>
                <a:r>
                  <a:rPr lang="en-US" sz="6000" dirty="0" smtClean="0">
                    <a:solidFill>
                      <a:schemeClr val="bg1"/>
                    </a:solidFill>
                  </a:rPr>
                  <a:t>.</a:t>
                </a:r>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3624539" y="6807075"/>
                <a:ext cx="3811099" cy="1015662"/>
              </a:xfrm>
              <a:prstGeom prst="rect">
                <a:avLst/>
              </a:prstGeom>
              <a:blipFill rotWithShape="0">
                <a:blip r:embed="rId7"/>
                <a:stretch>
                  <a:fillRect t="-18675" r="-6720" b="-403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803830" y="6807075"/>
                <a:ext cx="3811099" cy="101566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=336</m:t>
                    </m:r>
                  </m:oMath>
                </a14:m>
                <a:r>
                  <a:rPr lang="en-US" sz="6000" dirty="0" smtClean="0">
                    <a:solidFill>
                      <a:schemeClr val="bg1"/>
                    </a:solidFill>
                  </a:rPr>
                  <a:t>.</a:t>
                </a:r>
                <a:endParaRPr lang="en-US" sz="6000" dirty="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803830" y="6807075"/>
                <a:ext cx="3811099" cy="1015662"/>
              </a:xfrm>
              <a:prstGeom prst="rect">
                <a:avLst/>
              </a:prstGeom>
              <a:blipFill rotWithShape="0">
                <a:blip r:embed="rId8"/>
                <a:stretch>
                  <a:fillRect t="-18675" b="-40361"/>
                </a:stretch>
              </a:blipFill>
            </p:spPr>
            <p:txBody>
              <a:bodyPr/>
              <a:lstStyle/>
              <a:p>
                <a:r>
                  <a:rPr lang="en-US">
                    <a:noFill/>
                  </a:rPr>
                  <a:t> </a:t>
                </a:r>
              </a:p>
            </p:txBody>
          </p:sp>
        </mc:Fallback>
      </mc:AlternateContent>
    </p:spTree>
    <p:extLst>
      <p:ext uri="{BB962C8B-B14F-4D97-AF65-F5344CB8AC3E}">
        <p14:creationId xmlns:p14="http://schemas.microsoft.com/office/powerpoint/2010/main" val="317701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9359" y="3200401"/>
                <a:ext cx="13946028" cy="1904999"/>
              </a:xfrm>
            </p:spPr>
            <p:txBody>
              <a:bodyPr>
                <a:normAutofit lnSpcReduction="10000"/>
              </a:bodyPr>
              <a:lstStyle/>
              <a:p>
                <a:pPr marL="0" indent="0">
                  <a:spcBef>
                    <a:spcPts val="1200"/>
                  </a:spcBef>
                  <a:buNone/>
                </a:pPr>
                <a:r>
                  <a:rPr lang="vi-VN" sz="6000" dirty="0">
                    <a:solidFill>
                      <a:prstClr val="black"/>
                    </a:solidFill>
                    <a:latin typeface="Times New Roman" panose="02020603050405020304" pitchFamily="18" charset="0"/>
                    <a:ea typeface="Times New Roman" panose="02020603050405020304" pitchFamily="18" charset="0"/>
                  </a:rPr>
                  <a:t>Thay </a:t>
                </a:r>
                <a14:m>
                  <m:oMath xmlns:m="http://schemas.openxmlformats.org/officeDocument/2006/math">
                    <m:d>
                      <m:dPr>
                        <m:ctrlPr>
                          <a:rPr lang="en-US" sz="6000" i="1">
                            <a:solidFill>
                              <a:prstClr val="black"/>
                            </a:solidFill>
                            <a:latin typeface="Cambria Math" panose="02040503050406030204" pitchFamily="18" charset="0"/>
                            <a:ea typeface="Times New Roman" panose="02020603050405020304" pitchFamily="18" charset="0"/>
                          </a:rPr>
                        </m:ctrlPr>
                      </m:dPr>
                      <m:e>
                        <m:r>
                          <a:rPr lang="vi-VN" sz="6000">
                            <a:solidFill>
                              <a:prstClr val="black"/>
                            </a:solidFill>
                            <a:latin typeface="Cambria Math"/>
                            <a:ea typeface="Times New Roman" panose="02020603050405020304" pitchFamily="18" charset="0"/>
                          </a:rPr>
                          <m:t>2</m:t>
                        </m:r>
                      </m:e>
                    </m:d>
                    <m:r>
                      <a:rPr lang="vi-VN" sz="6000">
                        <a:solidFill>
                          <a:prstClr val="black"/>
                        </a:solidFill>
                        <a:latin typeface="Cambria Math"/>
                        <a:ea typeface="Times New Roman" panose="02020603050405020304" pitchFamily="18" charset="0"/>
                      </a:rPr>
                      <m:t>,</m:t>
                    </m:r>
                    <m:d>
                      <m:dPr>
                        <m:ctrlPr>
                          <a:rPr lang="en-US" sz="6000" i="1">
                            <a:solidFill>
                              <a:prstClr val="black"/>
                            </a:solidFill>
                            <a:latin typeface="Cambria Math" panose="02040503050406030204" pitchFamily="18" charset="0"/>
                            <a:ea typeface="Times New Roman" panose="02020603050405020304" pitchFamily="18" charset="0"/>
                          </a:rPr>
                        </m:ctrlPr>
                      </m:dPr>
                      <m:e>
                        <m:r>
                          <a:rPr lang="vi-VN" sz="6000">
                            <a:solidFill>
                              <a:prstClr val="black"/>
                            </a:solidFill>
                            <a:latin typeface="Cambria Math"/>
                            <a:ea typeface="Times New Roman" panose="02020603050405020304" pitchFamily="18" charset="0"/>
                          </a:rPr>
                          <m:t>3</m:t>
                        </m:r>
                      </m:e>
                    </m:d>
                  </m:oMath>
                </a14:m>
                <a:r>
                  <a:rPr lang="vi-VN" sz="6000" dirty="0">
                    <a:solidFill>
                      <a:prstClr val="black"/>
                    </a:solidFill>
                    <a:latin typeface="Times New Roman" panose="02020603050405020304" pitchFamily="18" charset="0"/>
                    <a:ea typeface="Times New Roman" panose="02020603050405020304" pitchFamily="18" charset="0"/>
                  </a:rPr>
                  <a:t> vào </a:t>
                </a:r>
                <a14:m>
                  <m:oMath xmlns:m="http://schemas.openxmlformats.org/officeDocument/2006/math">
                    <m:d>
                      <m:dPr>
                        <m:ctrlPr>
                          <a:rPr lang="en-US" sz="6000" i="1">
                            <a:solidFill>
                              <a:prstClr val="black"/>
                            </a:solidFill>
                            <a:latin typeface="Cambria Math" panose="02040503050406030204" pitchFamily="18" charset="0"/>
                            <a:ea typeface="Times New Roman" panose="02020603050405020304" pitchFamily="18" charset="0"/>
                          </a:rPr>
                        </m:ctrlPr>
                      </m:dPr>
                      <m:e>
                        <m:r>
                          <a:rPr lang="vi-VN" sz="6000">
                            <a:solidFill>
                              <a:prstClr val="black"/>
                            </a:solidFill>
                            <a:latin typeface="Cambria Math"/>
                            <a:ea typeface="Times New Roman" panose="02020603050405020304" pitchFamily="18" charset="0"/>
                          </a:rPr>
                          <m:t>4</m:t>
                        </m:r>
                      </m:e>
                    </m:d>
                  </m:oMath>
                </a14:m>
                <a:r>
                  <a:rPr lang="vi-VN" sz="6000" dirty="0">
                    <a:solidFill>
                      <a:prstClr val="black"/>
                    </a:solidFill>
                    <a:latin typeface="Times New Roman" panose="02020603050405020304" pitchFamily="18" charset="0"/>
                    <a:ea typeface="Times New Roman" panose="02020603050405020304" pitchFamily="18" charset="0"/>
                  </a:rPr>
                  <a:t> ta được </a:t>
                </a:r>
                <a:endParaRPr lang="en-US" sz="6000" dirty="0">
                  <a:solidFill>
                    <a:prstClr val="black"/>
                  </a:solidFill>
                  <a:latin typeface="Times New Roman" panose="02020603050405020304" pitchFamily="18" charset="0"/>
                  <a:ea typeface="Times New Roman" panose="02020603050405020304" pitchFamily="18" charset="0"/>
                </a:endParaRPr>
              </a:p>
              <a:p>
                <a:pPr marL="0" indent="0">
                  <a:spcBef>
                    <a:spcPts val="1200"/>
                  </a:spcBef>
                  <a:buNone/>
                </a:pPr>
                <a14:m>
                  <m:oMathPara xmlns:m="http://schemas.openxmlformats.org/officeDocument/2006/math">
                    <m:oMathParaPr>
                      <m:jc m:val="centerGroup"/>
                    </m:oMathParaPr>
                    <m:oMath xmlns:m="http://schemas.openxmlformats.org/officeDocument/2006/math">
                      <m:r>
                        <a:rPr lang="vi-VN" sz="6000">
                          <a:solidFill>
                            <a:prstClr val="black"/>
                          </a:solidFill>
                          <a:latin typeface="Cambria Math"/>
                          <a:ea typeface="Times New Roman" panose="02020603050405020304" pitchFamily="18" charset="0"/>
                        </a:rPr>
                        <m:t>𝑥</m:t>
                      </m:r>
                      <m:d>
                        <m:dPr>
                          <m:ctrlPr>
                            <a:rPr lang="en-US" sz="6000" i="1">
                              <a:solidFill>
                                <a:prstClr val="black"/>
                              </a:solidFill>
                              <a:latin typeface="Cambria Math" panose="02040503050406030204" pitchFamily="18" charset="0"/>
                              <a:ea typeface="Times New Roman" panose="02020603050405020304" pitchFamily="18" charset="0"/>
                            </a:rPr>
                          </m:ctrlPr>
                        </m:dPr>
                        <m:e>
                          <m:r>
                            <a:rPr lang="vi-VN" sz="6000">
                              <a:solidFill>
                                <a:prstClr val="black"/>
                              </a:solidFill>
                              <a:latin typeface="Cambria Math"/>
                              <a:ea typeface="Times New Roman" panose="02020603050405020304" pitchFamily="18" charset="0"/>
                            </a:rPr>
                            <m:t>𝑥</m:t>
                          </m:r>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6</m:t>
                          </m:r>
                          <m:r>
                            <a:rPr lang="vi-VN" sz="6000">
                              <a:solidFill>
                                <a:prstClr val="black"/>
                              </a:solidFill>
                              <a:latin typeface="Cambria Math"/>
                              <a:ea typeface="Times New Roman" panose="02020603050405020304" pitchFamily="18" charset="0"/>
                            </a:rPr>
                            <m:t>𝑑</m:t>
                          </m:r>
                        </m:e>
                      </m:d>
                      <m:r>
                        <a:rPr lang="vi-VN" sz="6000">
                          <a:solidFill>
                            <a:prstClr val="black"/>
                          </a:solidFill>
                          <a:latin typeface="Cambria Math"/>
                          <a:ea typeface="Times New Roman" panose="02020603050405020304" pitchFamily="18" charset="0"/>
                        </a:rPr>
                        <m:t>=</m:t>
                      </m:r>
                      <m:sSup>
                        <m:sSupPr>
                          <m:ctrlPr>
                            <a:rPr lang="en-US" sz="6000" i="1">
                              <a:solidFill>
                                <a:prstClr val="black"/>
                              </a:solidFill>
                              <a:latin typeface="Cambria Math" panose="02040503050406030204" pitchFamily="18" charset="0"/>
                              <a:ea typeface="Times New Roman" panose="02020603050405020304" pitchFamily="18" charset="0"/>
                            </a:rPr>
                          </m:ctrlPr>
                        </m:sSupPr>
                        <m:e>
                          <m:d>
                            <m:dPr>
                              <m:ctrlPr>
                                <a:rPr lang="en-US" sz="6000" i="1">
                                  <a:solidFill>
                                    <a:prstClr val="black"/>
                                  </a:solidFill>
                                  <a:latin typeface="Cambria Math" panose="02040503050406030204" pitchFamily="18" charset="0"/>
                                  <a:ea typeface="Times New Roman" panose="02020603050405020304" pitchFamily="18" charset="0"/>
                                </a:rPr>
                              </m:ctrlPr>
                            </m:dPr>
                            <m:e>
                              <m:r>
                                <a:rPr lang="vi-VN" sz="6000">
                                  <a:solidFill>
                                    <a:prstClr val="black"/>
                                  </a:solidFill>
                                  <a:latin typeface="Cambria Math"/>
                                  <a:ea typeface="Times New Roman" panose="02020603050405020304" pitchFamily="18" charset="0"/>
                                </a:rPr>
                                <m:t>𝑥</m:t>
                              </m:r>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𝑑</m:t>
                              </m:r>
                            </m:e>
                          </m:d>
                        </m:e>
                        <m:sup>
                          <m:r>
                            <a:rPr lang="vi-VN" sz="6000">
                              <a:solidFill>
                                <a:prstClr val="black"/>
                              </a:solidFill>
                              <a:latin typeface="Cambria Math"/>
                              <a:ea typeface="Times New Roman" panose="02020603050405020304" pitchFamily="18" charset="0"/>
                            </a:rPr>
                            <m:t>2</m:t>
                          </m:r>
                        </m:sup>
                      </m:sSup>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4</m:t>
                      </m:r>
                      <m:r>
                        <a:rPr lang="vi-VN" sz="6000">
                          <a:solidFill>
                            <a:prstClr val="black"/>
                          </a:solidFill>
                          <a:latin typeface="Cambria Math"/>
                          <a:ea typeface="Times New Roman" panose="02020603050405020304" pitchFamily="18" charset="0"/>
                        </a:rPr>
                        <m:t>𝑥𝑑</m:t>
                      </m:r>
                      <m:r>
                        <a:rPr lang="vi-VN" sz="6000">
                          <a:solidFill>
                            <a:prstClr val="black"/>
                          </a:solidFill>
                          <a:latin typeface="Cambria Math"/>
                          <a:ea typeface="Times New Roman" panose="02020603050405020304" pitchFamily="18" charset="0"/>
                        </a:rPr>
                        <m:t>−</m:t>
                      </m:r>
                      <m:sSup>
                        <m:sSupPr>
                          <m:ctrlPr>
                            <a:rPr lang="en-US" sz="6000" i="1">
                              <a:solidFill>
                                <a:prstClr val="black"/>
                              </a:solidFill>
                              <a:latin typeface="Cambria Math" panose="02040503050406030204" pitchFamily="18" charset="0"/>
                              <a:ea typeface="Times New Roman" panose="02020603050405020304" pitchFamily="18" charset="0"/>
                            </a:rPr>
                          </m:ctrlPr>
                        </m:sSupPr>
                        <m:e>
                          <m:r>
                            <a:rPr lang="vi-VN" sz="6000">
                              <a:solidFill>
                                <a:prstClr val="black"/>
                              </a:solidFill>
                              <a:latin typeface="Cambria Math"/>
                              <a:ea typeface="Times New Roman" panose="02020603050405020304" pitchFamily="18" charset="0"/>
                            </a:rPr>
                            <m:t>𝑑</m:t>
                          </m:r>
                        </m:e>
                        <m:sup>
                          <m:r>
                            <a:rPr lang="vi-VN" sz="6000">
                              <a:solidFill>
                                <a:prstClr val="black"/>
                              </a:solidFill>
                              <a:latin typeface="Cambria Math"/>
                              <a:ea typeface="Times New Roman" panose="02020603050405020304" pitchFamily="18" charset="0"/>
                            </a:rPr>
                            <m:t>2</m:t>
                          </m:r>
                        </m:sup>
                      </m:sSup>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0</m:t>
                      </m:r>
                    </m:oMath>
                  </m:oMathPara>
                </a14:m>
                <a:endParaRPr lang="en-US" sz="6000" dirty="0">
                  <a:solidFill>
                    <a:prstClr val="black"/>
                  </a:solidFill>
                  <a:latin typeface="Times New Roman" panose="02020603050405020304" pitchFamily="18" charset="0"/>
                  <a:ea typeface="Times New Roman" panose="02020603050405020304" pitchFamily="18" charset="0"/>
                </a:endParaRPr>
              </a:p>
              <a:p>
                <a:pPr marL="0" indent="0">
                  <a:buNone/>
                </a:pPr>
                <a:endParaRPr lang="en-US" sz="6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9359" y="3200401"/>
                <a:ext cx="13946028" cy="1904999"/>
              </a:xfrm>
              <a:blipFill rotWithShape="0">
                <a:blip r:embed="rId2"/>
                <a:stretch>
                  <a:fillRect l="-2622" t="-14377"/>
                </a:stretch>
              </a:blipFill>
            </p:spPr>
            <p:txBody>
              <a:bodyPr/>
              <a:lstStyle/>
              <a:p>
                <a:r>
                  <a:rPr lang="en-US">
                    <a:noFill/>
                  </a:rPr>
                  <a:t> </a:t>
                </a:r>
              </a:p>
            </p:txBody>
          </p:sp>
        </mc:Fallback>
      </mc:AlternateContent>
      <p:sp>
        <p:nvSpPr>
          <p:cNvPr id="4" name="Isosceles Triangle 3">
            <a:hlinkClick r:id="rId3" action="ppaction://hlinksldjump"/>
          </p:cNvPr>
          <p:cNvSpPr/>
          <p:nvPr/>
        </p:nvSpPr>
        <p:spPr>
          <a:xfrm rot="16200000">
            <a:off x="21593405" y="11651399"/>
            <a:ext cx="1065728" cy="821714"/>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5" name="Isosceles Triangle 4">
            <a:hlinkClick r:id="rId4" action="ppaction://hlinksldjump"/>
          </p:cNvPr>
          <p:cNvSpPr/>
          <p:nvPr/>
        </p:nvSpPr>
        <p:spPr>
          <a:xfrm rot="5400000">
            <a:off x="22587309" y="11664655"/>
            <a:ext cx="1065728" cy="821714"/>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6"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7"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4</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Vận dụng cao</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1525587" y="5628969"/>
                <a:ext cx="11734800" cy="3016210"/>
              </a:xfrm>
              <a:prstGeom prst="rect">
                <a:avLst/>
              </a:prstGeom>
              <a:noFill/>
            </p:spPr>
            <p:txBody>
              <a:bodyPr wrap="square" rtlCol="0">
                <a:spAutoFit/>
              </a:bodyPr>
              <a:lstStyle/>
              <a:p>
                <a:pPr>
                  <a:spcBef>
                    <a:spcPts val="1200"/>
                  </a:spcBef>
                </a:pPr>
                <a:r>
                  <a:rPr lang="en-US" sz="6000" dirty="0" smtClean="0">
                    <a:solidFill>
                      <a:prstClr val="black"/>
                    </a:solidFill>
                    <a:latin typeface="Times New Roman" panose="02020603050405020304" pitchFamily="18" charset="0"/>
                    <a:ea typeface="Times New Roman" panose="02020603050405020304" pitchFamily="18" charset="0"/>
                  </a:rPr>
                  <a:t>Với </a:t>
                </a:r>
                <a14:m>
                  <m:oMath xmlns:m="http://schemas.openxmlformats.org/officeDocument/2006/math">
                    <m:r>
                      <a:rPr lang="en-US" sz="6000">
                        <a:solidFill>
                          <a:prstClr val="black"/>
                        </a:solidFill>
                        <a:latin typeface="Cambria Math"/>
                        <a:ea typeface="Times New Roman" panose="02020603050405020304" pitchFamily="18" charset="0"/>
                      </a:rPr>
                      <m:t>𝑑</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4</m:t>
                    </m:r>
                    <m:r>
                      <a:rPr lang="en-US" sz="6000">
                        <a:solidFill>
                          <a:prstClr val="black"/>
                        </a:solidFill>
                        <a:latin typeface="Cambria Math"/>
                        <a:ea typeface="Times New Roman" panose="02020603050405020304" pitchFamily="18" charset="0"/>
                      </a:rPr>
                      <m:t>𝑥</m:t>
                    </m:r>
                  </m:oMath>
                </a14:m>
                <a:r>
                  <a:rPr lang="en-US" sz="6000" dirty="0">
                    <a:solidFill>
                      <a:prstClr val="black"/>
                    </a:solidFill>
                    <a:latin typeface="Times New Roman" panose="02020603050405020304" pitchFamily="18" charset="0"/>
                    <a:ea typeface="Times New Roman" panose="02020603050405020304" pitchFamily="18" charset="0"/>
                  </a:rPr>
                  <a:t> </a:t>
                </a:r>
                <a:r>
                  <a:rPr lang="en-US" sz="6000" dirty="0" err="1">
                    <a:solidFill>
                      <a:prstClr val="black"/>
                    </a:solidFill>
                    <a:latin typeface="Times New Roman" panose="02020603050405020304" pitchFamily="18" charset="0"/>
                    <a:ea typeface="Times New Roman" panose="02020603050405020304" pitchFamily="18" charset="0"/>
                  </a:rPr>
                  <a:t>thì</a:t>
                </a:r>
                <a:r>
                  <a:rPr lang="en-US"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6000">
                        <a:solidFill>
                          <a:prstClr val="black"/>
                        </a:solidFill>
                        <a:latin typeface="Cambria Math"/>
                        <a:ea typeface="Times New Roman" panose="02020603050405020304" pitchFamily="18" charset="0"/>
                      </a:rPr>
                      <m:t>𝑦</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5</m:t>
                    </m:r>
                    <m:r>
                      <a:rPr lang="en-US" sz="6000">
                        <a:solidFill>
                          <a:prstClr val="black"/>
                        </a:solidFill>
                        <a:latin typeface="Cambria Math"/>
                        <a:ea typeface="Times New Roman" panose="02020603050405020304" pitchFamily="18" charset="0"/>
                      </a:rPr>
                      <m:t>𝑥</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𝑧</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25</m:t>
                    </m:r>
                    <m:r>
                      <a:rPr lang="en-US" sz="6000">
                        <a:solidFill>
                          <a:prstClr val="black"/>
                        </a:solidFill>
                        <a:latin typeface="Cambria Math"/>
                        <a:ea typeface="Times New Roman" panose="02020603050405020304" pitchFamily="18" charset="0"/>
                      </a:rPr>
                      <m:t>𝑥</m:t>
                    </m:r>
                  </m:oMath>
                </a14:m>
                <a:r>
                  <a:rPr lang="en-US" sz="6000" dirty="0">
                    <a:solidFill>
                      <a:prstClr val="black"/>
                    </a:solidFill>
                    <a:latin typeface="Times New Roman" panose="02020603050405020304" pitchFamily="18" charset="0"/>
                    <a:ea typeface="Times New Roman" panose="02020603050405020304" pitchFamily="18" charset="0"/>
                  </a:rPr>
                  <a:t>. </a:t>
                </a:r>
              </a:p>
              <a:p>
                <a:pPr>
                  <a:spcBef>
                    <a:spcPts val="1200"/>
                  </a:spcBef>
                </a:pPr>
                <a:r>
                  <a:rPr lang="fr-FR" sz="6000" dirty="0" err="1">
                    <a:solidFill>
                      <a:prstClr val="black"/>
                    </a:solidFill>
                    <a:latin typeface="Times New Roman" panose="02020603050405020304" pitchFamily="18" charset="0"/>
                    <a:ea typeface="Times New Roman" panose="02020603050405020304" pitchFamily="18" charset="0"/>
                  </a:rPr>
                  <a:t>Thay</a:t>
                </a:r>
                <a:r>
                  <a:rPr lang="fr-FR" sz="6000" dirty="0">
                    <a:solidFill>
                      <a:prstClr val="black"/>
                    </a:solidFill>
                    <a:latin typeface="Times New Roman" panose="02020603050405020304" pitchFamily="18" charset="0"/>
                    <a:ea typeface="Times New Roman" panose="02020603050405020304" pitchFamily="18" charset="0"/>
                  </a:rPr>
                  <a:t> </a:t>
                </a:r>
                <a:r>
                  <a:rPr lang="fr-FR" sz="6000" dirty="0" err="1">
                    <a:solidFill>
                      <a:prstClr val="black"/>
                    </a:solidFill>
                    <a:latin typeface="Times New Roman" panose="02020603050405020304" pitchFamily="18" charset="0"/>
                    <a:ea typeface="Times New Roman" panose="02020603050405020304" pitchFamily="18" charset="0"/>
                  </a:rPr>
                  <a:t>vào</a:t>
                </a:r>
                <a:r>
                  <a:rPr lang="fr-FR" sz="6000" dirty="0">
                    <a:solidFill>
                      <a:prstClr val="black"/>
                    </a:solidFill>
                    <a:latin typeface="Times New Roman" panose="02020603050405020304" pitchFamily="18" charset="0"/>
                    <a:ea typeface="Times New Roman" panose="02020603050405020304" pitchFamily="18" charset="0"/>
                  </a:rPr>
                  <a:t> (1) ta </a:t>
                </a:r>
                <a:r>
                  <a:rPr lang="fr-FR" sz="6000" dirty="0" err="1">
                    <a:solidFill>
                      <a:prstClr val="black"/>
                    </a:solidFill>
                    <a:latin typeface="Times New Roman" panose="02020603050405020304" pitchFamily="18" charset="0"/>
                    <a:ea typeface="Times New Roman" panose="02020603050405020304" pitchFamily="18" charset="0"/>
                  </a:rPr>
                  <a:t>được</a:t>
                </a:r>
                <a:r>
                  <a:rPr lang="fr-FR" sz="6000" dirty="0">
                    <a:solidFill>
                      <a:prstClr val="black"/>
                    </a:solidFill>
                    <a:latin typeface="Times New Roman" panose="02020603050405020304" pitchFamily="18" charset="0"/>
                    <a:ea typeface="Times New Roman" panose="02020603050405020304" pitchFamily="18" charset="0"/>
                  </a:rPr>
                  <a:t> </a:t>
                </a:r>
                <a:endParaRPr lang="en-US" sz="6000" dirty="0">
                  <a:solidFill>
                    <a:prstClr val="black"/>
                  </a:solidFill>
                  <a:latin typeface="Times New Roman" panose="02020603050405020304" pitchFamily="18" charset="0"/>
                  <a:ea typeface="Times New Roman" panose="02020603050405020304" pitchFamily="18" charset="0"/>
                </a:endParaRPr>
              </a:p>
              <a:p>
                <a:pPr>
                  <a:spcBef>
                    <a:spcPts val="1200"/>
                  </a:spcBef>
                </a:pPr>
                <a14:m>
                  <m:oMathPara xmlns:m="http://schemas.openxmlformats.org/officeDocument/2006/math">
                    <m:oMathParaPr>
                      <m:jc m:val="left"/>
                    </m:oMathParaPr>
                    <m:oMath xmlns:m="http://schemas.openxmlformats.org/officeDocument/2006/math">
                      <m:r>
                        <a:rPr lang="en-US" sz="6000">
                          <a:solidFill>
                            <a:prstClr val="black"/>
                          </a:solidFill>
                          <a:latin typeface="Cambria Math"/>
                          <a:ea typeface="Times New Roman" panose="02020603050405020304" pitchFamily="18" charset="0"/>
                        </a:rPr>
                        <m:t>𝑥</m:t>
                      </m:r>
                      <m:r>
                        <a:rPr lang="fr-FR" sz="6000">
                          <a:solidFill>
                            <a:prstClr val="black"/>
                          </a:solidFill>
                          <a:latin typeface="Cambria Math"/>
                          <a:ea typeface="Times New Roman" panose="02020603050405020304" pitchFamily="18" charset="0"/>
                        </a:rPr>
                        <m:t>+</m:t>
                      </m:r>
                      <m:r>
                        <a:rPr lang="fr-FR" sz="6000">
                          <a:solidFill>
                            <a:prstClr val="black"/>
                          </a:solidFill>
                          <a:latin typeface="Cambria Math"/>
                          <a:ea typeface="Times New Roman" panose="02020603050405020304" pitchFamily="18" charset="0"/>
                        </a:rPr>
                        <m:t>5</m:t>
                      </m:r>
                      <m:r>
                        <a:rPr lang="en-US" sz="6000">
                          <a:solidFill>
                            <a:prstClr val="black"/>
                          </a:solidFill>
                          <a:latin typeface="Cambria Math"/>
                          <a:ea typeface="Times New Roman" panose="02020603050405020304" pitchFamily="18" charset="0"/>
                        </a:rPr>
                        <m:t>𝑥</m:t>
                      </m:r>
                      <m:r>
                        <a:rPr lang="fr-FR" sz="6000">
                          <a:solidFill>
                            <a:prstClr val="black"/>
                          </a:solidFill>
                          <a:latin typeface="Cambria Math"/>
                          <a:ea typeface="Times New Roman" panose="02020603050405020304" pitchFamily="18" charset="0"/>
                        </a:rPr>
                        <m:t>+</m:t>
                      </m:r>
                      <m:r>
                        <a:rPr lang="fr-FR" sz="6000">
                          <a:solidFill>
                            <a:prstClr val="black"/>
                          </a:solidFill>
                          <a:latin typeface="Cambria Math"/>
                          <a:ea typeface="Times New Roman" panose="02020603050405020304" pitchFamily="18" charset="0"/>
                        </a:rPr>
                        <m:t>25</m:t>
                      </m:r>
                      <m:r>
                        <a:rPr lang="en-US" sz="6000">
                          <a:solidFill>
                            <a:prstClr val="black"/>
                          </a:solidFill>
                          <a:latin typeface="Cambria Math"/>
                          <a:ea typeface="Times New Roman" panose="02020603050405020304" pitchFamily="18" charset="0"/>
                        </a:rPr>
                        <m:t>𝑥</m:t>
                      </m:r>
                      <m:r>
                        <a:rPr lang="fr-FR" sz="6000">
                          <a:solidFill>
                            <a:prstClr val="black"/>
                          </a:solidFill>
                          <a:latin typeface="Cambria Math"/>
                          <a:ea typeface="Times New Roman" panose="02020603050405020304" pitchFamily="18" charset="0"/>
                        </a:rPr>
                        <m:t>=</m:t>
                      </m:r>
                      <m:r>
                        <a:rPr lang="fr-FR" sz="6000">
                          <a:solidFill>
                            <a:prstClr val="black"/>
                          </a:solidFill>
                          <a:latin typeface="Cambria Math"/>
                          <a:ea typeface="Times New Roman" panose="02020603050405020304" pitchFamily="18" charset="0"/>
                        </a:rPr>
                        <m:t>93</m:t>
                      </m:r>
                    </m:oMath>
                  </m:oMathPara>
                </a14:m>
                <a:endParaRPr lang="en-US" sz="6000" dirty="0"/>
              </a:p>
            </p:txBody>
          </p:sp>
        </mc:Choice>
        <mc:Fallback xmlns="">
          <p:sp>
            <p:nvSpPr>
              <p:cNvPr id="2" name="TextBox 1"/>
              <p:cNvSpPr txBox="1">
                <a:spLocks noRot="1" noChangeAspect="1" noMove="1" noResize="1" noEditPoints="1" noAdjustHandles="1" noChangeArrowheads="1" noChangeShapeType="1" noTextEdit="1"/>
              </p:cNvSpPr>
              <p:nvPr/>
            </p:nvSpPr>
            <p:spPr>
              <a:xfrm>
                <a:off x="1525587" y="5628969"/>
                <a:ext cx="11734800" cy="3016210"/>
              </a:xfrm>
              <a:prstGeom prst="rect">
                <a:avLst/>
              </a:prstGeom>
              <a:blipFill rotWithShape="0">
                <a:blip r:embed="rId5"/>
                <a:stretch>
                  <a:fillRect l="-3117" t="-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4936787" y="3481906"/>
                <a:ext cx="4721225" cy="21470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r>
                                <a:rPr lang="en-US" sz="6000">
                                  <a:solidFill>
                                    <a:prstClr val="black"/>
                                  </a:solidFill>
                                  <a:latin typeface="Cambria Math"/>
                                  <a:ea typeface="Times New Roman" panose="02020603050405020304" pitchFamily="18" charset="0"/>
                                </a:rPr>
                                <m:t>𝑑</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0</m:t>
                              </m:r>
                              <m:r>
                                <a:rPr lang="en-US" sz="6000">
                                  <a:solidFill>
                                    <a:prstClr val="black"/>
                                  </a:solidFill>
                                  <a:latin typeface="Cambria Math"/>
                                  <a:ea typeface="Times New Roman" panose="02020603050405020304" pitchFamily="18" charset="0"/>
                                </a:rPr>
                                <m:t>     </m:t>
                              </m:r>
                              <m:d>
                                <m:dPr>
                                  <m:ctrlPr>
                                    <a:rPr lang="en-US" sz="6000" i="1">
                                      <a:solidFill>
                                        <a:prstClr val="black"/>
                                      </a:solidFill>
                                      <a:latin typeface="Cambria Math" panose="02040503050406030204" pitchFamily="18" charset="0"/>
                                      <a:ea typeface="Times New Roman" panose="02020603050405020304" pitchFamily="18" charset="0"/>
                                    </a:rPr>
                                  </m:ctrlPr>
                                </m:dPr>
                                <m:e>
                                  <m:r>
                                    <a:rPr lang="en-US" sz="6000">
                                      <a:solidFill>
                                        <a:prstClr val="black"/>
                                      </a:solidFill>
                                      <a:latin typeface="Cambria Math"/>
                                      <a:ea typeface="Times New Roman" panose="02020603050405020304" pitchFamily="18" charset="0"/>
                                    </a:rPr>
                                    <m:t>𝑙</m:t>
                                  </m:r>
                                </m:e>
                              </m:d>
                            </m:e>
                            <m:e>
                              <m:r>
                                <a:rPr lang="en-US" sz="6000">
                                  <a:solidFill>
                                    <a:prstClr val="black"/>
                                  </a:solidFill>
                                  <a:latin typeface="Cambria Math"/>
                                  <a:ea typeface="Times New Roman" panose="02020603050405020304" pitchFamily="18" charset="0"/>
                                </a:rPr>
                                <m:t>𝑑</m:t>
                              </m:r>
                              <m:r>
                                <a:rPr lang="en-US"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4</m:t>
                              </m:r>
                              <m:r>
                                <a:rPr lang="en-US" sz="6000">
                                  <a:solidFill>
                                    <a:prstClr val="black"/>
                                  </a:solidFill>
                                  <a:latin typeface="Cambria Math"/>
                                  <a:ea typeface="Times New Roman" panose="02020603050405020304" pitchFamily="18" charset="0"/>
                                </a:rPr>
                                <m:t>𝑥</m:t>
                              </m:r>
                              <m:r>
                                <a:rPr lang="en-US" sz="6000">
                                  <a:solidFill>
                                    <a:prstClr val="black"/>
                                  </a:solidFill>
                                  <a:latin typeface="Cambria Math"/>
                                  <a:ea typeface="Times New Roman" panose="02020603050405020304" pitchFamily="18" charset="0"/>
                                </a:rPr>
                                <m:t>  </m:t>
                              </m:r>
                              <m:d>
                                <m:dPr>
                                  <m:ctrlPr>
                                    <a:rPr lang="en-US" sz="6000" i="1">
                                      <a:solidFill>
                                        <a:prstClr val="black"/>
                                      </a:solidFill>
                                      <a:latin typeface="Cambria Math" panose="02040503050406030204" pitchFamily="18" charset="0"/>
                                      <a:ea typeface="Times New Roman" panose="02020603050405020304" pitchFamily="18" charset="0"/>
                                    </a:rPr>
                                  </m:ctrlPr>
                                </m:dPr>
                                <m:e>
                                  <m:r>
                                    <a:rPr lang="en-US" sz="6000">
                                      <a:solidFill>
                                        <a:prstClr val="black"/>
                                      </a:solidFill>
                                      <a:latin typeface="Cambria Math"/>
                                      <a:ea typeface="Times New Roman" panose="02020603050405020304" pitchFamily="18" charset="0"/>
                                    </a:rPr>
                                    <m:t>𝑛</m:t>
                                  </m:r>
                                </m:e>
                              </m:d>
                            </m:e>
                          </m:eqArr>
                        </m:e>
                      </m:d>
                    </m:oMath>
                  </m:oMathPara>
                </a14:m>
                <a:endParaRPr lang="en-US" sz="6000" dirty="0"/>
              </a:p>
            </p:txBody>
          </p:sp>
        </mc:Choice>
        <mc:Fallback xmlns="">
          <p:sp>
            <p:nvSpPr>
              <p:cNvPr id="9" name="TextBox 8"/>
              <p:cNvSpPr txBox="1">
                <a:spLocks noRot="1" noChangeAspect="1" noMove="1" noResize="1" noEditPoints="1" noAdjustHandles="1" noChangeArrowheads="1" noChangeShapeType="1" noTextEdit="1"/>
              </p:cNvSpPr>
              <p:nvPr/>
            </p:nvSpPr>
            <p:spPr>
              <a:xfrm>
                <a:off x="14936787" y="3481906"/>
                <a:ext cx="4721225" cy="2147063"/>
              </a:xfrm>
              <a:prstGeom prst="rect">
                <a:avLst/>
              </a:prstGeom>
              <a:blipFill rotWithShape="0">
                <a:blip r:embed="rId6"/>
                <a:stretch>
                  <a:fillRect r="-7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870103" y="6959754"/>
                <a:ext cx="7918297" cy="2813655"/>
              </a:xfrm>
              <a:prstGeom prst="rect">
                <a:avLst/>
              </a:prstGeom>
              <a:noFill/>
            </p:spPr>
            <p:txBody>
              <a:bodyPr wrap="square" rtlCol="0">
                <a:spAutoFit/>
              </a:bodyPr>
              <a:lstStyle/>
              <a:p>
                <a:pPr>
                  <a:spcBef>
                    <a:spcPts val="1200"/>
                  </a:spcBef>
                </a:pPr>
                <a14:m>
                  <m:oMath xmlns:m="http://schemas.openxmlformats.org/officeDocument/2006/math">
                    <m:r>
                      <a:rPr lang="fr-FR" sz="6000">
                        <a:solidFill>
                          <a:prstClr val="black"/>
                        </a:solidFill>
                        <a:latin typeface="Cambria Math"/>
                        <a:ea typeface="Times New Roman" panose="02020603050405020304" pitchFamily="18" charset="0"/>
                      </a:rPr>
                      <m:t>⇔</m:t>
                    </m:r>
                    <m:r>
                      <a:rPr lang="en-US" sz="6000">
                        <a:solidFill>
                          <a:prstClr val="black"/>
                        </a:solidFill>
                        <a:latin typeface="Cambria Math"/>
                        <a:ea typeface="Times New Roman" panose="02020603050405020304" pitchFamily="18" charset="0"/>
                      </a:rPr>
                      <m:t>𝑥</m:t>
                    </m:r>
                    <m:r>
                      <a:rPr lang="fr-FR" sz="6000">
                        <a:solidFill>
                          <a:prstClr val="black"/>
                        </a:solidFill>
                        <a:latin typeface="Cambria Math"/>
                        <a:ea typeface="Times New Roman" panose="02020603050405020304" pitchFamily="18" charset="0"/>
                      </a:rPr>
                      <m:t>=</m:t>
                    </m:r>
                    <m:r>
                      <a:rPr lang="fr-FR" sz="6000">
                        <a:solidFill>
                          <a:prstClr val="black"/>
                        </a:solidFill>
                        <a:latin typeface="Cambria Math"/>
                        <a:ea typeface="Times New Roman" panose="02020603050405020304" pitchFamily="18" charset="0"/>
                      </a:rPr>
                      <m:t>3</m:t>
                    </m:r>
                  </m:oMath>
                </a14:m>
                <a:r>
                  <a:rPr lang="fr-FR" sz="6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fr-FR" sz="6000">
                        <a:solidFill>
                          <a:prstClr val="black"/>
                        </a:solidFill>
                        <a:latin typeface="Cambria Math"/>
                        <a:ea typeface="Times New Roman" panose="02020603050405020304" pitchFamily="18" charset="0"/>
                      </a:rPr>
                      <m:t>⇒</m:t>
                    </m:r>
                    <m:d>
                      <m:dPr>
                        <m:begChr m:val="{"/>
                        <m:endChr m:val=""/>
                        <m:ctrlPr>
                          <a:rPr lang="en-US" sz="6000" i="1">
                            <a:solidFill>
                              <a:prstClr val="black"/>
                            </a:solidFill>
                            <a:latin typeface="Cambria Math" panose="02040503050406030204" pitchFamily="18" charset="0"/>
                            <a:ea typeface="Times New Roman" panose="02020603050405020304" pitchFamily="18" charset="0"/>
                          </a:rPr>
                        </m:ctrlPr>
                      </m:dPr>
                      <m:e>
                        <m:eqArr>
                          <m:eqArrPr>
                            <m:ctrlPr>
                              <a:rPr lang="en-US" sz="6000" i="1">
                                <a:solidFill>
                                  <a:prstClr val="black"/>
                                </a:solidFill>
                                <a:latin typeface="Cambria Math" panose="02040503050406030204" pitchFamily="18" charset="0"/>
                                <a:ea typeface="Times New Roman" panose="02020603050405020304" pitchFamily="18" charset="0"/>
                              </a:rPr>
                            </m:ctrlPr>
                          </m:eqArrPr>
                          <m:e>
                            <m:r>
                              <a:rPr lang="en-US" sz="6000">
                                <a:solidFill>
                                  <a:prstClr val="black"/>
                                </a:solidFill>
                                <a:latin typeface="Cambria Math"/>
                                <a:ea typeface="Times New Roman" panose="02020603050405020304" pitchFamily="18" charset="0"/>
                              </a:rPr>
                              <m:t>𝑦</m:t>
                            </m:r>
                            <m:r>
                              <a:rPr lang="fr-FR" sz="6000">
                                <a:solidFill>
                                  <a:prstClr val="black"/>
                                </a:solidFill>
                                <a:latin typeface="Cambria Math"/>
                                <a:ea typeface="Times New Roman" panose="02020603050405020304" pitchFamily="18" charset="0"/>
                              </a:rPr>
                              <m:t>=</m:t>
                            </m:r>
                            <m:r>
                              <a:rPr lang="fr-FR" sz="6000">
                                <a:solidFill>
                                  <a:prstClr val="black"/>
                                </a:solidFill>
                                <a:latin typeface="Cambria Math"/>
                                <a:ea typeface="Times New Roman" panose="02020603050405020304" pitchFamily="18" charset="0"/>
                              </a:rPr>
                              <m:t>15</m:t>
                            </m:r>
                          </m:e>
                          <m:e>
                            <m:r>
                              <a:rPr lang="en-US" sz="6000">
                                <a:solidFill>
                                  <a:prstClr val="black"/>
                                </a:solidFill>
                                <a:latin typeface="Cambria Math"/>
                                <a:ea typeface="Times New Roman" panose="02020603050405020304" pitchFamily="18" charset="0"/>
                              </a:rPr>
                              <m:t>𝑧</m:t>
                            </m:r>
                            <m:r>
                              <a:rPr lang="fr-FR" sz="6000">
                                <a:solidFill>
                                  <a:prstClr val="black"/>
                                </a:solidFill>
                                <a:latin typeface="Cambria Math"/>
                                <a:ea typeface="Times New Roman" panose="02020603050405020304" pitchFamily="18" charset="0"/>
                              </a:rPr>
                              <m:t>=</m:t>
                            </m:r>
                            <m:r>
                              <a:rPr lang="fr-FR" sz="6000">
                                <a:solidFill>
                                  <a:prstClr val="black"/>
                                </a:solidFill>
                                <a:latin typeface="Cambria Math"/>
                                <a:ea typeface="Times New Roman" panose="02020603050405020304" pitchFamily="18" charset="0"/>
                              </a:rPr>
                              <m:t>75</m:t>
                            </m:r>
                          </m:e>
                        </m:eqArr>
                      </m:e>
                    </m:d>
                  </m:oMath>
                </a14:m>
                <a:endParaRPr lang="en-US" sz="6000" dirty="0">
                  <a:solidFill>
                    <a:prstClr val="black"/>
                  </a:solidFill>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870103" y="6959754"/>
                <a:ext cx="7918297" cy="281365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870221" y="10383264"/>
                <a:ext cx="11999765" cy="1015663"/>
              </a:xfrm>
              <a:prstGeom prst="rect">
                <a:avLst/>
              </a:prstGeom>
              <a:noFill/>
            </p:spPr>
            <p:txBody>
              <a:bodyPr wrap="square" rtlCol="0">
                <a:spAutoFit/>
              </a:bodyPr>
              <a:lstStyle/>
              <a:p>
                <a:pPr>
                  <a:spcBef>
                    <a:spcPts val="1200"/>
                  </a:spcBef>
                </a:pPr>
                <a:r>
                  <a:rPr lang="vi-VN" sz="6000" dirty="0">
                    <a:solidFill>
                      <a:prstClr val="black"/>
                    </a:solidFill>
                    <a:latin typeface="Times New Roman" panose="02020603050405020304" pitchFamily="18" charset="0"/>
                    <a:ea typeface="Times New Roman" panose="02020603050405020304" pitchFamily="18" charset="0"/>
                  </a:rPr>
                  <a:t>Vậy </a:t>
                </a:r>
                <a14:m>
                  <m:oMath xmlns:m="http://schemas.openxmlformats.org/officeDocument/2006/math">
                    <m:r>
                      <a:rPr lang="vi-VN" sz="6000">
                        <a:solidFill>
                          <a:prstClr val="black"/>
                        </a:solidFill>
                        <a:latin typeface="Cambria Math"/>
                        <a:ea typeface="Times New Roman" panose="02020603050405020304" pitchFamily="18" charset="0"/>
                      </a:rPr>
                      <m:t>𝑃</m:t>
                    </m:r>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3</m:t>
                    </m:r>
                    <m:r>
                      <a:rPr lang="vi-VN" sz="6000">
                        <a:solidFill>
                          <a:prstClr val="black"/>
                        </a:solidFill>
                        <a:latin typeface="Cambria Math"/>
                        <a:ea typeface="Times New Roman" panose="02020603050405020304" pitchFamily="18" charset="0"/>
                      </a:rPr>
                      <m:t>𝑥</m:t>
                    </m:r>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2</m:t>
                    </m:r>
                    <m:r>
                      <a:rPr lang="vi-VN" sz="6000">
                        <a:solidFill>
                          <a:prstClr val="black"/>
                        </a:solidFill>
                        <a:latin typeface="Cambria Math"/>
                        <a:ea typeface="Times New Roman" panose="02020603050405020304" pitchFamily="18" charset="0"/>
                      </a:rPr>
                      <m:t>𝑦</m:t>
                    </m:r>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5</m:t>
                    </m:r>
                    <m:r>
                      <a:rPr lang="vi-VN" sz="6000">
                        <a:solidFill>
                          <a:prstClr val="black"/>
                        </a:solidFill>
                        <a:latin typeface="Cambria Math"/>
                        <a:ea typeface="Times New Roman" panose="02020603050405020304" pitchFamily="18" charset="0"/>
                      </a:rPr>
                      <m:t>𝑧</m:t>
                    </m:r>
                    <m:r>
                      <a:rPr lang="vi-VN" sz="6000">
                        <a:solidFill>
                          <a:prstClr val="black"/>
                        </a:solidFill>
                        <a:latin typeface="Cambria Math"/>
                        <a:ea typeface="Times New Roman" panose="02020603050405020304" pitchFamily="18" charset="0"/>
                      </a:rPr>
                      <m:t>=−</m:t>
                    </m:r>
                    <m:r>
                      <a:rPr lang="vi-VN" sz="6000">
                        <a:solidFill>
                          <a:prstClr val="black"/>
                        </a:solidFill>
                        <a:latin typeface="Cambria Math"/>
                        <a:ea typeface="Times New Roman" panose="02020603050405020304" pitchFamily="18" charset="0"/>
                      </a:rPr>
                      <m:t>336</m:t>
                    </m:r>
                  </m:oMath>
                </a14:m>
                <a:endParaRPr lang="en-US" sz="6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870221" y="10383264"/>
                <a:ext cx="11999765" cy="1015663"/>
              </a:xfrm>
              <a:prstGeom prst="rect">
                <a:avLst/>
              </a:prstGeom>
              <a:blipFill rotWithShape="0">
                <a:blip r:embed="rId8"/>
                <a:stretch>
                  <a:fillRect l="-3100" t="-19760" b="-37725"/>
                </a:stretch>
              </a:blipFill>
            </p:spPr>
            <p:txBody>
              <a:bodyPr/>
              <a:lstStyle/>
              <a:p>
                <a:r>
                  <a:rPr lang="en-US">
                    <a:noFill/>
                  </a:rPr>
                  <a:t> </a:t>
                </a:r>
              </a:p>
            </p:txBody>
          </p:sp>
        </mc:Fallback>
      </mc:AlternateContent>
      <p:sp>
        <p:nvSpPr>
          <p:cNvPr id="12" name="TextBox 11"/>
          <p:cNvSpPr txBox="1"/>
          <p:nvPr/>
        </p:nvSpPr>
        <p:spPr>
          <a:xfrm>
            <a:off x="1870221" y="12008782"/>
            <a:ext cx="9677400" cy="1677382"/>
          </a:xfrm>
          <a:prstGeom prst="rect">
            <a:avLst/>
          </a:prstGeom>
          <a:noFill/>
        </p:spPr>
        <p:txBody>
          <a:bodyPr wrap="square" rtlCol="0">
            <a:spAutoFit/>
          </a:bodyPr>
          <a:lstStyle/>
          <a:p>
            <a:r>
              <a:rPr lang="vi-VN" sz="6000" b="1" dirty="0">
                <a:solidFill>
                  <a:srgbClr val="0000FF"/>
                </a:solidFill>
                <a:latin typeface="Times New Roman"/>
                <a:ea typeface="Times New Roman"/>
              </a:rPr>
              <a:t>Chọn A</a:t>
            </a:r>
            <a:endParaRPr lang="en-US" sz="6000" dirty="0">
              <a:latin typeface="Times New Roman"/>
              <a:ea typeface="Arial"/>
            </a:endParaRPr>
          </a:p>
          <a:p>
            <a:endParaRPr lang="en-US" dirty="0"/>
          </a:p>
        </p:txBody>
      </p:sp>
    </p:spTree>
    <p:extLst>
      <p:ext uri="{BB962C8B-B14F-4D97-AF65-F5344CB8AC3E}">
        <p14:creationId xmlns:p14="http://schemas.microsoft.com/office/powerpoint/2010/main" val="166251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20873" y="1752600"/>
            <a:ext cx="9004598" cy="1569660"/>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B. VÍ DỤ MINH HỌA</a:t>
            </a:r>
          </a:p>
          <a:p>
            <a:endParaRPr lang="en-US" sz="4800" b="1" dirty="0">
              <a:solidFill>
                <a:srgbClr val="145F82"/>
              </a:solidFill>
              <a:latin typeface="Tahoma" pitchFamily="34" charset="0"/>
              <a:ea typeface="Tahoma" pitchFamily="34" charset="0"/>
              <a:cs typeface="Tahoma" pitchFamily="34" charset="0"/>
            </a:endParaRPr>
          </a:p>
        </p:txBody>
      </p:sp>
      <p:grpSp>
        <p:nvGrpSpPr>
          <p:cNvPr id="6" name="Group 5"/>
          <p:cNvGrpSpPr/>
          <p:nvPr/>
        </p:nvGrpSpPr>
        <p:grpSpPr>
          <a:xfrm>
            <a:off x="7437676" y="2869054"/>
            <a:ext cx="9906000" cy="1661993"/>
            <a:chOff x="992187" y="2766774"/>
            <a:chExt cx="9906000" cy="1661993"/>
          </a:xfrm>
        </p:grpSpPr>
        <p:sp>
          <p:nvSpPr>
            <p:cNvPr id="7" name="TextBox 6"/>
            <p:cNvSpPr txBox="1"/>
            <p:nvPr/>
          </p:nvSpPr>
          <p:spPr>
            <a:xfrm>
              <a:off x="1906587" y="2766774"/>
              <a:ext cx="8991600" cy="1661993"/>
            </a:xfrm>
            <a:prstGeom prst="rect">
              <a:avLst/>
            </a:prstGeom>
            <a:noFill/>
          </p:spPr>
          <p:txBody>
            <a:bodyPr wrap="square" rtlCol="0">
              <a:spAutoFit/>
            </a:bodyPr>
            <a:lstStyle/>
            <a:p>
              <a:r>
                <a:rPr lang="en-US" sz="4800" b="1" dirty="0" smtClean="0">
                  <a:solidFill>
                    <a:srgbClr val="FF0000"/>
                  </a:solidFill>
                  <a:latin typeface="Times New Roman" pitchFamily="18" charset="0"/>
                  <a:cs typeface="Times New Roman" pitchFamily="18" charset="0"/>
                </a:rPr>
                <a:t> </a:t>
              </a:r>
              <a:r>
                <a:rPr lang="en-US" sz="54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54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1. </a:t>
              </a:r>
              <a:r>
                <a:rPr lang="en-US" sz="54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54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5400" b="1" dirty="0" err="1">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5400" b="1" dirty="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endParaRPr>
            </a:p>
            <a:p>
              <a:endParaRPr lang="en-US" sz="4800" b="1" i="1" dirty="0">
                <a:solidFill>
                  <a:srgbClr val="145F82"/>
                </a:solidFill>
                <a:latin typeface="Tahoma" pitchFamily="34" charset="0"/>
                <a:ea typeface="Tahoma" pitchFamily="34" charset="0"/>
                <a:cs typeface="Tahoma" pitchFamily="34" charset="0"/>
              </a:endParaRPr>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1</a:t>
              </a:r>
            </a:p>
          </p:txBody>
        </p:sp>
      </p:grpSp>
      <p:sp>
        <p:nvSpPr>
          <p:cNvPr id="41"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788990" y="152400"/>
            <a:ext cx="23367997"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763588" y="457200"/>
            <a:ext cx="22100150" cy="1077218"/>
          </a:xfrm>
          <a:prstGeom prst="rect">
            <a:avLst/>
          </a:prstGeom>
          <a:noFill/>
        </p:spPr>
        <p:txBody>
          <a:bodyPr wrap="square" rtlCol="0">
            <a:spAutoFit/>
          </a:bodyPr>
          <a:lstStyle/>
          <a:p>
            <a:pPr algn="ctr">
              <a:defRPr/>
            </a:pPr>
            <a:r>
              <a:rPr lang="en-US" sz="6400" b="1" dirty="0">
                <a:solidFill>
                  <a:srgbClr val="FF0000"/>
                </a:solidFill>
                <a:effectLst>
                  <a:outerShdw blurRad="38100" dist="38100" dir="2700000" algn="tl">
                    <a:srgbClr val="C0C0C0"/>
                  </a:outerShdw>
                </a:effectLst>
                <a:latin typeface="Vani" panose="02040502050405020303" pitchFamily="18" charset="0"/>
                <a:cs typeface="Vani" panose="02040502050405020303" pitchFamily="18" charset="0"/>
              </a:rPr>
              <a:t>CẤP SỐ CỘNG - CẤP SỐ NHÂN</a:t>
            </a:r>
          </a:p>
        </p:txBody>
      </p:sp>
      <p:grpSp>
        <p:nvGrpSpPr>
          <p:cNvPr id="52" name="Group 10"/>
          <p:cNvGrpSpPr/>
          <p:nvPr/>
        </p:nvGrpSpPr>
        <p:grpSpPr>
          <a:xfrm>
            <a:off x="1555632" y="8303976"/>
            <a:ext cx="21819676" cy="5412024"/>
            <a:chOff x="1270511" y="5769559"/>
            <a:chExt cx="21819676" cy="8405991"/>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60"/>
            <p:cNvGrpSpPr/>
            <p:nvPr/>
          </p:nvGrpSpPr>
          <p:grpSpPr>
            <a:xfrm>
              <a:off x="1270511" y="5769559"/>
              <a:ext cx="3615508" cy="1389341"/>
              <a:chOff x="1224541" y="6208126"/>
              <a:chExt cx="3615508" cy="1389341"/>
            </a:xfrm>
          </p:grpSpPr>
          <p:sp>
            <p:nvSpPr>
              <p:cNvPr id="55" name="Freeform 20"/>
              <p:cNvSpPr>
                <a:spLocks/>
              </p:cNvSpPr>
              <p:nvPr/>
            </p:nvSpPr>
            <p:spPr bwMode="auto">
              <a:xfrm rot="16200000" flipV="1">
                <a:off x="2708132" y="5410917"/>
                <a:ext cx="117265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6" name="TextBox 55"/>
              <p:cNvSpPr txBox="1"/>
              <p:nvPr/>
            </p:nvSpPr>
            <p:spPr>
              <a:xfrm>
                <a:off x="2343719" y="6208126"/>
                <a:ext cx="2496330" cy="1389341"/>
              </a:xfrm>
              <a:prstGeom prst="rect">
                <a:avLst/>
              </a:prstGeom>
              <a:noFill/>
            </p:spPr>
            <p:txBody>
              <a:bodyPr wrap="squar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7" name="Round Diagonal Corner Rectangle 56"/>
              <p:cNvSpPr/>
              <p:nvPr/>
            </p:nvSpPr>
            <p:spPr>
              <a:xfrm flipV="1">
                <a:off x="1224541" y="6322797"/>
                <a:ext cx="903517" cy="1172649"/>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59" name="Group 54"/>
          <p:cNvGrpSpPr/>
          <p:nvPr/>
        </p:nvGrpSpPr>
        <p:grpSpPr>
          <a:xfrm>
            <a:off x="1422423" y="3133601"/>
            <a:ext cx="21868726" cy="4715000"/>
            <a:chOff x="1268078" y="3405486"/>
            <a:chExt cx="21841827" cy="2148411"/>
          </a:xfrm>
        </p:grpSpPr>
        <p:sp>
          <p:nvSpPr>
            <p:cNvPr id="60" name="Rounded Rectangle 59"/>
            <p:cNvSpPr/>
            <p:nvPr/>
          </p:nvSpPr>
          <p:spPr>
            <a:xfrm>
              <a:off x="1268078" y="3790951"/>
              <a:ext cx="21841827" cy="176294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7"/>
            <p:cNvGrpSpPr/>
            <p:nvPr/>
          </p:nvGrpSpPr>
          <p:grpSpPr>
            <a:xfrm>
              <a:off x="1268078" y="3405486"/>
              <a:ext cx="3284520" cy="940513"/>
              <a:chOff x="1311958" y="3405486"/>
              <a:chExt cx="3284520" cy="940513"/>
            </a:xfrm>
          </p:grpSpPr>
          <p:sp>
            <p:nvSpPr>
              <p:cNvPr id="62" name="Freeform 20"/>
              <p:cNvSpPr>
                <a:spLocks/>
              </p:cNvSpPr>
              <p:nvPr/>
            </p:nvSpPr>
            <p:spPr bwMode="auto">
              <a:xfrm rot="5400000">
                <a:off x="3004802" y="2707574"/>
                <a:ext cx="692539"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63" name="TextBox 62"/>
              <p:cNvSpPr txBox="1"/>
              <p:nvPr/>
            </p:nvSpPr>
            <p:spPr>
              <a:xfrm>
                <a:off x="2250671" y="3527166"/>
                <a:ext cx="2228956" cy="364623"/>
              </a:xfrm>
              <a:prstGeom prst="rect">
                <a:avLst/>
              </a:prstGeom>
              <a:noFill/>
            </p:spPr>
            <p:txBody>
              <a:bodyPr wrap="none" rtlCol="0">
                <a:spAutoFit/>
              </a:bodyPr>
              <a:lstStyle/>
              <a:p>
                <a:r>
                  <a:rPr lang="en-US" sz="4600" b="1" dirty="0" err="1" smtClean="0">
                    <a:solidFill>
                      <a:schemeClr val="bg1"/>
                    </a:solidFill>
                    <a:latin typeface="Tahoma" pitchFamily="34" charset="0"/>
                    <a:ea typeface="Tahoma" pitchFamily="34" charset="0"/>
                    <a:cs typeface="Tahoma" pitchFamily="34" charset="0"/>
                  </a:rPr>
                  <a:t>Ví</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dụ</a:t>
                </a:r>
                <a:r>
                  <a:rPr lang="en-US" sz="4600" b="1" dirty="0" smtClean="0">
                    <a:solidFill>
                      <a:schemeClr val="bg1"/>
                    </a:solidFill>
                    <a:latin typeface="Tahoma" pitchFamily="34" charset="0"/>
                    <a:ea typeface="Tahoma" pitchFamily="34" charset="0"/>
                    <a:cs typeface="Tahoma" pitchFamily="34" charset="0"/>
                  </a:rPr>
                  <a:t> 3</a:t>
                </a:r>
                <a:endParaRPr lang="en-US" sz="4600" b="1" dirty="0">
                  <a:solidFill>
                    <a:schemeClr val="bg1"/>
                  </a:solidFill>
                  <a:latin typeface="Tahoma" pitchFamily="34" charset="0"/>
                  <a:ea typeface="Tahoma" pitchFamily="34" charset="0"/>
                  <a:cs typeface="Tahoma" pitchFamily="34" charset="0"/>
                </a:endParaRPr>
              </a:p>
            </p:txBody>
          </p:sp>
          <p:grpSp>
            <p:nvGrpSpPr>
              <p:cNvPr id="64" name="Group 70"/>
              <p:cNvGrpSpPr/>
              <p:nvPr/>
            </p:nvGrpSpPr>
            <p:grpSpPr>
              <a:xfrm>
                <a:off x="1311958" y="3405486"/>
                <a:ext cx="950173" cy="940513"/>
                <a:chOff x="1311958" y="3405486"/>
                <a:chExt cx="950173" cy="940513"/>
              </a:xfrm>
            </p:grpSpPr>
            <p:sp>
              <p:nvSpPr>
                <p:cNvPr id="65" name="Rectangle 6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0" name="Rectangle 9"/>
              <p:cNvSpPr/>
              <p:nvPr/>
            </p:nvSpPr>
            <p:spPr>
              <a:xfrm>
                <a:off x="4593993" y="4412735"/>
                <a:ext cx="18697156" cy="2308324"/>
              </a:xfrm>
              <a:prstGeom prst="rect">
                <a:avLst/>
              </a:prstGeom>
            </p:spPr>
            <p:txBody>
              <a:bodyPr wrap="square">
                <a:spAutoFit/>
              </a:bodyPr>
              <a:lstStyle/>
              <a:p>
                <a:pPr algn="just"/>
                <a:r>
                  <a:rPr lang="vi-VN" sz="4800" dirty="0" smtClean="0">
                    <a:latin typeface="Times New Roman" panose="02020603050405020304" pitchFamily="18" charset="0"/>
                    <a:ea typeface="Times New Roman" panose="02020603050405020304" pitchFamily="18" charset="0"/>
                  </a:rPr>
                  <a:t>Cho </a:t>
                </a:r>
                <a:r>
                  <a:rPr lang="vi-VN" sz="4800" dirty="0">
                    <a:latin typeface="Times New Roman" panose="02020603050405020304" pitchFamily="18" charset="0"/>
                    <a:ea typeface="Times New Roman" panose="02020603050405020304" pitchFamily="18" charset="0"/>
                  </a:rPr>
                  <a:t>cấp số cộng </a:t>
                </a:r>
                <a14:m>
                  <m:oMath xmlns:m="http://schemas.openxmlformats.org/officeDocument/2006/math">
                    <m:d>
                      <m:dPr>
                        <m:ctrlPr>
                          <a:rPr lang="en-US" sz="4800" i="1">
                            <a:latin typeface="Cambria Math" panose="02040503050406030204" pitchFamily="18" charset="0"/>
                            <a:ea typeface="Times New Roman" panose="02020603050405020304" pitchFamily="18" charset="0"/>
                          </a:rPr>
                        </m:ctrlPr>
                      </m:dPr>
                      <m:e>
                        <m:sSub>
                          <m:sSubPr>
                            <m:ctrlPr>
                              <a:rPr lang="en-US" sz="4800" i="1">
                                <a:latin typeface="Cambria Math" panose="02040503050406030204" pitchFamily="18" charset="0"/>
                                <a:ea typeface="Times New Roman" panose="02020603050405020304" pitchFamily="18" charset="0"/>
                              </a:rPr>
                            </m:ctrlPr>
                          </m:sSubPr>
                          <m:e>
                            <m:r>
                              <a:rPr lang="vi-VN" sz="4800">
                                <a:latin typeface="Cambria Math"/>
                                <a:ea typeface="Times New Roman" panose="02020603050405020304" pitchFamily="18" charset="0"/>
                              </a:rPr>
                              <m:t>𝑢</m:t>
                            </m:r>
                          </m:e>
                          <m:sub>
                            <m:r>
                              <a:rPr lang="vi-VN" sz="4800">
                                <a:latin typeface="Cambria Math"/>
                                <a:ea typeface="Times New Roman" panose="02020603050405020304" pitchFamily="18" charset="0"/>
                              </a:rPr>
                              <m:t>𝑛</m:t>
                            </m:r>
                          </m:sub>
                        </m:sSub>
                      </m:e>
                    </m:d>
                  </m:oMath>
                </a14:m>
                <a:r>
                  <a:rPr lang="vi-VN" sz="4800" dirty="0">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4800" i="1">
                            <a:latin typeface="Cambria Math" panose="02040503050406030204" pitchFamily="18" charset="0"/>
                            <a:ea typeface="Times New Roman" panose="02020603050405020304" pitchFamily="18" charset="0"/>
                          </a:rPr>
                        </m:ctrlPr>
                      </m:sSubPr>
                      <m:e>
                        <m:r>
                          <a:rPr lang="vi-VN" sz="4800">
                            <a:latin typeface="Cambria Math"/>
                            <a:ea typeface="Times New Roman" panose="02020603050405020304" pitchFamily="18" charset="0"/>
                          </a:rPr>
                          <m:t>𝑢</m:t>
                        </m:r>
                      </m:e>
                      <m:sub>
                        <m:r>
                          <a:rPr lang="vi-VN" sz="4800">
                            <a:latin typeface="Cambria Math"/>
                            <a:ea typeface="Times New Roman" panose="02020603050405020304" pitchFamily="18" charset="0"/>
                          </a:rPr>
                          <m:t>1</m:t>
                        </m:r>
                      </m:sub>
                    </m:sSub>
                    <m:r>
                      <a:rPr lang="vi-VN" sz="4800">
                        <a:latin typeface="Cambria Math"/>
                        <a:ea typeface="Times New Roman" panose="02020603050405020304" pitchFamily="18" charset="0"/>
                      </a:rPr>
                      <m:t>=−0,1;</m:t>
                    </m:r>
                    <m:r>
                      <a:rPr lang="vi-VN" sz="4800">
                        <a:latin typeface="Cambria Math"/>
                        <a:ea typeface="Times New Roman" panose="02020603050405020304" pitchFamily="18" charset="0"/>
                      </a:rPr>
                      <m:t>𝑑</m:t>
                    </m:r>
                    <m:r>
                      <a:rPr lang="vi-VN" sz="4800">
                        <a:latin typeface="Cambria Math"/>
                        <a:ea typeface="Times New Roman" panose="02020603050405020304" pitchFamily="18" charset="0"/>
                      </a:rPr>
                      <m:t>=0,1</m:t>
                    </m:r>
                  </m:oMath>
                </a14:m>
                <a:r>
                  <a:rPr lang="vi-VN" sz="4800" dirty="0">
                    <a:latin typeface="Times New Roman" panose="02020603050405020304" pitchFamily="18" charset="0"/>
                    <a:ea typeface="Times New Roman" panose="02020603050405020304" pitchFamily="18" charset="0"/>
                  </a:rPr>
                  <a:t>. Số hạng thứ 7 của cấp số cộng này là: </a:t>
                </a:r>
                <a:endParaRPr lang="en-US" sz="4800" dirty="0">
                  <a:latin typeface="Times New Roman" panose="02020603050405020304" pitchFamily="18" charset="0"/>
                  <a:ea typeface="Times New Roman" panose="02020603050405020304" pitchFamily="18" charset="0"/>
                </a:endParaRPr>
              </a:p>
              <a:p>
                <a:r>
                  <a:rPr lang="vi-VN" sz="4800" b="1" dirty="0" smtClean="0">
                    <a:solidFill>
                      <a:srgbClr val="0000CC"/>
                    </a:solidFill>
                    <a:latin typeface="Times New Roman" panose="02020603050405020304" pitchFamily="18" charset="0"/>
                    <a:ea typeface="Times New Roman" panose="02020603050405020304" pitchFamily="18" charset="0"/>
                  </a:rPr>
                  <a:t>A</a:t>
                </a:r>
                <a:r>
                  <a:rPr lang="vi-VN" sz="4800" b="1" dirty="0">
                    <a:solidFill>
                      <a:srgbClr val="0000CC"/>
                    </a:solidFill>
                    <a:latin typeface="Times New Roman" panose="02020603050405020304" pitchFamily="18" charset="0"/>
                    <a:ea typeface="Times New Roman" panose="02020603050405020304" pitchFamily="18" charset="0"/>
                  </a:rPr>
                  <a:t>. </a:t>
                </a:r>
                <a14:m>
                  <m:oMath xmlns:m="http://schemas.openxmlformats.org/officeDocument/2006/math">
                    <m:r>
                      <a:rPr lang="vi-VN" sz="4800" i="1">
                        <a:latin typeface="Cambria Math"/>
                      </a:rPr>
                      <m:t>1,6</m:t>
                    </m:r>
                  </m:oMath>
                </a14:m>
                <a:r>
                  <a:rPr lang="vi-VN" sz="4800" dirty="0"/>
                  <a:t>.   	</a:t>
                </a:r>
                <a:r>
                  <a:rPr lang="en-US" sz="4800" dirty="0"/>
                  <a:t>     </a:t>
                </a:r>
                <a:r>
                  <a:rPr lang="vi-VN" sz="4800" b="1" dirty="0">
                    <a:solidFill>
                      <a:srgbClr val="0000CC"/>
                    </a:solidFill>
                    <a:latin typeface="Times New Roman" panose="02020603050405020304" pitchFamily="18" charset="0"/>
                    <a:ea typeface="Times New Roman" panose="02020603050405020304" pitchFamily="18" charset="0"/>
                  </a:rPr>
                  <a:t>B.</a:t>
                </a:r>
                <a:r>
                  <a:rPr lang="vi-VN" sz="4800" dirty="0"/>
                  <a:t> </a:t>
                </a:r>
                <a14:m>
                  <m:oMath xmlns:m="http://schemas.openxmlformats.org/officeDocument/2006/math">
                    <m:r>
                      <a:rPr lang="vi-VN" sz="4800" i="1">
                        <a:latin typeface="Cambria Math"/>
                      </a:rPr>
                      <m:t>6</m:t>
                    </m:r>
                  </m:oMath>
                </a14:m>
                <a:r>
                  <a:rPr lang="vi-VN" sz="4800" dirty="0"/>
                  <a:t>. 		</a:t>
                </a:r>
                <a:r>
                  <a:rPr lang="vi-VN" sz="4800" b="1" dirty="0">
                    <a:solidFill>
                      <a:srgbClr val="0000CC"/>
                    </a:solidFill>
                    <a:latin typeface="Times New Roman" panose="02020603050405020304" pitchFamily="18" charset="0"/>
                    <a:ea typeface="Times New Roman" panose="02020603050405020304" pitchFamily="18" charset="0"/>
                  </a:rPr>
                  <a:t> C.</a:t>
                </a:r>
                <a:r>
                  <a:rPr lang="vi-VN" sz="4800" dirty="0"/>
                  <a:t> </a:t>
                </a:r>
                <a14:m>
                  <m:oMath xmlns:m="http://schemas.openxmlformats.org/officeDocument/2006/math">
                    <m:r>
                      <a:rPr lang="vi-VN" sz="4800" i="1">
                        <a:latin typeface="Cambria Math"/>
                      </a:rPr>
                      <m:t> 0,5</m:t>
                    </m:r>
                  </m:oMath>
                </a14:m>
                <a:r>
                  <a:rPr lang="vi-VN" sz="4800" dirty="0"/>
                  <a:t>.  		</a:t>
                </a:r>
                <a:r>
                  <a:rPr lang="vi-VN" sz="4800" b="1" dirty="0">
                    <a:solidFill>
                      <a:srgbClr val="0000CC"/>
                    </a:solidFill>
                    <a:latin typeface="Times New Roman" panose="02020603050405020304" pitchFamily="18" charset="0"/>
                    <a:ea typeface="Times New Roman" panose="02020603050405020304" pitchFamily="18" charset="0"/>
                  </a:rPr>
                  <a:t>D.</a:t>
                </a:r>
                <a:r>
                  <a:rPr lang="vi-VN" sz="4800" dirty="0"/>
                  <a:t> </a:t>
                </a:r>
                <a14:m>
                  <m:oMath xmlns:m="http://schemas.openxmlformats.org/officeDocument/2006/math">
                    <m:r>
                      <a:rPr lang="vi-VN" sz="4800" i="1">
                        <a:latin typeface="Cambria Math"/>
                      </a:rPr>
                      <m:t>0,6</m:t>
                    </m:r>
                  </m:oMath>
                </a14:m>
                <a:r>
                  <a:rPr lang="vi-VN" sz="4800" dirty="0"/>
                  <a:t>.</a:t>
                </a:r>
                <a:endParaRPr lang="en-US" sz="4800" dirty="0"/>
              </a:p>
            </p:txBody>
          </p:sp>
        </mc:Choice>
        <mc:Fallback xmlns="">
          <p:sp>
            <p:nvSpPr>
              <p:cNvPr id="10" name="Rectangle 9"/>
              <p:cNvSpPr>
                <a:spLocks noRot="1" noChangeAspect="1" noMove="1" noResize="1" noEditPoints="1" noAdjustHandles="1" noChangeArrowheads="1" noChangeShapeType="1" noTextEdit="1"/>
              </p:cNvSpPr>
              <p:nvPr/>
            </p:nvSpPr>
            <p:spPr>
              <a:xfrm>
                <a:off x="4593993" y="4412735"/>
                <a:ext cx="18697156" cy="2308324"/>
              </a:xfrm>
              <a:prstGeom prst="rect">
                <a:avLst/>
              </a:prstGeom>
              <a:blipFill rotWithShape="0">
                <a:blip r:embed="rId3"/>
                <a:stretch>
                  <a:fillRect l="-1500" t="-5805" r="-1467" b="-12401"/>
                </a:stretch>
              </a:blipFill>
            </p:spPr>
            <p:txBody>
              <a:bodyPr/>
              <a:lstStyle/>
              <a:p>
                <a:r>
                  <a:rPr lang="en-US">
                    <a:noFill/>
                  </a:rPr>
                  <a:t> </a:t>
                </a:r>
              </a:p>
            </p:txBody>
          </p:sp>
        </mc:Fallback>
      </mc:AlternateContent>
      <p:sp>
        <p:nvSpPr>
          <p:cNvPr id="90" name="Oval 89"/>
          <p:cNvSpPr/>
          <p:nvPr/>
        </p:nvSpPr>
        <p:spPr>
          <a:xfrm>
            <a:off x="13336587" y="5823452"/>
            <a:ext cx="838200" cy="965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mc:AlternateContent xmlns:mc="http://schemas.openxmlformats.org/markup-compatibility/2006" xmlns:a14="http://schemas.microsoft.com/office/drawing/2010/main">
        <mc:Choice Requires="a14">
          <p:sp>
            <p:nvSpPr>
              <p:cNvPr id="91" name="TextBox 90"/>
              <p:cNvSpPr txBox="1"/>
              <p:nvPr/>
            </p:nvSpPr>
            <p:spPr>
              <a:xfrm>
                <a:off x="5612746" y="9372799"/>
                <a:ext cx="8525528" cy="830997"/>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4800" b="1" dirty="0" err="1"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i="1">
                            <a:latin typeface="Cambria Math"/>
                          </a:rPr>
                          <m:t>𝑛</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d>
                      <m:dPr>
                        <m:ctrlPr>
                          <a:rPr lang="en-US" sz="4800" i="1">
                            <a:latin typeface="Cambria Math" panose="02040503050406030204" pitchFamily="18" charset="0"/>
                          </a:rPr>
                        </m:ctrlPr>
                      </m:dPr>
                      <m:e>
                        <m:r>
                          <a:rPr lang="en-US" sz="4800" i="1">
                            <a:latin typeface="Cambria Math"/>
                          </a:rPr>
                          <m:t>𝑛</m:t>
                        </m:r>
                        <m:r>
                          <a:rPr lang="en-US" sz="4800" i="1">
                            <a:latin typeface="Cambria Math"/>
                          </a:rPr>
                          <m:t>−1</m:t>
                        </m:r>
                      </m:e>
                    </m:d>
                    <m:r>
                      <a:rPr lang="en-US" sz="4800" i="1">
                        <a:latin typeface="Cambria Math"/>
                      </a:rPr>
                      <m:t>.</m:t>
                    </m:r>
                    <m:r>
                      <a:rPr lang="en-US" sz="4800" i="1">
                        <a:latin typeface="Cambria Math"/>
                      </a:rPr>
                      <m:t>𝑑</m:t>
                    </m:r>
                  </m:oMath>
                </a14:m>
                <a:endParaRPr lang="en-US" sz="4800" dirty="0">
                  <a:latin typeface="Times New Roman" panose="02020603050405020304" pitchFamily="18"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612746" y="9372799"/>
                <a:ext cx="8525528" cy="830997"/>
              </a:xfrm>
              <a:prstGeom prst="rect">
                <a:avLst/>
              </a:prstGeom>
              <a:blipFill rotWithShape="0">
                <a:blip r:embed="rId4"/>
                <a:stretch>
                  <a:fillRect l="-1288" t="-17647" b="-44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031998" y="10830803"/>
                <a:ext cx="6304589" cy="830997"/>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b="0" i="1" smtClean="0">
                            <a:latin typeface="Cambria Math" panose="02040503050406030204" pitchFamily="18" charset="0"/>
                          </a:rPr>
                          <m:t>7</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6</m:t>
                    </m:r>
                    <m:r>
                      <a:rPr lang="en-US" sz="4800" i="1">
                        <a:latin typeface="Cambria Math"/>
                      </a:rPr>
                      <m:t>𝑑</m:t>
                    </m:r>
                    <m:r>
                      <a:rPr lang="en-US" sz="4800" b="0" i="1" smtClean="0">
                        <a:latin typeface="Cambria Math" panose="02040503050406030204" pitchFamily="18" charset="0"/>
                      </a:rPr>
                      <m:t>=0.5</m:t>
                    </m:r>
                  </m:oMath>
                </a14:m>
                <a:endParaRPr lang="en-US" sz="4800" dirty="0">
                  <a:latin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031998" y="10830803"/>
                <a:ext cx="6304589" cy="830997"/>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6860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down)">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0" grpId="0" animBg="1"/>
      <p:bldP spid="91" grpId="0"/>
      <p:bldP spid="5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3282" y="1696057"/>
            <a:ext cx="23932140" cy="4168730"/>
            <a:chOff x="534987" y="1869705"/>
            <a:chExt cx="23340848" cy="3058750"/>
          </a:xfrm>
        </p:grpSpPr>
        <p:grpSp>
          <p:nvGrpSpPr>
            <p:cNvPr id="21" name="Group 20"/>
            <p:cNvGrpSpPr/>
            <p:nvPr/>
          </p:nvGrpSpPr>
          <p:grpSpPr>
            <a:xfrm>
              <a:off x="534987" y="1869705"/>
              <a:ext cx="23340848" cy="3058750"/>
              <a:chOff x="534987" y="1647866"/>
              <a:chExt cx="23340848" cy="3058750"/>
            </a:xfrm>
          </p:grpSpPr>
          <p:sp>
            <p:nvSpPr>
              <p:cNvPr id="25" name="Rounded Rectangle 24"/>
              <p:cNvSpPr/>
              <p:nvPr/>
            </p:nvSpPr>
            <p:spPr bwMode="auto">
              <a:xfrm>
                <a:off x="755649" y="1720890"/>
                <a:ext cx="23120186" cy="298572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29694" y="1653394"/>
                  <a:ext cx="2087449" cy="74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a:solidFill>
                        <a:schemeClr val="bg1"/>
                      </a:solidFill>
                      <a:latin typeface="Tahoma" pitchFamily="34" charset="0"/>
                      <a:cs typeface="Tahoma" pitchFamily="34" charset="0"/>
                    </a:rPr>
                    <a:t>Câu 5</a:t>
                  </a:r>
                </a:p>
              </p:txBody>
            </p:sp>
          </p:grpSp>
        </p:grpSp>
        <mc:AlternateContent xmlns:mc="http://schemas.openxmlformats.org/markup-compatibility/2006" xmlns:a14="http://schemas.microsoft.com/office/drawing/2010/main">
          <mc:Choice Requires="a14">
            <p:sp>
              <p:nvSpPr>
                <p:cNvPr id="23" name="Rectangle 22"/>
                <p:cNvSpPr/>
                <p:nvPr/>
              </p:nvSpPr>
              <p:spPr>
                <a:xfrm>
                  <a:off x="4050521" y="2013073"/>
                  <a:ext cx="19805385" cy="28454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spcBef>
                      <a:spcPts val="600"/>
                    </a:spcBef>
                  </a:pPr>
                  <a:r>
                    <a:rPr lang="en-US" sz="6000" b="1" dirty="0" smtClean="0">
                      <a:solidFill>
                        <a:srgbClr val="0000FF"/>
                      </a:solidFill>
                      <a:latin typeface="Times New Roman"/>
                      <a:ea typeface="Times New Roman"/>
                    </a:rPr>
                    <a:t> </a:t>
                  </a:r>
                  <a:r>
                    <a:rPr lang="vi-VN" sz="6000" dirty="0">
                      <a:solidFill>
                        <a:prstClr val="black"/>
                      </a:solidFill>
                      <a:latin typeface="Times New Roman" panose="02020603050405020304" pitchFamily="18" charset="0"/>
                      <a:ea typeface="Calibri" panose="020F0502020204030204" pitchFamily="34" charset="0"/>
                    </a:rPr>
                    <a:t>Cho ba số phân biệt khác không </a:t>
                  </a:r>
                  <a14:m>
                    <m:oMath xmlns:m="http://schemas.openxmlformats.org/officeDocument/2006/math">
                      <m:r>
                        <a:rPr lang="vi-VN" sz="6000">
                          <a:solidFill>
                            <a:prstClr val="black"/>
                          </a:solidFill>
                          <a:latin typeface="Cambria Math"/>
                          <a:ea typeface="Calibri" panose="020F0502020204030204" pitchFamily="34" charset="0"/>
                        </a:rPr>
                        <m:t>𝑎</m:t>
                      </m:r>
                      <m:r>
                        <a:rPr lang="vi-VN" sz="6000">
                          <a:solidFill>
                            <a:prstClr val="black"/>
                          </a:solidFill>
                          <a:latin typeface="Cambria Math"/>
                          <a:ea typeface="Calibri" panose="020F0502020204030204" pitchFamily="34" charset="0"/>
                        </a:rPr>
                        <m:t>, </m:t>
                      </m:r>
                      <m:r>
                        <a:rPr lang="vi-VN" sz="6000">
                          <a:solidFill>
                            <a:prstClr val="black"/>
                          </a:solidFill>
                          <a:latin typeface="Cambria Math"/>
                          <a:ea typeface="Calibri" panose="020F0502020204030204" pitchFamily="34" charset="0"/>
                        </a:rPr>
                        <m:t>𝑏</m:t>
                      </m:r>
                      <m:r>
                        <a:rPr lang="vi-VN" sz="6000">
                          <a:solidFill>
                            <a:prstClr val="black"/>
                          </a:solidFill>
                          <a:latin typeface="Cambria Math"/>
                          <a:ea typeface="Calibri" panose="020F0502020204030204" pitchFamily="34" charset="0"/>
                        </a:rPr>
                        <m:t>, </m:t>
                      </m:r>
                      <m:r>
                        <a:rPr lang="vi-VN" sz="6000">
                          <a:solidFill>
                            <a:prstClr val="black"/>
                          </a:solidFill>
                          <a:latin typeface="Cambria Math"/>
                          <a:ea typeface="Calibri" panose="020F0502020204030204" pitchFamily="34" charset="0"/>
                        </a:rPr>
                        <m:t>𝑐</m:t>
                      </m:r>
                    </m:oMath>
                  </a14:m>
                  <a:r>
                    <a:rPr lang="vi-VN" sz="6000" dirty="0">
                      <a:solidFill>
                        <a:prstClr val="black"/>
                      </a:solidFill>
                      <a:latin typeface="Times New Roman" panose="02020603050405020304" pitchFamily="18" charset="0"/>
                      <a:ea typeface="Calibri" panose="020F0502020204030204" pitchFamily="34" charset="0"/>
                    </a:rPr>
                    <a:t> có tổng là </a:t>
                  </a:r>
                  <a14:m>
                    <m:oMath xmlns:m="http://schemas.openxmlformats.org/officeDocument/2006/math">
                      <m:r>
                        <a:rPr lang="vi-VN" sz="6000">
                          <a:solidFill>
                            <a:prstClr val="black"/>
                          </a:solidFill>
                          <a:latin typeface="Cambria Math"/>
                          <a:ea typeface="Calibri" panose="020F0502020204030204" pitchFamily="34" charset="0"/>
                        </a:rPr>
                        <m:t>39</m:t>
                      </m:r>
                    </m:oMath>
                  </a14:m>
                  <a:r>
                    <a:rPr lang="vi-VN" sz="6000" dirty="0">
                      <a:solidFill>
                        <a:prstClr val="black"/>
                      </a:solidFill>
                      <a:latin typeface="Times New Roman" panose="02020603050405020304" pitchFamily="18" charset="0"/>
                      <a:ea typeface="Calibri" panose="020F0502020204030204" pitchFamily="34" charset="0"/>
                    </a:rPr>
                    <a:t>,  theo thứ tự đó lập thành một cấp số nhân. Đồng thời ba số </a:t>
                  </a:r>
                  <a14:m>
                    <m:oMath xmlns:m="http://schemas.openxmlformats.org/officeDocument/2006/math">
                      <m:r>
                        <a:rPr lang="vi-VN" sz="6000">
                          <a:solidFill>
                            <a:prstClr val="black"/>
                          </a:solidFill>
                          <a:latin typeface="Cambria Math"/>
                          <a:ea typeface="Calibri" panose="020F0502020204030204" pitchFamily="34" charset="0"/>
                        </a:rPr>
                        <m:t>𝑎</m:t>
                      </m:r>
                      <m:r>
                        <a:rPr lang="vi-VN" sz="6000">
                          <a:solidFill>
                            <a:prstClr val="black"/>
                          </a:solidFill>
                          <a:latin typeface="Cambria Math"/>
                          <a:ea typeface="Calibri" panose="020F0502020204030204" pitchFamily="34" charset="0"/>
                        </a:rPr>
                        <m:t>, 2</m:t>
                      </m:r>
                      <m:r>
                        <a:rPr lang="vi-VN" sz="6000">
                          <a:solidFill>
                            <a:prstClr val="black"/>
                          </a:solidFill>
                          <a:latin typeface="Cambria Math"/>
                          <a:ea typeface="Calibri" panose="020F0502020204030204" pitchFamily="34" charset="0"/>
                        </a:rPr>
                        <m:t>𝑏</m:t>
                      </m:r>
                      <m:r>
                        <a:rPr lang="vi-VN" sz="6000">
                          <a:solidFill>
                            <a:prstClr val="black"/>
                          </a:solidFill>
                          <a:latin typeface="Cambria Math"/>
                          <a:ea typeface="Calibri" panose="020F0502020204030204" pitchFamily="34" charset="0"/>
                        </a:rPr>
                        <m:t>, 3</m:t>
                      </m:r>
                      <m:r>
                        <a:rPr lang="vi-VN" sz="6000">
                          <a:solidFill>
                            <a:prstClr val="black"/>
                          </a:solidFill>
                          <a:latin typeface="Cambria Math"/>
                          <a:ea typeface="Calibri" panose="020F0502020204030204" pitchFamily="34" charset="0"/>
                        </a:rPr>
                        <m:t>𝑐</m:t>
                      </m:r>
                    </m:oMath>
                  </a14:m>
                  <a:r>
                    <a:rPr lang="vi-VN" sz="6000" dirty="0">
                      <a:solidFill>
                        <a:prstClr val="black"/>
                      </a:solidFill>
                      <a:latin typeface="Times New Roman" panose="02020603050405020304" pitchFamily="18" charset="0"/>
                      <a:ea typeface="Calibri" panose="020F0502020204030204" pitchFamily="34" charset="0"/>
                    </a:rPr>
                    <a:t> theo thứ tự đó lập thành một cấp số cộng. Tính giá trị biểu thức: </a:t>
                  </a:r>
                  <a14:m>
                    <m:oMath xmlns:m="http://schemas.openxmlformats.org/officeDocument/2006/math">
                      <m:r>
                        <a:rPr lang="vi-VN" sz="6000">
                          <a:solidFill>
                            <a:prstClr val="black"/>
                          </a:solidFill>
                          <a:latin typeface="Cambria Math"/>
                          <a:ea typeface="Calibri" panose="020F0502020204030204" pitchFamily="34" charset="0"/>
                        </a:rPr>
                        <m:t>𝑃</m:t>
                      </m:r>
                      <m:r>
                        <a:rPr lang="vi-VN" sz="6000">
                          <a:solidFill>
                            <a:prstClr val="black"/>
                          </a:solidFill>
                          <a:latin typeface="Cambria Math"/>
                          <a:ea typeface="Calibri" panose="020F0502020204030204" pitchFamily="34" charset="0"/>
                        </a:rPr>
                        <m:t>=3</m:t>
                      </m:r>
                      <m:r>
                        <a:rPr lang="vi-VN" sz="6000">
                          <a:solidFill>
                            <a:prstClr val="black"/>
                          </a:solidFill>
                          <a:latin typeface="Cambria Math"/>
                          <a:ea typeface="Calibri" panose="020F0502020204030204" pitchFamily="34" charset="0"/>
                        </a:rPr>
                        <m:t>𝑎</m:t>
                      </m:r>
                      <m:r>
                        <a:rPr lang="vi-VN" sz="6000">
                          <a:solidFill>
                            <a:prstClr val="black"/>
                          </a:solidFill>
                          <a:latin typeface="Cambria Math"/>
                          <a:ea typeface="Calibri" panose="020F0502020204030204" pitchFamily="34" charset="0"/>
                        </a:rPr>
                        <m:t>−4</m:t>
                      </m:r>
                      <m:r>
                        <a:rPr lang="vi-VN" sz="6000">
                          <a:solidFill>
                            <a:prstClr val="black"/>
                          </a:solidFill>
                          <a:latin typeface="Cambria Math"/>
                          <a:ea typeface="Calibri" panose="020F0502020204030204" pitchFamily="34" charset="0"/>
                        </a:rPr>
                        <m:t>𝑏</m:t>
                      </m:r>
                      <m:r>
                        <a:rPr lang="vi-VN" sz="6000">
                          <a:solidFill>
                            <a:prstClr val="black"/>
                          </a:solidFill>
                          <a:latin typeface="Cambria Math"/>
                          <a:ea typeface="Calibri" panose="020F0502020204030204" pitchFamily="34" charset="0"/>
                        </a:rPr>
                        <m:t>+5</m:t>
                      </m:r>
                      <m:r>
                        <a:rPr lang="vi-VN" sz="6000">
                          <a:solidFill>
                            <a:prstClr val="black"/>
                          </a:solidFill>
                          <a:latin typeface="Cambria Math"/>
                          <a:ea typeface="Calibri" panose="020F0502020204030204" pitchFamily="34" charset="0"/>
                        </a:rPr>
                        <m:t>𝑐</m:t>
                      </m:r>
                    </m:oMath>
                  </a14:m>
                  <a:r>
                    <a:rPr lang="vi-VN" sz="6000" dirty="0">
                      <a:solidFill>
                        <a:prstClr val="black"/>
                      </a:solidFill>
                      <a:latin typeface="Times New Roman" panose="02020603050405020304" pitchFamily="18" charset="0"/>
                      <a:ea typeface="Calibri" panose="020F0502020204030204" pitchFamily="34" charset="0"/>
                    </a:rPr>
                    <a:t>.</a:t>
                  </a:r>
                  <a:endParaRPr lang="en-US" sz="6000" dirty="0">
                    <a:solidFill>
                      <a:prstClr val="black"/>
                    </a:solidFill>
                    <a:latin typeface="Times New Roman" panose="02020603050405020304" pitchFamily="18" charset="0"/>
                    <a:ea typeface="Calibri" panose="020F050202020403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50521" y="2013073"/>
                  <a:ext cx="19805385" cy="2845427"/>
                </a:xfrm>
                <a:prstGeom prst="rect">
                  <a:avLst/>
                </a:prstGeom>
                <a:blipFill rotWithShape="0">
                  <a:blip r:embed="rId3"/>
                  <a:stretch>
                    <a:fillRect l="-1351" t="-3616" b="-86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494427" y="6096000"/>
            <a:ext cx="23679365" cy="1995262"/>
            <a:chOff x="247181" y="1501335"/>
            <a:chExt cx="11838141" cy="914411"/>
          </a:xfrm>
        </p:grpSpPr>
        <p:grpSp>
          <p:nvGrpSpPr>
            <p:cNvPr id="51" name="Group 50"/>
            <p:cNvGrpSpPr/>
            <p:nvPr/>
          </p:nvGrpSpPr>
          <p:grpSpPr>
            <a:xfrm>
              <a:off x="247181" y="1501335"/>
              <a:ext cx="3090381" cy="914399"/>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369558" y="1810799"/>
                    <a:ext cx="1898842" cy="432720"/>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m:t>
                        </m:r>
                        <m:r>
                          <a:rPr lang="en-US" sz="6000" b="0" i="1" smtClean="0">
                            <a:solidFill>
                              <a:schemeClr val="bg1"/>
                            </a:solidFill>
                            <a:latin typeface="Cambria Math" panose="02040503050406030204" pitchFamily="18" charset="0"/>
                            <a:ea typeface="Times New Roman" panose="02020603050405020304" pitchFamily="18" charset="0"/>
                          </a:rPr>
                          <m:t>60</m:t>
                        </m:r>
                      </m:oMath>
                    </a14:m>
                    <a:r>
                      <a:rPr lang="en-US" sz="6000" dirty="0" smtClean="0">
                        <a:solidFill>
                          <a:schemeClr val="bg1"/>
                        </a:solidFill>
                      </a:rPr>
                      <a:t>.</a:t>
                    </a:r>
                    <a:endParaRPr lang="en-US" sz="6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369558" y="1810799"/>
                    <a:ext cx="1898842" cy="432720"/>
                  </a:xfrm>
                  <a:prstGeom prst="rect">
                    <a:avLst/>
                  </a:prstGeom>
                  <a:blipFill rotWithShape="0">
                    <a:blip r:embed="rId4"/>
                    <a:stretch>
                      <a:fillRect t="-17964" b="-39521"/>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1501346"/>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5" name="Oval 64"/>
          <p:cNvSpPr/>
          <p:nvPr/>
        </p:nvSpPr>
        <p:spPr>
          <a:xfrm>
            <a:off x="439702" y="6690623"/>
            <a:ext cx="1092375" cy="121929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sp>
        <p:nvSpPr>
          <p:cNvPr id="49"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4</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Vận dụng cao</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41" name="Group 40"/>
          <p:cNvGrpSpPr/>
          <p:nvPr/>
        </p:nvGrpSpPr>
        <p:grpSpPr>
          <a:xfrm>
            <a:off x="293282" y="8250505"/>
            <a:ext cx="23672882" cy="5389294"/>
            <a:chOff x="194162" y="3615027"/>
            <a:chExt cx="11834900" cy="3853496"/>
          </a:xfrm>
        </p:grpSpPr>
        <p:sp>
          <p:nvSpPr>
            <p:cNvPr id="42" name="Rounded Rectangle 41"/>
            <p:cNvSpPr/>
            <p:nvPr/>
          </p:nvSpPr>
          <p:spPr>
            <a:xfrm>
              <a:off x="194162" y="3735961"/>
              <a:ext cx="11834900" cy="373256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3" name="Group 42"/>
            <p:cNvGrpSpPr/>
            <p:nvPr/>
          </p:nvGrpSpPr>
          <p:grpSpPr>
            <a:xfrm>
              <a:off x="203200" y="3615027"/>
              <a:ext cx="1936196" cy="726227"/>
              <a:chOff x="1275608" y="6200846"/>
              <a:chExt cx="3795645" cy="1319520"/>
            </a:xfrm>
          </p:grpSpPr>
          <p:sp>
            <p:nvSpPr>
              <p:cNvPr id="44" name="Freeform 20"/>
              <p:cNvSpPr>
                <a:spLocks/>
              </p:cNvSpPr>
              <p:nvPr/>
            </p:nvSpPr>
            <p:spPr bwMode="auto">
              <a:xfrm rot="16200000" flipV="1">
                <a:off x="2822739" y="5296311"/>
                <a:ext cx="1119914" cy="3172882"/>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5" name="TextBox 44"/>
              <p:cNvSpPr txBox="1"/>
              <p:nvPr/>
            </p:nvSpPr>
            <p:spPr>
              <a:xfrm>
                <a:off x="2335779" y="6200846"/>
                <a:ext cx="2735474" cy="1319520"/>
              </a:xfrm>
              <a:prstGeom prst="rect">
                <a:avLst/>
              </a:prstGeom>
              <a:noFill/>
            </p:spPr>
            <p:txBody>
              <a:bodyPr wrap="none" rtlCol="0">
                <a:spAutoFit/>
              </a:bodyPr>
              <a:lstStyle/>
              <a:p>
                <a:r>
                  <a:rPr lang="vi-VN" sz="6000" dirty="0">
                    <a:solidFill>
                      <a:srgbClr val="FF0000"/>
                    </a:solidFill>
                    <a:latin typeface="+mj-lt"/>
                    <a:ea typeface="Tahoma" pitchFamily="34" charset="0"/>
                    <a:cs typeface="Tahoma" pitchFamily="34" charset="0"/>
                  </a:rPr>
                  <a:t>Lời Giải</a:t>
                </a:r>
                <a:endParaRPr lang="en-US" sz="6000" dirty="0">
                  <a:solidFill>
                    <a:srgbClr val="FF0000"/>
                  </a:solidFill>
                  <a:latin typeface="+mj-lt"/>
                  <a:ea typeface="Tahoma" pitchFamily="34" charset="0"/>
                  <a:cs typeface="Tahoma" pitchFamily="34" charset="0"/>
                </a:endParaRPr>
              </a:p>
            </p:txBody>
          </p:sp>
          <p:sp>
            <p:nvSpPr>
              <p:cNvPr id="48" name="Round Diagonal Corner Rectangle 4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0" name="Freeform 4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63" name="Action Button: Forward or Next 62">
            <a:hlinkClick r:id="" action="ppaction://hlinkshowjump?jump=nextslide" highlightClick="1"/>
          </p:cNvPr>
          <p:cNvSpPr/>
          <p:nvPr/>
        </p:nvSpPr>
        <p:spPr>
          <a:xfrm>
            <a:off x="22597279" y="11826614"/>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mc:Choice xmlns:a14="http://schemas.microsoft.com/office/drawing/2010/main" Requires="a14">
          <p:sp>
            <p:nvSpPr>
              <p:cNvPr id="6" name="Rectangle 5"/>
              <p:cNvSpPr/>
              <p:nvPr/>
            </p:nvSpPr>
            <p:spPr>
              <a:xfrm>
                <a:off x="3783044" y="9850763"/>
                <a:ext cx="18318920" cy="4152483"/>
              </a:xfrm>
              <a:prstGeom prst="rect">
                <a:avLst/>
              </a:prstGeom>
            </p:spPr>
            <p:txBody>
              <a:bodyPr wrap="square">
                <a:spAutoFit/>
              </a:bodyPr>
              <a:lstStyle/>
              <a:p>
                <a:pPr>
                  <a:spcBef>
                    <a:spcPts val="600"/>
                  </a:spcBef>
                </a:pPr>
                <a:r>
                  <a:rPr lang="vi-VN" sz="6000" dirty="0">
                    <a:solidFill>
                      <a:prstClr val="black"/>
                    </a:solidFill>
                    <a:latin typeface="Times New Roman" panose="02020603050405020304" pitchFamily="18" charset="0"/>
                    <a:ea typeface="Calibri" panose="020F0502020204030204" pitchFamily="34" charset="0"/>
                  </a:rPr>
                  <a:t>Do </a:t>
                </a:r>
                <a14:m>
                  <m:oMath xmlns:m="http://schemas.openxmlformats.org/officeDocument/2006/math">
                    <m:r>
                      <a:rPr lang="vi-VN" sz="6000">
                        <a:solidFill>
                          <a:prstClr val="black"/>
                        </a:solidFill>
                        <a:latin typeface="Cambria Math"/>
                        <a:ea typeface="Calibri" panose="020F0502020204030204" pitchFamily="34" charset="0"/>
                      </a:rPr>
                      <m:t>𝑎</m:t>
                    </m:r>
                    <m:r>
                      <a:rPr lang="vi-VN" sz="6000">
                        <a:solidFill>
                          <a:prstClr val="black"/>
                        </a:solidFill>
                        <a:latin typeface="Cambria Math"/>
                        <a:ea typeface="Calibri" panose="020F0502020204030204" pitchFamily="34" charset="0"/>
                      </a:rPr>
                      <m:t>, </m:t>
                    </m:r>
                    <m:r>
                      <a:rPr lang="vi-VN" sz="6000">
                        <a:solidFill>
                          <a:prstClr val="black"/>
                        </a:solidFill>
                        <a:latin typeface="Cambria Math"/>
                        <a:ea typeface="Calibri" panose="020F0502020204030204" pitchFamily="34" charset="0"/>
                      </a:rPr>
                      <m:t>𝑏</m:t>
                    </m:r>
                    <m:r>
                      <a:rPr lang="vi-VN" sz="6000">
                        <a:solidFill>
                          <a:prstClr val="black"/>
                        </a:solidFill>
                        <a:latin typeface="Cambria Math"/>
                        <a:ea typeface="Calibri" panose="020F0502020204030204" pitchFamily="34" charset="0"/>
                      </a:rPr>
                      <m:t>, </m:t>
                    </m:r>
                    <m:r>
                      <a:rPr lang="vi-VN" sz="6000">
                        <a:solidFill>
                          <a:prstClr val="black"/>
                        </a:solidFill>
                        <a:latin typeface="Cambria Math"/>
                        <a:ea typeface="Calibri" panose="020F0502020204030204" pitchFamily="34" charset="0"/>
                      </a:rPr>
                      <m:t>𝑐</m:t>
                    </m:r>
                  </m:oMath>
                </a14:m>
                <a:r>
                  <a:rPr lang="vi-VN" sz="6000" dirty="0">
                    <a:solidFill>
                      <a:prstClr val="black"/>
                    </a:solidFill>
                    <a:latin typeface="Times New Roman" panose="02020603050405020304" pitchFamily="18" charset="0"/>
                    <a:ea typeface="Calibri" panose="020F0502020204030204" pitchFamily="34" charset="0"/>
                  </a:rPr>
                  <a:t> theo thứ thự lập thành cấp số nhân nên ta có: </a:t>
                </a:r>
                <a:endParaRPr lang="en-US" sz="6000" dirty="0">
                  <a:solidFill>
                    <a:prstClr val="black"/>
                  </a:solidFill>
                  <a:latin typeface="Times New Roman" panose="02020603050405020304" pitchFamily="18" charset="0"/>
                  <a:ea typeface="Calibri" panose="020F0502020204030204" pitchFamily="34" charset="0"/>
                </a:endParaRPr>
              </a:p>
              <a:p>
                <a:pPr>
                  <a:spcBef>
                    <a:spcPts val="600"/>
                  </a:spcBef>
                </a:pPr>
                <a:r>
                  <a:rPr lang="vi-VN" sz="60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vi-VN" sz="6000">
                        <a:solidFill>
                          <a:prstClr val="black"/>
                        </a:solidFill>
                        <a:latin typeface="Cambria Math"/>
                        <a:ea typeface="Calibri" panose="020F0502020204030204" pitchFamily="34" charset="0"/>
                      </a:rPr>
                      <m:t>𝑏</m:t>
                    </m:r>
                    <m:r>
                      <a:rPr lang="vi-VN" sz="6000">
                        <a:solidFill>
                          <a:prstClr val="black"/>
                        </a:solidFill>
                        <a:latin typeface="Cambria Math"/>
                        <a:ea typeface="Calibri" panose="020F0502020204030204" pitchFamily="34" charset="0"/>
                      </a:rPr>
                      <m:t>=</m:t>
                    </m:r>
                    <m:r>
                      <a:rPr lang="vi-VN" sz="6000">
                        <a:solidFill>
                          <a:prstClr val="black"/>
                        </a:solidFill>
                        <a:latin typeface="Cambria Math"/>
                        <a:ea typeface="Calibri" panose="020F0502020204030204" pitchFamily="34" charset="0"/>
                      </a:rPr>
                      <m:t>𝑎𝑞</m:t>
                    </m:r>
                  </m:oMath>
                </a14:m>
                <a:r>
                  <a:rPr lang="vi-VN" sz="60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vi-VN" sz="6000">
                        <a:solidFill>
                          <a:prstClr val="black"/>
                        </a:solidFill>
                        <a:latin typeface="Cambria Math"/>
                        <a:ea typeface="Calibri" panose="020F0502020204030204" pitchFamily="34" charset="0"/>
                      </a:rPr>
                      <m:t>𝑐</m:t>
                    </m:r>
                    <m:r>
                      <a:rPr lang="vi-VN" sz="6000">
                        <a:solidFill>
                          <a:prstClr val="black"/>
                        </a:solidFill>
                        <a:latin typeface="Cambria Math"/>
                        <a:ea typeface="Calibri" panose="020F0502020204030204" pitchFamily="34" charset="0"/>
                      </a:rPr>
                      <m:t>=</m:t>
                    </m:r>
                    <m:r>
                      <a:rPr lang="vi-VN" sz="6000">
                        <a:solidFill>
                          <a:prstClr val="black"/>
                        </a:solidFill>
                        <a:latin typeface="Cambria Math"/>
                        <a:ea typeface="Calibri" panose="020F0502020204030204" pitchFamily="34" charset="0"/>
                      </a:rPr>
                      <m:t>𝑎</m:t>
                    </m:r>
                    <m:sSup>
                      <m:sSupPr>
                        <m:ctrlPr>
                          <a:rPr lang="en-US" sz="6000" i="1">
                            <a:solidFill>
                              <a:prstClr val="black"/>
                            </a:solidFill>
                            <a:latin typeface="Cambria Math" panose="02040503050406030204" pitchFamily="18" charset="0"/>
                            <a:ea typeface="Calibri" panose="020F0502020204030204" pitchFamily="34" charset="0"/>
                          </a:rPr>
                        </m:ctrlPr>
                      </m:sSupPr>
                      <m:e>
                        <m:r>
                          <a:rPr lang="vi-VN" sz="6000">
                            <a:solidFill>
                              <a:prstClr val="black"/>
                            </a:solidFill>
                            <a:latin typeface="Cambria Math"/>
                            <a:ea typeface="Calibri" panose="020F0502020204030204" pitchFamily="34" charset="0"/>
                          </a:rPr>
                          <m:t>𝑞</m:t>
                        </m:r>
                      </m:e>
                      <m:sup>
                        <m:r>
                          <a:rPr lang="vi-VN" sz="6000">
                            <a:solidFill>
                              <a:prstClr val="black"/>
                            </a:solidFill>
                            <a:latin typeface="Cambria Math"/>
                            <a:ea typeface="Calibri" panose="020F0502020204030204" pitchFamily="34" charset="0"/>
                          </a:rPr>
                          <m:t>2</m:t>
                        </m:r>
                      </m:sup>
                    </m:sSup>
                  </m:oMath>
                </a14:m>
                <a:r>
                  <a:rPr lang="vi-VN" sz="6000" dirty="0">
                    <a:solidFill>
                      <a:prstClr val="black"/>
                    </a:solidFill>
                    <a:latin typeface="Times New Roman" panose="02020603050405020304" pitchFamily="18" charset="0"/>
                    <a:ea typeface="Calibri" panose="020F0502020204030204" pitchFamily="34" charset="0"/>
                  </a:rPr>
                  <a:t> với </a:t>
                </a:r>
                <a14:m>
                  <m:oMath xmlns:m="http://schemas.openxmlformats.org/officeDocument/2006/math">
                    <m:d>
                      <m:dPr>
                        <m:begChr m:val="{"/>
                        <m:endChr m:val=""/>
                        <m:ctrlPr>
                          <a:rPr lang="en-US" sz="6000" i="1">
                            <a:solidFill>
                              <a:prstClr val="black"/>
                            </a:solidFill>
                            <a:latin typeface="Cambria Math" panose="02040503050406030204" pitchFamily="18" charset="0"/>
                            <a:ea typeface="Calibri" panose="020F0502020204030204" pitchFamily="34" charset="0"/>
                          </a:rPr>
                        </m:ctrlPr>
                      </m:dPr>
                      <m:e>
                        <m:eqArr>
                          <m:eqArrPr>
                            <m:ctrlPr>
                              <a:rPr lang="en-US" sz="6000" i="1">
                                <a:solidFill>
                                  <a:prstClr val="black"/>
                                </a:solidFill>
                                <a:latin typeface="Cambria Math" panose="02040503050406030204" pitchFamily="18" charset="0"/>
                                <a:ea typeface="Calibri" panose="020F0502020204030204" pitchFamily="34" charset="0"/>
                              </a:rPr>
                            </m:ctrlPr>
                          </m:eqArrPr>
                          <m:e>
                            <m:r>
                              <a:rPr lang="vi-VN" sz="6000">
                                <a:solidFill>
                                  <a:prstClr val="black"/>
                                </a:solidFill>
                                <a:latin typeface="Cambria Math"/>
                                <a:ea typeface="Calibri" panose="020F0502020204030204" pitchFamily="34" charset="0"/>
                              </a:rPr>
                              <m:t>𝑞</m:t>
                            </m:r>
                            <m:r>
                              <a:rPr lang="vi-VN" sz="6000">
                                <a:solidFill>
                                  <a:prstClr val="black"/>
                                </a:solidFill>
                                <a:latin typeface="Cambria Math"/>
                                <a:ea typeface="Calibri" panose="020F0502020204030204" pitchFamily="34" charset="0"/>
                              </a:rPr>
                              <m:t>≠0</m:t>
                            </m:r>
                          </m:e>
                          <m:e>
                            <m:r>
                              <a:rPr lang="vi-VN" sz="6000">
                                <a:solidFill>
                                  <a:prstClr val="black"/>
                                </a:solidFill>
                                <a:latin typeface="Cambria Math"/>
                                <a:ea typeface="Calibri" panose="020F0502020204030204" pitchFamily="34" charset="0"/>
                              </a:rPr>
                              <m:t>𝑞</m:t>
                            </m:r>
                            <m:r>
                              <a:rPr lang="vi-VN" sz="6000">
                                <a:solidFill>
                                  <a:prstClr val="black"/>
                                </a:solidFill>
                                <a:latin typeface="Cambria Math"/>
                                <a:ea typeface="Calibri" panose="020F0502020204030204" pitchFamily="34" charset="0"/>
                              </a:rPr>
                              <m:t>≠1</m:t>
                            </m:r>
                          </m:e>
                        </m:eqArr>
                      </m:e>
                    </m:d>
                  </m:oMath>
                </a14:m>
                <a:r>
                  <a:rPr lang="vi-VN" sz="6000" dirty="0">
                    <a:solidFill>
                      <a:prstClr val="black"/>
                    </a:solidFill>
                    <a:latin typeface="Times New Roman" panose="02020603050405020304" pitchFamily="18" charset="0"/>
                    <a:ea typeface="Calibri" panose="020F0502020204030204" pitchFamily="34" charset="0"/>
                  </a:rPr>
                  <a:t> là công bội của cấp số nhân</a:t>
                </a:r>
                <a:endParaRPr lang="en-US" sz="6000" dirty="0">
                  <a:solidFill>
                    <a:prstClr val="black"/>
                  </a:solidFill>
                  <a:latin typeface="Times New Roman" panose="02020603050405020304" pitchFamily="18" charset="0"/>
                  <a:ea typeface="Calibri" panose="020F0502020204030204" pitchFamily="34" charset="0"/>
                </a:endParaRPr>
              </a:p>
              <a:p>
                <a:pPr>
                  <a:spcBef>
                    <a:spcPts val="600"/>
                  </a:spcBef>
                </a:pPr>
                <a:endParaRPr lang="en-US" sz="6000" dirty="0"/>
              </a:p>
            </p:txBody>
          </p:sp>
        </mc:Choice>
        <mc:Fallback>
          <p:sp>
            <p:nvSpPr>
              <p:cNvPr id="6" name="Rectangle 5"/>
              <p:cNvSpPr>
                <a:spLocks noRot="1" noChangeAspect="1" noMove="1" noResize="1" noEditPoints="1" noAdjustHandles="1" noChangeArrowheads="1" noChangeShapeType="1" noTextEdit="1"/>
              </p:cNvSpPr>
              <p:nvPr/>
            </p:nvSpPr>
            <p:spPr>
              <a:xfrm>
                <a:off x="3783044" y="9850763"/>
                <a:ext cx="18318920" cy="4152483"/>
              </a:xfrm>
              <a:prstGeom prst="rect">
                <a:avLst/>
              </a:prstGeom>
              <a:blipFill rotWithShape="0">
                <a:blip r:embed="rId5"/>
                <a:stretch>
                  <a:fillRect l="-2030" t="-45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9723646" y="6822902"/>
                <a:ext cx="3811099" cy="101566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m:t>
                    </m:r>
                    <m:r>
                      <a:rPr lang="en-US" sz="6000" b="0" i="1" smtClean="0">
                        <a:solidFill>
                          <a:schemeClr val="bg1"/>
                        </a:solidFill>
                        <a:latin typeface="Cambria Math" panose="02040503050406030204" pitchFamily="18" charset="0"/>
                        <a:ea typeface="Times New Roman" panose="02020603050405020304" pitchFamily="18" charset="0"/>
                      </a:rPr>
                      <m:t>120</m:t>
                    </m:r>
                  </m:oMath>
                </a14:m>
                <a:r>
                  <a:rPr lang="en-US" sz="6000" dirty="0" smtClean="0">
                    <a:solidFill>
                      <a:schemeClr val="bg1"/>
                    </a:solidFill>
                  </a:rPr>
                  <a:t>.</a:t>
                </a:r>
                <a:endParaRPr lang="en-US" sz="6000" dirty="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9723646" y="6822902"/>
                <a:ext cx="3811099" cy="1015662"/>
              </a:xfrm>
              <a:prstGeom prst="rect">
                <a:avLst/>
              </a:prstGeom>
              <a:blipFill rotWithShape="0">
                <a:blip r:embed="rId6"/>
                <a:stretch>
                  <a:fillRect t="-17964" b="-39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3624539" y="6807075"/>
                <a:ext cx="3811099" cy="101566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m:t>
                    </m:r>
                    <m:r>
                      <a:rPr lang="en-US" sz="6000" b="0" i="1" smtClean="0">
                        <a:solidFill>
                          <a:schemeClr val="bg1"/>
                        </a:solidFill>
                        <a:latin typeface="Cambria Math" panose="02040503050406030204" pitchFamily="18" charset="0"/>
                        <a:ea typeface="Times New Roman" panose="02020603050405020304" pitchFamily="18" charset="0"/>
                      </a:rPr>
                      <m:t>120</m:t>
                    </m:r>
                  </m:oMath>
                </a14:m>
                <a:r>
                  <a:rPr lang="en-US" sz="6000" dirty="0" smtClean="0">
                    <a:solidFill>
                      <a:schemeClr val="bg1"/>
                    </a:solidFill>
                  </a:rPr>
                  <a:t>.</a:t>
                </a:r>
                <a:endParaRPr lang="en-US" sz="6000" dirty="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3624539" y="6807075"/>
                <a:ext cx="3811099" cy="1015662"/>
              </a:xfrm>
              <a:prstGeom prst="rect">
                <a:avLst/>
              </a:prstGeom>
              <a:blipFill rotWithShape="0">
                <a:blip r:embed="rId7"/>
                <a:stretch>
                  <a:fillRect t="-18675" r="-6720" b="-403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7709480" y="6715280"/>
                <a:ext cx="3811099" cy="101566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6000" smtClean="0">
                        <a:solidFill>
                          <a:schemeClr val="bg1"/>
                        </a:solidFill>
                        <a:latin typeface="Cambria Math"/>
                        <a:ea typeface="Times New Roman" panose="02020603050405020304" pitchFamily="18" charset="0"/>
                      </a:rPr>
                      <m:t>𝑃</m:t>
                    </m:r>
                    <m:r>
                      <a:rPr lang="vi-VN" sz="6000" smtClean="0">
                        <a:solidFill>
                          <a:schemeClr val="bg1"/>
                        </a:solidFill>
                        <a:latin typeface="Cambria Math"/>
                        <a:ea typeface="Times New Roman" panose="02020603050405020304" pitchFamily="18" charset="0"/>
                      </a:rPr>
                      <m:t>=−</m:t>
                    </m:r>
                    <m:r>
                      <a:rPr lang="en-US" sz="6000" b="0" i="1" smtClean="0">
                        <a:solidFill>
                          <a:schemeClr val="bg1"/>
                        </a:solidFill>
                        <a:latin typeface="Cambria Math" panose="02040503050406030204" pitchFamily="18" charset="0"/>
                        <a:ea typeface="Times New Roman" panose="02020603050405020304" pitchFamily="18" charset="0"/>
                      </a:rPr>
                      <m:t>60</m:t>
                    </m:r>
                  </m:oMath>
                </a14:m>
                <a:r>
                  <a:rPr lang="en-US" sz="6000" dirty="0" smtClean="0">
                    <a:solidFill>
                      <a:schemeClr val="bg1"/>
                    </a:solidFill>
                  </a:rPr>
                  <a:t>.</a:t>
                </a:r>
                <a:endParaRPr lang="en-US" sz="6000" dirty="0">
                  <a:solidFill>
                    <a:schemeClr val="bg1"/>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7709480" y="6715280"/>
                <a:ext cx="3811099" cy="1015662"/>
              </a:xfrm>
              <a:prstGeom prst="rect">
                <a:avLst/>
              </a:prstGeom>
              <a:blipFill rotWithShape="0">
                <a:blip r:embed="rId8"/>
                <a:stretch>
                  <a:fillRect t="-18675" b="-40361"/>
                </a:stretch>
              </a:blipFill>
            </p:spPr>
            <p:txBody>
              <a:bodyPr/>
              <a:lstStyle/>
              <a:p>
                <a:r>
                  <a:rPr lang="en-US">
                    <a:noFill/>
                  </a:rPr>
                  <a:t> </a:t>
                </a:r>
              </a:p>
            </p:txBody>
          </p:sp>
        </mc:Fallback>
      </mc:AlternateContent>
    </p:spTree>
    <p:extLst>
      <p:ext uri="{BB962C8B-B14F-4D97-AF65-F5344CB8AC3E}">
        <p14:creationId xmlns:p14="http://schemas.microsoft.com/office/powerpoint/2010/main" val="375558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9359" y="3200401"/>
                <a:ext cx="10821828" cy="2285999"/>
              </a:xfrm>
            </p:spPr>
            <p:txBody>
              <a:bodyPr>
                <a:normAutofit fontScale="92500" lnSpcReduction="10000"/>
              </a:bodyPr>
              <a:lstStyle/>
              <a:p>
                <a:pPr marL="0" indent="0">
                  <a:spcBef>
                    <a:spcPts val="1200"/>
                  </a:spcBef>
                  <a:buNone/>
                </a:pPr>
                <a:r>
                  <a:rPr lang="fr-FR" sz="6400" dirty="0">
                    <a:solidFill>
                      <a:prstClr val="black"/>
                    </a:solidFill>
                    <a:latin typeface="Times New Roman" panose="02020603050405020304" pitchFamily="18" charset="0"/>
                    <a:ea typeface="Calibri" panose="020F0502020204030204" pitchFamily="34" charset="0"/>
                  </a:rPr>
                  <a:t>Theo </a:t>
                </a:r>
                <a:r>
                  <a:rPr lang="fr-FR" sz="6400" dirty="0" err="1">
                    <a:solidFill>
                      <a:prstClr val="black"/>
                    </a:solidFill>
                    <a:latin typeface="Times New Roman" panose="02020603050405020304" pitchFamily="18" charset="0"/>
                    <a:ea typeface="Calibri" panose="020F0502020204030204" pitchFamily="34" charset="0"/>
                  </a:rPr>
                  <a:t>đề</a:t>
                </a:r>
                <a:r>
                  <a:rPr lang="fr-FR" sz="6400" dirty="0">
                    <a:solidFill>
                      <a:prstClr val="black"/>
                    </a:solidFill>
                    <a:latin typeface="Times New Roman" panose="02020603050405020304" pitchFamily="18" charset="0"/>
                    <a:ea typeface="Calibri" panose="020F0502020204030204" pitchFamily="34" charset="0"/>
                  </a:rPr>
                  <a:t> ta </a:t>
                </a:r>
                <a:r>
                  <a:rPr lang="fr-FR" sz="6400" dirty="0" err="1">
                    <a:solidFill>
                      <a:prstClr val="black"/>
                    </a:solidFill>
                    <a:latin typeface="Times New Roman" panose="02020603050405020304" pitchFamily="18" charset="0"/>
                    <a:ea typeface="Calibri" panose="020F0502020204030204" pitchFamily="34" charset="0"/>
                  </a:rPr>
                  <a:t>có</a:t>
                </a:r>
                <a:r>
                  <a:rPr lang="fr-FR" sz="64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6400" i="1">
                            <a:solidFill>
                              <a:prstClr val="black"/>
                            </a:solidFill>
                            <a:latin typeface="Cambria Math" panose="02040503050406030204" pitchFamily="18" charset="0"/>
                            <a:ea typeface="Calibri" panose="020F0502020204030204" pitchFamily="34" charset="0"/>
                          </a:rPr>
                        </m:ctrlPr>
                      </m:dPr>
                      <m:e>
                        <m:eqArr>
                          <m:eqArrPr>
                            <m:ctrlPr>
                              <a:rPr lang="en-US" sz="6400" i="1">
                                <a:solidFill>
                                  <a:prstClr val="black"/>
                                </a:solidFill>
                                <a:latin typeface="Cambria Math" panose="02040503050406030204" pitchFamily="18" charset="0"/>
                                <a:ea typeface="Calibri" panose="020F0502020204030204" pitchFamily="34" charset="0"/>
                              </a:rPr>
                            </m:ctrlPr>
                          </m:eqArrPr>
                          <m:e>
                            <m:r>
                              <a:rPr lang="en-US" sz="6400">
                                <a:solidFill>
                                  <a:prstClr val="black"/>
                                </a:solidFill>
                                <a:latin typeface="Cambria Math"/>
                                <a:ea typeface="Calibri" panose="020F0502020204030204" pitchFamily="34" charset="0"/>
                              </a:rPr>
                              <m:t>𝑎𝑞</m:t>
                            </m:r>
                            <m:r>
                              <a:rPr lang="fr-FR" sz="6400">
                                <a:solidFill>
                                  <a:prstClr val="black"/>
                                </a:solidFill>
                                <a:latin typeface="Cambria Math"/>
                                <a:ea typeface="Calibri" panose="020F0502020204030204" pitchFamily="34" charset="0"/>
                              </a:rPr>
                              <m:t>+</m:t>
                            </m:r>
                            <m:r>
                              <a:rPr lang="en-US" sz="6400">
                                <a:solidFill>
                                  <a:prstClr val="black"/>
                                </a:solidFill>
                                <a:latin typeface="Cambria Math"/>
                                <a:ea typeface="Calibri" panose="020F0502020204030204" pitchFamily="34" charset="0"/>
                              </a:rPr>
                              <m:t>𝑎</m:t>
                            </m:r>
                            <m:r>
                              <a:rPr lang="fr-FR" sz="6400">
                                <a:solidFill>
                                  <a:prstClr val="black"/>
                                </a:solidFill>
                                <a:latin typeface="Cambria Math"/>
                                <a:ea typeface="Calibri" panose="020F0502020204030204" pitchFamily="34" charset="0"/>
                              </a:rPr>
                              <m:t>+</m:t>
                            </m:r>
                            <m:r>
                              <a:rPr lang="en-US" sz="6400">
                                <a:solidFill>
                                  <a:prstClr val="black"/>
                                </a:solidFill>
                                <a:latin typeface="Cambria Math"/>
                                <a:ea typeface="Calibri" panose="020F0502020204030204" pitchFamily="34" charset="0"/>
                              </a:rPr>
                              <m:t>𝑎</m:t>
                            </m:r>
                            <m:sSup>
                              <m:sSupPr>
                                <m:ctrlPr>
                                  <a:rPr lang="en-US" sz="6400" i="1">
                                    <a:solidFill>
                                      <a:prstClr val="black"/>
                                    </a:solidFill>
                                    <a:latin typeface="Cambria Math" panose="02040503050406030204" pitchFamily="18" charset="0"/>
                                    <a:ea typeface="Calibri" panose="020F0502020204030204" pitchFamily="34" charset="0"/>
                                  </a:rPr>
                                </m:ctrlPr>
                              </m:sSupPr>
                              <m:e>
                                <m:r>
                                  <a:rPr lang="en-US" sz="6400">
                                    <a:solidFill>
                                      <a:prstClr val="black"/>
                                    </a:solidFill>
                                    <a:latin typeface="Cambria Math"/>
                                    <a:ea typeface="Calibri" panose="020F0502020204030204" pitchFamily="34" charset="0"/>
                                  </a:rPr>
                                  <m:t>𝑞</m:t>
                                </m:r>
                              </m:e>
                              <m:sup>
                                <m:r>
                                  <a:rPr lang="fr-FR" sz="6400">
                                    <a:solidFill>
                                      <a:prstClr val="black"/>
                                    </a:solidFill>
                                    <a:latin typeface="Cambria Math"/>
                                    <a:ea typeface="Calibri" panose="020F0502020204030204" pitchFamily="34" charset="0"/>
                                  </a:rPr>
                                  <m:t>2</m:t>
                                </m:r>
                              </m:sup>
                            </m:sSup>
                            <m:r>
                              <a:rPr lang="fr-FR" sz="6400">
                                <a:solidFill>
                                  <a:prstClr val="black"/>
                                </a:solidFill>
                                <a:latin typeface="Cambria Math"/>
                                <a:ea typeface="Calibri" panose="020F0502020204030204" pitchFamily="34" charset="0"/>
                              </a:rPr>
                              <m:t>=</m:t>
                            </m:r>
                            <m:r>
                              <a:rPr lang="fr-FR" sz="6400">
                                <a:solidFill>
                                  <a:prstClr val="black"/>
                                </a:solidFill>
                                <a:latin typeface="Cambria Math"/>
                                <a:ea typeface="Calibri" panose="020F0502020204030204" pitchFamily="34" charset="0"/>
                              </a:rPr>
                              <m:t>39</m:t>
                            </m:r>
                          </m:e>
                          <m:e>
                            <m:r>
                              <a:rPr lang="fr-FR" sz="6400">
                                <a:solidFill>
                                  <a:prstClr val="black"/>
                                </a:solidFill>
                                <a:latin typeface="Cambria Math"/>
                                <a:ea typeface="Calibri" panose="020F0502020204030204" pitchFamily="34" charset="0"/>
                              </a:rPr>
                              <m:t>2</m:t>
                            </m:r>
                            <m:r>
                              <a:rPr lang="fr-FR" sz="6400">
                                <a:solidFill>
                                  <a:prstClr val="black"/>
                                </a:solidFill>
                                <a:latin typeface="Cambria Math"/>
                                <a:ea typeface="Calibri" panose="020F0502020204030204" pitchFamily="34" charset="0"/>
                              </a:rPr>
                              <m:t>.</m:t>
                            </m:r>
                            <m:r>
                              <a:rPr lang="fr-FR" sz="6400">
                                <a:solidFill>
                                  <a:prstClr val="black"/>
                                </a:solidFill>
                                <a:latin typeface="Cambria Math"/>
                                <a:ea typeface="Calibri" panose="020F0502020204030204" pitchFamily="34" charset="0"/>
                              </a:rPr>
                              <m:t>2</m:t>
                            </m:r>
                            <m:r>
                              <a:rPr lang="en-US" sz="6400">
                                <a:solidFill>
                                  <a:prstClr val="black"/>
                                </a:solidFill>
                                <a:latin typeface="Cambria Math"/>
                                <a:ea typeface="Calibri" panose="020F0502020204030204" pitchFamily="34" charset="0"/>
                              </a:rPr>
                              <m:t>𝑎𝑞</m:t>
                            </m:r>
                            <m:r>
                              <a:rPr lang="fr-FR" sz="6400">
                                <a:solidFill>
                                  <a:prstClr val="black"/>
                                </a:solidFill>
                                <a:latin typeface="Cambria Math"/>
                                <a:ea typeface="Calibri" panose="020F0502020204030204" pitchFamily="34" charset="0"/>
                              </a:rPr>
                              <m:t>=</m:t>
                            </m:r>
                            <m:r>
                              <a:rPr lang="en-US" sz="6400">
                                <a:solidFill>
                                  <a:prstClr val="black"/>
                                </a:solidFill>
                                <a:latin typeface="Cambria Math"/>
                                <a:ea typeface="Calibri" panose="020F0502020204030204" pitchFamily="34" charset="0"/>
                              </a:rPr>
                              <m:t>𝑎</m:t>
                            </m:r>
                            <m:r>
                              <a:rPr lang="fr-FR" sz="6400">
                                <a:solidFill>
                                  <a:prstClr val="black"/>
                                </a:solidFill>
                                <a:latin typeface="Cambria Math"/>
                                <a:ea typeface="Calibri" panose="020F0502020204030204" pitchFamily="34" charset="0"/>
                              </a:rPr>
                              <m:t>+</m:t>
                            </m:r>
                            <m:r>
                              <a:rPr lang="fr-FR" sz="6400">
                                <a:solidFill>
                                  <a:prstClr val="black"/>
                                </a:solidFill>
                                <a:latin typeface="Cambria Math"/>
                                <a:ea typeface="Calibri" panose="020F0502020204030204" pitchFamily="34" charset="0"/>
                              </a:rPr>
                              <m:t>3</m:t>
                            </m:r>
                            <m:r>
                              <a:rPr lang="en-US" sz="6400">
                                <a:solidFill>
                                  <a:prstClr val="black"/>
                                </a:solidFill>
                                <a:latin typeface="Cambria Math"/>
                                <a:ea typeface="Calibri" panose="020F0502020204030204" pitchFamily="34" charset="0"/>
                              </a:rPr>
                              <m:t>𝑎</m:t>
                            </m:r>
                            <m:sSup>
                              <m:sSupPr>
                                <m:ctrlPr>
                                  <a:rPr lang="en-US" sz="6400" i="1">
                                    <a:solidFill>
                                      <a:prstClr val="black"/>
                                    </a:solidFill>
                                    <a:latin typeface="Cambria Math" panose="02040503050406030204" pitchFamily="18" charset="0"/>
                                    <a:ea typeface="Calibri" panose="020F0502020204030204" pitchFamily="34" charset="0"/>
                                  </a:rPr>
                                </m:ctrlPr>
                              </m:sSupPr>
                              <m:e>
                                <m:r>
                                  <a:rPr lang="en-US" sz="6400">
                                    <a:solidFill>
                                      <a:prstClr val="black"/>
                                    </a:solidFill>
                                    <a:latin typeface="Cambria Math"/>
                                    <a:ea typeface="Calibri" panose="020F0502020204030204" pitchFamily="34" charset="0"/>
                                  </a:rPr>
                                  <m:t>𝑞</m:t>
                                </m:r>
                              </m:e>
                              <m:sup>
                                <m:r>
                                  <a:rPr lang="fr-FR" sz="6400">
                                    <a:solidFill>
                                      <a:prstClr val="black"/>
                                    </a:solidFill>
                                    <a:latin typeface="Cambria Math"/>
                                    <a:ea typeface="Calibri" panose="020F0502020204030204" pitchFamily="34" charset="0"/>
                                  </a:rPr>
                                  <m:t>2</m:t>
                                </m:r>
                              </m:sup>
                            </m:sSup>
                          </m:e>
                        </m:eqAr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9359" y="3200401"/>
                <a:ext cx="10821828" cy="2285999"/>
              </a:xfrm>
              <a:blipFill rotWithShape="0">
                <a:blip r:embed="rId2"/>
                <a:stretch>
                  <a:fillRect l="-3324" t="-1067"/>
                </a:stretch>
              </a:blipFill>
            </p:spPr>
            <p:txBody>
              <a:bodyPr/>
              <a:lstStyle/>
              <a:p>
                <a:r>
                  <a:rPr lang="en-US">
                    <a:noFill/>
                  </a:rPr>
                  <a:t> </a:t>
                </a:r>
              </a:p>
            </p:txBody>
          </p:sp>
        </mc:Fallback>
      </mc:AlternateContent>
      <p:sp>
        <p:nvSpPr>
          <p:cNvPr id="4" name="Isosceles Triangle 3">
            <a:hlinkClick r:id="rId3" action="ppaction://hlinksldjump"/>
          </p:cNvPr>
          <p:cNvSpPr/>
          <p:nvPr/>
        </p:nvSpPr>
        <p:spPr>
          <a:xfrm rot="16200000">
            <a:off x="21593405" y="11651399"/>
            <a:ext cx="1065728" cy="821714"/>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5" name="Isosceles Triangle 4">
            <a:hlinkClick r:id="rId4" action="ppaction://hlinksldjump"/>
          </p:cNvPr>
          <p:cNvSpPr/>
          <p:nvPr/>
        </p:nvSpPr>
        <p:spPr>
          <a:xfrm rot="5400000">
            <a:off x="22587309" y="11664655"/>
            <a:ext cx="1065728" cy="821714"/>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6"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0" y="14172"/>
            <a:ext cx="24314445"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7"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4337933" y="-34903"/>
            <a:ext cx="13271082" cy="152818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4</a:t>
            </a:r>
            <a:r>
              <a:rPr lang="en-US" sz="60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Vận dụng cao</a:t>
            </a:r>
            <a:endParaRPr lang="en-US" sz="60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12426232" y="3138247"/>
                <a:ext cx="8001000" cy="2490490"/>
              </a:xfrm>
              <a:prstGeom prst="rect">
                <a:avLst/>
              </a:prstGeom>
              <a:noFill/>
            </p:spPr>
            <p:txBody>
              <a:bodyPr wrap="square" rtlCol="0">
                <a:spAutoFit/>
              </a:bodyPr>
              <a:lstStyle/>
              <a:p>
                <a:pPr>
                  <a:spcBef>
                    <a:spcPts val="1200"/>
                  </a:spcBef>
                </a:pPr>
                <a14:m>
                  <m:oMathPara xmlns:m="http://schemas.openxmlformats.org/officeDocument/2006/math">
                    <m:oMathParaPr>
                      <m:jc m:val="centerGroup"/>
                    </m:oMathParaPr>
                    <m:oMath xmlns:m="http://schemas.openxmlformats.org/officeDocument/2006/math">
                      <m:r>
                        <a:rPr lang="fr-FR" sz="6000">
                          <a:solidFill>
                            <a:prstClr val="black"/>
                          </a:solidFill>
                          <a:latin typeface="Cambria Math"/>
                          <a:ea typeface="Calibri" panose="020F0502020204030204" pitchFamily="34" charset="0"/>
                        </a:rPr>
                        <m:t>⇔</m:t>
                      </m:r>
                      <m:d>
                        <m:dPr>
                          <m:begChr m:val="{"/>
                          <m:endChr m:val=""/>
                          <m:ctrlPr>
                            <a:rPr lang="en-US" sz="6000" i="1">
                              <a:solidFill>
                                <a:prstClr val="black"/>
                              </a:solidFill>
                              <a:latin typeface="Cambria Math" panose="02040503050406030204" pitchFamily="18" charset="0"/>
                              <a:ea typeface="Calibri" panose="020F0502020204030204" pitchFamily="34" charset="0"/>
                            </a:rPr>
                          </m:ctrlPr>
                        </m:dPr>
                        <m:e>
                          <m:eqArr>
                            <m:eqArrPr>
                              <m:ctrlPr>
                                <a:rPr lang="en-US" sz="6000" i="1">
                                  <a:solidFill>
                                    <a:prstClr val="black"/>
                                  </a:solidFill>
                                  <a:latin typeface="Cambria Math" panose="02040503050406030204" pitchFamily="18" charset="0"/>
                                  <a:ea typeface="Calibri" panose="020F0502020204030204" pitchFamily="34" charset="0"/>
                                </a:rPr>
                              </m:ctrlPr>
                            </m:eqArrPr>
                            <m:e>
                              <m:r>
                                <a:rPr lang="en-US" sz="6000">
                                  <a:solidFill>
                                    <a:prstClr val="black"/>
                                  </a:solidFill>
                                  <a:latin typeface="Cambria Math"/>
                                  <a:ea typeface="Calibri" panose="020F0502020204030204" pitchFamily="34" charset="0"/>
                                </a:rPr>
                                <m:t>𝑎</m:t>
                              </m:r>
                              <m:d>
                                <m:dPr>
                                  <m:ctrlPr>
                                    <a:rPr lang="en-US" sz="6000" i="1">
                                      <a:solidFill>
                                        <a:prstClr val="black"/>
                                      </a:solidFill>
                                      <a:latin typeface="Cambria Math" panose="02040503050406030204" pitchFamily="18" charset="0"/>
                                      <a:ea typeface="Calibri" panose="020F0502020204030204" pitchFamily="34" charset="0"/>
                                    </a:rPr>
                                  </m:ctrlPr>
                                </m:dPr>
                                <m:e>
                                  <m:r>
                                    <a:rPr lang="en-US" sz="6000">
                                      <a:solidFill>
                                        <a:prstClr val="black"/>
                                      </a:solidFill>
                                      <a:latin typeface="Cambria Math"/>
                                      <a:ea typeface="Calibri" panose="020F0502020204030204" pitchFamily="34" charset="0"/>
                                    </a:rPr>
                                    <m:t>𝑞</m:t>
                                  </m:r>
                                  <m:r>
                                    <a:rPr lang="fr-FR" sz="6000">
                                      <a:solidFill>
                                        <a:prstClr val="black"/>
                                      </a:solidFill>
                                      <a:latin typeface="Cambria Math"/>
                                      <a:ea typeface="Calibri" panose="020F0502020204030204" pitchFamily="34" charset="0"/>
                                    </a:rPr>
                                    <m:t>+</m:t>
                                  </m:r>
                                  <m:r>
                                    <a:rPr lang="fr-FR" sz="6000">
                                      <a:solidFill>
                                        <a:prstClr val="black"/>
                                      </a:solidFill>
                                      <a:latin typeface="Cambria Math"/>
                                      <a:ea typeface="Calibri" panose="020F0502020204030204" pitchFamily="34" charset="0"/>
                                    </a:rPr>
                                    <m:t>1</m:t>
                                  </m:r>
                                  <m:r>
                                    <a:rPr lang="fr-FR" sz="6000">
                                      <a:solidFill>
                                        <a:prstClr val="black"/>
                                      </a:solidFill>
                                      <a:latin typeface="Cambria Math"/>
                                      <a:ea typeface="Calibri" panose="020F0502020204030204" pitchFamily="34" charset="0"/>
                                    </a:rPr>
                                    <m:t>+</m:t>
                                  </m:r>
                                  <m:sSup>
                                    <m:sSupPr>
                                      <m:ctrlPr>
                                        <a:rPr lang="en-US" sz="6000" i="1">
                                          <a:solidFill>
                                            <a:prstClr val="black"/>
                                          </a:solidFill>
                                          <a:latin typeface="Cambria Math" panose="02040503050406030204" pitchFamily="18" charset="0"/>
                                          <a:ea typeface="Calibri" panose="020F0502020204030204" pitchFamily="34" charset="0"/>
                                        </a:rPr>
                                      </m:ctrlPr>
                                    </m:sSupPr>
                                    <m:e>
                                      <m:r>
                                        <a:rPr lang="en-US" sz="6000">
                                          <a:solidFill>
                                            <a:prstClr val="black"/>
                                          </a:solidFill>
                                          <a:latin typeface="Cambria Math"/>
                                          <a:ea typeface="Calibri" panose="020F0502020204030204" pitchFamily="34" charset="0"/>
                                        </a:rPr>
                                        <m:t>𝑞</m:t>
                                      </m:r>
                                    </m:e>
                                    <m:sup>
                                      <m:r>
                                        <a:rPr lang="fr-FR" sz="6000">
                                          <a:solidFill>
                                            <a:prstClr val="black"/>
                                          </a:solidFill>
                                          <a:latin typeface="Cambria Math"/>
                                          <a:ea typeface="Calibri" panose="020F0502020204030204" pitchFamily="34" charset="0"/>
                                        </a:rPr>
                                        <m:t>2</m:t>
                                      </m:r>
                                    </m:sup>
                                  </m:sSup>
                                </m:e>
                              </m:d>
                              <m:r>
                                <a:rPr lang="fr-FR" sz="6000">
                                  <a:solidFill>
                                    <a:prstClr val="black"/>
                                  </a:solidFill>
                                  <a:latin typeface="Cambria Math"/>
                                  <a:ea typeface="Calibri" panose="020F0502020204030204" pitchFamily="34" charset="0"/>
                                </a:rPr>
                                <m:t>=</m:t>
                              </m:r>
                              <m:r>
                                <a:rPr lang="fr-FR" sz="6000">
                                  <a:solidFill>
                                    <a:prstClr val="black"/>
                                  </a:solidFill>
                                  <a:latin typeface="Cambria Math"/>
                                  <a:ea typeface="Calibri" panose="020F0502020204030204" pitchFamily="34" charset="0"/>
                                </a:rPr>
                                <m:t>39</m:t>
                              </m:r>
                            </m:e>
                            <m:e>
                              <m:r>
                                <a:rPr lang="en-US" sz="6000">
                                  <a:solidFill>
                                    <a:prstClr val="black"/>
                                  </a:solidFill>
                                  <a:latin typeface="Cambria Math"/>
                                  <a:ea typeface="Calibri" panose="020F0502020204030204" pitchFamily="34" charset="0"/>
                                </a:rPr>
                                <m:t>𝑎</m:t>
                              </m:r>
                              <m:d>
                                <m:dPr>
                                  <m:ctrlPr>
                                    <a:rPr lang="en-US" sz="6000" i="1">
                                      <a:solidFill>
                                        <a:prstClr val="black"/>
                                      </a:solidFill>
                                      <a:latin typeface="Cambria Math" panose="02040503050406030204" pitchFamily="18" charset="0"/>
                                      <a:ea typeface="Calibri" panose="020F0502020204030204" pitchFamily="34" charset="0"/>
                                    </a:rPr>
                                  </m:ctrlPr>
                                </m:dPr>
                                <m:e>
                                  <m:r>
                                    <a:rPr lang="fr-FR" sz="6000">
                                      <a:solidFill>
                                        <a:prstClr val="black"/>
                                      </a:solidFill>
                                      <a:latin typeface="Cambria Math"/>
                                      <a:ea typeface="Calibri" panose="020F0502020204030204" pitchFamily="34" charset="0"/>
                                    </a:rPr>
                                    <m:t>−</m:t>
                                  </m:r>
                                  <m:r>
                                    <a:rPr lang="fr-FR" sz="6000">
                                      <a:solidFill>
                                        <a:prstClr val="black"/>
                                      </a:solidFill>
                                      <a:latin typeface="Cambria Math"/>
                                      <a:ea typeface="Calibri" panose="020F0502020204030204" pitchFamily="34" charset="0"/>
                                    </a:rPr>
                                    <m:t>4</m:t>
                                  </m:r>
                                  <m:r>
                                    <a:rPr lang="en-US" sz="6000">
                                      <a:solidFill>
                                        <a:prstClr val="black"/>
                                      </a:solidFill>
                                      <a:latin typeface="Cambria Math"/>
                                      <a:ea typeface="Calibri" panose="020F0502020204030204" pitchFamily="34" charset="0"/>
                                    </a:rPr>
                                    <m:t>𝑞</m:t>
                                  </m:r>
                                  <m:r>
                                    <a:rPr lang="fr-FR" sz="6000">
                                      <a:solidFill>
                                        <a:prstClr val="black"/>
                                      </a:solidFill>
                                      <a:latin typeface="Cambria Math"/>
                                      <a:ea typeface="Calibri" panose="020F0502020204030204" pitchFamily="34" charset="0"/>
                                    </a:rPr>
                                    <m:t>+</m:t>
                                  </m:r>
                                  <m:r>
                                    <a:rPr lang="fr-FR" sz="6000">
                                      <a:solidFill>
                                        <a:prstClr val="black"/>
                                      </a:solidFill>
                                      <a:latin typeface="Cambria Math"/>
                                      <a:ea typeface="Calibri" panose="020F0502020204030204" pitchFamily="34" charset="0"/>
                                    </a:rPr>
                                    <m:t>1</m:t>
                                  </m:r>
                                  <m:r>
                                    <a:rPr lang="fr-FR" sz="6000">
                                      <a:solidFill>
                                        <a:prstClr val="black"/>
                                      </a:solidFill>
                                      <a:latin typeface="Cambria Math"/>
                                      <a:ea typeface="Calibri" panose="020F0502020204030204" pitchFamily="34" charset="0"/>
                                    </a:rPr>
                                    <m:t>+</m:t>
                                  </m:r>
                                  <m:r>
                                    <a:rPr lang="fr-FR" sz="6000">
                                      <a:solidFill>
                                        <a:prstClr val="black"/>
                                      </a:solidFill>
                                      <a:latin typeface="Cambria Math"/>
                                      <a:ea typeface="Calibri" panose="020F0502020204030204" pitchFamily="34" charset="0"/>
                                    </a:rPr>
                                    <m:t>3</m:t>
                                  </m:r>
                                  <m:sSup>
                                    <m:sSupPr>
                                      <m:ctrlPr>
                                        <a:rPr lang="en-US" sz="6000" i="1">
                                          <a:solidFill>
                                            <a:prstClr val="black"/>
                                          </a:solidFill>
                                          <a:latin typeface="Cambria Math" panose="02040503050406030204" pitchFamily="18" charset="0"/>
                                          <a:ea typeface="Calibri" panose="020F0502020204030204" pitchFamily="34" charset="0"/>
                                        </a:rPr>
                                      </m:ctrlPr>
                                    </m:sSupPr>
                                    <m:e>
                                      <m:r>
                                        <a:rPr lang="en-US" sz="6000">
                                          <a:solidFill>
                                            <a:prstClr val="black"/>
                                          </a:solidFill>
                                          <a:latin typeface="Cambria Math"/>
                                          <a:ea typeface="Calibri" panose="020F0502020204030204" pitchFamily="34" charset="0"/>
                                        </a:rPr>
                                        <m:t>𝑞</m:t>
                                      </m:r>
                                    </m:e>
                                    <m:sup>
                                      <m:r>
                                        <a:rPr lang="fr-FR" sz="6000">
                                          <a:solidFill>
                                            <a:prstClr val="black"/>
                                          </a:solidFill>
                                          <a:latin typeface="Cambria Math"/>
                                          <a:ea typeface="Calibri" panose="020F0502020204030204" pitchFamily="34" charset="0"/>
                                        </a:rPr>
                                        <m:t>2</m:t>
                                      </m:r>
                                    </m:sup>
                                  </m:sSup>
                                </m:e>
                              </m:d>
                              <m:r>
                                <a:rPr lang="fr-FR" sz="6000">
                                  <a:solidFill>
                                    <a:prstClr val="black"/>
                                  </a:solidFill>
                                  <a:latin typeface="Cambria Math"/>
                                  <a:ea typeface="Calibri" panose="020F0502020204030204" pitchFamily="34" charset="0"/>
                                </a:rPr>
                                <m:t>=</m:t>
                              </m:r>
                              <m:r>
                                <a:rPr lang="fr-FR" sz="6000">
                                  <a:solidFill>
                                    <a:prstClr val="black"/>
                                  </a:solidFill>
                                  <a:latin typeface="Cambria Math"/>
                                  <a:ea typeface="Calibri" panose="020F0502020204030204" pitchFamily="34" charset="0"/>
                                </a:rPr>
                                <m:t>0</m:t>
                              </m:r>
                            </m:e>
                          </m:eqArr>
                        </m:e>
                      </m:d>
                    </m:oMath>
                  </m:oMathPara>
                </a14:m>
                <a:endParaRPr lang="en-US" sz="6000" dirty="0"/>
              </a:p>
            </p:txBody>
          </p:sp>
        </mc:Choice>
        <mc:Fallback xmlns="">
          <p:sp>
            <p:nvSpPr>
              <p:cNvPr id="2" name="TextBox 1"/>
              <p:cNvSpPr txBox="1">
                <a:spLocks noRot="1" noChangeAspect="1" noMove="1" noResize="1" noEditPoints="1" noAdjustHandles="1" noChangeArrowheads="1" noChangeShapeType="1" noTextEdit="1"/>
              </p:cNvSpPr>
              <p:nvPr/>
            </p:nvSpPr>
            <p:spPr>
              <a:xfrm>
                <a:off x="12426232" y="3138247"/>
                <a:ext cx="8001000" cy="2490490"/>
              </a:xfrm>
              <a:prstGeom prst="rect">
                <a:avLst/>
              </a:prstGeom>
              <a:blipFill rotWithShape="0">
                <a:blip r:embed="rId5"/>
                <a:stretch>
                  <a:fillRect r="-89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040187" y="5617958"/>
                <a:ext cx="12649200" cy="3493970"/>
              </a:xfrm>
              <a:prstGeom prst="rect">
                <a:avLst/>
              </a:prstGeom>
              <a:noFill/>
            </p:spPr>
            <p:txBody>
              <a:bodyPr wrap="square" rtlCol="0">
                <a:spAutoFit/>
              </a:bodyPr>
              <a:lstStyle/>
              <a:p>
                <a:pPr>
                  <a:spcBef>
                    <a:spcPts val="1200"/>
                  </a:spcBef>
                </a:pPr>
                <a14:m>
                  <m:oMathPara xmlns:m="http://schemas.openxmlformats.org/officeDocument/2006/math">
                    <m:oMathParaPr>
                      <m:jc m:val="centerGroup"/>
                    </m:oMathParaPr>
                    <m:oMath xmlns:m="http://schemas.openxmlformats.org/officeDocument/2006/math">
                      <m:r>
                        <a:rPr lang="en-US" sz="6000">
                          <a:solidFill>
                            <a:prstClr val="black"/>
                          </a:solidFill>
                          <a:latin typeface="Cambria Math"/>
                          <a:ea typeface="Calibri" panose="020F0502020204030204" pitchFamily="34" charset="0"/>
                        </a:rPr>
                        <m:t>⇒−</m:t>
                      </m:r>
                      <m:r>
                        <a:rPr lang="en-US" sz="6000">
                          <a:solidFill>
                            <a:prstClr val="black"/>
                          </a:solidFill>
                          <a:latin typeface="Cambria Math"/>
                          <a:ea typeface="Calibri" panose="020F0502020204030204" pitchFamily="34" charset="0"/>
                        </a:rPr>
                        <m:t>4</m:t>
                      </m:r>
                      <m:r>
                        <a:rPr lang="en-US" sz="6000">
                          <a:solidFill>
                            <a:prstClr val="black"/>
                          </a:solidFill>
                          <a:latin typeface="Cambria Math"/>
                          <a:ea typeface="Calibri" panose="020F0502020204030204" pitchFamily="34" charset="0"/>
                        </a:rPr>
                        <m:t>𝑞</m:t>
                      </m:r>
                      <m:r>
                        <a:rPr lang="en-US" sz="6000">
                          <a:solidFill>
                            <a:prstClr val="black"/>
                          </a:solidFill>
                          <a:latin typeface="Cambria Math"/>
                          <a:ea typeface="Calibri" panose="020F0502020204030204" pitchFamily="34" charset="0"/>
                        </a:rPr>
                        <m:t>+</m:t>
                      </m:r>
                      <m:r>
                        <a:rPr lang="en-US" sz="6000">
                          <a:solidFill>
                            <a:prstClr val="black"/>
                          </a:solidFill>
                          <a:latin typeface="Cambria Math"/>
                          <a:ea typeface="Calibri" panose="020F0502020204030204" pitchFamily="34" charset="0"/>
                        </a:rPr>
                        <m:t>1</m:t>
                      </m:r>
                      <m:r>
                        <a:rPr lang="en-US" sz="6000">
                          <a:solidFill>
                            <a:prstClr val="black"/>
                          </a:solidFill>
                          <a:latin typeface="Cambria Math"/>
                          <a:ea typeface="Calibri" panose="020F0502020204030204" pitchFamily="34" charset="0"/>
                        </a:rPr>
                        <m:t>+</m:t>
                      </m:r>
                      <m:r>
                        <a:rPr lang="en-US" sz="6000">
                          <a:solidFill>
                            <a:prstClr val="black"/>
                          </a:solidFill>
                          <a:latin typeface="Cambria Math"/>
                          <a:ea typeface="Calibri" panose="020F0502020204030204" pitchFamily="34" charset="0"/>
                        </a:rPr>
                        <m:t>3</m:t>
                      </m:r>
                      <m:sSup>
                        <m:sSupPr>
                          <m:ctrlPr>
                            <a:rPr lang="en-US" sz="6000" i="1">
                              <a:solidFill>
                                <a:prstClr val="black"/>
                              </a:solidFill>
                              <a:latin typeface="Cambria Math" panose="02040503050406030204" pitchFamily="18" charset="0"/>
                              <a:ea typeface="Calibri" panose="020F0502020204030204" pitchFamily="34" charset="0"/>
                            </a:rPr>
                          </m:ctrlPr>
                        </m:sSupPr>
                        <m:e>
                          <m:r>
                            <a:rPr lang="en-US" sz="6000">
                              <a:solidFill>
                                <a:prstClr val="black"/>
                              </a:solidFill>
                              <a:latin typeface="Cambria Math"/>
                              <a:ea typeface="Calibri" panose="020F0502020204030204" pitchFamily="34" charset="0"/>
                            </a:rPr>
                            <m:t>𝑞</m:t>
                          </m:r>
                        </m:e>
                        <m:sup>
                          <m:r>
                            <a:rPr lang="en-US" sz="6000">
                              <a:solidFill>
                                <a:prstClr val="black"/>
                              </a:solidFill>
                              <a:latin typeface="Cambria Math"/>
                              <a:ea typeface="Calibri" panose="020F0502020204030204" pitchFamily="34" charset="0"/>
                            </a:rPr>
                            <m:t>2</m:t>
                          </m:r>
                        </m:sup>
                      </m:sSup>
                      <m:r>
                        <a:rPr lang="en-US" sz="6000">
                          <a:solidFill>
                            <a:prstClr val="black"/>
                          </a:solidFill>
                          <a:latin typeface="Cambria Math"/>
                          <a:ea typeface="Calibri" panose="020F0502020204030204" pitchFamily="34" charset="0"/>
                        </a:rPr>
                        <m:t>=</m:t>
                      </m:r>
                      <m:r>
                        <a:rPr lang="en-US" sz="6000">
                          <a:solidFill>
                            <a:prstClr val="black"/>
                          </a:solidFill>
                          <a:latin typeface="Cambria Math"/>
                          <a:ea typeface="Calibri" panose="020F0502020204030204" pitchFamily="34" charset="0"/>
                        </a:rPr>
                        <m:t>0</m:t>
                      </m:r>
                      <m:r>
                        <a:rPr lang="en-US" sz="6000">
                          <a:solidFill>
                            <a:prstClr val="black"/>
                          </a:solidFill>
                          <a:latin typeface="Cambria Math"/>
                          <a:ea typeface="Calibri" panose="020F0502020204030204" pitchFamily="34" charset="0"/>
                        </a:rPr>
                        <m:t>⇔</m:t>
                      </m:r>
                      <m:d>
                        <m:dPr>
                          <m:begChr m:val="["/>
                          <m:endChr m:val=""/>
                          <m:ctrlPr>
                            <a:rPr lang="en-US" sz="6000" i="1">
                              <a:solidFill>
                                <a:prstClr val="black"/>
                              </a:solidFill>
                              <a:latin typeface="Cambria Math" panose="02040503050406030204" pitchFamily="18" charset="0"/>
                              <a:ea typeface="Calibri" panose="020F0502020204030204" pitchFamily="34" charset="0"/>
                            </a:rPr>
                          </m:ctrlPr>
                        </m:dPr>
                        <m:e>
                          <m:eqArr>
                            <m:eqArrPr>
                              <m:ctrlPr>
                                <a:rPr lang="en-US" sz="6000" i="1">
                                  <a:solidFill>
                                    <a:prstClr val="black"/>
                                  </a:solidFill>
                                  <a:latin typeface="Cambria Math" panose="02040503050406030204" pitchFamily="18" charset="0"/>
                                  <a:ea typeface="Calibri" panose="020F0502020204030204" pitchFamily="34" charset="0"/>
                                </a:rPr>
                              </m:ctrlPr>
                            </m:eqArrPr>
                            <m:e>
                              <m:r>
                                <a:rPr lang="en-US" sz="6000">
                                  <a:solidFill>
                                    <a:prstClr val="black"/>
                                  </a:solidFill>
                                  <a:latin typeface="Cambria Math"/>
                                  <a:ea typeface="Calibri" panose="020F0502020204030204" pitchFamily="34" charset="0"/>
                                </a:rPr>
                                <m:t>𝑞</m:t>
                              </m:r>
                              <m:r>
                                <a:rPr lang="en-US" sz="6000">
                                  <a:solidFill>
                                    <a:prstClr val="black"/>
                                  </a:solidFill>
                                  <a:latin typeface="Cambria Math"/>
                                  <a:ea typeface="Calibri" panose="020F0502020204030204" pitchFamily="34" charset="0"/>
                                </a:rPr>
                                <m:t>=</m:t>
                              </m:r>
                              <m:r>
                                <a:rPr lang="en-US" sz="6000">
                                  <a:solidFill>
                                    <a:prstClr val="black"/>
                                  </a:solidFill>
                                  <a:latin typeface="Cambria Math"/>
                                  <a:ea typeface="Calibri" panose="020F0502020204030204" pitchFamily="34" charset="0"/>
                                </a:rPr>
                                <m:t>1</m:t>
                              </m:r>
                              <m:r>
                                <a:rPr lang="en-US" sz="6000">
                                  <a:solidFill>
                                    <a:prstClr val="black"/>
                                  </a:solidFill>
                                  <a:latin typeface="Cambria Math"/>
                                  <a:ea typeface="Calibri" panose="020F0502020204030204" pitchFamily="34" charset="0"/>
                                </a:rPr>
                                <m:t> </m:t>
                              </m:r>
                              <m:d>
                                <m:dPr>
                                  <m:ctrlPr>
                                    <a:rPr lang="en-US" sz="6000" i="1">
                                      <a:solidFill>
                                        <a:prstClr val="black"/>
                                      </a:solidFill>
                                      <a:latin typeface="Cambria Math" panose="02040503050406030204" pitchFamily="18" charset="0"/>
                                      <a:ea typeface="Calibri" panose="020F0502020204030204" pitchFamily="34" charset="0"/>
                                    </a:rPr>
                                  </m:ctrlPr>
                                </m:dPr>
                                <m:e>
                                  <m:r>
                                    <a:rPr lang="en-US" sz="6000">
                                      <a:solidFill>
                                        <a:prstClr val="black"/>
                                      </a:solidFill>
                                      <a:latin typeface="Cambria Math"/>
                                      <a:ea typeface="Calibri" panose="020F0502020204030204" pitchFamily="34" charset="0"/>
                                    </a:rPr>
                                    <m:t>𝑙</m:t>
                                  </m:r>
                                </m:e>
                              </m:d>
                            </m:e>
                            <m:e>
                              <m:r>
                                <a:rPr lang="en-US" sz="6000">
                                  <a:solidFill>
                                    <a:prstClr val="black"/>
                                  </a:solidFill>
                                  <a:latin typeface="Cambria Math"/>
                                  <a:ea typeface="Calibri" panose="020F0502020204030204" pitchFamily="34" charset="0"/>
                                </a:rPr>
                                <m:t>𝑞</m:t>
                              </m:r>
                              <m:r>
                                <a:rPr lang="en-US" sz="6000">
                                  <a:solidFill>
                                    <a:prstClr val="black"/>
                                  </a:solidFill>
                                  <a:latin typeface="Cambria Math"/>
                                  <a:ea typeface="Calibri" panose="020F0502020204030204" pitchFamily="34" charset="0"/>
                                </a:rPr>
                                <m:t>=</m:t>
                              </m:r>
                              <m:f>
                                <m:fPr>
                                  <m:ctrlPr>
                                    <a:rPr lang="en-US" sz="6000" i="1">
                                      <a:solidFill>
                                        <a:prstClr val="black"/>
                                      </a:solidFill>
                                      <a:latin typeface="Cambria Math" panose="02040503050406030204" pitchFamily="18" charset="0"/>
                                      <a:ea typeface="Calibri" panose="020F0502020204030204" pitchFamily="34" charset="0"/>
                                    </a:rPr>
                                  </m:ctrlPr>
                                </m:fPr>
                                <m:num>
                                  <m:r>
                                    <a:rPr lang="en-US" sz="6000">
                                      <a:solidFill>
                                        <a:prstClr val="black"/>
                                      </a:solidFill>
                                      <a:latin typeface="Cambria Math"/>
                                      <a:ea typeface="Calibri" panose="020F0502020204030204" pitchFamily="34" charset="0"/>
                                    </a:rPr>
                                    <m:t>1</m:t>
                                  </m:r>
                                </m:num>
                                <m:den>
                                  <m:r>
                                    <a:rPr lang="en-US" sz="6000">
                                      <a:solidFill>
                                        <a:prstClr val="black"/>
                                      </a:solidFill>
                                      <a:latin typeface="Cambria Math"/>
                                      <a:ea typeface="Calibri" panose="020F0502020204030204" pitchFamily="34" charset="0"/>
                                    </a:rPr>
                                    <m:t>3</m:t>
                                  </m:r>
                                </m:den>
                              </m:f>
                              <m:r>
                                <a:rPr lang="en-US" sz="6000">
                                  <a:solidFill>
                                    <a:prstClr val="black"/>
                                  </a:solidFill>
                                  <a:latin typeface="Cambria Math"/>
                                  <a:ea typeface="Calibri" panose="020F0502020204030204" pitchFamily="34" charset="0"/>
                                </a:rPr>
                                <m:t> </m:t>
                              </m:r>
                              <m:d>
                                <m:dPr>
                                  <m:ctrlPr>
                                    <a:rPr lang="en-US" sz="6000" i="1">
                                      <a:solidFill>
                                        <a:prstClr val="black"/>
                                      </a:solidFill>
                                      <a:latin typeface="Cambria Math" panose="02040503050406030204" pitchFamily="18" charset="0"/>
                                      <a:ea typeface="Calibri" panose="020F0502020204030204" pitchFamily="34" charset="0"/>
                                    </a:rPr>
                                  </m:ctrlPr>
                                </m:dPr>
                                <m:e>
                                  <m:r>
                                    <a:rPr lang="en-US" sz="6000">
                                      <a:solidFill>
                                        <a:prstClr val="black"/>
                                      </a:solidFill>
                                      <a:latin typeface="Cambria Math"/>
                                      <a:ea typeface="Calibri" panose="020F0502020204030204" pitchFamily="34" charset="0"/>
                                    </a:rPr>
                                    <m:t>𝑛</m:t>
                                  </m:r>
                                </m:e>
                              </m:d>
                            </m:e>
                          </m:eqArr>
                        </m:e>
                      </m:d>
                    </m:oMath>
                  </m:oMathPara>
                </a14:m>
                <a:endParaRPr lang="en-US" sz="6000" dirty="0">
                  <a:solidFill>
                    <a:prstClr val="black"/>
                  </a:solidFill>
                  <a:latin typeface="Times New Roman" panose="02020603050405020304" pitchFamily="18" charset="0"/>
                  <a:ea typeface="Calibri" panose="020F050202020403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040187" y="5617958"/>
                <a:ext cx="12649200" cy="349397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897187" y="9272983"/>
                <a:ext cx="13792200" cy="2477986"/>
              </a:xfrm>
              <a:prstGeom prst="rect">
                <a:avLst/>
              </a:prstGeom>
              <a:noFill/>
            </p:spPr>
            <p:txBody>
              <a:bodyPr wrap="square" rtlCol="0">
                <a:spAutoFit/>
              </a:bodyPr>
              <a:lstStyle/>
              <a:p>
                <a:pPr>
                  <a:spcBef>
                    <a:spcPts val="1200"/>
                  </a:spcBef>
                </a:pPr>
                <a:r>
                  <a:rPr lang="fr-FR" sz="6000" dirty="0">
                    <a:solidFill>
                      <a:prstClr val="black"/>
                    </a:solidFill>
                    <a:latin typeface="Times New Roman" panose="02020603050405020304" pitchFamily="18" charset="0"/>
                    <a:ea typeface="Calibri" panose="020F0502020204030204" pitchFamily="34" charset="0"/>
                  </a:rPr>
                  <a:t>Với </a:t>
                </a:r>
                <a14:m>
                  <m:oMath xmlns:m="http://schemas.openxmlformats.org/officeDocument/2006/math">
                    <m:r>
                      <a:rPr lang="en-US" sz="6000">
                        <a:solidFill>
                          <a:prstClr val="black"/>
                        </a:solidFill>
                        <a:latin typeface="Cambria Math"/>
                        <a:ea typeface="Calibri" panose="020F0502020204030204" pitchFamily="34" charset="0"/>
                      </a:rPr>
                      <m:t>𝑞</m:t>
                    </m:r>
                    <m:r>
                      <a:rPr lang="fr-FR" sz="6000">
                        <a:solidFill>
                          <a:prstClr val="black"/>
                        </a:solidFill>
                        <a:latin typeface="Cambria Math"/>
                        <a:ea typeface="Calibri" panose="020F0502020204030204" pitchFamily="34" charset="0"/>
                      </a:rPr>
                      <m:t>=</m:t>
                    </m:r>
                    <m:f>
                      <m:fPr>
                        <m:ctrlPr>
                          <a:rPr lang="en-US" sz="6000" i="1">
                            <a:solidFill>
                              <a:prstClr val="black"/>
                            </a:solidFill>
                            <a:latin typeface="Cambria Math" panose="02040503050406030204" pitchFamily="18" charset="0"/>
                            <a:ea typeface="Calibri" panose="020F0502020204030204" pitchFamily="34" charset="0"/>
                          </a:rPr>
                        </m:ctrlPr>
                      </m:fPr>
                      <m:num>
                        <m:r>
                          <a:rPr lang="fr-FR" sz="6000">
                            <a:solidFill>
                              <a:prstClr val="black"/>
                            </a:solidFill>
                            <a:latin typeface="Cambria Math"/>
                            <a:ea typeface="Calibri" panose="020F0502020204030204" pitchFamily="34" charset="0"/>
                          </a:rPr>
                          <m:t>1</m:t>
                        </m:r>
                      </m:num>
                      <m:den>
                        <m:r>
                          <a:rPr lang="fr-FR" sz="6000">
                            <a:solidFill>
                              <a:prstClr val="black"/>
                            </a:solidFill>
                            <a:latin typeface="Cambria Math"/>
                            <a:ea typeface="Calibri" panose="020F0502020204030204" pitchFamily="34" charset="0"/>
                          </a:rPr>
                          <m:t>3</m:t>
                        </m:r>
                      </m:den>
                    </m:f>
                  </m:oMath>
                </a14:m>
                <a:r>
                  <a:rPr lang="fr-FR" sz="6000" dirty="0">
                    <a:solidFill>
                      <a:prstClr val="black"/>
                    </a:solidFill>
                    <a:latin typeface="Times New Roman" panose="02020603050405020304" pitchFamily="18" charset="0"/>
                    <a:ea typeface="Calibri" panose="020F0502020204030204" pitchFamily="34" charset="0"/>
                  </a:rPr>
                  <a:t> ta </a:t>
                </a:r>
                <a:r>
                  <a:rPr lang="fr-FR" sz="6000" dirty="0" err="1">
                    <a:solidFill>
                      <a:prstClr val="black"/>
                    </a:solidFill>
                    <a:latin typeface="Times New Roman" panose="02020603050405020304" pitchFamily="18" charset="0"/>
                    <a:ea typeface="Calibri" panose="020F0502020204030204" pitchFamily="34" charset="0"/>
                  </a:rPr>
                  <a:t>được</a:t>
                </a:r>
                <a:r>
                  <a:rPr lang="fr-FR" sz="60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en-US" sz="6000">
                        <a:solidFill>
                          <a:prstClr val="black"/>
                        </a:solidFill>
                        <a:latin typeface="Cambria Math"/>
                        <a:ea typeface="Calibri" panose="020F0502020204030204" pitchFamily="34" charset="0"/>
                      </a:rPr>
                      <m:t>𝑎</m:t>
                    </m:r>
                    <m:r>
                      <a:rPr lang="fr-FR" sz="6000">
                        <a:solidFill>
                          <a:prstClr val="black"/>
                        </a:solidFill>
                        <a:latin typeface="Cambria Math"/>
                        <a:ea typeface="Calibri" panose="020F0502020204030204" pitchFamily="34" charset="0"/>
                      </a:rPr>
                      <m:t>=</m:t>
                    </m:r>
                    <m:r>
                      <a:rPr lang="fr-FR" sz="6000">
                        <a:solidFill>
                          <a:prstClr val="black"/>
                        </a:solidFill>
                        <a:latin typeface="Cambria Math"/>
                        <a:ea typeface="Calibri" panose="020F0502020204030204" pitchFamily="34" charset="0"/>
                      </a:rPr>
                      <m:t>27</m:t>
                    </m:r>
                    <m:r>
                      <a:rPr lang="fr-FR" sz="6000">
                        <a:solidFill>
                          <a:prstClr val="black"/>
                        </a:solidFill>
                        <a:latin typeface="Cambria Math"/>
                        <a:ea typeface="Calibri" panose="020F0502020204030204" pitchFamily="34" charset="0"/>
                      </a:rPr>
                      <m:t>, </m:t>
                    </m:r>
                    <m:r>
                      <a:rPr lang="en-US" sz="6000">
                        <a:solidFill>
                          <a:prstClr val="black"/>
                        </a:solidFill>
                        <a:latin typeface="Cambria Math"/>
                        <a:ea typeface="Calibri" panose="020F0502020204030204" pitchFamily="34" charset="0"/>
                      </a:rPr>
                      <m:t>𝑏</m:t>
                    </m:r>
                    <m:r>
                      <a:rPr lang="fr-FR" sz="6000">
                        <a:solidFill>
                          <a:prstClr val="black"/>
                        </a:solidFill>
                        <a:latin typeface="Cambria Math"/>
                        <a:ea typeface="Calibri" panose="020F0502020204030204" pitchFamily="34" charset="0"/>
                      </a:rPr>
                      <m:t>=</m:t>
                    </m:r>
                    <m:r>
                      <a:rPr lang="fr-FR" sz="6000">
                        <a:solidFill>
                          <a:prstClr val="black"/>
                        </a:solidFill>
                        <a:latin typeface="Cambria Math"/>
                        <a:ea typeface="Calibri" panose="020F0502020204030204" pitchFamily="34" charset="0"/>
                      </a:rPr>
                      <m:t>9</m:t>
                    </m:r>
                    <m:r>
                      <a:rPr lang="fr-FR" sz="6000">
                        <a:solidFill>
                          <a:prstClr val="black"/>
                        </a:solidFill>
                        <a:latin typeface="Cambria Math"/>
                        <a:ea typeface="Calibri" panose="020F0502020204030204" pitchFamily="34" charset="0"/>
                      </a:rPr>
                      <m:t>, </m:t>
                    </m:r>
                    <m:r>
                      <a:rPr lang="en-US" sz="6000">
                        <a:solidFill>
                          <a:prstClr val="black"/>
                        </a:solidFill>
                        <a:latin typeface="Cambria Math"/>
                        <a:ea typeface="Calibri" panose="020F0502020204030204" pitchFamily="34" charset="0"/>
                      </a:rPr>
                      <m:t>𝑐</m:t>
                    </m:r>
                    <m:r>
                      <a:rPr lang="fr-FR" sz="6000">
                        <a:solidFill>
                          <a:prstClr val="black"/>
                        </a:solidFill>
                        <a:latin typeface="Cambria Math"/>
                        <a:ea typeface="Calibri" panose="020F0502020204030204" pitchFamily="34" charset="0"/>
                      </a:rPr>
                      <m:t>=</m:t>
                    </m:r>
                    <m:r>
                      <a:rPr lang="fr-FR" sz="6000">
                        <a:solidFill>
                          <a:prstClr val="black"/>
                        </a:solidFill>
                        <a:latin typeface="Cambria Math"/>
                        <a:ea typeface="Calibri" panose="020F0502020204030204" pitchFamily="34" charset="0"/>
                      </a:rPr>
                      <m:t>3</m:t>
                    </m:r>
                  </m:oMath>
                </a14:m>
                <a:r>
                  <a:rPr lang="fr-FR" sz="6000" dirty="0">
                    <a:solidFill>
                      <a:prstClr val="black"/>
                    </a:solidFill>
                    <a:latin typeface="Times New Roman" panose="02020603050405020304" pitchFamily="18" charset="0"/>
                    <a:ea typeface="Calibri" panose="020F0502020204030204" pitchFamily="34" charset="0"/>
                  </a:rPr>
                  <a:t>.</a:t>
                </a:r>
                <a:endParaRPr lang="en-US" sz="6000" dirty="0">
                  <a:solidFill>
                    <a:prstClr val="black"/>
                  </a:solidFill>
                  <a:latin typeface="Times New Roman" panose="02020603050405020304" pitchFamily="18" charset="0"/>
                  <a:ea typeface="Calibri" panose="020F0502020204030204" pitchFamily="34" charset="0"/>
                </a:endParaRPr>
              </a:p>
              <a:p>
                <a:pPr>
                  <a:spcBef>
                    <a:spcPts val="1200"/>
                  </a:spcBef>
                </a:pPr>
                <a:r>
                  <a:rPr lang="en-US" sz="6000" dirty="0" err="1">
                    <a:solidFill>
                      <a:prstClr val="black"/>
                    </a:solidFill>
                    <a:latin typeface="Times New Roman" panose="02020603050405020304" pitchFamily="18" charset="0"/>
                    <a:ea typeface="Calibri" panose="020F0502020204030204" pitchFamily="34" charset="0"/>
                  </a:rPr>
                  <a:t>Vậy</a:t>
                </a:r>
                <a:r>
                  <a:rPr lang="en-US" sz="60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fr-FR" sz="6000">
                        <a:solidFill>
                          <a:prstClr val="black"/>
                        </a:solidFill>
                        <a:latin typeface="Cambria Math"/>
                        <a:ea typeface="Calibri" panose="020F0502020204030204" pitchFamily="34" charset="0"/>
                      </a:rPr>
                      <m:t>𝑃</m:t>
                    </m:r>
                    <m:r>
                      <a:rPr lang="fr-FR" sz="6000">
                        <a:solidFill>
                          <a:prstClr val="black"/>
                        </a:solidFill>
                        <a:latin typeface="Cambria Math"/>
                        <a:ea typeface="Calibri" panose="020F0502020204030204" pitchFamily="34" charset="0"/>
                      </a:rPr>
                      <m:t>=</m:t>
                    </m:r>
                    <m:r>
                      <a:rPr lang="fr-FR" sz="6000">
                        <a:solidFill>
                          <a:prstClr val="black"/>
                        </a:solidFill>
                        <a:latin typeface="Cambria Math"/>
                        <a:ea typeface="Calibri" panose="020F0502020204030204" pitchFamily="34" charset="0"/>
                      </a:rPr>
                      <m:t>3</m:t>
                    </m:r>
                    <m:r>
                      <a:rPr lang="fr-FR" sz="6000">
                        <a:solidFill>
                          <a:prstClr val="black"/>
                        </a:solidFill>
                        <a:latin typeface="Cambria Math"/>
                        <a:ea typeface="Calibri" panose="020F0502020204030204" pitchFamily="34" charset="0"/>
                      </a:rPr>
                      <m:t>𝑎</m:t>
                    </m:r>
                    <m:r>
                      <a:rPr lang="fr-FR" sz="6000">
                        <a:solidFill>
                          <a:prstClr val="black"/>
                        </a:solidFill>
                        <a:latin typeface="Cambria Math"/>
                        <a:ea typeface="Calibri" panose="020F0502020204030204" pitchFamily="34" charset="0"/>
                      </a:rPr>
                      <m:t>−</m:t>
                    </m:r>
                    <m:r>
                      <a:rPr lang="fr-FR" sz="6000">
                        <a:solidFill>
                          <a:prstClr val="black"/>
                        </a:solidFill>
                        <a:latin typeface="Cambria Math"/>
                        <a:ea typeface="Calibri" panose="020F0502020204030204" pitchFamily="34" charset="0"/>
                      </a:rPr>
                      <m:t>4</m:t>
                    </m:r>
                    <m:r>
                      <a:rPr lang="fr-FR" sz="6000">
                        <a:solidFill>
                          <a:prstClr val="black"/>
                        </a:solidFill>
                        <a:latin typeface="Cambria Math"/>
                        <a:ea typeface="Calibri" panose="020F0502020204030204" pitchFamily="34" charset="0"/>
                      </a:rPr>
                      <m:t>𝑏</m:t>
                    </m:r>
                    <m:r>
                      <a:rPr lang="fr-FR" sz="6000">
                        <a:solidFill>
                          <a:prstClr val="black"/>
                        </a:solidFill>
                        <a:latin typeface="Cambria Math"/>
                        <a:ea typeface="Calibri" panose="020F0502020204030204" pitchFamily="34" charset="0"/>
                      </a:rPr>
                      <m:t>+</m:t>
                    </m:r>
                    <m:r>
                      <a:rPr lang="fr-FR" sz="6000">
                        <a:solidFill>
                          <a:prstClr val="black"/>
                        </a:solidFill>
                        <a:latin typeface="Cambria Math"/>
                        <a:ea typeface="Calibri" panose="020F0502020204030204" pitchFamily="34" charset="0"/>
                      </a:rPr>
                      <m:t>5</m:t>
                    </m:r>
                    <m:r>
                      <a:rPr lang="fr-FR" sz="6000">
                        <a:solidFill>
                          <a:prstClr val="black"/>
                        </a:solidFill>
                        <a:latin typeface="Cambria Math"/>
                        <a:ea typeface="Calibri" panose="020F0502020204030204" pitchFamily="34" charset="0"/>
                      </a:rPr>
                      <m:t>𝑐</m:t>
                    </m:r>
                    <m:r>
                      <a:rPr lang="fr-FR" sz="6000">
                        <a:solidFill>
                          <a:prstClr val="black"/>
                        </a:solidFill>
                        <a:latin typeface="Cambria Math"/>
                        <a:ea typeface="Calibri" panose="020F0502020204030204" pitchFamily="34" charset="0"/>
                      </a:rPr>
                      <m:t>=</m:t>
                    </m:r>
                    <m:r>
                      <a:rPr lang="fr-FR" sz="6000">
                        <a:solidFill>
                          <a:prstClr val="black"/>
                        </a:solidFill>
                        <a:latin typeface="Cambria Math"/>
                        <a:ea typeface="Calibri" panose="020F0502020204030204" pitchFamily="34" charset="0"/>
                      </a:rPr>
                      <m:t>60</m:t>
                    </m:r>
                  </m:oMath>
                </a14:m>
                <a:endParaRPr lang="en-US" sz="6000" dirty="0"/>
              </a:p>
            </p:txBody>
          </p:sp>
        </mc:Choice>
        <mc:Fallback xmlns="">
          <p:sp>
            <p:nvSpPr>
              <p:cNvPr id="9" name="TextBox 8"/>
              <p:cNvSpPr txBox="1">
                <a:spLocks noRot="1" noChangeAspect="1" noMove="1" noResize="1" noEditPoints="1" noAdjustHandles="1" noChangeArrowheads="1" noChangeShapeType="1" noTextEdit="1"/>
              </p:cNvSpPr>
              <p:nvPr/>
            </p:nvSpPr>
            <p:spPr>
              <a:xfrm>
                <a:off x="2897187" y="9272983"/>
                <a:ext cx="13792200" cy="2477986"/>
              </a:xfrm>
              <a:prstGeom prst="rect">
                <a:avLst/>
              </a:prstGeom>
              <a:blipFill rotWithShape="0">
                <a:blip r:embed="rId7"/>
                <a:stretch>
                  <a:fillRect l="-2651" t="-491" b="-14742"/>
                </a:stretch>
              </a:blipFill>
            </p:spPr>
            <p:txBody>
              <a:bodyPr/>
              <a:lstStyle/>
              <a:p>
                <a:r>
                  <a:rPr lang="en-US">
                    <a:noFill/>
                  </a:rPr>
                  <a:t> </a:t>
                </a:r>
              </a:p>
            </p:txBody>
          </p:sp>
        </mc:Fallback>
      </mc:AlternateContent>
      <p:sp>
        <p:nvSpPr>
          <p:cNvPr id="10" name="TextBox 9"/>
          <p:cNvSpPr txBox="1"/>
          <p:nvPr/>
        </p:nvSpPr>
        <p:spPr>
          <a:xfrm>
            <a:off x="2933187" y="12075512"/>
            <a:ext cx="9303454" cy="1677382"/>
          </a:xfrm>
          <a:prstGeom prst="rect">
            <a:avLst/>
          </a:prstGeom>
          <a:noFill/>
        </p:spPr>
        <p:txBody>
          <a:bodyPr wrap="square" rtlCol="0">
            <a:spAutoFit/>
          </a:bodyPr>
          <a:lstStyle/>
          <a:p>
            <a:r>
              <a:rPr lang="vi-VN" sz="6000" b="1" dirty="0">
                <a:solidFill>
                  <a:srgbClr val="0000FF"/>
                </a:solidFill>
                <a:latin typeface="Times New Roman"/>
                <a:ea typeface="Times New Roman"/>
              </a:rPr>
              <a:t>Chọn A</a:t>
            </a:r>
            <a:endParaRPr lang="en-US" sz="6000" dirty="0">
              <a:latin typeface="Times New Roman"/>
              <a:ea typeface="Arial"/>
            </a:endParaRPr>
          </a:p>
          <a:p>
            <a:endParaRPr lang="en-US" dirty="0"/>
          </a:p>
        </p:txBody>
      </p:sp>
    </p:spTree>
    <p:extLst>
      <p:ext uri="{BB962C8B-B14F-4D97-AF65-F5344CB8AC3E}">
        <p14:creationId xmlns:p14="http://schemas.microsoft.com/office/powerpoint/2010/main" val="370226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20873" y="1752600"/>
            <a:ext cx="9004598" cy="1569660"/>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B. VÍ DỤ MINH HỌA</a:t>
            </a:r>
          </a:p>
          <a:p>
            <a:endParaRPr lang="en-US" sz="4800" b="1" dirty="0">
              <a:solidFill>
                <a:srgbClr val="145F82"/>
              </a:solidFill>
              <a:latin typeface="Tahoma" pitchFamily="34" charset="0"/>
              <a:ea typeface="Tahoma" pitchFamily="34" charset="0"/>
              <a:cs typeface="Tahoma" pitchFamily="34" charset="0"/>
            </a:endParaRPr>
          </a:p>
        </p:txBody>
      </p:sp>
      <p:sp>
        <p:nvSpPr>
          <p:cNvPr id="41"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788990" y="152400"/>
            <a:ext cx="23367997"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763588" y="457200"/>
            <a:ext cx="22100150" cy="1077218"/>
          </a:xfrm>
          <a:prstGeom prst="rect">
            <a:avLst/>
          </a:prstGeom>
          <a:noFill/>
        </p:spPr>
        <p:txBody>
          <a:bodyPr wrap="square" rtlCol="0">
            <a:spAutoFit/>
          </a:bodyPr>
          <a:lstStyle/>
          <a:p>
            <a:pPr algn="ctr">
              <a:defRPr/>
            </a:pPr>
            <a:r>
              <a:rPr lang="en-US" sz="6400" b="1" dirty="0">
                <a:solidFill>
                  <a:srgbClr val="FF0000"/>
                </a:solidFill>
                <a:effectLst>
                  <a:outerShdw blurRad="38100" dist="38100" dir="2700000" algn="tl">
                    <a:srgbClr val="C0C0C0"/>
                  </a:outerShdw>
                </a:effectLst>
                <a:latin typeface="Vani" panose="02040502050405020303" pitchFamily="18" charset="0"/>
                <a:cs typeface="Vani" panose="02040502050405020303" pitchFamily="18" charset="0"/>
              </a:rPr>
              <a:t>CẤP SỐ CỘNG - CẤP SỐ NHÂN</a:t>
            </a:r>
          </a:p>
        </p:txBody>
      </p:sp>
      <p:grpSp>
        <p:nvGrpSpPr>
          <p:cNvPr id="59" name="Group 54"/>
          <p:cNvGrpSpPr/>
          <p:nvPr/>
        </p:nvGrpSpPr>
        <p:grpSpPr>
          <a:xfrm>
            <a:off x="1253034" y="2168070"/>
            <a:ext cx="22277996" cy="6137338"/>
            <a:chOff x="1268078" y="3405486"/>
            <a:chExt cx="21841827" cy="2148411"/>
          </a:xfrm>
        </p:grpSpPr>
        <p:sp>
          <p:nvSpPr>
            <p:cNvPr id="60" name="Rounded Rectangle 59"/>
            <p:cNvSpPr/>
            <p:nvPr/>
          </p:nvSpPr>
          <p:spPr>
            <a:xfrm>
              <a:off x="1268078" y="3790951"/>
              <a:ext cx="21841827" cy="176294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7"/>
            <p:cNvGrpSpPr/>
            <p:nvPr/>
          </p:nvGrpSpPr>
          <p:grpSpPr>
            <a:xfrm>
              <a:off x="1268078" y="3405486"/>
              <a:ext cx="3284520" cy="940513"/>
              <a:chOff x="1311958" y="3405486"/>
              <a:chExt cx="3284520" cy="940513"/>
            </a:xfrm>
          </p:grpSpPr>
          <p:sp>
            <p:nvSpPr>
              <p:cNvPr id="62" name="Freeform 20"/>
              <p:cNvSpPr>
                <a:spLocks/>
              </p:cNvSpPr>
              <p:nvPr/>
            </p:nvSpPr>
            <p:spPr bwMode="auto">
              <a:xfrm rot="5400000">
                <a:off x="3004802" y="2707574"/>
                <a:ext cx="692539"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63" name="TextBox 62"/>
              <p:cNvSpPr txBox="1"/>
              <p:nvPr/>
            </p:nvSpPr>
            <p:spPr>
              <a:xfrm>
                <a:off x="2189471" y="3657672"/>
                <a:ext cx="2228956" cy="364623"/>
              </a:xfrm>
              <a:prstGeom prst="rect">
                <a:avLst/>
              </a:prstGeom>
              <a:noFill/>
            </p:spPr>
            <p:txBody>
              <a:bodyPr wrap="none" rtlCol="0">
                <a:spAutoFit/>
              </a:bodyPr>
              <a:lstStyle/>
              <a:p>
                <a:r>
                  <a:rPr lang="en-US" sz="4600" b="1" dirty="0" err="1" smtClean="0">
                    <a:solidFill>
                      <a:schemeClr val="bg1"/>
                    </a:solidFill>
                    <a:latin typeface="Tahoma" pitchFamily="34" charset="0"/>
                    <a:ea typeface="Tahoma" pitchFamily="34" charset="0"/>
                    <a:cs typeface="Tahoma" pitchFamily="34" charset="0"/>
                  </a:rPr>
                  <a:t>Ví</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dụ</a:t>
                </a:r>
                <a:r>
                  <a:rPr lang="en-US" sz="4600" b="1" dirty="0" smtClean="0">
                    <a:solidFill>
                      <a:schemeClr val="bg1"/>
                    </a:solidFill>
                    <a:latin typeface="Tahoma" pitchFamily="34" charset="0"/>
                    <a:ea typeface="Tahoma" pitchFamily="34" charset="0"/>
                    <a:cs typeface="Tahoma" pitchFamily="34" charset="0"/>
                  </a:rPr>
                  <a:t> 4</a:t>
                </a:r>
                <a:endParaRPr lang="en-US" sz="4600" b="1" dirty="0">
                  <a:solidFill>
                    <a:schemeClr val="bg1"/>
                  </a:solidFill>
                  <a:latin typeface="Tahoma" pitchFamily="34" charset="0"/>
                  <a:ea typeface="Tahoma" pitchFamily="34" charset="0"/>
                  <a:cs typeface="Tahoma" pitchFamily="34" charset="0"/>
                </a:endParaRPr>
              </a:p>
            </p:txBody>
          </p:sp>
          <p:grpSp>
            <p:nvGrpSpPr>
              <p:cNvPr id="64" name="Group 70"/>
              <p:cNvGrpSpPr/>
              <p:nvPr/>
            </p:nvGrpSpPr>
            <p:grpSpPr>
              <a:xfrm>
                <a:off x="1311958" y="3405486"/>
                <a:ext cx="950173" cy="940513"/>
                <a:chOff x="1311958" y="3405486"/>
                <a:chExt cx="950173" cy="940513"/>
              </a:xfrm>
            </p:grpSpPr>
            <p:sp>
              <p:nvSpPr>
                <p:cNvPr id="65" name="Rectangle 6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0" name="Rectangle 9"/>
              <p:cNvSpPr/>
              <p:nvPr/>
            </p:nvSpPr>
            <p:spPr>
              <a:xfrm>
                <a:off x="4621510" y="3602869"/>
                <a:ext cx="18697156" cy="5262979"/>
              </a:xfrm>
              <a:prstGeom prst="rect">
                <a:avLst/>
              </a:prstGeom>
            </p:spPr>
            <p:txBody>
              <a:bodyPr wrap="square">
                <a:spAutoFit/>
              </a:bodyPr>
              <a:lstStyle/>
              <a:p>
                <a:pPr algn="just"/>
                <a:r>
                  <a:rPr lang="vi-VN" sz="4800" dirty="0" smtClean="0">
                    <a:latin typeface="Times New Roman" panose="02020603050405020304" pitchFamily="18" charset="0"/>
                    <a:ea typeface="Times New Roman" panose="02020603050405020304" pitchFamily="18" charset="0"/>
                  </a:rPr>
                  <a:t>Cho </a:t>
                </a:r>
                <a:r>
                  <a:rPr lang="vi-VN" sz="4800" dirty="0">
                    <a:latin typeface="Times New Roman" panose="02020603050405020304" pitchFamily="18" charset="0"/>
                    <a:ea typeface="Times New Roman" panose="02020603050405020304" pitchFamily="18" charset="0"/>
                  </a:rPr>
                  <a:t>cấp số cộng </a:t>
                </a:r>
                <a14:m>
                  <m:oMath xmlns:m="http://schemas.openxmlformats.org/officeDocument/2006/math">
                    <m:d>
                      <m:dPr>
                        <m:ctrlPr>
                          <a:rPr lang="en-US" sz="4800" i="1">
                            <a:latin typeface="Cambria Math" panose="02040503050406030204" pitchFamily="18" charset="0"/>
                            <a:ea typeface="Times New Roman" panose="02020603050405020304" pitchFamily="18" charset="0"/>
                          </a:rPr>
                        </m:ctrlPr>
                      </m:dPr>
                      <m:e>
                        <m:sSub>
                          <m:sSubPr>
                            <m:ctrlPr>
                              <a:rPr lang="en-US" sz="4800" i="1">
                                <a:latin typeface="Cambria Math" panose="02040503050406030204" pitchFamily="18" charset="0"/>
                                <a:ea typeface="Times New Roman" panose="02020603050405020304" pitchFamily="18" charset="0"/>
                              </a:rPr>
                            </m:ctrlPr>
                          </m:sSubPr>
                          <m:e>
                            <m:r>
                              <a:rPr lang="vi-VN" sz="4800">
                                <a:latin typeface="Cambria Math"/>
                                <a:ea typeface="Times New Roman" panose="02020603050405020304" pitchFamily="18" charset="0"/>
                              </a:rPr>
                              <m:t>𝑢</m:t>
                            </m:r>
                          </m:e>
                          <m:sub>
                            <m:r>
                              <a:rPr lang="vi-VN" sz="4800">
                                <a:latin typeface="Cambria Math"/>
                                <a:ea typeface="Times New Roman" panose="02020603050405020304" pitchFamily="18" charset="0"/>
                              </a:rPr>
                              <m:t>𝑛</m:t>
                            </m:r>
                          </m:sub>
                        </m:sSub>
                      </m:e>
                    </m:d>
                  </m:oMath>
                </a14:m>
                <a:r>
                  <a:rPr lang="vi-VN" sz="4800" dirty="0">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4800" i="1">
                            <a:latin typeface="Cambria Math" panose="02040503050406030204" pitchFamily="18" charset="0"/>
                            <a:ea typeface="Times New Roman" panose="02020603050405020304" pitchFamily="18" charset="0"/>
                          </a:rPr>
                        </m:ctrlPr>
                      </m:sSubPr>
                      <m:e>
                        <m:r>
                          <a:rPr lang="vi-VN" sz="4800">
                            <a:latin typeface="Cambria Math"/>
                            <a:ea typeface="Times New Roman" panose="02020603050405020304" pitchFamily="18" charset="0"/>
                          </a:rPr>
                          <m:t>𝑢</m:t>
                        </m:r>
                      </m:e>
                      <m:sub>
                        <m:r>
                          <a:rPr lang="vi-VN" sz="4800">
                            <a:latin typeface="Cambria Math"/>
                            <a:ea typeface="Times New Roman" panose="02020603050405020304" pitchFamily="18" charset="0"/>
                          </a:rPr>
                          <m:t>1</m:t>
                        </m:r>
                      </m:sub>
                    </m:sSub>
                    <m:r>
                      <a:rPr lang="vi-VN" sz="4800">
                        <a:latin typeface="Cambria Math"/>
                        <a:ea typeface="Times New Roman" panose="02020603050405020304" pitchFamily="18" charset="0"/>
                      </a:rPr>
                      <m:t>=−</m:t>
                    </m:r>
                    <m:r>
                      <a:rPr lang="vi-VN" sz="4800">
                        <a:latin typeface="Cambria Math"/>
                        <a:ea typeface="Times New Roman" panose="02020603050405020304" pitchFamily="18" charset="0"/>
                      </a:rPr>
                      <m:t>0</m:t>
                    </m:r>
                    <m:r>
                      <a:rPr lang="vi-VN" sz="4800">
                        <a:latin typeface="Cambria Math"/>
                        <a:ea typeface="Times New Roman" panose="02020603050405020304" pitchFamily="18" charset="0"/>
                      </a:rPr>
                      <m:t>,</m:t>
                    </m:r>
                    <m:r>
                      <a:rPr lang="vi-VN" sz="4800">
                        <a:latin typeface="Cambria Math"/>
                        <a:ea typeface="Times New Roman" panose="02020603050405020304" pitchFamily="18" charset="0"/>
                      </a:rPr>
                      <m:t>1</m:t>
                    </m:r>
                    <m:r>
                      <a:rPr lang="vi-VN" sz="4800">
                        <a:latin typeface="Cambria Math"/>
                        <a:ea typeface="Times New Roman" panose="02020603050405020304" pitchFamily="18" charset="0"/>
                      </a:rPr>
                      <m:t>;</m:t>
                    </m:r>
                    <m:r>
                      <a:rPr lang="vi-VN" sz="4800">
                        <a:latin typeface="Cambria Math"/>
                        <a:ea typeface="Times New Roman" panose="02020603050405020304" pitchFamily="18" charset="0"/>
                      </a:rPr>
                      <m:t>𝑑</m:t>
                    </m:r>
                    <m:r>
                      <a:rPr lang="vi-VN" sz="4800">
                        <a:latin typeface="Cambria Math"/>
                        <a:ea typeface="Times New Roman" panose="02020603050405020304" pitchFamily="18" charset="0"/>
                      </a:rPr>
                      <m:t>=</m:t>
                    </m:r>
                    <m:r>
                      <a:rPr lang="vi-VN" sz="4800">
                        <a:latin typeface="Cambria Math"/>
                        <a:ea typeface="Times New Roman" panose="02020603050405020304" pitchFamily="18" charset="0"/>
                      </a:rPr>
                      <m:t>1</m:t>
                    </m:r>
                  </m:oMath>
                </a14:m>
                <a:r>
                  <a:rPr lang="vi-VN" sz="4800" dirty="0">
                    <a:latin typeface="Times New Roman" panose="02020603050405020304" pitchFamily="18" charset="0"/>
                    <a:ea typeface="Times New Roman" panose="02020603050405020304" pitchFamily="18" charset="0"/>
                  </a:rPr>
                  <a:t>. Khẳng định nào sau đây là đúng? </a:t>
                </a:r>
                <a:endParaRPr lang="en-US" sz="4800" dirty="0">
                  <a:latin typeface="Times New Roman" panose="02020603050405020304" pitchFamily="18" charset="0"/>
                  <a:ea typeface="Times New Roman" panose="02020603050405020304" pitchFamily="18" charset="0"/>
                </a:endParaRPr>
              </a:p>
              <a:p>
                <a:pPr algn="just"/>
                <a:r>
                  <a:rPr lang="vi-VN" sz="4800" b="1" dirty="0">
                    <a:solidFill>
                      <a:srgbClr val="0000CC"/>
                    </a:solidFill>
                    <a:latin typeface="Times New Roman" panose="02020603050405020304" pitchFamily="18" charset="0"/>
                    <a:ea typeface="Times New Roman" panose="02020603050405020304" pitchFamily="18" charset="0"/>
                  </a:rPr>
                  <a:t>A.</a:t>
                </a:r>
                <a:r>
                  <a:rPr lang="vi-VN" sz="4800" dirty="0"/>
                  <a:t> </a:t>
                </a:r>
                <a:r>
                  <a:rPr lang="vi-VN" sz="4800" dirty="0">
                    <a:latin typeface="Times New Roman" panose="02020603050405020304" pitchFamily="18" charset="0"/>
                    <a:ea typeface="Times New Roman" panose="02020603050405020304" pitchFamily="18" charset="0"/>
                  </a:rPr>
                  <a:t>Số hạng thứ 7 của cấp số cộng này là: 0,6.</a:t>
                </a:r>
                <a:endParaRPr lang="en-US" sz="4800" dirty="0">
                  <a:latin typeface="Times New Roman" panose="02020603050405020304" pitchFamily="18" charset="0"/>
                  <a:ea typeface="Times New Roman" panose="02020603050405020304" pitchFamily="18" charset="0"/>
                </a:endParaRPr>
              </a:p>
              <a:p>
                <a:pPr algn="just"/>
                <a:r>
                  <a:rPr lang="vi-VN" sz="4800" b="1" dirty="0">
                    <a:solidFill>
                      <a:srgbClr val="0000CC"/>
                    </a:solidFill>
                    <a:latin typeface="Times New Roman" panose="02020603050405020304" pitchFamily="18" charset="0"/>
                    <a:ea typeface="Times New Roman" panose="02020603050405020304" pitchFamily="18" charset="0"/>
                  </a:rPr>
                  <a:t>B. </a:t>
                </a:r>
                <a:r>
                  <a:rPr lang="vi-VN" sz="4800" dirty="0">
                    <a:latin typeface="Times New Roman" panose="02020603050405020304" pitchFamily="18" charset="0"/>
                    <a:ea typeface="Times New Roman" panose="02020603050405020304" pitchFamily="18" charset="0"/>
                  </a:rPr>
                  <a:t>Cấp số cộng này không có hai số 0,5 và 0,6.</a:t>
                </a:r>
                <a:endParaRPr lang="en-US" sz="4800" dirty="0">
                  <a:latin typeface="Times New Roman" panose="02020603050405020304" pitchFamily="18" charset="0"/>
                  <a:ea typeface="Times New Roman" panose="02020603050405020304" pitchFamily="18" charset="0"/>
                </a:endParaRPr>
              </a:p>
              <a:p>
                <a:pPr algn="just"/>
                <a:r>
                  <a:rPr lang="vi-VN" sz="4800" b="1" dirty="0">
                    <a:solidFill>
                      <a:srgbClr val="0000CC"/>
                    </a:solidFill>
                    <a:latin typeface="Times New Roman" panose="02020603050405020304" pitchFamily="18" charset="0"/>
                    <a:ea typeface="Times New Roman" panose="02020603050405020304" pitchFamily="18" charset="0"/>
                  </a:rPr>
                  <a:t>C.</a:t>
                </a:r>
                <a:r>
                  <a:rPr lang="vi-VN" sz="4800" dirty="0"/>
                  <a:t> </a:t>
                </a:r>
                <a:r>
                  <a:rPr lang="vi-VN" sz="4800" dirty="0">
                    <a:latin typeface="Times New Roman" panose="02020603050405020304" pitchFamily="18" charset="0"/>
                    <a:ea typeface="Times New Roman" panose="02020603050405020304" pitchFamily="18" charset="0"/>
                  </a:rPr>
                  <a:t>Số hạng thứ 6 của cấp số cộng này là: 0,5</a:t>
                </a:r>
                <a:endParaRPr lang="en-US" sz="4800" dirty="0">
                  <a:latin typeface="Times New Roman" panose="02020603050405020304" pitchFamily="18" charset="0"/>
                  <a:ea typeface="Times New Roman" panose="02020603050405020304" pitchFamily="18" charset="0"/>
                </a:endParaRPr>
              </a:p>
              <a:p>
                <a:pPr algn="just"/>
                <a:r>
                  <a:rPr lang="vi-VN" sz="4800" b="1" dirty="0">
                    <a:solidFill>
                      <a:srgbClr val="0000CC"/>
                    </a:solidFill>
                    <a:latin typeface="Times New Roman" panose="02020603050405020304" pitchFamily="18" charset="0"/>
                    <a:ea typeface="Times New Roman" panose="02020603050405020304" pitchFamily="18" charset="0"/>
                  </a:rPr>
                  <a:t>D.</a:t>
                </a:r>
                <a:r>
                  <a:rPr lang="vi-VN" sz="4800" dirty="0"/>
                  <a:t> </a:t>
                </a:r>
                <a:r>
                  <a:rPr lang="vi-VN" sz="4800" dirty="0">
                    <a:latin typeface="Times New Roman" panose="02020603050405020304" pitchFamily="18" charset="0"/>
                    <a:ea typeface="Times New Roman" panose="02020603050405020304" pitchFamily="18" charset="0"/>
                  </a:rPr>
                  <a:t>Số hạng thứ 4 của cấp số cộng này là: 3,9.</a:t>
                </a:r>
                <a:endParaRPr lang="en-US" sz="4800" dirty="0">
                  <a:latin typeface="Times New Roman" panose="02020603050405020304" pitchFamily="18" charset="0"/>
                  <a:ea typeface="Times New Roman" panose="02020603050405020304" pitchFamily="18" charset="0"/>
                </a:endParaRPr>
              </a:p>
              <a:p>
                <a:endParaRPr lang="en-US" sz="4800" dirty="0"/>
              </a:p>
            </p:txBody>
          </p:sp>
        </mc:Choice>
        <mc:Fallback xmlns="">
          <p:sp>
            <p:nvSpPr>
              <p:cNvPr id="10" name="Rectangle 9"/>
              <p:cNvSpPr>
                <a:spLocks noRot="1" noChangeAspect="1" noMove="1" noResize="1" noEditPoints="1" noAdjustHandles="1" noChangeArrowheads="1" noChangeShapeType="1" noTextEdit="1"/>
              </p:cNvSpPr>
              <p:nvPr/>
            </p:nvSpPr>
            <p:spPr>
              <a:xfrm>
                <a:off x="4621510" y="3602869"/>
                <a:ext cx="18697156" cy="5262979"/>
              </a:xfrm>
              <a:prstGeom prst="rect">
                <a:avLst/>
              </a:prstGeom>
              <a:blipFill rotWithShape="0">
                <a:blip r:embed="rId3"/>
                <a:stretch>
                  <a:fillRect l="-1467" t="-2549" r="-1500"/>
                </a:stretch>
              </a:blipFill>
            </p:spPr>
            <p:txBody>
              <a:bodyPr/>
              <a:lstStyle/>
              <a:p>
                <a:r>
                  <a:rPr lang="en-US">
                    <a:noFill/>
                  </a:rPr>
                  <a:t> </a:t>
                </a:r>
              </a:p>
            </p:txBody>
          </p:sp>
        </mc:Fallback>
      </mc:AlternateContent>
      <p:sp>
        <p:nvSpPr>
          <p:cNvPr id="90" name="Oval 89"/>
          <p:cNvSpPr/>
          <p:nvPr/>
        </p:nvSpPr>
        <p:spPr>
          <a:xfrm>
            <a:off x="4532718" y="5715000"/>
            <a:ext cx="838200" cy="965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1" name="Isosceles Triangle 50">
            <a:hlinkClick r:id="rId4" action="ppaction://hlinksldjump"/>
          </p:cNvPr>
          <p:cNvSpPr/>
          <p:nvPr/>
        </p:nvSpPr>
        <p:spPr>
          <a:xfrm rot="16200000">
            <a:off x="21593405" y="11651399"/>
            <a:ext cx="1065728" cy="821714"/>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92" name="Isosceles Triangle 91">
            <a:hlinkClick r:id="rId4" action="ppaction://hlinksldjump"/>
          </p:cNvPr>
          <p:cNvSpPr/>
          <p:nvPr/>
        </p:nvSpPr>
        <p:spPr>
          <a:xfrm rot="5400000">
            <a:off x="22587309" y="11664655"/>
            <a:ext cx="1065728" cy="821714"/>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a:p>
        </p:txBody>
      </p:sp>
      <p:grpSp>
        <p:nvGrpSpPr>
          <p:cNvPr id="93" name="Group 10"/>
          <p:cNvGrpSpPr/>
          <p:nvPr/>
        </p:nvGrpSpPr>
        <p:grpSpPr>
          <a:xfrm>
            <a:off x="1667591" y="8498632"/>
            <a:ext cx="21819676" cy="4951298"/>
            <a:chOff x="1270511" y="5769559"/>
            <a:chExt cx="21819676" cy="8405991"/>
          </a:xfrm>
        </p:grpSpPr>
        <p:sp>
          <p:nvSpPr>
            <p:cNvPr id="94" name="Rounded Rectangle 93"/>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60"/>
            <p:cNvGrpSpPr/>
            <p:nvPr/>
          </p:nvGrpSpPr>
          <p:grpSpPr>
            <a:xfrm>
              <a:off x="1270511" y="5769559"/>
              <a:ext cx="3615508" cy="1389341"/>
              <a:chOff x="1224541" y="6208126"/>
              <a:chExt cx="3615508" cy="1389341"/>
            </a:xfrm>
          </p:grpSpPr>
          <p:sp>
            <p:nvSpPr>
              <p:cNvPr id="96" name="Freeform 20"/>
              <p:cNvSpPr>
                <a:spLocks/>
              </p:cNvSpPr>
              <p:nvPr/>
            </p:nvSpPr>
            <p:spPr bwMode="auto">
              <a:xfrm rot="16200000" flipV="1">
                <a:off x="2708132" y="5410917"/>
                <a:ext cx="117265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97" name="TextBox 96"/>
              <p:cNvSpPr txBox="1"/>
              <p:nvPr/>
            </p:nvSpPr>
            <p:spPr>
              <a:xfrm>
                <a:off x="2343719" y="6208126"/>
                <a:ext cx="2496330" cy="1389341"/>
              </a:xfrm>
              <a:prstGeom prst="rect">
                <a:avLst/>
              </a:prstGeom>
              <a:noFill/>
            </p:spPr>
            <p:txBody>
              <a:bodyPr wrap="squar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98" name="Round Diagonal Corner Rectangle 97"/>
              <p:cNvSpPr/>
              <p:nvPr/>
            </p:nvSpPr>
            <p:spPr>
              <a:xfrm flipV="1">
                <a:off x="1224541" y="6322797"/>
                <a:ext cx="903517" cy="1172649"/>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00" name="TextBox 99"/>
              <p:cNvSpPr txBox="1"/>
              <p:nvPr/>
            </p:nvSpPr>
            <p:spPr>
              <a:xfrm>
                <a:off x="5612746" y="9372799"/>
                <a:ext cx="8525528" cy="830997"/>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4800" b="1" dirty="0" err="1"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i="1">
                            <a:latin typeface="Cambria Math"/>
                          </a:rPr>
                          <m:t>𝑛</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d>
                      <m:dPr>
                        <m:ctrlPr>
                          <a:rPr lang="en-US" sz="4800" i="1">
                            <a:latin typeface="Cambria Math" panose="02040503050406030204" pitchFamily="18" charset="0"/>
                          </a:rPr>
                        </m:ctrlPr>
                      </m:dPr>
                      <m:e>
                        <m:r>
                          <a:rPr lang="en-US" sz="4800" i="1">
                            <a:latin typeface="Cambria Math"/>
                          </a:rPr>
                          <m:t>𝑛</m:t>
                        </m:r>
                        <m:r>
                          <a:rPr lang="en-US" sz="4800" i="1">
                            <a:latin typeface="Cambria Math"/>
                          </a:rPr>
                          <m:t>−</m:t>
                        </m:r>
                        <m:r>
                          <a:rPr lang="en-US" sz="4800" i="1">
                            <a:latin typeface="Cambria Math"/>
                          </a:rPr>
                          <m:t>1</m:t>
                        </m:r>
                      </m:e>
                    </m:d>
                    <m:r>
                      <a:rPr lang="en-US" sz="4800" i="1">
                        <a:latin typeface="Cambria Math"/>
                      </a:rPr>
                      <m:t>.</m:t>
                    </m:r>
                    <m:r>
                      <a:rPr lang="en-US" sz="4800" i="1">
                        <a:latin typeface="Cambria Math"/>
                      </a:rPr>
                      <m:t>𝑑</m:t>
                    </m:r>
                  </m:oMath>
                </a14:m>
                <a:endParaRPr lang="en-US" sz="4800" dirty="0">
                  <a:latin typeface="Times New Roman" panose="02020603050405020304" pitchFamily="18" charset="0"/>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5612746" y="9372799"/>
                <a:ext cx="8525528" cy="830997"/>
              </a:xfrm>
              <a:prstGeom prst="rect">
                <a:avLst/>
              </a:prstGeom>
              <a:blipFill rotWithShape="0">
                <a:blip r:embed="rId5"/>
                <a:stretch>
                  <a:fillRect l="-1288" t="-17647" b="-44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p:cNvSpPr txBox="1"/>
              <p:nvPr/>
            </p:nvSpPr>
            <p:spPr>
              <a:xfrm>
                <a:off x="7164388" y="10287536"/>
                <a:ext cx="9753600" cy="830997"/>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b="0" i="1" smtClean="0">
                            <a:latin typeface="Cambria Math" panose="02040503050406030204" pitchFamily="18" charset="0"/>
                          </a:rPr>
                          <m:t>4</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3</m:t>
                    </m:r>
                    <m:r>
                      <a:rPr lang="en-US" sz="4800" i="1">
                        <a:latin typeface="Cambria Math"/>
                      </a:rPr>
                      <m:t>𝑑</m:t>
                    </m:r>
                    <m:r>
                      <a:rPr lang="en-US" sz="4800" b="0" i="1" smtClean="0">
                        <a:latin typeface="Cambria Math" panose="02040503050406030204" pitchFamily="18" charset="0"/>
                      </a:rPr>
                      <m:t>=−</m:t>
                    </m:r>
                    <m:r>
                      <a:rPr lang="en-US" sz="4800" b="0" i="1" smtClean="0">
                        <a:latin typeface="Cambria Math" panose="02040503050406030204" pitchFamily="18" charset="0"/>
                      </a:rPr>
                      <m:t>0</m:t>
                    </m:r>
                    <m:r>
                      <a:rPr lang="en-US" sz="4800" b="0" i="1" smtClean="0">
                        <a:latin typeface="Cambria Math" panose="02040503050406030204" pitchFamily="18" charset="0"/>
                      </a:rPr>
                      <m:t>.</m:t>
                    </m:r>
                    <m:r>
                      <a:rPr lang="en-US" sz="4800" b="0" i="1" smtClean="0">
                        <a:latin typeface="Cambria Math" panose="02040503050406030204" pitchFamily="18" charset="0"/>
                      </a:rPr>
                      <m:t>1</m:t>
                    </m:r>
                    <m:r>
                      <a:rPr lang="en-US" sz="4800" b="0" i="1" smtClean="0">
                        <a:latin typeface="Cambria Math" panose="02040503050406030204" pitchFamily="18" charset="0"/>
                      </a:rPr>
                      <m:t>+</m:t>
                    </m:r>
                    <m:r>
                      <a:rPr lang="en-US" sz="4800" b="0" i="1" smtClean="0">
                        <a:latin typeface="Cambria Math" panose="02040503050406030204" pitchFamily="18" charset="0"/>
                      </a:rPr>
                      <m:t>3</m:t>
                    </m:r>
                    <m:r>
                      <a:rPr lang="en-US" sz="4800" b="0" i="1" smtClean="0">
                        <a:latin typeface="Cambria Math" panose="02040503050406030204" pitchFamily="18" charset="0"/>
                      </a:rPr>
                      <m:t>.</m:t>
                    </m:r>
                    <m:r>
                      <a:rPr lang="en-US" sz="4800" b="0" i="1" smtClean="0">
                        <a:latin typeface="Cambria Math" panose="02040503050406030204" pitchFamily="18" charset="0"/>
                      </a:rPr>
                      <m:t>1</m:t>
                    </m:r>
                    <m:r>
                      <a:rPr lang="en-US" sz="4800" b="0" i="1" smtClean="0">
                        <a:latin typeface="Cambria Math" panose="02040503050406030204" pitchFamily="18" charset="0"/>
                      </a:rPr>
                      <m:t>=</m:t>
                    </m:r>
                    <m:r>
                      <a:rPr lang="en-US" sz="4800" b="0" i="1" smtClean="0">
                        <a:latin typeface="Cambria Math" panose="02040503050406030204" pitchFamily="18" charset="0"/>
                      </a:rPr>
                      <m:t>2</m:t>
                    </m:r>
                    <m:r>
                      <a:rPr lang="en-US" sz="4800" b="0" i="1" smtClean="0">
                        <a:latin typeface="Cambria Math" panose="02040503050406030204" pitchFamily="18" charset="0"/>
                      </a:rPr>
                      <m:t>,</m:t>
                    </m:r>
                    <m:r>
                      <a:rPr lang="en-US" sz="4800" b="0" i="1" smtClean="0">
                        <a:latin typeface="Cambria Math" panose="02040503050406030204" pitchFamily="18" charset="0"/>
                      </a:rPr>
                      <m:t>9</m:t>
                    </m:r>
                  </m:oMath>
                </a14:m>
                <a:endParaRPr lang="en-US" sz="4800" dirty="0">
                  <a:latin typeface="Times New Roman" panose="02020603050405020304" pitchFamily="18" charset="0"/>
                </a:endParaRPr>
              </a:p>
            </p:txBody>
          </p:sp>
        </mc:Choice>
        <mc:Fallback xmlns="">
          <p:sp>
            <p:nvSpPr>
              <p:cNvPr id="101" name="TextBox 100"/>
              <p:cNvSpPr txBox="1">
                <a:spLocks noRot="1" noChangeAspect="1" noMove="1" noResize="1" noEditPoints="1" noAdjustHandles="1" noChangeArrowheads="1" noChangeShapeType="1" noTextEdit="1"/>
              </p:cNvSpPr>
              <p:nvPr/>
            </p:nvSpPr>
            <p:spPr>
              <a:xfrm>
                <a:off x="7164388" y="10287536"/>
                <a:ext cx="9753600" cy="83099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p:cNvSpPr txBox="1"/>
              <p:nvPr/>
            </p:nvSpPr>
            <p:spPr>
              <a:xfrm>
                <a:off x="7250482" y="11075109"/>
                <a:ext cx="6304589" cy="830997"/>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b="0" i="1" smtClean="0">
                            <a:latin typeface="Cambria Math" panose="02040503050406030204" pitchFamily="18" charset="0"/>
                          </a:rPr>
                          <m:t>6</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5</m:t>
                    </m:r>
                    <m:r>
                      <a:rPr lang="en-US" sz="4800" i="1">
                        <a:latin typeface="Cambria Math"/>
                      </a:rPr>
                      <m:t>𝑑</m:t>
                    </m:r>
                    <m:r>
                      <a:rPr lang="en-US" sz="4800" b="0" i="1" smtClean="0">
                        <a:latin typeface="Cambria Math" panose="02040503050406030204" pitchFamily="18" charset="0"/>
                      </a:rPr>
                      <m:t>=</m:t>
                    </m:r>
                    <m:r>
                      <a:rPr lang="en-US" sz="4800" b="0" i="1" smtClean="0">
                        <a:latin typeface="Cambria Math" panose="02040503050406030204" pitchFamily="18" charset="0"/>
                      </a:rPr>
                      <m:t>4</m:t>
                    </m:r>
                    <m:r>
                      <a:rPr lang="en-US" sz="4800" b="0" i="1" smtClean="0">
                        <a:latin typeface="Cambria Math" panose="02040503050406030204" pitchFamily="18" charset="0"/>
                      </a:rPr>
                      <m:t>,</m:t>
                    </m:r>
                    <m:r>
                      <a:rPr lang="en-US" sz="4800" b="0" i="1" smtClean="0">
                        <a:latin typeface="Cambria Math" panose="02040503050406030204" pitchFamily="18" charset="0"/>
                      </a:rPr>
                      <m:t>9</m:t>
                    </m:r>
                  </m:oMath>
                </a14:m>
                <a:endParaRPr lang="en-US" sz="4800" dirty="0">
                  <a:latin typeface="Times New Roman" panose="02020603050405020304" pitchFamily="18" charset="0"/>
                </a:endParaRPr>
              </a:p>
            </p:txBody>
          </p:sp>
        </mc:Choice>
        <mc:Fallback xmlns="">
          <p:sp>
            <p:nvSpPr>
              <p:cNvPr id="102" name="TextBox 101"/>
              <p:cNvSpPr txBox="1">
                <a:spLocks noRot="1" noChangeAspect="1" noMove="1" noResize="1" noEditPoints="1" noAdjustHandles="1" noChangeArrowheads="1" noChangeShapeType="1" noTextEdit="1"/>
              </p:cNvSpPr>
              <p:nvPr/>
            </p:nvSpPr>
            <p:spPr>
              <a:xfrm>
                <a:off x="7250482" y="11075109"/>
                <a:ext cx="6304589" cy="83099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7250481" y="11860579"/>
                <a:ext cx="6304589" cy="830997"/>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  </m:t>
                        </m:r>
                        <m:r>
                          <a:rPr lang="en-US" sz="4800" i="1">
                            <a:latin typeface="Cambria Math"/>
                          </a:rPr>
                          <m:t>𝑢</m:t>
                        </m:r>
                      </m:e>
                      <m:sub>
                        <m:r>
                          <a:rPr lang="en-US" sz="4800" b="0" i="1" smtClean="0">
                            <a:latin typeface="Cambria Math" panose="02040503050406030204" pitchFamily="18" charset="0"/>
                          </a:rPr>
                          <m:t>7</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r>
                      <a:rPr lang="en-US" sz="4800" b="0" i="1" smtClean="0">
                        <a:latin typeface="Cambria Math" panose="02040503050406030204" pitchFamily="18" charset="0"/>
                      </a:rPr>
                      <m:t>6</m:t>
                    </m:r>
                    <m:r>
                      <a:rPr lang="en-US" sz="4800" i="1">
                        <a:latin typeface="Cambria Math"/>
                      </a:rPr>
                      <m:t>𝑑</m:t>
                    </m:r>
                    <m:r>
                      <a:rPr lang="en-US" sz="4800" b="0" i="1" smtClean="0">
                        <a:latin typeface="Cambria Math" panose="02040503050406030204" pitchFamily="18" charset="0"/>
                      </a:rPr>
                      <m:t>=</m:t>
                    </m:r>
                    <m:r>
                      <a:rPr lang="en-US" sz="4800" b="0" i="1" smtClean="0">
                        <a:latin typeface="Cambria Math" panose="02040503050406030204" pitchFamily="18" charset="0"/>
                      </a:rPr>
                      <m:t>5</m:t>
                    </m:r>
                    <m:r>
                      <a:rPr lang="en-US" sz="4800" b="0" i="1" smtClean="0">
                        <a:latin typeface="Cambria Math" panose="02040503050406030204" pitchFamily="18" charset="0"/>
                      </a:rPr>
                      <m:t>,</m:t>
                    </m:r>
                    <m:r>
                      <a:rPr lang="en-US" sz="4800" b="0" i="1" smtClean="0">
                        <a:latin typeface="Cambria Math" panose="02040503050406030204" pitchFamily="18" charset="0"/>
                      </a:rPr>
                      <m:t>9</m:t>
                    </m:r>
                  </m:oMath>
                </a14:m>
                <a:endParaRPr lang="en-US" sz="4800" dirty="0">
                  <a:latin typeface="Times New Roman" panose="02020603050405020304" pitchFamily="18" charset="0"/>
                </a:endParaRPr>
              </a:p>
            </p:txBody>
          </p:sp>
        </mc:Choice>
        <mc:Fallback xmlns="">
          <p:sp>
            <p:nvSpPr>
              <p:cNvPr id="104" name="TextBox 103"/>
              <p:cNvSpPr txBox="1">
                <a:spLocks noRot="1" noChangeAspect="1" noMove="1" noResize="1" noEditPoints="1" noAdjustHandles="1" noChangeArrowheads="1" noChangeShapeType="1" noTextEdit="1"/>
              </p:cNvSpPr>
              <p:nvPr/>
            </p:nvSpPr>
            <p:spPr>
              <a:xfrm>
                <a:off x="7250481" y="11860579"/>
                <a:ext cx="6304589" cy="830997"/>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7932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wipe(down)">
                                      <p:cBhvr>
                                        <p:cTn id="22" dur="5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down)">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500"/>
                                        <p:tgtEl>
                                          <p:spTgt spid="1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wipe(down)">
                                      <p:cBhvr>
                                        <p:cTn id="37" dur="500"/>
                                        <p:tgtEl>
                                          <p:spTgt spid="10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0" grpId="0" animBg="1"/>
      <p:bldP spid="100" grpId="0"/>
      <p:bldP spid="101" grpId="0"/>
      <p:bldP spid="102" grpId="0"/>
      <p:bldP spid="10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20873" y="1752600"/>
            <a:ext cx="9004598" cy="1569660"/>
          </a:xfrm>
          <a:prstGeom prst="rect">
            <a:avLst/>
          </a:prstGeom>
          <a:noFill/>
        </p:spPr>
        <p:txBody>
          <a:bodyPr wrap="square" rtlCol="0">
            <a:spAutoFit/>
          </a:bodyPr>
          <a:lstStyle/>
          <a:p>
            <a:pPr>
              <a:defRPr/>
            </a:pPr>
            <a:r>
              <a:rPr lang="en-US" sz="4800" b="1" dirty="0" smtClean="0">
                <a:solidFill>
                  <a:srgbClr val="145F82"/>
                </a:solidFill>
                <a:effectLst>
                  <a:outerShdw blurRad="38100" dist="38100" dir="2700000" algn="tl">
                    <a:srgbClr val="C0C0C0"/>
                  </a:outerShdw>
                </a:effectLst>
                <a:latin typeface="Vani" panose="02040502050405020303" pitchFamily="18" charset="0"/>
                <a:cs typeface="Vani" panose="02040502050405020303" pitchFamily="18" charset="0"/>
              </a:rPr>
              <a:t>B. VÍ DỤ MINH HỌA</a:t>
            </a:r>
          </a:p>
          <a:p>
            <a:endParaRPr lang="en-US" sz="4800" b="1" dirty="0">
              <a:solidFill>
                <a:srgbClr val="145F82"/>
              </a:solidFill>
              <a:latin typeface="Tahoma" pitchFamily="34" charset="0"/>
              <a:ea typeface="Tahoma" pitchFamily="34" charset="0"/>
              <a:cs typeface="Tahoma" pitchFamily="34" charset="0"/>
            </a:endParaRPr>
          </a:p>
        </p:txBody>
      </p:sp>
      <p:sp>
        <p:nvSpPr>
          <p:cNvPr id="41"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788990" y="152400"/>
            <a:ext cx="23367997" cy="1554070"/>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182880" tIns="91440" rIns="182880" bIns="91440" numCol="1" anchor="ctr" anchorCtr="0" compatLnSpc="1">
            <a:prstTxWarp prst="textNoShape">
              <a:avLst/>
            </a:prstTxWarp>
            <a:spAutoFit/>
          </a:bodyPr>
          <a:lstStyle/>
          <a:p>
            <a:pPr algn="ctr" defTabSz="1828800" eaLnBrk="0" fontAlgn="base" hangingPunct="0">
              <a:spcBef>
                <a:spcPct val="0"/>
              </a:spcBef>
              <a:spcAft>
                <a:spcPct val="0"/>
              </a:spcAft>
            </a:pPr>
            <a:endParaRPr lang="en-US" altLang="en-US" sz="6400" b="1" dirty="0">
              <a:solidFill>
                <a:srgbClr val="0000CC"/>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763588" y="457200"/>
            <a:ext cx="22100150" cy="1077218"/>
          </a:xfrm>
          <a:prstGeom prst="rect">
            <a:avLst/>
          </a:prstGeom>
          <a:noFill/>
        </p:spPr>
        <p:txBody>
          <a:bodyPr wrap="square" rtlCol="0">
            <a:spAutoFit/>
          </a:bodyPr>
          <a:lstStyle/>
          <a:p>
            <a:pPr algn="ctr">
              <a:defRPr/>
            </a:pPr>
            <a:r>
              <a:rPr lang="en-US" sz="6400" b="1" dirty="0">
                <a:solidFill>
                  <a:srgbClr val="FF0000"/>
                </a:solidFill>
                <a:effectLst>
                  <a:outerShdw blurRad="38100" dist="38100" dir="2700000" algn="tl">
                    <a:srgbClr val="C0C0C0"/>
                  </a:outerShdw>
                </a:effectLst>
                <a:latin typeface="Vani" panose="02040502050405020303" pitchFamily="18" charset="0"/>
                <a:cs typeface="Vani" panose="02040502050405020303" pitchFamily="18" charset="0"/>
              </a:rPr>
              <a:t>CẤP SỐ CỘNG - CẤP SỐ NHÂN</a:t>
            </a:r>
          </a:p>
        </p:txBody>
      </p:sp>
      <p:grpSp>
        <p:nvGrpSpPr>
          <p:cNvPr id="59" name="Group 54"/>
          <p:cNvGrpSpPr/>
          <p:nvPr/>
        </p:nvGrpSpPr>
        <p:grpSpPr>
          <a:xfrm>
            <a:off x="1370691" y="2569307"/>
            <a:ext cx="21868726" cy="4650971"/>
            <a:chOff x="1268078" y="3405486"/>
            <a:chExt cx="21841827" cy="2148411"/>
          </a:xfrm>
        </p:grpSpPr>
        <p:sp>
          <p:nvSpPr>
            <p:cNvPr id="60" name="Rounded Rectangle 59"/>
            <p:cNvSpPr/>
            <p:nvPr/>
          </p:nvSpPr>
          <p:spPr>
            <a:xfrm>
              <a:off x="1268078" y="3790951"/>
              <a:ext cx="21841827" cy="176294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7"/>
            <p:cNvGrpSpPr/>
            <p:nvPr/>
          </p:nvGrpSpPr>
          <p:grpSpPr>
            <a:xfrm>
              <a:off x="1268078" y="3405486"/>
              <a:ext cx="3284520" cy="940513"/>
              <a:chOff x="1311958" y="3405486"/>
              <a:chExt cx="3284520" cy="940513"/>
            </a:xfrm>
          </p:grpSpPr>
          <p:sp>
            <p:nvSpPr>
              <p:cNvPr id="62" name="Freeform 20"/>
              <p:cNvSpPr>
                <a:spLocks/>
              </p:cNvSpPr>
              <p:nvPr/>
            </p:nvSpPr>
            <p:spPr bwMode="auto">
              <a:xfrm rot="5400000">
                <a:off x="3004802" y="2707574"/>
                <a:ext cx="692539"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63" name="TextBox 62"/>
              <p:cNvSpPr txBox="1"/>
              <p:nvPr/>
            </p:nvSpPr>
            <p:spPr>
              <a:xfrm>
                <a:off x="2189471" y="3657672"/>
                <a:ext cx="2228956" cy="262790"/>
              </a:xfrm>
              <a:prstGeom prst="rect">
                <a:avLst/>
              </a:prstGeom>
              <a:noFill/>
            </p:spPr>
            <p:txBody>
              <a:bodyPr wrap="none" rtlCol="0">
                <a:spAutoFit/>
              </a:bodyPr>
              <a:lstStyle/>
              <a:p>
                <a:r>
                  <a:rPr lang="en-US" sz="4600" b="1" dirty="0" err="1" smtClean="0">
                    <a:solidFill>
                      <a:schemeClr val="bg1"/>
                    </a:solidFill>
                    <a:latin typeface="Tahoma" pitchFamily="34" charset="0"/>
                    <a:ea typeface="Tahoma" pitchFamily="34" charset="0"/>
                    <a:cs typeface="Tahoma" pitchFamily="34" charset="0"/>
                  </a:rPr>
                  <a:t>Ví</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dụ</a:t>
                </a:r>
                <a:r>
                  <a:rPr lang="en-US" sz="4600" b="1" dirty="0" smtClean="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5</a:t>
                </a:r>
              </a:p>
            </p:txBody>
          </p:sp>
          <p:grpSp>
            <p:nvGrpSpPr>
              <p:cNvPr id="64" name="Group 70"/>
              <p:cNvGrpSpPr/>
              <p:nvPr/>
            </p:nvGrpSpPr>
            <p:grpSpPr>
              <a:xfrm>
                <a:off x="1311958" y="3405486"/>
                <a:ext cx="950173" cy="940513"/>
                <a:chOff x="1311958" y="3405486"/>
                <a:chExt cx="950173" cy="940513"/>
              </a:xfrm>
            </p:grpSpPr>
            <p:sp>
              <p:nvSpPr>
                <p:cNvPr id="65" name="Rectangle 6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0" name="Rectangle 9"/>
              <p:cNvSpPr/>
              <p:nvPr/>
            </p:nvSpPr>
            <p:spPr>
              <a:xfrm>
                <a:off x="4578774" y="4127991"/>
                <a:ext cx="18697156" cy="3046988"/>
              </a:xfrm>
              <a:prstGeom prst="rect">
                <a:avLst/>
              </a:prstGeom>
            </p:spPr>
            <p:txBody>
              <a:bodyPr wrap="square">
                <a:spAutoFit/>
              </a:bodyPr>
              <a:lstStyle/>
              <a:p>
                <a:r>
                  <a:rPr lang="pt-BR" sz="4800" dirty="0" smtClean="0">
                    <a:latin typeface="Times New Roman" panose="02020603050405020304" pitchFamily="18" charset="0"/>
                    <a:ea typeface="Times New Roman" panose="02020603050405020304" pitchFamily="18" charset="0"/>
                  </a:rPr>
                  <a:t>Cho </a:t>
                </a:r>
                <a:r>
                  <a:rPr lang="pt-BR" sz="4800" dirty="0">
                    <a:latin typeface="Times New Roman" panose="02020603050405020304" pitchFamily="18" charset="0"/>
                    <a:ea typeface="Times New Roman" panose="02020603050405020304" pitchFamily="18" charset="0"/>
                  </a:rPr>
                  <a:t>cấp số nhân </a:t>
                </a:r>
                <a14:m>
                  <m:oMath xmlns:m="http://schemas.openxmlformats.org/officeDocument/2006/math">
                    <m:d>
                      <m:dPr>
                        <m:ctrlPr>
                          <a:rPr lang="en-US" sz="4800" i="1">
                            <a:latin typeface="Cambria Math" panose="02040503050406030204" pitchFamily="18" charset="0"/>
                            <a:ea typeface="Times New Roman" panose="02020603050405020304" pitchFamily="18" charset="0"/>
                          </a:rPr>
                        </m:ctrlPr>
                      </m:dPr>
                      <m:e>
                        <m:sSub>
                          <m:sSubPr>
                            <m:ctrlPr>
                              <a:rPr lang="en-US" sz="4800" i="1">
                                <a:latin typeface="Cambria Math" panose="02040503050406030204" pitchFamily="18" charset="0"/>
                                <a:ea typeface="Times New Roman" panose="02020603050405020304" pitchFamily="18" charset="0"/>
                              </a:rPr>
                            </m:ctrlPr>
                          </m:sSubPr>
                          <m:e>
                            <m:r>
                              <a:rPr lang="en-US" sz="4800">
                                <a:latin typeface="Cambria Math"/>
                                <a:ea typeface="Times New Roman" panose="02020603050405020304" pitchFamily="18" charset="0"/>
                              </a:rPr>
                              <m:t>𝑢</m:t>
                            </m:r>
                          </m:e>
                          <m:sub>
                            <m:r>
                              <a:rPr lang="en-US" sz="4800">
                                <a:latin typeface="Cambria Math"/>
                                <a:ea typeface="Times New Roman" panose="02020603050405020304" pitchFamily="18" charset="0"/>
                              </a:rPr>
                              <m:t>𝑛</m:t>
                            </m:r>
                          </m:sub>
                        </m:sSub>
                      </m:e>
                    </m:d>
                  </m:oMath>
                </a14:m>
                <a:r>
                  <a:rPr lang="pt-BR" sz="4800" dirty="0">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4800" i="1">
                            <a:latin typeface="Cambria Math" panose="02040503050406030204" pitchFamily="18" charset="0"/>
                            <a:ea typeface="Times New Roman" panose="02020603050405020304" pitchFamily="18" charset="0"/>
                          </a:rPr>
                        </m:ctrlPr>
                      </m:sSubPr>
                      <m:e>
                        <m:r>
                          <a:rPr lang="en-US" sz="4800">
                            <a:latin typeface="Cambria Math"/>
                            <a:ea typeface="Times New Roman" panose="02020603050405020304" pitchFamily="18" charset="0"/>
                          </a:rPr>
                          <m:t>𝑢</m:t>
                        </m:r>
                      </m:e>
                      <m:sub>
                        <m:r>
                          <a:rPr lang="pt-BR" sz="4800">
                            <a:latin typeface="Cambria Math"/>
                            <a:ea typeface="Times New Roman" panose="02020603050405020304" pitchFamily="18" charset="0"/>
                          </a:rPr>
                          <m:t>1</m:t>
                        </m:r>
                      </m:sub>
                    </m:sSub>
                    <m:r>
                      <a:rPr lang="pt-BR" sz="4800">
                        <a:latin typeface="Cambria Math"/>
                        <a:ea typeface="Times New Roman" panose="02020603050405020304" pitchFamily="18" charset="0"/>
                      </a:rPr>
                      <m:t>=3</m:t>
                    </m:r>
                  </m:oMath>
                </a14:m>
                <a:r>
                  <a:rPr lang="pt-BR" sz="4800" dirty="0">
                    <a:latin typeface="Times New Roman" panose="02020603050405020304" pitchFamily="18" charset="0"/>
                    <a:ea typeface="Times New Roman" panose="02020603050405020304" pitchFamily="18" charset="0"/>
                  </a:rPr>
                  <a:t>, công bội </a:t>
                </a:r>
                <a14:m>
                  <m:oMath xmlns:m="http://schemas.openxmlformats.org/officeDocument/2006/math">
                    <m:r>
                      <a:rPr lang="en-US" sz="4800">
                        <a:latin typeface="Cambria Math"/>
                        <a:ea typeface="Times New Roman" panose="02020603050405020304" pitchFamily="18" charset="0"/>
                      </a:rPr>
                      <m:t>𝑞</m:t>
                    </m:r>
                    <m:r>
                      <a:rPr lang="pt-BR" sz="4800">
                        <a:latin typeface="Cambria Math"/>
                        <a:ea typeface="Times New Roman" panose="02020603050405020304" pitchFamily="18" charset="0"/>
                      </a:rPr>
                      <m:t>=2</m:t>
                    </m:r>
                  </m:oMath>
                </a14:m>
                <a:r>
                  <a:rPr lang="pt-BR" sz="4800" dirty="0">
                    <a:latin typeface="Times New Roman" panose="02020603050405020304" pitchFamily="18" charset="0"/>
                    <a:ea typeface="Times New Roman" panose="02020603050405020304" pitchFamily="18" charset="0"/>
                  </a:rPr>
                  <a:t>. </a:t>
                </a:r>
                <a:r>
                  <a:rPr lang="fr-FR" sz="4800" dirty="0">
                    <a:latin typeface="Times New Roman" panose="02020603050405020304" pitchFamily="18" charset="0"/>
                    <a:ea typeface="Times New Roman" panose="02020603050405020304" pitchFamily="18" charset="0"/>
                  </a:rPr>
                  <a:t>Ta </a:t>
                </a:r>
                <a:r>
                  <a:rPr lang="fr-FR" sz="4800" dirty="0" err="1">
                    <a:latin typeface="Times New Roman" panose="02020603050405020304" pitchFamily="18" charset="0"/>
                    <a:ea typeface="Times New Roman" panose="02020603050405020304" pitchFamily="18" charset="0"/>
                  </a:rPr>
                  <a:t>có</a:t>
                </a:r>
                <a:r>
                  <a:rPr lang="fr-FR" sz="48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ea typeface="Times New Roman" panose="02020603050405020304" pitchFamily="18" charset="0"/>
                          </a:rPr>
                        </m:ctrlPr>
                      </m:sSubPr>
                      <m:e>
                        <m:r>
                          <a:rPr lang="en-US" sz="4800">
                            <a:latin typeface="Cambria Math"/>
                            <a:ea typeface="Times New Roman" panose="02020603050405020304" pitchFamily="18" charset="0"/>
                          </a:rPr>
                          <m:t>𝑢</m:t>
                        </m:r>
                      </m:e>
                      <m:sub>
                        <m:r>
                          <a:rPr lang="fr-FR" sz="4800">
                            <a:latin typeface="Cambria Math"/>
                            <a:ea typeface="Times New Roman" panose="02020603050405020304" pitchFamily="18" charset="0"/>
                          </a:rPr>
                          <m:t>5</m:t>
                        </m:r>
                      </m:sub>
                    </m:sSub>
                  </m:oMath>
                </a14:m>
                <a:r>
                  <a:rPr lang="fr-FR" sz="4800" dirty="0">
                    <a:latin typeface="Times New Roman" panose="02020603050405020304" pitchFamily="18" charset="0"/>
                    <a:ea typeface="Times New Roman" panose="02020603050405020304" pitchFamily="18" charset="0"/>
                  </a:rPr>
                  <a:t> </a:t>
                </a:r>
                <a:r>
                  <a:rPr lang="fr-FR" sz="4800" dirty="0" err="1">
                    <a:latin typeface="Times New Roman" panose="02020603050405020304" pitchFamily="18" charset="0"/>
                    <a:ea typeface="Times New Roman" panose="02020603050405020304" pitchFamily="18" charset="0"/>
                  </a:rPr>
                  <a:t>bằng</a:t>
                </a:r>
                <a:r>
                  <a:rPr lang="fr-FR" sz="4800" dirty="0">
                    <a:latin typeface="Times New Roman" panose="02020603050405020304" pitchFamily="18" charset="0"/>
                    <a:ea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endParaRPr>
              </a:p>
              <a:p>
                <a:r>
                  <a:rPr lang="fr-FR" sz="4800" b="1" dirty="0"/>
                  <a:t>	</a:t>
                </a:r>
                <a:endParaRPr lang="fr-FR" sz="4800" b="1" dirty="0" smtClean="0"/>
              </a:p>
              <a:p>
                <a:r>
                  <a:rPr lang="fr-FR" sz="4800" b="1" dirty="0" smtClean="0">
                    <a:solidFill>
                      <a:srgbClr val="0000FF"/>
                    </a:solidFill>
                    <a:latin typeface="Times New Roman" panose="02020603050405020304" pitchFamily="18" charset="0"/>
                    <a:ea typeface="Times New Roman" panose="02020603050405020304" pitchFamily="18" charset="0"/>
                  </a:rPr>
                  <a:t>A</a:t>
                </a:r>
                <a:r>
                  <a:rPr lang="fr-FR" sz="4800" b="1" dirty="0">
                    <a:solidFill>
                      <a:srgbClr val="0000FF"/>
                    </a:solidFill>
                    <a:latin typeface="Times New Roman" panose="02020603050405020304" pitchFamily="18" charset="0"/>
                    <a:ea typeface="Times New Roman" panose="02020603050405020304" pitchFamily="18" charset="0"/>
                  </a:rPr>
                  <a:t>.</a:t>
                </a:r>
                <a:r>
                  <a:rPr lang="fr-FR" sz="4800" dirty="0"/>
                  <a:t> </a:t>
                </a:r>
                <a14:m>
                  <m:oMath xmlns:m="http://schemas.openxmlformats.org/officeDocument/2006/math">
                    <m:r>
                      <a:rPr lang="fr-FR" sz="4800">
                        <a:latin typeface="Cambria Math"/>
                        <a:ea typeface="Times New Roman" panose="02020603050405020304" pitchFamily="18" charset="0"/>
                      </a:rPr>
                      <m:t>24</m:t>
                    </m:r>
                  </m:oMath>
                </a14:m>
                <a:r>
                  <a:rPr lang="fr-FR" sz="4800" dirty="0">
                    <a:latin typeface="Times New Roman" panose="02020603050405020304" pitchFamily="18" charset="0"/>
                    <a:ea typeface="Times New Roman" panose="02020603050405020304" pitchFamily="18" charset="0"/>
                  </a:rPr>
                  <a:t>.  </a:t>
                </a:r>
                <a:r>
                  <a:rPr lang="fr-FR" sz="4800" dirty="0"/>
                  <a:t>	    </a:t>
                </a:r>
                <a:r>
                  <a:rPr lang="fr-FR" sz="4800" dirty="0" smtClean="0"/>
                  <a:t>	</a:t>
                </a:r>
                <a:r>
                  <a:rPr lang="fr-FR" sz="4800" b="1" dirty="0" smtClean="0">
                    <a:solidFill>
                      <a:srgbClr val="0000FF"/>
                    </a:solidFill>
                    <a:latin typeface="Times New Roman" panose="02020603050405020304" pitchFamily="18" charset="0"/>
                    <a:ea typeface="Times New Roman" panose="02020603050405020304" pitchFamily="18" charset="0"/>
                  </a:rPr>
                  <a:t>B</a:t>
                </a:r>
                <a:r>
                  <a:rPr lang="fr-FR" sz="48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fr-FR" sz="4800">
                        <a:latin typeface="Cambria Math"/>
                        <a:ea typeface="Times New Roman" panose="02020603050405020304" pitchFamily="18" charset="0"/>
                      </a:rPr>
                      <m:t>11</m:t>
                    </m:r>
                  </m:oMath>
                </a14:m>
                <a:r>
                  <a:rPr lang="fr-FR" sz="4800" dirty="0">
                    <a:latin typeface="Times New Roman" panose="02020603050405020304" pitchFamily="18" charset="0"/>
                    <a:ea typeface="Times New Roman" panose="02020603050405020304" pitchFamily="18" charset="0"/>
                  </a:rPr>
                  <a:t>.</a:t>
                </a:r>
                <a:r>
                  <a:rPr lang="fr-FR" sz="4800" dirty="0"/>
                  <a:t>  		</a:t>
                </a:r>
                <a:r>
                  <a:rPr lang="fr-FR" sz="4800" b="1" dirty="0">
                    <a:solidFill>
                      <a:srgbClr val="0000FF"/>
                    </a:solidFill>
                    <a:latin typeface="Times New Roman" panose="02020603050405020304" pitchFamily="18" charset="0"/>
                    <a:ea typeface="Times New Roman" panose="02020603050405020304" pitchFamily="18" charset="0"/>
                  </a:rPr>
                  <a:t>C.</a:t>
                </a:r>
                <a:r>
                  <a:rPr lang="fr-FR" sz="4800" dirty="0"/>
                  <a:t> </a:t>
                </a:r>
                <a14:m>
                  <m:oMath xmlns:m="http://schemas.openxmlformats.org/officeDocument/2006/math">
                    <m:r>
                      <a:rPr lang="fr-FR" sz="4800">
                        <a:latin typeface="Cambria Math"/>
                        <a:ea typeface="Times New Roman" panose="02020603050405020304" pitchFamily="18" charset="0"/>
                      </a:rPr>
                      <m:t>48</m:t>
                    </m:r>
                  </m:oMath>
                </a14:m>
                <a:r>
                  <a:rPr lang="fr-FR" sz="4800" dirty="0">
                    <a:latin typeface="Times New Roman" panose="02020603050405020304" pitchFamily="18" charset="0"/>
                    <a:ea typeface="Times New Roman" panose="02020603050405020304" pitchFamily="18" charset="0"/>
                  </a:rPr>
                  <a:t>. </a:t>
                </a:r>
                <a:r>
                  <a:rPr lang="fr-FR" sz="4800" dirty="0"/>
                  <a:t>		  </a:t>
                </a:r>
                <a:r>
                  <a:rPr lang="fr-FR" sz="4800" b="1" dirty="0">
                    <a:solidFill>
                      <a:srgbClr val="0000FF"/>
                    </a:solidFill>
                    <a:latin typeface="Times New Roman" panose="02020603050405020304" pitchFamily="18" charset="0"/>
                    <a:ea typeface="Times New Roman" panose="02020603050405020304" pitchFamily="18" charset="0"/>
                  </a:rPr>
                  <a:t>D.</a:t>
                </a:r>
                <a14:m>
                  <m:oMath xmlns:m="http://schemas.openxmlformats.org/officeDocument/2006/math">
                    <m:r>
                      <a:rPr lang="en-US" sz="4800">
                        <a:latin typeface="Cambria Math"/>
                        <a:ea typeface="Times New Roman" panose="02020603050405020304" pitchFamily="18" charset="0"/>
                      </a:rPr>
                      <m:t>  </m:t>
                    </m:r>
                    <m:r>
                      <a:rPr lang="fr-FR" sz="4800">
                        <a:latin typeface="Cambria Math"/>
                        <a:ea typeface="Times New Roman" panose="02020603050405020304" pitchFamily="18" charset="0"/>
                      </a:rPr>
                      <m:t>9</m:t>
                    </m:r>
                  </m:oMath>
                </a14:m>
                <a:r>
                  <a:rPr lang="fr-FR" sz="4800" dirty="0">
                    <a:latin typeface="Times New Roman" panose="02020603050405020304" pitchFamily="18" charset="0"/>
                    <a:ea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endParaRPr>
              </a:p>
              <a:p>
                <a:endParaRPr lang="en-US" sz="4800" dirty="0"/>
              </a:p>
            </p:txBody>
          </p:sp>
        </mc:Choice>
        <mc:Fallback xmlns="">
          <p:sp>
            <p:nvSpPr>
              <p:cNvPr id="10" name="Rectangle 9"/>
              <p:cNvSpPr>
                <a:spLocks noRot="1" noChangeAspect="1" noMove="1" noResize="1" noEditPoints="1" noAdjustHandles="1" noChangeArrowheads="1" noChangeShapeType="1" noTextEdit="1"/>
              </p:cNvSpPr>
              <p:nvPr/>
            </p:nvSpPr>
            <p:spPr>
              <a:xfrm>
                <a:off x="4578774" y="4127991"/>
                <a:ext cx="18697156" cy="3046988"/>
              </a:xfrm>
              <a:prstGeom prst="rect">
                <a:avLst/>
              </a:prstGeom>
              <a:blipFill rotWithShape="0">
                <a:blip r:embed="rId3"/>
                <a:stretch>
                  <a:fillRect l="-1467" t="-4400"/>
                </a:stretch>
              </a:blipFill>
            </p:spPr>
            <p:txBody>
              <a:bodyPr/>
              <a:lstStyle/>
              <a:p>
                <a:r>
                  <a:rPr lang="en-US">
                    <a:noFill/>
                  </a:rPr>
                  <a:t> </a:t>
                </a:r>
              </a:p>
            </p:txBody>
          </p:sp>
        </mc:Fallback>
      </mc:AlternateContent>
      <p:sp>
        <p:nvSpPr>
          <p:cNvPr id="90" name="Oval 89"/>
          <p:cNvSpPr/>
          <p:nvPr/>
        </p:nvSpPr>
        <p:spPr>
          <a:xfrm>
            <a:off x="13184187" y="5562600"/>
            <a:ext cx="838200" cy="965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43" name="Group 10"/>
          <p:cNvGrpSpPr/>
          <p:nvPr/>
        </p:nvGrpSpPr>
        <p:grpSpPr>
          <a:xfrm>
            <a:off x="1560960" y="7781820"/>
            <a:ext cx="21819676" cy="5227886"/>
            <a:chOff x="1270511" y="5769559"/>
            <a:chExt cx="21819676" cy="8405991"/>
          </a:xfrm>
        </p:grpSpPr>
        <p:sp>
          <p:nvSpPr>
            <p:cNvPr id="44" name="Rounded Rectangle 43"/>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60"/>
            <p:cNvGrpSpPr/>
            <p:nvPr/>
          </p:nvGrpSpPr>
          <p:grpSpPr>
            <a:xfrm>
              <a:off x="1270511" y="5769559"/>
              <a:ext cx="3615508" cy="1389341"/>
              <a:chOff x="1224541" y="6208126"/>
              <a:chExt cx="3615508" cy="1389341"/>
            </a:xfrm>
          </p:grpSpPr>
          <p:sp>
            <p:nvSpPr>
              <p:cNvPr id="46" name="Freeform 20"/>
              <p:cNvSpPr>
                <a:spLocks/>
              </p:cNvSpPr>
              <p:nvPr/>
            </p:nvSpPr>
            <p:spPr bwMode="auto">
              <a:xfrm rot="16200000" flipV="1">
                <a:off x="2708132" y="5410917"/>
                <a:ext cx="117265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47" name="TextBox 46"/>
              <p:cNvSpPr txBox="1"/>
              <p:nvPr/>
            </p:nvSpPr>
            <p:spPr>
              <a:xfrm>
                <a:off x="2343719" y="6208126"/>
                <a:ext cx="2496330" cy="1389341"/>
              </a:xfrm>
              <a:prstGeom prst="rect">
                <a:avLst/>
              </a:prstGeom>
              <a:noFill/>
            </p:spPr>
            <p:txBody>
              <a:bodyPr wrap="squar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8" name="Round Diagonal Corner Rectangle 47"/>
              <p:cNvSpPr/>
              <p:nvPr/>
            </p:nvSpPr>
            <p:spPr>
              <a:xfrm flipV="1">
                <a:off x="1224541" y="6322797"/>
                <a:ext cx="903517" cy="1172649"/>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0" name="TextBox 49"/>
              <p:cNvSpPr txBox="1"/>
              <p:nvPr/>
            </p:nvSpPr>
            <p:spPr>
              <a:xfrm>
                <a:off x="5678058" y="8718542"/>
                <a:ext cx="6744129" cy="830997"/>
              </a:xfrm>
              <a:prstGeom prst="rect">
                <a:avLst/>
              </a:prstGeom>
              <a:noFill/>
            </p:spPr>
            <p:txBody>
              <a:bodyPr wrap="square" rtlCol="0">
                <a:spAutoFit/>
              </a:bodyPr>
              <a:lstStyle/>
              <a:p>
                <a:pPr>
                  <a:defRPr/>
                </a:pPr>
                <a:r>
                  <a:rPr lang="en-US" sz="4800" b="1" i="1" dirty="0" smtClean="0">
                    <a:solidFill>
                      <a:srgbClr val="145F82"/>
                    </a:solidFill>
                    <a:latin typeface="Tahoma" pitchFamily="34" charset="0"/>
                    <a:ea typeface="Tahoma" pitchFamily="34" charset="0"/>
                    <a:cs typeface="Tahoma" pitchFamily="34" charset="0"/>
                  </a:rPr>
                  <a:t> </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 </a:t>
                </a:r>
                <a:r>
                  <a:rPr lang="en-US" sz="4800" b="1" dirty="0" err="1"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4800" b="1" dirty="0" smtClean="0">
                    <a:solidFill>
                      <a:srgbClr val="145F8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𝑛</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sSup>
                      <m:sSupPr>
                        <m:ctrlPr>
                          <a:rPr lang="en-US" sz="4800" i="1">
                            <a:latin typeface="Cambria Math" panose="02040503050406030204" pitchFamily="18" charset="0"/>
                            <a:ea typeface="Times New Roman" panose="02020603050405020304" pitchFamily="18" charset="0"/>
                          </a:rPr>
                        </m:ctrlPr>
                      </m:sSupPr>
                      <m:e>
                        <m:r>
                          <m:rPr>
                            <m:sty m:val="p"/>
                          </m:rPr>
                          <a:rPr lang="en-US" sz="4800">
                            <a:latin typeface="Cambria Math"/>
                            <a:ea typeface="Times New Roman" panose="02020603050405020304" pitchFamily="18" charset="0"/>
                          </a:rPr>
                          <m:t>q</m:t>
                        </m:r>
                      </m:e>
                      <m:sup>
                        <m:r>
                          <a:rPr lang="vi-VN" sz="4800">
                            <a:latin typeface="Cambria Math"/>
                            <a:ea typeface="Times New Roman" panose="02020603050405020304" pitchFamily="18" charset="0"/>
                          </a:rPr>
                          <m:t>𝑛</m:t>
                        </m:r>
                        <m:r>
                          <a:rPr lang="en-US" sz="4800">
                            <a:latin typeface="Cambria Math"/>
                            <a:ea typeface="Times New Roman" panose="02020603050405020304" pitchFamily="18" charset="0"/>
                          </a:rPr>
                          <m:t>−</m:t>
                        </m:r>
                        <m:r>
                          <a:rPr lang="vi-VN" sz="4800">
                            <a:latin typeface="Cambria Math"/>
                            <a:ea typeface="Times New Roman" panose="02020603050405020304" pitchFamily="18" charset="0"/>
                          </a:rPr>
                          <m:t>1</m:t>
                        </m:r>
                      </m:sup>
                    </m:sSup>
                  </m:oMath>
                </a14:m>
                <a:endParaRPr lang="en-US" sz="4800" dirty="0">
                  <a:latin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5678058" y="8718542"/>
                <a:ext cx="6744129" cy="830997"/>
              </a:xfrm>
              <a:prstGeom prst="rect">
                <a:avLst/>
              </a:prstGeom>
              <a:blipFill rotWithShape="0">
                <a:blip r:embed="rId4"/>
                <a:stretch>
                  <a:fillRect l="-1536" t="-16788" b="-437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945187" y="9779309"/>
                <a:ext cx="9753600" cy="830997"/>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4800" i="1" smtClean="0">
                              <a:latin typeface="Cambria Math" panose="02040503050406030204" pitchFamily="18" charset="0"/>
                            </a:rPr>
                          </m:ctrlPr>
                        </m:sSubPr>
                        <m:e>
                          <m:r>
                            <a:rPr lang="en-US" sz="4800" i="1">
                              <a:latin typeface="Cambria Math"/>
                            </a:rPr>
                            <m:t>𝑢</m:t>
                          </m:r>
                        </m:e>
                        <m:sub>
                          <m:r>
                            <a:rPr lang="en-US" sz="4800" b="0" i="1" smtClean="0">
                              <a:latin typeface="Cambria Math" panose="02040503050406030204" pitchFamily="18" charset="0"/>
                            </a:rPr>
                            <m:t>5</m:t>
                          </m:r>
                        </m:sub>
                      </m:sSub>
                      <m:r>
                        <a:rPr lang="en-US" sz="4800" i="1">
                          <a:latin typeface="Cambria Math"/>
                        </a:rPr>
                        <m:t>=</m:t>
                      </m:r>
                      <m:sSub>
                        <m:sSubPr>
                          <m:ctrlPr>
                            <a:rPr lang="en-US" sz="4800" i="1">
                              <a:latin typeface="Cambria Math" panose="02040503050406030204" pitchFamily="18" charset="0"/>
                            </a:rPr>
                          </m:ctrlPr>
                        </m:sSubPr>
                        <m:e>
                          <m:r>
                            <a:rPr lang="en-US" sz="4800" i="1">
                              <a:latin typeface="Cambria Math"/>
                            </a:rPr>
                            <m:t>𝑢</m:t>
                          </m:r>
                        </m:e>
                        <m:sub>
                          <m:r>
                            <a:rPr lang="en-US" sz="4800" i="1">
                              <a:latin typeface="Cambria Math"/>
                            </a:rPr>
                            <m:t>1</m:t>
                          </m:r>
                        </m:sub>
                      </m:sSub>
                      <m:r>
                        <a:rPr lang="en-US" sz="4800" i="1">
                          <a:latin typeface="Cambria Math"/>
                        </a:rPr>
                        <m:t>.</m:t>
                      </m:r>
                      <m:sSup>
                        <m:sSupPr>
                          <m:ctrlPr>
                            <a:rPr lang="en-US" sz="4800" i="1">
                              <a:latin typeface="Cambria Math" panose="02040503050406030204" pitchFamily="18" charset="0"/>
                              <a:ea typeface="Times New Roman" panose="02020603050405020304" pitchFamily="18" charset="0"/>
                            </a:rPr>
                          </m:ctrlPr>
                        </m:sSupPr>
                        <m:e>
                          <m:r>
                            <m:rPr>
                              <m:sty m:val="p"/>
                            </m:rPr>
                            <a:rPr lang="en-US" sz="4800">
                              <a:latin typeface="Cambria Math"/>
                              <a:ea typeface="Times New Roman" panose="02020603050405020304" pitchFamily="18" charset="0"/>
                            </a:rPr>
                            <m:t>q</m:t>
                          </m:r>
                        </m:e>
                        <m:sup>
                          <m:r>
                            <a:rPr lang="en-US" sz="4800" b="0" i="1" smtClean="0">
                              <a:latin typeface="Cambria Math" panose="02040503050406030204" pitchFamily="18" charset="0"/>
                              <a:ea typeface="Times New Roman" panose="02020603050405020304" pitchFamily="18" charset="0"/>
                            </a:rPr>
                            <m:t>4</m:t>
                          </m:r>
                        </m:sup>
                      </m:sSup>
                      <m:r>
                        <a:rPr lang="en-US" sz="4800" b="0" i="1" smtClean="0">
                          <a:latin typeface="Cambria Math" panose="02040503050406030204" pitchFamily="18" charset="0"/>
                          <a:ea typeface="Times New Roman" panose="02020603050405020304" pitchFamily="18" charset="0"/>
                        </a:rPr>
                        <m:t>=3.</m:t>
                      </m:r>
                      <m:sSup>
                        <m:sSupPr>
                          <m:ctrlPr>
                            <a:rPr lang="en-US" sz="4800" i="1">
                              <a:latin typeface="Cambria Math" panose="02040503050406030204" pitchFamily="18" charset="0"/>
                              <a:ea typeface="Times New Roman" panose="02020603050405020304" pitchFamily="18" charset="0"/>
                            </a:rPr>
                          </m:ctrlPr>
                        </m:sSupPr>
                        <m:e>
                          <m:r>
                            <a:rPr lang="en-US" sz="4800" b="0" i="0" smtClean="0">
                              <a:latin typeface="Cambria Math" panose="02040503050406030204" pitchFamily="18" charset="0"/>
                              <a:ea typeface="Times New Roman" panose="02020603050405020304" pitchFamily="18" charset="0"/>
                            </a:rPr>
                            <m:t>2</m:t>
                          </m:r>
                        </m:e>
                        <m:sup>
                          <m:r>
                            <a:rPr lang="en-US" sz="4800" i="1">
                              <a:latin typeface="Cambria Math" panose="02040503050406030204" pitchFamily="18" charset="0"/>
                              <a:ea typeface="Times New Roman" panose="02020603050405020304" pitchFamily="18" charset="0"/>
                            </a:rPr>
                            <m:t>4</m:t>
                          </m:r>
                        </m:sup>
                      </m:sSup>
                      <m:r>
                        <a:rPr lang="en-US" sz="4800" b="0" i="1" smtClean="0">
                          <a:latin typeface="Cambria Math" panose="02040503050406030204" pitchFamily="18" charset="0"/>
                          <a:ea typeface="Times New Roman" panose="02020603050405020304" pitchFamily="18" charset="0"/>
                        </a:rPr>
                        <m:t>=48</m:t>
                      </m:r>
                    </m:oMath>
                  </m:oMathPara>
                </a14:m>
                <a:endParaRPr lang="en-US" sz="4800" dirty="0">
                  <a:latin typeface="Times New Roman" panose="02020603050405020304" pitchFamily="18"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5945187" y="9779309"/>
                <a:ext cx="9753600" cy="830997"/>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8759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down)">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0" grpId="0" animBg="1"/>
      <p:bldP spid="50" grpId="0"/>
      <p:bldP spid="5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1753</TotalTime>
  <Words>3141</Words>
  <PresentationFormat>Custom</PresentationFormat>
  <Paragraphs>1106</Paragraphs>
  <Slides>71</Slides>
  <Notes>55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71</vt:i4>
      </vt:variant>
    </vt:vector>
  </HeadingPairs>
  <TitlesOfParts>
    <vt:vector size="82" baseType="lpstr">
      <vt:lpstr>Arial</vt:lpstr>
      <vt:lpstr>AvantGarde</vt:lpstr>
      <vt:lpstr>AvantGarde-Demi</vt:lpstr>
      <vt:lpstr>Calibri</vt:lpstr>
      <vt:lpstr>Cambria Math</vt:lpstr>
      <vt:lpstr>MS Mincho</vt:lpstr>
      <vt:lpstr>Tahoma</vt:lpstr>
      <vt:lpstr>Times New Roman</vt:lpstr>
      <vt:lpstr>Vani</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2020-03-16T17:05:33Z</dcterms:modified>
</cp:coreProperties>
</file>